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2"/>
  </p:sldMasterIdLst>
  <p:notesMasterIdLst>
    <p:notesMasterId r:id="rId13"/>
  </p:notesMasterIdLst>
  <p:sldIdLst>
    <p:sldId id="257" r:id="rId3"/>
    <p:sldId id="273" r:id="rId4"/>
    <p:sldId id="269" r:id="rId5"/>
    <p:sldId id="274" r:id="rId6"/>
    <p:sldId id="278" r:id="rId7"/>
    <p:sldId id="277" r:id="rId8"/>
    <p:sldId id="280" r:id="rId9"/>
    <p:sldId id="282" r:id="rId10"/>
    <p:sldId id="284" r:id="rId11"/>
    <p:sldId id="285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545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43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>
        <p:guide orient="horz" pos="2160"/>
        <p:guide pos="354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A81FB-84C2-46F2-95AF-5B75DD96F23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3C80A-45EE-4FB3-AF5E-1F2A3F2A99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 userDrawn="1"/>
        </p:nvCxnSpPr>
        <p:spPr>
          <a:xfrm>
            <a:off x="1" y="1174279"/>
            <a:ext cx="7920203" cy="0"/>
          </a:xfrm>
          <a:prstGeom prst="line">
            <a:avLst/>
          </a:prstGeom>
          <a:ln w="15875">
            <a:gradFill>
              <a:gsLst>
                <a:gs pos="1300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487333" y="296902"/>
            <a:ext cx="9792825" cy="649287"/>
          </a:xfrm>
        </p:spPr>
        <p:txBody>
          <a:bodyPr>
            <a:noAutofit/>
          </a:bodyPr>
          <a:lstStyle>
            <a:lvl1pPr marL="0" indent="0">
              <a:buNone/>
              <a:defRPr sz="4400" b="1">
                <a:solidFill>
                  <a:schemeClr val="accent2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 userDrawn="1"/>
        </p:nvCxnSpPr>
        <p:spPr>
          <a:xfrm>
            <a:off x="1" y="1174279"/>
            <a:ext cx="7920203" cy="0"/>
          </a:xfrm>
          <a:prstGeom prst="line">
            <a:avLst/>
          </a:prstGeom>
          <a:ln w="15875">
            <a:gradFill>
              <a:gsLst>
                <a:gs pos="13000">
                  <a:srgbClr val="1B4367"/>
                </a:gs>
                <a:gs pos="100000">
                  <a:schemeClr val="accent2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片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8255" y="-10795"/>
            <a:ext cx="12209780" cy="68675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270" y="1270"/>
            <a:ext cx="12180570" cy="68516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7960661" y="4371242"/>
            <a:ext cx="2473643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答辩人：</a:t>
            </a:r>
            <a:r>
              <a:rPr lang="en-US" altLang="zh-CN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xxx</a:t>
            </a:r>
          </a:p>
          <a:p>
            <a:r>
              <a:rPr lang="zh-CN" alt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指导老师：</a:t>
            </a:r>
            <a:r>
              <a:rPr lang="en-US" altLang="zh-CN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x</a:t>
            </a:r>
            <a:r>
              <a:rPr lang="zh-CN" alt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老师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642594" y="2832269"/>
            <a:ext cx="905249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1B4367"/>
                </a:solidFill>
              </a:rPr>
              <a:t>毕业论文答辩模版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916440" y="3764377"/>
            <a:ext cx="65048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毕业答辩副标题</a:t>
            </a:r>
            <a:endParaRPr lang="zh-CN" altLang="zh-CN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1573243" y="3576763"/>
            <a:ext cx="1849196" cy="226519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 rot="19372238">
            <a:off x="2845889" y="-115345"/>
            <a:ext cx="7525309" cy="6946439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 rot="19380000">
            <a:off x="2102651" y="1225703"/>
            <a:ext cx="2262251" cy="21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9384833" y="480284"/>
            <a:ext cx="1049471" cy="1285563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294392" y="4848908"/>
            <a:ext cx="474985" cy="581839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297180"/>
            <a:ext cx="9792970" cy="648970"/>
          </a:xfrm>
        </p:spPr>
        <p:txBody>
          <a:bodyPr/>
          <a:lstStyle/>
          <a:p>
            <a:r>
              <a:rPr lang="en-US" altLang="zh-CN" dirty="0">
                <a:solidFill>
                  <a:srgbClr val="1B4367"/>
                </a:solidFill>
              </a:rPr>
              <a:t>Summary</a:t>
            </a:r>
            <a:r>
              <a:rPr lang="en-US" altLang="zh-CN" sz="1400" dirty="0">
                <a:solidFill>
                  <a:srgbClr val="1B4367"/>
                </a:solidFill>
              </a:rPr>
              <a:t> </a:t>
            </a:r>
            <a:r>
              <a:rPr lang="en-US" altLang="zh-CN" sz="2800" b="0" dirty="0">
                <a:solidFill>
                  <a:srgbClr val="1B4367"/>
                </a:solidFill>
              </a:rPr>
              <a:t>(</a:t>
            </a:r>
            <a:r>
              <a:rPr lang="zh-CN" altLang="en-US" sz="2800" b="0" dirty="0">
                <a:solidFill>
                  <a:srgbClr val="1B4367"/>
                </a:solidFill>
              </a:rPr>
              <a:t>总结</a:t>
            </a:r>
            <a:r>
              <a:rPr lang="en-US" altLang="zh-CN" sz="2800" b="0" dirty="0">
                <a:solidFill>
                  <a:srgbClr val="1B4367"/>
                </a:solidFill>
              </a:rPr>
              <a:t>)</a:t>
            </a:r>
          </a:p>
        </p:txBody>
      </p:sp>
      <p:sp>
        <p:nvSpPr>
          <p:cNvPr id="3" name="矩形 2"/>
          <p:cNvSpPr/>
          <p:nvPr/>
        </p:nvSpPr>
        <p:spPr>
          <a:xfrm>
            <a:off x="4009575" y="1841582"/>
            <a:ext cx="4172853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2800" dirty="0">
                <a:solidFill>
                  <a:srgbClr val="1B4367"/>
                </a:solidFill>
                <a:latin typeface="+mn-ea"/>
              </a:rPr>
              <a:t>得到优秀的结果的原因</a:t>
            </a:r>
          </a:p>
        </p:txBody>
      </p:sp>
      <p:sp>
        <p:nvSpPr>
          <p:cNvPr id="5" name="六边形 4"/>
          <p:cNvSpPr>
            <a:spLocks noChangeAspect="1"/>
          </p:cNvSpPr>
          <p:nvPr/>
        </p:nvSpPr>
        <p:spPr>
          <a:xfrm rot="5400000">
            <a:off x="2150936" y="2561990"/>
            <a:ext cx="720000" cy="672414"/>
          </a:xfrm>
          <a:prstGeom prst="hexagon">
            <a:avLst>
              <a:gd name="adj" fmla="val 30669"/>
              <a:gd name="vf" fmla="val 115470"/>
            </a:avLst>
          </a:prstGeom>
          <a:solidFill>
            <a:srgbClr val="1B4367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zh-CN" sz="2800" dirty="0">
                <a:solidFill>
                  <a:prstClr val="white"/>
                </a:solidFill>
              </a:rPr>
              <a:t>1</a:t>
            </a:r>
            <a:endParaRPr lang="zh-CN" altLang="en-US" sz="2800" dirty="0">
              <a:solidFill>
                <a:prstClr val="white"/>
              </a:solidFill>
            </a:endParaRPr>
          </a:p>
        </p:txBody>
      </p:sp>
      <p:sp>
        <p:nvSpPr>
          <p:cNvPr id="6" name="六边形 5"/>
          <p:cNvSpPr>
            <a:spLocks noChangeAspect="1"/>
          </p:cNvSpPr>
          <p:nvPr/>
        </p:nvSpPr>
        <p:spPr>
          <a:xfrm rot="5400000">
            <a:off x="2150936" y="3674668"/>
            <a:ext cx="720000" cy="672414"/>
          </a:xfrm>
          <a:prstGeom prst="hexagon">
            <a:avLst>
              <a:gd name="adj" fmla="val 30669"/>
              <a:gd name="vf" fmla="val 115470"/>
            </a:avLst>
          </a:prstGeom>
          <a:noFill/>
          <a:ln w="25400">
            <a:solidFill>
              <a:srgbClr val="1B43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zh-CN" sz="2800" dirty="0">
                <a:solidFill>
                  <a:srgbClr val="1B4367"/>
                </a:solidFill>
              </a:rPr>
              <a:t>2</a:t>
            </a:r>
          </a:p>
        </p:txBody>
      </p:sp>
      <p:sp>
        <p:nvSpPr>
          <p:cNvPr id="7" name="矩形 6"/>
          <p:cNvSpPr/>
          <p:nvPr/>
        </p:nvSpPr>
        <p:spPr>
          <a:xfrm>
            <a:off x="2941484" y="2833907"/>
            <a:ext cx="7195534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2000" dirty="0">
                <a:latin typeface="+mn-ea"/>
              </a:rPr>
              <a:t>在这里填写结果原因，在这里填写结果原因，在这里填写结果原因，在这里填写结果原因。</a:t>
            </a:r>
          </a:p>
        </p:txBody>
      </p:sp>
      <p:sp>
        <p:nvSpPr>
          <p:cNvPr id="8" name="矩形 7"/>
          <p:cNvSpPr/>
          <p:nvPr/>
        </p:nvSpPr>
        <p:spPr>
          <a:xfrm>
            <a:off x="2941484" y="3955613"/>
            <a:ext cx="7195535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2000" dirty="0">
                <a:latin typeface="+mn-ea"/>
              </a:rPr>
              <a:t>在这里填写结果原因，在这里填写结果原因，在这里填写结果原因，在这里填写结果原因。</a:t>
            </a:r>
          </a:p>
        </p:txBody>
      </p:sp>
      <p:sp>
        <p:nvSpPr>
          <p:cNvPr id="9" name="六边形 8"/>
          <p:cNvSpPr>
            <a:spLocks noChangeAspect="1"/>
          </p:cNvSpPr>
          <p:nvPr/>
        </p:nvSpPr>
        <p:spPr>
          <a:xfrm rot="5400000">
            <a:off x="2150936" y="4787346"/>
            <a:ext cx="720000" cy="672414"/>
          </a:xfrm>
          <a:prstGeom prst="hexagon">
            <a:avLst>
              <a:gd name="adj" fmla="val 30669"/>
              <a:gd name="vf" fmla="val 115470"/>
            </a:avLst>
          </a:prstGeom>
          <a:noFill/>
          <a:ln w="25400">
            <a:solidFill>
              <a:srgbClr val="1B43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zh-CN" sz="2800" dirty="0">
                <a:solidFill>
                  <a:srgbClr val="1B4367"/>
                </a:solidFill>
              </a:rPr>
              <a:t>3</a:t>
            </a:r>
          </a:p>
        </p:txBody>
      </p:sp>
      <p:sp>
        <p:nvSpPr>
          <p:cNvPr id="10" name="矩形 9"/>
          <p:cNvSpPr/>
          <p:nvPr/>
        </p:nvSpPr>
        <p:spPr>
          <a:xfrm>
            <a:off x="2941484" y="5077319"/>
            <a:ext cx="7195535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2000" dirty="0">
                <a:latin typeface="+mn-ea"/>
              </a:rPr>
              <a:t>在这里填写结果原因，在这里填写结果原因，在这里填写结果原因，在这里填写结果原因。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7333" y="296902"/>
            <a:ext cx="9792825" cy="649287"/>
          </a:xfrm>
        </p:spPr>
        <p:txBody>
          <a:bodyPr/>
          <a:lstStyle/>
          <a:p>
            <a:r>
              <a:rPr lang="en-US" altLang="zh-CN" dirty="0">
                <a:solidFill>
                  <a:srgbClr val="1B436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  <a:r>
              <a:rPr lang="en-US" altLang="zh-CN" sz="1400" dirty="0">
                <a:solidFill>
                  <a:srgbClr val="1B436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b="0" dirty="0">
                <a:solidFill>
                  <a:srgbClr val="1B436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800" b="0" dirty="0">
                <a:solidFill>
                  <a:srgbClr val="1B436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en-US" altLang="zh-CN" sz="2800" b="0" dirty="0">
                <a:solidFill>
                  <a:srgbClr val="1B436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</p:txBody>
      </p:sp>
      <p:sp>
        <p:nvSpPr>
          <p:cNvPr id="7" name="矩形 6"/>
          <p:cNvSpPr/>
          <p:nvPr/>
        </p:nvSpPr>
        <p:spPr>
          <a:xfrm rot="18900000" flipH="1">
            <a:off x="1932826" y="3055164"/>
            <a:ext cx="1494124" cy="1379191"/>
          </a:xfrm>
          <a:prstGeom prst="rect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008954" y="3236928"/>
            <a:ext cx="1341868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000" dirty="0">
                <a:solidFill>
                  <a:schemeClr val="bg1"/>
                </a:solidFill>
                <a:latin typeface="+mn-ea"/>
              </a:rPr>
              <a:t>研究背景</a:t>
            </a:r>
            <a:endParaRPr lang="zh-CN" altLang="en-US" sz="3000" dirty="0">
              <a:solidFill>
                <a:schemeClr val="bg1"/>
              </a:solidFill>
              <a:latin typeface="+mn-ea"/>
              <a:cs typeface="Microsoft New Tai Lue" panose="020B0502040204020203" pitchFamily="34" charset="0"/>
            </a:endParaRPr>
          </a:p>
        </p:txBody>
      </p:sp>
      <p:sp>
        <p:nvSpPr>
          <p:cNvPr id="42" name="矩形 41"/>
          <p:cNvSpPr/>
          <p:nvPr/>
        </p:nvSpPr>
        <p:spPr>
          <a:xfrm rot="18900000" flipH="1">
            <a:off x="4210234" y="3055164"/>
            <a:ext cx="1494124" cy="1379191"/>
          </a:xfrm>
          <a:prstGeom prst="rect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286361" y="3236927"/>
            <a:ext cx="1341868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000" dirty="0">
                <a:solidFill>
                  <a:schemeClr val="bg1"/>
                </a:solidFill>
                <a:latin typeface="+mn-ea"/>
              </a:rPr>
              <a:t>研究方案</a:t>
            </a:r>
            <a:endParaRPr lang="zh-CN" altLang="en-US" sz="3000" dirty="0">
              <a:solidFill>
                <a:schemeClr val="bg1"/>
              </a:solidFill>
              <a:latin typeface="+mn-ea"/>
              <a:cs typeface="Microsoft New Tai Lue" panose="020B0502040204020203" pitchFamily="34" charset="0"/>
            </a:endParaRPr>
          </a:p>
        </p:txBody>
      </p:sp>
      <p:sp>
        <p:nvSpPr>
          <p:cNvPr id="45" name="矩形 44"/>
          <p:cNvSpPr/>
          <p:nvPr/>
        </p:nvSpPr>
        <p:spPr>
          <a:xfrm rot="18900000" flipH="1">
            <a:off x="6487643" y="3055164"/>
            <a:ext cx="1494124" cy="1379191"/>
          </a:xfrm>
          <a:prstGeom prst="rect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563770" y="3236927"/>
            <a:ext cx="1341868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000" dirty="0">
                <a:solidFill>
                  <a:schemeClr val="bg1"/>
                </a:solidFill>
                <a:latin typeface="+mn-ea"/>
              </a:rPr>
              <a:t>研究成果</a:t>
            </a:r>
            <a:endParaRPr lang="zh-CN" altLang="en-US" sz="3000" dirty="0">
              <a:solidFill>
                <a:schemeClr val="bg1"/>
              </a:solidFill>
              <a:latin typeface="+mn-ea"/>
              <a:cs typeface="Microsoft New Tai Lue" panose="020B0502040204020203" pitchFamily="34" charset="0"/>
            </a:endParaRPr>
          </a:p>
        </p:txBody>
      </p:sp>
      <p:sp>
        <p:nvSpPr>
          <p:cNvPr id="48" name="矩形 47"/>
          <p:cNvSpPr/>
          <p:nvPr/>
        </p:nvSpPr>
        <p:spPr>
          <a:xfrm rot="18900000" flipH="1">
            <a:off x="8765052" y="3055164"/>
            <a:ext cx="1494124" cy="1379191"/>
          </a:xfrm>
          <a:prstGeom prst="rect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8841179" y="3236926"/>
            <a:ext cx="1341868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000" dirty="0">
                <a:solidFill>
                  <a:schemeClr val="bg1"/>
                </a:solidFill>
                <a:latin typeface="+mn-ea"/>
              </a:rPr>
              <a:t>研究总结</a:t>
            </a:r>
            <a:endParaRPr lang="zh-CN" altLang="en-US" sz="3000" dirty="0">
              <a:solidFill>
                <a:schemeClr val="bg1"/>
              </a:solidFill>
              <a:latin typeface="+mn-ea"/>
              <a:cs typeface="Microsoft New Tai Lue" panose="020B0502040204020203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4294967295"/>
          </p:nvPr>
        </p:nvSpPr>
        <p:spPr>
          <a:xfrm>
            <a:off x="0" y="297180"/>
            <a:ext cx="9792970" cy="648970"/>
          </a:xfrm>
        </p:spPr>
        <p:txBody>
          <a:bodyPr/>
          <a:lstStyle/>
          <a:p>
            <a:r>
              <a:rPr lang="en-US" altLang="zh-CN" dirty="0">
                <a:solidFill>
                  <a:srgbClr val="1B4367"/>
                </a:solidFill>
              </a:rPr>
              <a:t>Background</a:t>
            </a:r>
            <a:r>
              <a:rPr lang="en-US" altLang="zh-CN" sz="1400" dirty="0">
                <a:solidFill>
                  <a:srgbClr val="1B4367"/>
                </a:solidFill>
              </a:rPr>
              <a:t> </a:t>
            </a:r>
            <a:r>
              <a:rPr lang="en-US" altLang="zh-CN" sz="2800" b="0" dirty="0">
                <a:solidFill>
                  <a:srgbClr val="1B436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800" b="0" dirty="0">
                <a:solidFill>
                  <a:srgbClr val="1B436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</a:t>
            </a:r>
            <a:r>
              <a:rPr lang="en-US" altLang="zh-CN" sz="2800" b="0" dirty="0">
                <a:solidFill>
                  <a:srgbClr val="1B436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</p:txBody>
      </p:sp>
      <p:sp>
        <p:nvSpPr>
          <p:cNvPr id="5" name="矩形 4"/>
          <p:cNvSpPr/>
          <p:nvPr/>
        </p:nvSpPr>
        <p:spPr>
          <a:xfrm>
            <a:off x="2497443" y="2740806"/>
            <a:ext cx="7644849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Route recommendation service has become a big business in industry since traveling is now an important part of our daily life. </a:t>
            </a:r>
            <a:endParaRPr lang="zh-CN" altLang="en-US" sz="2400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Microsoft New Tai Lue" panose="020B0502040204020203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33753" y="2418727"/>
            <a:ext cx="1024890" cy="11068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600" b="1" dirty="0">
                <a:solidFill>
                  <a:srgbClr val="1B4367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“</a:t>
            </a:r>
          </a:p>
        </p:txBody>
      </p:sp>
      <p:sp>
        <p:nvSpPr>
          <p:cNvPr id="7" name="矩形 6"/>
          <p:cNvSpPr/>
          <p:nvPr/>
        </p:nvSpPr>
        <p:spPr>
          <a:xfrm>
            <a:off x="9419062" y="3941133"/>
            <a:ext cx="1024890" cy="11068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600" b="1" dirty="0">
                <a:solidFill>
                  <a:srgbClr val="1B4367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”</a:t>
            </a:r>
          </a:p>
        </p:txBody>
      </p:sp>
      <p:sp>
        <p:nvSpPr>
          <p:cNvPr id="8" name="矩形 7"/>
          <p:cNvSpPr/>
          <p:nvPr/>
        </p:nvSpPr>
        <p:spPr>
          <a:xfrm>
            <a:off x="2497443" y="3907708"/>
            <a:ext cx="5067153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1B4367"/>
                </a:solidFill>
                <a:cs typeface="Microsoft New Tai Lue" panose="020B0502040204020203" pitchFamily="34" charset="0"/>
              </a:rPr>
              <a:t>引用一段话来讲述研究背景。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136145" y="5141464"/>
            <a:ext cx="200614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——XXX</a:t>
            </a:r>
            <a:endParaRPr lang="zh-CN" altLang="en-US" sz="2400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538959" y="6358064"/>
            <a:ext cx="2928446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注：在这里输入引用说明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Microsoft New Tai Lue" panose="020B0502040204020203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4294967295"/>
          </p:nvPr>
        </p:nvSpPr>
        <p:spPr>
          <a:xfrm>
            <a:off x="0" y="297180"/>
            <a:ext cx="9792970" cy="648970"/>
          </a:xfrm>
        </p:spPr>
        <p:txBody>
          <a:bodyPr/>
          <a:lstStyle/>
          <a:p>
            <a:r>
              <a:rPr lang="en-US" altLang="zh-CN" dirty="0">
                <a:solidFill>
                  <a:srgbClr val="1B4367"/>
                </a:solidFill>
              </a:rPr>
              <a:t>Background</a:t>
            </a:r>
            <a:r>
              <a:rPr lang="en-US" altLang="zh-CN" sz="1400" dirty="0">
                <a:solidFill>
                  <a:srgbClr val="1B4367"/>
                </a:solidFill>
              </a:rPr>
              <a:t> </a:t>
            </a:r>
            <a:r>
              <a:rPr lang="en-US" altLang="zh-CN" sz="2800" b="0" dirty="0">
                <a:solidFill>
                  <a:srgbClr val="1B436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800" b="0" dirty="0">
                <a:solidFill>
                  <a:srgbClr val="1B436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</a:t>
            </a:r>
            <a:r>
              <a:rPr lang="en-US" altLang="zh-CN" sz="2800" b="0" dirty="0">
                <a:solidFill>
                  <a:srgbClr val="1B436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2430000" y="1403829"/>
            <a:ext cx="7332000" cy="4528800"/>
            <a:chOff x="1156447" y="1331259"/>
            <a:chExt cx="6768000" cy="4528800"/>
          </a:xfrm>
        </p:grpSpPr>
        <p:sp>
          <p:nvSpPr>
            <p:cNvPr id="3" name="矩形 2"/>
            <p:cNvSpPr/>
            <p:nvPr/>
          </p:nvSpPr>
          <p:spPr>
            <a:xfrm>
              <a:off x="1156447" y="1331259"/>
              <a:ext cx="6768000" cy="4528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447" y="1403184"/>
              <a:ext cx="6624000" cy="4384950"/>
            </a:xfrm>
            <a:prstGeom prst="rect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</p:pic>
      </p:grpSp>
      <p:sp>
        <p:nvSpPr>
          <p:cNvPr id="7" name="矩形 6"/>
          <p:cNvSpPr/>
          <p:nvPr/>
        </p:nvSpPr>
        <p:spPr>
          <a:xfrm>
            <a:off x="3562425" y="6057418"/>
            <a:ext cx="5067153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rgbClr val="1B4367"/>
                </a:solidFill>
                <a:cs typeface="Microsoft New Tai Lue" panose="020B0502040204020203" pitchFamily="34" charset="0"/>
              </a:rPr>
              <a:t>用一张图片来说明研究背景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297180"/>
            <a:ext cx="9792970" cy="648970"/>
          </a:xfrm>
        </p:spPr>
        <p:txBody>
          <a:bodyPr/>
          <a:lstStyle/>
          <a:p>
            <a:r>
              <a:rPr lang="en-US" altLang="zh-CN" dirty="0">
                <a:solidFill>
                  <a:srgbClr val="1B4367"/>
                </a:solidFill>
              </a:rPr>
              <a:t>Solution</a:t>
            </a:r>
            <a:r>
              <a:rPr lang="en-US" altLang="zh-CN" sz="1400" dirty="0">
                <a:solidFill>
                  <a:srgbClr val="1B4367"/>
                </a:solidFill>
              </a:rPr>
              <a:t> </a:t>
            </a:r>
            <a:r>
              <a:rPr lang="en-US" altLang="zh-CN" sz="2800" b="0" dirty="0">
                <a:solidFill>
                  <a:srgbClr val="1B4367"/>
                </a:solidFill>
              </a:rPr>
              <a:t>(</a:t>
            </a:r>
            <a:r>
              <a:rPr lang="zh-CN" altLang="en-US" sz="2800" b="0" dirty="0">
                <a:solidFill>
                  <a:srgbClr val="1B4367"/>
                </a:solidFill>
              </a:rPr>
              <a:t>方案</a:t>
            </a:r>
            <a:r>
              <a:rPr lang="en-US" altLang="zh-CN" sz="2800" b="0" dirty="0">
                <a:solidFill>
                  <a:srgbClr val="1B4367"/>
                </a:solidFill>
              </a:rPr>
              <a:t>)</a:t>
            </a:r>
          </a:p>
        </p:txBody>
      </p:sp>
      <p:sp>
        <p:nvSpPr>
          <p:cNvPr id="13" name="矩形 12"/>
          <p:cNvSpPr/>
          <p:nvPr/>
        </p:nvSpPr>
        <p:spPr>
          <a:xfrm>
            <a:off x="1844529" y="1703722"/>
            <a:ext cx="850294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solidFill>
                  <a:srgbClr val="1B4367"/>
                </a:solidFill>
                <a:latin typeface="+mn-ea"/>
              </a:rPr>
              <a:t>方案具体步骤说明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1820397" y="4050806"/>
            <a:ext cx="8551209" cy="244518"/>
            <a:chOff x="625288" y="3441211"/>
            <a:chExt cx="7893424" cy="244518"/>
          </a:xfrm>
        </p:grpSpPr>
        <p:cxnSp>
          <p:nvCxnSpPr>
            <p:cNvPr id="12" name="直接箭头连接符 11"/>
            <p:cNvCxnSpPr/>
            <p:nvPr/>
          </p:nvCxnSpPr>
          <p:spPr>
            <a:xfrm>
              <a:off x="625288" y="3563471"/>
              <a:ext cx="7893424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组合 17"/>
            <p:cNvGrpSpPr/>
            <p:nvPr/>
          </p:nvGrpSpPr>
          <p:grpSpPr>
            <a:xfrm>
              <a:off x="2086850" y="3441211"/>
              <a:ext cx="4970300" cy="244518"/>
              <a:chOff x="1944667" y="3441211"/>
              <a:chExt cx="4970300" cy="244518"/>
            </a:xfrm>
          </p:grpSpPr>
          <p:sp>
            <p:nvSpPr>
              <p:cNvPr id="14" name="矩形 13"/>
              <p:cNvSpPr>
                <a:spLocks noChangeAspect="1"/>
              </p:cNvSpPr>
              <p:nvPr/>
            </p:nvSpPr>
            <p:spPr>
              <a:xfrm rot="2700000">
                <a:off x="1944667" y="3441211"/>
                <a:ext cx="244518" cy="244518"/>
              </a:xfrm>
              <a:prstGeom prst="rect">
                <a:avLst/>
              </a:prstGeom>
              <a:solidFill>
                <a:srgbClr val="1B4367"/>
              </a:solidFill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矩形 14"/>
              <p:cNvSpPr>
                <a:spLocks noChangeAspect="1"/>
              </p:cNvSpPr>
              <p:nvPr/>
            </p:nvSpPr>
            <p:spPr>
              <a:xfrm rot="2700000">
                <a:off x="3519928" y="3441211"/>
                <a:ext cx="244518" cy="244518"/>
              </a:xfrm>
              <a:prstGeom prst="rect">
                <a:avLst/>
              </a:prstGeom>
              <a:solidFill>
                <a:srgbClr val="1B4367"/>
              </a:solidFill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矩形 15"/>
              <p:cNvSpPr>
                <a:spLocks noChangeAspect="1"/>
              </p:cNvSpPr>
              <p:nvPr/>
            </p:nvSpPr>
            <p:spPr>
              <a:xfrm rot="2700000">
                <a:off x="5095189" y="3441211"/>
                <a:ext cx="244518" cy="244518"/>
              </a:xfrm>
              <a:prstGeom prst="rect">
                <a:avLst/>
              </a:prstGeom>
              <a:solidFill>
                <a:srgbClr val="1B4367"/>
              </a:solidFill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矩形 16"/>
              <p:cNvSpPr>
                <a:spLocks noChangeAspect="1"/>
              </p:cNvSpPr>
              <p:nvPr/>
            </p:nvSpPr>
            <p:spPr>
              <a:xfrm rot="2700000">
                <a:off x="6670449" y="3441211"/>
                <a:ext cx="244518" cy="244518"/>
              </a:xfrm>
              <a:prstGeom prst="rect">
                <a:avLst/>
              </a:prstGeom>
              <a:solidFill>
                <a:srgbClr val="1B4367"/>
              </a:solidFill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0" name="矩形 19"/>
          <p:cNvSpPr/>
          <p:nvPr/>
        </p:nvSpPr>
        <p:spPr>
          <a:xfrm>
            <a:off x="2427754" y="2777780"/>
            <a:ext cx="2216897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在这里输入方案步骤，在这里输入方案步骤，在这里输入方案步骤。</a:t>
            </a:r>
          </a:p>
        </p:txBody>
      </p:sp>
      <p:sp>
        <p:nvSpPr>
          <p:cNvPr id="23" name="矩形 22"/>
          <p:cNvSpPr/>
          <p:nvPr/>
        </p:nvSpPr>
        <p:spPr>
          <a:xfrm>
            <a:off x="4134287" y="4382542"/>
            <a:ext cx="2216897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在这里输入方案步骤，在这里输入方案步骤，在这里输入方案步骤。</a:t>
            </a:r>
          </a:p>
        </p:txBody>
      </p:sp>
      <p:sp>
        <p:nvSpPr>
          <p:cNvPr id="24" name="矩形 23"/>
          <p:cNvSpPr/>
          <p:nvPr/>
        </p:nvSpPr>
        <p:spPr>
          <a:xfrm>
            <a:off x="5840819" y="2777780"/>
            <a:ext cx="2216897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在这里输入方案步骤，在这里输入方案步骤，在这里输入方案步骤。</a:t>
            </a:r>
          </a:p>
        </p:txBody>
      </p:sp>
      <p:sp>
        <p:nvSpPr>
          <p:cNvPr id="25" name="矩形 24"/>
          <p:cNvSpPr/>
          <p:nvPr/>
        </p:nvSpPr>
        <p:spPr>
          <a:xfrm>
            <a:off x="7547351" y="4382542"/>
            <a:ext cx="2216897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在这里输入方案步骤，在这里输入方案步骤，在这里输入方案步骤。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297180"/>
            <a:ext cx="9792970" cy="648970"/>
          </a:xfrm>
        </p:spPr>
        <p:txBody>
          <a:bodyPr/>
          <a:lstStyle/>
          <a:p>
            <a:r>
              <a:rPr lang="en-US" altLang="zh-CN" dirty="0">
                <a:solidFill>
                  <a:srgbClr val="1B4367"/>
                </a:solidFill>
              </a:rPr>
              <a:t>Solution</a:t>
            </a:r>
            <a:r>
              <a:rPr lang="en-US" altLang="zh-CN" sz="1400" dirty="0">
                <a:solidFill>
                  <a:srgbClr val="1B4367"/>
                </a:solidFill>
              </a:rPr>
              <a:t> </a:t>
            </a:r>
            <a:r>
              <a:rPr lang="en-US" altLang="zh-CN" sz="2800" b="0" dirty="0">
                <a:solidFill>
                  <a:srgbClr val="1B4367"/>
                </a:solidFill>
              </a:rPr>
              <a:t>(</a:t>
            </a:r>
            <a:r>
              <a:rPr lang="zh-CN" altLang="en-US" sz="2800" b="0" dirty="0">
                <a:solidFill>
                  <a:srgbClr val="1B4367"/>
                </a:solidFill>
              </a:rPr>
              <a:t>方案</a:t>
            </a:r>
            <a:r>
              <a:rPr lang="en-US" altLang="zh-CN" sz="2800" b="0" dirty="0">
                <a:solidFill>
                  <a:srgbClr val="1B4367"/>
                </a:solidFill>
              </a:rPr>
              <a:t>)</a:t>
            </a:r>
          </a:p>
        </p:txBody>
      </p:sp>
      <p:sp>
        <p:nvSpPr>
          <p:cNvPr id="3" name="矩形 2"/>
          <p:cNvSpPr/>
          <p:nvPr/>
        </p:nvSpPr>
        <p:spPr>
          <a:xfrm>
            <a:off x="1844529" y="1959249"/>
            <a:ext cx="8502945" cy="1783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zh-CN" altLang="en-US" sz="22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方案说明：</a:t>
            </a:r>
            <a:endParaRPr lang="en-US" altLang="zh-CN" sz="22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indent="457200" algn="just"/>
            <a:r>
              <a:rPr lang="zh-CN" altLang="en-US" sz="22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在这里输入方案说明，在这里输入方案说明，在这里输入方案说明，在这里输入方案说明，在这里输入方案说明，在这里输入方案说明。</a:t>
            </a:r>
            <a:endParaRPr lang="en-US" altLang="zh-CN" sz="22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indent="457200" algn="just"/>
            <a:r>
              <a:rPr lang="zh-CN" altLang="en-US" sz="2200" dirty="0">
                <a:solidFill>
                  <a:srgbClr val="1B4367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所以，需要选择这样的方案。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913375" y="1760920"/>
            <a:ext cx="869970" cy="262191"/>
            <a:chOff x="683546" y="2736327"/>
            <a:chExt cx="803049" cy="262191"/>
          </a:xfrm>
          <a:solidFill>
            <a:srgbClr val="1B4367"/>
          </a:solidFill>
        </p:grpSpPr>
        <p:sp>
          <p:nvSpPr>
            <p:cNvPr id="6" name="矩形 5"/>
            <p:cNvSpPr/>
            <p:nvPr/>
          </p:nvSpPr>
          <p:spPr>
            <a:xfrm rot="18900000" flipH="1">
              <a:off x="861276" y="2736327"/>
              <a:ext cx="262191" cy="2621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 rot="18900000" flipH="1">
              <a:off x="683546" y="2960121"/>
              <a:ext cx="803049" cy="0"/>
            </a:xfrm>
            <a:prstGeom prst="line">
              <a:avLst/>
            </a:prstGeom>
            <a:grpFill/>
            <a:ln w="25400">
              <a:gradFill>
                <a:gsLst>
                  <a:gs pos="0">
                    <a:schemeClr val="accent5">
                      <a:alpha val="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/>
          <p:cNvGrpSpPr/>
          <p:nvPr/>
        </p:nvGrpSpPr>
        <p:grpSpPr>
          <a:xfrm>
            <a:off x="1913375" y="4221268"/>
            <a:ext cx="869970" cy="262191"/>
            <a:chOff x="683546" y="2736327"/>
            <a:chExt cx="803049" cy="262191"/>
          </a:xfrm>
        </p:grpSpPr>
        <p:sp>
          <p:nvSpPr>
            <p:cNvPr id="9" name="矩形 8"/>
            <p:cNvSpPr/>
            <p:nvPr/>
          </p:nvSpPr>
          <p:spPr>
            <a:xfrm rot="18900000" flipH="1">
              <a:off x="861276" y="2736327"/>
              <a:ext cx="262191" cy="262191"/>
            </a:xfrm>
            <a:prstGeom prst="rect">
              <a:avLst/>
            </a:prstGeom>
            <a:noFill/>
            <a:ln>
              <a:solidFill>
                <a:srgbClr val="1B43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 rot="18900000" flipH="1">
              <a:off x="683546" y="2960121"/>
              <a:ext cx="803049" cy="0"/>
            </a:xfrm>
            <a:prstGeom prst="line">
              <a:avLst/>
            </a:prstGeom>
            <a:ln w="25400">
              <a:gradFill>
                <a:gsLst>
                  <a:gs pos="0">
                    <a:schemeClr val="accent5">
                      <a:alpha val="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矩形 10"/>
          <p:cNvSpPr/>
          <p:nvPr/>
        </p:nvSpPr>
        <p:spPr>
          <a:xfrm>
            <a:off x="1844529" y="4416222"/>
            <a:ext cx="8502945" cy="1783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zh-CN" altLang="en-US" sz="22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方案说明：</a:t>
            </a:r>
            <a:endParaRPr lang="en-US" altLang="zh-CN" sz="22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indent="457200" algn="just"/>
            <a:r>
              <a:rPr lang="zh-CN" altLang="en-US" sz="22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在这里输入方案说明，在这里输入方案说明，在这里输入方案说明，在这里输入方案说明，在这里输入方案说明，在这里输入方案说明，在这里输入方案说明。</a:t>
            </a:r>
            <a:endParaRPr lang="en-US" altLang="zh-CN" sz="22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indent="457200" algn="just"/>
            <a:r>
              <a:rPr lang="zh-CN" altLang="en-US" sz="2200" dirty="0">
                <a:solidFill>
                  <a:srgbClr val="1B4367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所以，需要选择这样的方案。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1249821" y="3893686"/>
            <a:ext cx="6435165" cy="0"/>
          </a:xfrm>
          <a:prstGeom prst="line">
            <a:avLst/>
          </a:prstGeom>
          <a:ln w="15875">
            <a:gradFill>
              <a:gsLst>
                <a:gs pos="13000">
                  <a:srgbClr val="1B4367"/>
                </a:gs>
                <a:gs pos="100000">
                  <a:schemeClr val="accent5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rot="16200000">
            <a:off x="751765" y="3546016"/>
            <a:ext cx="2088232" cy="0"/>
          </a:xfrm>
          <a:prstGeom prst="line">
            <a:avLst/>
          </a:prstGeom>
          <a:ln w="15875">
            <a:gradFill>
              <a:gsLst>
                <a:gs pos="13000">
                  <a:srgbClr val="1B4367"/>
                </a:gs>
                <a:gs pos="100000">
                  <a:schemeClr val="accent5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297180"/>
            <a:ext cx="9792970" cy="648970"/>
          </a:xfrm>
        </p:spPr>
        <p:txBody>
          <a:bodyPr/>
          <a:lstStyle/>
          <a:p>
            <a:r>
              <a:rPr lang="en-US" altLang="zh-CN" dirty="0">
                <a:solidFill>
                  <a:srgbClr val="1B4367"/>
                </a:solidFill>
              </a:rPr>
              <a:t>Solution</a:t>
            </a:r>
            <a:r>
              <a:rPr lang="en-US" altLang="zh-CN" sz="1400" dirty="0">
                <a:solidFill>
                  <a:srgbClr val="1B4367"/>
                </a:solidFill>
              </a:rPr>
              <a:t> </a:t>
            </a:r>
            <a:r>
              <a:rPr lang="en-US" altLang="zh-CN" sz="2800" b="0" dirty="0">
                <a:solidFill>
                  <a:srgbClr val="1B4367"/>
                </a:solidFill>
              </a:rPr>
              <a:t>(</a:t>
            </a:r>
            <a:r>
              <a:rPr lang="zh-CN" altLang="en-US" sz="2800" b="0" dirty="0">
                <a:solidFill>
                  <a:srgbClr val="1B4367"/>
                </a:solidFill>
              </a:rPr>
              <a:t>方案</a:t>
            </a:r>
            <a:r>
              <a:rPr lang="en-US" altLang="zh-CN" sz="2800" b="0" dirty="0">
                <a:solidFill>
                  <a:srgbClr val="1B4367"/>
                </a:solidFill>
              </a:rPr>
              <a:t>)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145119" y="1342007"/>
            <a:ext cx="2053322" cy="4738767"/>
            <a:chOff x="2130498" y="1557157"/>
            <a:chExt cx="1895374" cy="4738767"/>
          </a:xfrm>
        </p:grpSpPr>
        <p:grpSp>
          <p:nvGrpSpPr>
            <p:cNvPr id="3" name="组合 2"/>
            <p:cNvGrpSpPr>
              <a:grpSpLocks noChangeAspect="1"/>
            </p:cNvGrpSpPr>
            <p:nvPr/>
          </p:nvGrpSpPr>
          <p:grpSpPr>
            <a:xfrm rot="2700000">
              <a:off x="708801" y="2978854"/>
              <a:ext cx="4738767" cy="1895374"/>
              <a:chOff x="1043608" y="2564904"/>
              <a:chExt cx="5297712" cy="2118937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2632996" y="2564904"/>
                <a:ext cx="2118937" cy="2118937"/>
              </a:xfrm>
              <a:prstGeom prst="rect">
                <a:avLst/>
              </a:prstGeom>
              <a:noFill/>
              <a:ln>
                <a:solidFill>
                  <a:srgbClr val="1B436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5" name="直接连接符 4"/>
              <p:cNvCxnSpPr/>
              <p:nvPr/>
            </p:nvCxnSpPr>
            <p:spPr>
              <a:xfrm>
                <a:off x="1043608" y="4683841"/>
                <a:ext cx="5297712" cy="0"/>
              </a:xfrm>
              <a:prstGeom prst="line">
                <a:avLst/>
              </a:prstGeom>
              <a:ln w="25400">
                <a:gradFill>
                  <a:gsLst>
                    <a:gs pos="0">
                      <a:schemeClr val="accent5">
                        <a:alpha val="0"/>
                      </a:schemeClr>
                    </a:gs>
                    <a:gs pos="50000">
                      <a:srgbClr val="1B4367"/>
                    </a:gs>
                    <a:gs pos="100000">
                      <a:schemeClr val="accent5">
                        <a:alpha val="0"/>
                      </a:schemeClr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矩形 8"/>
            <p:cNvSpPr/>
            <p:nvPr/>
          </p:nvSpPr>
          <p:spPr>
            <a:xfrm>
              <a:off x="2164999" y="3530169"/>
              <a:ext cx="1826371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prstClr val="black"/>
                  </a:solidFill>
                </a:rPr>
                <a:t>Simple</a:t>
              </a:r>
            </a:p>
            <a:p>
              <a:pPr algn="ctr"/>
              <a:r>
                <a:rPr lang="zh-CN" altLang="en-US" sz="2400" dirty="0"/>
                <a:t>简单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7018688" y="1342007"/>
            <a:ext cx="2153403" cy="4738767"/>
            <a:chOff x="5071938" y="1557157"/>
            <a:chExt cx="1987757" cy="4738767"/>
          </a:xfrm>
        </p:grpSpPr>
        <p:grpSp>
          <p:nvGrpSpPr>
            <p:cNvPr id="6" name="组合 5"/>
            <p:cNvGrpSpPr>
              <a:grpSpLocks noChangeAspect="1"/>
            </p:cNvGrpSpPr>
            <p:nvPr/>
          </p:nvGrpSpPr>
          <p:grpSpPr>
            <a:xfrm rot="13500000" flipH="1">
              <a:off x="3696433" y="2978854"/>
              <a:ext cx="4738767" cy="1895374"/>
              <a:chOff x="1043608" y="2564904"/>
              <a:chExt cx="5297712" cy="2118937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2632996" y="2564904"/>
                <a:ext cx="2118937" cy="2118937"/>
              </a:xfrm>
              <a:prstGeom prst="rect">
                <a:avLst/>
              </a:prstGeom>
              <a:solidFill>
                <a:srgbClr val="1B436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accent2"/>
                  </a:solidFill>
                </a:endParaRPr>
              </a:p>
            </p:txBody>
          </p:sp>
          <p:cxnSp>
            <p:nvCxnSpPr>
              <p:cNvPr id="8" name="直接连接符 7"/>
              <p:cNvCxnSpPr/>
              <p:nvPr/>
            </p:nvCxnSpPr>
            <p:spPr>
              <a:xfrm>
                <a:off x="1043608" y="4683841"/>
                <a:ext cx="5297712" cy="0"/>
              </a:xfrm>
              <a:prstGeom prst="line">
                <a:avLst/>
              </a:prstGeom>
              <a:ln w="25400">
                <a:gradFill>
                  <a:gsLst>
                    <a:gs pos="0">
                      <a:schemeClr val="accent5">
                        <a:alpha val="0"/>
                      </a:schemeClr>
                    </a:gs>
                    <a:gs pos="50000">
                      <a:srgbClr val="1B4367"/>
                    </a:gs>
                    <a:gs pos="100000">
                      <a:schemeClr val="accent5">
                        <a:alpha val="0"/>
                      </a:schemeClr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矩形 9"/>
            <p:cNvSpPr/>
            <p:nvPr/>
          </p:nvSpPr>
          <p:spPr>
            <a:xfrm>
              <a:off x="5071938" y="3530169"/>
              <a:ext cx="1987757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prstClr val="white"/>
                  </a:solidFill>
                </a:rPr>
                <a:t>Effective</a:t>
              </a:r>
            </a:p>
            <a:p>
              <a:pPr algn="ctr"/>
              <a:r>
                <a:rPr lang="zh-CN" altLang="en-US" sz="2400" dirty="0">
                  <a:solidFill>
                    <a:prstClr val="white"/>
                  </a:solidFill>
                </a:rPr>
                <a:t>有效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1844529" y="6065250"/>
            <a:ext cx="8502945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200" dirty="0">
                <a:latin typeface="+mn-ea"/>
              </a:rPr>
              <a:t>总结提出的方案，不仅简单，而且有效。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297180"/>
            <a:ext cx="9792970" cy="648970"/>
          </a:xfrm>
        </p:spPr>
        <p:txBody>
          <a:bodyPr/>
          <a:lstStyle/>
          <a:p>
            <a:r>
              <a:rPr lang="en-US" altLang="zh-CN" dirty="0">
                <a:solidFill>
                  <a:srgbClr val="1B4367"/>
                </a:solidFill>
              </a:rPr>
              <a:t>Result</a:t>
            </a:r>
            <a:r>
              <a:rPr lang="en-US" altLang="zh-CN" sz="1400" dirty="0">
                <a:solidFill>
                  <a:srgbClr val="1B4367"/>
                </a:solidFill>
              </a:rPr>
              <a:t> </a:t>
            </a:r>
            <a:r>
              <a:rPr lang="en-US" altLang="zh-CN" sz="2800" b="0" dirty="0">
                <a:solidFill>
                  <a:srgbClr val="1B4367"/>
                </a:solidFill>
              </a:rPr>
              <a:t>(</a:t>
            </a:r>
            <a:r>
              <a:rPr lang="zh-CN" altLang="en-US" sz="2800" b="0" dirty="0">
                <a:solidFill>
                  <a:srgbClr val="1B4367"/>
                </a:solidFill>
              </a:rPr>
              <a:t>成果</a:t>
            </a:r>
            <a:r>
              <a:rPr lang="en-US" altLang="zh-CN" sz="2800" b="0" dirty="0">
                <a:solidFill>
                  <a:srgbClr val="1B4367"/>
                </a:solidFill>
              </a:rPr>
              <a:t>)</a:t>
            </a:r>
          </a:p>
        </p:txBody>
      </p:sp>
      <p:sp>
        <p:nvSpPr>
          <p:cNvPr id="3" name="正五边形 2"/>
          <p:cNvSpPr>
            <a:spLocks noChangeAspect="1"/>
          </p:cNvSpPr>
          <p:nvPr/>
        </p:nvSpPr>
        <p:spPr>
          <a:xfrm>
            <a:off x="2281892" y="2154559"/>
            <a:ext cx="780000" cy="685714"/>
          </a:xfrm>
          <a:prstGeom prst="pentagon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/>
              <a:t>1</a:t>
            </a:r>
            <a:endParaRPr lang="zh-CN" altLang="en-US" sz="2800" dirty="0"/>
          </a:p>
        </p:txBody>
      </p:sp>
      <p:sp>
        <p:nvSpPr>
          <p:cNvPr id="4" name="正五边形 3"/>
          <p:cNvSpPr>
            <a:spLocks noChangeAspect="1"/>
          </p:cNvSpPr>
          <p:nvPr/>
        </p:nvSpPr>
        <p:spPr>
          <a:xfrm>
            <a:off x="2281892" y="4201074"/>
            <a:ext cx="780000" cy="685714"/>
          </a:xfrm>
          <a:prstGeom prst="pentagon">
            <a:avLst/>
          </a:prstGeom>
          <a:noFill/>
          <a:ln>
            <a:solidFill>
              <a:srgbClr val="1B43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rgbClr val="1B4367"/>
                </a:solidFill>
              </a:rPr>
              <a:t>2</a:t>
            </a:r>
          </a:p>
        </p:txBody>
      </p:sp>
      <p:sp>
        <p:nvSpPr>
          <p:cNvPr id="5" name="矩形 4"/>
          <p:cNvSpPr/>
          <p:nvPr/>
        </p:nvSpPr>
        <p:spPr>
          <a:xfrm>
            <a:off x="3432634" y="2306038"/>
            <a:ext cx="3370939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2800" dirty="0">
                <a:solidFill>
                  <a:srgbClr val="1B4367"/>
                </a:solidFill>
                <a:latin typeface="+mn-ea"/>
              </a:rPr>
              <a:t>一句话总结成果</a:t>
            </a:r>
          </a:p>
        </p:txBody>
      </p:sp>
      <p:sp>
        <p:nvSpPr>
          <p:cNvPr id="6" name="矩形 5"/>
          <p:cNvSpPr/>
          <p:nvPr/>
        </p:nvSpPr>
        <p:spPr>
          <a:xfrm>
            <a:off x="3432634" y="4352553"/>
            <a:ext cx="3370939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2800" dirty="0">
                <a:solidFill>
                  <a:srgbClr val="1B4367"/>
                </a:solidFill>
                <a:latin typeface="+mn-ea"/>
              </a:rPr>
              <a:t>一句话总结成果</a:t>
            </a:r>
          </a:p>
        </p:txBody>
      </p:sp>
      <p:sp>
        <p:nvSpPr>
          <p:cNvPr id="7" name="矩形 6"/>
          <p:cNvSpPr/>
          <p:nvPr/>
        </p:nvSpPr>
        <p:spPr>
          <a:xfrm>
            <a:off x="3432633" y="2829260"/>
            <a:ext cx="6421359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2000" dirty="0">
                <a:latin typeface="+mn-ea"/>
              </a:rPr>
              <a:t>在这里填写研究成果，在这里填写研究成果，在这里填写研究成果，在这里填写研究成果，在这里填写研究成果。</a:t>
            </a:r>
          </a:p>
        </p:txBody>
      </p:sp>
      <p:sp>
        <p:nvSpPr>
          <p:cNvPr id="8" name="矩形 7"/>
          <p:cNvSpPr/>
          <p:nvPr/>
        </p:nvSpPr>
        <p:spPr>
          <a:xfrm>
            <a:off x="3432633" y="4875816"/>
            <a:ext cx="6421359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2000" dirty="0">
                <a:latin typeface="+mn-ea"/>
              </a:rPr>
              <a:t>在这里填写研究成果，在这里填写研究成果，在这里填写研究成果，在这里填写研究成果，在这里填写研究成果。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1296991" y="4038826"/>
            <a:ext cx="6435165" cy="0"/>
          </a:xfrm>
          <a:prstGeom prst="line">
            <a:avLst/>
          </a:prstGeom>
          <a:ln w="15875">
            <a:gradFill>
              <a:gsLst>
                <a:gs pos="13000">
                  <a:srgbClr val="1B4367"/>
                </a:gs>
                <a:gs pos="100000">
                  <a:schemeClr val="accent5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16200000">
            <a:off x="798935" y="3691156"/>
            <a:ext cx="2088232" cy="0"/>
          </a:xfrm>
          <a:prstGeom prst="line">
            <a:avLst/>
          </a:prstGeom>
          <a:ln w="15875">
            <a:gradFill>
              <a:gsLst>
                <a:gs pos="13000">
                  <a:srgbClr val="1B4367"/>
                </a:gs>
                <a:gs pos="100000">
                  <a:schemeClr val="accent5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297180"/>
            <a:ext cx="9792970" cy="648970"/>
          </a:xfrm>
        </p:spPr>
        <p:txBody>
          <a:bodyPr/>
          <a:lstStyle/>
          <a:p>
            <a:r>
              <a:rPr lang="en-US" altLang="zh-CN" dirty="0">
                <a:solidFill>
                  <a:srgbClr val="1B4367"/>
                </a:solidFill>
              </a:rPr>
              <a:t>Summary</a:t>
            </a:r>
            <a:r>
              <a:rPr lang="en-US" altLang="zh-CN" sz="1400" dirty="0">
                <a:solidFill>
                  <a:srgbClr val="1B4367"/>
                </a:solidFill>
              </a:rPr>
              <a:t> </a:t>
            </a:r>
            <a:r>
              <a:rPr lang="en-US" altLang="zh-CN" sz="2800" b="0" dirty="0">
                <a:solidFill>
                  <a:srgbClr val="1B4367"/>
                </a:solidFill>
              </a:rPr>
              <a:t>(</a:t>
            </a:r>
            <a:r>
              <a:rPr lang="zh-CN" altLang="en-US" sz="2800" b="0" dirty="0">
                <a:solidFill>
                  <a:srgbClr val="1B4367"/>
                </a:solidFill>
              </a:rPr>
              <a:t>总结</a:t>
            </a:r>
            <a:r>
              <a:rPr lang="en-US" altLang="zh-CN" sz="2800" b="0" dirty="0">
                <a:solidFill>
                  <a:srgbClr val="1B4367"/>
                </a:solidFill>
              </a:rPr>
              <a:t>)</a:t>
            </a:r>
          </a:p>
        </p:txBody>
      </p:sp>
      <p:sp>
        <p:nvSpPr>
          <p:cNvPr id="32" name="任意多边形 31"/>
          <p:cNvSpPr>
            <a:spLocks noChangeAspect="1"/>
          </p:cNvSpPr>
          <p:nvPr/>
        </p:nvSpPr>
        <p:spPr>
          <a:xfrm rot="5400000">
            <a:off x="3151817" y="2225141"/>
            <a:ext cx="1067699" cy="997136"/>
          </a:xfrm>
          <a:custGeom>
            <a:avLst/>
            <a:gdLst>
              <a:gd name="connsiteX0" fmla="*/ 0 w 1067699"/>
              <a:gd name="connsiteY0" fmla="*/ 920432 h 920433"/>
              <a:gd name="connsiteX1" fmla="*/ 564574 w 1067699"/>
              <a:gd name="connsiteY1" fmla="*/ 0 h 920433"/>
              <a:gd name="connsiteX2" fmla="*/ 1067699 w 1067699"/>
              <a:gd name="connsiteY2" fmla="*/ 0 h 920433"/>
              <a:gd name="connsiteX3" fmla="*/ 1067699 w 1067699"/>
              <a:gd name="connsiteY3" fmla="*/ 920433 h 920433"/>
              <a:gd name="connsiteX4" fmla="*/ 0 w 1067699"/>
              <a:gd name="connsiteY4" fmla="*/ 920433 h 920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7699" h="920433">
                <a:moveTo>
                  <a:pt x="0" y="920432"/>
                </a:moveTo>
                <a:lnTo>
                  <a:pt x="564574" y="0"/>
                </a:lnTo>
                <a:lnTo>
                  <a:pt x="1067699" y="0"/>
                </a:lnTo>
                <a:lnTo>
                  <a:pt x="1067699" y="920433"/>
                </a:lnTo>
                <a:lnTo>
                  <a:pt x="0" y="920433"/>
                </a:lnTo>
                <a:close/>
              </a:path>
            </a:pathLst>
          </a:custGeom>
          <a:solidFill>
            <a:srgbClr val="1B4367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" name="六边形 5"/>
          <p:cNvSpPr>
            <a:spLocks noChangeAspect="1"/>
          </p:cNvSpPr>
          <p:nvPr/>
        </p:nvSpPr>
        <p:spPr>
          <a:xfrm rot="5400000">
            <a:off x="2308202" y="2436750"/>
            <a:ext cx="1757795" cy="1641619"/>
          </a:xfrm>
          <a:prstGeom prst="hexagon">
            <a:avLst>
              <a:gd name="adj" fmla="val 30669"/>
              <a:gd name="vf" fmla="val 115470"/>
            </a:avLst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3" name="任意多边形 32"/>
          <p:cNvSpPr>
            <a:spLocks noChangeAspect="1"/>
          </p:cNvSpPr>
          <p:nvPr/>
        </p:nvSpPr>
        <p:spPr>
          <a:xfrm rot="5400000">
            <a:off x="5526868" y="2758990"/>
            <a:ext cx="2135400" cy="997138"/>
          </a:xfrm>
          <a:custGeom>
            <a:avLst/>
            <a:gdLst>
              <a:gd name="connsiteX0" fmla="*/ 0 w 2135400"/>
              <a:gd name="connsiteY0" fmla="*/ 920432 h 920435"/>
              <a:gd name="connsiteX1" fmla="*/ 564574 w 2135400"/>
              <a:gd name="connsiteY1" fmla="*/ 0 h 920435"/>
              <a:gd name="connsiteX2" fmla="*/ 1570826 w 2135400"/>
              <a:gd name="connsiteY2" fmla="*/ 0 h 920435"/>
              <a:gd name="connsiteX3" fmla="*/ 2135400 w 2135400"/>
              <a:gd name="connsiteY3" fmla="*/ 920432 h 920435"/>
              <a:gd name="connsiteX4" fmla="*/ 2135399 w 2135400"/>
              <a:gd name="connsiteY4" fmla="*/ 920435 h 920435"/>
              <a:gd name="connsiteX5" fmla="*/ 1067699 w 2135400"/>
              <a:gd name="connsiteY5" fmla="*/ 920435 h 920435"/>
              <a:gd name="connsiteX6" fmla="*/ 2 w 2135400"/>
              <a:gd name="connsiteY6" fmla="*/ 920435 h 920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5400" h="920435">
                <a:moveTo>
                  <a:pt x="0" y="920432"/>
                </a:moveTo>
                <a:lnTo>
                  <a:pt x="564574" y="0"/>
                </a:lnTo>
                <a:lnTo>
                  <a:pt x="1570826" y="0"/>
                </a:lnTo>
                <a:lnTo>
                  <a:pt x="2135400" y="920432"/>
                </a:lnTo>
                <a:lnTo>
                  <a:pt x="2135399" y="920435"/>
                </a:lnTo>
                <a:lnTo>
                  <a:pt x="1067699" y="920435"/>
                </a:lnTo>
                <a:lnTo>
                  <a:pt x="2" y="920435"/>
                </a:lnTo>
                <a:close/>
              </a:path>
            </a:pathLst>
          </a:custGeom>
          <a:solidFill>
            <a:srgbClr val="1B4367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六边形 7"/>
          <p:cNvSpPr>
            <a:spLocks noChangeAspect="1"/>
          </p:cNvSpPr>
          <p:nvPr/>
        </p:nvSpPr>
        <p:spPr>
          <a:xfrm rot="5400000">
            <a:off x="5217107" y="2436750"/>
            <a:ext cx="1757795" cy="1641619"/>
          </a:xfrm>
          <a:prstGeom prst="hexagon">
            <a:avLst>
              <a:gd name="adj" fmla="val 30669"/>
              <a:gd name="vf" fmla="val 115470"/>
            </a:avLst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4" name="任意多边形 33"/>
          <p:cNvSpPr>
            <a:spLocks noChangeAspect="1"/>
          </p:cNvSpPr>
          <p:nvPr/>
        </p:nvSpPr>
        <p:spPr>
          <a:xfrm rot="5400000">
            <a:off x="7937207" y="2260425"/>
            <a:ext cx="2135400" cy="1994268"/>
          </a:xfrm>
          <a:custGeom>
            <a:avLst/>
            <a:gdLst>
              <a:gd name="connsiteX0" fmla="*/ 0 w 2135400"/>
              <a:gd name="connsiteY0" fmla="*/ 920432 h 1840863"/>
              <a:gd name="connsiteX1" fmla="*/ 564574 w 2135400"/>
              <a:gd name="connsiteY1" fmla="*/ 0 h 1840863"/>
              <a:gd name="connsiteX2" fmla="*/ 1570826 w 2135400"/>
              <a:gd name="connsiteY2" fmla="*/ 0 h 1840863"/>
              <a:gd name="connsiteX3" fmla="*/ 2135400 w 2135400"/>
              <a:gd name="connsiteY3" fmla="*/ 920432 h 1840863"/>
              <a:gd name="connsiteX4" fmla="*/ 1570826 w 2135400"/>
              <a:gd name="connsiteY4" fmla="*/ 1840863 h 1840863"/>
              <a:gd name="connsiteX5" fmla="*/ 1067699 w 2135400"/>
              <a:gd name="connsiteY5" fmla="*/ 1840863 h 1840863"/>
              <a:gd name="connsiteX6" fmla="*/ 1067699 w 2135400"/>
              <a:gd name="connsiteY6" fmla="*/ 920434 h 1840863"/>
              <a:gd name="connsiteX7" fmla="*/ 1 w 2135400"/>
              <a:gd name="connsiteY7" fmla="*/ 920434 h 1840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5400" h="1840863">
                <a:moveTo>
                  <a:pt x="0" y="920432"/>
                </a:moveTo>
                <a:lnTo>
                  <a:pt x="564574" y="0"/>
                </a:lnTo>
                <a:lnTo>
                  <a:pt x="1570826" y="0"/>
                </a:lnTo>
                <a:lnTo>
                  <a:pt x="2135400" y="920432"/>
                </a:lnTo>
                <a:lnTo>
                  <a:pt x="1570826" y="1840863"/>
                </a:lnTo>
                <a:lnTo>
                  <a:pt x="1067699" y="1840863"/>
                </a:lnTo>
                <a:lnTo>
                  <a:pt x="1067699" y="920434"/>
                </a:lnTo>
                <a:lnTo>
                  <a:pt x="1" y="920434"/>
                </a:lnTo>
                <a:close/>
              </a:path>
            </a:pathLst>
          </a:custGeom>
          <a:solidFill>
            <a:srgbClr val="1B4367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六边形 9"/>
          <p:cNvSpPr>
            <a:spLocks noChangeAspect="1"/>
          </p:cNvSpPr>
          <p:nvPr/>
        </p:nvSpPr>
        <p:spPr>
          <a:xfrm rot="5400000">
            <a:off x="8126011" y="2436750"/>
            <a:ext cx="1757795" cy="1641619"/>
          </a:xfrm>
          <a:prstGeom prst="hexagon">
            <a:avLst>
              <a:gd name="adj" fmla="val 30669"/>
              <a:gd name="vf" fmla="val 115470"/>
            </a:avLst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668211" y="2795892"/>
            <a:ext cx="1037772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1B4367"/>
                </a:solidFill>
              </a:rPr>
              <a:t>快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5577116" y="2795892"/>
            <a:ext cx="1037772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1B4367"/>
                </a:solidFill>
              </a:rPr>
              <a:t>准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486020" y="2795892"/>
            <a:ext cx="1037772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1B4367"/>
                </a:solidFill>
              </a:rPr>
              <a:t>少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175825" y="4553687"/>
            <a:ext cx="2022545" cy="1260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latin typeface="+mn-ea"/>
              </a:rPr>
              <a:t>算法运行时间为原有算法的</a:t>
            </a:r>
            <a:r>
              <a:rPr lang="en-US" altLang="zh-CN" sz="3600" dirty="0">
                <a:solidFill>
                  <a:srgbClr val="1B4367"/>
                </a:solidFill>
                <a:latin typeface="+mn-ea"/>
              </a:rPr>
              <a:t>25</a:t>
            </a:r>
            <a:r>
              <a:rPr lang="en-US" altLang="zh-CN" sz="2000" dirty="0">
                <a:latin typeface="+mn-ea"/>
              </a:rPr>
              <a:t>%</a:t>
            </a:r>
            <a:endParaRPr lang="zh-CN" altLang="en-US" sz="2000" dirty="0">
              <a:latin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084730" y="4553687"/>
            <a:ext cx="2022545" cy="1260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latin typeface="+mn-ea"/>
              </a:rPr>
              <a:t>计算结果精度比原有算法高</a:t>
            </a:r>
            <a:r>
              <a:rPr lang="en-US" altLang="zh-CN" sz="3600" dirty="0">
                <a:solidFill>
                  <a:srgbClr val="1B4367"/>
                </a:solidFill>
                <a:latin typeface="+mn-ea"/>
              </a:rPr>
              <a:t>50</a:t>
            </a:r>
            <a:r>
              <a:rPr lang="en-US" altLang="zh-CN" sz="2000" dirty="0">
                <a:latin typeface="+mn-ea"/>
              </a:rPr>
              <a:t>%</a:t>
            </a:r>
            <a:endParaRPr lang="zh-CN" altLang="en-US" sz="2000" dirty="0">
              <a:latin typeface="+mn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993635" y="4553687"/>
            <a:ext cx="2022545" cy="1260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latin typeface="+mn-ea"/>
              </a:rPr>
              <a:t>空间存储容量为原有算法的</a:t>
            </a:r>
            <a:r>
              <a:rPr lang="en-US" altLang="zh-CN" sz="3600" dirty="0">
                <a:solidFill>
                  <a:srgbClr val="1B4367"/>
                </a:solidFill>
                <a:latin typeface="+mn-ea"/>
              </a:rPr>
              <a:t>75</a:t>
            </a:r>
            <a:r>
              <a:rPr lang="en-US" altLang="zh-CN" sz="2000" dirty="0">
                <a:latin typeface="+mn-ea"/>
              </a:rPr>
              <a:t>%</a:t>
            </a:r>
            <a:endParaRPr lang="zh-CN" altLang="en-US" sz="2000" dirty="0"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Office 主题">
  <a:themeElements>
    <a:clrScheme name="论文蓝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65FAA"/>
      </a:accent1>
      <a:accent2>
        <a:srgbClr val="4472C4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">
  <a:themeElements>
    <a:clrScheme name="论文蓝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65FAA"/>
      </a:accent1>
      <a:accent2>
        <a:srgbClr val="4472C4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477</Words>
  <Application>Microsoft Office PowerPoint</Application>
  <PresentationFormat>宽屏</PresentationFormat>
  <Paragraphs>59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MS Gothic</vt:lpstr>
      <vt:lpstr>微软雅黑</vt:lpstr>
      <vt:lpstr>微软雅黑 Light</vt:lpstr>
      <vt:lpstr>Arial</vt:lpstr>
      <vt:lpstr>Calibri</vt:lpstr>
      <vt:lpstr>2_Office 主题</vt:lpstr>
      <vt:lpstr>3_Office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120</cp:revision>
  <dcterms:created xsi:type="dcterms:W3CDTF">2015-04-19T07:39:00Z</dcterms:created>
  <dcterms:modified xsi:type="dcterms:W3CDTF">2021-01-05T22:34:36Z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