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7FF"/>
    <a:srgbClr val="FFA569"/>
    <a:srgbClr val="CD8C61"/>
    <a:srgbClr val="C67F4B"/>
    <a:srgbClr val="F4B183"/>
    <a:srgbClr val="FDA9FF"/>
    <a:srgbClr val="FEAAFF"/>
    <a:srgbClr val="FFC497"/>
    <a:srgbClr val="FF9F5F"/>
    <a:srgbClr val="FFA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bubble3D val="0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01-4392-9929-BE231C0606B4}"/>
              </c:ext>
            </c:extLst>
          </c:dPt>
          <c:dPt>
            <c:idx val="1"/>
            <c:bubble3D val="0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01-4392-9929-BE231C0606B4}"/>
              </c:ext>
            </c:extLst>
          </c:dPt>
          <c:dPt>
            <c:idx val="2"/>
            <c:bubble3D val="0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01-4392-9929-BE231C0606B4}"/>
              </c:ext>
            </c:extLst>
          </c:dPt>
          <c:dPt>
            <c:idx val="3"/>
            <c:bubble3D val="0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01-4392-9929-BE231C0606B4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01-4392-9929-BE231C060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900" kern="1200">
          <a:solidFill>
            <a:schemeClr val="tx1"/>
          </a:solidFill>
          <a:latin typeface="+mn-lt"/>
          <a:ea typeface="+mn-ea"/>
          <a:cs typeface="+mn-cs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bubble3D val="0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0-426B-A16E-E8A3B6E73858}"/>
              </c:ext>
            </c:extLst>
          </c:dPt>
          <c:dPt>
            <c:idx val="1"/>
            <c:bubble3D val="0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0-426B-A16E-E8A3B6E73858}"/>
              </c:ext>
            </c:extLst>
          </c:dPt>
          <c:dPt>
            <c:idx val="2"/>
            <c:bubble3D val="0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0-426B-A16E-E8A3B6E73858}"/>
              </c:ext>
            </c:extLst>
          </c:dPt>
          <c:dPt>
            <c:idx val="3"/>
            <c:bubble3D val="0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20-426B-A16E-E8A3B6E73858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20-426B-A16E-E8A3B6E73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900" kern="1200">
          <a:solidFill>
            <a:schemeClr val="tx1"/>
          </a:solidFill>
          <a:latin typeface="+mn-lt"/>
          <a:ea typeface="+mn-ea"/>
          <a:cs typeface="+mn-cs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bubble3D val="0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47-4AF6-8DDC-DC7989E32D24}"/>
              </c:ext>
            </c:extLst>
          </c:dPt>
          <c:dPt>
            <c:idx val="1"/>
            <c:bubble3D val="0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47-4AF6-8DDC-DC7989E32D24}"/>
              </c:ext>
            </c:extLst>
          </c:dPt>
          <c:dPt>
            <c:idx val="2"/>
            <c:bubble3D val="0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47-4AF6-8DDC-DC7989E32D24}"/>
              </c:ext>
            </c:extLst>
          </c:dPt>
          <c:dPt>
            <c:idx val="3"/>
            <c:bubble3D val="0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47-4AF6-8DDC-DC7989E32D24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10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47-4AF6-8DDC-DC7989E32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900" kern="1200">
          <a:solidFill>
            <a:schemeClr val="tx1"/>
          </a:solidFill>
          <a:latin typeface="+mn-lt"/>
          <a:ea typeface="+mn-ea"/>
          <a:cs typeface="+mn-cs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497"/>
            </a:solidFill>
            <a:effectLst/>
          </c:spPr>
          <c:dPt>
            <c:idx val="0"/>
            <c:bubble3D val="0"/>
            <c:spPr>
              <a:solidFill>
                <a:srgbClr val="FFB5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E0-46A7-9E32-228CCF8C4E9A}"/>
              </c:ext>
            </c:extLst>
          </c:dPt>
          <c:dPt>
            <c:idx val="1"/>
            <c:bubble3D val="0"/>
            <c:spPr>
              <a:solidFill>
                <a:srgbClr val="FFF2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E0-46A7-9E32-228CCF8C4E9A}"/>
              </c:ext>
            </c:extLst>
          </c:dPt>
          <c:dPt>
            <c:idx val="2"/>
            <c:bubble3D val="0"/>
            <c:spPr>
              <a:solidFill>
                <a:srgbClr val="FEE0C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E0-46A7-9E32-228CCF8C4E9A}"/>
              </c:ext>
            </c:extLst>
          </c:dPt>
          <c:dPt>
            <c:idx val="3"/>
            <c:bubble3D val="0"/>
            <c:spPr>
              <a:solidFill>
                <a:srgbClr val="FFC3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E0-46A7-9E32-228CCF8C4E9A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6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E0-46A7-9E32-228CCF8C4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900" kern="1200">
          <a:solidFill>
            <a:schemeClr val="tx1"/>
          </a:solidFill>
          <a:latin typeface="+mn-lt"/>
          <a:ea typeface="+mn-ea"/>
          <a:cs typeface="+mn-cs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14083"/>
            <a:ext cx="9144000" cy="2387600"/>
          </a:xfrm>
        </p:spPr>
        <p:txBody>
          <a:bodyPr/>
          <a:lstStyle/>
          <a:p>
            <a:r>
              <a:rPr lang="zh-CN" altLang="en-US" dirty="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蝶恋花毕业答辩模板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4600"/>
            <a:ext cx="9144000" cy="2170430"/>
          </a:xfrm>
        </p:spPr>
        <p:txBody>
          <a:bodyPr>
            <a:normAutofit fontScale="97500" lnSpcReduction="10000"/>
          </a:bodyPr>
          <a:lstStyle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答  辩  人：</a:t>
            </a:r>
            <a:r>
              <a:rPr lang="en-US" altLang="zh-CN"/>
              <a:t>xiazaii</a:t>
            </a:r>
          </a:p>
          <a:p>
            <a:r>
              <a:rPr lang="en-US" altLang="zh-CN"/>
              <a:t>  </a:t>
            </a:r>
          </a:p>
          <a:p>
            <a:r>
              <a:rPr lang="zh-CN" altLang="en-US"/>
              <a:t>指导老师：</a:t>
            </a:r>
            <a:r>
              <a:rPr lang="en-US" altLang="zh-CN"/>
              <a:t>xiazaii</a:t>
            </a:r>
            <a:endParaRPr lang="zh-CN" altLang="en-US" dirty="0">
              <a:solidFill>
                <a:srgbClr val="F9883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693670" y="372491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研究方法与过程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1453515" y="2676525"/>
            <a:ext cx="4705350" cy="322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445895" y="1559560"/>
            <a:ext cx="336994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项目名称</a:t>
            </a:r>
            <a:endParaRPr lang="zh-CN" altLang="en-US" sz="3200"/>
          </a:p>
        </p:txBody>
      </p:sp>
      <p:pic>
        <p:nvPicPr>
          <p:cNvPr id="11" name="图片 10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9065895" y="1935480"/>
            <a:ext cx="2454910" cy="3426460"/>
          </a:xfrm>
          <a:prstGeom prst="rect">
            <a:avLst/>
          </a:prstGeom>
        </p:spPr>
      </p:pic>
      <p:pic>
        <p:nvPicPr>
          <p:cNvPr id="12" name="图片 11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8121015" y="1935480"/>
            <a:ext cx="2454910" cy="3426460"/>
          </a:xfrm>
          <a:prstGeom prst="rect">
            <a:avLst/>
          </a:prstGeom>
        </p:spPr>
      </p:pic>
      <p:pic>
        <p:nvPicPr>
          <p:cNvPr id="14" name="图片 13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252335" y="1935480"/>
            <a:ext cx="2454910" cy="34264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研究方法与过程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 rot="2460000">
            <a:off x="1889760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2460000">
            <a:off x="6462395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140000" flipH="1">
            <a:off x="4344670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140000" flipH="1">
            <a:off x="8795385" y="4022090"/>
            <a:ext cx="1431925" cy="411480"/>
          </a:xfrm>
          <a:prstGeom prst="rect">
            <a:avLst/>
          </a:prstGeom>
          <a:solidFill>
            <a:srgbClr val="F4B1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1908175" y="3620135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6412230" y="3561080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4199890" y="4037965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8709025" y="3994150"/>
            <a:ext cx="1080135" cy="939800"/>
          </a:xfrm>
          <a:prstGeom prst="straightConnector1">
            <a:avLst/>
          </a:prstGeom>
          <a:ln w="92075">
            <a:solidFill>
              <a:srgbClr val="CD8C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441960" y="216281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82240" y="409829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937760" y="216281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178040" y="409829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494520" y="2162810"/>
            <a:ext cx="2271395" cy="22713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内容占位符 21"/>
          <p:cNvSpPr>
            <a:spLocks noGrp="1"/>
          </p:cNvSpPr>
          <p:nvPr>
            <p:ph idx="1"/>
          </p:nvPr>
        </p:nvSpPr>
        <p:spPr>
          <a:xfrm>
            <a:off x="682625" y="3204845"/>
            <a:ext cx="2138680" cy="1024890"/>
          </a:xfrm>
        </p:spPr>
        <p:txBody>
          <a:bodyPr>
            <a:normAutofit fontScale="80000" lnSpcReduction="100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973455" y="246507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774700" y="303911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内容占位符 21"/>
          <p:cNvSpPr>
            <a:spLocks noGrp="1"/>
          </p:cNvSpPr>
          <p:nvPr/>
        </p:nvSpPr>
        <p:spPr>
          <a:xfrm>
            <a:off x="5182870" y="320484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5473700" y="246507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5274945" y="303911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内容占位符 21"/>
          <p:cNvSpPr>
            <a:spLocks noGrp="1"/>
          </p:cNvSpPr>
          <p:nvPr/>
        </p:nvSpPr>
        <p:spPr>
          <a:xfrm>
            <a:off x="9801860" y="320484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9" name="标题 1"/>
          <p:cNvSpPr>
            <a:spLocks noGrp="1"/>
          </p:cNvSpPr>
          <p:nvPr/>
        </p:nvSpPr>
        <p:spPr>
          <a:xfrm>
            <a:off x="10092690" y="246507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9893935" y="303911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内容占位符 21"/>
          <p:cNvSpPr>
            <a:spLocks noGrp="1"/>
          </p:cNvSpPr>
          <p:nvPr/>
        </p:nvSpPr>
        <p:spPr>
          <a:xfrm>
            <a:off x="2922905" y="512762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3213735" y="438785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3014980" y="496189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内容占位符 21"/>
          <p:cNvSpPr>
            <a:spLocks noGrp="1"/>
          </p:cNvSpPr>
          <p:nvPr/>
        </p:nvSpPr>
        <p:spPr>
          <a:xfrm>
            <a:off x="7402830" y="5127625"/>
            <a:ext cx="2138680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5" name="标题 1"/>
          <p:cNvSpPr>
            <a:spLocks noGrp="1"/>
          </p:cNvSpPr>
          <p:nvPr/>
        </p:nvSpPr>
        <p:spPr>
          <a:xfrm>
            <a:off x="7693660" y="4387850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7494905" y="4961890"/>
            <a:ext cx="165036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论文总结与致谢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0000" flipV="1">
            <a:off x="2345690" y="2362200"/>
            <a:ext cx="1844040" cy="2573655"/>
          </a:xfrm>
          <a:prstGeom prst="rect">
            <a:avLst/>
          </a:prstGeom>
        </p:spPr>
      </p:pic>
      <p:pic>
        <p:nvPicPr>
          <p:cNvPr id="12" name="图片 11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400810" y="2361565"/>
            <a:ext cx="1844040" cy="2574290"/>
          </a:xfrm>
          <a:prstGeom prst="rect">
            <a:avLst/>
          </a:prstGeom>
        </p:spPr>
      </p:pic>
      <p:pic>
        <p:nvPicPr>
          <p:cNvPr id="14" name="图片 13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800000" flipV="1">
            <a:off x="532130" y="2361565"/>
            <a:ext cx="1844040" cy="2574290"/>
          </a:xfrm>
          <a:prstGeom prst="rect">
            <a:avLst/>
          </a:prstGeom>
        </p:spPr>
      </p:pic>
      <p:sp>
        <p:nvSpPr>
          <p:cNvPr id="8" name="单圆角矩形 7"/>
          <p:cNvSpPr/>
          <p:nvPr/>
        </p:nvSpPr>
        <p:spPr>
          <a:xfrm>
            <a:off x="4572000" y="137033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单圆角矩形 8"/>
          <p:cNvSpPr/>
          <p:nvPr/>
        </p:nvSpPr>
        <p:spPr>
          <a:xfrm>
            <a:off x="4572000" y="239141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单圆角矩形 9"/>
          <p:cNvSpPr/>
          <p:nvPr/>
        </p:nvSpPr>
        <p:spPr>
          <a:xfrm>
            <a:off x="4572000" y="341249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单圆角矩形 12"/>
          <p:cNvSpPr/>
          <p:nvPr/>
        </p:nvSpPr>
        <p:spPr>
          <a:xfrm>
            <a:off x="4572000" y="447929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单圆角矩形 14"/>
          <p:cNvSpPr/>
          <p:nvPr/>
        </p:nvSpPr>
        <p:spPr>
          <a:xfrm>
            <a:off x="4572000" y="5500370"/>
            <a:ext cx="1417320" cy="594360"/>
          </a:xfrm>
          <a:prstGeom prst="round1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4539615" y="139192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2016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4539615" y="239776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2015</a:t>
            </a: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4539615" y="341884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2014</a:t>
            </a: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4539615" y="447040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2013</a:t>
            </a: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4539615" y="5506720"/>
            <a:ext cx="1480185" cy="572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2012</a:t>
            </a:r>
          </a:p>
        </p:txBody>
      </p:sp>
      <p:sp>
        <p:nvSpPr>
          <p:cNvPr id="21" name="内容占位符 20"/>
          <p:cNvSpPr>
            <a:spLocks noGrp="1"/>
          </p:cNvSpPr>
          <p:nvPr>
            <p:ph idx="1"/>
          </p:nvPr>
        </p:nvSpPr>
        <p:spPr>
          <a:xfrm>
            <a:off x="6311265" y="4482465"/>
            <a:ext cx="4933950" cy="7861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内容占位符 20"/>
          <p:cNvSpPr>
            <a:spLocks noGrp="1"/>
          </p:cNvSpPr>
          <p:nvPr/>
        </p:nvSpPr>
        <p:spPr>
          <a:xfrm>
            <a:off x="6356985" y="548830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内容占位符 20"/>
          <p:cNvSpPr>
            <a:spLocks noGrp="1"/>
          </p:cNvSpPr>
          <p:nvPr/>
        </p:nvSpPr>
        <p:spPr>
          <a:xfrm>
            <a:off x="6311265" y="338518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内容占位符 20"/>
          <p:cNvSpPr>
            <a:spLocks noGrp="1"/>
          </p:cNvSpPr>
          <p:nvPr/>
        </p:nvSpPr>
        <p:spPr>
          <a:xfrm>
            <a:off x="6311265" y="236410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内容占位符 20"/>
          <p:cNvSpPr>
            <a:spLocks noGrp="1"/>
          </p:cNvSpPr>
          <p:nvPr/>
        </p:nvSpPr>
        <p:spPr>
          <a:xfrm>
            <a:off x="6311265" y="132778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论文总结与致谢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标题 1"/>
          <p:cNvSpPr>
            <a:spLocks noGrp="1"/>
          </p:cNvSpPr>
          <p:nvPr/>
        </p:nvSpPr>
        <p:spPr>
          <a:xfrm>
            <a:off x="4478655" y="1635760"/>
            <a:ext cx="1480185" cy="572770"/>
          </a:xfrm>
          <a:prstGeom prst="roundRect">
            <a:avLst/>
          </a:prstGeom>
          <a:solidFill>
            <a:srgbClr val="FF9F5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</a:p>
        </p:txBody>
      </p:sp>
      <p:sp>
        <p:nvSpPr>
          <p:cNvPr id="25" name="内容占位符 20"/>
          <p:cNvSpPr>
            <a:spLocks noGrp="1"/>
          </p:cNvSpPr>
          <p:nvPr/>
        </p:nvSpPr>
        <p:spPr>
          <a:xfrm>
            <a:off x="6311265" y="158686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 descr="多球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65" y="1796415"/>
            <a:ext cx="1685290" cy="4095750"/>
          </a:xfrm>
          <a:prstGeom prst="rect">
            <a:avLst/>
          </a:prstGeom>
        </p:spPr>
      </p:pic>
      <p:pic>
        <p:nvPicPr>
          <p:cNvPr id="3" name="图片 2" descr="多球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40000" flipH="1" flipV="1">
            <a:off x="1213485" y="1644015"/>
            <a:ext cx="1685290" cy="4095750"/>
          </a:xfrm>
          <a:prstGeom prst="rect">
            <a:avLst/>
          </a:prstGeom>
        </p:spPr>
      </p:pic>
      <p:sp>
        <p:nvSpPr>
          <p:cNvPr id="28" name="标题 1"/>
          <p:cNvSpPr>
            <a:spLocks noGrp="1"/>
          </p:cNvSpPr>
          <p:nvPr/>
        </p:nvSpPr>
        <p:spPr>
          <a:xfrm>
            <a:off x="4478655" y="3235960"/>
            <a:ext cx="1480185" cy="572770"/>
          </a:xfrm>
          <a:prstGeom prst="roundRect">
            <a:avLst/>
          </a:prstGeom>
          <a:solidFill>
            <a:srgbClr val="FF9F5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</a:p>
        </p:txBody>
      </p:sp>
      <p:sp>
        <p:nvSpPr>
          <p:cNvPr id="29" name="内容占位符 20"/>
          <p:cNvSpPr>
            <a:spLocks noGrp="1"/>
          </p:cNvSpPr>
          <p:nvPr/>
        </p:nvSpPr>
        <p:spPr>
          <a:xfrm>
            <a:off x="6311265" y="318706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标题 1"/>
          <p:cNvSpPr>
            <a:spLocks noGrp="1"/>
          </p:cNvSpPr>
          <p:nvPr/>
        </p:nvSpPr>
        <p:spPr>
          <a:xfrm>
            <a:off x="4478655" y="4988560"/>
            <a:ext cx="1480185" cy="572770"/>
          </a:xfrm>
          <a:prstGeom prst="roundRect">
            <a:avLst/>
          </a:prstGeom>
          <a:solidFill>
            <a:srgbClr val="FF9F5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zh-CN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</a:p>
        </p:txBody>
      </p:sp>
      <p:sp>
        <p:nvSpPr>
          <p:cNvPr id="31" name="内容占位符 20"/>
          <p:cNvSpPr>
            <a:spLocks noGrp="1"/>
          </p:cNvSpPr>
          <p:nvPr/>
        </p:nvSpPr>
        <p:spPr>
          <a:xfrm>
            <a:off x="6311265" y="4939665"/>
            <a:ext cx="4933950" cy="786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论文总结与致谢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圆角矩形 2"/>
          <p:cNvSpPr/>
          <p:nvPr/>
        </p:nvSpPr>
        <p:spPr>
          <a:xfrm rot="2700000">
            <a:off x="170497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2700000">
            <a:off x="382333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2700000">
            <a:off x="604837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2700000">
            <a:off x="8425815" y="2709545"/>
            <a:ext cx="2045970" cy="2045970"/>
          </a:xfrm>
          <a:prstGeom prst="roundRect">
            <a:avLst/>
          </a:prstGeom>
          <a:solidFill>
            <a:srgbClr val="FFB583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60210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367474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89978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8277225" y="3597275"/>
            <a:ext cx="240030" cy="2400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2092960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sp>
        <p:nvSpPr>
          <p:cNvPr id="33" name="标题 1"/>
          <p:cNvSpPr>
            <a:spLocks noGrp="1"/>
          </p:cNvSpPr>
          <p:nvPr/>
        </p:nvSpPr>
        <p:spPr>
          <a:xfrm>
            <a:off x="4293870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sp>
        <p:nvSpPr>
          <p:cNvPr id="34" name="标题 1"/>
          <p:cNvSpPr>
            <a:spLocks noGrp="1"/>
          </p:cNvSpPr>
          <p:nvPr/>
        </p:nvSpPr>
        <p:spPr>
          <a:xfrm>
            <a:off x="6533515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sp>
        <p:nvSpPr>
          <p:cNvPr id="35" name="标题 1"/>
          <p:cNvSpPr>
            <a:spLocks noGrp="1"/>
          </p:cNvSpPr>
          <p:nvPr/>
        </p:nvSpPr>
        <p:spPr>
          <a:xfrm>
            <a:off x="8902065" y="3430905"/>
            <a:ext cx="118364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cxnSp>
        <p:nvCxnSpPr>
          <p:cNvPr id="37" name="肘形连接符 36"/>
          <p:cNvCxnSpPr/>
          <p:nvPr/>
        </p:nvCxnSpPr>
        <p:spPr>
          <a:xfrm rot="5400000">
            <a:off x="1081405" y="3796665"/>
            <a:ext cx="772795" cy="541020"/>
          </a:xfrm>
          <a:prstGeom prst="bentConnector3">
            <a:avLst>
              <a:gd name="adj1" fmla="val 53368"/>
            </a:avLst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3782060" y="3782060"/>
            <a:ext cx="0" cy="14808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V="1">
            <a:off x="6007735" y="2020570"/>
            <a:ext cx="0" cy="164084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肘形连接符 42"/>
          <p:cNvCxnSpPr/>
          <p:nvPr/>
        </p:nvCxnSpPr>
        <p:spPr>
          <a:xfrm rot="16200000">
            <a:off x="7778115" y="2632075"/>
            <a:ext cx="1612900" cy="387985"/>
          </a:xfrm>
          <a:prstGeom prst="bentConnector3">
            <a:avLst>
              <a:gd name="adj1" fmla="val 49980"/>
            </a:avLst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内容占位符 43"/>
          <p:cNvSpPr>
            <a:spLocks noGrp="1"/>
          </p:cNvSpPr>
          <p:nvPr>
            <p:ph idx="1"/>
          </p:nvPr>
        </p:nvSpPr>
        <p:spPr>
          <a:xfrm>
            <a:off x="245745" y="4467860"/>
            <a:ext cx="1894205" cy="1024890"/>
          </a:xfrm>
        </p:spPr>
        <p:txBody>
          <a:bodyPr>
            <a:normAutofit fontScale="72500" lnSpcReduction="200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7" name="内容占位符 43"/>
          <p:cNvSpPr>
            <a:spLocks noGrp="1"/>
          </p:cNvSpPr>
          <p:nvPr/>
        </p:nvSpPr>
        <p:spPr>
          <a:xfrm>
            <a:off x="3051810" y="5252720"/>
            <a:ext cx="1894205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8" name="内容占位符 43"/>
          <p:cNvSpPr>
            <a:spLocks noGrp="1"/>
          </p:cNvSpPr>
          <p:nvPr/>
        </p:nvSpPr>
        <p:spPr>
          <a:xfrm>
            <a:off x="5252720" y="1140460"/>
            <a:ext cx="1894205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9" name="内容占位符 43"/>
          <p:cNvSpPr>
            <a:spLocks noGrp="1"/>
          </p:cNvSpPr>
          <p:nvPr/>
        </p:nvSpPr>
        <p:spPr>
          <a:xfrm>
            <a:off x="8058785" y="1103630"/>
            <a:ext cx="1894205" cy="1024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A569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B583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171825" y="2223135"/>
            <a:ext cx="5785485" cy="2387600"/>
          </a:xfrm>
        </p:spPr>
        <p:txBody>
          <a:bodyPr/>
          <a:lstStyle/>
          <a:p>
            <a:pPr algn="ctr"/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♥</a:t>
            </a: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感谢诸位恩师 ♥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720465" y="3966210"/>
            <a:ext cx="455676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99610" y="365125"/>
            <a:ext cx="5529580" cy="1325880"/>
          </a:xfrm>
        </p:spPr>
        <p:txBody>
          <a:bodyPr/>
          <a:lstStyle/>
          <a:p>
            <a:r>
              <a:rPr lang="en-US" altLang="zh-CN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目录 </a:t>
            </a:r>
            <a:r>
              <a:rPr lang="en-US" altLang="zh-CN" sz="2800">
                <a:solidFill>
                  <a:srgbClr val="F99C51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36010" y="1841500"/>
            <a:ext cx="8670290" cy="4351655"/>
          </a:xfrm>
        </p:spPr>
        <p:txBody>
          <a:bodyPr/>
          <a:lstStyle/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第一章       选题背景与意义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第二章       论文综述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第三章       研究方法与过程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</a:rPr>
              <a:t>第四章       论文总结与致谢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676015" y="1774825"/>
            <a:ext cx="4361815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59070" y="2915285"/>
            <a:ext cx="1287145" cy="924560"/>
          </a:xfrm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A86D"/>
                </a:solidFill>
                <a:latin typeface="楷体" panose="02010609060101010101" charset="-122"/>
                <a:ea typeface="楷体" panose="02010609060101010101" charset="-122"/>
              </a:rPr>
              <a:t>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8745" y="1983105"/>
            <a:ext cx="2404110" cy="115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380230" y="2275840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项目一</a:t>
            </a: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256020" y="2261235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项目二</a:t>
            </a: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380230" y="3511550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项目三</a:t>
            </a: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6256020" y="3526790"/>
            <a:ext cx="1287145" cy="92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>
                <a:solidFill>
                  <a:srgbClr val="FFE7D5"/>
                </a:solidFill>
                <a:latin typeface="微软雅黑" panose="020B0503020204020204" charset="-122"/>
                <a:ea typeface="微软雅黑" panose="020B0503020204020204" charset="-122"/>
              </a:rPr>
              <a:t>项目四</a:t>
            </a:r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8013065" y="2026920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内容占位符 2"/>
          <p:cNvSpPr>
            <a:spLocks noGrp="1"/>
          </p:cNvSpPr>
          <p:nvPr/>
        </p:nvSpPr>
        <p:spPr>
          <a:xfrm>
            <a:off x="8013065" y="3742690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1417955" y="378650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077720" y="222885"/>
            <a:ext cx="336994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选题背景与意义</a:t>
            </a:r>
            <a:endParaRPr lang="zh-CN" altLang="en-US" sz="3200"/>
          </a:p>
        </p:txBody>
      </p:sp>
      <p:pic>
        <p:nvPicPr>
          <p:cNvPr id="14" name="图片 13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选题背景与意义</a:t>
            </a:r>
            <a:endParaRPr lang="zh-CN" altLang="en-US" sz="3200"/>
          </a:p>
        </p:txBody>
      </p:sp>
      <p:pic>
        <p:nvPicPr>
          <p:cNvPr id="5" name="图片 4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640080" y="2576830"/>
            <a:ext cx="3483610" cy="4093845"/>
          </a:xfrm>
          <a:prstGeom prst="roundRect">
            <a:avLst/>
          </a:prstGeom>
          <a:solidFill>
            <a:srgbClr val="FFC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4361815" y="2576830"/>
            <a:ext cx="3483610" cy="4093845"/>
          </a:xfrm>
          <a:prstGeom prst="roundRect">
            <a:avLst/>
          </a:prstGeom>
          <a:solidFill>
            <a:srgbClr val="FFC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068310" y="2576830"/>
            <a:ext cx="3483610" cy="4093845"/>
          </a:xfrm>
          <a:prstGeom prst="roundRect">
            <a:avLst/>
          </a:prstGeom>
          <a:solidFill>
            <a:srgbClr val="FFC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254125" y="3204845"/>
            <a:ext cx="2404110" cy="33096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内容占位符 9"/>
          <p:cNvSpPr>
            <a:spLocks noGrp="1"/>
          </p:cNvSpPr>
          <p:nvPr/>
        </p:nvSpPr>
        <p:spPr>
          <a:xfrm>
            <a:off x="5050790" y="320484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内容占位符 9"/>
          <p:cNvSpPr>
            <a:spLocks noGrp="1"/>
          </p:cNvSpPr>
          <p:nvPr/>
        </p:nvSpPr>
        <p:spPr>
          <a:xfrm>
            <a:off x="8682355" y="320484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541780" y="1737995"/>
            <a:ext cx="150939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标题一</a:t>
            </a: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5263515" y="1737995"/>
            <a:ext cx="150939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标题二</a:t>
            </a: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059545" y="1737995"/>
            <a:ext cx="150939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标题三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668655" y="1715135"/>
            <a:ext cx="3423920" cy="0"/>
          </a:xfrm>
          <a:prstGeom prst="line">
            <a:avLst/>
          </a:prstGeom>
          <a:ln w="101600">
            <a:solidFill>
              <a:srgbClr val="FFC3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375150" y="1715135"/>
            <a:ext cx="3423920" cy="0"/>
          </a:xfrm>
          <a:prstGeom prst="line">
            <a:avLst/>
          </a:prstGeom>
          <a:ln w="101600">
            <a:solidFill>
              <a:srgbClr val="FFC3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096885" y="1715135"/>
            <a:ext cx="3423920" cy="0"/>
          </a:xfrm>
          <a:prstGeom prst="line">
            <a:avLst/>
          </a:prstGeom>
          <a:ln w="101600">
            <a:solidFill>
              <a:srgbClr val="FFC3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095875" y="2966085"/>
            <a:ext cx="2404110" cy="322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6170295" y="1711960"/>
            <a:ext cx="3369945" cy="99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选题意义与目的</a:t>
            </a:r>
            <a:endParaRPr lang="zh-CN" altLang="en-US" sz="3200"/>
          </a:p>
        </p:txBody>
      </p:sp>
      <p:sp>
        <p:nvSpPr>
          <p:cNvPr id="5" name="内容占位符 3"/>
          <p:cNvSpPr>
            <a:spLocks noGrp="1"/>
          </p:cNvSpPr>
          <p:nvPr/>
        </p:nvSpPr>
        <p:spPr>
          <a:xfrm>
            <a:off x="8147685" y="2966085"/>
            <a:ext cx="2404110" cy="3220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选题背景与意义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1938020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论文综述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pic>
        <p:nvPicPr>
          <p:cNvPr id="4" name="图片 3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74980" y="1607820"/>
            <a:ext cx="2099945" cy="2931160"/>
          </a:xfrm>
          <a:prstGeom prst="rect">
            <a:avLst/>
          </a:prstGeom>
        </p:spPr>
      </p:pic>
      <p:pic>
        <p:nvPicPr>
          <p:cNvPr id="5" name="图片 4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3446780" y="1607820"/>
            <a:ext cx="2099945" cy="2931160"/>
          </a:xfrm>
          <a:prstGeom prst="rect">
            <a:avLst/>
          </a:prstGeom>
        </p:spPr>
      </p:pic>
      <p:pic>
        <p:nvPicPr>
          <p:cNvPr id="8" name="图片 7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403340" y="1607820"/>
            <a:ext cx="2099945" cy="2931160"/>
          </a:xfrm>
          <a:prstGeom prst="rect">
            <a:avLst/>
          </a:prstGeom>
        </p:spPr>
      </p:pic>
      <p:pic>
        <p:nvPicPr>
          <p:cNvPr id="9" name="图片 8" descr="蝶恋花融为一体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9542780" y="1607820"/>
            <a:ext cx="2099945" cy="2931160"/>
          </a:xfrm>
          <a:prstGeom prst="rect">
            <a:avLst/>
          </a:prstGeom>
        </p:spPr>
      </p:pic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52425" y="5381625"/>
            <a:ext cx="2404110" cy="115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内容占位符 9"/>
          <p:cNvSpPr>
            <a:spLocks noGrp="1"/>
          </p:cNvSpPr>
          <p:nvPr/>
        </p:nvSpPr>
        <p:spPr>
          <a:xfrm>
            <a:off x="352234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内容占位符 9"/>
          <p:cNvSpPr>
            <a:spLocks noGrp="1"/>
          </p:cNvSpPr>
          <p:nvPr/>
        </p:nvSpPr>
        <p:spPr>
          <a:xfrm>
            <a:off x="655510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内容占位符 9"/>
          <p:cNvSpPr>
            <a:spLocks noGrp="1"/>
          </p:cNvSpPr>
          <p:nvPr/>
        </p:nvSpPr>
        <p:spPr>
          <a:xfrm>
            <a:off x="955738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67310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91922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690626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992378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114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62712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6598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961644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038600" y="646430"/>
            <a:ext cx="792734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1938020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论文综述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graphicFrame>
        <p:nvGraphicFramePr>
          <p:cNvPr id="4" name="图表 3"/>
          <p:cNvGraphicFramePr/>
          <p:nvPr/>
        </p:nvGraphicFramePr>
        <p:xfrm>
          <a:off x="400685" y="1978025"/>
          <a:ext cx="2720340" cy="230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椭圆 4"/>
          <p:cNvSpPr/>
          <p:nvPr/>
        </p:nvSpPr>
        <p:spPr>
          <a:xfrm>
            <a:off x="11645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3296285" y="1978025"/>
          <a:ext cx="2720340" cy="230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椭圆 8"/>
          <p:cNvSpPr/>
          <p:nvPr/>
        </p:nvSpPr>
        <p:spPr>
          <a:xfrm>
            <a:off x="40601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/>
        </p:nvGraphicFramePr>
        <p:xfrm>
          <a:off x="6191885" y="1978025"/>
          <a:ext cx="2720340" cy="230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椭圆 10"/>
          <p:cNvSpPr/>
          <p:nvPr/>
        </p:nvSpPr>
        <p:spPr>
          <a:xfrm>
            <a:off x="69557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图表 11"/>
          <p:cNvGraphicFramePr/>
          <p:nvPr/>
        </p:nvGraphicFramePr>
        <p:xfrm>
          <a:off x="9102725" y="1978025"/>
          <a:ext cx="2720340" cy="230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椭圆 12"/>
          <p:cNvSpPr/>
          <p:nvPr/>
        </p:nvSpPr>
        <p:spPr>
          <a:xfrm>
            <a:off x="9851390" y="2534920"/>
            <a:ext cx="1206500" cy="1206500"/>
          </a:xfrm>
          <a:prstGeom prst="ellipse">
            <a:avLst/>
          </a:prstGeom>
          <a:solidFill>
            <a:srgbClr val="FDA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>
          <a:xfrm>
            <a:off x="600075" y="4840605"/>
            <a:ext cx="2404110" cy="16554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内容占位符 13"/>
          <p:cNvSpPr>
            <a:spLocks noGrp="1"/>
          </p:cNvSpPr>
          <p:nvPr/>
        </p:nvSpPr>
        <p:spPr>
          <a:xfrm>
            <a:off x="3495675" y="4840605"/>
            <a:ext cx="240411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内容占位符 13"/>
          <p:cNvSpPr>
            <a:spLocks noGrp="1"/>
          </p:cNvSpPr>
          <p:nvPr/>
        </p:nvSpPr>
        <p:spPr>
          <a:xfrm>
            <a:off x="6513195" y="4840605"/>
            <a:ext cx="240411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内容占位符 13"/>
          <p:cNvSpPr>
            <a:spLocks noGrp="1"/>
          </p:cNvSpPr>
          <p:nvPr/>
        </p:nvSpPr>
        <p:spPr>
          <a:xfrm>
            <a:off x="9408795" y="4840605"/>
            <a:ext cx="2404110" cy="1655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038600" y="646430"/>
            <a:ext cx="792734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1938020" cy="999490"/>
          </a:xfrm>
        </p:spPr>
        <p:txBody>
          <a:bodyPr/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论文综述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22" name="直接连接符 21"/>
          <p:cNvCxnSpPr/>
          <p:nvPr/>
        </p:nvCxnSpPr>
        <p:spPr>
          <a:xfrm>
            <a:off x="4038600" y="646430"/>
            <a:ext cx="792734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圆角矩形 3"/>
          <p:cNvSpPr/>
          <p:nvPr/>
        </p:nvSpPr>
        <p:spPr>
          <a:xfrm>
            <a:off x="51181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05485" y="3235325"/>
            <a:ext cx="2404110" cy="33096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05410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标题一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53149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圆角矩形 29"/>
          <p:cNvSpPr/>
          <p:nvPr/>
        </p:nvSpPr>
        <p:spPr>
          <a:xfrm>
            <a:off x="336169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内容占位符 9"/>
          <p:cNvSpPr>
            <a:spLocks noGrp="1"/>
          </p:cNvSpPr>
          <p:nvPr/>
        </p:nvSpPr>
        <p:spPr>
          <a:xfrm>
            <a:off x="3555365" y="323532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标题 1"/>
          <p:cNvSpPr>
            <a:spLocks noGrp="1"/>
          </p:cNvSpPr>
          <p:nvPr/>
        </p:nvSpPr>
        <p:spPr>
          <a:xfrm>
            <a:off x="390398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标题二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338137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圆角矩形 33"/>
          <p:cNvSpPr/>
          <p:nvPr/>
        </p:nvSpPr>
        <p:spPr>
          <a:xfrm>
            <a:off x="621157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内容占位符 9"/>
          <p:cNvSpPr>
            <a:spLocks noGrp="1"/>
          </p:cNvSpPr>
          <p:nvPr/>
        </p:nvSpPr>
        <p:spPr>
          <a:xfrm>
            <a:off x="6405245" y="323532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标题 1"/>
          <p:cNvSpPr>
            <a:spLocks noGrp="1"/>
          </p:cNvSpPr>
          <p:nvPr/>
        </p:nvSpPr>
        <p:spPr>
          <a:xfrm>
            <a:off x="675386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标题三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23125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圆角矩形 37"/>
          <p:cNvSpPr/>
          <p:nvPr/>
        </p:nvSpPr>
        <p:spPr>
          <a:xfrm>
            <a:off x="9061450" y="3079750"/>
            <a:ext cx="2628900" cy="3042920"/>
          </a:xfrm>
          <a:prstGeom prst="roundRect">
            <a:avLst/>
          </a:prstGeom>
          <a:solidFill>
            <a:srgbClr val="FD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内容占位符 9"/>
          <p:cNvSpPr>
            <a:spLocks noGrp="1"/>
          </p:cNvSpPr>
          <p:nvPr/>
        </p:nvSpPr>
        <p:spPr>
          <a:xfrm>
            <a:off x="9255125" y="3235325"/>
            <a:ext cx="2404110" cy="3309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  <a:endParaRPr lang="zh-CN" altLang="en-US" sz="18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标题 1"/>
          <p:cNvSpPr>
            <a:spLocks noGrp="1"/>
          </p:cNvSpPr>
          <p:nvPr/>
        </p:nvSpPr>
        <p:spPr>
          <a:xfrm>
            <a:off x="9603740" y="21951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B77FF"/>
                </a:solidFill>
                <a:latin typeface="微软雅黑" panose="020B0503020204020204" charset="-122"/>
                <a:ea typeface="微软雅黑" panose="020B0503020204020204" charset="-122"/>
              </a:rPr>
              <a:t>标题四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9081135" y="2050415"/>
            <a:ext cx="2638425" cy="0"/>
          </a:xfrm>
          <a:prstGeom prst="line">
            <a:avLst/>
          </a:prstGeom>
          <a:ln w="101600">
            <a:solidFill>
              <a:srgbClr val="FDA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2077720" y="222885"/>
            <a:ext cx="3369945" cy="999490"/>
          </a:xfrm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rgbClr val="F9883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研究方法与过程</a:t>
            </a:r>
            <a:endParaRPr lang="zh-CN" altLang="en-US" sz="3200"/>
          </a:p>
        </p:txBody>
      </p:sp>
      <p:pic>
        <p:nvPicPr>
          <p:cNvPr id="7" name="图片 6" descr="蝴蝶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40000">
            <a:off x="1013460" y="104140"/>
            <a:ext cx="859155" cy="90233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5177790" y="646430"/>
            <a:ext cx="678815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进程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95" y="2122805"/>
            <a:ext cx="1998980" cy="1845310"/>
          </a:xfrm>
          <a:prstGeom prst="rect">
            <a:avLst/>
          </a:prstGeom>
        </p:spPr>
      </p:pic>
      <p:pic>
        <p:nvPicPr>
          <p:cNvPr id="4" name="图片 3" descr="进程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095" y="2122805"/>
            <a:ext cx="1998980" cy="1845310"/>
          </a:xfrm>
          <a:prstGeom prst="rect">
            <a:avLst/>
          </a:prstGeom>
        </p:spPr>
      </p:pic>
      <p:pic>
        <p:nvPicPr>
          <p:cNvPr id="5" name="图片 4" descr="进程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935" y="2122805"/>
            <a:ext cx="1998980" cy="1845310"/>
          </a:xfrm>
          <a:prstGeom prst="rect">
            <a:avLst/>
          </a:prstGeom>
        </p:spPr>
      </p:pic>
      <p:sp>
        <p:nvSpPr>
          <p:cNvPr id="14" name="标题 1"/>
          <p:cNvSpPr>
            <a:spLocks noGrp="1"/>
          </p:cNvSpPr>
          <p:nvPr/>
        </p:nvSpPr>
        <p:spPr>
          <a:xfrm>
            <a:off x="703580" y="26523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标题一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3681095" y="2122805"/>
            <a:ext cx="1998980" cy="1845310"/>
            <a:chOff x="5797" y="3343"/>
            <a:chExt cx="3148" cy="2906"/>
          </a:xfrm>
        </p:grpSpPr>
        <p:pic>
          <p:nvPicPr>
            <p:cNvPr id="3" name="图片 2" descr="进程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97" y="3343"/>
              <a:ext cx="3148" cy="2906"/>
            </a:xfrm>
            <a:prstGeom prst="rect">
              <a:avLst/>
            </a:prstGeom>
          </p:spPr>
        </p:pic>
        <p:sp>
          <p:nvSpPr>
            <p:cNvPr id="8" name="标题 1"/>
            <p:cNvSpPr>
              <a:spLocks noGrp="1"/>
            </p:cNvSpPr>
            <p:nvPr/>
          </p:nvSpPr>
          <p:spPr>
            <a:xfrm>
              <a:off x="6028" y="4177"/>
              <a:ext cx="2377" cy="12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3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标题二</a:t>
              </a:r>
            </a:p>
          </p:txBody>
        </p:sp>
      </p:grpSp>
      <p:sp>
        <p:nvSpPr>
          <p:cNvPr id="9" name="标题 1"/>
          <p:cNvSpPr>
            <a:spLocks noGrp="1"/>
          </p:cNvSpPr>
          <p:nvPr/>
        </p:nvSpPr>
        <p:spPr>
          <a:xfrm>
            <a:off x="6906260" y="26523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标题三</a:t>
            </a: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740900" y="2652395"/>
            <a:ext cx="1509395" cy="817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标题四</a:t>
            </a:r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>
          <a:xfrm>
            <a:off x="352425" y="5381625"/>
            <a:ext cx="2404110" cy="115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内容占位符 9"/>
          <p:cNvSpPr>
            <a:spLocks noGrp="1"/>
          </p:cNvSpPr>
          <p:nvPr/>
        </p:nvSpPr>
        <p:spPr>
          <a:xfrm>
            <a:off x="352234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内容占位符 9"/>
          <p:cNvSpPr>
            <a:spLocks noGrp="1"/>
          </p:cNvSpPr>
          <p:nvPr/>
        </p:nvSpPr>
        <p:spPr>
          <a:xfrm>
            <a:off x="655510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内容占位符 9"/>
          <p:cNvSpPr>
            <a:spLocks noGrp="1"/>
          </p:cNvSpPr>
          <p:nvPr/>
        </p:nvSpPr>
        <p:spPr>
          <a:xfrm>
            <a:off x="9557385" y="5381625"/>
            <a:ext cx="2404110" cy="1151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</a:t>
            </a: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我爱办公资源我爱祖国</a:t>
            </a:r>
          </a:p>
          <a:p>
            <a:pPr marL="0" indent="0">
              <a:buNone/>
            </a:pPr>
            <a:r>
              <a:rPr lang="zh-CN" altLang="en-US" sz="1800" dirty="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我爱办公资源我爱祖国</a:t>
            </a: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1800" dirty="0">
              <a:solidFill>
                <a:srgbClr val="FFA86D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67310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</a:rPr>
              <a:t>关键词</a:t>
            </a: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391922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标题 1"/>
          <p:cNvSpPr>
            <a:spLocks noGrp="1"/>
          </p:cNvSpPr>
          <p:nvPr/>
        </p:nvSpPr>
        <p:spPr>
          <a:xfrm>
            <a:off x="690626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标题 1"/>
          <p:cNvSpPr>
            <a:spLocks noGrp="1"/>
          </p:cNvSpPr>
          <p:nvPr/>
        </p:nvSpPr>
        <p:spPr>
          <a:xfrm>
            <a:off x="9923780" y="4618355"/>
            <a:ext cx="1509395" cy="802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solidFill>
                  <a:srgbClr val="FF9F5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关键词</a:t>
            </a:r>
            <a:endParaRPr lang="zh-CN" altLang="en-US" sz="3200">
              <a:solidFill>
                <a:srgbClr val="FF9F5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114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362712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65988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9616440" y="5279390"/>
            <a:ext cx="2103120" cy="0"/>
          </a:xfrm>
          <a:prstGeom prst="line">
            <a:avLst/>
          </a:prstGeom>
          <a:ln w="25400">
            <a:solidFill>
              <a:srgbClr val="FFEFE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1608</Words>
  <Application>Microsoft Office PowerPoint</Application>
  <PresentationFormat>宽屏</PresentationFormat>
  <Paragraphs>256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楷体</vt:lpstr>
      <vt:lpstr>微软雅黑</vt:lpstr>
      <vt:lpstr>Arial</vt:lpstr>
      <vt:lpstr>Calibri</vt:lpstr>
      <vt:lpstr>Calibri Light</vt:lpstr>
      <vt:lpstr>Office 主题</vt:lpstr>
      <vt:lpstr>蝶恋花毕业答辩模板</vt:lpstr>
      <vt:lpstr> 目录 Contents</vt:lpstr>
      <vt:lpstr>意义</vt:lpstr>
      <vt:lpstr>选题背景与意义</vt:lpstr>
      <vt:lpstr>选题背景与意义</vt:lpstr>
      <vt:lpstr>论文综述</vt:lpstr>
      <vt:lpstr>论文综述</vt:lpstr>
      <vt:lpstr>论文综述</vt:lpstr>
      <vt:lpstr>研究方法与过程</vt:lpstr>
      <vt:lpstr>研究方法与过程</vt:lpstr>
      <vt:lpstr>研究方法与过程</vt:lpstr>
      <vt:lpstr>论文总结与致谢</vt:lpstr>
      <vt:lpstr>论文总结与致谢</vt:lpstr>
      <vt:lpstr>论文总结与致谢</vt:lpstr>
      <vt:lpstr>♥感谢诸位恩师 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蝶恋花毕业答辩模板</dc:title>
  <dc:creator/>
  <cp:lastModifiedBy>天 下</cp:lastModifiedBy>
  <cp:revision>29</cp:revision>
  <dcterms:created xsi:type="dcterms:W3CDTF">2016-04-28T10:39:00Z</dcterms:created>
  <dcterms:modified xsi:type="dcterms:W3CDTF">2021-01-05T23:27:44Z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