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5" r:id="rId2"/>
    <p:sldId id="257" r:id="rId3"/>
    <p:sldId id="322" r:id="rId4"/>
    <p:sldId id="313" r:id="rId5"/>
    <p:sldId id="259" r:id="rId6"/>
    <p:sldId id="261" r:id="rId7"/>
    <p:sldId id="312" r:id="rId8"/>
    <p:sldId id="266" r:id="rId9"/>
    <p:sldId id="314" r:id="rId10"/>
    <p:sldId id="263" r:id="rId11"/>
    <p:sldId id="267" r:id="rId12"/>
    <p:sldId id="264" r:id="rId13"/>
    <p:sldId id="307" r:id="rId14"/>
    <p:sldId id="269" r:id="rId15"/>
    <p:sldId id="270" r:id="rId16"/>
    <p:sldId id="315" r:id="rId17"/>
    <p:sldId id="271" r:id="rId18"/>
    <p:sldId id="308" r:id="rId19"/>
    <p:sldId id="278" r:id="rId20"/>
    <p:sldId id="309" r:id="rId21"/>
    <p:sldId id="310" r:id="rId22"/>
    <p:sldId id="311" r:id="rId23"/>
    <p:sldId id="316" r:id="rId24"/>
    <p:sldId id="279" r:id="rId25"/>
    <p:sldId id="317" r:id="rId26"/>
    <p:sldId id="280" r:id="rId27"/>
    <p:sldId id="318"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5541">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D11"/>
    <a:srgbClr val="85AD32"/>
    <a:srgbClr val="4AA44A"/>
    <a:srgbClr val="0062AC"/>
    <a:srgbClr val="0F8FEF"/>
    <a:srgbClr val="407434"/>
    <a:srgbClr val="0F97C7"/>
    <a:srgbClr val="019DD5"/>
    <a:srgbClr val="009D8C"/>
    <a:srgbClr val="009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3895" autoAdjust="0"/>
  </p:normalViewPr>
  <p:slideViewPr>
    <p:cSldViewPr snapToGrid="0">
      <p:cViewPr varScale="1">
        <p:scale>
          <a:sx n="91" d="100"/>
          <a:sy n="91" d="100"/>
        </p:scale>
        <p:origin x="114" y="78"/>
      </p:cViewPr>
      <p:guideLst>
        <p:guide orient="horz" pos="1049"/>
        <p:guide pos="5541"/>
      </p:guideLst>
    </p:cSldViewPr>
  </p:slideViewPr>
  <p:notesTextViewPr>
    <p:cViewPr>
      <p:scale>
        <a:sx n="66" d="100"/>
        <a:sy n="66" d="100"/>
      </p:scale>
      <p:origin x="0" y="0"/>
    </p:cViewPr>
  </p:notesTextViewPr>
  <p:sorterViewPr>
    <p:cViewPr>
      <p:scale>
        <a:sx n="60" d="100"/>
        <a:sy n="60" d="100"/>
      </p:scale>
      <p:origin x="0" y="3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r>
              <a:rPr lang="en-US" altLang="zh-CN" dirty="0"/>
              <a:t>https://liangliangtuwen.tmall.com</a:t>
            </a:r>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t>2021/1/6</a:t>
            </a:fld>
            <a:endParaRPr lang="zh-CN" altLang="en-US" dirty="0"/>
          </a:p>
        </p:txBody>
      </p:sp>
      <p:graphicFrame>
        <p:nvGraphicFramePr>
          <p:cNvPr id="10" name="表格 9"/>
          <p:cNvGraphicFramePr>
            <a:graphicFrameLocks noGrp="1"/>
          </p:cNvGraphicFramePr>
          <p:nvPr userDrawn="1"/>
        </p:nvGraphicFramePr>
        <p:xfrm>
          <a:off x="0" y="1355463"/>
          <a:ext cx="1691680" cy="3873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界定与表征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414455">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主要内容</a:t>
              </a:r>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主要内容</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选题背景</a:t>
            </a:r>
          </a:p>
        </p:txBody>
      </p:sp>
      <p:cxnSp>
        <p:nvCxnSpPr>
          <p:cNvPr id="21" name="直接连接符 20"/>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研究意义</a:t>
            </a:r>
          </a:p>
        </p:txBody>
      </p:sp>
      <p:cxnSp>
        <p:nvCxnSpPr>
          <p:cNvPr id="23" name="直接连接符 22"/>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贡献与创新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5"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rgbClr val="767171"/>
                </a:solidFill>
                <a:latin typeface="微软雅黑" panose="020B0503020204020204" pitchFamily="34" charset="-122"/>
                <a:ea typeface="微软雅黑" panose="020B0503020204020204" pitchFamily="34" charset="-122"/>
              </a:rPr>
              <a:t>选题背景</a:t>
            </a:r>
          </a:p>
        </p:txBody>
      </p:sp>
      <p:cxnSp>
        <p:nvCxnSpPr>
          <p:cNvPr id="17" name="直接连接符 1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研究意义</a:t>
            </a:r>
          </a:p>
        </p:txBody>
      </p:sp>
      <p:cxnSp>
        <p:nvCxnSpPr>
          <p:cNvPr id="19" name="直接连接符 1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贡献与创新</a:t>
            </a:r>
          </a:p>
        </p:txBody>
      </p:sp>
      <p:graphicFrame>
        <p:nvGraphicFramePr>
          <p:cNvPr id="26" name="表格 25"/>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7" name="组合 26"/>
          <p:cNvGrpSpPr/>
          <p:nvPr userDrawn="1"/>
        </p:nvGrpSpPr>
        <p:grpSpPr>
          <a:xfrm>
            <a:off x="0" y="1272662"/>
            <a:ext cx="1691680" cy="788186"/>
            <a:chOff x="0" y="1272662"/>
            <a:chExt cx="1691680" cy="788186"/>
          </a:xfrm>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6" name="文本框 19"/>
          <p:cNvSpPr txBox="1"/>
          <p:nvPr userDrawn="1"/>
        </p:nvSpPr>
        <p:spPr>
          <a:xfrm>
            <a:off x="8605894" y="139954"/>
            <a:ext cx="1107996" cy="369332"/>
          </a:xfrm>
          <a:prstGeom prst="rect">
            <a:avLst/>
          </a:prstGeom>
          <a:noFill/>
        </p:spPr>
        <p:txBody>
          <a:bodyPr wrap="none" rtlCol="0">
            <a:spAutoFit/>
          </a:bodyPr>
          <a:lstStyle/>
          <a:p>
            <a:r>
              <a:rPr lang="zh-CN" altLang="en-US" dirty="0">
                <a:solidFill>
                  <a:srgbClr val="767171"/>
                </a:solidFill>
                <a:latin typeface="微软雅黑" panose="020B0503020204020204" pitchFamily="34" charset="-122"/>
                <a:ea typeface="微软雅黑" panose="020B0503020204020204" pitchFamily="34" charset="-122"/>
              </a:rPr>
              <a:t>选题背景</a:t>
            </a:r>
          </a:p>
        </p:txBody>
      </p:sp>
      <p:cxnSp>
        <p:nvCxnSpPr>
          <p:cNvPr id="27" name="直接连接符 2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1"/>
          <p:cNvSpPr txBox="1"/>
          <p:nvPr userDrawn="1"/>
        </p:nvSpPr>
        <p:spPr>
          <a:xfrm>
            <a:off x="9713890" y="139954"/>
            <a:ext cx="1107996" cy="369332"/>
          </a:xfrm>
          <a:prstGeom prst="rect">
            <a:avLst/>
          </a:prstGeom>
          <a:noFill/>
        </p:spPr>
        <p:txBody>
          <a:bodyPr wrap="none" rtlCol="0">
            <a:spAutoFit/>
          </a:bodyPr>
          <a:lstStyle/>
          <a:p>
            <a:r>
              <a:rPr lang="zh-CN" altLang="en-US" dirty="0">
                <a:solidFill>
                  <a:srgbClr val="767171"/>
                </a:solidFill>
                <a:latin typeface="微软雅黑" panose="020B0503020204020204" pitchFamily="34" charset="-122"/>
                <a:ea typeface="微软雅黑" panose="020B0503020204020204" pitchFamily="34" charset="-122"/>
              </a:rPr>
              <a:t>研究意义</a:t>
            </a:r>
          </a:p>
        </p:txBody>
      </p:sp>
      <p:cxnSp>
        <p:nvCxnSpPr>
          <p:cNvPr id="29" name="直接连接符 2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3"/>
          <p:cNvSpPr txBox="1"/>
          <p:nvPr userDrawn="1"/>
        </p:nvSpPr>
        <p:spPr>
          <a:xfrm>
            <a:off x="10821885" y="128716"/>
            <a:ext cx="1338828" cy="369332"/>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贡献与创新</a:t>
            </a:r>
          </a:p>
        </p:txBody>
      </p:sp>
      <p:graphicFrame>
        <p:nvGraphicFramePr>
          <p:cNvPr id="31" name="表格 30"/>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32" name="组合 31"/>
          <p:cNvGrpSpPr/>
          <p:nvPr userDrawn="1"/>
        </p:nvGrpSpPr>
        <p:grpSpPr>
          <a:xfrm>
            <a:off x="0" y="1272662"/>
            <a:ext cx="1691680" cy="788186"/>
            <a:chOff x="0" y="1272662"/>
            <a:chExt cx="1691680" cy="788186"/>
          </a:xfrm>
        </p:grpSpPr>
        <p:sp>
          <p:nvSpPr>
            <p:cNvPr id="33" name="矩形 32"/>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3416320" cy="646331"/>
          </a:xfrm>
          <a:prstGeom prst="rect">
            <a:avLst/>
          </a:prstGeom>
          <a:noFill/>
        </p:spPr>
        <p:txBody>
          <a:bodyPr wrap="none" rtlCol="0">
            <a:spAutoFit/>
          </a:bodyPr>
          <a:lstStyle/>
          <a:p>
            <a:r>
              <a:rPr lang="zh-CN" altLang="en-US" sz="3600" b="0" dirty="0">
                <a:latin typeface="黑体" panose="02010609060101010101" pitchFamily="49" charset="-122"/>
                <a:ea typeface="黑体" panose="02010609060101010101" pitchFamily="49" charset="-122"/>
              </a:rPr>
              <a:t>研究方法与思路</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0" y="1268760"/>
          <a:ext cx="1691680" cy="3999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3668" y="2079006"/>
            <a:ext cx="1696206" cy="788186"/>
            <a:chOff x="2257770" y="1738764"/>
            <a:chExt cx="1696206" cy="788186"/>
          </a:xfrm>
        </p:grpSpPr>
        <p:grpSp>
          <p:nvGrpSpPr>
            <p:cNvPr id="27" name="组合 26"/>
            <p:cNvGrpSpPr/>
            <p:nvPr userDrawn="1"/>
          </p:nvGrpSpPr>
          <p:grpSpPr>
            <a:xfrm>
              <a:off x="2257770" y="1738764"/>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研究方法与思路</a:t>
                </a: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等腰三角形 19"/>
            <p:cNvSpPr/>
            <p:nvPr userDrawn="1"/>
          </p:nvSpPr>
          <p:spPr>
            <a:xfrm rot="16200000">
              <a:off x="3809960" y="208211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关键技术与难点</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研究成果与应用</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研究成果与应用</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031325"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论文总结</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8194" y="1295576"/>
          <a:ext cx="1691680" cy="3999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研究方法与思路</a:t>
            </a:r>
          </a:p>
        </p:txBody>
      </p:sp>
      <p:grpSp>
        <p:nvGrpSpPr>
          <p:cNvPr id="11" name="组合 10"/>
          <p:cNvGrpSpPr/>
          <p:nvPr userDrawn="1"/>
        </p:nvGrpSpPr>
        <p:grpSpPr>
          <a:xfrm>
            <a:off x="-2439" y="4510374"/>
            <a:ext cx="1691680" cy="788186"/>
            <a:chOff x="2311936" y="2060849"/>
            <a:chExt cx="1691680" cy="788186"/>
          </a:xfrm>
          <a:solidFill>
            <a:srgbClr val="568D11"/>
          </a:solidFill>
        </p:grpSpPr>
        <p:sp>
          <p:nvSpPr>
            <p:cNvPr id="14" name="矩形 13"/>
            <p:cNvSpPr/>
            <p:nvPr userDrawn="1"/>
          </p:nvSpPr>
          <p:spPr>
            <a:xfrm>
              <a:off x="2311936" y="2060849"/>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论文总结</a:t>
              </a:r>
            </a:p>
          </p:txBody>
        </p:sp>
        <p:sp>
          <p:nvSpPr>
            <p:cNvPr id="13" name="等腰三角形 12"/>
            <p:cNvSpPr/>
            <p:nvPr userDrawn="1"/>
          </p:nvSpPr>
          <p:spPr>
            <a:xfrm rot="16200000">
              <a:off x="3857302" y="2382934"/>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8214" y="1116277"/>
            <a:ext cx="5391398" cy="4690753"/>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温馨、背景音乐 - 梦.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790367" y="-675456"/>
            <a:ext cx="609679" cy="609600"/>
          </a:xfrm>
          <a:prstGeom prst="rect">
            <a:avLst/>
          </a:prstGeom>
        </p:spPr>
      </p:pic>
      <p:grpSp>
        <p:nvGrpSpPr>
          <p:cNvPr id="10" name="组合 9"/>
          <p:cNvGrpSpPr/>
          <p:nvPr/>
        </p:nvGrpSpPr>
        <p:grpSpPr>
          <a:xfrm>
            <a:off x="-106878" y="1353784"/>
            <a:ext cx="12445340" cy="4239493"/>
            <a:chOff x="-106878" y="1353785"/>
            <a:chExt cx="12445340" cy="4096988"/>
          </a:xfrm>
        </p:grpSpPr>
        <p:sp>
          <p:nvSpPr>
            <p:cNvPr id="16" name="矩形 15"/>
            <p:cNvSpPr/>
            <p:nvPr/>
          </p:nvSpPr>
          <p:spPr>
            <a:xfrm>
              <a:off x="-106878" y="1353785"/>
              <a:ext cx="12445340" cy="2107869"/>
            </a:xfrm>
            <a:prstGeom prst="rect">
              <a:avLst/>
            </a:pr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106878" y="3342904"/>
              <a:ext cx="12445340" cy="21078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7" name="等腰三角形 16"/>
          <p:cNvSpPr/>
          <p:nvPr/>
        </p:nvSpPr>
        <p:spPr>
          <a:xfrm flipV="1">
            <a:off x="5551077" y="1353785"/>
            <a:ext cx="588465" cy="327496"/>
          </a:xfrm>
          <a:prstGeom prst="triangle">
            <a:avLst/>
          </a:prstGeom>
          <a:solidFill>
            <a:schemeClr val="accent3">
              <a:lumMod val="50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TextBox 22"/>
          <p:cNvSpPr txBox="1"/>
          <p:nvPr/>
        </p:nvSpPr>
        <p:spPr>
          <a:xfrm>
            <a:off x="3828449" y="2996591"/>
            <a:ext cx="3985520" cy="830997"/>
          </a:xfrm>
          <a:prstGeom prst="rect">
            <a:avLst/>
          </a:prstGeom>
          <a:noFill/>
        </p:spPr>
        <p:txBody>
          <a:bodyPr wrap="square" rtlCol="0" anchor="ctr">
            <a:spAutoFit/>
          </a:bodyPr>
          <a:lstStyle/>
          <a:p>
            <a:r>
              <a:rPr lang="zh-CN" altLang="en-US" sz="4800" dirty="0">
                <a:solidFill>
                  <a:schemeClr val="accent3">
                    <a:lumMod val="50000"/>
                  </a:schemeClr>
                </a:solidFill>
                <a:latin typeface="微软雅黑" panose="020B0503020204020204" pitchFamily="34" charset="-122"/>
                <a:ea typeface="微软雅黑" panose="020B0503020204020204" pitchFamily="34" charset="-122"/>
              </a:rPr>
              <a:t>论文答辩题目</a:t>
            </a:r>
          </a:p>
        </p:txBody>
      </p:sp>
      <p:sp>
        <p:nvSpPr>
          <p:cNvPr id="24" name="TextBox 23"/>
          <p:cNvSpPr txBox="1"/>
          <p:nvPr/>
        </p:nvSpPr>
        <p:spPr>
          <a:xfrm>
            <a:off x="3218214" y="1750235"/>
            <a:ext cx="3985520" cy="1323439"/>
          </a:xfrm>
          <a:prstGeom prst="rect">
            <a:avLst/>
          </a:prstGeom>
          <a:noFill/>
        </p:spPr>
        <p:txBody>
          <a:bodyPr wrap="square" rtlCol="0" anchor="ctr">
            <a:spAutoFit/>
          </a:bodyPr>
          <a:lstStyle/>
          <a:p>
            <a:r>
              <a:rPr lang="en-US" altLang="zh-CN" sz="8000" dirty="0">
                <a:solidFill>
                  <a:schemeClr val="accent3">
                    <a:lumMod val="50000"/>
                  </a:schemeClr>
                </a:solidFill>
                <a:latin typeface="微软雅黑" panose="020B0503020204020204" pitchFamily="34" charset="-122"/>
                <a:ea typeface="微软雅黑" panose="020B0503020204020204" pitchFamily="34" charset="-122"/>
              </a:rPr>
              <a:t>    20XX</a:t>
            </a:r>
            <a:endParaRPr lang="zh-CN" altLang="en-US" sz="800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194465" y="4088482"/>
            <a:ext cx="5391398" cy="415231"/>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218180" y="4088765"/>
            <a:ext cx="2118360" cy="368300"/>
          </a:xfrm>
          <a:prstGeom prst="rect">
            <a:avLst/>
          </a:prstGeom>
          <a:noFill/>
        </p:spPr>
        <p:txBody>
          <a:bodyPr wrap="square" rtlCol="0">
            <a:spAutoFit/>
          </a:bodyPr>
          <a:lstStyle/>
          <a:p>
            <a:r>
              <a:rPr lang="zh-CN" altLang="en-US">
                <a:solidFill>
                  <a:schemeClr val="bg1"/>
                </a:solidFill>
                <a:latin typeface="微软雅黑" panose="020B0503020204020204" pitchFamily="34" charset="-122"/>
                <a:ea typeface="微软雅黑" panose="020B0503020204020204" pitchFamily="34" charset="-122"/>
              </a:rPr>
              <a:t>答辩人：</a:t>
            </a:r>
            <a:r>
              <a:rPr lang="en-US" altLang="zh-CN">
                <a:solidFill>
                  <a:schemeClr val="bg1"/>
                </a:solidFill>
                <a:latin typeface="微软雅黑" panose="020B0503020204020204" pitchFamily="34" charset="-122"/>
                <a:ea typeface="微软雅黑" panose="020B0503020204020204" pitchFamily="34" charset="-122"/>
              </a:rPr>
              <a:t>xiazaii</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336540" y="4088765"/>
            <a:ext cx="1866265" cy="36830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导师：</a:t>
            </a:r>
            <a:r>
              <a:rPr lang="en-US" altLang="zh-CN" dirty="0">
                <a:solidFill>
                  <a:schemeClr val="bg1"/>
                </a:solidFill>
                <a:latin typeface="微软雅黑" panose="020B0503020204020204" pitchFamily="34" charset="-122"/>
                <a:ea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089568" y="4088482"/>
            <a:ext cx="1425047"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专业：</a:t>
            </a:r>
            <a:r>
              <a:rPr lang="en-US" altLang="zh-CN" dirty="0">
                <a:solidFill>
                  <a:schemeClr val="bg1"/>
                </a:solidFill>
                <a:latin typeface="微软雅黑" panose="020B0503020204020204" pitchFamily="34" charset="-122"/>
                <a:ea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6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hold" display="0">
                  <p:stCondLst>
                    <p:cond delay="indefinite"/>
                  </p:stCondLst>
                  <p:endCondLst>
                    <p:cond evt="onStopAudio" delay="0">
                      <p:tgtEl>
                        <p:sldTgt/>
                      </p:tgtEl>
                    </p:cond>
                  </p:endCondLst>
                </p:cTn>
                <p:tgtEl>
                  <p:spTgt spid="25"/>
                </p:tgtEl>
              </p:cMediaNode>
            </p:audio>
          </p:childTnLst>
        </p:cTn>
      </p:par>
    </p:tnLst>
    <p:bldLst>
      <p:bldP spid="2" grpId="0" animBg="1"/>
      <p:bldP spid="17" grpId="0" animBg="1"/>
      <p:bldP spid="23" grpId="0"/>
      <p:bldP spid="24" grpId="0"/>
      <p:bldP spid="4" grpId="0" animBg="1"/>
      <p:bldP spid="3"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a:solidFill>
                  <a:srgbClr val="FFFFFF"/>
                </a:solidFill>
                <a:latin typeface="微软雅黑" panose="020B0503020204020204" pitchFamily="34" charset="-122"/>
                <a:ea typeface="微软雅黑" panose="020B0503020204020204" pitchFamily="34" charset="-122"/>
              </a:rPr>
              <a:t>  研究思路</a:t>
            </a:r>
          </a:p>
        </p:txBody>
      </p:sp>
      <p:sp>
        <p:nvSpPr>
          <p:cNvPr id="42" name="椭圆 41"/>
          <p:cNvSpPr>
            <a:spLocks noChangeArrowheads="1"/>
          </p:cNvSpPr>
          <p:nvPr/>
        </p:nvSpPr>
        <p:spPr bwMode="auto">
          <a:xfrm>
            <a:off x="9100398" y="1969955"/>
            <a:ext cx="2119015"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a:solidFill>
                  <a:srgbClr val="FFFFFF"/>
                </a:solidFill>
                <a:latin typeface="微软雅黑" panose="020B0503020204020204" pitchFamily="34" charset="-122"/>
                <a:ea typeface="微软雅黑" panose="020B0503020204020204" pitchFamily="34" charset="-122"/>
              </a:rPr>
              <a:t>  研究思路</a:t>
            </a: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a:solidFill>
                  <a:srgbClr val="414455"/>
                </a:solidFill>
                <a:latin typeface="微软雅黑" panose="020B0503020204020204" pitchFamily="34" charset="-122"/>
                <a:ea typeface="微软雅黑" panose="020B0503020204020204" pitchFamily="34" charset="-122"/>
              </a:rPr>
              <a:t>   研究方法</a:t>
            </a: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2" name="TextBox 19"/>
          <p:cNvSpPr txBox="1">
            <a:spLocks noChangeArrowheads="1"/>
          </p:cNvSpPr>
          <p:nvPr/>
        </p:nvSpPr>
        <p:spPr bwMode="auto">
          <a:xfrm>
            <a:off x="6435878" y="5022155"/>
            <a:ext cx="1329541" cy="774137"/>
          </a:xfrm>
          <a:prstGeom prst="rect">
            <a:avLst/>
          </a:prstGeom>
          <a:noFill/>
          <a:ln>
            <a:noFill/>
          </a:ln>
        </p:spPr>
        <p:txBody>
          <a:bodyPr lIns="108283" tIns="54141" rIns="108283" bIns="5414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5" name="Freeform 25"/>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6" name="Freeform 26"/>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7" name="Freeform 27"/>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a:solidFill>
                  <a:srgbClr val="414455"/>
                </a:solidFill>
                <a:latin typeface="微软雅黑" panose="020B0503020204020204" pitchFamily="34" charset="-122"/>
                <a:ea typeface="微软雅黑" panose="020B0503020204020204" pitchFamily="34" charset="-122"/>
              </a:rPr>
              <a:t>添加标题</a:t>
            </a:r>
          </a:p>
        </p:txBody>
      </p:sp>
      <p:sp>
        <p:nvSpPr>
          <p:cNvPr id="76" name="Rectangle 40"/>
          <p:cNvSpPr>
            <a:spLocks noChangeArrowheads="1"/>
          </p:cNvSpPr>
          <p:nvPr/>
        </p:nvSpPr>
        <p:spPr bwMode="auto">
          <a:xfrm>
            <a:off x="7392173" y="2952579"/>
            <a:ext cx="3572322" cy="128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a:solidFill>
                  <a:srgbClr val="414455"/>
                </a:solidFill>
                <a:latin typeface="微软雅黑" panose="020B0503020204020204" pitchFamily="34" charset="-122"/>
                <a:ea typeface="微软雅黑" panose="020B0503020204020204" pitchFamily="34" charset="-122"/>
              </a:rPr>
              <a:t>添加标题</a:t>
            </a: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rgbClr val="568D11"/>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rgbClr val="568D11"/>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rgbClr val="568D11"/>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rgbClr val="568D11"/>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rgbClr val="568D11"/>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rgbClr val="568D11"/>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rgbClr val="568D1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a:solidFill>
                    <a:srgbClr val="4D4D4D"/>
                  </a:solidFill>
                  <a:latin typeface="Impact" panose="020B0806030902050204" pitchFamily="34" charset="0"/>
                  <a:ea typeface="微软雅黑" panose="020B0503020204020204" pitchFamily="34" charset="-122"/>
                </a:rPr>
                <a:t>关键技术</a:t>
              </a:r>
            </a:p>
          </p:txBody>
        </p:sp>
      </p:grpSp>
      <p:sp>
        <p:nvSpPr>
          <p:cNvPr id="29" name="Oval 19"/>
          <p:cNvSpPr>
            <a:spLocks noChangeArrowheads="1"/>
          </p:cNvSpPr>
          <p:nvPr/>
        </p:nvSpPr>
        <p:spPr bwMode="auto">
          <a:xfrm>
            <a:off x="4624040" y="2494819"/>
            <a:ext cx="820471" cy="817865"/>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0" name="Oval 19"/>
          <p:cNvSpPr>
            <a:spLocks noChangeArrowheads="1"/>
          </p:cNvSpPr>
          <p:nvPr/>
        </p:nvSpPr>
        <p:spPr bwMode="auto">
          <a:xfrm>
            <a:off x="8639750" y="2507905"/>
            <a:ext cx="820470"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1" name="Oval 19"/>
          <p:cNvSpPr>
            <a:spLocks noChangeArrowheads="1"/>
          </p:cNvSpPr>
          <p:nvPr/>
        </p:nvSpPr>
        <p:spPr bwMode="auto">
          <a:xfrm>
            <a:off x="9012572" y="3457938"/>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2" name="Oval 19"/>
          <p:cNvSpPr>
            <a:spLocks noChangeArrowheads="1"/>
          </p:cNvSpPr>
          <p:nvPr/>
        </p:nvSpPr>
        <p:spPr bwMode="auto">
          <a:xfrm>
            <a:off x="8680445" y="439750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3" name="Oval 19"/>
          <p:cNvSpPr>
            <a:spLocks noChangeArrowheads="1"/>
          </p:cNvSpPr>
          <p:nvPr/>
        </p:nvSpPr>
        <p:spPr bwMode="auto">
          <a:xfrm>
            <a:off x="4256470" y="342653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4" name="Oval 19"/>
          <p:cNvSpPr>
            <a:spLocks noChangeArrowheads="1"/>
          </p:cNvSpPr>
          <p:nvPr/>
        </p:nvSpPr>
        <p:spPr bwMode="auto">
          <a:xfrm>
            <a:off x="4592535" y="4392267"/>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7" name="TextBox 36"/>
          <p:cNvSpPr txBox="1"/>
          <p:nvPr/>
        </p:nvSpPr>
        <p:spPr>
          <a:xfrm>
            <a:off x="2281763"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76%</a:t>
              </a:r>
              <a:endParaRPr lang="zh-CN" altLang="en-US" sz="2400" dirty="0">
                <a:latin typeface="方正大黑简体" panose="03000509000000000000" pitchFamily="2" charset="-122"/>
                <a:ea typeface="方正大黑简体" panose="03000509000000000000"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48%</a:t>
              </a:r>
              <a:endParaRPr lang="zh-CN" altLang="en-US" sz="2400" dirty="0">
                <a:latin typeface="方正大黑简体" panose="03000509000000000000" pitchFamily="2" charset="-122"/>
                <a:ea typeface="方正大黑简体" panose="03000509000000000000"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22%</a:t>
              </a:r>
              <a:endParaRPr lang="zh-CN" altLang="en-US" sz="2400" dirty="0">
                <a:latin typeface="方正大黑简体" panose="03000509000000000000" pitchFamily="2" charset="-122"/>
                <a:ea typeface="方正大黑简体" panose="03000509000000000000"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5" name="Oval 4"/>
          <p:cNvSpPr>
            <a:spLocks noChangeArrowheads="1"/>
          </p:cNvSpPr>
          <p:nvPr/>
        </p:nvSpPr>
        <p:spPr bwMode="auto">
          <a:xfrm>
            <a:off x="6677451" y="1548595"/>
            <a:ext cx="1079962" cy="1087790"/>
          </a:xfrm>
          <a:prstGeom prst="ellipse">
            <a:avLst/>
          </a:pr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6" name="Oval 4"/>
          <p:cNvSpPr>
            <a:spLocks noChangeArrowheads="1"/>
          </p:cNvSpPr>
          <p:nvPr/>
        </p:nvSpPr>
        <p:spPr bwMode="auto">
          <a:xfrm>
            <a:off x="5476425" y="2040371"/>
            <a:ext cx="1477521" cy="1488231"/>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8" name="Oval 4"/>
          <p:cNvSpPr>
            <a:spLocks noChangeArrowheads="1"/>
          </p:cNvSpPr>
          <p:nvPr/>
        </p:nvSpPr>
        <p:spPr bwMode="auto">
          <a:xfrm>
            <a:off x="4082691" y="2723905"/>
            <a:ext cx="1821019" cy="1834458"/>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0" name="Oval 4"/>
          <p:cNvSpPr>
            <a:spLocks noChangeArrowheads="1"/>
          </p:cNvSpPr>
          <p:nvPr/>
        </p:nvSpPr>
        <p:spPr bwMode="auto">
          <a:xfrm>
            <a:off x="2436985" y="3601894"/>
            <a:ext cx="2235102" cy="2251599"/>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实践难点</a:t>
            </a: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a:solidFill>
                  <a:schemeClr val="bg1"/>
                </a:solidFill>
                <a:latin typeface="微软雅黑" panose="020B0503020204020204" pitchFamily="34" charset="-122"/>
                <a:ea typeface="微软雅黑" panose="020B0503020204020204" pitchFamily="34" charset="-122"/>
              </a:rPr>
              <a:t>实践难点</a:t>
            </a: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实践难点</a:t>
            </a: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实践难点</a:t>
            </a:r>
          </a:p>
        </p:txBody>
      </p:sp>
      <p:sp>
        <p:nvSpPr>
          <p:cNvPr id="22" name="TextBox 40"/>
          <p:cNvSpPr txBox="1"/>
          <p:nvPr/>
        </p:nvSpPr>
        <p:spPr>
          <a:xfrm>
            <a:off x="8243048" y="3676770"/>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left)">
                                      <p:cBhvr>
                                        <p:cTn id="89" dur="500"/>
                                        <p:tgtEl>
                                          <p:spTgt spid="42"/>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1" grpId="0"/>
      <p:bldP spid="42" grpId="0"/>
      <p:bldP spid="43"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3015893"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7" name="Oval 38"/>
          <p:cNvSpPr>
            <a:spLocks noChangeArrowheads="1"/>
          </p:cNvSpPr>
          <p:nvPr/>
        </p:nvSpPr>
        <p:spPr bwMode="auto">
          <a:xfrm>
            <a:off x="9164006"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构想</a:t>
            </a:r>
            <a:endParaRPr lang="zh-CN" altLang="en-US" sz="2000" kern="0" dirty="0">
              <a:solidFill>
                <a:schemeClr val="bg1"/>
              </a:solidFill>
              <a:ea typeface="微软雅黑" panose="020B0503020204020204"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4641951"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4641951"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引证</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假设</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3" name="Oval 38"/>
          <p:cNvSpPr>
            <a:spLocks noChangeArrowheads="1"/>
          </p:cNvSpPr>
          <p:nvPr/>
        </p:nvSpPr>
        <p:spPr bwMode="auto">
          <a:xfrm>
            <a:off x="9172893"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进一步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4" name="Oval 38"/>
          <p:cNvSpPr>
            <a:spLocks noChangeArrowheads="1"/>
          </p:cNvSpPr>
          <p:nvPr/>
        </p:nvSpPr>
        <p:spPr bwMode="auto">
          <a:xfrm>
            <a:off x="9172893" y="4775030"/>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思维</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发散</a:t>
            </a:r>
            <a:endParaRPr lang="zh-CN" altLang="en-US" sz="2000" kern="0" dirty="0">
              <a:solidFill>
                <a:schemeClr val="bg1"/>
              </a:solidFill>
              <a:ea typeface="微软雅黑" panose="020B0503020204020204"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4" name="矩形 33"/>
          <p:cNvSpPr/>
          <p:nvPr/>
        </p:nvSpPr>
        <p:spPr>
          <a:xfrm>
            <a:off x="9628685" y="2105169"/>
            <a:ext cx="1488640" cy="148391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36" name="组合 35"/>
          <p:cNvGrpSpPr/>
          <p:nvPr/>
        </p:nvGrpSpPr>
        <p:grpSpPr>
          <a:xfrm>
            <a:off x="3376614" y="2283238"/>
            <a:ext cx="535474" cy="686136"/>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778592" y="2292500"/>
            <a:ext cx="460172" cy="667613"/>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046930" y="2320986"/>
            <a:ext cx="652151" cy="61064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a:latin typeface="微软雅黑" panose="020B0503020204020204" pitchFamily="34" charset="-122"/>
                <a:ea typeface="微软雅黑" panose="020B0503020204020204" pitchFamily="34" charset="-122"/>
              </a:rPr>
              <a:t>研究成果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a:solidFill>
                    <a:schemeClr val="tx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a:spLocks noChangeArrowheads="1"/>
          </p:cNvSpPr>
          <p:nvPr/>
        </p:nvSpPr>
        <p:spPr bwMode="auto">
          <a:xfrm>
            <a:off x="2875614" y="3573486"/>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图片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615" y="2426167"/>
            <a:ext cx="998253" cy="10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734" y="2438867"/>
            <a:ext cx="998254" cy="10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6174" y="3573485"/>
            <a:ext cx="998254"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5615" y="4670792"/>
            <a:ext cx="998253" cy="9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733" y="4683492"/>
            <a:ext cx="998256"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线形标注 2(带强调线) 2"/>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7" name="线形标注 2(带强调线) 3"/>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8" name="线形标注 2(带强调线) 4"/>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9" name="线形标注 2(带强调线) 5"/>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20" name="线形标注 2(带强调线) 6"/>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6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11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21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31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41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51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24" name="Group 7"/>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29" name="矩形 23"/>
          <p:cNvSpPr>
            <a:spLocks noChangeArrowheads="1"/>
          </p:cNvSpPr>
          <p:nvPr/>
        </p:nvSpPr>
        <p:spPr bwMode="auto">
          <a:xfrm>
            <a:off x="8892356" y="31153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0" name="Group 13"/>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4" name="Group 17"/>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9" name="Group 22"/>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44" name="Group 27"/>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观点</a:t>
              </a:r>
              <a:r>
                <a:rPr lang="en-US" altLang="zh-CN" sz="2100" dirty="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2" name="Freeform 9"/>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3" name="Freeform 10"/>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4" name="Freeform 8"/>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5" name="Rectangle 19"/>
          <p:cNvSpPr>
            <a:spLocks noChangeArrowheads="1"/>
          </p:cNvSpPr>
          <p:nvPr/>
        </p:nvSpPr>
        <p:spPr bwMode="gray">
          <a:xfrm>
            <a:off x="2670364"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Rectangle 19"/>
          <p:cNvSpPr>
            <a:spLocks noChangeArrowheads="1"/>
          </p:cNvSpPr>
          <p:nvPr/>
        </p:nvSpPr>
        <p:spPr bwMode="gray">
          <a:xfrm>
            <a:off x="7000906"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Rectangle 19"/>
          <p:cNvSpPr>
            <a:spLocks noChangeArrowheads="1"/>
          </p:cNvSpPr>
          <p:nvPr/>
        </p:nvSpPr>
        <p:spPr bwMode="gray">
          <a:xfrm>
            <a:off x="7000906" y="1664353"/>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68" name="Rectangle 19"/>
          <p:cNvSpPr>
            <a:spLocks noChangeArrowheads="1"/>
          </p:cNvSpPr>
          <p:nvPr/>
        </p:nvSpPr>
        <p:spPr bwMode="gray">
          <a:xfrm>
            <a:off x="2670364" y="1664353"/>
            <a:ext cx="4172082" cy="360446"/>
          </a:xfrm>
          <a:prstGeom prst="rect">
            <a:avLst/>
          </a:prstGeom>
          <a:solidFill>
            <a:srgbClr val="568D11"/>
          </a:solidFill>
          <a:ln w="12700">
            <a:noFill/>
            <a:round/>
          </a:ln>
          <a:effectLst/>
        </p:spPr>
        <p:txBody>
          <a:bodyPr wrap="none" lIns="91479" tIns="45740" rIns="91479" bIns="45740" anchor="ctr"/>
          <a:lstStyle/>
          <a:p>
            <a:r>
              <a:rPr lang="zh-CN" altLang="en-US" sz="1600" b="1" noProof="1">
                <a:solidFill>
                  <a:schemeClr val="bg1"/>
                </a:solidFill>
                <a:latin typeface="微软雅黑" panose="020B0503020204020204" pitchFamily="34" charset="-122"/>
                <a:ea typeface="微软雅黑" panose="020B0503020204020204" pitchFamily="34" charset="-122"/>
              </a:rPr>
              <a:t>点击添加标题</a:t>
            </a:r>
            <a:endParaRPr lang="de-DE" sz="1600" b="1" noProof="1">
              <a:solidFill>
                <a:schemeClr val="bg1"/>
              </a:solidFill>
              <a:latin typeface="微软雅黑" panose="020B0503020204020204" pitchFamily="34" charset="-122"/>
              <a:ea typeface="微软雅黑" panose="020B0503020204020204" pitchFamily="34" charset="-122"/>
            </a:endParaRPr>
          </a:p>
        </p:txBody>
      </p:sp>
      <p:grpSp>
        <p:nvGrpSpPr>
          <p:cNvPr id="69" name="Gruppieren 43"/>
          <p:cNvGrpSpPr/>
          <p:nvPr/>
        </p:nvGrpSpPr>
        <p:grpSpPr bwMode="gray">
          <a:xfrm>
            <a:off x="5940091" y="2793694"/>
            <a:ext cx="1942865" cy="1942051"/>
            <a:chOff x="2804400" y="1911431"/>
            <a:chExt cx="3535200" cy="3535200"/>
          </a:xfrm>
          <a:solidFill>
            <a:srgbClr val="568D11"/>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413944"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7" name="AutoShape 12"/>
          <p:cNvSpPr>
            <a:spLocks noChangeArrowheads="1"/>
          </p:cNvSpPr>
          <p:nvPr/>
        </p:nvSpPr>
        <p:spPr bwMode="auto">
          <a:xfrm>
            <a:off x="3413944" y="2034179"/>
            <a:ext cx="3060927" cy="651295"/>
          </a:xfrm>
          <a:prstGeom prst="homePlate">
            <a:avLst>
              <a:gd name="adj" fmla="val 63872"/>
            </a:avLst>
          </a:prstGeom>
          <a:solidFill>
            <a:srgbClr val="568D11"/>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成绩</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33035" y="2912863"/>
            <a:ext cx="2941836" cy="2416898"/>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a:t>
            </a:r>
          </a:p>
        </p:txBody>
      </p:sp>
      <p:sp>
        <p:nvSpPr>
          <p:cNvPr id="29" name="矩形 28"/>
          <p:cNvSpPr/>
          <p:nvPr/>
        </p:nvSpPr>
        <p:spPr>
          <a:xfrm>
            <a:off x="7046227"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0" name="AutoShape 12"/>
          <p:cNvSpPr>
            <a:spLocks noChangeArrowheads="1"/>
          </p:cNvSpPr>
          <p:nvPr/>
        </p:nvSpPr>
        <p:spPr bwMode="auto">
          <a:xfrm flipH="1">
            <a:off x="7046227" y="2034179"/>
            <a:ext cx="3060927" cy="651295"/>
          </a:xfrm>
          <a:prstGeom prst="homePlate">
            <a:avLst>
              <a:gd name="adj" fmla="val 63872"/>
            </a:avLst>
          </a:prstGeom>
          <a:solidFill>
            <a:schemeClr val="bg1">
              <a:lumMod val="50000"/>
            </a:schemeClr>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思考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165318"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8"/>
                                        </p:tgtEl>
                                        <p:attrNameLst>
                                          <p:attrName>style.visibility</p:attrName>
                                        </p:attrNameLst>
                                      </p:cBhvr>
                                      <p:to>
                                        <p:strVal val="visible"/>
                                      </p:to>
                                    </p:set>
                                    <p:animEffect transition="in" filter="wipe(left)">
                                      <p:cBhvr>
                                        <p:cTn id="16" dur="100"/>
                                        <p:tgtEl>
                                          <p:spTgt spid="18"/>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8"/>
                                        </p:tgtEl>
                                      </p:cBhvr>
                                      <p:to x="80000" y="100000"/>
                                    </p:animScale>
                                    <p:anim by="(#ppt_w*0.10)" calcmode="lin" valueType="num">
                                      <p:cBhvr>
                                        <p:cTn id="19" dur="50" autoRev="1" fill="hold">
                                          <p:stCondLst>
                                            <p:cond delay="0"/>
                                          </p:stCondLst>
                                        </p:cTn>
                                        <p:tgtEl>
                                          <p:spTgt spid="18"/>
                                        </p:tgtEl>
                                        <p:attrNameLst>
                                          <p:attrName>ppt_x</p:attrName>
                                        </p:attrNameLst>
                                      </p:cBhvr>
                                    </p:anim>
                                    <p:anim by="(-#ppt_w*0.10)" calcmode="lin" valueType="num">
                                      <p:cBhvr>
                                        <p:cTn id="20" dur="50" autoRev="1" fill="hold">
                                          <p:stCondLst>
                                            <p:cond delay="0"/>
                                          </p:stCondLst>
                                        </p:cTn>
                                        <p:tgtEl>
                                          <p:spTgt spid="18"/>
                                        </p:tgtEl>
                                        <p:attrNameLst>
                                          <p:attrName>ppt_y</p:attrName>
                                        </p:attrNameLst>
                                      </p:cBhvr>
                                    </p:anim>
                                    <p:animRot by="-480000">
                                      <p:cBhvr>
                                        <p:cTn id="21" dur="50" autoRev="1" fill="hold">
                                          <p:stCondLst>
                                            <p:cond delay="0"/>
                                          </p:stCondLst>
                                        </p:cTn>
                                        <p:tgtEl>
                                          <p:spTgt spid="18"/>
                                        </p:tgtEl>
                                        <p:attrNameLst>
                                          <p:attrName>r</p:attrName>
                                        </p:attrNameLst>
                                      </p:cBhvr>
                                    </p:animRot>
                                  </p:childTnLst>
                                </p:cTn>
                              </p:par>
                            </p:childTnLst>
                          </p:cTn>
                        </p:par>
                        <p:par>
                          <p:cTn id="22" fill="hold">
                            <p:stCondLst>
                              <p:cond delay="4579"/>
                            </p:stCondLst>
                            <p:childTnLst>
                              <p:par>
                                <p:cTn id="23" presetID="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5079"/>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557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31"/>
                                        </p:tgtEl>
                                        <p:attrNameLst>
                                          <p:attrName>style.visibility</p:attrName>
                                        </p:attrNameLst>
                                      </p:cBhvr>
                                      <p:to>
                                        <p:strVal val="visible"/>
                                      </p:to>
                                    </p:set>
                                    <p:animEffect transition="in" filter="wipe(left)">
                                      <p:cBhvr>
                                        <p:cTn id="34" dur="100"/>
                                        <p:tgtEl>
                                          <p:spTgt spid="31"/>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31"/>
                                        </p:tgtEl>
                                      </p:cBhvr>
                                      <p:to x="80000" y="100000"/>
                                    </p:animScale>
                                    <p:anim by="(#ppt_w*0.10)" calcmode="lin" valueType="num">
                                      <p:cBhvr>
                                        <p:cTn id="37" dur="50" autoRev="1" fill="hold">
                                          <p:stCondLst>
                                            <p:cond delay="0"/>
                                          </p:stCondLst>
                                        </p:cTn>
                                        <p:tgtEl>
                                          <p:spTgt spid="31"/>
                                        </p:tgtEl>
                                        <p:attrNameLst>
                                          <p:attrName>ppt_x</p:attrName>
                                        </p:attrNameLst>
                                      </p:cBhvr>
                                    </p:anim>
                                    <p:anim by="(-#ppt_w*0.10)" calcmode="lin" valueType="num">
                                      <p:cBhvr>
                                        <p:cTn id="38" dur="50" autoRev="1" fill="hold">
                                          <p:stCondLst>
                                            <p:cond delay="0"/>
                                          </p:stCondLst>
                                        </p:cTn>
                                        <p:tgtEl>
                                          <p:spTgt spid="31"/>
                                        </p:tgtEl>
                                        <p:attrNameLst>
                                          <p:attrName>ppt_y</p:attrName>
                                        </p:attrNameLst>
                                      </p:cBhvr>
                                    </p:anim>
                                    <p:animRot by="-480000">
                                      <p:cBhvr>
                                        <p:cTn id="39"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29" grpId="0" animBg="1"/>
      <p:bldP spid="30" grpId="0" animBg="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740" y="1067408"/>
            <a:ext cx="3552519" cy="1436347"/>
          </a:xfrm>
          <a:prstGeom prst="rect">
            <a:avLst/>
          </a:prstGeom>
        </p:spPr>
        <p:txBody>
          <a:bodyPr wrap="square" lIns="91432" tIns="45716" rIns="91432" bIns="45716">
            <a:spAutoFit/>
          </a:bodyPr>
          <a:lstStyle/>
          <a:p>
            <a:pPr>
              <a:lnSpc>
                <a:spcPct val="150000"/>
              </a:lnSpc>
            </a:pPr>
            <a:r>
              <a:rPr lang="zh-CN" altLang="en-US" sz="6600" b="1" dirty="0">
                <a:solidFill>
                  <a:srgbClr val="568D11"/>
                </a:solidFill>
                <a:latin typeface="微软雅黑" panose="020B0503020204020204" pitchFamily="34" charset="-122"/>
                <a:ea typeface="微软雅黑" panose="020B0503020204020204" pitchFamily="34" charset="-122"/>
              </a:rPr>
              <a:t>谢谢观看</a:t>
            </a:r>
          </a:p>
        </p:txBody>
      </p:sp>
      <p:sp>
        <p:nvSpPr>
          <p:cNvPr id="12" name="矩形 11"/>
          <p:cNvSpPr/>
          <p:nvPr/>
        </p:nvSpPr>
        <p:spPr>
          <a:xfrm>
            <a:off x="2877230" y="2538769"/>
            <a:ext cx="6437542" cy="1772707"/>
          </a:xfrm>
          <a:prstGeom prst="rect">
            <a:avLst/>
          </a:prstGeom>
        </p:spPr>
        <p:txBody>
          <a:bodyPr wrap="square" lIns="91432" tIns="45716" rIns="91432" bIns="45716">
            <a:spAutoFit/>
          </a:bodyPr>
          <a:lstStyle/>
          <a:p>
            <a:pPr algn="ctr">
              <a:lnSpc>
                <a:spcPct val="150000"/>
              </a:lnSpc>
              <a:defRPr/>
            </a:pPr>
            <a:r>
              <a:rPr lang="zh-CN" altLang="en-US" kern="0" dirty="0">
                <a:solidFill>
                  <a:srgbClr val="414455"/>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dirty="0">
                <a:solidFill>
                  <a:srgbClr val="414455"/>
                </a:solidFill>
                <a:latin typeface="微软雅黑" panose="020B0503020204020204" pitchFamily="34" charset="-122"/>
                <a:ea typeface="微软雅黑" panose="020B0503020204020204" pitchFamily="34" charset="-122"/>
              </a:rPr>
              <a:t>XXX</a:t>
            </a:r>
            <a:r>
              <a:rPr lang="zh-CN" altLang="en-US" kern="0" dirty="0">
                <a:solidFill>
                  <a:srgbClr val="414455"/>
                </a:solidFill>
                <a:latin typeface="微软雅黑" panose="020B0503020204020204" pitchFamily="34" charset="-122"/>
                <a:ea typeface="微软雅黑" panose="020B0503020204020204" pitchFamily="34" charset="-122"/>
              </a:rPr>
              <a:t>老师，感谢各位老师的关心和帮助！</a:t>
            </a:r>
          </a:p>
        </p:txBody>
      </p:sp>
      <p:sp>
        <p:nvSpPr>
          <p:cNvPr id="13" name="矩形 12"/>
          <p:cNvSpPr/>
          <p:nvPr/>
        </p:nvSpPr>
        <p:spPr>
          <a:xfrm>
            <a:off x="4718558" y="4664426"/>
            <a:ext cx="3048396" cy="499616"/>
          </a:xfrm>
          <a:prstGeom prst="rect">
            <a:avLst/>
          </a:prstGeom>
        </p:spPr>
        <p:txBody>
          <a:bodyPr wrap="square" lIns="91432" tIns="45716" rIns="91432" bIns="45716">
            <a:spAutoFit/>
          </a:bodyPr>
          <a:lstStyle/>
          <a:p>
            <a:pPr>
              <a:lnSpc>
                <a:spcPct val="150000"/>
              </a:lnSpc>
            </a:pPr>
            <a:r>
              <a:rPr lang="zh-CN" altLang="en-US" sz="2000" dirty="0">
                <a:solidFill>
                  <a:srgbClr val="414455"/>
                </a:solidFill>
                <a:latin typeface="微软雅黑" panose="020B0503020204020204" pitchFamily="34" charset="-122"/>
                <a:ea typeface="微软雅黑" panose="020B0503020204020204" pitchFamily="34" charset="-122"/>
              </a:rPr>
              <a:t>恳请各位老师批评指正！</a:t>
            </a:r>
          </a:p>
        </p:txBody>
      </p:sp>
      <p:sp>
        <p:nvSpPr>
          <p:cNvPr id="5" name="矩形 4"/>
          <p:cNvSpPr/>
          <p:nvPr/>
        </p:nvSpPr>
        <p:spPr>
          <a:xfrm>
            <a:off x="1" y="1"/>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1679096"/>
            <a:chOff x="2954339" y="1279908"/>
            <a:chExt cx="7162269" cy="1410860"/>
          </a:xfrm>
        </p:grpSpPr>
        <p:sp>
          <p:nvSpPr>
            <p:cNvPr id="30" name="矩形 29"/>
            <p:cNvSpPr>
              <a:spLocks noChangeArrowheads="1"/>
            </p:cNvSpPr>
            <p:nvPr/>
          </p:nvSpPr>
          <p:spPr bwMode="auto">
            <a:xfrm>
              <a:off x="2954339" y="1694800"/>
              <a:ext cx="7162269" cy="99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选题背景</a:t>
              </a: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a:solidFill>
                    <a:schemeClr val="bg1"/>
                  </a:solidFill>
                  <a:latin typeface="微软雅黑" panose="020B0503020204020204" pitchFamily="34" charset="-122"/>
                  <a:ea typeface="微软雅黑" panose="020B0503020204020204" pitchFamily="34" charset="-122"/>
                </a:rPr>
                <a:t>标题</a:t>
              </a:r>
              <a:r>
                <a:rPr lang="en-US" altLang="zh-CN" sz="1700" dirty="0">
                  <a:solidFill>
                    <a:schemeClr val="bg1"/>
                  </a:solidFill>
                  <a:latin typeface="微软雅黑" panose="020B0503020204020204" pitchFamily="34" charset="-122"/>
                  <a:ea typeface="微软雅黑" panose="020B0503020204020204" pitchFamily="34" charset="-122"/>
                </a:rPr>
                <a:t> </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37" name="矩形 36"/>
            <p:cNvSpPr/>
            <p:nvPr/>
          </p:nvSpPr>
          <p:spPr>
            <a:xfrm>
              <a:off x="812496" y="3800585"/>
              <a:ext cx="1962612" cy="824316"/>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40" name="矩形 39"/>
            <p:cNvSpPr/>
            <p:nvPr/>
          </p:nvSpPr>
          <p:spPr>
            <a:xfrm>
              <a:off x="812496" y="3800585"/>
              <a:ext cx="1962612" cy="853410"/>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p:nvPr/>
        </p:nvSpPr>
        <p:spPr bwMode="blackWhite">
          <a:xfrm>
            <a:off x="6452136" y="2406612"/>
            <a:ext cx="1333662" cy="27555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sp>
        <p:nvSpPr>
          <p:cNvPr id="45" name="Freeform 3"/>
          <p:cNvSpPr/>
          <p:nvPr/>
        </p:nvSpPr>
        <p:spPr bwMode="blackWhite">
          <a:xfrm rot="1118702">
            <a:off x="5599353" y="1976115"/>
            <a:ext cx="3146476" cy="118865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85000"/>
              </a:schemeClr>
            </a:solidFill>
            <a:prstDash val="solid"/>
          </a:ln>
          <a:effectLst/>
        </p:spPr>
        <p:txBody>
          <a:bodyPr lIns="82884" tIns="41442" rIns="82884" bIns="41442"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6" name="Oval 4"/>
          <p:cNvSpPr>
            <a:spLocks noChangeArrowheads="1"/>
          </p:cNvSpPr>
          <p:nvPr/>
        </p:nvSpPr>
        <p:spPr bwMode="blackWhite">
          <a:xfrm>
            <a:off x="7036802" y="2368268"/>
            <a:ext cx="164329" cy="160347"/>
          </a:xfrm>
          <a:prstGeom prst="ellipse">
            <a:avLst/>
          </a:pr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960507" y="2620245"/>
            <a:ext cx="1280040" cy="1751617"/>
            <a:chOff x="7028729" y="2636912"/>
            <a:chExt cx="1445030" cy="1962393"/>
          </a:xfrm>
        </p:grpSpPr>
        <p:sp>
          <p:nvSpPr>
            <p:cNvPr id="48" name="Line 5"/>
            <p:cNvSpPr>
              <a:spLocks noChangeShapeType="1"/>
            </p:cNvSpPr>
            <p:nvPr/>
          </p:nvSpPr>
          <p:spPr bwMode="blackWhite">
            <a:xfrm>
              <a:off x="7796157" y="2636912"/>
              <a:ext cx="638547" cy="1532813"/>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9" name="Line 6"/>
            <p:cNvSpPr>
              <a:spLocks noChangeShapeType="1"/>
            </p:cNvSpPr>
            <p:nvPr/>
          </p:nvSpPr>
          <p:spPr bwMode="blackWhite">
            <a:xfrm>
              <a:off x="7782487" y="2636912"/>
              <a:ext cx="0" cy="1523050"/>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0" name="Line 7"/>
            <p:cNvSpPr>
              <a:spLocks noChangeShapeType="1"/>
            </p:cNvSpPr>
            <p:nvPr/>
          </p:nvSpPr>
          <p:spPr bwMode="blackWhite">
            <a:xfrm flipH="1">
              <a:off x="7108791" y="2640818"/>
              <a:ext cx="665886" cy="1483997"/>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1"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68310" y="2620245"/>
            <a:ext cx="1280040" cy="1749873"/>
            <a:chOff x="3763742" y="2636912"/>
            <a:chExt cx="1445030" cy="1960439"/>
          </a:xfrm>
        </p:grpSpPr>
        <p:sp>
          <p:nvSpPr>
            <p:cNvPr id="53"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4"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5"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6"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sp>
        <p:nvSpPr>
          <p:cNvPr id="57" name="TextBox 53"/>
          <p:cNvSpPr txBox="1">
            <a:spLocks noChangeArrowheads="1"/>
          </p:cNvSpPr>
          <p:nvPr/>
        </p:nvSpPr>
        <p:spPr bwMode="auto">
          <a:xfrm>
            <a:off x="9663442" y="370535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a:latin typeface="微软雅黑" panose="020B0503020204020204" pitchFamily="34" charset="-122"/>
                <a:ea typeface="微软雅黑" panose="020B0503020204020204" pitchFamily="34" charset="-122"/>
                <a:cs typeface="宋体" panose="02010600030101010101" pitchFamily="2" charset="-122"/>
              </a:rPr>
              <a:t>国内研究综述</a:t>
            </a:r>
          </a:p>
        </p:txBody>
      </p:sp>
      <p:sp>
        <p:nvSpPr>
          <p:cNvPr id="58" name="TextBox 57"/>
          <p:cNvSpPr txBox="1"/>
          <p:nvPr/>
        </p:nvSpPr>
        <p:spPr bwMode="auto">
          <a:xfrm>
            <a:off x="9448197" y="4091916"/>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9" name="TextBox 58"/>
          <p:cNvSpPr txBox="1">
            <a:spLocks noChangeArrowheads="1"/>
          </p:cNvSpPr>
          <p:nvPr/>
        </p:nvSpPr>
        <p:spPr bwMode="auto">
          <a:xfrm>
            <a:off x="2884477" y="216252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a:latin typeface="微软雅黑" panose="020B0503020204020204" pitchFamily="34" charset="-122"/>
                <a:ea typeface="微软雅黑" panose="020B0503020204020204" pitchFamily="34" charset="-122"/>
                <a:cs typeface="宋体" panose="02010600030101010101" pitchFamily="2" charset="-122"/>
              </a:rPr>
              <a:t>国外研究综述</a:t>
            </a:r>
          </a:p>
        </p:txBody>
      </p:sp>
      <p:sp>
        <p:nvSpPr>
          <p:cNvPr id="60" name="TextBox 59"/>
          <p:cNvSpPr txBox="1"/>
          <p:nvPr/>
        </p:nvSpPr>
        <p:spPr bwMode="auto">
          <a:xfrm>
            <a:off x="2669230" y="2549085"/>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47"/>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47"/>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829697" y="18103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5517579" y="163414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28" name="六边形 27"/>
          <p:cNvSpPr/>
          <p:nvPr/>
        </p:nvSpPr>
        <p:spPr>
          <a:xfrm>
            <a:off x="2774182" y="3118064"/>
            <a:ext cx="1312385" cy="1127775"/>
          </a:xfrm>
          <a:prstGeom prst="hexagon">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a:latin typeface="微软雅黑" panose="020B0503020204020204" pitchFamily="34" charset="-122"/>
                <a:ea typeface="微软雅黑" panose="020B0503020204020204" pitchFamily="34" charset="-122"/>
              </a:rPr>
              <a:t>研究意义</a:t>
            </a:r>
          </a:p>
        </p:txBody>
      </p:sp>
      <p:cxnSp>
        <p:nvCxnSpPr>
          <p:cNvPr id="29" name="直接箭头连接符 28"/>
          <p:cNvCxnSpPr>
            <a:stCxn id="28" idx="5"/>
          </p:cNvCxnSpPr>
          <p:nvPr/>
        </p:nvCxnSpPr>
        <p:spPr>
          <a:xfrm flipV="1">
            <a:off x="3803726" y="2346428"/>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8" idx="0"/>
          </p:cNvCxnSpPr>
          <p:nvPr/>
        </p:nvCxnSpPr>
        <p:spPr>
          <a:xfrm>
            <a:off x="4086568" y="3681951"/>
            <a:ext cx="7431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8" idx="1"/>
          </p:cNvCxnSpPr>
          <p:nvPr/>
        </p:nvCxnSpPr>
        <p:spPr>
          <a:xfrm>
            <a:off x="3803726" y="4245839"/>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8334" y="204964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3" name="矩形 32"/>
          <p:cNvSpPr/>
          <p:nvPr/>
        </p:nvSpPr>
        <p:spPr>
          <a:xfrm>
            <a:off x="4829697" y="3294241"/>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4" name="矩形 33"/>
          <p:cNvSpPr/>
          <p:nvPr/>
        </p:nvSpPr>
        <p:spPr>
          <a:xfrm>
            <a:off x="5517579" y="3118064"/>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35" name="TextBox 34"/>
          <p:cNvSpPr txBox="1"/>
          <p:nvPr/>
        </p:nvSpPr>
        <p:spPr>
          <a:xfrm>
            <a:off x="5008334" y="3533560"/>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矩形 35"/>
          <p:cNvSpPr/>
          <p:nvPr/>
        </p:nvSpPr>
        <p:spPr>
          <a:xfrm>
            <a:off x="4829697" y="477815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7" name="矩形 36"/>
          <p:cNvSpPr/>
          <p:nvPr/>
        </p:nvSpPr>
        <p:spPr>
          <a:xfrm>
            <a:off x="5517579" y="460197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38" name="TextBox 37"/>
          <p:cNvSpPr txBox="1"/>
          <p:nvPr/>
        </p:nvSpPr>
        <p:spPr>
          <a:xfrm>
            <a:off x="5008334" y="5017475"/>
            <a:ext cx="5001832" cy="1116542"/>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3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rgbClr val="568D11"/>
          </a:solidFill>
          <a:ln>
            <a:noFill/>
          </a:ln>
        </p:spPr>
        <p:txBody>
          <a:bodyPr vert="horz" wrap="square" lIns="75493" tIns="37746" rIns="75493" bIns="37746" numCol="1" anchor="ctr" anchorCtr="0" compatLnSpc="1"/>
          <a:lstStyle/>
          <a:p>
            <a:r>
              <a:rPr lang="zh-CN" altLang="en-US" sz="1700"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贡献与    </a:t>
            </a:r>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创新</a:t>
            </a:r>
            <a:endParaRPr lang="zh-CN" altLang="en-US" baseline="-3000" dirty="0">
              <a:solidFill>
                <a:schemeClr val="bg1"/>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rgbClr val="568D1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rgbClr val="568D11"/>
                </a:solidFill>
                <a:latin typeface="微软雅黑" panose="020B0503020204020204" pitchFamily="34" charset="-122"/>
                <a:ea typeface="微软雅黑" panose="020B0503020204020204" pitchFamily="34" charset="-122"/>
              </a:rPr>
              <a:t>A</a:t>
            </a:r>
            <a:endParaRPr lang="zh-CN" altLang="en-US" sz="4500" dirty="0">
              <a:solidFill>
                <a:srgbClr val="568D1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B</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C</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TextBox 21"/>
          <p:cNvSpPr txBox="1"/>
          <p:nvPr/>
        </p:nvSpPr>
        <p:spPr>
          <a:xfrm>
            <a:off x="7533906" y="4154322"/>
            <a:ext cx="4132447" cy="556361"/>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a:t>
            </a:r>
          </a:p>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a:t>
            </a: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578943" y="2275395"/>
            <a:ext cx="1422436" cy="1414024"/>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圆角矩形 15"/>
          <p:cNvSpPr/>
          <p:nvPr/>
        </p:nvSpPr>
        <p:spPr>
          <a:xfrm>
            <a:off x="7130693" y="2275395"/>
            <a:ext cx="1422436" cy="1414024"/>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圆角矩形 16"/>
          <p:cNvSpPr/>
          <p:nvPr/>
        </p:nvSpPr>
        <p:spPr>
          <a:xfrm>
            <a:off x="5578943" y="3817966"/>
            <a:ext cx="1422436" cy="1414024"/>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圆角矩形 17"/>
          <p:cNvSpPr/>
          <p:nvPr/>
        </p:nvSpPr>
        <p:spPr>
          <a:xfrm>
            <a:off x="7130693" y="3817966"/>
            <a:ext cx="1422436" cy="1414024"/>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613442"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1</a:t>
            </a:r>
            <a:endParaRPr lang="zh-CN" altLang="en-US">
              <a:solidFill>
                <a:schemeClr val="bg1"/>
              </a:solidFill>
            </a:endParaRPr>
          </a:p>
        </p:txBody>
      </p:sp>
      <p:sp>
        <p:nvSpPr>
          <p:cNvPr id="20" name="圆角矩形 19"/>
          <p:cNvSpPr/>
          <p:nvPr/>
        </p:nvSpPr>
        <p:spPr>
          <a:xfrm>
            <a:off x="7130693"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2</a:t>
            </a:r>
            <a:endParaRPr lang="zh-CN" altLang="en-US">
              <a:solidFill>
                <a:schemeClr val="bg1"/>
              </a:solidFill>
            </a:endParaRPr>
          </a:p>
        </p:txBody>
      </p:sp>
      <p:sp>
        <p:nvSpPr>
          <p:cNvPr id="21" name="圆角矩形 20"/>
          <p:cNvSpPr/>
          <p:nvPr/>
        </p:nvSpPr>
        <p:spPr>
          <a:xfrm>
            <a:off x="6613442"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3</a:t>
            </a:r>
            <a:endParaRPr lang="zh-CN" altLang="en-US">
              <a:solidFill>
                <a:schemeClr val="bg1"/>
              </a:solidFill>
            </a:endParaRPr>
          </a:p>
        </p:txBody>
      </p:sp>
      <p:sp>
        <p:nvSpPr>
          <p:cNvPr id="22" name="圆角矩形 21"/>
          <p:cNvSpPr/>
          <p:nvPr/>
        </p:nvSpPr>
        <p:spPr>
          <a:xfrm>
            <a:off x="7130693"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rPr>
              <a:t>4</a:t>
            </a:r>
            <a:endParaRPr lang="zh-CN" altLang="en-US">
              <a:solidFill>
                <a:schemeClr val="bg1"/>
              </a:solidFill>
            </a:endParaRPr>
          </a:p>
        </p:txBody>
      </p:sp>
      <p:sp>
        <p:nvSpPr>
          <p:cNvPr id="23" name="TextBox 22"/>
          <p:cNvSpPr txBox="1"/>
          <p:nvPr/>
        </p:nvSpPr>
        <p:spPr>
          <a:xfrm>
            <a:off x="2397867"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4403079" y="2300563"/>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25" name="TextBox 24"/>
          <p:cNvSpPr txBox="1"/>
          <p:nvPr/>
        </p:nvSpPr>
        <p:spPr>
          <a:xfrm>
            <a:off x="8762635"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8773925" y="2298337"/>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0" name="TextBox 39"/>
          <p:cNvSpPr txBox="1"/>
          <p:nvPr/>
        </p:nvSpPr>
        <p:spPr>
          <a:xfrm>
            <a:off x="2397867"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4403079" y="395405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2" name="TextBox 41"/>
          <p:cNvSpPr txBox="1"/>
          <p:nvPr/>
        </p:nvSpPr>
        <p:spPr>
          <a:xfrm>
            <a:off x="8762635"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773925" y="3955836"/>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ppt_x</p:attrName>
                                        </p:attrNameLst>
                                      </p:cBhvr>
                                      <p:tavLst>
                                        <p:tav tm="0">
                                          <p:val>
                                            <p:fltVal val="0.5"/>
                                          </p:val>
                                        </p:tav>
                                        <p:tav tm="100000">
                                          <p:val>
                                            <p:strVal val="#ppt_x"/>
                                          </p:val>
                                        </p:tav>
                                      </p:tavLst>
                                    </p:anim>
                                    <p:anim calcmode="lin" valueType="num">
                                      <p:cBhvr>
                                        <p:cTn id="41" dur="500" fill="hold"/>
                                        <p:tgtEl>
                                          <p:spTgt spid="2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ppt_x</p:attrName>
                                        </p:attrNameLst>
                                      </p:cBhvr>
                                      <p:tavLst>
                                        <p:tav tm="0">
                                          <p:val>
                                            <p:fltVal val="0.5"/>
                                          </p:val>
                                        </p:tav>
                                        <p:tav tm="100000">
                                          <p:val>
                                            <p:strVal val="#ppt_x"/>
                                          </p:val>
                                        </p:tav>
                                      </p:tavLst>
                                    </p:anim>
                                    <p:anim calcmode="lin" valueType="num">
                                      <p:cBhvr>
                                        <p:cTn id="47" dur="500" fill="hold"/>
                                        <p:tgtEl>
                                          <p:spTgt spid="2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ppt_x</p:attrName>
                                        </p:attrNameLst>
                                      </p:cBhvr>
                                      <p:tavLst>
                                        <p:tav tm="0">
                                          <p:val>
                                            <p:fltVal val="0.5"/>
                                          </p:val>
                                        </p:tav>
                                        <p:tav tm="100000">
                                          <p:val>
                                            <p:strVal val="#ppt_x"/>
                                          </p:val>
                                        </p:tav>
                                      </p:tavLst>
                                    </p:anim>
                                    <p:anim calcmode="lin" valueType="num">
                                      <p:cBhvr>
                                        <p:cTn id="53" dur="500" fill="hold"/>
                                        <p:tgtEl>
                                          <p:spTgt spid="22"/>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left)">
                                      <p:cBhvr>
                                        <p:cTn id="58" dur="500"/>
                                        <p:tgtEl>
                                          <p:spTgt spid="2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p:tgtEl>
                                          <p:spTgt spid="23"/>
                                        </p:tgtEl>
                                        <p:attrNameLst>
                                          <p:attrName>ppt_x</p:attrName>
                                        </p:attrNameLst>
                                      </p:cBhvr>
                                      <p:tavLst>
                                        <p:tav tm="0">
                                          <p:val>
                                            <p:strVal val="#ppt_x+#ppt_w*1.125000"/>
                                          </p:val>
                                        </p:tav>
                                        <p:tav tm="100000">
                                          <p:val>
                                            <p:strVal val="#ppt_x"/>
                                          </p:val>
                                        </p:tav>
                                      </p:tavLst>
                                    </p:anim>
                                    <p:animEffect transition="in" filter="wipe(left)">
                                      <p:cBhvr>
                                        <p:cTn id="62" dur="500"/>
                                        <p:tgtEl>
                                          <p:spTgt spid="2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ppt_x</p:attrName>
                                        </p:attrNameLst>
                                      </p:cBhvr>
                                      <p:tavLst>
                                        <p:tav tm="0">
                                          <p:val>
                                            <p:strVal val="#ppt_x-#ppt_w*1.125000"/>
                                          </p:val>
                                        </p:tav>
                                        <p:tav tm="100000">
                                          <p:val>
                                            <p:strVal val="#ppt_x"/>
                                          </p:val>
                                        </p:tav>
                                      </p:tavLst>
                                    </p:anim>
                                    <p:animEffect transition="in" filter="wipe(right)">
                                      <p:cBhvr>
                                        <p:cTn id="66" dur="500"/>
                                        <p:tgtEl>
                                          <p:spTgt spid="39"/>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right)">
                                      <p:cBhvr>
                                        <p:cTn id="70" dur="500"/>
                                        <p:tgtEl>
                                          <p:spTgt spid="25"/>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p:tgtEl>
                                          <p:spTgt spid="40"/>
                                        </p:tgtEl>
                                        <p:attrNameLst>
                                          <p:attrName>ppt_x</p:attrName>
                                        </p:attrNameLst>
                                      </p:cBhvr>
                                      <p:tavLst>
                                        <p:tav tm="0">
                                          <p:val>
                                            <p:strVal val="#ppt_x+#ppt_w*1.125000"/>
                                          </p:val>
                                        </p:tav>
                                        <p:tav tm="100000">
                                          <p:val>
                                            <p:strVal val="#ppt_x"/>
                                          </p:val>
                                        </p:tav>
                                      </p:tavLst>
                                    </p:anim>
                                    <p:animEffect transition="in" filter="wipe(left)">
                                      <p:cBhvr>
                                        <p:cTn id="78" dur="500"/>
                                        <p:tgtEl>
                                          <p:spTgt spid="4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ppt_x</p:attrName>
                                        </p:attrNameLst>
                                      </p:cBhvr>
                                      <p:tavLst>
                                        <p:tav tm="0">
                                          <p:val>
                                            <p:strVal val="#ppt_x-#ppt_w*1.125000"/>
                                          </p:val>
                                        </p:tav>
                                        <p:tav tm="100000">
                                          <p:val>
                                            <p:strVal val="#ppt_x"/>
                                          </p:val>
                                        </p:tav>
                                      </p:tavLst>
                                    </p:anim>
                                    <p:animEffect transition="in" filter="wipe(right)">
                                      <p:cBhvr>
                                        <p:cTn id="82" dur="500"/>
                                        <p:tgtEl>
                                          <p:spTgt spid="43"/>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right)">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auto">
          <a:xfrm rot="10800000">
            <a:off x="2957528" y="3710255"/>
            <a:ext cx="3035759" cy="84523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81235" tIns="40618" rIns="81235" bIns="40618" rtlCol="0" anchor="ctr"/>
          <a:lstStyle/>
          <a:p>
            <a:pPr algn="ctr"/>
            <a:endParaRPr lang="zh-CN" altLang="en-US" dirty="0"/>
          </a:p>
        </p:txBody>
      </p:sp>
      <p:sp>
        <p:nvSpPr>
          <p:cNvPr id="15" name="AutoShape 3"/>
          <p:cNvSpPr>
            <a:spLocks noChangeArrowheads="1"/>
          </p:cNvSpPr>
          <p:nvPr/>
        </p:nvSpPr>
        <p:spPr bwMode="auto">
          <a:xfrm rot="10800000">
            <a:off x="3857656" y="2555521"/>
            <a:ext cx="1235503" cy="3422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81235" tIns="40618" rIns="81235" bIns="40618" rtlCol="0" anchor="ctr"/>
          <a:lstStyle/>
          <a:p>
            <a:pPr algn="ctr"/>
            <a:endParaRPr lang="zh-CN" altLang="en-US" dirty="0"/>
          </a:p>
        </p:txBody>
      </p:sp>
      <p:sp>
        <p:nvSpPr>
          <p:cNvPr id="16" name="AutoShape 6"/>
          <p:cNvSpPr>
            <a:spLocks noChangeArrowheads="1"/>
          </p:cNvSpPr>
          <p:nvPr/>
        </p:nvSpPr>
        <p:spPr bwMode="auto">
          <a:xfrm>
            <a:off x="4088626" y="1802272"/>
            <a:ext cx="773561" cy="653811"/>
          </a:xfrm>
          <a:prstGeom prst="triangle">
            <a:avLst>
              <a:gd name="adj" fmla="val 50000"/>
            </a:avLst>
          </a:prstGeom>
          <a:solidFill>
            <a:srgbClr val="568D11"/>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7" name="AutoShape 4"/>
          <p:cNvSpPr>
            <a:spLocks noChangeArrowheads="1"/>
          </p:cNvSpPr>
          <p:nvPr/>
        </p:nvSpPr>
        <p:spPr bwMode="auto">
          <a:xfrm rot="10800000">
            <a:off x="3488317" y="3034072"/>
            <a:ext cx="1974182" cy="55064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8" name="AutoShape 5"/>
          <p:cNvSpPr>
            <a:spLocks noChangeArrowheads="1"/>
          </p:cNvSpPr>
          <p:nvPr/>
        </p:nvSpPr>
        <p:spPr bwMode="auto">
          <a:xfrm rot="10800000">
            <a:off x="2458987" y="4663237"/>
            <a:ext cx="4032842" cy="79245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cxnSp>
        <p:nvCxnSpPr>
          <p:cNvPr id="19" name="直接连接符 18"/>
          <p:cNvCxnSpPr/>
          <p:nvPr/>
        </p:nvCxnSpPr>
        <p:spPr>
          <a:xfrm>
            <a:off x="4504643" y="2161132"/>
            <a:ext cx="3187941" cy="0"/>
          </a:xfrm>
          <a:prstGeom prst="line">
            <a:avLst/>
          </a:prstGeom>
          <a:noFill/>
          <a:ln w="12700">
            <a:solidFill>
              <a:srgbClr val="568D1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4492313" y="2725490"/>
            <a:ext cx="320027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4504643" y="3311014"/>
            <a:ext cx="318794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4475408" y="4167889"/>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475408" y="5016228"/>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7845466" y="4861587"/>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5" name="TextBox 24"/>
          <p:cNvSpPr txBox="1"/>
          <p:nvPr/>
        </p:nvSpPr>
        <p:spPr>
          <a:xfrm>
            <a:off x="6731676" y="4601658"/>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6" name="TextBox 25"/>
          <p:cNvSpPr txBox="1"/>
          <p:nvPr/>
        </p:nvSpPr>
        <p:spPr>
          <a:xfrm>
            <a:off x="7845466" y="4018393"/>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8" name="TextBox 27"/>
          <p:cNvSpPr txBox="1"/>
          <p:nvPr/>
        </p:nvSpPr>
        <p:spPr>
          <a:xfrm>
            <a:off x="6731676" y="3766098"/>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TextBox 29"/>
          <p:cNvSpPr txBox="1"/>
          <p:nvPr/>
        </p:nvSpPr>
        <p:spPr>
          <a:xfrm>
            <a:off x="7845466" y="3195434"/>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2" name="TextBox 31"/>
          <p:cNvSpPr txBox="1"/>
          <p:nvPr/>
        </p:nvSpPr>
        <p:spPr>
          <a:xfrm>
            <a:off x="6731676" y="2917629"/>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7845466" y="2572015"/>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6" name="TextBox 35"/>
          <p:cNvSpPr txBox="1"/>
          <p:nvPr/>
        </p:nvSpPr>
        <p:spPr>
          <a:xfrm>
            <a:off x="6731676" y="2341149"/>
            <a:ext cx="981743" cy="329663"/>
          </a:xfrm>
          <a:prstGeom prst="rect">
            <a:avLst/>
          </a:prstGeom>
          <a:noFill/>
        </p:spPr>
        <p:txBody>
          <a:bodyPr wrap="none" lIns="81235" tIns="40618" rIns="81235" bIns="40618" rtlCol="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9" name="TextBox 38"/>
          <p:cNvSpPr txBox="1"/>
          <p:nvPr/>
        </p:nvSpPr>
        <p:spPr>
          <a:xfrm>
            <a:off x="7845466" y="1989611"/>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568D1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0" name="TextBox 39"/>
          <p:cNvSpPr txBox="1"/>
          <p:nvPr/>
        </p:nvSpPr>
        <p:spPr>
          <a:xfrm>
            <a:off x="6678855" y="1758745"/>
            <a:ext cx="1087386" cy="359028"/>
          </a:xfrm>
          <a:prstGeom prst="rect">
            <a:avLst/>
          </a:prstGeom>
          <a:noFill/>
        </p:spPr>
        <p:txBody>
          <a:bodyPr wrap="none" lIns="81235" tIns="40618" rIns="81235" bIns="40618" rtlCol="0">
            <a:spAutoFit/>
          </a:bodyPr>
          <a:lstStyle/>
          <a:p>
            <a:pPr algn="ctr"/>
            <a:r>
              <a:rPr lang="zh-CN" altLang="en-US" dirty="0">
                <a:solidFill>
                  <a:srgbClr val="568D1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6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14:bounceEnd="64000">
                                          <p:cBhvr additive="base">
                                            <p:cTn id="15" dur="100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14:bounceEnd="64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14:bounceEnd="64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95.大学毕业答辩题目论文答辩专业PPT模板"/>
</p:tagLst>
</file>

<file path=ppt/theme/theme1.xml><?xml version="1.0" encoding="utf-8"?>
<a:theme xmlns:a="http://schemas.openxmlformats.org/drawingml/2006/main" name="1">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2548</Words>
  <Application>Microsoft Office PowerPoint</Application>
  <PresentationFormat>宽屏</PresentationFormat>
  <Paragraphs>292</Paragraphs>
  <Slides>27</Slides>
  <Notes>27</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 Unicode MS</vt:lpstr>
      <vt:lpstr>Gulim</vt:lpstr>
      <vt:lpstr>方正大黑简体</vt:lpstr>
      <vt:lpstr>黑体</vt:lpstr>
      <vt:lpstr>宋体</vt:lpstr>
      <vt:lpstr>微软雅黑</vt:lpstr>
      <vt:lpstr>Arial</vt:lpstr>
      <vt:lpstr>Calibri</vt:lpstr>
      <vt:lpstr>Calibri Light</vt:lpstr>
      <vt:lpstr>Impact</vt:lpstr>
      <vt:lpstr>Times New Roman</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1295.大学毕业答辩题目论文答辩专业PPT模板</dc:title>
  <dc:subject>1</dc:subject>
  <dc:creator/>
  <dc:description>1</dc:description>
  <cp:lastModifiedBy>天 下</cp:lastModifiedBy>
  <cp:revision>10</cp:revision>
  <dcterms:created xsi:type="dcterms:W3CDTF">2014-06-18T03:33:00Z</dcterms:created>
  <dcterms:modified xsi:type="dcterms:W3CDTF">2021-01-05T23:29:57Z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