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81" r:id="rId2"/>
    <p:sldId id="257" r:id="rId3"/>
    <p:sldId id="258" r:id="rId4"/>
    <p:sldId id="289" r:id="rId5"/>
    <p:sldId id="291" r:id="rId6"/>
    <p:sldId id="290" r:id="rId7"/>
    <p:sldId id="292" r:id="rId8"/>
    <p:sldId id="293" r:id="rId9"/>
    <p:sldId id="294" r:id="rId10"/>
    <p:sldId id="295" r:id="rId11"/>
    <p:sldId id="296" r:id="rId12"/>
    <p:sldId id="297" r:id="rId13"/>
    <p:sldId id="298" r:id="rId14"/>
    <p:sldId id="299" r:id="rId15"/>
    <p:sldId id="300" r:id="rId16"/>
    <p:sldId id="301" r:id="rId17"/>
    <p:sldId id="302" r:id="rId18"/>
  </p:sldIdLst>
  <p:sldSz cx="9144000" cy="5143500" type="screen16x9"/>
  <p:notesSz cx="6858000" cy="9144000"/>
  <p:embeddedFontLst>
    <p:embeddedFont>
      <p:font typeface="微软雅黑" panose="020B0503020204020204" pitchFamily="34" charset="-122"/>
      <p:regular r:id="rId20"/>
      <p:bold r:id="rId21"/>
    </p:embeddedFont>
    <p:embeddedFont>
      <p:font typeface="微软雅黑 Light" panose="020B0502040204020203" pitchFamily="34" charset="-122"/>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295">
          <p15:clr>
            <a:srgbClr val="A4A3A4"/>
          </p15:clr>
        </p15:guide>
        <p15:guide id="3" orient="horz" pos="123">
          <p15:clr>
            <a:srgbClr val="A4A3A4"/>
          </p15:clr>
        </p15:guide>
        <p15:guide id="4" pos="113">
          <p15:clr>
            <a:srgbClr val="A4A3A4"/>
          </p15:clr>
        </p15:guide>
        <p15:guide id="5" pos="2880">
          <p15:clr>
            <a:srgbClr val="A4A3A4"/>
          </p15:clr>
        </p15:guide>
        <p15:guide id="6" pos="29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23F"/>
    <a:srgbClr val="1C72DB"/>
    <a:srgbClr val="EEF2F5"/>
    <a:srgbClr val="304371"/>
    <a:srgbClr val="F4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showGuides="1">
      <p:cViewPr varScale="1">
        <p:scale>
          <a:sx n="91" d="100"/>
          <a:sy n="91" d="100"/>
        </p:scale>
        <p:origin x="72" y="379"/>
      </p:cViewPr>
      <p:guideLst>
        <p:guide orient="horz" pos="3094"/>
        <p:guide pos="295"/>
        <p:guide orient="horz" pos="123"/>
        <p:guide pos="113"/>
        <p:guide pos="2880"/>
        <p:guide pos="29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0"/>
            <a:ext cx="9141713" cy="5143500"/>
          </a:xfrm>
          <a:prstGeom prst="rect">
            <a:avLst/>
          </a:prstGeom>
        </p:spPr>
      </p:pic>
      <p:sp>
        <p:nvSpPr>
          <p:cNvPr id="4" name="矩形 3"/>
          <p:cNvSpPr/>
          <p:nvPr userDrawn="1"/>
        </p:nvSpPr>
        <p:spPr>
          <a:xfrm>
            <a:off x="0" y="0"/>
            <a:ext cx="9144000" cy="836023"/>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0"/>
            <a:ext cx="9141713" cy="5143500"/>
          </a:xfrm>
          <a:prstGeom prst="rect">
            <a:avLst/>
          </a:prstGeom>
        </p:spPr>
      </p:pic>
      <p:sp>
        <p:nvSpPr>
          <p:cNvPr id="4" name="矩形 3"/>
          <p:cNvSpPr/>
          <p:nvPr userDrawn="1"/>
        </p:nvSpPr>
        <p:spPr>
          <a:xfrm>
            <a:off x="0" y="0"/>
            <a:ext cx="9144000" cy="836023"/>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8186057" y="116187"/>
            <a:ext cx="763901" cy="645266"/>
            <a:chOff x="2992437" y="0"/>
            <a:chExt cx="2543175" cy="2148217"/>
          </a:xfrm>
          <a:solidFill>
            <a:schemeClr val="bg1"/>
          </a:solidFill>
        </p:grpSpPr>
        <p:grpSp>
          <p:nvGrpSpPr>
            <p:cNvPr id="6" name="组合 5"/>
            <p:cNvGrpSpPr/>
            <p:nvPr/>
          </p:nvGrpSpPr>
          <p:grpSpPr>
            <a:xfrm>
              <a:off x="2992437" y="1183017"/>
              <a:ext cx="2543175" cy="965200"/>
              <a:chOff x="3297238" y="2879725"/>
              <a:chExt cx="2543175" cy="965200"/>
            </a:xfrm>
            <a:grpFill/>
          </p:grpSpPr>
          <p:sp>
            <p:nvSpPr>
              <p:cNvPr id="18"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7" name="组合 6"/>
            <p:cNvGrpSpPr/>
            <p:nvPr/>
          </p:nvGrpSpPr>
          <p:grpSpPr>
            <a:xfrm>
              <a:off x="3763962" y="0"/>
              <a:ext cx="1069105" cy="1067923"/>
              <a:chOff x="3851276" y="1292225"/>
              <a:chExt cx="1435100" cy="1433513"/>
            </a:xfrm>
            <a:grpFill/>
          </p:grpSpPr>
          <p:sp>
            <p:nvSpPr>
              <p:cNvPr id="8"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0"/>
            <a:ext cx="9141713" cy="5143500"/>
          </a:xfrm>
          <a:prstGeom prst="rect">
            <a:avLst/>
          </a:prstGeom>
        </p:spPr>
      </p:pic>
      <p:sp>
        <p:nvSpPr>
          <p:cNvPr id="4" name="矩形 3"/>
          <p:cNvSpPr/>
          <p:nvPr userDrawn="1"/>
        </p:nvSpPr>
        <p:spPr>
          <a:xfrm>
            <a:off x="0" y="0"/>
            <a:ext cx="9144000" cy="836023"/>
          </a:xfrm>
          <a:prstGeom prst="rect">
            <a:avLst/>
          </a:prstGeom>
          <a:solidFill>
            <a:srgbClr val="293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8186057" y="116187"/>
            <a:ext cx="763901" cy="645266"/>
            <a:chOff x="2992437" y="0"/>
            <a:chExt cx="2543175" cy="2148217"/>
          </a:xfrm>
          <a:solidFill>
            <a:schemeClr val="bg1"/>
          </a:solidFill>
        </p:grpSpPr>
        <p:grpSp>
          <p:nvGrpSpPr>
            <p:cNvPr id="6" name="组合 5"/>
            <p:cNvGrpSpPr/>
            <p:nvPr/>
          </p:nvGrpSpPr>
          <p:grpSpPr>
            <a:xfrm>
              <a:off x="2992437" y="1183017"/>
              <a:ext cx="2543175" cy="965200"/>
              <a:chOff x="3297238" y="2879725"/>
              <a:chExt cx="2543175" cy="965200"/>
            </a:xfrm>
            <a:grpFill/>
          </p:grpSpPr>
          <p:sp>
            <p:nvSpPr>
              <p:cNvPr id="18"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7" name="组合 6"/>
            <p:cNvGrpSpPr/>
            <p:nvPr/>
          </p:nvGrpSpPr>
          <p:grpSpPr>
            <a:xfrm>
              <a:off x="3763962" y="0"/>
              <a:ext cx="1069105" cy="1067923"/>
              <a:chOff x="3851276" y="1292225"/>
              <a:chExt cx="1435100" cy="1433513"/>
            </a:xfrm>
            <a:grpFill/>
          </p:grpSpPr>
          <p:sp>
            <p:nvSpPr>
              <p:cNvPr id="8"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28" name="Picture Placeholder 7"/>
          <p:cNvSpPr>
            <a:spLocks noGrp="1"/>
          </p:cNvSpPr>
          <p:nvPr>
            <p:ph type="pic" sz="quarter" idx="14"/>
          </p:nvPr>
        </p:nvSpPr>
        <p:spPr>
          <a:xfrm>
            <a:off x="977940" y="1489843"/>
            <a:ext cx="2332079" cy="151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0" name="Picture Placeholder 7"/>
          <p:cNvSpPr>
            <a:spLocks noGrp="1"/>
          </p:cNvSpPr>
          <p:nvPr>
            <p:ph type="pic" sz="quarter" idx="16"/>
          </p:nvPr>
        </p:nvSpPr>
        <p:spPr>
          <a:xfrm>
            <a:off x="5847731" y="1489066"/>
            <a:ext cx="2332079" cy="151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2" name="Picture Placeholder 7"/>
          <p:cNvSpPr>
            <a:spLocks noGrp="1"/>
          </p:cNvSpPr>
          <p:nvPr>
            <p:ph type="pic" sz="quarter" idx="18"/>
          </p:nvPr>
        </p:nvSpPr>
        <p:spPr>
          <a:xfrm>
            <a:off x="3412836" y="3146416"/>
            <a:ext cx="2332079" cy="151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3" name="矩形 32"/>
          <p:cNvSpPr/>
          <p:nvPr userDrawn="1"/>
        </p:nvSpPr>
        <p:spPr>
          <a:xfrm>
            <a:off x="5847731" y="3146415"/>
            <a:ext cx="2332079" cy="1515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405959" y="1489066"/>
            <a:ext cx="2332079" cy="1515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975098" y="3146414"/>
            <a:ext cx="2332079" cy="1515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5" name="图片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0"/>
            <a:ext cx="9141713" cy="51435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89D-4831-4E99-B76E-9A53CB0F3A88}"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9388" y="47489"/>
            <a:ext cx="819654" cy="692361"/>
            <a:chOff x="2992437" y="0"/>
            <a:chExt cx="2543175" cy="2148217"/>
          </a:xfrm>
          <a:solidFill>
            <a:schemeClr val="bg1"/>
          </a:solidFill>
        </p:grpSpPr>
        <p:grpSp>
          <p:nvGrpSpPr>
            <p:cNvPr id="9" name="组合 8"/>
            <p:cNvGrpSpPr/>
            <p:nvPr/>
          </p:nvGrpSpPr>
          <p:grpSpPr>
            <a:xfrm>
              <a:off x="2992437" y="1183017"/>
              <a:ext cx="2543175" cy="965200"/>
              <a:chOff x="3297238" y="2879725"/>
              <a:chExt cx="2543175" cy="965200"/>
            </a:xfrm>
            <a:grpFill/>
          </p:grpSpPr>
          <p:sp>
            <p:nvSpPr>
              <p:cNvPr id="25"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9"/>
            <p:cNvGrpSpPr/>
            <p:nvPr/>
          </p:nvGrpSpPr>
          <p:grpSpPr>
            <a:xfrm>
              <a:off x="3763962" y="0"/>
              <a:ext cx="1069105" cy="1067923"/>
              <a:chOff x="3851276" y="1292225"/>
              <a:chExt cx="1435100" cy="1433513"/>
            </a:xfrm>
            <a:grpFill/>
          </p:grpSpPr>
          <p:sp>
            <p:nvSpPr>
              <p:cNvPr id="11"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45" name="矩形 44"/>
          <p:cNvSpPr/>
          <p:nvPr/>
        </p:nvSpPr>
        <p:spPr bwMode="auto">
          <a:xfrm>
            <a:off x="2171341" y="2860695"/>
            <a:ext cx="4801314" cy="646331"/>
          </a:xfrm>
          <a:prstGeom prst="rect">
            <a:avLst/>
          </a:prstGeom>
        </p:spPr>
        <p:txBody>
          <a:bodyPr wrap="none">
            <a:spAutoFit/>
          </a:bodyPr>
          <a:lstStyle/>
          <a:p>
            <a:pPr algn="ctr">
              <a:defRPr/>
            </a:pPr>
            <a:r>
              <a:rPr lang="zh-CN" altLang="en-US" sz="36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严谨学术毕业答辩模板</a:t>
            </a:r>
          </a:p>
        </p:txBody>
      </p:sp>
      <p:sp>
        <p:nvSpPr>
          <p:cNvPr id="46" name="矩形 45"/>
          <p:cNvSpPr/>
          <p:nvPr/>
        </p:nvSpPr>
        <p:spPr>
          <a:xfrm>
            <a:off x="2253219" y="3485952"/>
            <a:ext cx="4637562" cy="276999"/>
          </a:xfrm>
          <a:prstGeom prst="rect">
            <a:avLst/>
          </a:prstGeom>
        </p:spPr>
        <p:txBody>
          <a:bodyPr wrap="square">
            <a:spAutoFit/>
          </a:bodyPr>
          <a:lstStyle/>
          <a:p>
            <a:pPr algn="ctr"/>
            <a:r>
              <a:rPr lang="en-US" altLang="zh-CN" sz="1200">
                <a:solidFill>
                  <a:schemeClr val="accent2"/>
                </a:solidFill>
                <a:latin typeface="Arial" panose="020B0604020202020204"/>
              </a:rPr>
              <a:t>RIGOROUS ACADEMIC GRADUATION DEFENSE TEMPLATE</a:t>
            </a:r>
            <a:endParaRPr lang="zh-CN" altLang="en-US" sz="1200">
              <a:solidFill>
                <a:schemeClr val="accent2"/>
              </a:solidFill>
              <a:latin typeface="Arial" panose="020B0604020202020204"/>
            </a:endParaRPr>
          </a:p>
        </p:txBody>
      </p:sp>
      <p:sp>
        <p:nvSpPr>
          <p:cNvPr id="52" name="矩形 51"/>
          <p:cNvSpPr/>
          <p:nvPr/>
        </p:nvSpPr>
        <p:spPr>
          <a:xfrm>
            <a:off x="2609588" y="4092417"/>
            <a:ext cx="2172364" cy="275590"/>
          </a:xfrm>
          <a:prstGeom prst="rect">
            <a:avLst/>
          </a:prstGeom>
        </p:spPr>
        <p:txBody>
          <a:bodyPr wrap="square">
            <a:spAutoFit/>
          </a:bodyPr>
          <a:lstStyle/>
          <a:p>
            <a:pPr lvl="0" algn="ctr"/>
            <a:r>
              <a:rPr lang="zh-CN" altLang="en-US" sz="1200">
                <a:solidFill>
                  <a:schemeClr val="accent2"/>
                </a:solidFill>
              </a:rPr>
              <a:t>答辩学生：</a:t>
            </a:r>
            <a:r>
              <a:rPr lang="en-US" altLang="zh-CN" sz="1200">
                <a:solidFill>
                  <a:schemeClr val="accent2"/>
                </a:solidFill>
              </a:rPr>
              <a:t>xiazaii</a:t>
            </a:r>
            <a:endParaRPr lang="zh-CN" altLang="en-US" sz="1200">
              <a:solidFill>
                <a:schemeClr val="accent2"/>
              </a:solidFill>
            </a:endParaRPr>
          </a:p>
        </p:txBody>
      </p:sp>
      <p:cxnSp>
        <p:nvCxnSpPr>
          <p:cNvPr id="53" name="直接连接符 52"/>
          <p:cNvCxnSpPr/>
          <p:nvPr/>
        </p:nvCxnSpPr>
        <p:spPr>
          <a:xfrm>
            <a:off x="4437266" y="3856466"/>
            <a:ext cx="261257" cy="0"/>
          </a:xfrm>
          <a:prstGeom prst="line">
            <a:avLst/>
          </a:prstGeom>
          <a:ln w="19050">
            <a:solidFill>
              <a:srgbClr val="29323F"/>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030749" y="4092417"/>
            <a:ext cx="2172364" cy="275590"/>
          </a:xfrm>
          <a:prstGeom prst="rect">
            <a:avLst/>
          </a:prstGeom>
        </p:spPr>
        <p:txBody>
          <a:bodyPr wrap="square">
            <a:spAutoFit/>
          </a:bodyPr>
          <a:lstStyle/>
          <a:p>
            <a:pPr lvl="0" algn="ctr"/>
            <a:r>
              <a:rPr lang="zh-CN" altLang="en-US" sz="1200">
                <a:solidFill>
                  <a:schemeClr val="accent2"/>
                </a:solidFill>
              </a:rPr>
              <a:t>指导老师：</a:t>
            </a:r>
            <a:r>
              <a:rPr lang="en-US" altLang="zh-CN" sz="1200">
                <a:solidFill>
                  <a:schemeClr val="accent2"/>
                </a:solidFill>
              </a:rPr>
              <a:t>XXX</a:t>
            </a:r>
          </a:p>
        </p:txBody>
      </p:sp>
      <p:sp>
        <p:nvSpPr>
          <p:cNvPr id="55" name="矩形 54"/>
          <p:cNvSpPr/>
          <p:nvPr/>
        </p:nvSpPr>
        <p:spPr bwMode="auto">
          <a:xfrm>
            <a:off x="6019765" y="274881"/>
            <a:ext cx="3068469" cy="307777"/>
          </a:xfrm>
          <a:prstGeom prst="rect">
            <a:avLst/>
          </a:prstGeom>
        </p:spPr>
        <p:txBody>
          <a:bodyPr wrap="none">
            <a:spAutoFit/>
          </a:bodyPr>
          <a:lstStyle/>
          <a:p>
            <a:pPr algn="r">
              <a:defRPr/>
            </a:pPr>
            <a:r>
              <a:rPr lang="zh-CN" altLang="en-US" sz="1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信息与工程学院 电子信息工程</a:t>
            </a:r>
            <a:r>
              <a:rPr lang="en-US" altLang="zh-CN" sz="1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141</a:t>
            </a:r>
            <a:r>
              <a:rPr lang="zh-CN" altLang="en-US" sz="1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班</a:t>
            </a:r>
          </a:p>
        </p:txBody>
      </p:sp>
      <p:grpSp>
        <p:nvGrpSpPr>
          <p:cNvPr id="36" name="组合 35"/>
          <p:cNvGrpSpPr/>
          <p:nvPr/>
        </p:nvGrpSpPr>
        <p:grpSpPr>
          <a:xfrm>
            <a:off x="3845023" y="1276668"/>
            <a:ext cx="1445741" cy="1445741"/>
            <a:chOff x="3963053" y="796069"/>
            <a:chExt cx="1445741" cy="1445741"/>
          </a:xfrm>
        </p:grpSpPr>
        <p:sp>
          <p:nvSpPr>
            <p:cNvPr id="37" name="椭圆 36"/>
            <p:cNvSpPr/>
            <p:nvPr/>
          </p:nvSpPr>
          <p:spPr>
            <a:xfrm>
              <a:off x="3963053" y="796069"/>
              <a:ext cx="1445741" cy="144574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8" name="组合 37"/>
            <p:cNvGrpSpPr/>
            <p:nvPr/>
          </p:nvGrpSpPr>
          <p:grpSpPr>
            <a:xfrm>
              <a:off x="4188168" y="1149945"/>
              <a:ext cx="995510" cy="868332"/>
              <a:chOff x="4675188" y="2882900"/>
              <a:chExt cx="360362" cy="314325"/>
            </a:xfrm>
            <a:solidFill>
              <a:schemeClr val="bg1"/>
            </a:solidFill>
          </p:grpSpPr>
          <p:sp>
            <p:nvSpPr>
              <p:cNvPr id="39" name="AutoShape 43"/>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44"/>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1" name="AutoShape 45"/>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6"/>
          <p:cNvSpPr txBox="1">
            <a:spLocks noChangeArrowheads="1"/>
          </p:cNvSpPr>
          <p:nvPr/>
        </p:nvSpPr>
        <p:spPr bwMode="auto">
          <a:xfrm>
            <a:off x="2236039" y="301585"/>
            <a:ext cx="162095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选题的背景与意义</a:t>
            </a:r>
          </a:p>
        </p:txBody>
      </p:sp>
      <p:sp>
        <p:nvSpPr>
          <p:cNvPr id="34" name="文本框 6"/>
          <p:cNvSpPr txBox="1">
            <a:spLocks noChangeArrowheads="1"/>
          </p:cNvSpPr>
          <p:nvPr/>
        </p:nvSpPr>
        <p:spPr bwMode="auto">
          <a:xfrm>
            <a:off x="4125299" y="301585"/>
            <a:ext cx="1441420"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研究方法及过程</a:t>
            </a:r>
          </a:p>
        </p:txBody>
      </p:sp>
      <p:sp>
        <p:nvSpPr>
          <p:cNvPr id="35" name="文本框 34"/>
          <p:cNvSpPr txBox="1">
            <a:spLocks noChangeArrowheads="1"/>
          </p:cNvSpPr>
          <p:nvPr/>
        </p:nvSpPr>
        <p:spPr bwMode="auto">
          <a:xfrm>
            <a:off x="5835022" y="301585"/>
            <a:ext cx="1980029" cy="307777"/>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研究成果展示及其应用</a:t>
            </a:r>
          </a:p>
        </p:txBody>
      </p:sp>
      <p:sp>
        <p:nvSpPr>
          <p:cNvPr id="36" name="文本框 6"/>
          <p:cNvSpPr txBox="1">
            <a:spLocks noChangeArrowheads="1"/>
          </p:cNvSpPr>
          <p:nvPr/>
        </p:nvSpPr>
        <p:spPr bwMode="auto">
          <a:xfrm>
            <a:off x="8083354" y="3015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论文总结</a:t>
            </a:r>
          </a:p>
        </p:txBody>
      </p:sp>
      <p:sp>
        <p:nvSpPr>
          <p:cNvPr id="37" name="文本框 6"/>
          <p:cNvSpPr txBox="1">
            <a:spLocks noChangeArrowheads="1"/>
          </p:cNvSpPr>
          <p:nvPr/>
        </p:nvSpPr>
        <p:spPr bwMode="auto">
          <a:xfrm>
            <a:off x="102160" y="270806"/>
            <a:ext cx="875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a:solidFill>
                  <a:schemeClr val="bg1"/>
                </a:solidFill>
                <a:latin typeface="+mj-ea"/>
                <a:ea typeface="+mj-ea"/>
              </a:rPr>
              <a:t>MORE</a:t>
            </a:r>
            <a:endParaRPr lang="zh-CN" altLang="en-US" sz="1800">
              <a:solidFill>
                <a:schemeClr val="bg1"/>
              </a:solidFill>
              <a:latin typeface="+mj-ea"/>
              <a:ea typeface="+mj-ea"/>
            </a:endParaRPr>
          </a:p>
        </p:txBody>
      </p:sp>
      <p:sp>
        <p:nvSpPr>
          <p:cNvPr id="21" name="矩形 20"/>
          <p:cNvSpPr/>
          <p:nvPr/>
        </p:nvSpPr>
        <p:spPr bwMode="auto">
          <a:xfrm>
            <a:off x="2684304" y="2937122"/>
            <a:ext cx="3775393" cy="523220"/>
          </a:xfrm>
          <a:prstGeom prst="rect">
            <a:avLst/>
          </a:prstGeom>
          <a:noFill/>
        </p:spPr>
        <p:txBody>
          <a:bodyPr wrap="none">
            <a:spAutoFit/>
          </a:bodyPr>
          <a:lstStyle/>
          <a:p>
            <a:pPr algn="ctr">
              <a:defRPr/>
            </a:pPr>
            <a:r>
              <a:rPr lang="zh-CN" altLang="en-US" sz="2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研究成果展示及其应用</a:t>
            </a:r>
          </a:p>
        </p:txBody>
      </p:sp>
      <p:sp>
        <p:nvSpPr>
          <p:cNvPr id="22" name="矩形 21"/>
          <p:cNvSpPr/>
          <p:nvPr/>
        </p:nvSpPr>
        <p:spPr>
          <a:xfrm>
            <a:off x="2841238" y="3460343"/>
            <a:ext cx="3461525" cy="276999"/>
          </a:xfrm>
          <a:prstGeom prst="rect">
            <a:avLst/>
          </a:prstGeom>
        </p:spPr>
        <p:txBody>
          <a:bodyPr wrap="none">
            <a:spAutoFit/>
          </a:bodyPr>
          <a:lstStyle/>
          <a:p>
            <a:pPr lvl="0" algn="ctr" fontAlgn="base">
              <a:spcBef>
                <a:spcPct val="0"/>
              </a:spcBef>
              <a:spcAft>
                <a:spcPct val="0"/>
              </a:spcAft>
              <a:defRPr/>
            </a:pPr>
            <a:r>
              <a:rPr lang="en-US" altLang="zh-CN" sz="1200">
                <a:solidFill>
                  <a:schemeClr val="accent1"/>
                </a:solidFill>
                <a:latin typeface="+mj-lt"/>
                <a:ea typeface="方正兰亭黑_GBK" panose="02000000000000000000"/>
              </a:rPr>
              <a:t>RESEARCH RESULTS AND ITS APPLICATION</a:t>
            </a:r>
          </a:p>
        </p:txBody>
      </p:sp>
      <p:sp>
        <p:nvSpPr>
          <p:cNvPr id="23" name="矩形 22"/>
          <p:cNvSpPr/>
          <p:nvPr/>
        </p:nvSpPr>
        <p:spPr>
          <a:xfrm>
            <a:off x="1773951" y="3806594"/>
            <a:ext cx="5596098" cy="507831"/>
          </a:xfrm>
          <a:prstGeom prst="rect">
            <a:avLst/>
          </a:prstGeom>
        </p:spPr>
        <p:txBody>
          <a:bodyPr wrap="square">
            <a:spAutoFit/>
          </a:bodyPr>
          <a:lstStyle/>
          <a:p>
            <a:pPr lvl="0"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24" name="直接连接符 23"/>
          <p:cNvCxnSpPr/>
          <p:nvPr/>
        </p:nvCxnSpPr>
        <p:spPr>
          <a:xfrm>
            <a:off x="4441372" y="3806594"/>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3838754" y="1401379"/>
            <a:ext cx="1466491" cy="1466491"/>
            <a:chOff x="3838754" y="1401379"/>
            <a:chExt cx="1466491" cy="1466491"/>
          </a:xfrm>
        </p:grpSpPr>
        <p:sp>
          <p:nvSpPr>
            <p:cNvPr id="26" name="椭圆 25"/>
            <p:cNvSpPr/>
            <p:nvPr/>
          </p:nvSpPr>
          <p:spPr>
            <a:xfrm>
              <a:off x="3838754" y="1401379"/>
              <a:ext cx="1466491" cy="14664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4"/>
            <p:cNvGrpSpPr>
              <a:grpSpLocks noChangeAspect="1"/>
            </p:cNvGrpSpPr>
            <p:nvPr/>
          </p:nvGrpSpPr>
          <p:grpSpPr bwMode="auto">
            <a:xfrm>
              <a:off x="4020343" y="1718700"/>
              <a:ext cx="1103313" cy="831849"/>
              <a:chOff x="1114" y="1042"/>
              <a:chExt cx="695" cy="524"/>
            </a:xfrm>
            <a:solidFill>
              <a:schemeClr val="bg1"/>
            </a:solidFill>
          </p:grpSpPr>
          <p:sp>
            <p:nvSpPr>
              <p:cNvPr id="28" name="Line 5"/>
              <p:cNvSpPr>
                <a:spLocks noChangeShapeType="1"/>
              </p:cNvSpPr>
              <p:nvPr/>
            </p:nvSpPr>
            <p:spPr bwMode="auto">
              <a:xfrm>
                <a:off x="1296" y="104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Line 6"/>
              <p:cNvSpPr>
                <a:spLocks noChangeShapeType="1"/>
              </p:cNvSpPr>
              <p:nvPr/>
            </p:nvSpPr>
            <p:spPr bwMode="auto">
              <a:xfrm>
                <a:off x="1296" y="104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Line 7"/>
              <p:cNvSpPr>
                <a:spLocks noChangeShapeType="1"/>
              </p:cNvSpPr>
              <p:nvPr/>
            </p:nvSpPr>
            <p:spPr bwMode="auto">
              <a:xfrm>
                <a:off x="1337" y="119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Line 8"/>
              <p:cNvSpPr>
                <a:spLocks noChangeShapeType="1"/>
              </p:cNvSpPr>
              <p:nvPr/>
            </p:nvSpPr>
            <p:spPr bwMode="auto">
              <a:xfrm>
                <a:off x="1337" y="119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
              <p:cNvSpPr>
                <a:spLocks noEditPoints="1"/>
              </p:cNvSpPr>
              <p:nvPr/>
            </p:nvSpPr>
            <p:spPr bwMode="auto">
              <a:xfrm>
                <a:off x="1114" y="1055"/>
                <a:ext cx="695" cy="511"/>
              </a:xfrm>
              <a:custGeom>
                <a:avLst/>
                <a:gdLst>
                  <a:gd name="T0" fmla="*/ 1007 w 1087"/>
                  <a:gd name="T1" fmla="*/ 139 h 800"/>
                  <a:gd name="T2" fmla="*/ 1035 w 1087"/>
                  <a:gd name="T3" fmla="*/ 105 h 800"/>
                  <a:gd name="T4" fmla="*/ 121 w 1087"/>
                  <a:gd name="T5" fmla="*/ 79 h 800"/>
                  <a:gd name="T6" fmla="*/ 98 w 1087"/>
                  <a:gd name="T7" fmla="*/ 283 h 800"/>
                  <a:gd name="T8" fmla="*/ 79 w 1087"/>
                  <a:gd name="T9" fmla="*/ 330 h 800"/>
                  <a:gd name="T10" fmla="*/ 104 w 1087"/>
                  <a:gd name="T11" fmla="*/ 434 h 800"/>
                  <a:gd name="T12" fmla="*/ 60 w 1087"/>
                  <a:gd name="T13" fmla="*/ 478 h 800"/>
                  <a:gd name="T14" fmla="*/ 90 w 1087"/>
                  <a:gd name="T15" fmla="*/ 680 h 800"/>
                  <a:gd name="T16" fmla="*/ 1018 w 1087"/>
                  <a:gd name="T17" fmla="*/ 665 h 800"/>
                  <a:gd name="T18" fmla="*/ 976 w 1087"/>
                  <a:gd name="T19" fmla="*/ 523 h 800"/>
                  <a:gd name="T20" fmla="*/ 1004 w 1087"/>
                  <a:gd name="T21" fmla="*/ 489 h 800"/>
                  <a:gd name="T22" fmla="*/ 1024 w 1087"/>
                  <a:gd name="T23" fmla="*/ 380 h 800"/>
                  <a:gd name="T24" fmla="*/ 1049 w 1087"/>
                  <a:gd name="T25" fmla="*/ 281 h 800"/>
                  <a:gd name="T26" fmla="*/ 516 w 1087"/>
                  <a:gd name="T27" fmla="*/ 240 h 800"/>
                  <a:gd name="T28" fmla="*/ 927 w 1087"/>
                  <a:gd name="T29" fmla="*/ 156 h 800"/>
                  <a:gd name="T30" fmla="*/ 962 w 1087"/>
                  <a:gd name="T31" fmla="*/ 236 h 800"/>
                  <a:gd name="T32" fmla="*/ 912 w 1087"/>
                  <a:gd name="T33" fmla="*/ 263 h 800"/>
                  <a:gd name="T34" fmla="*/ 516 w 1087"/>
                  <a:gd name="T35" fmla="*/ 240 h 800"/>
                  <a:gd name="T36" fmla="*/ 160 w 1087"/>
                  <a:gd name="T37" fmla="*/ 348 h 800"/>
                  <a:gd name="T38" fmla="*/ 491 w 1087"/>
                  <a:gd name="T39" fmla="*/ 416 h 800"/>
                  <a:gd name="T40" fmla="*/ 491 w 1087"/>
                  <a:gd name="T41" fmla="*/ 416 h 800"/>
                  <a:gd name="T42" fmla="*/ 575 w 1087"/>
                  <a:gd name="T43" fmla="*/ 555 h 800"/>
                  <a:gd name="T44" fmla="*/ 123 w 1087"/>
                  <a:gd name="T45" fmla="*/ 442 h 800"/>
                  <a:gd name="T46" fmla="*/ 113 w 1087"/>
                  <a:gd name="T47" fmla="*/ 338 h 800"/>
                  <a:gd name="T48" fmla="*/ 108 w 1087"/>
                  <a:gd name="T49" fmla="*/ 128 h 800"/>
                  <a:gd name="T50" fmla="*/ 131 w 1087"/>
                  <a:gd name="T51" fmla="*/ 120 h 800"/>
                  <a:gd name="T52" fmla="*/ 496 w 1087"/>
                  <a:gd name="T53" fmla="*/ 239 h 800"/>
                  <a:gd name="T54" fmla="*/ 151 w 1087"/>
                  <a:gd name="T55" fmla="*/ 267 h 800"/>
                  <a:gd name="T56" fmla="*/ 131 w 1087"/>
                  <a:gd name="T57" fmla="*/ 262 h 800"/>
                  <a:gd name="T58" fmla="*/ 461 w 1087"/>
                  <a:gd name="T59" fmla="*/ 747 h 800"/>
                  <a:gd name="T60" fmla="*/ 100 w 1087"/>
                  <a:gd name="T61" fmla="*/ 646 h 800"/>
                  <a:gd name="T62" fmla="*/ 77 w 1087"/>
                  <a:gd name="T63" fmla="*/ 512 h 800"/>
                  <a:gd name="T64" fmla="*/ 100 w 1087"/>
                  <a:gd name="T65" fmla="*/ 504 h 800"/>
                  <a:gd name="T66" fmla="*/ 465 w 1087"/>
                  <a:gd name="T67" fmla="*/ 623 h 800"/>
                  <a:gd name="T68" fmla="*/ 931 w 1087"/>
                  <a:gd name="T69" fmla="*/ 620 h 800"/>
                  <a:gd name="T70" fmla="*/ 481 w 1087"/>
                  <a:gd name="T71" fmla="*/ 747 h 800"/>
                  <a:gd name="T72" fmla="*/ 581 w 1087"/>
                  <a:gd name="T73" fmla="*/ 605 h 800"/>
                  <a:gd name="T74" fmla="*/ 649 w 1087"/>
                  <a:gd name="T75" fmla="*/ 591 h 800"/>
                  <a:gd name="T76" fmla="*/ 943 w 1087"/>
                  <a:gd name="T77" fmla="*/ 530 h 800"/>
                  <a:gd name="T78" fmla="*/ 956 w 1087"/>
                  <a:gd name="T79" fmla="*/ 454 h 800"/>
                  <a:gd name="T80" fmla="*/ 919 w 1087"/>
                  <a:gd name="T81" fmla="*/ 464 h 800"/>
                  <a:gd name="T82" fmla="*/ 591 w 1087"/>
                  <a:gd name="T83" fmla="*/ 431 h 800"/>
                  <a:gd name="T84" fmla="*/ 955 w 1087"/>
                  <a:gd name="T85" fmla="*/ 313 h 800"/>
                  <a:gd name="T86" fmla="*/ 993 w 1087"/>
                  <a:gd name="T87" fmla="*/ 37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7" h="800">
                    <a:moveTo>
                      <a:pt x="983" y="242"/>
                    </a:moveTo>
                    <a:cubicBezTo>
                      <a:pt x="979" y="211"/>
                      <a:pt x="978" y="157"/>
                      <a:pt x="1007" y="139"/>
                    </a:cubicBezTo>
                    <a:cubicBezTo>
                      <a:pt x="1007" y="139"/>
                      <a:pt x="1008" y="138"/>
                      <a:pt x="1008" y="138"/>
                    </a:cubicBezTo>
                    <a:cubicBezTo>
                      <a:pt x="1032" y="130"/>
                      <a:pt x="1048" y="119"/>
                      <a:pt x="1035" y="105"/>
                    </a:cubicBezTo>
                    <a:cubicBezTo>
                      <a:pt x="687" y="0"/>
                      <a:pt x="687" y="0"/>
                      <a:pt x="687" y="0"/>
                    </a:cubicBezTo>
                    <a:cubicBezTo>
                      <a:pt x="121" y="79"/>
                      <a:pt x="121" y="79"/>
                      <a:pt x="121" y="79"/>
                    </a:cubicBezTo>
                    <a:cubicBezTo>
                      <a:pt x="121" y="79"/>
                      <a:pt x="57" y="88"/>
                      <a:pt x="62" y="188"/>
                    </a:cubicBezTo>
                    <a:cubicBezTo>
                      <a:pt x="66" y="243"/>
                      <a:pt x="83" y="270"/>
                      <a:pt x="98" y="283"/>
                    </a:cubicBezTo>
                    <a:cubicBezTo>
                      <a:pt x="51" y="297"/>
                      <a:pt x="51" y="297"/>
                      <a:pt x="51" y="297"/>
                    </a:cubicBezTo>
                    <a:cubicBezTo>
                      <a:pt x="39" y="311"/>
                      <a:pt x="55" y="322"/>
                      <a:pt x="79" y="330"/>
                    </a:cubicBezTo>
                    <a:cubicBezTo>
                      <a:pt x="79" y="330"/>
                      <a:pt x="79" y="330"/>
                      <a:pt x="80" y="331"/>
                    </a:cubicBezTo>
                    <a:cubicBezTo>
                      <a:pt x="109" y="349"/>
                      <a:pt x="108" y="403"/>
                      <a:pt x="104" y="434"/>
                    </a:cubicBezTo>
                    <a:cubicBezTo>
                      <a:pt x="0" y="463"/>
                      <a:pt x="38" y="473"/>
                      <a:pt x="38" y="473"/>
                    </a:cubicBezTo>
                    <a:cubicBezTo>
                      <a:pt x="60" y="478"/>
                      <a:pt x="60" y="478"/>
                      <a:pt x="60" y="478"/>
                    </a:cubicBezTo>
                    <a:cubicBezTo>
                      <a:pt x="44" y="493"/>
                      <a:pt x="28" y="520"/>
                      <a:pt x="31" y="572"/>
                    </a:cubicBezTo>
                    <a:cubicBezTo>
                      <a:pt x="37" y="673"/>
                      <a:pt x="90" y="680"/>
                      <a:pt x="90" y="680"/>
                    </a:cubicBezTo>
                    <a:cubicBezTo>
                      <a:pt x="460" y="800"/>
                      <a:pt x="460" y="800"/>
                      <a:pt x="460" y="800"/>
                    </a:cubicBezTo>
                    <a:cubicBezTo>
                      <a:pt x="1018" y="665"/>
                      <a:pt x="1018" y="665"/>
                      <a:pt x="1018" y="665"/>
                    </a:cubicBezTo>
                    <a:cubicBezTo>
                      <a:pt x="1018" y="665"/>
                      <a:pt x="1056" y="655"/>
                      <a:pt x="952" y="626"/>
                    </a:cubicBezTo>
                    <a:cubicBezTo>
                      <a:pt x="947" y="595"/>
                      <a:pt x="947" y="541"/>
                      <a:pt x="976" y="523"/>
                    </a:cubicBezTo>
                    <a:cubicBezTo>
                      <a:pt x="976" y="523"/>
                      <a:pt x="977" y="522"/>
                      <a:pt x="977" y="522"/>
                    </a:cubicBezTo>
                    <a:cubicBezTo>
                      <a:pt x="1001" y="514"/>
                      <a:pt x="1017" y="503"/>
                      <a:pt x="1004" y="489"/>
                    </a:cubicBezTo>
                    <a:cubicBezTo>
                      <a:pt x="980" y="482"/>
                      <a:pt x="980" y="482"/>
                      <a:pt x="980" y="482"/>
                    </a:cubicBezTo>
                    <a:cubicBezTo>
                      <a:pt x="996" y="472"/>
                      <a:pt x="1021" y="447"/>
                      <a:pt x="1024" y="380"/>
                    </a:cubicBezTo>
                    <a:cubicBezTo>
                      <a:pt x="1027" y="335"/>
                      <a:pt x="1015" y="308"/>
                      <a:pt x="1001" y="292"/>
                    </a:cubicBezTo>
                    <a:cubicBezTo>
                      <a:pt x="1049" y="281"/>
                      <a:pt x="1049" y="281"/>
                      <a:pt x="1049" y="281"/>
                    </a:cubicBezTo>
                    <a:cubicBezTo>
                      <a:pt x="1049" y="281"/>
                      <a:pt x="1087" y="271"/>
                      <a:pt x="983" y="242"/>
                    </a:cubicBezTo>
                    <a:close/>
                    <a:moveTo>
                      <a:pt x="516" y="240"/>
                    </a:moveTo>
                    <a:cubicBezTo>
                      <a:pt x="610" y="221"/>
                      <a:pt x="610" y="221"/>
                      <a:pt x="610" y="221"/>
                    </a:cubicBezTo>
                    <a:cubicBezTo>
                      <a:pt x="927" y="156"/>
                      <a:pt x="927" y="156"/>
                      <a:pt x="927" y="156"/>
                    </a:cubicBezTo>
                    <a:cubicBezTo>
                      <a:pt x="974" y="146"/>
                      <a:pt x="974" y="146"/>
                      <a:pt x="974" y="146"/>
                    </a:cubicBezTo>
                    <a:cubicBezTo>
                      <a:pt x="959" y="174"/>
                      <a:pt x="960" y="212"/>
                      <a:pt x="962" y="236"/>
                    </a:cubicBezTo>
                    <a:cubicBezTo>
                      <a:pt x="963" y="241"/>
                      <a:pt x="963" y="246"/>
                      <a:pt x="964" y="250"/>
                    </a:cubicBezTo>
                    <a:cubicBezTo>
                      <a:pt x="912" y="263"/>
                      <a:pt x="912" y="263"/>
                      <a:pt x="912" y="263"/>
                    </a:cubicBezTo>
                    <a:cubicBezTo>
                      <a:pt x="512" y="363"/>
                      <a:pt x="512" y="363"/>
                      <a:pt x="512" y="363"/>
                    </a:cubicBezTo>
                    <a:cubicBezTo>
                      <a:pt x="516" y="240"/>
                      <a:pt x="516" y="240"/>
                      <a:pt x="516" y="240"/>
                    </a:cubicBezTo>
                    <a:close/>
                    <a:moveTo>
                      <a:pt x="113" y="338"/>
                    </a:moveTo>
                    <a:cubicBezTo>
                      <a:pt x="160" y="348"/>
                      <a:pt x="160" y="348"/>
                      <a:pt x="160" y="348"/>
                    </a:cubicBezTo>
                    <a:cubicBezTo>
                      <a:pt x="465" y="411"/>
                      <a:pt x="465" y="411"/>
                      <a:pt x="465" y="411"/>
                    </a:cubicBezTo>
                    <a:cubicBezTo>
                      <a:pt x="491" y="416"/>
                      <a:pt x="491" y="416"/>
                      <a:pt x="491" y="416"/>
                    </a:cubicBezTo>
                    <a:cubicBezTo>
                      <a:pt x="491" y="416"/>
                      <a:pt x="491" y="416"/>
                      <a:pt x="491" y="416"/>
                    </a:cubicBezTo>
                    <a:cubicBezTo>
                      <a:pt x="491" y="416"/>
                      <a:pt x="491" y="416"/>
                      <a:pt x="491" y="416"/>
                    </a:cubicBezTo>
                    <a:cubicBezTo>
                      <a:pt x="571" y="432"/>
                      <a:pt x="571" y="432"/>
                      <a:pt x="571" y="432"/>
                    </a:cubicBezTo>
                    <a:cubicBezTo>
                      <a:pt x="575" y="555"/>
                      <a:pt x="575" y="555"/>
                      <a:pt x="575" y="555"/>
                    </a:cubicBezTo>
                    <a:cubicBezTo>
                      <a:pt x="163" y="452"/>
                      <a:pt x="163" y="452"/>
                      <a:pt x="163" y="452"/>
                    </a:cubicBezTo>
                    <a:cubicBezTo>
                      <a:pt x="123" y="442"/>
                      <a:pt x="123" y="442"/>
                      <a:pt x="123" y="442"/>
                    </a:cubicBezTo>
                    <a:cubicBezTo>
                      <a:pt x="123" y="438"/>
                      <a:pt x="124" y="433"/>
                      <a:pt x="125" y="428"/>
                    </a:cubicBezTo>
                    <a:cubicBezTo>
                      <a:pt x="127" y="404"/>
                      <a:pt x="128" y="366"/>
                      <a:pt x="113" y="338"/>
                    </a:cubicBezTo>
                    <a:close/>
                    <a:moveTo>
                      <a:pt x="94" y="184"/>
                    </a:moveTo>
                    <a:cubicBezTo>
                      <a:pt x="94" y="157"/>
                      <a:pt x="99" y="137"/>
                      <a:pt x="108" y="128"/>
                    </a:cubicBezTo>
                    <a:cubicBezTo>
                      <a:pt x="114" y="121"/>
                      <a:pt x="122" y="120"/>
                      <a:pt x="126" y="120"/>
                    </a:cubicBezTo>
                    <a:cubicBezTo>
                      <a:pt x="129" y="120"/>
                      <a:pt x="131" y="120"/>
                      <a:pt x="131" y="120"/>
                    </a:cubicBezTo>
                    <a:cubicBezTo>
                      <a:pt x="375" y="200"/>
                      <a:pt x="375" y="200"/>
                      <a:pt x="375" y="200"/>
                    </a:cubicBezTo>
                    <a:cubicBezTo>
                      <a:pt x="496" y="239"/>
                      <a:pt x="496" y="239"/>
                      <a:pt x="496" y="239"/>
                    </a:cubicBezTo>
                    <a:cubicBezTo>
                      <a:pt x="492" y="363"/>
                      <a:pt x="492" y="363"/>
                      <a:pt x="492" y="363"/>
                    </a:cubicBezTo>
                    <a:cubicBezTo>
                      <a:pt x="151" y="267"/>
                      <a:pt x="151" y="267"/>
                      <a:pt x="151" y="267"/>
                    </a:cubicBezTo>
                    <a:cubicBezTo>
                      <a:pt x="133" y="262"/>
                      <a:pt x="133" y="262"/>
                      <a:pt x="133" y="262"/>
                    </a:cubicBezTo>
                    <a:cubicBezTo>
                      <a:pt x="133" y="262"/>
                      <a:pt x="132" y="262"/>
                      <a:pt x="131" y="262"/>
                    </a:cubicBezTo>
                    <a:cubicBezTo>
                      <a:pt x="130" y="262"/>
                      <a:pt x="96" y="258"/>
                      <a:pt x="94" y="184"/>
                    </a:cubicBezTo>
                    <a:close/>
                    <a:moveTo>
                      <a:pt x="461" y="747"/>
                    </a:moveTo>
                    <a:cubicBezTo>
                      <a:pt x="102" y="646"/>
                      <a:pt x="102" y="646"/>
                      <a:pt x="102" y="646"/>
                    </a:cubicBezTo>
                    <a:cubicBezTo>
                      <a:pt x="102" y="646"/>
                      <a:pt x="101" y="646"/>
                      <a:pt x="100" y="646"/>
                    </a:cubicBezTo>
                    <a:cubicBezTo>
                      <a:pt x="99" y="646"/>
                      <a:pt x="65" y="642"/>
                      <a:pt x="63" y="568"/>
                    </a:cubicBezTo>
                    <a:cubicBezTo>
                      <a:pt x="63" y="541"/>
                      <a:pt x="67" y="521"/>
                      <a:pt x="77" y="512"/>
                    </a:cubicBezTo>
                    <a:cubicBezTo>
                      <a:pt x="83" y="505"/>
                      <a:pt x="90" y="504"/>
                      <a:pt x="95" y="504"/>
                    </a:cubicBezTo>
                    <a:cubicBezTo>
                      <a:pt x="98" y="504"/>
                      <a:pt x="100" y="504"/>
                      <a:pt x="100" y="504"/>
                    </a:cubicBezTo>
                    <a:cubicBezTo>
                      <a:pt x="100" y="504"/>
                      <a:pt x="100" y="504"/>
                      <a:pt x="100" y="504"/>
                    </a:cubicBezTo>
                    <a:cubicBezTo>
                      <a:pt x="465" y="623"/>
                      <a:pt x="465" y="623"/>
                      <a:pt x="465" y="623"/>
                    </a:cubicBezTo>
                    <a:cubicBezTo>
                      <a:pt x="461" y="747"/>
                      <a:pt x="461" y="747"/>
                      <a:pt x="461" y="747"/>
                    </a:cubicBezTo>
                    <a:close/>
                    <a:moveTo>
                      <a:pt x="931" y="620"/>
                    </a:moveTo>
                    <a:cubicBezTo>
                      <a:pt x="932" y="625"/>
                      <a:pt x="932" y="630"/>
                      <a:pt x="933" y="634"/>
                    </a:cubicBezTo>
                    <a:cubicBezTo>
                      <a:pt x="481" y="747"/>
                      <a:pt x="481" y="747"/>
                      <a:pt x="481" y="747"/>
                    </a:cubicBezTo>
                    <a:cubicBezTo>
                      <a:pt x="485" y="624"/>
                      <a:pt x="485" y="624"/>
                      <a:pt x="485" y="624"/>
                    </a:cubicBezTo>
                    <a:cubicBezTo>
                      <a:pt x="581" y="605"/>
                      <a:pt x="581" y="605"/>
                      <a:pt x="581" y="605"/>
                    </a:cubicBezTo>
                    <a:cubicBezTo>
                      <a:pt x="596" y="608"/>
                      <a:pt x="596" y="608"/>
                      <a:pt x="596" y="608"/>
                    </a:cubicBezTo>
                    <a:cubicBezTo>
                      <a:pt x="649" y="591"/>
                      <a:pt x="649" y="591"/>
                      <a:pt x="649" y="591"/>
                    </a:cubicBezTo>
                    <a:cubicBezTo>
                      <a:pt x="896" y="540"/>
                      <a:pt x="896" y="540"/>
                      <a:pt x="896" y="540"/>
                    </a:cubicBezTo>
                    <a:cubicBezTo>
                      <a:pt x="943" y="530"/>
                      <a:pt x="943" y="530"/>
                      <a:pt x="943" y="530"/>
                    </a:cubicBezTo>
                    <a:cubicBezTo>
                      <a:pt x="928" y="558"/>
                      <a:pt x="929" y="596"/>
                      <a:pt x="931" y="620"/>
                    </a:cubicBezTo>
                    <a:close/>
                    <a:moveTo>
                      <a:pt x="956" y="454"/>
                    </a:moveTo>
                    <a:cubicBezTo>
                      <a:pt x="955" y="454"/>
                      <a:pt x="954" y="454"/>
                      <a:pt x="954" y="454"/>
                    </a:cubicBezTo>
                    <a:cubicBezTo>
                      <a:pt x="919" y="464"/>
                      <a:pt x="919" y="464"/>
                      <a:pt x="919" y="464"/>
                    </a:cubicBezTo>
                    <a:cubicBezTo>
                      <a:pt x="595" y="555"/>
                      <a:pt x="595" y="555"/>
                      <a:pt x="595" y="555"/>
                    </a:cubicBezTo>
                    <a:cubicBezTo>
                      <a:pt x="591" y="431"/>
                      <a:pt x="591" y="431"/>
                      <a:pt x="591" y="431"/>
                    </a:cubicBezTo>
                    <a:cubicBezTo>
                      <a:pt x="697" y="397"/>
                      <a:pt x="697" y="397"/>
                      <a:pt x="697" y="397"/>
                    </a:cubicBezTo>
                    <a:cubicBezTo>
                      <a:pt x="955" y="313"/>
                      <a:pt x="955" y="313"/>
                      <a:pt x="955" y="313"/>
                    </a:cubicBezTo>
                    <a:cubicBezTo>
                      <a:pt x="955" y="313"/>
                      <a:pt x="969" y="310"/>
                      <a:pt x="979" y="320"/>
                    </a:cubicBezTo>
                    <a:cubicBezTo>
                      <a:pt x="988" y="329"/>
                      <a:pt x="993" y="349"/>
                      <a:pt x="993" y="376"/>
                    </a:cubicBezTo>
                    <a:cubicBezTo>
                      <a:pt x="991" y="450"/>
                      <a:pt x="957" y="454"/>
                      <a:pt x="956" y="4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8424" y="108306"/>
            <a:ext cx="3647152" cy="584776"/>
            <a:chOff x="-110143" y="205901"/>
            <a:chExt cx="3647152" cy="584776"/>
          </a:xfrm>
        </p:grpSpPr>
        <p:sp>
          <p:nvSpPr>
            <p:cNvPr id="4" name="矩形 3"/>
            <p:cNvSpPr/>
            <p:nvPr/>
          </p:nvSpPr>
          <p:spPr bwMode="auto">
            <a:xfrm>
              <a:off x="-110143" y="205901"/>
              <a:ext cx="3647152"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第三部分：研究成果展示及其应用</a:t>
              </a:r>
            </a:p>
          </p:txBody>
        </p:sp>
        <p:sp>
          <p:nvSpPr>
            <p:cNvPr id="5" name="矩形 4"/>
            <p:cNvSpPr/>
            <p:nvPr/>
          </p:nvSpPr>
          <p:spPr>
            <a:xfrm>
              <a:off x="511821" y="575233"/>
              <a:ext cx="2403223"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RESEARCH RESULTS AND ITS APPLICATION</a:t>
              </a:r>
            </a:p>
          </p:txBody>
        </p:sp>
      </p:grpSp>
      <p:pic>
        <p:nvPicPr>
          <p:cNvPr id="11" name="图片占位符 10"/>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242" b="1242"/>
          <a:stretch>
            <a:fillRect/>
          </a:stretch>
        </p:blipFill>
        <p:spPr/>
      </p:pic>
      <p:pic>
        <p:nvPicPr>
          <p:cNvPr id="15" name="图片占位符 14"/>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242" b="1242"/>
          <a:stretch>
            <a:fillRect/>
          </a:stretch>
        </p:blipFill>
        <p:spPr/>
      </p:pic>
      <p:pic>
        <p:nvPicPr>
          <p:cNvPr id="13" name="图片占位符 12"/>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4547" b="4547"/>
          <a:stretch>
            <a:fillRect/>
          </a:stretch>
        </p:blipFill>
        <p:spPr/>
      </p:pic>
      <p:sp>
        <p:nvSpPr>
          <p:cNvPr id="61" name="矩形 60"/>
          <p:cNvSpPr/>
          <p:nvPr/>
        </p:nvSpPr>
        <p:spPr>
          <a:xfrm>
            <a:off x="1091147" y="3671142"/>
            <a:ext cx="2087867"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62" name="文本框 61"/>
          <p:cNvSpPr txBox="1">
            <a:spLocks noChangeArrowheads="1"/>
          </p:cNvSpPr>
          <p:nvPr/>
        </p:nvSpPr>
        <p:spPr bwMode="auto">
          <a:xfrm>
            <a:off x="1254494" y="3348354"/>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a:solidFill>
                  <a:schemeClr val="bg1"/>
                </a:solidFill>
                <a:latin typeface="+mj-ea"/>
                <a:ea typeface="+mj-ea"/>
              </a:rPr>
              <a:t>研究成果展示</a:t>
            </a:r>
          </a:p>
        </p:txBody>
      </p:sp>
      <p:cxnSp>
        <p:nvCxnSpPr>
          <p:cNvPr id="9" name="直接连接符 8"/>
          <p:cNvCxnSpPr/>
          <p:nvPr/>
        </p:nvCxnSpPr>
        <p:spPr>
          <a:xfrm>
            <a:off x="2008806" y="3717686"/>
            <a:ext cx="2525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3528067" y="2024431"/>
            <a:ext cx="2087867"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64" name="文本框 63"/>
          <p:cNvSpPr txBox="1">
            <a:spLocks noChangeArrowheads="1"/>
          </p:cNvSpPr>
          <p:nvPr/>
        </p:nvSpPr>
        <p:spPr bwMode="auto">
          <a:xfrm>
            <a:off x="3691414" y="1701643"/>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a:solidFill>
                  <a:schemeClr val="bg1"/>
                </a:solidFill>
                <a:latin typeface="+mj-ea"/>
                <a:ea typeface="+mj-ea"/>
              </a:rPr>
              <a:t>研究成果展示</a:t>
            </a:r>
          </a:p>
        </p:txBody>
      </p:sp>
      <p:cxnSp>
        <p:nvCxnSpPr>
          <p:cNvPr id="65" name="直接连接符 64"/>
          <p:cNvCxnSpPr/>
          <p:nvPr/>
        </p:nvCxnSpPr>
        <p:spPr>
          <a:xfrm>
            <a:off x="4445726" y="2070975"/>
            <a:ext cx="2525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5964986" y="3671142"/>
            <a:ext cx="2087867"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67" name="文本框 66"/>
          <p:cNvSpPr txBox="1">
            <a:spLocks noChangeArrowheads="1"/>
          </p:cNvSpPr>
          <p:nvPr/>
        </p:nvSpPr>
        <p:spPr bwMode="auto">
          <a:xfrm>
            <a:off x="6128333" y="3348354"/>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a:solidFill>
                  <a:schemeClr val="bg1"/>
                </a:solidFill>
                <a:latin typeface="+mj-ea"/>
                <a:ea typeface="+mj-ea"/>
              </a:rPr>
              <a:t>研究成果展示</a:t>
            </a:r>
          </a:p>
        </p:txBody>
      </p:sp>
      <p:cxnSp>
        <p:nvCxnSpPr>
          <p:cNvPr id="68" name="直接连接符 67"/>
          <p:cNvCxnSpPr/>
          <p:nvPr/>
        </p:nvCxnSpPr>
        <p:spPr>
          <a:xfrm>
            <a:off x="6882645" y="3717686"/>
            <a:ext cx="2525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8424" y="108306"/>
            <a:ext cx="3647152" cy="584776"/>
            <a:chOff x="-110143" y="205901"/>
            <a:chExt cx="3647152" cy="584776"/>
          </a:xfrm>
        </p:grpSpPr>
        <p:sp>
          <p:nvSpPr>
            <p:cNvPr id="4" name="矩形 3"/>
            <p:cNvSpPr/>
            <p:nvPr/>
          </p:nvSpPr>
          <p:spPr bwMode="auto">
            <a:xfrm>
              <a:off x="-110143" y="205901"/>
              <a:ext cx="3647152"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第三部分：研究成果展示及其应用</a:t>
              </a:r>
            </a:p>
          </p:txBody>
        </p:sp>
        <p:sp>
          <p:nvSpPr>
            <p:cNvPr id="5" name="矩形 4"/>
            <p:cNvSpPr/>
            <p:nvPr/>
          </p:nvSpPr>
          <p:spPr>
            <a:xfrm>
              <a:off x="511821" y="575233"/>
              <a:ext cx="2403223"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RESEARCH RESULTS AND ITS APPLICATION</a:t>
              </a:r>
            </a:p>
          </p:txBody>
        </p:sp>
      </p:grpSp>
      <p:sp>
        <p:nvSpPr>
          <p:cNvPr id="79" name="矩形 78"/>
          <p:cNvSpPr/>
          <p:nvPr/>
        </p:nvSpPr>
        <p:spPr>
          <a:xfrm>
            <a:off x="468313" y="1323703"/>
            <a:ext cx="2481942" cy="358802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56141" y="1558835"/>
            <a:ext cx="1306286" cy="1306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bwMode="auto">
          <a:xfrm>
            <a:off x="1164716" y="2988996"/>
            <a:ext cx="1107996"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研究应用</a:t>
            </a:r>
          </a:p>
        </p:txBody>
      </p:sp>
      <p:sp>
        <p:nvSpPr>
          <p:cNvPr id="81" name="矩形 80"/>
          <p:cNvSpPr/>
          <p:nvPr/>
        </p:nvSpPr>
        <p:spPr>
          <a:xfrm>
            <a:off x="655899" y="3417417"/>
            <a:ext cx="2093425"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82" name="直接连接符 81"/>
          <p:cNvCxnSpPr/>
          <p:nvPr/>
        </p:nvCxnSpPr>
        <p:spPr>
          <a:xfrm>
            <a:off x="1611445" y="341741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3337152" y="1323703"/>
            <a:ext cx="2481942" cy="358802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4980" y="1558835"/>
            <a:ext cx="1306286" cy="1306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bwMode="auto">
          <a:xfrm>
            <a:off x="4017452" y="2988996"/>
            <a:ext cx="1107996"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研究应用</a:t>
            </a:r>
          </a:p>
        </p:txBody>
      </p:sp>
      <p:sp>
        <p:nvSpPr>
          <p:cNvPr id="86" name="矩形 85"/>
          <p:cNvSpPr/>
          <p:nvPr/>
        </p:nvSpPr>
        <p:spPr>
          <a:xfrm>
            <a:off x="3524738" y="3417417"/>
            <a:ext cx="2093425"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87" name="直接连接符 86"/>
          <p:cNvCxnSpPr/>
          <p:nvPr/>
        </p:nvCxnSpPr>
        <p:spPr>
          <a:xfrm>
            <a:off x="4480284" y="341741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6205991" y="1323703"/>
            <a:ext cx="2481942" cy="358802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6793819" y="1558835"/>
            <a:ext cx="1306286" cy="1306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bwMode="auto">
          <a:xfrm>
            <a:off x="6886291" y="2988996"/>
            <a:ext cx="1107996"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研究应用</a:t>
            </a:r>
          </a:p>
        </p:txBody>
      </p:sp>
      <p:sp>
        <p:nvSpPr>
          <p:cNvPr id="91" name="矩形 90"/>
          <p:cNvSpPr/>
          <p:nvPr/>
        </p:nvSpPr>
        <p:spPr>
          <a:xfrm>
            <a:off x="6393577" y="3417417"/>
            <a:ext cx="2093425"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92" name="直接连接符 91"/>
          <p:cNvCxnSpPr/>
          <p:nvPr/>
        </p:nvCxnSpPr>
        <p:spPr>
          <a:xfrm>
            <a:off x="7349123" y="341741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AutoShape 59"/>
          <p:cNvSpPr/>
          <p:nvPr/>
        </p:nvSpPr>
        <p:spPr bwMode="auto">
          <a:xfrm>
            <a:off x="4172733" y="1905782"/>
            <a:ext cx="615101" cy="612392"/>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12"/>
          <p:cNvSpPr/>
          <p:nvPr/>
        </p:nvSpPr>
        <p:spPr bwMode="auto">
          <a:xfrm>
            <a:off x="7132737" y="1905782"/>
            <a:ext cx="615103" cy="61239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2" name="组合 21"/>
          <p:cNvGrpSpPr/>
          <p:nvPr/>
        </p:nvGrpSpPr>
        <p:grpSpPr>
          <a:xfrm>
            <a:off x="1498643" y="1904925"/>
            <a:ext cx="421281" cy="614106"/>
            <a:chOff x="2528974" y="2863357"/>
            <a:chExt cx="246811" cy="359779"/>
          </a:xfrm>
          <a:solidFill>
            <a:schemeClr val="bg1"/>
          </a:solidFill>
        </p:grpSpPr>
        <p:sp>
          <p:nvSpPr>
            <p:cNvPr id="2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6"/>
          <p:cNvSpPr txBox="1">
            <a:spLocks noChangeArrowheads="1"/>
          </p:cNvSpPr>
          <p:nvPr/>
        </p:nvSpPr>
        <p:spPr bwMode="auto">
          <a:xfrm>
            <a:off x="2236039" y="301585"/>
            <a:ext cx="162095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选题的背景与意义</a:t>
            </a:r>
          </a:p>
        </p:txBody>
      </p:sp>
      <p:sp>
        <p:nvSpPr>
          <p:cNvPr id="34" name="文本框 6"/>
          <p:cNvSpPr txBox="1">
            <a:spLocks noChangeArrowheads="1"/>
          </p:cNvSpPr>
          <p:nvPr/>
        </p:nvSpPr>
        <p:spPr bwMode="auto">
          <a:xfrm>
            <a:off x="4125299" y="301585"/>
            <a:ext cx="1441420"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研究方法及过程</a:t>
            </a:r>
          </a:p>
        </p:txBody>
      </p:sp>
      <p:sp>
        <p:nvSpPr>
          <p:cNvPr id="35" name="文本框 34"/>
          <p:cNvSpPr txBox="1">
            <a:spLocks noChangeArrowheads="1"/>
          </p:cNvSpPr>
          <p:nvPr/>
        </p:nvSpPr>
        <p:spPr bwMode="auto">
          <a:xfrm>
            <a:off x="5835022" y="301585"/>
            <a:ext cx="1980029"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研究成果展示及其应用</a:t>
            </a:r>
          </a:p>
        </p:txBody>
      </p:sp>
      <p:sp>
        <p:nvSpPr>
          <p:cNvPr id="36" name="文本框 6"/>
          <p:cNvSpPr txBox="1">
            <a:spLocks noChangeArrowheads="1"/>
          </p:cNvSpPr>
          <p:nvPr/>
        </p:nvSpPr>
        <p:spPr bwMode="auto">
          <a:xfrm>
            <a:off x="8083354" y="301584"/>
            <a:ext cx="902811" cy="307777"/>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论文总结</a:t>
            </a:r>
          </a:p>
        </p:txBody>
      </p:sp>
      <p:sp>
        <p:nvSpPr>
          <p:cNvPr id="37" name="文本框 6"/>
          <p:cNvSpPr txBox="1">
            <a:spLocks noChangeArrowheads="1"/>
          </p:cNvSpPr>
          <p:nvPr/>
        </p:nvSpPr>
        <p:spPr bwMode="auto">
          <a:xfrm>
            <a:off x="102160" y="270806"/>
            <a:ext cx="875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a:solidFill>
                  <a:schemeClr val="bg1"/>
                </a:solidFill>
                <a:latin typeface="+mj-ea"/>
                <a:ea typeface="+mj-ea"/>
              </a:rPr>
              <a:t>MORE</a:t>
            </a:r>
            <a:endParaRPr lang="zh-CN" altLang="en-US" sz="1800">
              <a:solidFill>
                <a:schemeClr val="bg1"/>
              </a:solidFill>
              <a:latin typeface="+mj-ea"/>
              <a:ea typeface="+mj-ea"/>
            </a:endParaRPr>
          </a:p>
        </p:txBody>
      </p:sp>
      <p:sp>
        <p:nvSpPr>
          <p:cNvPr id="19" name="矩形 18"/>
          <p:cNvSpPr/>
          <p:nvPr/>
        </p:nvSpPr>
        <p:spPr bwMode="auto">
          <a:xfrm>
            <a:off x="3761522" y="2937122"/>
            <a:ext cx="1620957" cy="523220"/>
          </a:xfrm>
          <a:prstGeom prst="rect">
            <a:avLst/>
          </a:prstGeom>
          <a:noFill/>
        </p:spPr>
        <p:txBody>
          <a:bodyPr wrap="none">
            <a:spAutoFit/>
          </a:bodyPr>
          <a:lstStyle/>
          <a:p>
            <a:pPr algn="ctr">
              <a:defRPr/>
            </a:pPr>
            <a:r>
              <a:rPr lang="zh-CN" altLang="en-US" sz="2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论文总结</a:t>
            </a:r>
          </a:p>
        </p:txBody>
      </p:sp>
      <p:sp>
        <p:nvSpPr>
          <p:cNvPr id="20" name="矩形 19"/>
          <p:cNvSpPr/>
          <p:nvPr/>
        </p:nvSpPr>
        <p:spPr>
          <a:xfrm>
            <a:off x="3636360" y="3460343"/>
            <a:ext cx="1871282" cy="276999"/>
          </a:xfrm>
          <a:prstGeom prst="rect">
            <a:avLst/>
          </a:prstGeom>
        </p:spPr>
        <p:txBody>
          <a:bodyPr wrap="none">
            <a:spAutoFit/>
          </a:bodyPr>
          <a:lstStyle/>
          <a:p>
            <a:pPr lvl="0" algn="ctr" fontAlgn="base">
              <a:spcBef>
                <a:spcPct val="0"/>
              </a:spcBef>
              <a:spcAft>
                <a:spcPct val="0"/>
              </a:spcAft>
              <a:defRPr/>
            </a:pPr>
            <a:r>
              <a:rPr lang="en-US" altLang="zh-CN" sz="1200">
                <a:solidFill>
                  <a:schemeClr val="accent1"/>
                </a:solidFill>
                <a:latin typeface="+mj-lt"/>
                <a:ea typeface="方正兰亭黑_GBK" panose="02000000000000000000"/>
              </a:rPr>
              <a:t>THE PAPER SUMMARY</a:t>
            </a:r>
          </a:p>
        </p:txBody>
      </p:sp>
      <p:sp>
        <p:nvSpPr>
          <p:cNvPr id="38" name="矩形 37"/>
          <p:cNvSpPr/>
          <p:nvPr/>
        </p:nvSpPr>
        <p:spPr>
          <a:xfrm>
            <a:off x="1773951" y="3806594"/>
            <a:ext cx="5596098" cy="507831"/>
          </a:xfrm>
          <a:prstGeom prst="rect">
            <a:avLst/>
          </a:prstGeom>
        </p:spPr>
        <p:txBody>
          <a:bodyPr wrap="square">
            <a:spAutoFit/>
          </a:bodyPr>
          <a:lstStyle/>
          <a:p>
            <a:pPr lvl="0"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39" name="直接连接符 38"/>
          <p:cNvCxnSpPr/>
          <p:nvPr/>
        </p:nvCxnSpPr>
        <p:spPr>
          <a:xfrm>
            <a:off x="4441372" y="3806594"/>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838754" y="1401379"/>
            <a:ext cx="1466491" cy="1466491"/>
            <a:chOff x="3838754" y="1401379"/>
            <a:chExt cx="1466491" cy="1466491"/>
          </a:xfrm>
        </p:grpSpPr>
        <p:sp>
          <p:nvSpPr>
            <p:cNvPr id="41" name="椭圆 40"/>
            <p:cNvSpPr/>
            <p:nvPr/>
          </p:nvSpPr>
          <p:spPr>
            <a:xfrm>
              <a:off x="3838754" y="1401379"/>
              <a:ext cx="1466491" cy="14664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a:spLocks noEditPoints="1"/>
            </p:cNvSpPr>
            <p:nvPr/>
          </p:nvSpPr>
          <p:spPr bwMode="auto">
            <a:xfrm>
              <a:off x="4135767" y="1726255"/>
              <a:ext cx="872465" cy="816738"/>
            </a:xfrm>
            <a:custGeom>
              <a:avLst/>
              <a:gdLst>
                <a:gd name="T0" fmla="*/ 515 w 590"/>
                <a:gd name="T1" fmla="*/ 125 h 552"/>
                <a:gd name="T2" fmla="*/ 590 w 590"/>
                <a:gd name="T3" fmla="*/ 125 h 552"/>
                <a:gd name="T4" fmla="*/ 352 w 590"/>
                <a:gd name="T5" fmla="*/ 389 h 552"/>
                <a:gd name="T6" fmla="*/ 502 w 590"/>
                <a:gd name="T7" fmla="*/ 138 h 552"/>
                <a:gd name="T8" fmla="*/ 402 w 590"/>
                <a:gd name="T9" fmla="*/ 376 h 552"/>
                <a:gd name="T10" fmla="*/ 326 w 590"/>
                <a:gd name="T11" fmla="*/ 424 h 552"/>
                <a:gd name="T12" fmla="*/ 527 w 590"/>
                <a:gd name="T13" fmla="*/ 254 h 552"/>
                <a:gd name="T14" fmla="*/ 465 w 590"/>
                <a:gd name="T15" fmla="*/ 552 h 552"/>
                <a:gd name="T16" fmla="*/ 0 w 590"/>
                <a:gd name="T17" fmla="*/ 490 h 552"/>
                <a:gd name="T18" fmla="*/ 63 w 590"/>
                <a:gd name="T19" fmla="*/ 0 h 552"/>
                <a:gd name="T20" fmla="*/ 527 w 590"/>
                <a:gd name="T21" fmla="*/ 62 h 552"/>
                <a:gd name="T22" fmla="*/ 326 w 590"/>
                <a:gd name="T23" fmla="*/ 424 h 552"/>
                <a:gd name="T24" fmla="*/ 251 w 590"/>
                <a:gd name="T25" fmla="*/ 427 h 552"/>
                <a:gd name="T26" fmla="*/ 251 w 590"/>
                <a:gd name="T27" fmla="*/ 376 h 552"/>
                <a:gd name="T28" fmla="*/ 176 w 590"/>
                <a:gd name="T29" fmla="*/ 402 h 552"/>
                <a:gd name="T30" fmla="*/ 201 w 590"/>
                <a:gd name="T31" fmla="*/ 301 h 552"/>
                <a:gd name="T32" fmla="*/ 314 w 590"/>
                <a:gd name="T33" fmla="*/ 276 h 552"/>
                <a:gd name="T34" fmla="*/ 201 w 590"/>
                <a:gd name="T35" fmla="*/ 251 h 552"/>
                <a:gd name="T36" fmla="*/ 201 w 590"/>
                <a:gd name="T37" fmla="*/ 301 h 552"/>
                <a:gd name="T38" fmla="*/ 100 w 590"/>
                <a:gd name="T39" fmla="*/ 125 h 552"/>
                <a:gd name="T40" fmla="*/ 100 w 590"/>
                <a:gd name="T41" fmla="*/ 176 h 552"/>
                <a:gd name="T42" fmla="*/ 138 w 590"/>
                <a:gd name="T43" fmla="*/ 150 h 552"/>
                <a:gd name="T44" fmla="*/ 113 w 590"/>
                <a:gd name="T45" fmla="*/ 251 h 552"/>
                <a:gd name="T46" fmla="*/ 75 w 590"/>
                <a:gd name="T47" fmla="*/ 276 h 552"/>
                <a:gd name="T48" fmla="*/ 113 w 590"/>
                <a:gd name="T49" fmla="*/ 301 h 552"/>
                <a:gd name="T50" fmla="*/ 113 w 590"/>
                <a:gd name="T51" fmla="*/ 251 h 552"/>
                <a:gd name="T52" fmla="*/ 100 w 590"/>
                <a:gd name="T53" fmla="*/ 376 h 552"/>
                <a:gd name="T54" fmla="*/ 100 w 590"/>
                <a:gd name="T55" fmla="*/ 427 h 552"/>
                <a:gd name="T56" fmla="*/ 138 w 590"/>
                <a:gd name="T57" fmla="*/ 402 h 552"/>
                <a:gd name="T58" fmla="*/ 402 w 590"/>
                <a:gd name="T59" fmla="*/ 150 h 552"/>
                <a:gd name="T60" fmla="*/ 201 w 590"/>
                <a:gd name="T61" fmla="*/ 125 h 552"/>
                <a:gd name="T62" fmla="*/ 201 w 590"/>
                <a:gd name="T63" fmla="*/ 176 h 552"/>
                <a:gd name="T64" fmla="*/ 402 w 590"/>
                <a:gd name="T65" fmla="*/ 15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552">
                  <a:moveTo>
                    <a:pt x="565" y="163"/>
                  </a:moveTo>
                  <a:cubicBezTo>
                    <a:pt x="515" y="125"/>
                    <a:pt x="515" y="125"/>
                    <a:pt x="515" y="125"/>
                  </a:cubicBezTo>
                  <a:cubicBezTo>
                    <a:pt x="540" y="88"/>
                    <a:pt x="540" y="88"/>
                    <a:pt x="540" y="88"/>
                  </a:cubicBezTo>
                  <a:cubicBezTo>
                    <a:pt x="590" y="125"/>
                    <a:pt x="590" y="125"/>
                    <a:pt x="590" y="125"/>
                  </a:cubicBezTo>
                  <a:lnTo>
                    <a:pt x="565" y="163"/>
                  </a:lnTo>
                  <a:close/>
                  <a:moveTo>
                    <a:pt x="352" y="389"/>
                  </a:moveTo>
                  <a:cubicBezTo>
                    <a:pt x="352" y="339"/>
                    <a:pt x="352" y="339"/>
                    <a:pt x="352" y="339"/>
                  </a:cubicBezTo>
                  <a:cubicBezTo>
                    <a:pt x="502" y="138"/>
                    <a:pt x="502" y="138"/>
                    <a:pt x="502" y="138"/>
                  </a:cubicBezTo>
                  <a:cubicBezTo>
                    <a:pt x="552" y="176"/>
                    <a:pt x="552" y="176"/>
                    <a:pt x="552" y="176"/>
                  </a:cubicBezTo>
                  <a:cubicBezTo>
                    <a:pt x="402" y="376"/>
                    <a:pt x="402" y="376"/>
                    <a:pt x="402" y="376"/>
                  </a:cubicBezTo>
                  <a:lnTo>
                    <a:pt x="352" y="389"/>
                  </a:lnTo>
                  <a:close/>
                  <a:moveTo>
                    <a:pt x="326" y="424"/>
                  </a:moveTo>
                  <a:cubicBezTo>
                    <a:pt x="413" y="404"/>
                    <a:pt x="413" y="404"/>
                    <a:pt x="413" y="404"/>
                  </a:cubicBezTo>
                  <a:cubicBezTo>
                    <a:pt x="527" y="254"/>
                    <a:pt x="527" y="254"/>
                    <a:pt x="527" y="254"/>
                  </a:cubicBezTo>
                  <a:cubicBezTo>
                    <a:pt x="527" y="490"/>
                    <a:pt x="527" y="490"/>
                    <a:pt x="527" y="490"/>
                  </a:cubicBezTo>
                  <a:cubicBezTo>
                    <a:pt x="527" y="524"/>
                    <a:pt x="499" y="552"/>
                    <a:pt x="465" y="552"/>
                  </a:cubicBezTo>
                  <a:cubicBezTo>
                    <a:pt x="63" y="552"/>
                    <a:pt x="63" y="552"/>
                    <a:pt x="63" y="552"/>
                  </a:cubicBezTo>
                  <a:cubicBezTo>
                    <a:pt x="28" y="552"/>
                    <a:pt x="0" y="524"/>
                    <a:pt x="0" y="490"/>
                  </a:cubicBezTo>
                  <a:cubicBezTo>
                    <a:pt x="0" y="62"/>
                    <a:pt x="0" y="62"/>
                    <a:pt x="0" y="62"/>
                  </a:cubicBezTo>
                  <a:cubicBezTo>
                    <a:pt x="0" y="28"/>
                    <a:pt x="28" y="0"/>
                    <a:pt x="63" y="0"/>
                  </a:cubicBezTo>
                  <a:cubicBezTo>
                    <a:pt x="465" y="0"/>
                    <a:pt x="465" y="0"/>
                    <a:pt x="465" y="0"/>
                  </a:cubicBezTo>
                  <a:cubicBezTo>
                    <a:pt x="499" y="0"/>
                    <a:pt x="527" y="28"/>
                    <a:pt x="527" y="62"/>
                  </a:cubicBezTo>
                  <a:cubicBezTo>
                    <a:pt x="328" y="335"/>
                    <a:pt x="328" y="335"/>
                    <a:pt x="328" y="335"/>
                  </a:cubicBezTo>
                  <a:lnTo>
                    <a:pt x="326" y="424"/>
                  </a:lnTo>
                  <a:close/>
                  <a:moveTo>
                    <a:pt x="201" y="427"/>
                  </a:moveTo>
                  <a:cubicBezTo>
                    <a:pt x="251" y="427"/>
                    <a:pt x="251" y="427"/>
                    <a:pt x="251" y="427"/>
                  </a:cubicBezTo>
                  <a:cubicBezTo>
                    <a:pt x="265" y="427"/>
                    <a:pt x="276" y="415"/>
                    <a:pt x="276" y="402"/>
                  </a:cubicBezTo>
                  <a:cubicBezTo>
                    <a:pt x="276" y="388"/>
                    <a:pt x="265" y="376"/>
                    <a:pt x="251" y="376"/>
                  </a:cubicBezTo>
                  <a:cubicBezTo>
                    <a:pt x="201" y="376"/>
                    <a:pt x="201" y="376"/>
                    <a:pt x="201" y="376"/>
                  </a:cubicBezTo>
                  <a:cubicBezTo>
                    <a:pt x="187" y="376"/>
                    <a:pt x="176" y="388"/>
                    <a:pt x="176" y="402"/>
                  </a:cubicBezTo>
                  <a:cubicBezTo>
                    <a:pt x="176" y="415"/>
                    <a:pt x="187" y="427"/>
                    <a:pt x="201" y="427"/>
                  </a:cubicBezTo>
                  <a:close/>
                  <a:moveTo>
                    <a:pt x="201" y="301"/>
                  </a:moveTo>
                  <a:cubicBezTo>
                    <a:pt x="289" y="301"/>
                    <a:pt x="289" y="301"/>
                    <a:pt x="289" y="301"/>
                  </a:cubicBezTo>
                  <a:cubicBezTo>
                    <a:pt x="303" y="301"/>
                    <a:pt x="314" y="290"/>
                    <a:pt x="314" y="276"/>
                  </a:cubicBezTo>
                  <a:cubicBezTo>
                    <a:pt x="314" y="262"/>
                    <a:pt x="303" y="251"/>
                    <a:pt x="289" y="251"/>
                  </a:cubicBezTo>
                  <a:cubicBezTo>
                    <a:pt x="201" y="251"/>
                    <a:pt x="201" y="251"/>
                    <a:pt x="201" y="251"/>
                  </a:cubicBezTo>
                  <a:cubicBezTo>
                    <a:pt x="187" y="251"/>
                    <a:pt x="176" y="262"/>
                    <a:pt x="176" y="276"/>
                  </a:cubicBezTo>
                  <a:cubicBezTo>
                    <a:pt x="176" y="290"/>
                    <a:pt x="187" y="301"/>
                    <a:pt x="201" y="301"/>
                  </a:cubicBezTo>
                  <a:close/>
                  <a:moveTo>
                    <a:pt x="113" y="125"/>
                  </a:moveTo>
                  <a:cubicBezTo>
                    <a:pt x="100" y="125"/>
                    <a:pt x="100" y="125"/>
                    <a:pt x="100" y="125"/>
                  </a:cubicBezTo>
                  <a:cubicBezTo>
                    <a:pt x="86" y="125"/>
                    <a:pt x="75" y="137"/>
                    <a:pt x="75" y="150"/>
                  </a:cubicBezTo>
                  <a:cubicBezTo>
                    <a:pt x="75" y="164"/>
                    <a:pt x="86" y="176"/>
                    <a:pt x="100" y="176"/>
                  </a:cubicBezTo>
                  <a:cubicBezTo>
                    <a:pt x="113" y="176"/>
                    <a:pt x="113" y="176"/>
                    <a:pt x="113" y="176"/>
                  </a:cubicBezTo>
                  <a:cubicBezTo>
                    <a:pt x="127" y="176"/>
                    <a:pt x="138" y="164"/>
                    <a:pt x="138" y="150"/>
                  </a:cubicBezTo>
                  <a:cubicBezTo>
                    <a:pt x="138" y="137"/>
                    <a:pt x="127" y="125"/>
                    <a:pt x="113" y="125"/>
                  </a:cubicBezTo>
                  <a:close/>
                  <a:moveTo>
                    <a:pt x="113" y="251"/>
                  </a:moveTo>
                  <a:cubicBezTo>
                    <a:pt x="100" y="251"/>
                    <a:pt x="100" y="251"/>
                    <a:pt x="100" y="251"/>
                  </a:cubicBezTo>
                  <a:cubicBezTo>
                    <a:pt x="86" y="251"/>
                    <a:pt x="75" y="262"/>
                    <a:pt x="75" y="276"/>
                  </a:cubicBezTo>
                  <a:cubicBezTo>
                    <a:pt x="75" y="290"/>
                    <a:pt x="86" y="301"/>
                    <a:pt x="100" y="301"/>
                  </a:cubicBezTo>
                  <a:cubicBezTo>
                    <a:pt x="113" y="301"/>
                    <a:pt x="113" y="301"/>
                    <a:pt x="113" y="301"/>
                  </a:cubicBezTo>
                  <a:cubicBezTo>
                    <a:pt x="127" y="301"/>
                    <a:pt x="138" y="290"/>
                    <a:pt x="138" y="276"/>
                  </a:cubicBezTo>
                  <a:cubicBezTo>
                    <a:pt x="138" y="262"/>
                    <a:pt x="127" y="251"/>
                    <a:pt x="113" y="251"/>
                  </a:cubicBezTo>
                  <a:close/>
                  <a:moveTo>
                    <a:pt x="113" y="376"/>
                  </a:moveTo>
                  <a:cubicBezTo>
                    <a:pt x="100" y="376"/>
                    <a:pt x="100" y="376"/>
                    <a:pt x="100" y="376"/>
                  </a:cubicBezTo>
                  <a:cubicBezTo>
                    <a:pt x="86" y="376"/>
                    <a:pt x="75" y="388"/>
                    <a:pt x="75" y="402"/>
                  </a:cubicBezTo>
                  <a:cubicBezTo>
                    <a:pt x="75" y="415"/>
                    <a:pt x="86" y="427"/>
                    <a:pt x="100" y="427"/>
                  </a:cubicBezTo>
                  <a:cubicBezTo>
                    <a:pt x="113" y="427"/>
                    <a:pt x="113" y="427"/>
                    <a:pt x="113" y="427"/>
                  </a:cubicBezTo>
                  <a:cubicBezTo>
                    <a:pt x="127" y="427"/>
                    <a:pt x="138" y="415"/>
                    <a:pt x="138" y="402"/>
                  </a:cubicBezTo>
                  <a:cubicBezTo>
                    <a:pt x="138" y="388"/>
                    <a:pt x="127" y="376"/>
                    <a:pt x="113" y="376"/>
                  </a:cubicBezTo>
                  <a:close/>
                  <a:moveTo>
                    <a:pt x="402" y="150"/>
                  </a:moveTo>
                  <a:cubicBezTo>
                    <a:pt x="402" y="137"/>
                    <a:pt x="391" y="125"/>
                    <a:pt x="377" y="125"/>
                  </a:cubicBezTo>
                  <a:cubicBezTo>
                    <a:pt x="201" y="125"/>
                    <a:pt x="201" y="125"/>
                    <a:pt x="201" y="125"/>
                  </a:cubicBezTo>
                  <a:cubicBezTo>
                    <a:pt x="187" y="125"/>
                    <a:pt x="176" y="137"/>
                    <a:pt x="176" y="150"/>
                  </a:cubicBezTo>
                  <a:cubicBezTo>
                    <a:pt x="176" y="164"/>
                    <a:pt x="187" y="176"/>
                    <a:pt x="201" y="176"/>
                  </a:cubicBezTo>
                  <a:cubicBezTo>
                    <a:pt x="377" y="176"/>
                    <a:pt x="377" y="176"/>
                    <a:pt x="377" y="176"/>
                  </a:cubicBezTo>
                  <a:cubicBezTo>
                    <a:pt x="391" y="176"/>
                    <a:pt x="402" y="164"/>
                    <a:pt x="402"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0921" y="108306"/>
            <a:ext cx="2262158" cy="584776"/>
            <a:chOff x="582354" y="205901"/>
            <a:chExt cx="2262158" cy="584776"/>
          </a:xfrm>
        </p:grpSpPr>
        <p:sp>
          <p:nvSpPr>
            <p:cNvPr id="4" name="矩形 3"/>
            <p:cNvSpPr/>
            <p:nvPr/>
          </p:nvSpPr>
          <p:spPr bwMode="auto">
            <a:xfrm>
              <a:off x="582354" y="205901"/>
              <a:ext cx="2262158"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第四部分：论文总结</a:t>
              </a:r>
            </a:p>
          </p:txBody>
        </p:sp>
        <p:sp>
          <p:nvSpPr>
            <p:cNvPr id="5" name="矩形 4"/>
            <p:cNvSpPr/>
            <p:nvPr/>
          </p:nvSpPr>
          <p:spPr>
            <a:xfrm>
              <a:off x="1052834" y="575233"/>
              <a:ext cx="1321196"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THE PAPER SUMMARY</a:t>
              </a:r>
            </a:p>
          </p:txBody>
        </p:sp>
      </p:grpSp>
      <p:sp>
        <p:nvSpPr>
          <p:cNvPr id="22" name="任意多边形: 形状 21"/>
          <p:cNvSpPr/>
          <p:nvPr/>
        </p:nvSpPr>
        <p:spPr>
          <a:xfrm>
            <a:off x="653144" y="1889760"/>
            <a:ext cx="3727269" cy="2229394"/>
          </a:xfrm>
          <a:custGeom>
            <a:avLst/>
            <a:gdLst>
              <a:gd name="connsiteX0" fmla="*/ 531223 w 3727269"/>
              <a:gd name="connsiteY0" fmla="*/ 0 h 2229394"/>
              <a:gd name="connsiteX1" fmla="*/ 753465 w 3727269"/>
              <a:gd name="connsiteY1" fmla="*/ 383177 h 2229394"/>
              <a:gd name="connsiteX2" fmla="*/ 3727269 w 3727269"/>
              <a:gd name="connsiteY2" fmla="*/ 383177 h 2229394"/>
              <a:gd name="connsiteX3" fmla="*/ 3727269 w 3727269"/>
              <a:gd name="connsiteY3" fmla="*/ 2229394 h 2229394"/>
              <a:gd name="connsiteX4" fmla="*/ 0 w 3727269"/>
              <a:gd name="connsiteY4" fmla="*/ 2229394 h 2229394"/>
              <a:gd name="connsiteX5" fmla="*/ 0 w 3727269"/>
              <a:gd name="connsiteY5" fmla="*/ 383177 h 2229394"/>
              <a:gd name="connsiteX6" fmla="*/ 308980 w 3727269"/>
              <a:gd name="connsiteY6" fmla="*/ 383177 h 2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269" h="2229394">
                <a:moveTo>
                  <a:pt x="531223" y="0"/>
                </a:moveTo>
                <a:lnTo>
                  <a:pt x="753465" y="383177"/>
                </a:lnTo>
                <a:lnTo>
                  <a:pt x="3727269" y="383177"/>
                </a:lnTo>
                <a:lnTo>
                  <a:pt x="3727269" y="2229394"/>
                </a:lnTo>
                <a:lnTo>
                  <a:pt x="0" y="2229394"/>
                </a:lnTo>
                <a:lnTo>
                  <a:pt x="0" y="383177"/>
                </a:lnTo>
                <a:lnTo>
                  <a:pt x="308980" y="383177"/>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p:nvSpPr>
        <p:spPr>
          <a:xfrm rot="10800000">
            <a:off x="4763588" y="2272938"/>
            <a:ext cx="3727269" cy="2229394"/>
          </a:xfrm>
          <a:custGeom>
            <a:avLst/>
            <a:gdLst>
              <a:gd name="connsiteX0" fmla="*/ 531223 w 3727269"/>
              <a:gd name="connsiteY0" fmla="*/ 0 h 2229394"/>
              <a:gd name="connsiteX1" fmla="*/ 753465 w 3727269"/>
              <a:gd name="connsiteY1" fmla="*/ 383177 h 2229394"/>
              <a:gd name="connsiteX2" fmla="*/ 3727269 w 3727269"/>
              <a:gd name="connsiteY2" fmla="*/ 383177 h 2229394"/>
              <a:gd name="connsiteX3" fmla="*/ 3727269 w 3727269"/>
              <a:gd name="connsiteY3" fmla="*/ 2229394 h 2229394"/>
              <a:gd name="connsiteX4" fmla="*/ 0 w 3727269"/>
              <a:gd name="connsiteY4" fmla="*/ 2229394 h 2229394"/>
              <a:gd name="connsiteX5" fmla="*/ 0 w 3727269"/>
              <a:gd name="connsiteY5" fmla="*/ 383177 h 2229394"/>
              <a:gd name="connsiteX6" fmla="*/ 308980 w 3727269"/>
              <a:gd name="connsiteY6" fmla="*/ 383177 h 22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269" h="2229394">
                <a:moveTo>
                  <a:pt x="531223" y="0"/>
                </a:moveTo>
                <a:lnTo>
                  <a:pt x="753465" y="383177"/>
                </a:lnTo>
                <a:lnTo>
                  <a:pt x="3727269" y="383177"/>
                </a:lnTo>
                <a:lnTo>
                  <a:pt x="3727269" y="2229394"/>
                </a:lnTo>
                <a:lnTo>
                  <a:pt x="0" y="2229394"/>
                </a:lnTo>
                <a:lnTo>
                  <a:pt x="0" y="383177"/>
                </a:lnTo>
                <a:lnTo>
                  <a:pt x="308980" y="383177"/>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23"/>
          <p:cNvSpPr/>
          <p:nvPr/>
        </p:nvSpPr>
        <p:spPr>
          <a:xfrm>
            <a:off x="784972" y="2443921"/>
            <a:ext cx="3595441"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sp>
        <p:nvSpPr>
          <p:cNvPr id="25" name="矩形 24"/>
          <p:cNvSpPr/>
          <p:nvPr/>
        </p:nvSpPr>
        <p:spPr>
          <a:xfrm>
            <a:off x="784972" y="3209459"/>
            <a:ext cx="3595441"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sp>
        <p:nvSpPr>
          <p:cNvPr id="26" name="矩形 25"/>
          <p:cNvSpPr/>
          <p:nvPr/>
        </p:nvSpPr>
        <p:spPr bwMode="auto">
          <a:xfrm>
            <a:off x="1526279" y="1362229"/>
            <a:ext cx="1107997" cy="461665"/>
          </a:xfrm>
          <a:prstGeom prst="rect">
            <a:avLst/>
          </a:prstGeom>
          <a:noFill/>
        </p:spPr>
        <p:txBody>
          <a:bodyPr wrap="none">
            <a:spAutoFit/>
          </a:bodyPr>
          <a:lstStyle/>
          <a:p>
            <a:pPr algn="ctr">
              <a:defRPr/>
            </a:pPr>
            <a:r>
              <a:rPr lang="zh-CN" altLang="en-US" sz="2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创新点</a:t>
            </a:r>
          </a:p>
        </p:txBody>
      </p:sp>
      <p:sp>
        <p:nvSpPr>
          <p:cNvPr id="27" name="矩形 26"/>
          <p:cNvSpPr/>
          <p:nvPr/>
        </p:nvSpPr>
        <p:spPr bwMode="auto">
          <a:xfrm>
            <a:off x="6383877" y="4614033"/>
            <a:ext cx="1415772" cy="461665"/>
          </a:xfrm>
          <a:prstGeom prst="rect">
            <a:avLst/>
          </a:prstGeom>
          <a:noFill/>
        </p:spPr>
        <p:txBody>
          <a:bodyPr wrap="none">
            <a:spAutoFit/>
          </a:bodyPr>
          <a:lstStyle/>
          <a:p>
            <a:pPr algn="ctr">
              <a:defRPr/>
            </a:pPr>
            <a:r>
              <a:rPr lang="zh-CN" altLang="en-US" sz="2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不足之处</a:t>
            </a:r>
          </a:p>
        </p:txBody>
      </p:sp>
      <p:sp>
        <p:nvSpPr>
          <p:cNvPr id="28" name="矩形 27"/>
          <p:cNvSpPr/>
          <p:nvPr/>
        </p:nvSpPr>
        <p:spPr>
          <a:xfrm>
            <a:off x="4895415" y="2472768"/>
            <a:ext cx="3595441"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sp>
        <p:nvSpPr>
          <p:cNvPr id="29" name="矩形 28"/>
          <p:cNvSpPr/>
          <p:nvPr/>
        </p:nvSpPr>
        <p:spPr>
          <a:xfrm>
            <a:off x="4895415" y="3238306"/>
            <a:ext cx="3595441"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grpSp>
        <p:nvGrpSpPr>
          <p:cNvPr id="30" name="Group 17"/>
          <p:cNvGrpSpPr>
            <a:grpSpLocks noChangeAspect="1"/>
          </p:cNvGrpSpPr>
          <p:nvPr/>
        </p:nvGrpSpPr>
        <p:grpSpPr bwMode="auto">
          <a:xfrm>
            <a:off x="853471" y="1081445"/>
            <a:ext cx="698776" cy="794385"/>
            <a:chOff x="1203" y="1066"/>
            <a:chExt cx="592" cy="673"/>
          </a:xfrm>
          <a:solidFill>
            <a:schemeClr val="accent1"/>
          </a:solidFill>
        </p:grpSpPr>
        <p:sp>
          <p:nvSpPr>
            <p:cNvPr id="31" name="Freeform 18"/>
            <p:cNvSpPr/>
            <p:nvPr/>
          </p:nvSpPr>
          <p:spPr bwMode="auto">
            <a:xfrm>
              <a:off x="1273" y="1145"/>
              <a:ext cx="453" cy="594"/>
            </a:xfrm>
            <a:custGeom>
              <a:avLst/>
              <a:gdLst>
                <a:gd name="T0" fmla="*/ 180 w 300"/>
                <a:gd name="T1" fmla="*/ 394 h 394"/>
                <a:gd name="T2" fmla="*/ 121 w 300"/>
                <a:gd name="T3" fmla="*/ 394 h 394"/>
                <a:gd name="T4" fmla="*/ 61 w 300"/>
                <a:gd name="T5" fmla="*/ 335 h 394"/>
                <a:gd name="T6" fmla="*/ 61 w 300"/>
                <a:gd name="T7" fmla="*/ 308 h 394"/>
                <a:gd name="T8" fmla="*/ 34 w 300"/>
                <a:gd name="T9" fmla="*/ 241 h 394"/>
                <a:gd name="T10" fmla="*/ 1 w 300"/>
                <a:gd name="T11" fmla="*/ 152 h 394"/>
                <a:gd name="T12" fmla="*/ 149 w 300"/>
                <a:gd name="T13" fmla="*/ 1 h 394"/>
                <a:gd name="T14" fmla="*/ 300 w 300"/>
                <a:gd name="T15" fmla="*/ 149 h 394"/>
                <a:gd name="T16" fmla="*/ 300 w 300"/>
                <a:gd name="T17" fmla="*/ 152 h 394"/>
                <a:gd name="T18" fmla="*/ 267 w 300"/>
                <a:gd name="T19" fmla="*/ 241 h 394"/>
                <a:gd name="T20" fmla="*/ 240 w 300"/>
                <a:gd name="T21" fmla="*/ 308 h 394"/>
                <a:gd name="T22" fmla="*/ 240 w 300"/>
                <a:gd name="T23" fmla="*/ 335 h 394"/>
                <a:gd name="T24" fmla="*/ 180 w 300"/>
                <a:gd name="T2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394">
                  <a:moveTo>
                    <a:pt x="180" y="394"/>
                  </a:moveTo>
                  <a:cubicBezTo>
                    <a:pt x="121" y="394"/>
                    <a:pt x="121" y="394"/>
                    <a:pt x="121" y="394"/>
                  </a:cubicBezTo>
                  <a:cubicBezTo>
                    <a:pt x="88" y="394"/>
                    <a:pt x="61" y="368"/>
                    <a:pt x="61" y="335"/>
                  </a:cubicBezTo>
                  <a:cubicBezTo>
                    <a:pt x="61" y="308"/>
                    <a:pt x="61" y="308"/>
                    <a:pt x="61" y="308"/>
                  </a:cubicBezTo>
                  <a:cubicBezTo>
                    <a:pt x="59" y="284"/>
                    <a:pt x="50" y="260"/>
                    <a:pt x="34" y="241"/>
                  </a:cubicBezTo>
                  <a:cubicBezTo>
                    <a:pt x="13" y="216"/>
                    <a:pt x="1" y="184"/>
                    <a:pt x="1" y="152"/>
                  </a:cubicBezTo>
                  <a:cubicBezTo>
                    <a:pt x="0" y="69"/>
                    <a:pt x="67" y="2"/>
                    <a:pt x="149" y="1"/>
                  </a:cubicBezTo>
                  <a:cubicBezTo>
                    <a:pt x="232" y="0"/>
                    <a:pt x="299" y="67"/>
                    <a:pt x="300" y="149"/>
                  </a:cubicBezTo>
                  <a:cubicBezTo>
                    <a:pt x="300" y="150"/>
                    <a:pt x="300" y="151"/>
                    <a:pt x="300" y="152"/>
                  </a:cubicBezTo>
                  <a:cubicBezTo>
                    <a:pt x="299" y="184"/>
                    <a:pt x="288" y="216"/>
                    <a:pt x="267" y="241"/>
                  </a:cubicBezTo>
                  <a:cubicBezTo>
                    <a:pt x="251" y="260"/>
                    <a:pt x="242" y="284"/>
                    <a:pt x="240" y="308"/>
                  </a:cubicBezTo>
                  <a:cubicBezTo>
                    <a:pt x="240" y="335"/>
                    <a:pt x="240" y="335"/>
                    <a:pt x="240" y="335"/>
                  </a:cubicBezTo>
                  <a:cubicBezTo>
                    <a:pt x="240" y="368"/>
                    <a:pt x="213" y="394"/>
                    <a:pt x="180"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9"/>
            <p:cNvSpPr/>
            <p:nvPr/>
          </p:nvSpPr>
          <p:spPr bwMode="auto">
            <a:xfrm>
              <a:off x="1320" y="1194"/>
              <a:ext cx="360" cy="499"/>
            </a:xfrm>
            <a:custGeom>
              <a:avLst/>
              <a:gdLst>
                <a:gd name="T0" fmla="*/ 119 w 239"/>
                <a:gd name="T1" fmla="*/ 0 h 332"/>
                <a:gd name="T2" fmla="*/ 0 w 239"/>
                <a:gd name="T3" fmla="*/ 120 h 332"/>
                <a:gd name="T4" fmla="*/ 25 w 239"/>
                <a:gd name="T5" fmla="*/ 188 h 332"/>
                <a:gd name="T6" fmla="*/ 60 w 239"/>
                <a:gd name="T7" fmla="*/ 276 h 332"/>
                <a:gd name="T8" fmla="*/ 60 w 239"/>
                <a:gd name="T9" fmla="*/ 303 h 332"/>
                <a:gd name="T10" fmla="*/ 90 w 239"/>
                <a:gd name="T11" fmla="*/ 332 h 332"/>
                <a:gd name="T12" fmla="*/ 149 w 239"/>
                <a:gd name="T13" fmla="*/ 332 h 332"/>
                <a:gd name="T14" fmla="*/ 179 w 239"/>
                <a:gd name="T15" fmla="*/ 303 h 332"/>
                <a:gd name="T16" fmla="*/ 179 w 239"/>
                <a:gd name="T17" fmla="*/ 277 h 332"/>
                <a:gd name="T18" fmla="*/ 214 w 239"/>
                <a:gd name="T19" fmla="*/ 188 h 332"/>
                <a:gd name="T20" fmla="*/ 239 w 239"/>
                <a:gd name="T21" fmla="*/ 120 h 332"/>
                <a:gd name="T22" fmla="*/ 119 w 239"/>
                <a:gd name="T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332">
                  <a:moveTo>
                    <a:pt x="119" y="0"/>
                  </a:moveTo>
                  <a:cubicBezTo>
                    <a:pt x="53" y="0"/>
                    <a:pt x="0" y="54"/>
                    <a:pt x="0" y="120"/>
                  </a:cubicBezTo>
                  <a:cubicBezTo>
                    <a:pt x="0" y="145"/>
                    <a:pt x="9" y="169"/>
                    <a:pt x="25" y="188"/>
                  </a:cubicBezTo>
                  <a:cubicBezTo>
                    <a:pt x="46" y="213"/>
                    <a:pt x="58" y="244"/>
                    <a:pt x="60" y="276"/>
                  </a:cubicBezTo>
                  <a:cubicBezTo>
                    <a:pt x="60" y="303"/>
                    <a:pt x="60" y="303"/>
                    <a:pt x="60" y="303"/>
                  </a:cubicBezTo>
                  <a:cubicBezTo>
                    <a:pt x="60" y="319"/>
                    <a:pt x="73" y="332"/>
                    <a:pt x="90" y="332"/>
                  </a:cubicBezTo>
                  <a:cubicBezTo>
                    <a:pt x="149" y="332"/>
                    <a:pt x="149" y="332"/>
                    <a:pt x="149" y="332"/>
                  </a:cubicBezTo>
                  <a:cubicBezTo>
                    <a:pt x="166" y="332"/>
                    <a:pt x="179" y="319"/>
                    <a:pt x="179" y="303"/>
                  </a:cubicBezTo>
                  <a:cubicBezTo>
                    <a:pt x="179" y="277"/>
                    <a:pt x="179" y="277"/>
                    <a:pt x="179" y="277"/>
                  </a:cubicBezTo>
                  <a:cubicBezTo>
                    <a:pt x="181" y="244"/>
                    <a:pt x="193" y="213"/>
                    <a:pt x="214" y="188"/>
                  </a:cubicBezTo>
                  <a:cubicBezTo>
                    <a:pt x="230" y="169"/>
                    <a:pt x="239" y="145"/>
                    <a:pt x="239" y="120"/>
                  </a:cubicBezTo>
                  <a:cubicBezTo>
                    <a:pt x="239" y="54"/>
                    <a:pt x="186" y="0"/>
                    <a:pt x="119" y="0"/>
                  </a:cubicBezTo>
                  <a:close/>
                </a:path>
              </a:pathLst>
            </a:custGeom>
            <a:solidFill>
              <a:srgbClr val="EE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0"/>
            <p:cNvSpPr>
              <a:spLocks noEditPoints="1"/>
            </p:cNvSpPr>
            <p:nvPr/>
          </p:nvSpPr>
          <p:spPr bwMode="auto">
            <a:xfrm>
              <a:off x="1203" y="1066"/>
              <a:ext cx="592" cy="585"/>
            </a:xfrm>
            <a:custGeom>
              <a:avLst/>
              <a:gdLst>
                <a:gd name="T0" fmla="*/ 257 w 393"/>
                <a:gd name="T1" fmla="*/ 254 h 389"/>
                <a:gd name="T2" fmla="*/ 243 w 393"/>
                <a:gd name="T3" fmla="*/ 244 h 389"/>
                <a:gd name="T4" fmla="*/ 236 w 393"/>
                <a:gd name="T5" fmla="*/ 222 h 389"/>
                <a:gd name="T6" fmla="*/ 208 w 393"/>
                <a:gd name="T7" fmla="*/ 250 h 389"/>
                <a:gd name="T8" fmla="*/ 187 w 393"/>
                <a:gd name="T9" fmla="*/ 250 h 389"/>
                <a:gd name="T10" fmla="*/ 187 w 393"/>
                <a:gd name="T11" fmla="*/ 250 h 389"/>
                <a:gd name="T12" fmla="*/ 159 w 393"/>
                <a:gd name="T13" fmla="*/ 222 h 389"/>
                <a:gd name="T14" fmla="*/ 152 w 393"/>
                <a:gd name="T15" fmla="*/ 244 h 389"/>
                <a:gd name="T16" fmla="*/ 133 w 393"/>
                <a:gd name="T17" fmla="*/ 254 h 389"/>
                <a:gd name="T18" fmla="*/ 123 w 393"/>
                <a:gd name="T19" fmla="*/ 235 h 389"/>
                <a:gd name="T20" fmla="*/ 123 w 393"/>
                <a:gd name="T21" fmla="*/ 235 h 389"/>
                <a:gd name="T22" fmla="*/ 138 w 393"/>
                <a:gd name="T23" fmla="*/ 190 h 389"/>
                <a:gd name="T24" fmla="*/ 157 w 393"/>
                <a:gd name="T25" fmla="*/ 180 h 389"/>
                <a:gd name="T26" fmla="*/ 163 w 393"/>
                <a:gd name="T27" fmla="*/ 184 h 389"/>
                <a:gd name="T28" fmla="*/ 197 w 393"/>
                <a:gd name="T29" fmla="*/ 218 h 389"/>
                <a:gd name="T30" fmla="*/ 232 w 393"/>
                <a:gd name="T31" fmla="*/ 184 h 389"/>
                <a:gd name="T32" fmla="*/ 253 w 393"/>
                <a:gd name="T33" fmla="*/ 184 h 389"/>
                <a:gd name="T34" fmla="*/ 257 w 393"/>
                <a:gd name="T35" fmla="*/ 190 h 389"/>
                <a:gd name="T36" fmla="*/ 271 w 393"/>
                <a:gd name="T37" fmla="*/ 235 h 389"/>
                <a:gd name="T38" fmla="*/ 262 w 393"/>
                <a:gd name="T39" fmla="*/ 254 h 389"/>
                <a:gd name="T40" fmla="*/ 262 w 393"/>
                <a:gd name="T41" fmla="*/ 254 h 389"/>
                <a:gd name="T42" fmla="*/ 257 w 393"/>
                <a:gd name="T43" fmla="*/ 254 h 389"/>
                <a:gd name="T44" fmla="*/ 362 w 393"/>
                <a:gd name="T45" fmla="*/ 105 h 389"/>
                <a:gd name="T46" fmla="*/ 347 w 393"/>
                <a:gd name="T47" fmla="*/ 90 h 389"/>
                <a:gd name="T48" fmla="*/ 352 w 393"/>
                <a:gd name="T49" fmla="*/ 79 h 389"/>
                <a:gd name="T50" fmla="*/ 367 w 393"/>
                <a:gd name="T51" fmla="*/ 65 h 389"/>
                <a:gd name="T52" fmla="*/ 388 w 393"/>
                <a:gd name="T53" fmla="*/ 67 h 389"/>
                <a:gd name="T54" fmla="*/ 387 w 393"/>
                <a:gd name="T55" fmla="*/ 87 h 389"/>
                <a:gd name="T56" fmla="*/ 372 w 393"/>
                <a:gd name="T57" fmla="*/ 101 h 389"/>
                <a:gd name="T58" fmla="*/ 362 w 393"/>
                <a:gd name="T59" fmla="*/ 105 h 389"/>
                <a:gd name="T60" fmla="*/ 33 w 393"/>
                <a:gd name="T61" fmla="*/ 105 h 389"/>
                <a:gd name="T62" fmla="*/ 23 w 393"/>
                <a:gd name="T63" fmla="*/ 101 h 389"/>
                <a:gd name="T64" fmla="*/ 8 w 393"/>
                <a:gd name="T65" fmla="*/ 87 h 389"/>
                <a:gd name="T66" fmla="*/ 6 w 393"/>
                <a:gd name="T67" fmla="*/ 66 h 389"/>
                <a:gd name="T68" fmla="*/ 27 w 393"/>
                <a:gd name="T69" fmla="*/ 64 h 389"/>
                <a:gd name="T70" fmla="*/ 28 w 393"/>
                <a:gd name="T71" fmla="*/ 65 h 389"/>
                <a:gd name="T72" fmla="*/ 43 w 393"/>
                <a:gd name="T73" fmla="*/ 79 h 389"/>
                <a:gd name="T74" fmla="*/ 44 w 393"/>
                <a:gd name="T75" fmla="*/ 100 h 389"/>
                <a:gd name="T76" fmla="*/ 33 w 393"/>
                <a:gd name="T77" fmla="*/ 105 h 389"/>
                <a:gd name="T78" fmla="*/ 197 w 393"/>
                <a:gd name="T79" fmla="*/ 45 h 389"/>
                <a:gd name="T80" fmla="*/ 183 w 393"/>
                <a:gd name="T81" fmla="*/ 30 h 389"/>
                <a:gd name="T82" fmla="*/ 183 w 393"/>
                <a:gd name="T83" fmla="*/ 15 h 389"/>
                <a:gd name="T84" fmla="*/ 197 w 393"/>
                <a:gd name="T85" fmla="*/ 0 h 389"/>
                <a:gd name="T86" fmla="*/ 212 w 393"/>
                <a:gd name="T87" fmla="*/ 15 h 389"/>
                <a:gd name="T88" fmla="*/ 212 w 393"/>
                <a:gd name="T89" fmla="*/ 15 h 389"/>
                <a:gd name="T90" fmla="*/ 212 w 393"/>
                <a:gd name="T91" fmla="*/ 30 h 389"/>
                <a:gd name="T92" fmla="*/ 197 w 393"/>
                <a:gd name="T93" fmla="*/ 45 h 389"/>
                <a:gd name="T94" fmla="*/ 197 w 393"/>
                <a:gd name="T95" fmla="*/ 45 h 389"/>
                <a:gd name="T96" fmla="*/ 227 w 393"/>
                <a:gd name="T97" fmla="*/ 389 h 389"/>
                <a:gd name="T98" fmla="*/ 168 w 393"/>
                <a:gd name="T99" fmla="*/ 389 h 389"/>
                <a:gd name="T100" fmla="*/ 153 w 393"/>
                <a:gd name="T101" fmla="*/ 374 h 389"/>
                <a:gd name="T102" fmla="*/ 168 w 393"/>
                <a:gd name="T103" fmla="*/ 359 h 389"/>
                <a:gd name="T104" fmla="*/ 227 w 393"/>
                <a:gd name="T105" fmla="*/ 359 h 389"/>
                <a:gd name="T106" fmla="*/ 242 w 393"/>
                <a:gd name="T107" fmla="*/ 374 h 389"/>
                <a:gd name="T108" fmla="*/ 227 w 393"/>
                <a:gd name="T109"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3" h="389">
                  <a:moveTo>
                    <a:pt x="257" y="254"/>
                  </a:moveTo>
                  <a:cubicBezTo>
                    <a:pt x="251" y="254"/>
                    <a:pt x="245" y="250"/>
                    <a:pt x="243" y="244"/>
                  </a:cubicBezTo>
                  <a:cubicBezTo>
                    <a:pt x="236" y="222"/>
                    <a:pt x="236" y="222"/>
                    <a:pt x="236" y="222"/>
                  </a:cubicBezTo>
                  <a:cubicBezTo>
                    <a:pt x="208" y="250"/>
                    <a:pt x="208" y="250"/>
                    <a:pt x="208" y="250"/>
                  </a:cubicBezTo>
                  <a:cubicBezTo>
                    <a:pt x="202" y="256"/>
                    <a:pt x="193" y="256"/>
                    <a:pt x="187" y="250"/>
                  </a:cubicBezTo>
                  <a:cubicBezTo>
                    <a:pt x="187" y="250"/>
                    <a:pt x="187" y="250"/>
                    <a:pt x="187" y="250"/>
                  </a:cubicBezTo>
                  <a:cubicBezTo>
                    <a:pt x="159" y="222"/>
                    <a:pt x="159" y="222"/>
                    <a:pt x="159" y="222"/>
                  </a:cubicBezTo>
                  <a:cubicBezTo>
                    <a:pt x="152" y="244"/>
                    <a:pt x="152" y="244"/>
                    <a:pt x="152" y="244"/>
                  </a:cubicBezTo>
                  <a:cubicBezTo>
                    <a:pt x="149" y="252"/>
                    <a:pt x="141" y="256"/>
                    <a:pt x="133" y="254"/>
                  </a:cubicBezTo>
                  <a:cubicBezTo>
                    <a:pt x="125" y="252"/>
                    <a:pt x="121" y="243"/>
                    <a:pt x="123" y="235"/>
                  </a:cubicBezTo>
                  <a:cubicBezTo>
                    <a:pt x="123" y="235"/>
                    <a:pt x="123" y="235"/>
                    <a:pt x="123" y="235"/>
                  </a:cubicBezTo>
                  <a:cubicBezTo>
                    <a:pt x="138" y="190"/>
                    <a:pt x="138" y="190"/>
                    <a:pt x="138" y="190"/>
                  </a:cubicBezTo>
                  <a:cubicBezTo>
                    <a:pt x="141" y="182"/>
                    <a:pt x="150" y="178"/>
                    <a:pt x="157" y="180"/>
                  </a:cubicBezTo>
                  <a:cubicBezTo>
                    <a:pt x="160" y="181"/>
                    <a:pt x="162" y="182"/>
                    <a:pt x="163" y="184"/>
                  </a:cubicBezTo>
                  <a:cubicBezTo>
                    <a:pt x="197" y="218"/>
                    <a:pt x="197" y="218"/>
                    <a:pt x="197" y="218"/>
                  </a:cubicBezTo>
                  <a:cubicBezTo>
                    <a:pt x="232" y="184"/>
                    <a:pt x="232" y="184"/>
                    <a:pt x="232" y="184"/>
                  </a:cubicBezTo>
                  <a:cubicBezTo>
                    <a:pt x="238" y="178"/>
                    <a:pt x="247" y="178"/>
                    <a:pt x="253" y="184"/>
                  </a:cubicBezTo>
                  <a:cubicBezTo>
                    <a:pt x="255" y="186"/>
                    <a:pt x="256" y="188"/>
                    <a:pt x="257" y="190"/>
                  </a:cubicBezTo>
                  <a:cubicBezTo>
                    <a:pt x="271" y="235"/>
                    <a:pt x="271" y="235"/>
                    <a:pt x="271" y="235"/>
                  </a:cubicBezTo>
                  <a:cubicBezTo>
                    <a:pt x="274" y="243"/>
                    <a:pt x="270" y="251"/>
                    <a:pt x="262" y="254"/>
                  </a:cubicBezTo>
                  <a:cubicBezTo>
                    <a:pt x="262" y="254"/>
                    <a:pt x="262" y="254"/>
                    <a:pt x="262" y="254"/>
                  </a:cubicBezTo>
                  <a:cubicBezTo>
                    <a:pt x="260" y="254"/>
                    <a:pt x="259" y="254"/>
                    <a:pt x="257" y="254"/>
                  </a:cubicBezTo>
                  <a:moveTo>
                    <a:pt x="362" y="105"/>
                  </a:moveTo>
                  <a:cubicBezTo>
                    <a:pt x="354" y="105"/>
                    <a:pt x="347" y="98"/>
                    <a:pt x="347" y="90"/>
                  </a:cubicBezTo>
                  <a:cubicBezTo>
                    <a:pt x="347" y="86"/>
                    <a:pt x="349" y="82"/>
                    <a:pt x="352" y="79"/>
                  </a:cubicBezTo>
                  <a:cubicBezTo>
                    <a:pt x="367" y="65"/>
                    <a:pt x="367" y="65"/>
                    <a:pt x="367" y="65"/>
                  </a:cubicBezTo>
                  <a:cubicBezTo>
                    <a:pt x="373" y="60"/>
                    <a:pt x="383" y="61"/>
                    <a:pt x="388" y="67"/>
                  </a:cubicBezTo>
                  <a:cubicBezTo>
                    <a:pt x="393" y="73"/>
                    <a:pt x="393" y="82"/>
                    <a:pt x="387" y="87"/>
                  </a:cubicBezTo>
                  <a:cubicBezTo>
                    <a:pt x="372" y="101"/>
                    <a:pt x="372" y="101"/>
                    <a:pt x="372" y="101"/>
                  </a:cubicBezTo>
                  <a:cubicBezTo>
                    <a:pt x="369" y="104"/>
                    <a:pt x="366" y="105"/>
                    <a:pt x="362" y="105"/>
                  </a:cubicBezTo>
                  <a:moveTo>
                    <a:pt x="33" y="105"/>
                  </a:moveTo>
                  <a:cubicBezTo>
                    <a:pt x="29" y="105"/>
                    <a:pt x="26" y="104"/>
                    <a:pt x="23" y="101"/>
                  </a:cubicBezTo>
                  <a:cubicBezTo>
                    <a:pt x="8" y="87"/>
                    <a:pt x="8" y="87"/>
                    <a:pt x="8" y="87"/>
                  </a:cubicBezTo>
                  <a:cubicBezTo>
                    <a:pt x="1" y="82"/>
                    <a:pt x="0" y="73"/>
                    <a:pt x="6" y="66"/>
                  </a:cubicBezTo>
                  <a:cubicBezTo>
                    <a:pt x="11" y="60"/>
                    <a:pt x="20" y="59"/>
                    <a:pt x="27" y="64"/>
                  </a:cubicBezTo>
                  <a:cubicBezTo>
                    <a:pt x="27" y="64"/>
                    <a:pt x="27" y="65"/>
                    <a:pt x="28" y="65"/>
                  </a:cubicBezTo>
                  <a:cubicBezTo>
                    <a:pt x="43" y="79"/>
                    <a:pt x="43" y="79"/>
                    <a:pt x="43" y="79"/>
                  </a:cubicBezTo>
                  <a:cubicBezTo>
                    <a:pt x="49" y="84"/>
                    <a:pt x="50" y="94"/>
                    <a:pt x="44" y="100"/>
                  </a:cubicBezTo>
                  <a:cubicBezTo>
                    <a:pt x="41" y="103"/>
                    <a:pt x="37" y="105"/>
                    <a:pt x="33" y="105"/>
                  </a:cubicBezTo>
                  <a:moveTo>
                    <a:pt x="197" y="45"/>
                  </a:moveTo>
                  <a:cubicBezTo>
                    <a:pt x="189" y="45"/>
                    <a:pt x="183" y="38"/>
                    <a:pt x="183" y="30"/>
                  </a:cubicBezTo>
                  <a:cubicBezTo>
                    <a:pt x="183" y="15"/>
                    <a:pt x="183" y="15"/>
                    <a:pt x="183" y="15"/>
                  </a:cubicBezTo>
                  <a:cubicBezTo>
                    <a:pt x="183" y="7"/>
                    <a:pt x="189" y="0"/>
                    <a:pt x="197" y="0"/>
                  </a:cubicBezTo>
                  <a:cubicBezTo>
                    <a:pt x="206" y="0"/>
                    <a:pt x="212" y="7"/>
                    <a:pt x="212" y="15"/>
                  </a:cubicBezTo>
                  <a:cubicBezTo>
                    <a:pt x="212" y="15"/>
                    <a:pt x="212" y="15"/>
                    <a:pt x="212" y="15"/>
                  </a:cubicBezTo>
                  <a:cubicBezTo>
                    <a:pt x="212" y="30"/>
                    <a:pt x="212" y="30"/>
                    <a:pt x="212" y="30"/>
                  </a:cubicBezTo>
                  <a:cubicBezTo>
                    <a:pt x="212" y="38"/>
                    <a:pt x="206" y="45"/>
                    <a:pt x="197" y="45"/>
                  </a:cubicBezTo>
                  <a:cubicBezTo>
                    <a:pt x="197" y="45"/>
                    <a:pt x="197" y="45"/>
                    <a:pt x="197" y="45"/>
                  </a:cubicBezTo>
                  <a:moveTo>
                    <a:pt x="227" y="389"/>
                  </a:moveTo>
                  <a:cubicBezTo>
                    <a:pt x="168" y="389"/>
                    <a:pt x="168" y="389"/>
                    <a:pt x="168" y="389"/>
                  </a:cubicBezTo>
                  <a:cubicBezTo>
                    <a:pt x="159" y="389"/>
                    <a:pt x="153" y="382"/>
                    <a:pt x="153" y="374"/>
                  </a:cubicBezTo>
                  <a:cubicBezTo>
                    <a:pt x="153" y="366"/>
                    <a:pt x="159" y="359"/>
                    <a:pt x="168" y="359"/>
                  </a:cubicBezTo>
                  <a:cubicBezTo>
                    <a:pt x="227" y="359"/>
                    <a:pt x="227" y="359"/>
                    <a:pt x="227" y="359"/>
                  </a:cubicBezTo>
                  <a:cubicBezTo>
                    <a:pt x="236" y="359"/>
                    <a:pt x="242" y="366"/>
                    <a:pt x="242" y="374"/>
                  </a:cubicBezTo>
                  <a:cubicBezTo>
                    <a:pt x="242" y="382"/>
                    <a:pt x="236" y="389"/>
                    <a:pt x="227" y="3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8"/>
          <p:cNvSpPr>
            <a:spLocks noEditPoints="1"/>
          </p:cNvSpPr>
          <p:nvPr/>
        </p:nvSpPr>
        <p:spPr bwMode="auto">
          <a:xfrm>
            <a:off x="7799649" y="4533900"/>
            <a:ext cx="477066" cy="488811"/>
          </a:xfrm>
          <a:custGeom>
            <a:avLst/>
            <a:gdLst>
              <a:gd name="T0" fmla="*/ 483 w 497"/>
              <a:gd name="T1" fmla="*/ 105 h 509"/>
              <a:gd name="T2" fmla="*/ 403 w 497"/>
              <a:gd name="T3" fmla="*/ 22 h 509"/>
              <a:gd name="T4" fmla="*/ 321 w 497"/>
              <a:gd name="T5" fmla="*/ 22 h 509"/>
              <a:gd name="T6" fmla="*/ 45 w 497"/>
              <a:gd name="T7" fmla="*/ 306 h 509"/>
              <a:gd name="T8" fmla="*/ 0 w 497"/>
              <a:gd name="T9" fmla="*/ 509 h 509"/>
              <a:gd name="T10" fmla="*/ 201 w 497"/>
              <a:gd name="T11" fmla="*/ 459 h 509"/>
              <a:gd name="T12" fmla="*/ 471 w 497"/>
              <a:gd name="T13" fmla="*/ 180 h 509"/>
              <a:gd name="T14" fmla="*/ 483 w 497"/>
              <a:gd name="T15" fmla="*/ 105 h 509"/>
              <a:gd name="T16" fmla="*/ 276 w 497"/>
              <a:gd name="T17" fmla="*/ 109 h 509"/>
              <a:gd name="T18" fmla="*/ 356 w 497"/>
              <a:gd name="T19" fmla="*/ 129 h 509"/>
              <a:gd name="T20" fmla="*/ 200 w 497"/>
              <a:gd name="T21" fmla="*/ 290 h 509"/>
              <a:gd name="T22" fmla="*/ 116 w 497"/>
              <a:gd name="T23" fmla="*/ 272 h 509"/>
              <a:gd name="T24" fmla="*/ 276 w 497"/>
              <a:gd name="T25" fmla="*/ 109 h 509"/>
              <a:gd name="T26" fmla="*/ 188 w 497"/>
              <a:gd name="T27" fmla="*/ 435 h 509"/>
              <a:gd name="T28" fmla="*/ 116 w 497"/>
              <a:gd name="T29" fmla="*/ 447 h 509"/>
              <a:gd name="T30" fmla="*/ 57 w 497"/>
              <a:gd name="T31" fmla="*/ 390 h 509"/>
              <a:gd name="T32" fmla="*/ 77 w 497"/>
              <a:gd name="T33" fmla="*/ 316 h 509"/>
              <a:gd name="T34" fmla="*/ 100 w 497"/>
              <a:gd name="T35" fmla="*/ 290 h 509"/>
              <a:gd name="T36" fmla="*/ 182 w 497"/>
              <a:gd name="T37" fmla="*/ 321 h 509"/>
              <a:gd name="T38" fmla="*/ 213 w 497"/>
              <a:gd name="T39" fmla="*/ 407 h 509"/>
              <a:gd name="T40" fmla="*/ 188 w 497"/>
              <a:gd name="T41" fmla="*/ 435 h 509"/>
              <a:gd name="T42" fmla="*/ 393 w 497"/>
              <a:gd name="T43" fmla="*/ 225 h 509"/>
              <a:gd name="T44" fmla="*/ 231 w 497"/>
              <a:gd name="T45" fmla="*/ 388 h 509"/>
              <a:gd name="T46" fmla="*/ 214 w 497"/>
              <a:gd name="T47" fmla="*/ 308 h 509"/>
              <a:gd name="T48" fmla="*/ 372 w 497"/>
              <a:gd name="T49" fmla="*/ 146 h 509"/>
              <a:gd name="T50" fmla="*/ 393 w 497"/>
              <a:gd name="T51" fmla="*/ 225 h 509"/>
              <a:gd name="T52" fmla="*/ 450 w 497"/>
              <a:gd name="T53" fmla="*/ 166 h 509"/>
              <a:gd name="T54" fmla="*/ 428 w 497"/>
              <a:gd name="T55" fmla="*/ 188 h 509"/>
              <a:gd name="T56" fmla="*/ 414 w 497"/>
              <a:gd name="T57" fmla="*/ 149 h 509"/>
              <a:gd name="T58" fmla="*/ 383 w 497"/>
              <a:gd name="T59" fmla="*/ 109 h 509"/>
              <a:gd name="T60" fmla="*/ 311 w 497"/>
              <a:gd name="T61" fmla="*/ 74 h 509"/>
              <a:gd name="T62" fmla="*/ 343 w 497"/>
              <a:gd name="T63" fmla="*/ 43 h 509"/>
              <a:gd name="T64" fmla="*/ 407 w 497"/>
              <a:gd name="T65" fmla="*/ 53 h 509"/>
              <a:gd name="T66" fmla="*/ 450 w 497"/>
              <a:gd name="T67" fmla="*/ 98 h 509"/>
              <a:gd name="T68" fmla="*/ 450 w 497"/>
              <a:gd name="T69" fmla="*/ 16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7" h="509">
                <a:moveTo>
                  <a:pt x="483" y="105"/>
                </a:moveTo>
                <a:cubicBezTo>
                  <a:pt x="460" y="61"/>
                  <a:pt x="403" y="22"/>
                  <a:pt x="403" y="22"/>
                </a:cubicBezTo>
                <a:cubicBezTo>
                  <a:pt x="359" y="0"/>
                  <a:pt x="321" y="22"/>
                  <a:pt x="321" y="22"/>
                </a:cubicBezTo>
                <a:cubicBezTo>
                  <a:pt x="45" y="306"/>
                  <a:pt x="45" y="306"/>
                  <a:pt x="45" y="306"/>
                </a:cubicBezTo>
                <a:cubicBezTo>
                  <a:pt x="0" y="509"/>
                  <a:pt x="0" y="509"/>
                  <a:pt x="0" y="509"/>
                </a:cubicBezTo>
                <a:cubicBezTo>
                  <a:pt x="201" y="459"/>
                  <a:pt x="201" y="459"/>
                  <a:pt x="201" y="459"/>
                </a:cubicBezTo>
                <a:cubicBezTo>
                  <a:pt x="471" y="180"/>
                  <a:pt x="471" y="180"/>
                  <a:pt x="471" y="180"/>
                </a:cubicBezTo>
                <a:cubicBezTo>
                  <a:pt x="497" y="158"/>
                  <a:pt x="483" y="105"/>
                  <a:pt x="483" y="105"/>
                </a:cubicBezTo>
                <a:close/>
                <a:moveTo>
                  <a:pt x="276" y="109"/>
                </a:moveTo>
                <a:cubicBezTo>
                  <a:pt x="276" y="109"/>
                  <a:pt x="317" y="89"/>
                  <a:pt x="356" y="129"/>
                </a:cubicBezTo>
                <a:cubicBezTo>
                  <a:pt x="200" y="290"/>
                  <a:pt x="200" y="290"/>
                  <a:pt x="200" y="290"/>
                </a:cubicBezTo>
                <a:cubicBezTo>
                  <a:pt x="200" y="290"/>
                  <a:pt x="138" y="299"/>
                  <a:pt x="116" y="272"/>
                </a:cubicBezTo>
                <a:lnTo>
                  <a:pt x="276" y="109"/>
                </a:lnTo>
                <a:close/>
                <a:moveTo>
                  <a:pt x="188" y="435"/>
                </a:moveTo>
                <a:cubicBezTo>
                  <a:pt x="116" y="447"/>
                  <a:pt x="116" y="447"/>
                  <a:pt x="116" y="447"/>
                </a:cubicBezTo>
                <a:cubicBezTo>
                  <a:pt x="101" y="403"/>
                  <a:pt x="57" y="390"/>
                  <a:pt x="57" y="390"/>
                </a:cubicBezTo>
                <a:cubicBezTo>
                  <a:pt x="77" y="316"/>
                  <a:pt x="77" y="316"/>
                  <a:pt x="77" y="316"/>
                </a:cubicBezTo>
                <a:cubicBezTo>
                  <a:pt x="100" y="290"/>
                  <a:pt x="100" y="290"/>
                  <a:pt x="100" y="290"/>
                </a:cubicBezTo>
                <a:cubicBezTo>
                  <a:pt x="123" y="317"/>
                  <a:pt x="182" y="321"/>
                  <a:pt x="182" y="321"/>
                </a:cubicBezTo>
                <a:cubicBezTo>
                  <a:pt x="181" y="361"/>
                  <a:pt x="213" y="407"/>
                  <a:pt x="213" y="407"/>
                </a:cubicBezTo>
                <a:lnTo>
                  <a:pt x="188" y="435"/>
                </a:lnTo>
                <a:close/>
                <a:moveTo>
                  <a:pt x="393" y="225"/>
                </a:moveTo>
                <a:cubicBezTo>
                  <a:pt x="231" y="388"/>
                  <a:pt x="231" y="388"/>
                  <a:pt x="231" y="388"/>
                </a:cubicBezTo>
                <a:cubicBezTo>
                  <a:pt x="206" y="355"/>
                  <a:pt x="214" y="308"/>
                  <a:pt x="214" y="308"/>
                </a:cubicBezTo>
                <a:cubicBezTo>
                  <a:pt x="372" y="146"/>
                  <a:pt x="372" y="146"/>
                  <a:pt x="372" y="146"/>
                </a:cubicBezTo>
                <a:cubicBezTo>
                  <a:pt x="408" y="178"/>
                  <a:pt x="393" y="225"/>
                  <a:pt x="393" y="225"/>
                </a:cubicBezTo>
                <a:close/>
                <a:moveTo>
                  <a:pt x="450" y="166"/>
                </a:moveTo>
                <a:cubicBezTo>
                  <a:pt x="428" y="188"/>
                  <a:pt x="428" y="188"/>
                  <a:pt x="428" y="188"/>
                </a:cubicBezTo>
                <a:cubicBezTo>
                  <a:pt x="428" y="178"/>
                  <a:pt x="414" y="149"/>
                  <a:pt x="414" y="149"/>
                </a:cubicBezTo>
                <a:cubicBezTo>
                  <a:pt x="383" y="109"/>
                  <a:pt x="383" y="109"/>
                  <a:pt x="383" y="109"/>
                </a:cubicBezTo>
                <a:cubicBezTo>
                  <a:pt x="352" y="75"/>
                  <a:pt x="311" y="74"/>
                  <a:pt x="311" y="74"/>
                </a:cubicBezTo>
                <a:cubicBezTo>
                  <a:pt x="343" y="43"/>
                  <a:pt x="343" y="43"/>
                  <a:pt x="343" y="43"/>
                </a:cubicBezTo>
                <a:cubicBezTo>
                  <a:pt x="368" y="35"/>
                  <a:pt x="407" y="53"/>
                  <a:pt x="407" y="53"/>
                </a:cubicBezTo>
                <a:cubicBezTo>
                  <a:pt x="450" y="98"/>
                  <a:pt x="450" y="98"/>
                  <a:pt x="450" y="98"/>
                </a:cubicBezTo>
                <a:cubicBezTo>
                  <a:pt x="470" y="150"/>
                  <a:pt x="450" y="166"/>
                  <a:pt x="450" y="1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0921" y="108306"/>
            <a:ext cx="2262158" cy="584776"/>
            <a:chOff x="582354" y="205901"/>
            <a:chExt cx="2262158" cy="584776"/>
          </a:xfrm>
        </p:grpSpPr>
        <p:sp>
          <p:nvSpPr>
            <p:cNvPr id="4" name="矩形 3"/>
            <p:cNvSpPr/>
            <p:nvPr/>
          </p:nvSpPr>
          <p:spPr bwMode="auto">
            <a:xfrm>
              <a:off x="582354" y="205901"/>
              <a:ext cx="2262158"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第四部分：论文总结</a:t>
              </a:r>
            </a:p>
          </p:txBody>
        </p:sp>
        <p:sp>
          <p:nvSpPr>
            <p:cNvPr id="5" name="矩形 4"/>
            <p:cNvSpPr/>
            <p:nvPr/>
          </p:nvSpPr>
          <p:spPr>
            <a:xfrm>
              <a:off x="1052834" y="575233"/>
              <a:ext cx="1321196"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THE PAPER SUMMARY</a:t>
              </a:r>
            </a:p>
          </p:txBody>
        </p:sp>
      </p:grpSp>
      <p:sp>
        <p:nvSpPr>
          <p:cNvPr id="7" name="菱形 6"/>
          <p:cNvSpPr/>
          <p:nvPr/>
        </p:nvSpPr>
        <p:spPr>
          <a:xfrm>
            <a:off x="2952460" y="1350585"/>
            <a:ext cx="3239077" cy="3239077"/>
          </a:xfrm>
          <a:prstGeom prst="diamon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8" name="任意多边形: 形状 7"/>
          <p:cNvSpPr/>
          <p:nvPr/>
        </p:nvSpPr>
        <p:spPr>
          <a:xfrm>
            <a:off x="3260172" y="1658297"/>
            <a:ext cx="1263240" cy="126324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151" tIns="222151" rIns="222151" bIns="222151"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9" name="任意多边形: 形状 8"/>
          <p:cNvSpPr/>
          <p:nvPr/>
        </p:nvSpPr>
        <p:spPr>
          <a:xfrm>
            <a:off x="4620585" y="1658297"/>
            <a:ext cx="1263240" cy="126324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151" tIns="222151" rIns="222151" bIns="222151"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10" name="任意多边形: 形状 9"/>
          <p:cNvSpPr/>
          <p:nvPr/>
        </p:nvSpPr>
        <p:spPr>
          <a:xfrm>
            <a:off x="3260172" y="3018710"/>
            <a:ext cx="1263240" cy="126324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151" tIns="222151" rIns="222151" bIns="222151"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11" name="任意多边形: 形状 10"/>
          <p:cNvSpPr/>
          <p:nvPr/>
        </p:nvSpPr>
        <p:spPr>
          <a:xfrm>
            <a:off x="4620585" y="3018710"/>
            <a:ext cx="1263240" cy="126324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341" tIns="218341" rIns="218341" bIns="218341" numCol="1" spcCol="1270" anchor="ctr" anchorCtr="0">
            <a:noAutofit/>
          </a:bodyPr>
          <a:lstStyle/>
          <a:p>
            <a:pPr marL="0" lvl="0" indent="0" algn="ctr" defTabSz="1644650">
              <a:lnSpc>
                <a:spcPct val="90000"/>
              </a:lnSpc>
              <a:spcBef>
                <a:spcPct val="0"/>
              </a:spcBef>
              <a:spcAft>
                <a:spcPct val="35000"/>
              </a:spcAft>
              <a:buNone/>
            </a:pPr>
            <a:endParaRPr lang="zh-CN" altLang="en-US" sz="3700" kern="1200"/>
          </a:p>
        </p:txBody>
      </p:sp>
      <p:sp>
        <p:nvSpPr>
          <p:cNvPr id="12" name="矩形 11"/>
          <p:cNvSpPr/>
          <p:nvPr/>
        </p:nvSpPr>
        <p:spPr bwMode="auto">
          <a:xfrm>
            <a:off x="6140876" y="1658297"/>
            <a:ext cx="1005403" cy="338554"/>
          </a:xfrm>
          <a:prstGeom prst="rect">
            <a:avLst/>
          </a:prstGeom>
          <a:noFill/>
        </p:spPr>
        <p:txBody>
          <a:bodyPr wrap="none">
            <a:spAutoFit/>
          </a:bodyPr>
          <a:lstStyle/>
          <a:p>
            <a:pP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论文总结</a:t>
            </a:r>
          </a:p>
        </p:txBody>
      </p:sp>
      <p:sp>
        <p:nvSpPr>
          <p:cNvPr id="13" name="矩形 12"/>
          <p:cNvSpPr/>
          <p:nvPr/>
        </p:nvSpPr>
        <p:spPr>
          <a:xfrm>
            <a:off x="6140877" y="1971810"/>
            <a:ext cx="2753742"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14" name="直接连接符 13"/>
          <p:cNvCxnSpPr/>
          <p:nvPr/>
        </p:nvCxnSpPr>
        <p:spPr>
          <a:xfrm>
            <a:off x="6246105" y="2019519"/>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矩形 14"/>
          <p:cNvSpPr/>
          <p:nvPr/>
        </p:nvSpPr>
        <p:spPr bwMode="auto">
          <a:xfrm>
            <a:off x="6140876" y="3146650"/>
            <a:ext cx="1005403" cy="338554"/>
          </a:xfrm>
          <a:prstGeom prst="rect">
            <a:avLst/>
          </a:prstGeom>
          <a:noFill/>
        </p:spPr>
        <p:txBody>
          <a:bodyPr wrap="none">
            <a:spAutoFit/>
          </a:bodyPr>
          <a:lstStyle/>
          <a:p>
            <a:pP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论文总结</a:t>
            </a:r>
          </a:p>
        </p:txBody>
      </p:sp>
      <p:sp>
        <p:nvSpPr>
          <p:cNvPr id="16" name="矩形 15"/>
          <p:cNvSpPr/>
          <p:nvPr/>
        </p:nvSpPr>
        <p:spPr>
          <a:xfrm>
            <a:off x="6140877" y="3460163"/>
            <a:ext cx="2753742"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17" name="直接连接符 16"/>
          <p:cNvCxnSpPr/>
          <p:nvPr/>
        </p:nvCxnSpPr>
        <p:spPr>
          <a:xfrm>
            <a:off x="6246105" y="3507872"/>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矩形 17"/>
          <p:cNvSpPr/>
          <p:nvPr/>
        </p:nvSpPr>
        <p:spPr bwMode="auto">
          <a:xfrm>
            <a:off x="1883301" y="3146650"/>
            <a:ext cx="1005403" cy="338554"/>
          </a:xfrm>
          <a:prstGeom prst="rect">
            <a:avLst/>
          </a:prstGeom>
          <a:noFill/>
        </p:spPr>
        <p:txBody>
          <a:bodyPr wrap="none">
            <a:spAutoFit/>
          </a:bodyPr>
          <a:lstStyle/>
          <a:p>
            <a:pPr algn="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论文总结</a:t>
            </a:r>
          </a:p>
        </p:txBody>
      </p:sp>
      <p:sp>
        <p:nvSpPr>
          <p:cNvPr id="19" name="矩形 18"/>
          <p:cNvSpPr/>
          <p:nvPr/>
        </p:nvSpPr>
        <p:spPr>
          <a:xfrm>
            <a:off x="134962" y="3460163"/>
            <a:ext cx="2753742"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20" name="直接连接符 19"/>
          <p:cNvCxnSpPr/>
          <p:nvPr/>
        </p:nvCxnSpPr>
        <p:spPr>
          <a:xfrm>
            <a:off x="2567826" y="3507872"/>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矩形 20"/>
          <p:cNvSpPr/>
          <p:nvPr/>
        </p:nvSpPr>
        <p:spPr bwMode="auto">
          <a:xfrm>
            <a:off x="1883301" y="1664387"/>
            <a:ext cx="1005403" cy="338554"/>
          </a:xfrm>
          <a:prstGeom prst="rect">
            <a:avLst/>
          </a:prstGeom>
          <a:noFill/>
        </p:spPr>
        <p:txBody>
          <a:bodyPr wrap="none">
            <a:spAutoFit/>
          </a:bodyPr>
          <a:lstStyle/>
          <a:p>
            <a:pPr algn="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论文总结</a:t>
            </a:r>
          </a:p>
        </p:txBody>
      </p:sp>
      <p:sp>
        <p:nvSpPr>
          <p:cNvPr id="22" name="矩形 21"/>
          <p:cNvSpPr/>
          <p:nvPr/>
        </p:nvSpPr>
        <p:spPr>
          <a:xfrm>
            <a:off x="134962" y="1977900"/>
            <a:ext cx="2753742"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23" name="直接连接符 22"/>
          <p:cNvCxnSpPr/>
          <p:nvPr/>
        </p:nvCxnSpPr>
        <p:spPr>
          <a:xfrm>
            <a:off x="2567826" y="2025609"/>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AutoShape 59"/>
          <p:cNvSpPr/>
          <p:nvPr/>
        </p:nvSpPr>
        <p:spPr bwMode="auto">
          <a:xfrm>
            <a:off x="4907626" y="1996851"/>
            <a:ext cx="550791" cy="54836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5" name="AutoShape 112"/>
          <p:cNvSpPr/>
          <p:nvPr/>
        </p:nvSpPr>
        <p:spPr bwMode="auto">
          <a:xfrm>
            <a:off x="3640093" y="2019519"/>
            <a:ext cx="550792" cy="54836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6" name="组合 25"/>
          <p:cNvGrpSpPr/>
          <p:nvPr/>
        </p:nvGrpSpPr>
        <p:grpSpPr>
          <a:xfrm>
            <a:off x="3722783" y="3375381"/>
            <a:ext cx="377235" cy="549899"/>
            <a:chOff x="2528974" y="2863357"/>
            <a:chExt cx="246811" cy="359779"/>
          </a:xfrm>
          <a:solidFill>
            <a:schemeClr val="bg1"/>
          </a:solidFill>
        </p:grpSpPr>
        <p:sp>
          <p:nvSpPr>
            <p:cNvPr id="27"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9" name="组合 28"/>
          <p:cNvGrpSpPr/>
          <p:nvPr/>
        </p:nvGrpSpPr>
        <p:grpSpPr>
          <a:xfrm flipH="1">
            <a:off x="4998972" y="3320929"/>
            <a:ext cx="548961" cy="548961"/>
            <a:chOff x="2473104" y="2145028"/>
            <a:chExt cx="359165" cy="359165"/>
          </a:xfrm>
          <a:solidFill>
            <a:schemeClr val="bg1"/>
          </a:solidFill>
        </p:grpSpPr>
        <p:sp>
          <p:nvSpPr>
            <p:cNvPr id="30"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0921" y="108306"/>
            <a:ext cx="2262158" cy="584776"/>
            <a:chOff x="582354" y="205901"/>
            <a:chExt cx="2262158" cy="584776"/>
          </a:xfrm>
        </p:grpSpPr>
        <p:sp>
          <p:nvSpPr>
            <p:cNvPr id="4" name="矩形 3"/>
            <p:cNvSpPr/>
            <p:nvPr/>
          </p:nvSpPr>
          <p:spPr bwMode="auto">
            <a:xfrm>
              <a:off x="582354" y="205901"/>
              <a:ext cx="2262158"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第四部分：论文总结</a:t>
              </a:r>
            </a:p>
          </p:txBody>
        </p:sp>
        <p:sp>
          <p:nvSpPr>
            <p:cNvPr id="5" name="矩形 4"/>
            <p:cNvSpPr/>
            <p:nvPr/>
          </p:nvSpPr>
          <p:spPr>
            <a:xfrm>
              <a:off x="1052834" y="575233"/>
              <a:ext cx="1321196"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THE PAPER SUMMARY</a:t>
              </a:r>
            </a:p>
          </p:txBody>
        </p:sp>
      </p:grpSp>
      <p:sp>
        <p:nvSpPr>
          <p:cNvPr id="32" name="TextBox 38"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txBox="1"/>
          <p:nvPr/>
        </p:nvSpPr>
        <p:spPr>
          <a:xfrm>
            <a:off x="3815915" y="1492946"/>
            <a:ext cx="1512168" cy="861774"/>
          </a:xfrm>
          <a:prstGeom prst="rect">
            <a:avLst/>
          </a:prstGeom>
          <a:noFill/>
        </p:spPr>
        <p:txBody>
          <a:bodyPr wrap="square" rtlCol="0">
            <a:spAutoFit/>
          </a:bodyPr>
          <a:lstStyle/>
          <a:p>
            <a:pPr algn="ctr"/>
            <a:r>
              <a:rPr lang="zh-CN" altLang="en-US" sz="3600" b="1" dirty="0">
                <a:ln w="6350">
                  <a:noFill/>
                </a:ln>
                <a:solidFill>
                  <a:schemeClr val="accent1"/>
                </a:solidFill>
                <a:latin typeface="微软雅黑" panose="020B0503020204020204" pitchFamily="34" charset="-122"/>
                <a:ea typeface="微软雅黑" panose="020B0503020204020204" pitchFamily="34" charset="-122"/>
              </a:rPr>
              <a:t>致 谢</a:t>
            </a:r>
            <a:endParaRPr lang="en-US" altLang="zh-CN" sz="3600" b="1" dirty="0">
              <a:ln w="6350">
                <a:noFill/>
              </a:ln>
              <a:solidFill>
                <a:schemeClr val="accent1"/>
              </a:solidFill>
              <a:latin typeface="微软雅黑" panose="020B0503020204020204" pitchFamily="34" charset="-122"/>
              <a:ea typeface="微软雅黑" panose="020B0503020204020204" pitchFamily="34" charset="-122"/>
            </a:endParaRPr>
          </a:p>
          <a:p>
            <a:pPr algn="ctr"/>
            <a:r>
              <a:rPr lang="en-US" altLang="zh-CN" sz="1400" dirty="0">
                <a:ln w="6350">
                  <a:noFill/>
                </a:ln>
                <a:solidFill>
                  <a:schemeClr val="accent1"/>
                </a:solidFill>
                <a:latin typeface="Arial" panose="020B0604020202020204" pitchFamily="34" charset="0"/>
                <a:ea typeface="微软雅黑" panose="020B0503020204020204" pitchFamily="34" charset="-122"/>
                <a:cs typeface="Arial" panose="020B0604020202020204" pitchFamily="34" charset="0"/>
              </a:rPr>
              <a:t>THANK YOU</a:t>
            </a:r>
            <a:endParaRPr lang="zh-CN" altLang="en-US" sz="1400" dirty="0">
              <a:ln w="6350">
                <a:noFill/>
              </a:ln>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矩形 3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098968" y="2423440"/>
            <a:ext cx="6946063" cy="1708160"/>
          </a:xfrm>
          <a:prstGeom prst="rect">
            <a:avLst/>
          </a:prstGeom>
        </p:spPr>
        <p:txBody>
          <a:bodyPr wrap="square">
            <a:spAutoFit/>
          </a:bodyPr>
          <a:lstStyle/>
          <a:p>
            <a:pPr algn="ctr">
              <a:lnSpc>
                <a:spcPct val="150000"/>
              </a:lnSpc>
            </a:pPr>
            <a:r>
              <a:rPr lang="zh-CN" altLang="en-US" sz="1400">
                <a:solidFill>
                  <a:prstClr val="black">
                    <a:lumMod val="85000"/>
                    <a:lumOff val="15000"/>
                  </a:prstClr>
                </a:solidFill>
                <a:latin typeface="+mn-ea"/>
              </a:rPr>
              <a:t>这次的毕业论文设计总结是在我的指导老师熊猫老师亲切关怀和悉心指导下完成的。从毕业设计选题到设计完成，熊猫老师给予了我耐心指导与细心关怀，有了熊猫老师耐心指导与细心关怀我才不会在设计的过程中迷失方向，失去前进动力。</a:t>
            </a:r>
            <a:endParaRPr lang="en-US" altLang="zh-CN" sz="1400">
              <a:solidFill>
                <a:prstClr val="black">
                  <a:lumMod val="85000"/>
                  <a:lumOff val="15000"/>
                </a:prstClr>
              </a:solidFill>
              <a:latin typeface="+mn-ea"/>
            </a:endParaRPr>
          </a:p>
          <a:p>
            <a:pPr algn="ctr">
              <a:lnSpc>
                <a:spcPct val="150000"/>
              </a:lnSpc>
            </a:pPr>
            <a:r>
              <a:rPr lang="zh-CN" altLang="en-US" sz="1400">
                <a:solidFill>
                  <a:prstClr val="black">
                    <a:lumMod val="85000"/>
                    <a:lumOff val="15000"/>
                  </a:prstClr>
                </a:solidFill>
                <a:latin typeface="+mn-ea"/>
              </a:rPr>
              <a:t>熊猫老师有严肃的科学态度，严谨的治学精神和精益求精的工作作风，</a:t>
            </a:r>
            <a:endParaRPr lang="en-US" altLang="zh-CN" sz="1400">
              <a:solidFill>
                <a:prstClr val="black">
                  <a:lumMod val="85000"/>
                  <a:lumOff val="15000"/>
                </a:prstClr>
              </a:solidFill>
              <a:latin typeface="+mn-ea"/>
            </a:endParaRPr>
          </a:p>
          <a:p>
            <a:pPr algn="ctr">
              <a:lnSpc>
                <a:spcPct val="150000"/>
              </a:lnSpc>
            </a:pPr>
            <a:r>
              <a:rPr lang="zh-CN" altLang="en-US" sz="1400">
                <a:solidFill>
                  <a:prstClr val="black">
                    <a:lumMod val="85000"/>
                    <a:lumOff val="15000"/>
                  </a:prstClr>
                </a:solidFill>
                <a:latin typeface="+mn-ea"/>
              </a:rPr>
              <a:t>这些都是我所需要学习的，感谢熊猫老师给予了我这样一个学习机会，谢谢</a:t>
            </a:r>
            <a:r>
              <a:rPr lang="en-US" altLang="zh-CN" sz="1400">
                <a:solidFill>
                  <a:prstClr val="black">
                    <a:lumMod val="85000"/>
                    <a:lumOff val="15000"/>
                  </a:prstClr>
                </a:solidFill>
                <a:latin typeface="+mn-ea"/>
              </a:rPr>
              <a:t>!</a:t>
            </a:r>
          </a:p>
        </p:txBody>
      </p:sp>
      <p:cxnSp>
        <p:nvCxnSpPr>
          <p:cNvPr id="34" name="直接连接符 33"/>
          <p:cNvCxnSpPr/>
          <p:nvPr/>
        </p:nvCxnSpPr>
        <p:spPr>
          <a:xfrm>
            <a:off x="4457700" y="2415276"/>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9388" y="47489"/>
            <a:ext cx="819654" cy="692361"/>
            <a:chOff x="2992437" y="0"/>
            <a:chExt cx="2543175" cy="2148217"/>
          </a:xfrm>
          <a:solidFill>
            <a:schemeClr val="bg1"/>
          </a:solidFill>
        </p:grpSpPr>
        <p:grpSp>
          <p:nvGrpSpPr>
            <p:cNvPr id="9" name="组合 8"/>
            <p:cNvGrpSpPr/>
            <p:nvPr/>
          </p:nvGrpSpPr>
          <p:grpSpPr>
            <a:xfrm>
              <a:off x="2992437" y="1183017"/>
              <a:ext cx="2543175" cy="965200"/>
              <a:chOff x="3297238" y="2879725"/>
              <a:chExt cx="2543175" cy="965200"/>
            </a:xfrm>
            <a:grpFill/>
          </p:grpSpPr>
          <p:sp>
            <p:nvSpPr>
              <p:cNvPr id="25"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9"/>
            <p:cNvGrpSpPr/>
            <p:nvPr/>
          </p:nvGrpSpPr>
          <p:grpSpPr>
            <a:xfrm>
              <a:off x="3763962" y="0"/>
              <a:ext cx="1069105" cy="1067923"/>
              <a:chOff x="3851276" y="1292225"/>
              <a:chExt cx="1435100" cy="1433513"/>
            </a:xfrm>
            <a:grpFill/>
          </p:grpSpPr>
          <p:sp>
            <p:nvSpPr>
              <p:cNvPr id="11"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45" name="矩形 44"/>
          <p:cNvSpPr/>
          <p:nvPr/>
        </p:nvSpPr>
        <p:spPr bwMode="auto">
          <a:xfrm>
            <a:off x="2171341" y="2860695"/>
            <a:ext cx="4801314" cy="646331"/>
          </a:xfrm>
          <a:prstGeom prst="rect">
            <a:avLst/>
          </a:prstGeom>
        </p:spPr>
        <p:txBody>
          <a:bodyPr wrap="none">
            <a:spAutoFit/>
          </a:bodyPr>
          <a:lstStyle/>
          <a:p>
            <a:pPr algn="ctr">
              <a:defRPr/>
            </a:pPr>
            <a:r>
              <a:rPr lang="zh-CN" altLang="en-US" sz="36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感谢各位专家批评指正</a:t>
            </a:r>
          </a:p>
        </p:txBody>
      </p:sp>
      <p:sp>
        <p:nvSpPr>
          <p:cNvPr id="46" name="矩形 45"/>
          <p:cNvSpPr/>
          <p:nvPr/>
        </p:nvSpPr>
        <p:spPr>
          <a:xfrm>
            <a:off x="2253219" y="3485952"/>
            <a:ext cx="4637562" cy="276999"/>
          </a:xfrm>
          <a:prstGeom prst="rect">
            <a:avLst/>
          </a:prstGeom>
        </p:spPr>
        <p:txBody>
          <a:bodyPr wrap="square">
            <a:spAutoFit/>
          </a:bodyPr>
          <a:lstStyle/>
          <a:p>
            <a:pPr lvl="0" algn="ctr"/>
            <a:r>
              <a:rPr lang="en-US" altLang="zh-CN" sz="1200" spc="600">
                <a:solidFill>
                  <a:srgbClr val="29323F"/>
                </a:solidFill>
                <a:latin typeface="Arial" panose="020B0604020202020204"/>
              </a:rPr>
              <a:t>THANK YOU FOR WATCHING</a:t>
            </a:r>
          </a:p>
        </p:txBody>
      </p:sp>
      <p:sp>
        <p:nvSpPr>
          <p:cNvPr id="52" name="矩形 51"/>
          <p:cNvSpPr/>
          <p:nvPr/>
        </p:nvSpPr>
        <p:spPr>
          <a:xfrm>
            <a:off x="2609588" y="4092417"/>
            <a:ext cx="2172364" cy="275590"/>
          </a:xfrm>
          <a:prstGeom prst="rect">
            <a:avLst/>
          </a:prstGeom>
        </p:spPr>
        <p:txBody>
          <a:bodyPr wrap="square">
            <a:spAutoFit/>
          </a:bodyPr>
          <a:lstStyle/>
          <a:p>
            <a:pPr lvl="0" algn="ctr"/>
            <a:r>
              <a:rPr lang="zh-CN" altLang="en-US" sz="1200">
                <a:solidFill>
                  <a:schemeClr val="accent2"/>
                </a:solidFill>
              </a:rPr>
              <a:t>答辩学生：</a:t>
            </a:r>
            <a:r>
              <a:rPr lang="en-US" altLang="zh-CN" sz="1200">
                <a:solidFill>
                  <a:schemeClr val="accent2"/>
                </a:solidFill>
              </a:rPr>
              <a:t>xiazaii</a:t>
            </a:r>
            <a:endParaRPr lang="zh-CN" altLang="en-US" sz="1200">
              <a:solidFill>
                <a:schemeClr val="accent2"/>
              </a:solidFill>
            </a:endParaRPr>
          </a:p>
        </p:txBody>
      </p:sp>
      <p:cxnSp>
        <p:nvCxnSpPr>
          <p:cNvPr id="53" name="直接连接符 52"/>
          <p:cNvCxnSpPr/>
          <p:nvPr/>
        </p:nvCxnSpPr>
        <p:spPr>
          <a:xfrm>
            <a:off x="4437266" y="3856466"/>
            <a:ext cx="261257" cy="0"/>
          </a:xfrm>
          <a:prstGeom prst="line">
            <a:avLst/>
          </a:prstGeom>
          <a:ln w="19050">
            <a:solidFill>
              <a:srgbClr val="29323F"/>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353839" y="4092417"/>
            <a:ext cx="2172364" cy="275590"/>
          </a:xfrm>
          <a:prstGeom prst="rect">
            <a:avLst/>
          </a:prstGeom>
        </p:spPr>
        <p:txBody>
          <a:bodyPr wrap="square">
            <a:spAutoFit/>
          </a:bodyPr>
          <a:lstStyle/>
          <a:p>
            <a:pPr lvl="0" algn="ctr"/>
            <a:r>
              <a:rPr lang="zh-CN" altLang="en-US" sz="1200">
                <a:solidFill>
                  <a:schemeClr val="accent2"/>
                </a:solidFill>
              </a:rPr>
              <a:t>指导老师：</a:t>
            </a:r>
            <a:r>
              <a:rPr lang="en-US" sz="1200">
                <a:solidFill>
                  <a:schemeClr val="accent2"/>
                </a:solidFill>
              </a:rPr>
              <a:t>XXX</a:t>
            </a:r>
          </a:p>
        </p:txBody>
      </p:sp>
      <p:sp>
        <p:nvSpPr>
          <p:cNvPr id="55" name="矩形 54"/>
          <p:cNvSpPr/>
          <p:nvPr/>
        </p:nvSpPr>
        <p:spPr bwMode="auto">
          <a:xfrm>
            <a:off x="6019765" y="274881"/>
            <a:ext cx="3068469" cy="307777"/>
          </a:xfrm>
          <a:prstGeom prst="rect">
            <a:avLst/>
          </a:prstGeom>
        </p:spPr>
        <p:txBody>
          <a:bodyPr wrap="none">
            <a:spAutoFit/>
          </a:bodyPr>
          <a:lstStyle/>
          <a:p>
            <a:pPr algn="r">
              <a:defRPr/>
            </a:pPr>
            <a:r>
              <a:rPr lang="zh-CN" altLang="en-US" sz="1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信息与工程学院 电子信息工程</a:t>
            </a:r>
            <a:r>
              <a:rPr lang="en-US" altLang="zh-CN" sz="1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141</a:t>
            </a:r>
            <a:r>
              <a:rPr lang="zh-CN" altLang="en-US" sz="1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班</a:t>
            </a:r>
          </a:p>
        </p:txBody>
      </p:sp>
      <p:grpSp>
        <p:nvGrpSpPr>
          <p:cNvPr id="36" name="组合 35"/>
          <p:cNvGrpSpPr/>
          <p:nvPr/>
        </p:nvGrpSpPr>
        <p:grpSpPr>
          <a:xfrm>
            <a:off x="3845023" y="1276668"/>
            <a:ext cx="1445741" cy="1445741"/>
            <a:chOff x="3963053" y="796069"/>
            <a:chExt cx="1445741" cy="1445741"/>
          </a:xfrm>
        </p:grpSpPr>
        <p:sp>
          <p:nvSpPr>
            <p:cNvPr id="37" name="椭圆 36"/>
            <p:cNvSpPr/>
            <p:nvPr/>
          </p:nvSpPr>
          <p:spPr>
            <a:xfrm>
              <a:off x="3963053" y="796069"/>
              <a:ext cx="1445741" cy="144574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8" name="组合 37"/>
            <p:cNvGrpSpPr/>
            <p:nvPr/>
          </p:nvGrpSpPr>
          <p:grpSpPr>
            <a:xfrm>
              <a:off x="4188168" y="1149945"/>
              <a:ext cx="995510" cy="868332"/>
              <a:chOff x="4675188" y="2882900"/>
              <a:chExt cx="360362" cy="314325"/>
            </a:xfrm>
            <a:solidFill>
              <a:schemeClr val="bg1"/>
            </a:solidFill>
          </p:grpSpPr>
          <p:sp>
            <p:nvSpPr>
              <p:cNvPr id="39" name="AutoShape 43"/>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44"/>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1" name="AutoShape 45"/>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bwMode="auto">
          <a:xfrm>
            <a:off x="1273178" y="463601"/>
            <a:ext cx="1598515" cy="400110"/>
          </a:xfrm>
          <a:prstGeom prst="rect">
            <a:avLst/>
          </a:prstGeom>
        </p:spPr>
        <p:txBody>
          <a:bodyPr wrap="none">
            <a:spAutoFit/>
          </a:bodyPr>
          <a:lstStyle/>
          <a:p>
            <a:pPr algn="ctr">
              <a:defRPr/>
            </a:pPr>
            <a:r>
              <a:rPr lang="en-US" altLang="zh-CN" sz="2000" kern="100">
                <a:solidFill>
                  <a:schemeClr val="bg1"/>
                </a:solidFill>
                <a:latin typeface="+mj-lt"/>
                <a:ea typeface="微软雅黑" panose="020B0503020204020204" pitchFamily="34" charset="-122"/>
                <a:cs typeface="Times New Roman" panose="02020603050405020304" pitchFamily="18" charset="0"/>
              </a:rPr>
              <a:t>CONTENTS</a:t>
            </a:r>
            <a:endParaRPr lang="zh-CN" altLang="en-US" sz="2000" kern="100">
              <a:solidFill>
                <a:schemeClr val="bg1"/>
              </a:solidFill>
              <a:latin typeface="+mj-lt"/>
              <a:ea typeface="微软雅黑" panose="020B0503020204020204" pitchFamily="34" charset="-122"/>
              <a:cs typeface="Times New Roman" panose="02020603050405020304" pitchFamily="18" charset="0"/>
            </a:endParaRPr>
          </a:p>
        </p:txBody>
      </p:sp>
      <p:sp>
        <p:nvSpPr>
          <p:cNvPr id="44" name="矩形 43"/>
          <p:cNvSpPr/>
          <p:nvPr/>
        </p:nvSpPr>
        <p:spPr bwMode="auto">
          <a:xfrm>
            <a:off x="64136" y="85664"/>
            <a:ext cx="1236237" cy="646331"/>
          </a:xfrm>
          <a:prstGeom prst="rect">
            <a:avLst/>
          </a:prstGeom>
        </p:spPr>
        <p:txBody>
          <a:bodyPr wrap="none">
            <a:spAutoFit/>
          </a:bodyPr>
          <a:lstStyle/>
          <a:p>
            <a:pPr algn="ctr">
              <a:defRPr/>
            </a:pPr>
            <a:r>
              <a:rPr lang="zh-CN" altLang="en-US" sz="3600" kern="100">
                <a:solidFill>
                  <a:schemeClr val="bg1"/>
                </a:solidFill>
                <a:latin typeface="+mj-lt"/>
                <a:ea typeface="微软雅黑" panose="020B0503020204020204" pitchFamily="34" charset="-122"/>
                <a:cs typeface="Times New Roman" panose="02020603050405020304" pitchFamily="18" charset="0"/>
              </a:rPr>
              <a:t>目 录</a:t>
            </a:r>
          </a:p>
        </p:txBody>
      </p:sp>
      <p:cxnSp>
        <p:nvCxnSpPr>
          <p:cNvPr id="4" name="直接连接符 3"/>
          <p:cNvCxnSpPr/>
          <p:nvPr/>
        </p:nvCxnSpPr>
        <p:spPr>
          <a:xfrm flipH="1">
            <a:off x="1184366" y="254353"/>
            <a:ext cx="409303" cy="4093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6"/>
          <p:cNvSpPr txBox="1">
            <a:spLocks noChangeArrowheads="1"/>
          </p:cNvSpPr>
          <p:nvPr/>
        </p:nvSpPr>
        <p:spPr bwMode="auto">
          <a:xfrm>
            <a:off x="682254" y="2117469"/>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a:solidFill>
                  <a:schemeClr val="accent2"/>
                </a:solidFill>
                <a:latin typeface="+mj-ea"/>
                <a:ea typeface="+mj-ea"/>
              </a:rPr>
              <a:t>选题的背景与意义</a:t>
            </a:r>
          </a:p>
        </p:txBody>
      </p:sp>
      <p:sp>
        <p:nvSpPr>
          <p:cNvPr id="21" name="文本框 6"/>
          <p:cNvSpPr txBox="1">
            <a:spLocks noChangeArrowheads="1"/>
          </p:cNvSpPr>
          <p:nvPr/>
        </p:nvSpPr>
        <p:spPr bwMode="auto">
          <a:xfrm>
            <a:off x="5305917" y="2110138"/>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a:solidFill>
                  <a:schemeClr val="accent2"/>
                </a:solidFill>
                <a:latin typeface="+mj-ea"/>
                <a:ea typeface="+mj-ea"/>
              </a:rPr>
              <a:t>研究方法及过程</a:t>
            </a:r>
          </a:p>
        </p:txBody>
      </p:sp>
      <p:sp>
        <p:nvSpPr>
          <p:cNvPr id="22" name="文本框 21"/>
          <p:cNvSpPr txBox="1">
            <a:spLocks noChangeArrowheads="1"/>
          </p:cNvSpPr>
          <p:nvPr/>
        </p:nvSpPr>
        <p:spPr bwMode="auto">
          <a:xfrm>
            <a:off x="682254" y="3514861"/>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a:solidFill>
                  <a:schemeClr val="accent2"/>
                </a:solidFill>
                <a:latin typeface="+mj-ea"/>
                <a:ea typeface="+mj-ea"/>
              </a:rPr>
              <a:t>研究成果展示及其应用</a:t>
            </a:r>
          </a:p>
        </p:txBody>
      </p:sp>
      <p:sp>
        <p:nvSpPr>
          <p:cNvPr id="23" name="文本框 6"/>
          <p:cNvSpPr txBox="1">
            <a:spLocks noChangeArrowheads="1"/>
          </p:cNvSpPr>
          <p:nvPr/>
        </p:nvSpPr>
        <p:spPr bwMode="auto">
          <a:xfrm>
            <a:off x="5305917" y="350753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a:solidFill>
                  <a:schemeClr val="accent2"/>
                </a:solidFill>
                <a:latin typeface="+mj-ea"/>
                <a:ea typeface="+mj-ea"/>
              </a:rPr>
              <a:t>论文总结</a:t>
            </a:r>
          </a:p>
        </p:txBody>
      </p:sp>
      <p:sp>
        <p:nvSpPr>
          <p:cNvPr id="24" name="矩形 23"/>
          <p:cNvSpPr/>
          <p:nvPr/>
        </p:nvSpPr>
        <p:spPr>
          <a:xfrm>
            <a:off x="682254" y="2456334"/>
            <a:ext cx="2558714" cy="230832"/>
          </a:xfrm>
          <a:prstGeom prst="rect">
            <a:avLst/>
          </a:prstGeom>
        </p:spPr>
        <p:txBody>
          <a:bodyPr wrap="none">
            <a:spAutoFit/>
          </a:bodyPr>
          <a:lstStyle/>
          <a:p>
            <a:pPr lvl="0" fontAlgn="base">
              <a:spcBef>
                <a:spcPct val="0"/>
              </a:spcBef>
              <a:spcAft>
                <a:spcPct val="0"/>
              </a:spcAft>
              <a:defRPr/>
            </a:pPr>
            <a:r>
              <a:rPr lang="en-US" altLang="zh-CN" sz="900">
                <a:solidFill>
                  <a:schemeClr val="tx1">
                    <a:lumMod val="85000"/>
                    <a:lumOff val="15000"/>
                  </a:schemeClr>
                </a:solidFill>
                <a:latin typeface="Calibri Light" panose="020F0302020204030204" pitchFamily="34" charset="0"/>
                <a:ea typeface="方正兰亭黑_GBK" panose="02000000000000000000"/>
              </a:rPr>
              <a:t>Background And Significance Of The Selected Topic</a:t>
            </a:r>
          </a:p>
        </p:txBody>
      </p:sp>
      <p:sp>
        <p:nvSpPr>
          <p:cNvPr id="25" name="矩形 24"/>
          <p:cNvSpPr/>
          <p:nvPr/>
        </p:nvSpPr>
        <p:spPr>
          <a:xfrm>
            <a:off x="5305917" y="2449003"/>
            <a:ext cx="1749197" cy="230832"/>
          </a:xfrm>
          <a:prstGeom prst="rect">
            <a:avLst/>
          </a:prstGeom>
        </p:spPr>
        <p:txBody>
          <a:bodyPr wrap="none">
            <a:spAutoFit/>
          </a:bodyPr>
          <a:lstStyle/>
          <a:p>
            <a:pPr lvl="0" fontAlgn="base">
              <a:spcBef>
                <a:spcPct val="0"/>
              </a:spcBef>
              <a:spcAft>
                <a:spcPct val="0"/>
              </a:spcAft>
              <a:defRPr/>
            </a:pPr>
            <a:r>
              <a:rPr lang="en-US" altLang="zh-CN" sz="900">
                <a:solidFill>
                  <a:schemeClr val="tx1">
                    <a:lumMod val="85000"/>
                    <a:lumOff val="15000"/>
                  </a:schemeClr>
                </a:solidFill>
                <a:latin typeface="Calibri Light" panose="020F0302020204030204" pitchFamily="34" charset="0"/>
                <a:ea typeface="方正兰亭黑_GBK" panose="02000000000000000000"/>
              </a:rPr>
              <a:t>Research Methods And Processes</a:t>
            </a:r>
          </a:p>
        </p:txBody>
      </p:sp>
      <p:sp>
        <p:nvSpPr>
          <p:cNvPr id="26" name="矩形 25"/>
          <p:cNvSpPr/>
          <p:nvPr/>
        </p:nvSpPr>
        <p:spPr>
          <a:xfrm>
            <a:off x="682254" y="3853726"/>
            <a:ext cx="1864613" cy="230832"/>
          </a:xfrm>
          <a:prstGeom prst="rect">
            <a:avLst/>
          </a:prstGeom>
        </p:spPr>
        <p:txBody>
          <a:bodyPr wrap="none">
            <a:spAutoFit/>
          </a:bodyPr>
          <a:lstStyle/>
          <a:p>
            <a:pPr lvl="0" fontAlgn="base">
              <a:spcBef>
                <a:spcPct val="0"/>
              </a:spcBef>
              <a:spcAft>
                <a:spcPct val="0"/>
              </a:spcAft>
              <a:defRPr/>
            </a:pPr>
            <a:r>
              <a:rPr lang="en-US" altLang="zh-CN" sz="900">
                <a:solidFill>
                  <a:schemeClr val="tx1">
                    <a:lumMod val="85000"/>
                    <a:lumOff val="15000"/>
                  </a:schemeClr>
                </a:solidFill>
                <a:latin typeface="Calibri Light" panose="020F0302020204030204" pitchFamily="34" charset="0"/>
                <a:ea typeface="方正兰亭黑_GBK" panose="02000000000000000000"/>
              </a:rPr>
              <a:t>Research Results And Its Application</a:t>
            </a:r>
          </a:p>
        </p:txBody>
      </p:sp>
      <p:sp>
        <p:nvSpPr>
          <p:cNvPr id="27" name="矩形 26"/>
          <p:cNvSpPr/>
          <p:nvPr/>
        </p:nvSpPr>
        <p:spPr>
          <a:xfrm>
            <a:off x="5305917" y="3846395"/>
            <a:ext cx="1120820" cy="230832"/>
          </a:xfrm>
          <a:prstGeom prst="rect">
            <a:avLst/>
          </a:prstGeom>
        </p:spPr>
        <p:txBody>
          <a:bodyPr wrap="none">
            <a:spAutoFit/>
          </a:bodyPr>
          <a:lstStyle/>
          <a:p>
            <a:pPr lvl="0" fontAlgn="base">
              <a:spcBef>
                <a:spcPct val="0"/>
              </a:spcBef>
              <a:spcAft>
                <a:spcPct val="0"/>
              </a:spcAft>
              <a:defRPr/>
            </a:pPr>
            <a:r>
              <a:rPr lang="en-US" altLang="zh-CN" sz="900">
                <a:solidFill>
                  <a:schemeClr val="tx1">
                    <a:lumMod val="85000"/>
                    <a:lumOff val="15000"/>
                  </a:schemeClr>
                </a:solidFill>
                <a:latin typeface="Calibri Light" panose="020F0302020204030204" pitchFamily="34" charset="0"/>
                <a:ea typeface="方正兰亭黑_GBK" panose="02000000000000000000"/>
              </a:rPr>
              <a:t>The Paper Summary</a:t>
            </a:r>
          </a:p>
        </p:txBody>
      </p:sp>
      <p:sp>
        <p:nvSpPr>
          <p:cNvPr id="29" name="椭圆 28"/>
          <p:cNvSpPr/>
          <p:nvPr/>
        </p:nvSpPr>
        <p:spPr>
          <a:xfrm>
            <a:off x="241382" y="2172754"/>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mj-lt"/>
              </a:rPr>
              <a:t>1</a:t>
            </a:r>
            <a:endParaRPr lang="zh-CN" altLang="en-US" sz="1400">
              <a:latin typeface="+mj-lt"/>
            </a:endParaRPr>
          </a:p>
        </p:txBody>
      </p:sp>
      <p:sp>
        <p:nvSpPr>
          <p:cNvPr id="30" name="椭圆 29"/>
          <p:cNvSpPr/>
          <p:nvPr/>
        </p:nvSpPr>
        <p:spPr>
          <a:xfrm>
            <a:off x="4865045" y="2172754"/>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mj-lt"/>
              </a:rPr>
              <a:t>2</a:t>
            </a:r>
            <a:endParaRPr lang="zh-CN" altLang="en-US" sz="1400">
              <a:latin typeface="+mj-lt"/>
            </a:endParaRPr>
          </a:p>
        </p:txBody>
      </p:sp>
      <p:sp>
        <p:nvSpPr>
          <p:cNvPr id="32" name="椭圆 31"/>
          <p:cNvSpPr/>
          <p:nvPr/>
        </p:nvSpPr>
        <p:spPr>
          <a:xfrm>
            <a:off x="249546" y="3570146"/>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mj-lt"/>
              </a:rPr>
              <a:t>3</a:t>
            </a:r>
            <a:endParaRPr lang="zh-CN" altLang="en-US" sz="1400">
              <a:latin typeface="+mj-lt"/>
            </a:endParaRPr>
          </a:p>
        </p:txBody>
      </p:sp>
      <p:sp>
        <p:nvSpPr>
          <p:cNvPr id="33" name="椭圆 32"/>
          <p:cNvSpPr/>
          <p:nvPr/>
        </p:nvSpPr>
        <p:spPr>
          <a:xfrm>
            <a:off x="4873209" y="3570146"/>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latin typeface="+mj-lt"/>
              </a:rPr>
              <a:t>4</a:t>
            </a:r>
            <a:endParaRPr lang="zh-CN" altLang="en-US" sz="1400">
              <a:latin typeface="+mj-lt"/>
            </a:endParaRPr>
          </a:p>
        </p:txBody>
      </p:sp>
      <p:grpSp>
        <p:nvGrpSpPr>
          <p:cNvPr id="17" name="组合 16"/>
          <p:cNvGrpSpPr/>
          <p:nvPr/>
        </p:nvGrpSpPr>
        <p:grpSpPr>
          <a:xfrm>
            <a:off x="8138824" y="62648"/>
            <a:ext cx="819654" cy="692361"/>
            <a:chOff x="2992437" y="0"/>
            <a:chExt cx="2543175" cy="2148217"/>
          </a:xfrm>
          <a:solidFill>
            <a:schemeClr val="bg1"/>
          </a:solidFill>
        </p:grpSpPr>
        <p:grpSp>
          <p:nvGrpSpPr>
            <p:cNvPr id="18" name="组合 17"/>
            <p:cNvGrpSpPr/>
            <p:nvPr/>
          </p:nvGrpSpPr>
          <p:grpSpPr>
            <a:xfrm>
              <a:off x="2992437" y="1183017"/>
              <a:ext cx="2543175" cy="965200"/>
              <a:chOff x="3297238" y="2879725"/>
              <a:chExt cx="2543175" cy="965200"/>
            </a:xfrm>
            <a:grpFill/>
          </p:grpSpPr>
          <p:sp>
            <p:nvSpPr>
              <p:cNvPr id="43"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9" name="组合 18"/>
            <p:cNvGrpSpPr/>
            <p:nvPr/>
          </p:nvGrpSpPr>
          <p:grpSpPr>
            <a:xfrm>
              <a:off x="3763962" y="0"/>
              <a:ext cx="1069105" cy="1067923"/>
              <a:chOff x="3851276" y="1292225"/>
              <a:chExt cx="1435100" cy="1433513"/>
            </a:xfrm>
            <a:grpFill/>
          </p:grpSpPr>
          <p:sp>
            <p:nvSpPr>
              <p:cNvPr id="31"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6"/>
          <p:cNvSpPr txBox="1">
            <a:spLocks noChangeArrowheads="1"/>
          </p:cNvSpPr>
          <p:nvPr/>
        </p:nvSpPr>
        <p:spPr bwMode="auto">
          <a:xfrm>
            <a:off x="2236039" y="301585"/>
            <a:ext cx="1620957" cy="307777"/>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选题的背景与意义</a:t>
            </a:r>
          </a:p>
        </p:txBody>
      </p:sp>
      <p:sp>
        <p:nvSpPr>
          <p:cNvPr id="34" name="文本框 6"/>
          <p:cNvSpPr txBox="1">
            <a:spLocks noChangeArrowheads="1"/>
          </p:cNvSpPr>
          <p:nvPr/>
        </p:nvSpPr>
        <p:spPr bwMode="auto">
          <a:xfrm>
            <a:off x="4125299" y="301585"/>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研究方法及过程</a:t>
            </a:r>
          </a:p>
        </p:txBody>
      </p:sp>
      <p:sp>
        <p:nvSpPr>
          <p:cNvPr id="35" name="文本框 34"/>
          <p:cNvSpPr txBox="1">
            <a:spLocks noChangeArrowheads="1"/>
          </p:cNvSpPr>
          <p:nvPr/>
        </p:nvSpPr>
        <p:spPr bwMode="auto">
          <a:xfrm>
            <a:off x="5835022" y="301585"/>
            <a:ext cx="1980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研究成果展示及其应用</a:t>
            </a:r>
          </a:p>
        </p:txBody>
      </p:sp>
      <p:sp>
        <p:nvSpPr>
          <p:cNvPr id="36" name="文本框 6"/>
          <p:cNvSpPr txBox="1">
            <a:spLocks noChangeArrowheads="1"/>
          </p:cNvSpPr>
          <p:nvPr/>
        </p:nvSpPr>
        <p:spPr bwMode="auto">
          <a:xfrm>
            <a:off x="8083354" y="3015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论文总结</a:t>
            </a:r>
          </a:p>
        </p:txBody>
      </p:sp>
      <p:sp>
        <p:nvSpPr>
          <p:cNvPr id="37" name="文本框 6"/>
          <p:cNvSpPr txBox="1">
            <a:spLocks noChangeArrowheads="1"/>
          </p:cNvSpPr>
          <p:nvPr/>
        </p:nvSpPr>
        <p:spPr bwMode="auto">
          <a:xfrm>
            <a:off x="102160" y="270806"/>
            <a:ext cx="875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a:solidFill>
                  <a:schemeClr val="bg1"/>
                </a:solidFill>
                <a:latin typeface="+mj-ea"/>
                <a:ea typeface="+mj-ea"/>
              </a:rPr>
              <a:t>MORE</a:t>
            </a:r>
            <a:endParaRPr lang="zh-CN" altLang="en-US" sz="1800">
              <a:solidFill>
                <a:schemeClr val="bg1"/>
              </a:solidFill>
              <a:latin typeface="+mj-ea"/>
              <a:ea typeface="+mj-ea"/>
            </a:endParaRPr>
          </a:p>
        </p:txBody>
      </p:sp>
      <p:sp>
        <p:nvSpPr>
          <p:cNvPr id="38" name="矩形 37"/>
          <p:cNvSpPr/>
          <p:nvPr/>
        </p:nvSpPr>
        <p:spPr bwMode="auto">
          <a:xfrm>
            <a:off x="3043377" y="2937122"/>
            <a:ext cx="3057247" cy="523220"/>
          </a:xfrm>
          <a:prstGeom prst="rect">
            <a:avLst/>
          </a:prstGeom>
          <a:noFill/>
        </p:spPr>
        <p:txBody>
          <a:bodyPr wrap="none">
            <a:spAutoFit/>
          </a:bodyPr>
          <a:lstStyle/>
          <a:p>
            <a:pPr algn="ctr">
              <a:defRPr/>
            </a:pPr>
            <a:r>
              <a:rPr lang="zh-CN" altLang="en-US" sz="2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选题的背景与意义</a:t>
            </a:r>
          </a:p>
        </p:txBody>
      </p:sp>
      <p:sp>
        <p:nvSpPr>
          <p:cNvPr id="39" name="矩形 38"/>
          <p:cNvSpPr/>
          <p:nvPr/>
        </p:nvSpPr>
        <p:spPr>
          <a:xfrm>
            <a:off x="2195741" y="3460343"/>
            <a:ext cx="4752519" cy="276999"/>
          </a:xfrm>
          <a:prstGeom prst="rect">
            <a:avLst/>
          </a:prstGeom>
        </p:spPr>
        <p:txBody>
          <a:bodyPr wrap="none">
            <a:spAutoFit/>
          </a:bodyPr>
          <a:lstStyle/>
          <a:p>
            <a:pPr lvl="0" algn="ctr" fontAlgn="base">
              <a:spcBef>
                <a:spcPct val="0"/>
              </a:spcBef>
              <a:spcAft>
                <a:spcPct val="0"/>
              </a:spcAft>
              <a:defRPr/>
            </a:pPr>
            <a:r>
              <a:rPr lang="en-US" altLang="zh-CN" sz="1200">
                <a:solidFill>
                  <a:schemeClr val="accent1"/>
                </a:solidFill>
                <a:latin typeface="+mj-lt"/>
                <a:ea typeface="方正兰亭黑_GBK" panose="02000000000000000000"/>
              </a:rPr>
              <a:t>BACKGROUND AND SIGNIFICANCE OF THE SELECTED TOPIC</a:t>
            </a:r>
          </a:p>
        </p:txBody>
      </p:sp>
      <p:sp>
        <p:nvSpPr>
          <p:cNvPr id="40" name="矩形 39"/>
          <p:cNvSpPr/>
          <p:nvPr/>
        </p:nvSpPr>
        <p:spPr>
          <a:xfrm>
            <a:off x="1773951" y="3806594"/>
            <a:ext cx="5596098" cy="507831"/>
          </a:xfrm>
          <a:prstGeom prst="rect">
            <a:avLst/>
          </a:prstGeom>
        </p:spPr>
        <p:txBody>
          <a:bodyPr wrap="square">
            <a:spAutoFit/>
          </a:bodyPr>
          <a:lstStyle/>
          <a:p>
            <a:pPr lvl="0"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41" name="直接连接符 40"/>
          <p:cNvCxnSpPr/>
          <p:nvPr/>
        </p:nvCxnSpPr>
        <p:spPr>
          <a:xfrm>
            <a:off x="4441372" y="3806594"/>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3838754" y="1401379"/>
            <a:ext cx="1466491" cy="1466491"/>
            <a:chOff x="3838754" y="1401379"/>
            <a:chExt cx="1466491" cy="1466491"/>
          </a:xfrm>
        </p:grpSpPr>
        <p:sp>
          <p:nvSpPr>
            <p:cNvPr id="43" name="椭圆 42"/>
            <p:cNvSpPr/>
            <p:nvPr/>
          </p:nvSpPr>
          <p:spPr>
            <a:xfrm>
              <a:off x="3838754" y="1401379"/>
              <a:ext cx="1466491" cy="14664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5"/>
            <p:cNvSpPr/>
            <p:nvPr/>
          </p:nvSpPr>
          <p:spPr bwMode="auto">
            <a:xfrm>
              <a:off x="4229035" y="1759948"/>
              <a:ext cx="685928" cy="761699"/>
            </a:xfrm>
            <a:custGeom>
              <a:avLst/>
              <a:gdLst>
                <a:gd name="T0" fmla="*/ 248 w 648"/>
                <a:gd name="T1" fmla="*/ 0 h 721"/>
                <a:gd name="T2" fmla="*/ 626 w 648"/>
                <a:gd name="T3" fmla="*/ 0 h 721"/>
                <a:gd name="T4" fmla="*/ 642 w 648"/>
                <a:gd name="T5" fmla="*/ 9 h 721"/>
                <a:gd name="T6" fmla="*/ 647 w 648"/>
                <a:gd name="T7" fmla="*/ 38 h 721"/>
                <a:gd name="T8" fmla="*/ 647 w 648"/>
                <a:gd name="T9" fmla="*/ 551 h 721"/>
                <a:gd name="T10" fmla="*/ 640 w 648"/>
                <a:gd name="T11" fmla="*/ 569 h 721"/>
                <a:gd name="T12" fmla="*/ 619 w 648"/>
                <a:gd name="T13" fmla="*/ 575 h 721"/>
                <a:gd name="T14" fmla="*/ 84 w 648"/>
                <a:gd name="T15" fmla="*/ 577 h 721"/>
                <a:gd name="T16" fmla="*/ 44 w 648"/>
                <a:gd name="T17" fmla="*/ 643 h 721"/>
                <a:gd name="T18" fmla="*/ 98 w 648"/>
                <a:gd name="T19" fmla="*/ 680 h 721"/>
                <a:gd name="T20" fmla="*/ 607 w 648"/>
                <a:gd name="T21" fmla="*/ 681 h 721"/>
                <a:gd name="T22" fmla="*/ 607 w 648"/>
                <a:gd name="T23" fmla="*/ 629 h 721"/>
                <a:gd name="T24" fmla="*/ 627 w 648"/>
                <a:gd name="T25" fmla="*/ 610 h 721"/>
                <a:gd name="T26" fmla="*/ 646 w 648"/>
                <a:gd name="T27" fmla="*/ 629 h 721"/>
                <a:gd name="T28" fmla="*/ 646 w 648"/>
                <a:gd name="T29" fmla="*/ 700 h 721"/>
                <a:gd name="T30" fmla="*/ 624 w 648"/>
                <a:gd name="T31" fmla="*/ 720 h 721"/>
                <a:gd name="T32" fmla="*/ 130 w 648"/>
                <a:gd name="T33" fmla="*/ 720 h 721"/>
                <a:gd name="T34" fmla="*/ 76 w 648"/>
                <a:gd name="T35" fmla="*/ 718 h 721"/>
                <a:gd name="T36" fmla="*/ 11 w 648"/>
                <a:gd name="T37" fmla="*/ 669 h 721"/>
                <a:gd name="T38" fmla="*/ 0 w 648"/>
                <a:gd name="T39" fmla="*/ 629 h 721"/>
                <a:gd name="T40" fmla="*/ 0 w 648"/>
                <a:gd name="T41" fmla="*/ 93 h 721"/>
                <a:gd name="T42" fmla="*/ 10 w 648"/>
                <a:gd name="T43" fmla="*/ 55 h 721"/>
                <a:gd name="T44" fmla="*/ 76 w 648"/>
                <a:gd name="T45" fmla="*/ 3 h 721"/>
                <a:gd name="T46" fmla="*/ 95 w 648"/>
                <a:gd name="T47" fmla="*/ 0 h 721"/>
                <a:gd name="T48" fmla="*/ 95 w 648"/>
                <a:gd name="T49" fmla="*/ 19 h 721"/>
                <a:gd name="T50" fmla="*/ 95 w 648"/>
                <a:gd name="T51" fmla="*/ 455 h 721"/>
                <a:gd name="T52" fmla="*/ 173 w 648"/>
                <a:gd name="T53" fmla="*/ 372 h 721"/>
                <a:gd name="T54" fmla="*/ 249 w 648"/>
                <a:gd name="T55" fmla="*/ 45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8" h="721">
                  <a:moveTo>
                    <a:pt x="248" y="0"/>
                  </a:moveTo>
                  <a:cubicBezTo>
                    <a:pt x="626" y="0"/>
                    <a:pt x="626" y="0"/>
                    <a:pt x="626" y="0"/>
                  </a:cubicBezTo>
                  <a:cubicBezTo>
                    <a:pt x="632" y="2"/>
                    <a:pt x="639" y="3"/>
                    <a:pt x="642" y="9"/>
                  </a:cubicBezTo>
                  <a:cubicBezTo>
                    <a:pt x="648" y="17"/>
                    <a:pt x="646" y="28"/>
                    <a:pt x="647" y="38"/>
                  </a:cubicBezTo>
                  <a:cubicBezTo>
                    <a:pt x="646" y="209"/>
                    <a:pt x="646" y="380"/>
                    <a:pt x="647" y="551"/>
                  </a:cubicBezTo>
                  <a:cubicBezTo>
                    <a:pt x="647" y="557"/>
                    <a:pt x="645" y="565"/>
                    <a:pt x="640" y="569"/>
                  </a:cubicBezTo>
                  <a:cubicBezTo>
                    <a:pt x="634" y="575"/>
                    <a:pt x="626" y="575"/>
                    <a:pt x="619" y="575"/>
                  </a:cubicBezTo>
                  <a:cubicBezTo>
                    <a:pt x="598" y="576"/>
                    <a:pt x="117" y="572"/>
                    <a:pt x="84" y="577"/>
                  </a:cubicBezTo>
                  <a:cubicBezTo>
                    <a:pt x="55" y="581"/>
                    <a:pt x="34" y="615"/>
                    <a:pt x="44" y="643"/>
                  </a:cubicBezTo>
                  <a:cubicBezTo>
                    <a:pt x="50" y="666"/>
                    <a:pt x="74" y="681"/>
                    <a:pt x="98" y="680"/>
                  </a:cubicBezTo>
                  <a:cubicBezTo>
                    <a:pt x="255" y="681"/>
                    <a:pt x="450" y="680"/>
                    <a:pt x="607" y="681"/>
                  </a:cubicBezTo>
                  <a:cubicBezTo>
                    <a:pt x="607" y="663"/>
                    <a:pt x="607" y="646"/>
                    <a:pt x="607" y="629"/>
                  </a:cubicBezTo>
                  <a:cubicBezTo>
                    <a:pt x="607" y="619"/>
                    <a:pt x="616" y="609"/>
                    <a:pt x="627" y="610"/>
                  </a:cubicBezTo>
                  <a:cubicBezTo>
                    <a:pt x="637" y="609"/>
                    <a:pt x="647" y="619"/>
                    <a:pt x="646" y="629"/>
                  </a:cubicBezTo>
                  <a:cubicBezTo>
                    <a:pt x="647" y="653"/>
                    <a:pt x="647" y="676"/>
                    <a:pt x="646" y="700"/>
                  </a:cubicBezTo>
                  <a:cubicBezTo>
                    <a:pt x="647" y="712"/>
                    <a:pt x="636" y="721"/>
                    <a:pt x="624" y="720"/>
                  </a:cubicBezTo>
                  <a:cubicBezTo>
                    <a:pt x="130" y="720"/>
                    <a:pt x="130" y="720"/>
                    <a:pt x="130" y="720"/>
                  </a:cubicBezTo>
                  <a:cubicBezTo>
                    <a:pt x="112" y="719"/>
                    <a:pt x="94" y="721"/>
                    <a:pt x="76" y="718"/>
                  </a:cubicBezTo>
                  <a:cubicBezTo>
                    <a:pt x="48" y="713"/>
                    <a:pt x="24" y="694"/>
                    <a:pt x="11" y="669"/>
                  </a:cubicBezTo>
                  <a:cubicBezTo>
                    <a:pt x="4" y="657"/>
                    <a:pt x="3" y="642"/>
                    <a:pt x="0" y="629"/>
                  </a:cubicBezTo>
                  <a:cubicBezTo>
                    <a:pt x="0" y="93"/>
                    <a:pt x="0" y="93"/>
                    <a:pt x="0" y="93"/>
                  </a:cubicBezTo>
                  <a:cubicBezTo>
                    <a:pt x="2" y="80"/>
                    <a:pt x="4" y="67"/>
                    <a:pt x="10" y="55"/>
                  </a:cubicBezTo>
                  <a:cubicBezTo>
                    <a:pt x="22" y="29"/>
                    <a:pt x="47" y="8"/>
                    <a:pt x="76" y="3"/>
                  </a:cubicBezTo>
                  <a:cubicBezTo>
                    <a:pt x="83" y="2"/>
                    <a:pt x="87" y="1"/>
                    <a:pt x="95" y="0"/>
                  </a:cubicBezTo>
                  <a:cubicBezTo>
                    <a:pt x="95" y="0"/>
                    <a:pt x="95" y="13"/>
                    <a:pt x="95" y="19"/>
                  </a:cubicBezTo>
                  <a:cubicBezTo>
                    <a:pt x="95" y="159"/>
                    <a:pt x="95" y="455"/>
                    <a:pt x="95" y="455"/>
                  </a:cubicBezTo>
                  <a:cubicBezTo>
                    <a:pt x="119" y="428"/>
                    <a:pt x="173" y="372"/>
                    <a:pt x="173" y="372"/>
                  </a:cubicBezTo>
                  <a:cubicBezTo>
                    <a:pt x="249" y="456"/>
                    <a:pt x="249" y="456"/>
                    <a:pt x="249" y="456"/>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48799" y="108306"/>
            <a:ext cx="3246402" cy="584776"/>
            <a:chOff x="90232" y="205901"/>
            <a:chExt cx="3246402" cy="584776"/>
          </a:xfrm>
        </p:grpSpPr>
        <p:sp>
          <p:nvSpPr>
            <p:cNvPr id="4" name="矩形 3"/>
            <p:cNvSpPr/>
            <p:nvPr/>
          </p:nvSpPr>
          <p:spPr bwMode="auto">
            <a:xfrm>
              <a:off x="120690" y="205901"/>
              <a:ext cx="3185487"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第一部分：选题的背景与意义</a:t>
              </a:r>
            </a:p>
          </p:txBody>
        </p:sp>
        <p:sp>
          <p:nvSpPr>
            <p:cNvPr id="5" name="矩形 4"/>
            <p:cNvSpPr/>
            <p:nvPr/>
          </p:nvSpPr>
          <p:spPr>
            <a:xfrm>
              <a:off x="90232" y="575233"/>
              <a:ext cx="3246402"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BACKGROUND AND SIGNIFICANCE OF THE SELECTED TOPIC</a:t>
              </a:r>
            </a:p>
          </p:txBody>
        </p:sp>
      </p:grpSp>
      <p:sp>
        <p:nvSpPr>
          <p:cNvPr id="11" name="矩形 10"/>
          <p:cNvSpPr/>
          <p:nvPr/>
        </p:nvSpPr>
        <p:spPr>
          <a:xfrm>
            <a:off x="194041" y="1479099"/>
            <a:ext cx="8949959" cy="276002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31834" y="1751294"/>
            <a:ext cx="1723549" cy="461665"/>
          </a:xfrm>
          <a:prstGeom prst="rect">
            <a:avLst/>
          </a:prstGeom>
        </p:spPr>
        <p:txBody>
          <a:bodyPr wrap="none">
            <a:spAutoFit/>
          </a:bodyPr>
          <a:lstStyle/>
          <a:p>
            <a:r>
              <a:rPr lang="zh-CN" altLang="en-US" sz="2400" b="1">
                <a:solidFill>
                  <a:schemeClr val="tx1">
                    <a:lumMod val="85000"/>
                    <a:lumOff val="15000"/>
                  </a:schemeClr>
                </a:solidFill>
                <a:latin typeface="+mj-ea"/>
              </a:rPr>
              <a:t>选题的背景</a:t>
            </a:r>
            <a:endParaRPr lang="zh-CN" altLang="en-US" sz="2400" b="1">
              <a:solidFill>
                <a:schemeClr val="tx1">
                  <a:lumMod val="85000"/>
                  <a:lumOff val="15000"/>
                </a:schemeClr>
              </a:solidFill>
            </a:endParaRPr>
          </a:p>
        </p:txBody>
      </p:sp>
      <p:sp>
        <p:nvSpPr>
          <p:cNvPr id="17" name="矩形 16"/>
          <p:cNvSpPr/>
          <p:nvPr/>
        </p:nvSpPr>
        <p:spPr>
          <a:xfrm>
            <a:off x="231834" y="2256011"/>
            <a:ext cx="4380191" cy="1061829"/>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cxnSp>
        <p:nvCxnSpPr>
          <p:cNvPr id="18" name="直接连接符 17"/>
          <p:cNvCxnSpPr/>
          <p:nvPr/>
        </p:nvCxnSpPr>
        <p:spPr>
          <a:xfrm>
            <a:off x="344543" y="2256011"/>
            <a:ext cx="20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31834" y="3292770"/>
            <a:ext cx="4572000" cy="552011"/>
          </a:xfrm>
          <a:prstGeom prst="rect">
            <a:avLst/>
          </a:prstGeom>
        </p:spPr>
        <p:txBody>
          <a:bodyPr>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096" y="1018435"/>
            <a:ext cx="3549832" cy="35498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48799" y="108306"/>
            <a:ext cx="3246402" cy="584776"/>
            <a:chOff x="90232" y="205901"/>
            <a:chExt cx="3246402" cy="584776"/>
          </a:xfrm>
        </p:grpSpPr>
        <p:sp>
          <p:nvSpPr>
            <p:cNvPr id="4" name="矩形 3"/>
            <p:cNvSpPr/>
            <p:nvPr/>
          </p:nvSpPr>
          <p:spPr bwMode="auto">
            <a:xfrm>
              <a:off x="120690" y="205901"/>
              <a:ext cx="3185487"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第一部分：选题的背景与意义</a:t>
              </a:r>
            </a:p>
          </p:txBody>
        </p:sp>
        <p:sp>
          <p:nvSpPr>
            <p:cNvPr id="5" name="矩形 4"/>
            <p:cNvSpPr/>
            <p:nvPr/>
          </p:nvSpPr>
          <p:spPr>
            <a:xfrm>
              <a:off x="90232" y="575233"/>
              <a:ext cx="3246402"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BACKGROUND AND SIGNIFICANCE OF THE SELECTED TOPIC</a:t>
              </a:r>
            </a:p>
          </p:txBody>
        </p:sp>
      </p:grpSp>
      <p:sp>
        <p:nvSpPr>
          <p:cNvPr id="21" name="Freeform 295"/>
          <p:cNvSpPr/>
          <p:nvPr/>
        </p:nvSpPr>
        <p:spPr bwMode="auto">
          <a:xfrm>
            <a:off x="4185064" y="1160009"/>
            <a:ext cx="1587794" cy="1587794"/>
          </a:xfrm>
          <a:custGeom>
            <a:avLst/>
            <a:gdLst>
              <a:gd name="T0" fmla="*/ 611 w 611"/>
              <a:gd name="T1" fmla="*/ 252 h 611"/>
              <a:gd name="T2" fmla="*/ 540 w 611"/>
              <a:gd name="T3" fmla="*/ 180 h 611"/>
              <a:gd name="T4" fmla="*/ 240 w 611"/>
              <a:gd name="T5" fmla="*/ 180 h 611"/>
              <a:gd name="T6" fmla="*/ 180 w 611"/>
              <a:gd name="T7" fmla="*/ 120 h 611"/>
              <a:gd name="T8" fmla="*/ 180 w 611"/>
              <a:gd name="T9" fmla="*/ 36 h 611"/>
              <a:gd name="T10" fmla="*/ 144 w 611"/>
              <a:gd name="T11" fmla="*/ 0 h 611"/>
              <a:gd name="T12" fmla="*/ 36 w 611"/>
              <a:gd name="T13" fmla="*/ 0 h 611"/>
              <a:gd name="T14" fmla="*/ 0 w 611"/>
              <a:gd name="T15" fmla="*/ 36 h 611"/>
              <a:gd name="T16" fmla="*/ 0 w 611"/>
              <a:gd name="T17" fmla="*/ 144 h 611"/>
              <a:gd name="T18" fmla="*/ 36 w 611"/>
              <a:gd name="T19" fmla="*/ 180 h 611"/>
              <a:gd name="T20" fmla="*/ 120 w 611"/>
              <a:gd name="T21" fmla="*/ 180 h 611"/>
              <a:gd name="T22" fmla="*/ 180 w 611"/>
              <a:gd name="T23" fmla="*/ 240 h 611"/>
              <a:gd name="T24" fmla="*/ 180 w 611"/>
              <a:gd name="T25" fmla="*/ 539 h 611"/>
              <a:gd name="T26" fmla="*/ 252 w 611"/>
              <a:gd name="T27" fmla="*/ 611 h 611"/>
              <a:gd name="T28" fmla="*/ 540 w 611"/>
              <a:gd name="T29" fmla="*/ 611 h 611"/>
              <a:gd name="T30" fmla="*/ 611 w 611"/>
              <a:gd name="T31" fmla="*/ 539 h 611"/>
              <a:gd name="T32" fmla="*/ 611 w 611"/>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611" y="252"/>
                </a:moveTo>
                <a:cubicBezTo>
                  <a:pt x="611"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39"/>
                  <a:pt x="180" y="539"/>
                  <a:pt x="180" y="539"/>
                </a:cubicBezTo>
                <a:cubicBezTo>
                  <a:pt x="180" y="579"/>
                  <a:pt x="212" y="611"/>
                  <a:pt x="252" y="611"/>
                </a:cubicBezTo>
                <a:cubicBezTo>
                  <a:pt x="540" y="611"/>
                  <a:pt x="540" y="611"/>
                  <a:pt x="540" y="611"/>
                </a:cubicBezTo>
                <a:cubicBezTo>
                  <a:pt x="579" y="611"/>
                  <a:pt x="611" y="579"/>
                  <a:pt x="611" y="539"/>
                </a:cubicBezTo>
                <a:lnTo>
                  <a:pt x="611" y="252"/>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2" name="Freeform 296"/>
          <p:cNvSpPr/>
          <p:nvPr/>
        </p:nvSpPr>
        <p:spPr bwMode="auto">
          <a:xfrm>
            <a:off x="2877928" y="1814876"/>
            <a:ext cx="1587794" cy="1587794"/>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6"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3" name="Freeform 297"/>
          <p:cNvSpPr/>
          <p:nvPr/>
        </p:nvSpPr>
        <p:spPr bwMode="auto">
          <a:xfrm>
            <a:off x="3532795" y="3122012"/>
            <a:ext cx="1587794" cy="1587794"/>
          </a:xfrm>
          <a:custGeom>
            <a:avLst/>
            <a:gdLst>
              <a:gd name="T0" fmla="*/ 0 w 611"/>
              <a:gd name="T1" fmla="*/ 360 h 611"/>
              <a:gd name="T2" fmla="*/ 71 w 611"/>
              <a:gd name="T3" fmla="*/ 431 h 611"/>
              <a:gd name="T4" fmla="*/ 371 w 611"/>
              <a:gd name="T5" fmla="*/ 431 h 611"/>
              <a:gd name="T6" fmla="*/ 431 w 611"/>
              <a:gd name="T7" fmla="*/ 491 h 611"/>
              <a:gd name="T8" fmla="*/ 431 w 611"/>
              <a:gd name="T9" fmla="*/ 575 h 611"/>
              <a:gd name="T10" fmla="*/ 467 w 611"/>
              <a:gd name="T11" fmla="*/ 611 h 611"/>
              <a:gd name="T12" fmla="*/ 575 w 611"/>
              <a:gd name="T13" fmla="*/ 611 h 611"/>
              <a:gd name="T14" fmla="*/ 611 w 611"/>
              <a:gd name="T15" fmla="*/ 575 h 611"/>
              <a:gd name="T16" fmla="*/ 611 w 611"/>
              <a:gd name="T17" fmla="*/ 467 h 611"/>
              <a:gd name="T18" fmla="*/ 575 w 611"/>
              <a:gd name="T19" fmla="*/ 431 h 611"/>
              <a:gd name="T20" fmla="*/ 491 w 611"/>
              <a:gd name="T21" fmla="*/ 431 h 611"/>
              <a:gd name="T22" fmla="*/ 431 w 611"/>
              <a:gd name="T23" fmla="*/ 372 h 611"/>
              <a:gd name="T24" fmla="*/ 431 w 611"/>
              <a:gd name="T25" fmla="*/ 72 h 611"/>
              <a:gd name="T26" fmla="*/ 359 w 611"/>
              <a:gd name="T27" fmla="*/ 0 h 611"/>
              <a:gd name="T28" fmla="*/ 71 w 611"/>
              <a:gd name="T29" fmla="*/ 0 h 611"/>
              <a:gd name="T30" fmla="*/ 0 w 611"/>
              <a:gd name="T31" fmla="*/ 72 h 611"/>
              <a:gd name="T32" fmla="*/ 0 w 611"/>
              <a:gd name="T33" fmla="*/ 36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0" y="360"/>
                </a:moveTo>
                <a:cubicBezTo>
                  <a:pt x="0" y="399"/>
                  <a:pt x="32" y="431"/>
                  <a:pt x="71" y="431"/>
                </a:cubicBezTo>
                <a:cubicBezTo>
                  <a:pt x="371" y="431"/>
                  <a:pt x="371" y="431"/>
                  <a:pt x="371" y="431"/>
                </a:cubicBezTo>
                <a:cubicBezTo>
                  <a:pt x="404" y="431"/>
                  <a:pt x="431" y="458"/>
                  <a:pt x="431" y="491"/>
                </a:cubicBezTo>
                <a:cubicBezTo>
                  <a:pt x="431" y="575"/>
                  <a:pt x="431" y="575"/>
                  <a:pt x="431" y="575"/>
                </a:cubicBezTo>
                <a:cubicBezTo>
                  <a:pt x="431" y="595"/>
                  <a:pt x="447" y="611"/>
                  <a:pt x="467" y="611"/>
                </a:cubicBezTo>
                <a:cubicBezTo>
                  <a:pt x="575" y="611"/>
                  <a:pt x="575" y="611"/>
                  <a:pt x="575" y="611"/>
                </a:cubicBezTo>
                <a:cubicBezTo>
                  <a:pt x="595" y="611"/>
                  <a:pt x="611" y="595"/>
                  <a:pt x="611" y="575"/>
                </a:cubicBezTo>
                <a:cubicBezTo>
                  <a:pt x="611" y="467"/>
                  <a:pt x="611" y="467"/>
                  <a:pt x="611" y="467"/>
                </a:cubicBezTo>
                <a:cubicBezTo>
                  <a:pt x="611" y="448"/>
                  <a:pt x="595" y="431"/>
                  <a:pt x="575" y="431"/>
                </a:cubicBezTo>
                <a:cubicBezTo>
                  <a:pt x="491" y="431"/>
                  <a:pt x="491" y="431"/>
                  <a:pt x="491" y="431"/>
                </a:cubicBezTo>
                <a:cubicBezTo>
                  <a:pt x="458" y="431"/>
                  <a:pt x="431" y="405"/>
                  <a:pt x="431" y="372"/>
                </a:cubicBezTo>
                <a:cubicBezTo>
                  <a:pt x="431" y="72"/>
                  <a:pt x="431" y="72"/>
                  <a:pt x="431" y="72"/>
                </a:cubicBezTo>
                <a:cubicBezTo>
                  <a:pt x="431" y="32"/>
                  <a:pt x="399" y="0"/>
                  <a:pt x="359" y="0"/>
                </a:cubicBezTo>
                <a:cubicBezTo>
                  <a:pt x="71" y="0"/>
                  <a:pt x="71" y="0"/>
                  <a:pt x="71" y="0"/>
                </a:cubicBezTo>
                <a:cubicBezTo>
                  <a:pt x="32" y="0"/>
                  <a:pt x="0" y="32"/>
                  <a:pt x="0" y="72"/>
                </a:cubicBezTo>
                <a:lnTo>
                  <a:pt x="0" y="36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4" name="Freeform 298"/>
          <p:cNvSpPr/>
          <p:nvPr/>
        </p:nvSpPr>
        <p:spPr bwMode="auto">
          <a:xfrm>
            <a:off x="4839931" y="2467145"/>
            <a:ext cx="1587794" cy="1590392"/>
          </a:xfrm>
          <a:custGeom>
            <a:avLst/>
            <a:gdLst>
              <a:gd name="T0" fmla="*/ 359 w 611"/>
              <a:gd name="T1" fmla="*/ 612 h 612"/>
              <a:gd name="T2" fmla="*/ 431 w 611"/>
              <a:gd name="T3" fmla="*/ 540 h 612"/>
              <a:gd name="T4" fmla="*/ 431 w 611"/>
              <a:gd name="T5" fmla="*/ 240 h 612"/>
              <a:gd name="T6" fmla="*/ 491 w 611"/>
              <a:gd name="T7" fmla="*/ 180 h 612"/>
              <a:gd name="T8" fmla="*/ 575 w 611"/>
              <a:gd name="T9" fmla="*/ 180 h 612"/>
              <a:gd name="T10" fmla="*/ 611 w 611"/>
              <a:gd name="T11" fmla="*/ 144 h 612"/>
              <a:gd name="T12" fmla="*/ 611 w 611"/>
              <a:gd name="T13" fmla="*/ 36 h 612"/>
              <a:gd name="T14" fmla="*/ 575 w 611"/>
              <a:gd name="T15" fmla="*/ 0 h 612"/>
              <a:gd name="T16" fmla="*/ 467 w 611"/>
              <a:gd name="T17" fmla="*/ 0 h 612"/>
              <a:gd name="T18" fmla="*/ 431 w 611"/>
              <a:gd name="T19" fmla="*/ 36 h 612"/>
              <a:gd name="T20" fmla="*/ 431 w 611"/>
              <a:gd name="T21" fmla="*/ 120 h 612"/>
              <a:gd name="T22" fmla="*/ 371 w 611"/>
              <a:gd name="T23" fmla="*/ 180 h 612"/>
              <a:gd name="T24" fmla="*/ 72 w 611"/>
              <a:gd name="T25" fmla="*/ 180 h 612"/>
              <a:gd name="T26" fmla="*/ 0 w 611"/>
              <a:gd name="T27" fmla="*/ 252 h 612"/>
              <a:gd name="T28" fmla="*/ 0 w 611"/>
              <a:gd name="T29" fmla="*/ 540 h 612"/>
              <a:gd name="T30" fmla="*/ 72 w 611"/>
              <a:gd name="T31" fmla="*/ 612 h 612"/>
              <a:gd name="T32" fmla="*/ 359 w 611"/>
              <a:gd name="T33"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2">
                <a:moveTo>
                  <a:pt x="359" y="612"/>
                </a:moveTo>
                <a:cubicBezTo>
                  <a:pt x="399" y="612"/>
                  <a:pt x="431" y="579"/>
                  <a:pt x="431" y="540"/>
                </a:cubicBezTo>
                <a:cubicBezTo>
                  <a:pt x="431" y="240"/>
                  <a:pt x="431" y="240"/>
                  <a:pt x="431" y="240"/>
                </a:cubicBezTo>
                <a:cubicBezTo>
                  <a:pt x="431" y="207"/>
                  <a:pt x="458" y="180"/>
                  <a:pt x="491" y="180"/>
                </a:cubicBezTo>
                <a:cubicBezTo>
                  <a:pt x="575" y="180"/>
                  <a:pt x="575" y="180"/>
                  <a:pt x="575" y="180"/>
                </a:cubicBezTo>
                <a:cubicBezTo>
                  <a:pt x="595" y="180"/>
                  <a:pt x="611" y="164"/>
                  <a:pt x="611" y="144"/>
                </a:cubicBezTo>
                <a:cubicBezTo>
                  <a:pt x="611" y="36"/>
                  <a:pt x="611" y="36"/>
                  <a:pt x="611" y="36"/>
                </a:cubicBezTo>
                <a:cubicBezTo>
                  <a:pt x="611" y="16"/>
                  <a:pt x="595" y="0"/>
                  <a:pt x="575" y="0"/>
                </a:cubicBezTo>
                <a:cubicBezTo>
                  <a:pt x="467" y="0"/>
                  <a:pt x="467" y="0"/>
                  <a:pt x="467" y="0"/>
                </a:cubicBezTo>
                <a:cubicBezTo>
                  <a:pt x="447" y="0"/>
                  <a:pt x="431" y="16"/>
                  <a:pt x="431" y="36"/>
                </a:cubicBezTo>
                <a:cubicBezTo>
                  <a:pt x="431" y="120"/>
                  <a:pt x="431" y="120"/>
                  <a:pt x="431" y="120"/>
                </a:cubicBezTo>
                <a:cubicBezTo>
                  <a:pt x="431" y="153"/>
                  <a:pt x="405" y="180"/>
                  <a:pt x="371" y="180"/>
                </a:cubicBezTo>
                <a:cubicBezTo>
                  <a:pt x="72" y="180"/>
                  <a:pt x="72" y="180"/>
                  <a:pt x="72" y="180"/>
                </a:cubicBezTo>
                <a:cubicBezTo>
                  <a:pt x="32" y="180"/>
                  <a:pt x="0" y="212"/>
                  <a:pt x="0" y="252"/>
                </a:cubicBezTo>
                <a:cubicBezTo>
                  <a:pt x="0" y="540"/>
                  <a:pt x="0" y="540"/>
                  <a:pt x="0" y="540"/>
                </a:cubicBezTo>
                <a:cubicBezTo>
                  <a:pt x="0" y="579"/>
                  <a:pt x="32" y="612"/>
                  <a:pt x="72" y="612"/>
                </a:cubicBezTo>
                <a:lnTo>
                  <a:pt x="359" y="612"/>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5" name="矩形 24"/>
          <p:cNvSpPr/>
          <p:nvPr/>
        </p:nvSpPr>
        <p:spPr bwMode="auto">
          <a:xfrm>
            <a:off x="5919029" y="1251101"/>
            <a:ext cx="1210588" cy="338554"/>
          </a:xfrm>
          <a:prstGeom prst="rect">
            <a:avLst/>
          </a:prstGeom>
          <a:noFill/>
        </p:spPr>
        <p:txBody>
          <a:bodyPr wrap="none">
            <a:spAutoFit/>
          </a:bodyPr>
          <a:lstStyle/>
          <a:p>
            <a:pP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选题的意义</a:t>
            </a:r>
          </a:p>
        </p:txBody>
      </p:sp>
      <p:sp>
        <p:nvSpPr>
          <p:cNvPr id="26" name="矩形 25"/>
          <p:cNvSpPr/>
          <p:nvPr/>
        </p:nvSpPr>
        <p:spPr>
          <a:xfrm>
            <a:off x="5919029" y="1570451"/>
            <a:ext cx="2926147"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27" name="直接连接符 26"/>
          <p:cNvCxnSpPr/>
          <p:nvPr/>
        </p:nvCxnSpPr>
        <p:spPr>
          <a:xfrm>
            <a:off x="6024258" y="1612323"/>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矩形 27"/>
          <p:cNvSpPr/>
          <p:nvPr/>
        </p:nvSpPr>
        <p:spPr bwMode="auto">
          <a:xfrm>
            <a:off x="6024258" y="3083320"/>
            <a:ext cx="1210588" cy="338554"/>
          </a:xfrm>
          <a:prstGeom prst="rect">
            <a:avLst/>
          </a:prstGeom>
          <a:noFill/>
        </p:spPr>
        <p:txBody>
          <a:bodyPr wrap="none">
            <a:spAutoFit/>
          </a:bodyPr>
          <a:lstStyle/>
          <a:p>
            <a:pP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选题的意义</a:t>
            </a:r>
          </a:p>
        </p:txBody>
      </p:sp>
      <p:sp>
        <p:nvSpPr>
          <p:cNvPr id="29" name="矩形 28"/>
          <p:cNvSpPr/>
          <p:nvPr/>
        </p:nvSpPr>
        <p:spPr>
          <a:xfrm>
            <a:off x="6024258" y="3402670"/>
            <a:ext cx="2926147"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30" name="直接连接符 29"/>
          <p:cNvCxnSpPr/>
          <p:nvPr/>
        </p:nvCxnSpPr>
        <p:spPr>
          <a:xfrm>
            <a:off x="6129487" y="3444542"/>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矩形 30"/>
          <p:cNvSpPr/>
          <p:nvPr/>
        </p:nvSpPr>
        <p:spPr bwMode="auto">
          <a:xfrm>
            <a:off x="1929592" y="1754491"/>
            <a:ext cx="1210588" cy="338554"/>
          </a:xfrm>
          <a:prstGeom prst="rect">
            <a:avLst/>
          </a:prstGeom>
          <a:noFill/>
        </p:spPr>
        <p:txBody>
          <a:bodyPr wrap="none">
            <a:spAutoFit/>
          </a:bodyPr>
          <a:lstStyle/>
          <a:p>
            <a:pPr algn="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选题的意义</a:t>
            </a:r>
          </a:p>
        </p:txBody>
      </p:sp>
      <p:sp>
        <p:nvSpPr>
          <p:cNvPr id="32" name="矩形 31"/>
          <p:cNvSpPr/>
          <p:nvPr/>
        </p:nvSpPr>
        <p:spPr>
          <a:xfrm>
            <a:off x="214033" y="2073841"/>
            <a:ext cx="2926147"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33" name="直接连接符 32"/>
          <p:cNvCxnSpPr/>
          <p:nvPr/>
        </p:nvCxnSpPr>
        <p:spPr>
          <a:xfrm>
            <a:off x="2854331" y="2115713"/>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矩形 33"/>
          <p:cNvSpPr/>
          <p:nvPr/>
        </p:nvSpPr>
        <p:spPr bwMode="auto">
          <a:xfrm>
            <a:off x="1934924" y="3415968"/>
            <a:ext cx="1210588" cy="338554"/>
          </a:xfrm>
          <a:prstGeom prst="rect">
            <a:avLst/>
          </a:prstGeom>
          <a:noFill/>
        </p:spPr>
        <p:txBody>
          <a:bodyPr wrap="none">
            <a:spAutoFit/>
          </a:bodyPr>
          <a:lstStyle/>
          <a:p>
            <a:pPr algn="r">
              <a:defRPr/>
            </a:pPr>
            <a:r>
              <a:rPr lang="zh-CN" altLang="en-US"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选题的意义</a:t>
            </a:r>
          </a:p>
        </p:txBody>
      </p:sp>
      <p:sp>
        <p:nvSpPr>
          <p:cNvPr id="35" name="矩形 34"/>
          <p:cNvSpPr/>
          <p:nvPr/>
        </p:nvSpPr>
        <p:spPr>
          <a:xfrm>
            <a:off x="219365" y="3735318"/>
            <a:ext cx="2926147"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36" name="直接连接符 35"/>
          <p:cNvCxnSpPr/>
          <p:nvPr/>
        </p:nvCxnSpPr>
        <p:spPr>
          <a:xfrm>
            <a:off x="2859663" y="3777190"/>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矩形 36"/>
          <p:cNvSpPr/>
          <p:nvPr/>
        </p:nvSpPr>
        <p:spPr bwMode="auto">
          <a:xfrm>
            <a:off x="2898335" y="3016634"/>
            <a:ext cx="425116" cy="338554"/>
          </a:xfrm>
          <a:prstGeom prst="rect">
            <a:avLst/>
          </a:prstGeom>
          <a:noFill/>
        </p:spPr>
        <p:txBody>
          <a:bodyPr wrap="none">
            <a:spAutoFit/>
          </a:bodyPr>
          <a:lstStyle/>
          <a:p>
            <a:pPr algn="ctr">
              <a:defRPr/>
            </a:pPr>
            <a:r>
              <a:rPr lang="en-US" altLang="zh-CN"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矩形 37"/>
          <p:cNvSpPr/>
          <p:nvPr/>
        </p:nvSpPr>
        <p:spPr bwMode="auto">
          <a:xfrm>
            <a:off x="4203470" y="1231897"/>
            <a:ext cx="425116" cy="338554"/>
          </a:xfrm>
          <a:prstGeom prst="rect">
            <a:avLst/>
          </a:prstGeom>
          <a:noFill/>
        </p:spPr>
        <p:txBody>
          <a:bodyPr wrap="none">
            <a:spAutoFit/>
          </a:bodyPr>
          <a:lstStyle/>
          <a:p>
            <a:pPr algn="ctr">
              <a:defRPr/>
            </a:pPr>
            <a:r>
              <a:rPr lang="en-US" altLang="zh-CN"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矩形 38"/>
          <p:cNvSpPr/>
          <p:nvPr/>
        </p:nvSpPr>
        <p:spPr bwMode="auto">
          <a:xfrm>
            <a:off x="5983315" y="2518743"/>
            <a:ext cx="425116" cy="338554"/>
          </a:xfrm>
          <a:prstGeom prst="rect">
            <a:avLst/>
          </a:prstGeom>
          <a:noFill/>
        </p:spPr>
        <p:txBody>
          <a:bodyPr wrap="none">
            <a:spAutoFit/>
          </a:bodyPr>
          <a:lstStyle/>
          <a:p>
            <a:pPr algn="ctr">
              <a:defRPr/>
            </a:pPr>
            <a:r>
              <a:rPr lang="en-US" altLang="zh-CN"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矩形 39"/>
          <p:cNvSpPr/>
          <p:nvPr/>
        </p:nvSpPr>
        <p:spPr bwMode="auto">
          <a:xfrm>
            <a:off x="4683938" y="4321603"/>
            <a:ext cx="425116" cy="338554"/>
          </a:xfrm>
          <a:prstGeom prst="rect">
            <a:avLst/>
          </a:prstGeom>
          <a:noFill/>
        </p:spPr>
        <p:txBody>
          <a:bodyPr wrap="none">
            <a:spAutoFit/>
          </a:bodyPr>
          <a:lstStyle/>
          <a:p>
            <a:pPr algn="ctr">
              <a:defRPr/>
            </a:pPr>
            <a:r>
              <a:rPr lang="en-US" altLang="zh-CN"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6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1" name="Group 112"/>
          <p:cNvGrpSpPr/>
          <p:nvPr/>
        </p:nvGrpSpPr>
        <p:grpSpPr>
          <a:xfrm>
            <a:off x="4962387" y="1953906"/>
            <a:ext cx="462626" cy="433416"/>
            <a:chOff x="5368132" y="3540125"/>
            <a:chExt cx="465138" cy="435769"/>
          </a:xfrm>
          <a:solidFill>
            <a:schemeClr val="bg1"/>
          </a:solidFill>
        </p:grpSpPr>
        <p:sp>
          <p:nvSpPr>
            <p:cNvPr id="4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4" name="AutoShape 112"/>
          <p:cNvSpPr/>
          <p:nvPr/>
        </p:nvSpPr>
        <p:spPr bwMode="auto">
          <a:xfrm>
            <a:off x="3839959" y="3463055"/>
            <a:ext cx="463376" cy="46133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5" name="组合 44"/>
          <p:cNvGrpSpPr/>
          <p:nvPr/>
        </p:nvGrpSpPr>
        <p:grpSpPr>
          <a:xfrm>
            <a:off x="5255059" y="3252597"/>
            <a:ext cx="317364" cy="462625"/>
            <a:chOff x="2528974" y="2863357"/>
            <a:chExt cx="246811" cy="359779"/>
          </a:xfrm>
          <a:solidFill>
            <a:schemeClr val="bg1"/>
          </a:solidFill>
        </p:grpSpPr>
        <p:sp>
          <p:nvSpPr>
            <p:cNvPr id="46"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7"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8" name="组合 47"/>
          <p:cNvGrpSpPr/>
          <p:nvPr/>
        </p:nvGrpSpPr>
        <p:grpSpPr>
          <a:xfrm>
            <a:off x="3671825" y="2158988"/>
            <a:ext cx="461836" cy="461836"/>
            <a:chOff x="2473104" y="2145028"/>
            <a:chExt cx="359165" cy="359165"/>
          </a:xfrm>
          <a:solidFill>
            <a:schemeClr val="bg1"/>
          </a:solidFill>
        </p:grpSpPr>
        <p:sp>
          <p:nvSpPr>
            <p:cNvPr id="4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0"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48799" y="108306"/>
            <a:ext cx="3246402" cy="584776"/>
            <a:chOff x="90232" y="205901"/>
            <a:chExt cx="3246402" cy="584776"/>
          </a:xfrm>
        </p:grpSpPr>
        <p:sp>
          <p:nvSpPr>
            <p:cNvPr id="4" name="矩形 3"/>
            <p:cNvSpPr/>
            <p:nvPr/>
          </p:nvSpPr>
          <p:spPr bwMode="auto">
            <a:xfrm>
              <a:off x="120690" y="205901"/>
              <a:ext cx="3185487"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第一部分：选题的背景与意义</a:t>
              </a:r>
            </a:p>
          </p:txBody>
        </p:sp>
        <p:sp>
          <p:nvSpPr>
            <p:cNvPr id="5" name="矩形 4"/>
            <p:cNvSpPr/>
            <p:nvPr/>
          </p:nvSpPr>
          <p:spPr>
            <a:xfrm>
              <a:off x="90232" y="575233"/>
              <a:ext cx="3246402"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BACKGROUND AND SIGNIFICANCE OF THE SELECTED TOPIC</a:t>
              </a:r>
            </a:p>
          </p:txBody>
        </p:sp>
      </p:grpSp>
      <p:sp>
        <p:nvSpPr>
          <p:cNvPr id="15" name="等腰三角形 14"/>
          <p:cNvSpPr/>
          <p:nvPr/>
        </p:nvSpPr>
        <p:spPr>
          <a:xfrm>
            <a:off x="1422284" y="1482727"/>
            <a:ext cx="2252734" cy="19420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0800000">
            <a:off x="5367267" y="1482727"/>
            <a:ext cx="2252734" cy="19420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bwMode="auto">
          <a:xfrm>
            <a:off x="1814464" y="3621995"/>
            <a:ext cx="1569660"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国内研究现状</a:t>
            </a:r>
          </a:p>
        </p:txBody>
      </p:sp>
      <p:sp>
        <p:nvSpPr>
          <p:cNvPr id="53" name="矩形 52"/>
          <p:cNvSpPr/>
          <p:nvPr/>
        </p:nvSpPr>
        <p:spPr>
          <a:xfrm>
            <a:off x="1136221" y="3966512"/>
            <a:ext cx="2926147" cy="819455"/>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54" name="直接连接符 53"/>
          <p:cNvCxnSpPr/>
          <p:nvPr/>
        </p:nvCxnSpPr>
        <p:spPr>
          <a:xfrm>
            <a:off x="2508128" y="3997050"/>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矩形 54"/>
          <p:cNvSpPr/>
          <p:nvPr/>
        </p:nvSpPr>
        <p:spPr bwMode="auto">
          <a:xfrm>
            <a:off x="5672789" y="3648211"/>
            <a:ext cx="1569660"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国外研究现状</a:t>
            </a:r>
          </a:p>
        </p:txBody>
      </p:sp>
      <p:sp>
        <p:nvSpPr>
          <p:cNvPr id="56" name="矩形 55"/>
          <p:cNvSpPr/>
          <p:nvPr/>
        </p:nvSpPr>
        <p:spPr>
          <a:xfrm>
            <a:off x="4994546" y="3992728"/>
            <a:ext cx="2926147" cy="819455"/>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p>
        </p:txBody>
      </p:sp>
      <p:cxnSp>
        <p:nvCxnSpPr>
          <p:cNvPr id="57" name="直接连接符 56"/>
          <p:cNvCxnSpPr/>
          <p:nvPr/>
        </p:nvCxnSpPr>
        <p:spPr>
          <a:xfrm>
            <a:off x="6366453" y="4023266"/>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Freeform 9"/>
          <p:cNvSpPr>
            <a:spLocks noEditPoints="1"/>
          </p:cNvSpPr>
          <p:nvPr/>
        </p:nvSpPr>
        <p:spPr bwMode="auto">
          <a:xfrm>
            <a:off x="2207975" y="2431946"/>
            <a:ext cx="782638" cy="612775"/>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6274941" y="1825521"/>
            <a:ext cx="547688" cy="742950"/>
            <a:chOff x="5680076" y="2749550"/>
            <a:chExt cx="547688" cy="742950"/>
          </a:xfrm>
          <a:solidFill>
            <a:schemeClr val="bg1"/>
          </a:solidFill>
        </p:grpSpPr>
        <p:sp>
          <p:nvSpPr>
            <p:cNvPr id="16" name="Freeform 13"/>
            <p:cNvSpPr/>
            <p:nvPr/>
          </p:nvSpPr>
          <p:spPr bwMode="auto">
            <a:xfrm>
              <a:off x="5680076" y="2749550"/>
              <a:ext cx="454025" cy="641350"/>
            </a:xfrm>
            <a:custGeom>
              <a:avLst/>
              <a:gdLst>
                <a:gd name="T0" fmla="*/ 158 w 165"/>
                <a:gd name="T1" fmla="*/ 195 h 233"/>
                <a:gd name="T2" fmla="*/ 158 w 165"/>
                <a:gd name="T3" fmla="*/ 189 h 233"/>
                <a:gd name="T4" fmla="*/ 70 w 165"/>
                <a:gd name="T5" fmla="*/ 189 h 233"/>
                <a:gd name="T6" fmla="*/ 70 w 165"/>
                <a:gd name="T7" fmla="*/ 195 h 233"/>
                <a:gd name="T8" fmla="*/ 68 w 165"/>
                <a:gd name="T9" fmla="*/ 195 h 233"/>
                <a:gd name="T10" fmla="*/ 18 w 165"/>
                <a:gd name="T11" fmla="*/ 120 h 233"/>
                <a:gd name="T12" fmla="*/ 94 w 165"/>
                <a:gd name="T13" fmla="*/ 39 h 233"/>
                <a:gd name="T14" fmla="*/ 94 w 165"/>
                <a:gd name="T15" fmla="*/ 120 h 233"/>
                <a:gd name="T16" fmla="*/ 70 w 165"/>
                <a:gd name="T17" fmla="*/ 120 h 233"/>
                <a:gd name="T18" fmla="*/ 70 w 165"/>
                <a:gd name="T19" fmla="*/ 127 h 233"/>
                <a:gd name="T20" fmla="*/ 76 w 165"/>
                <a:gd name="T21" fmla="*/ 127 h 233"/>
                <a:gd name="T22" fmla="*/ 75 w 165"/>
                <a:gd name="T23" fmla="*/ 131 h 233"/>
                <a:gd name="T24" fmla="*/ 75 w 165"/>
                <a:gd name="T25" fmla="*/ 150 h 233"/>
                <a:gd name="T26" fmla="*/ 86 w 165"/>
                <a:gd name="T27" fmla="*/ 161 h 233"/>
                <a:gd name="T28" fmla="*/ 97 w 165"/>
                <a:gd name="T29" fmla="*/ 150 h 233"/>
                <a:gd name="T30" fmla="*/ 97 w 165"/>
                <a:gd name="T31" fmla="*/ 131 h 233"/>
                <a:gd name="T32" fmla="*/ 96 w 165"/>
                <a:gd name="T33" fmla="*/ 127 h 233"/>
                <a:gd name="T34" fmla="*/ 104 w 165"/>
                <a:gd name="T35" fmla="*/ 127 h 233"/>
                <a:gd name="T36" fmla="*/ 103 w 165"/>
                <a:gd name="T37" fmla="*/ 131 h 233"/>
                <a:gd name="T38" fmla="*/ 103 w 165"/>
                <a:gd name="T39" fmla="*/ 163 h 233"/>
                <a:gd name="T40" fmla="*/ 114 w 165"/>
                <a:gd name="T41" fmla="*/ 174 h 233"/>
                <a:gd name="T42" fmla="*/ 125 w 165"/>
                <a:gd name="T43" fmla="*/ 163 h 233"/>
                <a:gd name="T44" fmla="*/ 125 w 165"/>
                <a:gd name="T45" fmla="*/ 131 h 233"/>
                <a:gd name="T46" fmla="*/ 124 w 165"/>
                <a:gd name="T47" fmla="*/ 127 h 233"/>
                <a:gd name="T48" fmla="*/ 132 w 165"/>
                <a:gd name="T49" fmla="*/ 127 h 233"/>
                <a:gd name="T50" fmla="*/ 131 w 165"/>
                <a:gd name="T51" fmla="*/ 131 h 233"/>
                <a:gd name="T52" fmla="*/ 131 w 165"/>
                <a:gd name="T53" fmla="*/ 150 h 233"/>
                <a:gd name="T54" fmla="*/ 142 w 165"/>
                <a:gd name="T55" fmla="*/ 161 h 233"/>
                <a:gd name="T56" fmla="*/ 153 w 165"/>
                <a:gd name="T57" fmla="*/ 150 h 233"/>
                <a:gd name="T58" fmla="*/ 153 w 165"/>
                <a:gd name="T59" fmla="*/ 131 h 233"/>
                <a:gd name="T60" fmla="*/ 152 w 165"/>
                <a:gd name="T61" fmla="*/ 127 h 233"/>
                <a:gd name="T62" fmla="*/ 158 w 165"/>
                <a:gd name="T63" fmla="*/ 127 h 233"/>
                <a:gd name="T64" fmla="*/ 158 w 165"/>
                <a:gd name="T65" fmla="*/ 120 h 233"/>
                <a:gd name="T66" fmla="*/ 134 w 165"/>
                <a:gd name="T67" fmla="*/ 120 h 233"/>
                <a:gd name="T68" fmla="*/ 134 w 165"/>
                <a:gd name="T69" fmla="*/ 18 h 233"/>
                <a:gd name="T70" fmla="*/ 142 w 165"/>
                <a:gd name="T71" fmla="*/ 18 h 233"/>
                <a:gd name="T72" fmla="*/ 142 w 165"/>
                <a:gd name="T73" fmla="*/ 0 h 233"/>
                <a:gd name="T74" fmla="*/ 86 w 165"/>
                <a:gd name="T75" fmla="*/ 0 h 233"/>
                <a:gd name="T76" fmla="*/ 86 w 165"/>
                <a:gd name="T77" fmla="*/ 18 h 233"/>
                <a:gd name="T78" fmla="*/ 94 w 165"/>
                <a:gd name="T79" fmla="*/ 18 h 233"/>
                <a:gd name="T80" fmla="*/ 94 w 165"/>
                <a:gd name="T81" fmla="*/ 20 h 233"/>
                <a:gd name="T82" fmla="*/ 0 w 165"/>
                <a:gd name="T83" fmla="*/ 120 h 233"/>
                <a:gd name="T84" fmla="*/ 63 w 165"/>
                <a:gd name="T85" fmla="*/ 213 h 233"/>
                <a:gd name="T86" fmla="*/ 63 w 165"/>
                <a:gd name="T87" fmla="*/ 233 h 233"/>
                <a:gd name="T88" fmla="*/ 165 w 165"/>
                <a:gd name="T89" fmla="*/ 233 h 233"/>
                <a:gd name="T90" fmla="*/ 165 w 165"/>
                <a:gd name="T91" fmla="*/ 195 h 233"/>
                <a:gd name="T92" fmla="*/ 158 w 165"/>
                <a:gd name="T93" fmla="*/ 1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33">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14"/>
            <p:cNvSpPr>
              <a:spLocks noEditPoints="1"/>
            </p:cNvSpPr>
            <p:nvPr/>
          </p:nvSpPr>
          <p:spPr bwMode="auto">
            <a:xfrm>
              <a:off x="5761039" y="3413125"/>
              <a:ext cx="466725" cy="79375"/>
            </a:xfrm>
            <a:custGeom>
              <a:avLst/>
              <a:gdLst>
                <a:gd name="T0" fmla="*/ 0 w 294"/>
                <a:gd name="T1" fmla="*/ 0 h 50"/>
                <a:gd name="T2" fmla="*/ 0 w 294"/>
                <a:gd name="T3" fmla="*/ 50 h 50"/>
                <a:gd name="T4" fmla="*/ 294 w 294"/>
                <a:gd name="T5" fmla="*/ 50 h 50"/>
                <a:gd name="T6" fmla="*/ 294 w 294"/>
                <a:gd name="T7" fmla="*/ 0 h 50"/>
                <a:gd name="T8" fmla="*/ 0 w 294"/>
                <a:gd name="T9" fmla="*/ 0 h 50"/>
                <a:gd name="T10" fmla="*/ 282 w 294"/>
                <a:gd name="T11" fmla="*/ 38 h 50"/>
                <a:gd name="T12" fmla="*/ 10 w 294"/>
                <a:gd name="T13" fmla="*/ 38 h 50"/>
                <a:gd name="T14" fmla="*/ 10 w 294"/>
                <a:gd name="T15" fmla="*/ 12 h 50"/>
                <a:gd name="T16" fmla="*/ 282 w 294"/>
                <a:gd name="T17" fmla="*/ 12 h 50"/>
                <a:gd name="T18" fmla="*/ 282 w 29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0">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6"/>
          <p:cNvSpPr txBox="1">
            <a:spLocks noChangeArrowheads="1"/>
          </p:cNvSpPr>
          <p:nvPr/>
        </p:nvSpPr>
        <p:spPr bwMode="auto">
          <a:xfrm>
            <a:off x="2236039" y="301585"/>
            <a:ext cx="162095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选题的背景与意义</a:t>
            </a:r>
          </a:p>
        </p:txBody>
      </p:sp>
      <p:sp>
        <p:nvSpPr>
          <p:cNvPr id="34" name="文本框 6"/>
          <p:cNvSpPr txBox="1">
            <a:spLocks noChangeArrowheads="1"/>
          </p:cNvSpPr>
          <p:nvPr/>
        </p:nvSpPr>
        <p:spPr bwMode="auto">
          <a:xfrm>
            <a:off x="4125299" y="301585"/>
            <a:ext cx="1441420" cy="307777"/>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研究方法及过程</a:t>
            </a:r>
          </a:p>
        </p:txBody>
      </p:sp>
      <p:sp>
        <p:nvSpPr>
          <p:cNvPr id="35" name="文本框 34"/>
          <p:cNvSpPr txBox="1">
            <a:spLocks noChangeArrowheads="1"/>
          </p:cNvSpPr>
          <p:nvPr/>
        </p:nvSpPr>
        <p:spPr bwMode="auto">
          <a:xfrm>
            <a:off x="5835022" y="301585"/>
            <a:ext cx="1980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研究成果展示及其应用</a:t>
            </a:r>
          </a:p>
        </p:txBody>
      </p:sp>
      <p:sp>
        <p:nvSpPr>
          <p:cNvPr id="36" name="文本框 6"/>
          <p:cNvSpPr txBox="1">
            <a:spLocks noChangeArrowheads="1"/>
          </p:cNvSpPr>
          <p:nvPr/>
        </p:nvSpPr>
        <p:spPr bwMode="auto">
          <a:xfrm>
            <a:off x="8083354" y="3015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mj-ea"/>
                <a:ea typeface="+mj-ea"/>
              </a:rPr>
              <a:t>论文总结</a:t>
            </a:r>
          </a:p>
        </p:txBody>
      </p:sp>
      <p:sp>
        <p:nvSpPr>
          <p:cNvPr id="37" name="文本框 6"/>
          <p:cNvSpPr txBox="1">
            <a:spLocks noChangeArrowheads="1"/>
          </p:cNvSpPr>
          <p:nvPr/>
        </p:nvSpPr>
        <p:spPr bwMode="auto">
          <a:xfrm>
            <a:off x="102160" y="270806"/>
            <a:ext cx="875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a:solidFill>
                  <a:schemeClr val="bg1"/>
                </a:solidFill>
                <a:latin typeface="+mj-ea"/>
                <a:ea typeface="+mj-ea"/>
              </a:rPr>
              <a:t>MORE</a:t>
            </a:r>
            <a:endParaRPr lang="zh-CN" altLang="en-US" sz="1800">
              <a:solidFill>
                <a:schemeClr val="bg1"/>
              </a:solidFill>
              <a:latin typeface="+mj-ea"/>
              <a:ea typeface="+mj-ea"/>
            </a:endParaRPr>
          </a:p>
        </p:txBody>
      </p:sp>
      <p:sp>
        <p:nvSpPr>
          <p:cNvPr id="14" name="矩形 13"/>
          <p:cNvSpPr/>
          <p:nvPr/>
        </p:nvSpPr>
        <p:spPr bwMode="auto">
          <a:xfrm>
            <a:off x="3222913" y="2937122"/>
            <a:ext cx="2698175" cy="523220"/>
          </a:xfrm>
          <a:prstGeom prst="rect">
            <a:avLst/>
          </a:prstGeom>
          <a:noFill/>
        </p:spPr>
        <p:txBody>
          <a:bodyPr wrap="none">
            <a:spAutoFit/>
          </a:bodyPr>
          <a:lstStyle/>
          <a:p>
            <a:pPr algn="ctr">
              <a:defRPr/>
            </a:pPr>
            <a:r>
              <a:rPr lang="zh-CN" altLang="en-US" sz="2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研究方法及过程</a:t>
            </a:r>
          </a:p>
        </p:txBody>
      </p:sp>
      <p:sp>
        <p:nvSpPr>
          <p:cNvPr id="15" name="矩形 14"/>
          <p:cNvSpPr/>
          <p:nvPr/>
        </p:nvSpPr>
        <p:spPr>
          <a:xfrm>
            <a:off x="2967458" y="3460343"/>
            <a:ext cx="3209084" cy="276999"/>
          </a:xfrm>
          <a:prstGeom prst="rect">
            <a:avLst/>
          </a:prstGeom>
        </p:spPr>
        <p:txBody>
          <a:bodyPr wrap="none">
            <a:spAutoFit/>
          </a:bodyPr>
          <a:lstStyle/>
          <a:p>
            <a:pPr lvl="0" algn="ctr" fontAlgn="base">
              <a:spcBef>
                <a:spcPct val="0"/>
              </a:spcBef>
              <a:spcAft>
                <a:spcPct val="0"/>
              </a:spcAft>
              <a:defRPr/>
            </a:pPr>
            <a:r>
              <a:rPr lang="en-US" altLang="zh-CN" sz="1200">
                <a:solidFill>
                  <a:schemeClr val="accent1"/>
                </a:solidFill>
                <a:latin typeface="+mj-lt"/>
                <a:ea typeface="方正兰亭黑_GBK" panose="02000000000000000000"/>
              </a:rPr>
              <a:t>RESEARCH METHODS AND PROCESSES</a:t>
            </a:r>
          </a:p>
        </p:txBody>
      </p:sp>
      <p:sp>
        <p:nvSpPr>
          <p:cNvPr id="16" name="矩形 15"/>
          <p:cNvSpPr/>
          <p:nvPr/>
        </p:nvSpPr>
        <p:spPr>
          <a:xfrm>
            <a:off x="1773951" y="3806594"/>
            <a:ext cx="5596098" cy="507831"/>
          </a:xfrm>
          <a:prstGeom prst="rect">
            <a:avLst/>
          </a:prstGeom>
        </p:spPr>
        <p:txBody>
          <a:bodyPr wrap="square">
            <a:spAutoFit/>
          </a:bodyPr>
          <a:lstStyle/>
          <a:p>
            <a:pPr lvl="0"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17" name="直接连接符 16"/>
          <p:cNvCxnSpPr/>
          <p:nvPr/>
        </p:nvCxnSpPr>
        <p:spPr>
          <a:xfrm>
            <a:off x="4441372" y="3806594"/>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838754" y="1401379"/>
            <a:ext cx="1466491" cy="1466491"/>
            <a:chOff x="3838754" y="1401379"/>
            <a:chExt cx="1466491" cy="1466491"/>
          </a:xfrm>
        </p:grpSpPr>
        <p:sp>
          <p:nvSpPr>
            <p:cNvPr id="19" name="椭圆 18"/>
            <p:cNvSpPr/>
            <p:nvPr/>
          </p:nvSpPr>
          <p:spPr>
            <a:xfrm>
              <a:off x="3838754" y="1401379"/>
              <a:ext cx="1466491" cy="14664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5"/>
            <p:cNvSpPr>
              <a:spLocks noEditPoints="1"/>
            </p:cNvSpPr>
            <p:nvPr/>
          </p:nvSpPr>
          <p:spPr bwMode="auto">
            <a:xfrm>
              <a:off x="4191111" y="1708755"/>
              <a:ext cx="761777" cy="851738"/>
            </a:xfrm>
            <a:custGeom>
              <a:avLst/>
              <a:gdLst>
                <a:gd name="T0" fmla="*/ 141 w 715"/>
                <a:gd name="T1" fmla="*/ 801 h 801"/>
                <a:gd name="T2" fmla="*/ 58 w 715"/>
                <a:gd name="T3" fmla="*/ 658 h 801"/>
                <a:gd name="T4" fmla="*/ 142 w 715"/>
                <a:gd name="T5" fmla="*/ 600 h 801"/>
                <a:gd name="T6" fmla="*/ 58 w 715"/>
                <a:gd name="T7" fmla="*/ 541 h 801"/>
                <a:gd name="T8" fmla="*/ 85 w 715"/>
                <a:gd name="T9" fmla="*/ 429 h 801"/>
                <a:gd name="T10" fmla="*/ 86 w 715"/>
                <a:gd name="T11" fmla="*/ 312 h 801"/>
                <a:gd name="T12" fmla="*/ 57 w 715"/>
                <a:gd name="T13" fmla="*/ 200 h 801"/>
                <a:gd name="T14" fmla="*/ 142 w 715"/>
                <a:gd name="T15" fmla="*/ 141 h 801"/>
                <a:gd name="T16" fmla="*/ 57 w 715"/>
                <a:gd name="T17" fmla="*/ 84 h 801"/>
                <a:gd name="T18" fmla="*/ 86 w 715"/>
                <a:gd name="T19" fmla="*/ 0 h 801"/>
                <a:gd name="T20" fmla="*/ 629 w 715"/>
                <a:gd name="T21" fmla="*/ 28 h 801"/>
                <a:gd name="T22" fmla="*/ 715 w 715"/>
                <a:gd name="T23" fmla="*/ 59 h 801"/>
                <a:gd name="T24" fmla="*/ 688 w 715"/>
                <a:gd name="T25" fmla="*/ 801 h 801"/>
                <a:gd name="T26" fmla="*/ 200 w 715"/>
                <a:gd name="T27" fmla="*/ 200 h 801"/>
                <a:gd name="T28" fmla="*/ 572 w 715"/>
                <a:gd name="T29" fmla="*/ 429 h 801"/>
                <a:gd name="T30" fmla="*/ 659 w 715"/>
                <a:gd name="T31" fmla="*/ 64 h 801"/>
                <a:gd name="T32" fmla="*/ 629 w 715"/>
                <a:gd name="T33" fmla="*/ 686 h 801"/>
                <a:gd name="T34" fmla="*/ 113 w 715"/>
                <a:gd name="T35" fmla="*/ 714 h 801"/>
                <a:gd name="T36" fmla="*/ 629 w 715"/>
                <a:gd name="T37" fmla="*/ 743 h 801"/>
                <a:gd name="T38" fmla="*/ 659 w 715"/>
                <a:gd name="T39" fmla="*/ 64 h 801"/>
                <a:gd name="T40" fmla="*/ 500 w 715"/>
                <a:gd name="T41" fmla="*/ 257 h 801"/>
                <a:gd name="T42" fmla="*/ 500 w 715"/>
                <a:gd name="T43" fmla="*/ 286 h 801"/>
                <a:gd name="T44" fmla="*/ 257 w 715"/>
                <a:gd name="T45" fmla="*/ 271 h 801"/>
                <a:gd name="T46" fmla="*/ 272 w 715"/>
                <a:gd name="T47" fmla="*/ 343 h 801"/>
                <a:gd name="T48" fmla="*/ 515 w 715"/>
                <a:gd name="T49" fmla="*/ 357 h 801"/>
                <a:gd name="T50" fmla="*/ 272 w 715"/>
                <a:gd name="T51" fmla="*/ 372 h 801"/>
                <a:gd name="T52" fmla="*/ 272 w 715"/>
                <a:gd name="T53" fmla="*/ 343 h 801"/>
                <a:gd name="T54" fmla="*/ 86 w 715"/>
                <a:gd name="T55" fmla="*/ 171 h 801"/>
                <a:gd name="T56" fmla="*/ 0 w 715"/>
                <a:gd name="T57" fmla="*/ 143 h 801"/>
                <a:gd name="T58" fmla="*/ 86 w 715"/>
                <a:gd name="T59" fmla="*/ 114 h 801"/>
                <a:gd name="T60" fmla="*/ 29 w 715"/>
                <a:gd name="T61" fmla="*/ 343 h 801"/>
                <a:gd name="T62" fmla="*/ 114 w 715"/>
                <a:gd name="T63" fmla="*/ 372 h 801"/>
                <a:gd name="T64" fmla="*/ 29 w 715"/>
                <a:gd name="T65" fmla="*/ 400 h 801"/>
                <a:gd name="T66" fmla="*/ 29 w 715"/>
                <a:gd name="T67" fmla="*/ 343 h 801"/>
                <a:gd name="T68" fmla="*/ 86 w 715"/>
                <a:gd name="T69" fmla="*/ 572 h 801"/>
                <a:gd name="T70" fmla="*/ 86 w 715"/>
                <a:gd name="T71" fmla="*/ 629 h 801"/>
                <a:gd name="T72" fmla="*/ 0 w 715"/>
                <a:gd name="T73" fmla="*/ 60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5" h="801">
                  <a:moveTo>
                    <a:pt x="688" y="801"/>
                  </a:moveTo>
                  <a:cubicBezTo>
                    <a:pt x="141" y="801"/>
                    <a:pt x="141" y="801"/>
                    <a:pt x="141" y="801"/>
                  </a:cubicBezTo>
                  <a:cubicBezTo>
                    <a:pt x="91" y="801"/>
                    <a:pt x="57" y="715"/>
                    <a:pt x="57" y="715"/>
                  </a:cubicBezTo>
                  <a:cubicBezTo>
                    <a:pt x="58" y="658"/>
                    <a:pt x="58" y="658"/>
                    <a:pt x="58" y="658"/>
                  </a:cubicBezTo>
                  <a:cubicBezTo>
                    <a:pt x="85" y="659"/>
                    <a:pt x="85" y="659"/>
                    <a:pt x="85" y="659"/>
                  </a:cubicBezTo>
                  <a:cubicBezTo>
                    <a:pt x="143" y="659"/>
                    <a:pt x="142" y="600"/>
                    <a:pt x="142" y="600"/>
                  </a:cubicBezTo>
                  <a:cubicBezTo>
                    <a:pt x="142" y="543"/>
                    <a:pt x="87" y="541"/>
                    <a:pt x="87" y="541"/>
                  </a:cubicBezTo>
                  <a:cubicBezTo>
                    <a:pt x="58" y="541"/>
                    <a:pt x="58" y="541"/>
                    <a:pt x="58" y="541"/>
                  </a:cubicBezTo>
                  <a:cubicBezTo>
                    <a:pt x="58" y="429"/>
                    <a:pt x="58" y="429"/>
                    <a:pt x="58" y="429"/>
                  </a:cubicBezTo>
                  <a:cubicBezTo>
                    <a:pt x="85" y="429"/>
                    <a:pt x="85" y="429"/>
                    <a:pt x="85" y="429"/>
                  </a:cubicBezTo>
                  <a:cubicBezTo>
                    <a:pt x="139" y="429"/>
                    <a:pt x="143" y="373"/>
                    <a:pt x="143" y="373"/>
                  </a:cubicBezTo>
                  <a:cubicBezTo>
                    <a:pt x="143" y="312"/>
                    <a:pt x="86" y="312"/>
                    <a:pt x="86" y="312"/>
                  </a:cubicBezTo>
                  <a:cubicBezTo>
                    <a:pt x="59" y="313"/>
                    <a:pt x="59" y="313"/>
                    <a:pt x="59" y="313"/>
                  </a:cubicBezTo>
                  <a:cubicBezTo>
                    <a:pt x="57" y="200"/>
                    <a:pt x="57" y="200"/>
                    <a:pt x="57" y="200"/>
                  </a:cubicBezTo>
                  <a:cubicBezTo>
                    <a:pt x="84" y="198"/>
                    <a:pt x="84" y="198"/>
                    <a:pt x="84" y="198"/>
                  </a:cubicBezTo>
                  <a:cubicBezTo>
                    <a:pt x="143" y="198"/>
                    <a:pt x="142" y="141"/>
                    <a:pt x="142" y="141"/>
                  </a:cubicBezTo>
                  <a:cubicBezTo>
                    <a:pt x="142" y="89"/>
                    <a:pt x="86" y="84"/>
                    <a:pt x="86" y="84"/>
                  </a:cubicBezTo>
                  <a:cubicBezTo>
                    <a:pt x="57" y="84"/>
                    <a:pt x="57" y="84"/>
                    <a:pt x="57" y="84"/>
                  </a:cubicBezTo>
                  <a:cubicBezTo>
                    <a:pt x="57" y="28"/>
                    <a:pt x="57" y="28"/>
                    <a:pt x="57" y="28"/>
                  </a:cubicBezTo>
                  <a:cubicBezTo>
                    <a:pt x="57" y="13"/>
                    <a:pt x="70" y="0"/>
                    <a:pt x="86" y="0"/>
                  </a:cubicBezTo>
                  <a:cubicBezTo>
                    <a:pt x="601" y="0"/>
                    <a:pt x="601" y="0"/>
                    <a:pt x="601" y="0"/>
                  </a:cubicBezTo>
                  <a:cubicBezTo>
                    <a:pt x="616" y="0"/>
                    <a:pt x="629" y="13"/>
                    <a:pt x="629" y="28"/>
                  </a:cubicBezTo>
                  <a:cubicBezTo>
                    <a:pt x="686" y="30"/>
                    <a:pt x="686" y="30"/>
                    <a:pt x="686" y="30"/>
                  </a:cubicBezTo>
                  <a:cubicBezTo>
                    <a:pt x="710" y="30"/>
                    <a:pt x="715" y="59"/>
                    <a:pt x="715" y="59"/>
                  </a:cubicBezTo>
                  <a:cubicBezTo>
                    <a:pt x="715" y="774"/>
                    <a:pt x="715" y="774"/>
                    <a:pt x="715" y="774"/>
                  </a:cubicBezTo>
                  <a:cubicBezTo>
                    <a:pt x="715" y="795"/>
                    <a:pt x="688" y="801"/>
                    <a:pt x="688" y="801"/>
                  </a:cubicBezTo>
                  <a:close/>
                  <a:moveTo>
                    <a:pt x="572" y="200"/>
                  </a:moveTo>
                  <a:cubicBezTo>
                    <a:pt x="200" y="200"/>
                    <a:pt x="200" y="200"/>
                    <a:pt x="200" y="200"/>
                  </a:cubicBezTo>
                  <a:cubicBezTo>
                    <a:pt x="200" y="429"/>
                    <a:pt x="200" y="429"/>
                    <a:pt x="200" y="429"/>
                  </a:cubicBezTo>
                  <a:cubicBezTo>
                    <a:pt x="572" y="429"/>
                    <a:pt x="572" y="429"/>
                    <a:pt x="572" y="429"/>
                  </a:cubicBezTo>
                  <a:cubicBezTo>
                    <a:pt x="572" y="200"/>
                    <a:pt x="572" y="200"/>
                    <a:pt x="572" y="200"/>
                  </a:cubicBezTo>
                  <a:close/>
                  <a:moveTo>
                    <a:pt x="659" y="64"/>
                  </a:moveTo>
                  <a:cubicBezTo>
                    <a:pt x="629" y="54"/>
                    <a:pt x="629" y="54"/>
                    <a:pt x="629" y="54"/>
                  </a:cubicBezTo>
                  <a:cubicBezTo>
                    <a:pt x="629" y="686"/>
                    <a:pt x="629" y="686"/>
                    <a:pt x="629" y="686"/>
                  </a:cubicBezTo>
                  <a:cubicBezTo>
                    <a:pt x="629" y="702"/>
                    <a:pt x="616" y="715"/>
                    <a:pt x="601" y="715"/>
                  </a:cubicBezTo>
                  <a:cubicBezTo>
                    <a:pt x="113" y="714"/>
                    <a:pt x="113" y="714"/>
                    <a:pt x="113" y="714"/>
                  </a:cubicBezTo>
                  <a:cubicBezTo>
                    <a:pt x="113" y="733"/>
                    <a:pt x="143" y="743"/>
                    <a:pt x="143" y="743"/>
                  </a:cubicBezTo>
                  <a:cubicBezTo>
                    <a:pt x="629" y="743"/>
                    <a:pt x="629" y="743"/>
                    <a:pt x="629" y="743"/>
                  </a:cubicBezTo>
                  <a:cubicBezTo>
                    <a:pt x="660" y="743"/>
                    <a:pt x="659" y="717"/>
                    <a:pt x="659" y="717"/>
                  </a:cubicBezTo>
                  <a:cubicBezTo>
                    <a:pt x="659" y="64"/>
                    <a:pt x="659" y="64"/>
                    <a:pt x="659" y="64"/>
                  </a:cubicBezTo>
                  <a:close/>
                  <a:moveTo>
                    <a:pt x="272" y="257"/>
                  </a:moveTo>
                  <a:cubicBezTo>
                    <a:pt x="500" y="257"/>
                    <a:pt x="500" y="257"/>
                    <a:pt x="500" y="257"/>
                  </a:cubicBezTo>
                  <a:cubicBezTo>
                    <a:pt x="508" y="257"/>
                    <a:pt x="515" y="263"/>
                    <a:pt x="515" y="271"/>
                  </a:cubicBezTo>
                  <a:cubicBezTo>
                    <a:pt x="515" y="279"/>
                    <a:pt x="508" y="286"/>
                    <a:pt x="500" y="286"/>
                  </a:cubicBezTo>
                  <a:cubicBezTo>
                    <a:pt x="272" y="286"/>
                    <a:pt x="272" y="286"/>
                    <a:pt x="272" y="286"/>
                  </a:cubicBezTo>
                  <a:cubicBezTo>
                    <a:pt x="264" y="286"/>
                    <a:pt x="257" y="279"/>
                    <a:pt x="257" y="271"/>
                  </a:cubicBezTo>
                  <a:cubicBezTo>
                    <a:pt x="257" y="263"/>
                    <a:pt x="264" y="257"/>
                    <a:pt x="272" y="257"/>
                  </a:cubicBezTo>
                  <a:close/>
                  <a:moveTo>
                    <a:pt x="272" y="343"/>
                  </a:moveTo>
                  <a:cubicBezTo>
                    <a:pt x="500" y="343"/>
                    <a:pt x="500" y="343"/>
                    <a:pt x="500" y="343"/>
                  </a:cubicBezTo>
                  <a:cubicBezTo>
                    <a:pt x="508" y="343"/>
                    <a:pt x="515" y="349"/>
                    <a:pt x="515" y="357"/>
                  </a:cubicBezTo>
                  <a:cubicBezTo>
                    <a:pt x="515" y="365"/>
                    <a:pt x="508" y="372"/>
                    <a:pt x="500" y="372"/>
                  </a:cubicBezTo>
                  <a:cubicBezTo>
                    <a:pt x="272" y="372"/>
                    <a:pt x="272" y="372"/>
                    <a:pt x="272" y="372"/>
                  </a:cubicBezTo>
                  <a:cubicBezTo>
                    <a:pt x="264" y="372"/>
                    <a:pt x="257" y="365"/>
                    <a:pt x="257" y="357"/>
                  </a:cubicBezTo>
                  <a:cubicBezTo>
                    <a:pt x="257" y="349"/>
                    <a:pt x="264" y="343"/>
                    <a:pt x="272" y="343"/>
                  </a:cubicBezTo>
                  <a:close/>
                  <a:moveTo>
                    <a:pt x="114" y="143"/>
                  </a:moveTo>
                  <a:cubicBezTo>
                    <a:pt x="114" y="159"/>
                    <a:pt x="102" y="171"/>
                    <a:pt x="86" y="171"/>
                  </a:cubicBezTo>
                  <a:cubicBezTo>
                    <a:pt x="29" y="171"/>
                    <a:pt x="29" y="171"/>
                    <a:pt x="29" y="171"/>
                  </a:cubicBezTo>
                  <a:cubicBezTo>
                    <a:pt x="13" y="171"/>
                    <a:pt x="0" y="159"/>
                    <a:pt x="0" y="143"/>
                  </a:cubicBezTo>
                  <a:cubicBezTo>
                    <a:pt x="0" y="127"/>
                    <a:pt x="13" y="114"/>
                    <a:pt x="29" y="114"/>
                  </a:cubicBezTo>
                  <a:cubicBezTo>
                    <a:pt x="86" y="114"/>
                    <a:pt x="86" y="114"/>
                    <a:pt x="86" y="114"/>
                  </a:cubicBezTo>
                  <a:cubicBezTo>
                    <a:pt x="102" y="114"/>
                    <a:pt x="114" y="127"/>
                    <a:pt x="114" y="143"/>
                  </a:cubicBezTo>
                  <a:close/>
                  <a:moveTo>
                    <a:pt x="29" y="343"/>
                  </a:moveTo>
                  <a:cubicBezTo>
                    <a:pt x="86" y="343"/>
                    <a:pt x="86" y="343"/>
                    <a:pt x="86" y="343"/>
                  </a:cubicBezTo>
                  <a:cubicBezTo>
                    <a:pt x="102" y="343"/>
                    <a:pt x="114" y="356"/>
                    <a:pt x="114" y="372"/>
                  </a:cubicBezTo>
                  <a:cubicBezTo>
                    <a:pt x="114" y="387"/>
                    <a:pt x="102" y="400"/>
                    <a:pt x="86" y="400"/>
                  </a:cubicBezTo>
                  <a:cubicBezTo>
                    <a:pt x="29" y="400"/>
                    <a:pt x="29" y="400"/>
                    <a:pt x="29" y="400"/>
                  </a:cubicBezTo>
                  <a:cubicBezTo>
                    <a:pt x="13" y="400"/>
                    <a:pt x="0" y="387"/>
                    <a:pt x="0" y="372"/>
                  </a:cubicBezTo>
                  <a:cubicBezTo>
                    <a:pt x="0" y="356"/>
                    <a:pt x="13" y="343"/>
                    <a:pt x="29" y="343"/>
                  </a:cubicBezTo>
                  <a:close/>
                  <a:moveTo>
                    <a:pt x="29" y="572"/>
                  </a:moveTo>
                  <a:cubicBezTo>
                    <a:pt x="86" y="572"/>
                    <a:pt x="86" y="572"/>
                    <a:pt x="86" y="572"/>
                  </a:cubicBezTo>
                  <a:cubicBezTo>
                    <a:pt x="102" y="572"/>
                    <a:pt x="114" y="585"/>
                    <a:pt x="114" y="600"/>
                  </a:cubicBezTo>
                  <a:cubicBezTo>
                    <a:pt x="114" y="616"/>
                    <a:pt x="102" y="629"/>
                    <a:pt x="86" y="629"/>
                  </a:cubicBezTo>
                  <a:cubicBezTo>
                    <a:pt x="29" y="629"/>
                    <a:pt x="29" y="629"/>
                    <a:pt x="29" y="629"/>
                  </a:cubicBezTo>
                  <a:cubicBezTo>
                    <a:pt x="13" y="629"/>
                    <a:pt x="0" y="616"/>
                    <a:pt x="0" y="600"/>
                  </a:cubicBezTo>
                  <a:cubicBezTo>
                    <a:pt x="0" y="585"/>
                    <a:pt x="13" y="572"/>
                    <a:pt x="29" y="5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94673" y="108306"/>
            <a:ext cx="2954655" cy="584776"/>
            <a:chOff x="236106" y="205901"/>
            <a:chExt cx="2954655" cy="584776"/>
          </a:xfrm>
        </p:grpSpPr>
        <p:sp>
          <p:nvSpPr>
            <p:cNvPr id="4" name="矩形 3"/>
            <p:cNvSpPr/>
            <p:nvPr/>
          </p:nvSpPr>
          <p:spPr bwMode="auto">
            <a:xfrm>
              <a:off x="236106" y="205901"/>
              <a:ext cx="2954655"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第二部分：研究方法及过程</a:t>
              </a:r>
            </a:p>
          </p:txBody>
        </p:sp>
        <p:sp>
          <p:nvSpPr>
            <p:cNvPr id="5" name="矩形 4"/>
            <p:cNvSpPr/>
            <p:nvPr/>
          </p:nvSpPr>
          <p:spPr>
            <a:xfrm>
              <a:off x="607200" y="575233"/>
              <a:ext cx="2212465"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RESEARCH METHODS AND PROCESSES</a:t>
              </a:r>
            </a:p>
          </p:txBody>
        </p:sp>
      </p:grpSp>
      <p:sp>
        <p:nvSpPr>
          <p:cNvPr id="3" name="矩形 2"/>
          <p:cNvSpPr/>
          <p:nvPr/>
        </p:nvSpPr>
        <p:spPr>
          <a:xfrm>
            <a:off x="468313" y="1323703"/>
            <a:ext cx="2481942" cy="358802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331029" y="1323703"/>
            <a:ext cx="2481942" cy="358802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93745" y="1323703"/>
            <a:ext cx="2481942" cy="358802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bwMode="auto">
          <a:xfrm>
            <a:off x="1148612" y="3043031"/>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研究方法</a:t>
            </a:r>
          </a:p>
        </p:txBody>
      </p:sp>
      <p:sp>
        <p:nvSpPr>
          <p:cNvPr id="18" name="矩形 17"/>
          <p:cNvSpPr/>
          <p:nvPr/>
        </p:nvSpPr>
        <p:spPr>
          <a:xfrm>
            <a:off x="655899" y="3417417"/>
            <a:ext cx="2093425"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19" name="直接连接符 18"/>
          <p:cNvCxnSpPr/>
          <p:nvPr/>
        </p:nvCxnSpPr>
        <p:spPr>
          <a:xfrm>
            <a:off x="1611445" y="341741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Freeform 9"/>
          <p:cNvSpPr>
            <a:spLocks noEditPoints="1"/>
          </p:cNvSpPr>
          <p:nvPr/>
        </p:nvSpPr>
        <p:spPr bwMode="auto">
          <a:xfrm>
            <a:off x="1227041" y="1958975"/>
            <a:ext cx="1133472" cy="887464"/>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矩形 20"/>
          <p:cNvSpPr/>
          <p:nvPr/>
        </p:nvSpPr>
        <p:spPr bwMode="auto">
          <a:xfrm>
            <a:off x="4073655" y="3043031"/>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研究方法</a:t>
            </a:r>
          </a:p>
        </p:txBody>
      </p:sp>
      <p:sp>
        <p:nvSpPr>
          <p:cNvPr id="22" name="矩形 21"/>
          <p:cNvSpPr/>
          <p:nvPr/>
        </p:nvSpPr>
        <p:spPr>
          <a:xfrm>
            <a:off x="3580942" y="3417417"/>
            <a:ext cx="2093425"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23" name="直接连接符 22"/>
          <p:cNvCxnSpPr/>
          <p:nvPr/>
        </p:nvCxnSpPr>
        <p:spPr>
          <a:xfrm>
            <a:off x="4536488" y="341741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bwMode="auto">
          <a:xfrm>
            <a:off x="6891930" y="3043031"/>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研究方法</a:t>
            </a:r>
          </a:p>
        </p:txBody>
      </p:sp>
      <p:sp>
        <p:nvSpPr>
          <p:cNvPr id="26" name="矩形 25"/>
          <p:cNvSpPr/>
          <p:nvPr/>
        </p:nvSpPr>
        <p:spPr>
          <a:xfrm>
            <a:off x="6399217" y="3417417"/>
            <a:ext cx="2093425" cy="923330"/>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27" name="直接连接符 26"/>
          <p:cNvCxnSpPr/>
          <p:nvPr/>
        </p:nvCxnSpPr>
        <p:spPr>
          <a:xfrm>
            <a:off x="7354763" y="341741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Freeform 5"/>
          <p:cNvSpPr>
            <a:spLocks noEditPoints="1"/>
          </p:cNvSpPr>
          <p:nvPr/>
        </p:nvSpPr>
        <p:spPr bwMode="auto">
          <a:xfrm>
            <a:off x="4200731" y="2029584"/>
            <a:ext cx="779978" cy="816856"/>
          </a:xfrm>
          <a:custGeom>
            <a:avLst/>
            <a:gdLst>
              <a:gd name="T0" fmla="*/ 153 w 244"/>
              <a:gd name="T1" fmla="*/ 76 h 256"/>
              <a:gd name="T2" fmla="*/ 99 w 244"/>
              <a:gd name="T3" fmla="*/ 111 h 256"/>
              <a:gd name="T4" fmla="*/ 105 w 244"/>
              <a:gd name="T5" fmla="*/ 99 h 256"/>
              <a:gd name="T6" fmla="*/ 142 w 244"/>
              <a:gd name="T7" fmla="*/ 99 h 256"/>
              <a:gd name="T8" fmla="*/ 146 w 244"/>
              <a:gd name="T9" fmla="*/ 111 h 256"/>
              <a:gd name="T10" fmla="*/ 162 w 244"/>
              <a:gd name="T11" fmla="*/ 61 h 256"/>
              <a:gd name="T12" fmla="*/ 82 w 244"/>
              <a:gd name="T13" fmla="*/ 73 h 256"/>
              <a:gd name="T14" fmla="*/ 123 w 244"/>
              <a:gd name="T15" fmla="*/ 0 h 256"/>
              <a:gd name="T16" fmla="*/ 123 w 244"/>
              <a:gd name="T17" fmla="*/ 25 h 256"/>
              <a:gd name="T18" fmla="*/ 123 w 244"/>
              <a:gd name="T19" fmla="*/ 0 h 256"/>
              <a:gd name="T20" fmla="*/ 103 w 244"/>
              <a:gd name="T21" fmla="*/ 59 h 256"/>
              <a:gd name="T22" fmla="*/ 107 w 244"/>
              <a:gd name="T23" fmla="*/ 44 h 256"/>
              <a:gd name="T24" fmla="*/ 137 w 244"/>
              <a:gd name="T25" fmla="*/ 59 h 256"/>
              <a:gd name="T26" fmla="*/ 141 w 244"/>
              <a:gd name="T27" fmla="*/ 44 h 256"/>
              <a:gd name="T28" fmla="*/ 151 w 244"/>
              <a:gd name="T29" fmla="*/ 59 h 256"/>
              <a:gd name="T30" fmla="*/ 134 w 244"/>
              <a:gd name="T31" fmla="*/ 29 h 256"/>
              <a:gd name="T32" fmla="*/ 123 w 244"/>
              <a:gd name="T33" fmla="*/ 34 h 256"/>
              <a:gd name="T34" fmla="*/ 110 w 244"/>
              <a:gd name="T35" fmla="*/ 29 h 256"/>
              <a:gd name="T36" fmla="*/ 93 w 244"/>
              <a:gd name="T37" fmla="*/ 59 h 256"/>
              <a:gd name="T38" fmla="*/ 69 w 244"/>
              <a:gd name="T39" fmla="*/ 99 h 256"/>
              <a:gd name="T40" fmla="*/ 42 w 244"/>
              <a:gd name="T41" fmla="*/ 99 h 256"/>
              <a:gd name="T42" fmla="*/ 123 w 244"/>
              <a:gd name="T43" fmla="*/ 85 h 256"/>
              <a:gd name="T44" fmla="*/ 123 w 244"/>
              <a:gd name="T45" fmla="*/ 113 h 256"/>
              <a:gd name="T46" fmla="*/ 123 w 244"/>
              <a:gd name="T47" fmla="*/ 85 h 256"/>
              <a:gd name="T48" fmla="*/ 204 w 244"/>
              <a:gd name="T49" fmla="*/ 97 h 256"/>
              <a:gd name="T50" fmla="*/ 177 w 244"/>
              <a:gd name="T51" fmla="*/ 97 h 256"/>
              <a:gd name="T52" fmla="*/ 101 w 244"/>
              <a:gd name="T53" fmla="*/ 145 h 256"/>
              <a:gd name="T54" fmla="*/ 140 w 244"/>
              <a:gd name="T55" fmla="*/ 145 h 256"/>
              <a:gd name="T56" fmla="*/ 155 w 244"/>
              <a:gd name="T57" fmla="*/ 145 h 256"/>
              <a:gd name="T58" fmla="*/ 136 w 244"/>
              <a:gd name="T59" fmla="*/ 117 h 256"/>
              <a:gd name="T60" fmla="*/ 89 w 244"/>
              <a:gd name="T61" fmla="*/ 132 h 256"/>
              <a:gd name="T62" fmla="*/ 101 w 244"/>
              <a:gd name="T63" fmla="*/ 145 h 256"/>
              <a:gd name="T64" fmla="*/ 34 w 244"/>
              <a:gd name="T65" fmla="*/ 145 h 256"/>
              <a:gd name="T66" fmla="*/ 72 w 244"/>
              <a:gd name="T67" fmla="*/ 145 h 256"/>
              <a:gd name="T68" fmla="*/ 88 w 244"/>
              <a:gd name="T69" fmla="*/ 145 h 256"/>
              <a:gd name="T70" fmla="*/ 69 w 244"/>
              <a:gd name="T71" fmla="*/ 117 h 256"/>
              <a:gd name="T72" fmla="*/ 22 w 244"/>
              <a:gd name="T73" fmla="*/ 132 h 256"/>
              <a:gd name="T74" fmla="*/ 244 w 244"/>
              <a:gd name="T75" fmla="*/ 174 h 256"/>
              <a:gd name="T76" fmla="*/ 223 w 244"/>
              <a:gd name="T77" fmla="*/ 151 h 256"/>
              <a:gd name="T78" fmla="*/ 207 w 244"/>
              <a:gd name="T79" fmla="*/ 151 h 256"/>
              <a:gd name="T80" fmla="*/ 169 w 244"/>
              <a:gd name="T81" fmla="*/ 151 h 256"/>
              <a:gd name="T82" fmla="*/ 155 w 244"/>
              <a:gd name="T83" fmla="*/ 151 h 256"/>
              <a:gd name="T84" fmla="*/ 140 w 244"/>
              <a:gd name="T85" fmla="*/ 151 h 256"/>
              <a:gd name="T86" fmla="*/ 101 w 244"/>
              <a:gd name="T87" fmla="*/ 151 h 256"/>
              <a:gd name="T88" fmla="*/ 88 w 244"/>
              <a:gd name="T89" fmla="*/ 151 h 256"/>
              <a:gd name="T90" fmla="*/ 72 w 244"/>
              <a:gd name="T91" fmla="*/ 151 h 256"/>
              <a:gd name="T92" fmla="*/ 34 w 244"/>
              <a:gd name="T93" fmla="*/ 151 h 256"/>
              <a:gd name="T94" fmla="*/ 0 w 244"/>
              <a:gd name="T95" fmla="*/ 151 h 256"/>
              <a:gd name="T96" fmla="*/ 26 w 244"/>
              <a:gd name="T97" fmla="*/ 174 h 256"/>
              <a:gd name="T98" fmla="*/ 16 w 244"/>
              <a:gd name="T99" fmla="*/ 243 h 256"/>
              <a:gd name="T100" fmla="*/ 227 w 244"/>
              <a:gd name="T101" fmla="*/ 256 h 256"/>
              <a:gd name="T102" fmla="*/ 219 w 244"/>
              <a:gd name="T103" fmla="*/ 243 h 256"/>
              <a:gd name="T104" fmla="*/ 244 w 244"/>
              <a:gd name="T105" fmla="*/ 174 h 256"/>
              <a:gd name="T106" fmla="*/ 157 w 244"/>
              <a:gd name="T107" fmla="*/ 145 h 256"/>
              <a:gd name="T108" fmla="*/ 172 w 244"/>
              <a:gd name="T109" fmla="*/ 145 h 256"/>
              <a:gd name="T110" fmla="*/ 211 w 244"/>
              <a:gd name="T111" fmla="*/ 145 h 256"/>
              <a:gd name="T112" fmla="*/ 223 w 244"/>
              <a:gd name="T113" fmla="*/ 130 h 256"/>
              <a:gd name="T114" fmla="*/ 176 w 244"/>
              <a:gd name="T115" fmla="*/ 1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256">
                <a:moveTo>
                  <a:pt x="146" y="111"/>
                </a:moveTo>
                <a:cubicBezTo>
                  <a:pt x="153" y="76"/>
                  <a:pt x="153" y="76"/>
                  <a:pt x="153" y="76"/>
                </a:cubicBezTo>
                <a:cubicBezTo>
                  <a:pt x="92" y="76"/>
                  <a:pt x="92" y="76"/>
                  <a:pt x="92" y="76"/>
                </a:cubicBezTo>
                <a:cubicBezTo>
                  <a:pt x="99" y="111"/>
                  <a:pt x="99" y="111"/>
                  <a:pt x="99" y="111"/>
                </a:cubicBezTo>
                <a:cubicBezTo>
                  <a:pt x="101" y="110"/>
                  <a:pt x="104" y="109"/>
                  <a:pt x="108" y="109"/>
                </a:cubicBezTo>
                <a:cubicBezTo>
                  <a:pt x="106" y="106"/>
                  <a:pt x="105" y="103"/>
                  <a:pt x="105" y="99"/>
                </a:cubicBezTo>
                <a:cubicBezTo>
                  <a:pt x="105" y="89"/>
                  <a:pt x="113" y="80"/>
                  <a:pt x="123" y="80"/>
                </a:cubicBezTo>
                <a:cubicBezTo>
                  <a:pt x="133" y="80"/>
                  <a:pt x="142" y="89"/>
                  <a:pt x="142" y="99"/>
                </a:cubicBezTo>
                <a:cubicBezTo>
                  <a:pt x="142" y="103"/>
                  <a:pt x="141" y="106"/>
                  <a:pt x="139" y="109"/>
                </a:cubicBezTo>
                <a:cubicBezTo>
                  <a:pt x="141" y="109"/>
                  <a:pt x="143" y="110"/>
                  <a:pt x="146" y="111"/>
                </a:cubicBezTo>
                <a:close/>
                <a:moveTo>
                  <a:pt x="82" y="61"/>
                </a:moveTo>
                <a:cubicBezTo>
                  <a:pt x="162" y="61"/>
                  <a:pt x="162" y="61"/>
                  <a:pt x="162" y="61"/>
                </a:cubicBezTo>
                <a:cubicBezTo>
                  <a:pt x="162" y="73"/>
                  <a:pt x="162" y="73"/>
                  <a:pt x="162" y="73"/>
                </a:cubicBezTo>
                <a:cubicBezTo>
                  <a:pt x="82" y="73"/>
                  <a:pt x="82" y="73"/>
                  <a:pt x="82" y="73"/>
                </a:cubicBezTo>
                <a:lnTo>
                  <a:pt x="82" y="61"/>
                </a:lnTo>
                <a:close/>
                <a:moveTo>
                  <a:pt x="123" y="0"/>
                </a:moveTo>
                <a:cubicBezTo>
                  <a:pt x="130" y="0"/>
                  <a:pt x="135" y="6"/>
                  <a:pt x="135" y="13"/>
                </a:cubicBezTo>
                <a:cubicBezTo>
                  <a:pt x="135" y="19"/>
                  <a:pt x="130" y="25"/>
                  <a:pt x="123" y="25"/>
                </a:cubicBezTo>
                <a:cubicBezTo>
                  <a:pt x="116" y="25"/>
                  <a:pt x="111" y="19"/>
                  <a:pt x="111" y="13"/>
                </a:cubicBezTo>
                <a:cubicBezTo>
                  <a:pt x="111" y="6"/>
                  <a:pt x="116" y="0"/>
                  <a:pt x="123" y="0"/>
                </a:cubicBezTo>
                <a:close/>
                <a:moveTo>
                  <a:pt x="93" y="59"/>
                </a:moveTo>
                <a:cubicBezTo>
                  <a:pt x="103" y="59"/>
                  <a:pt x="103" y="59"/>
                  <a:pt x="103" y="59"/>
                </a:cubicBezTo>
                <a:cubicBezTo>
                  <a:pt x="103" y="44"/>
                  <a:pt x="103" y="44"/>
                  <a:pt x="103" y="44"/>
                </a:cubicBezTo>
                <a:cubicBezTo>
                  <a:pt x="107" y="44"/>
                  <a:pt x="107" y="44"/>
                  <a:pt x="107" y="44"/>
                </a:cubicBezTo>
                <a:cubicBezTo>
                  <a:pt x="107" y="59"/>
                  <a:pt x="107" y="59"/>
                  <a:pt x="107" y="59"/>
                </a:cubicBezTo>
                <a:cubicBezTo>
                  <a:pt x="137" y="59"/>
                  <a:pt x="137" y="59"/>
                  <a:pt x="137" y="59"/>
                </a:cubicBezTo>
                <a:cubicBezTo>
                  <a:pt x="137" y="44"/>
                  <a:pt x="137" y="44"/>
                  <a:pt x="137" y="44"/>
                </a:cubicBezTo>
                <a:cubicBezTo>
                  <a:pt x="141" y="44"/>
                  <a:pt x="141" y="44"/>
                  <a:pt x="141" y="44"/>
                </a:cubicBezTo>
                <a:cubicBezTo>
                  <a:pt x="141" y="59"/>
                  <a:pt x="141" y="59"/>
                  <a:pt x="141" y="59"/>
                </a:cubicBezTo>
                <a:cubicBezTo>
                  <a:pt x="151" y="59"/>
                  <a:pt x="151" y="59"/>
                  <a:pt x="151" y="59"/>
                </a:cubicBezTo>
                <a:cubicBezTo>
                  <a:pt x="151" y="42"/>
                  <a:pt x="151" y="42"/>
                  <a:pt x="151" y="42"/>
                </a:cubicBezTo>
                <a:cubicBezTo>
                  <a:pt x="150" y="28"/>
                  <a:pt x="134" y="29"/>
                  <a:pt x="134" y="29"/>
                </a:cubicBezTo>
                <a:cubicBezTo>
                  <a:pt x="126" y="29"/>
                  <a:pt x="126" y="29"/>
                  <a:pt x="126" y="29"/>
                </a:cubicBezTo>
                <a:cubicBezTo>
                  <a:pt x="123" y="34"/>
                  <a:pt x="123" y="34"/>
                  <a:pt x="123" y="34"/>
                </a:cubicBezTo>
                <a:cubicBezTo>
                  <a:pt x="120" y="29"/>
                  <a:pt x="120" y="29"/>
                  <a:pt x="120" y="29"/>
                </a:cubicBezTo>
                <a:cubicBezTo>
                  <a:pt x="110" y="29"/>
                  <a:pt x="110" y="29"/>
                  <a:pt x="110" y="29"/>
                </a:cubicBezTo>
                <a:cubicBezTo>
                  <a:pt x="93" y="29"/>
                  <a:pt x="93" y="42"/>
                  <a:pt x="93" y="42"/>
                </a:cubicBezTo>
                <a:lnTo>
                  <a:pt x="93" y="59"/>
                </a:lnTo>
                <a:close/>
                <a:moveTo>
                  <a:pt x="56" y="85"/>
                </a:moveTo>
                <a:cubicBezTo>
                  <a:pt x="63" y="85"/>
                  <a:pt x="69" y="91"/>
                  <a:pt x="69" y="99"/>
                </a:cubicBezTo>
                <a:cubicBezTo>
                  <a:pt x="69" y="107"/>
                  <a:pt x="63" y="113"/>
                  <a:pt x="56" y="113"/>
                </a:cubicBezTo>
                <a:cubicBezTo>
                  <a:pt x="48" y="113"/>
                  <a:pt x="42" y="107"/>
                  <a:pt x="42" y="99"/>
                </a:cubicBezTo>
                <a:cubicBezTo>
                  <a:pt x="42" y="91"/>
                  <a:pt x="48" y="85"/>
                  <a:pt x="56" y="85"/>
                </a:cubicBezTo>
                <a:close/>
                <a:moveTo>
                  <a:pt x="123" y="85"/>
                </a:moveTo>
                <a:cubicBezTo>
                  <a:pt x="131" y="85"/>
                  <a:pt x="137" y="91"/>
                  <a:pt x="137" y="99"/>
                </a:cubicBezTo>
                <a:cubicBezTo>
                  <a:pt x="137" y="107"/>
                  <a:pt x="131" y="113"/>
                  <a:pt x="123" y="113"/>
                </a:cubicBezTo>
                <a:cubicBezTo>
                  <a:pt x="115" y="113"/>
                  <a:pt x="109" y="107"/>
                  <a:pt x="109" y="99"/>
                </a:cubicBezTo>
                <a:cubicBezTo>
                  <a:pt x="109" y="91"/>
                  <a:pt x="115" y="85"/>
                  <a:pt x="123" y="85"/>
                </a:cubicBezTo>
                <a:close/>
                <a:moveTo>
                  <a:pt x="191" y="111"/>
                </a:moveTo>
                <a:cubicBezTo>
                  <a:pt x="198" y="111"/>
                  <a:pt x="204" y="105"/>
                  <a:pt x="204" y="97"/>
                </a:cubicBezTo>
                <a:cubicBezTo>
                  <a:pt x="204" y="90"/>
                  <a:pt x="198" y="83"/>
                  <a:pt x="191" y="83"/>
                </a:cubicBezTo>
                <a:cubicBezTo>
                  <a:pt x="183" y="83"/>
                  <a:pt x="177" y="90"/>
                  <a:pt x="177" y="97"/>
                </a:cubicBezTo>
                <a:cubicBezTo>
                  <a:pt x="177" y="105"/>
                  <a:pt x="183" y="111"/>
                  <a:pt x="191" y="111"/>
                </a:cubicBezTo>
                <a:close/>
                <a:moveTo>
                  <a:pt x="101" y="145"/>
                </a:moveTo>
                <a:cubicBezTo>
                  <a:pt x="105" y="145"/>
                  <a:pt x="105" y="145"/>
                  <a:pt x="105" y="145"/>
                </a:cubicBezTo>
                <a:cubicBezTo>
                  <a:pt x="140" y="145"/>
                  <a:pt x="140" y="145"/>
                  <a:pt x="140" y="145"/>
                </a:cubicBezTo>
                <a:cubicBezTo>
                  <a:pt x="143" y="145"/>
                  <a:pt x="143" y="145"/>
                  <a:pt x="143" y="145"/>
                </a:cubicBezTo>
                <a:cubicBezTo>
                  <a:pt x="155" y="145"/>
                  <a:pt x="155" y="145"/>
                  <a:pt x="155" y="145"/>
                </a:cubicBezTo>
                <a:cubicBezTo>
                  <a:pt x="155" y="132"/>
                  <a:pt x="155" y="132"/>
                  <a:pt x="155" y="132"/>
                </a:cubicBezTo>
                <a:cubicBezTo>
                  <a:pt x="154" y="117"/>
                  <a:pt x="136" y="117"/>
                  <a:pt x="136" y="117"/>
                </a:cubicBezTo>
                <a:cubicBezTo>
                  <a:pt x="109" y="117"/>
                  <a:pt x="109" y="117"/>
                  <a:pt x="109" y="117"/>
                </a:cubicBezTo>
                <a:cubicBezTo>
                  <a:pt x="89" y="118"/>
                  <a:pt x="89" y="132"/>
                  <a:pt x="89" y="132"/>
                </a:cubicBezTo>
                <a:cubicBezTo>
                  <a:pt x="89" y="145"/>
                  <a:pt x="89" y="145"/>
                  <a:pt x="89" y="145"/>
                </a:cubicBezTo>
                <a:lnTo>
                  <a:pt x="101" y="145"/>
                </a:lnTo>
                <a:close/>
                <a:moveTo>
                  <a:pt x="22" y="145"/>
                </a:moveTo>
                <a:cubicBezTo>
                  <a:pt x="34" y="145"/>
                  <a:pt x="34" y="145"/>
                  <a:pt x="34" y="145"/>
                </a:cubicBezTo>
                <a:cubicBezTo>
                  <a:pt x="37" y="145"/>
                  <a:pt x="37" y="145"/>
                  <a:pt x="37" y="145"/>
                </a:cubicBezTo>
                <a:cubicBezTo>
                  <a:pt x="72" y="145"/>
                  <a:pt x="72" y="145"/>
                  <a:pt x="72" y="145"/>
                </a:cubicBezTo>
                <a:cubicBezTo>
                  <a:pt x="76" y="145"/>
                  <a:pt x="76" y="145"/>
                  <a:pt x="76" y="145"/>
                </a:cubicBezTo>
                <a:cubicBezTo>
                  <a:pt x="88" y="145"/>
                  <a:pt x="88" y="145"/>
                  <a:pt x="88" y="145"/>
                </a:cubicBezTo>
                <a:cubicBezTo>
                  <a:pt x="88" y="132"/>
                  <a:pt x="88" y="132"/>
                  <a:pt x="88" y="132"/>
                </a:cubicBezTo>
                <a:cubicBezTo>
                  <a:pt x="86" y="117"/>
                  <a:pt x="69" y="117"/>
                  <a:pt x="69" y="117"/>
                </a:cubicBezTo>
                <a:cubicBezTo>
                  <a:pt x="41" y="117"/>
                  <a:pt x="41" y="117"/>
                  <a:pt x="41" y="117"/>
                </a:cubicBezTo>
                <a:cubicBezTo>
                  <a:pt x="21" y="118"/>
                  <a:pt x="22" y="132"/>
                  <a:pt x="22" y="132"/>
                </a:cubicBezTo>
                <a:cubicBezTo>
                  <a:pt x="22" y="145"/>
                  <a:pt x="22" y="145"/>
                  <a:pt x="22" y="145"/>
                </a:cubicBezTo>
                <a:close/>
                <a:moveTo>
                  <a:pt x="244" y="174"/>
                </a:moveTo>
                <a:cubicBezTo>
                  <a:pt x="244" y="151"/>
                  <a:pt x="244" y="151"/>
                  <a:pt x="244" y="151"/>
                </a:cubicBezTo>
                <a:cubicBezTo>
                  <a:pt x="223" y="151"/>
                  <a:pt x="223" y="151"/>
                  <a:pt x="223" y="151"/>
                </a:cubicBezTo>
                <a:cubicBezTo>
                  <a:pt x="211" y="151"/>
                  <a:pt x="211" y="151"/>
                  <a:pt x="211" y="151"/>
                </a:cubicBezTo>
                <a:cubicBezTo>
                  <a:pt x="207" y="151"/>
                  <a:pt x="207" y="151"/>
                  <a:pt x="207" y="151"/>
                </a:cubicBezTo>
                <a:cubicBezTo>
                  <a:pt x="172" y="151"/>
                  <a:pt x="172" y="151"/>
                  <a:pt x="172" y="151"/>
                </a:cubicBezTo>
                <a:cubicBezTo>
                  <a:pt x="169" y="151"/>
                  <a:pt x="169" y="151"/>
                  <a:pt x="169" y="151"/>
                </a:cubicBezTo>
                <a:cubicBezTo>
                  <a:pt x="157" y="151"/>
                  <a:pt x="157" y="151"/>
                  <a:pt x="157" y="151"/>
                </a:cubicBezTo>
                <a:cubicBezTo>
                  <a:pt x="155" y="151"/>
                  <a:pt x="155" y="151"/>
                  <a:pt x="155" y="151"/>
                </a:cubicBezTo>
                <a:cubicBezTo>
                  <a:pt x="143" y="151"/>
                  <a:pt x="143" y="151"/>
                  <a:pt x="143" y="151"/>
                </a:cubicBezTo>
                <a:cubicBezTo>
                  <a:pt x="140" y="151"/>
                  <a:pt x="140" y="151"/>
                  <a:pt x="140" y="151"/>
                </a:cubicBezTo>
                <a:cubicBezTo>
                  <a:pt x="105" y="151"/>
                  <a:pt x="105" y="151"/>
                  <a:pt x="105" y="151"/>
                </a:cubicBezTo>
                <a:cubicBezTo>
                  <a:pt x="101" y="151"/>
                  <a:pt x="101" y="151"/>
                  <a:pt x="101" y="151"/>
                </a:cubicBezTo>
                <a:cubicBezTo>
                  <a:pt x="89" y="151"/>
                  <a:pt x="89" y="151"/>
                  <a:pt x="89" y="151"/>
                </a:cubicBezTo>
                <a:cubicBezTo>
                  <a:pt x="88" y="151"/>
                  <a:pt x="88" y="151"/>
                  <a:pt x="88" y="151"/>
                </a:cubicBezTo>
                <a:cubicBezTo>
                  <a:pt x="76" y="151"/>
                  <a:pt x="76" y="151"/>
                  <a:pt x="76" y="151"/>
                </a:cubicBezTo>
                <a:cubicBezTo>
                  <a:pt x="72" y="151"/>
                  <a:pt x="72" y="151"/>
                  <a:pt x="72" y="151"/>
                </a:cubicBezTo>
                <a:cubicBezTo>
                  <a:pt x="37" y="151"/>
                  <a:pt x="37" y="151"/>
                  <a:pt x="37" y="151"/>
                </a:cubicBezTo>
                <a:cubicBezTo>
                  <a:pt x="34" y="151"/>
                  <a:pt x="34" y="151"/>
                  <a:pt x="34" y="151"/>
                </a:cubicBezTo>
                <a:cubicBezTo>
                  <a:pt x="22" y="151"/>
                  <a:pt x="22" y="151"/>
                  <a:pt x="22" y="151"/>
                </a:cubicBezTo>
                <a:cubicBezTo>
                  <a:pt x="0" y="151"/>
                  <a:pt x="0" y="151"/>
                  <a:pt x="0" y="151"/>
                </a:cubicBezTo>
                <a:cubicBezTo>
                  <a:pt x="0" y="174"/>
                  <a:pt x="0" y="174"/>
                  <a:pt x="0" y="174"/>
                </a:cubicBezTo>
                <a:cubicBezTo>
                  <a:pt x="26" y="174"/>
                  <a:pt x="26" y="174"/>
                  <a:pt x="26" y="174"/>
                </a:cubicBezTo>
                <a:cubicBezTo>
                  <a:pt x="26" y="243"/>
                  <a:pt x="26" y="243"/>
                  <a:pt x="26" y="243"/>
                </a:cubicBezTo>
                <a:cubicBezTo>
                  <a:pt x="16" y="243"/>
                  <a:pt x="16" y="243"/>
                  <a:pt x="16" y="243"/>
                </a:cubicBezTo>
                <a:cubicBezTo>
                  <a:pt x="16" y="256"/>
                  <a:pt x="16" y="256"/>
                  <a:pt x="16" y="256"/>
                </a:cubicBezTo>
                <a:cubicBezTo>
                  <a:pt x="227" y="256"/>
                  <a:pt x="227" y="256"/>
                  <a:pt x="227" y="256"/>
                </a:cubicBezTo>
                <a:cubicBezTo>
                  <a:pt x="227" y="243"/>
                  <a:pt x="227" y="243"/>
                  <a:pt x="227" y="243"/>
                </a:cubicBezTo>
                <a:cubicBezTo>
                  <a:pt x="219" y="243"/>
                  <a:pt x="219" y="243"/>
                  <a:pt x="219" y="243"/>
                </a:cubicBezTo>
                <a:cubicBezTo>
                  <a:pt x="219" y="174"/>
                  <a:pt x="219" y="174"/>
                  <a:pt x="219" y="174"/>
                </a:cubicBezTo>
                <a:lnTo>
                  <a:pt x="244" y="174"/>
                </a:lnTo>
                <a:close/>
                <a:moveTo>
                  <a:pt x="157" y="130"/>
                </a:moveTo>
                <a:cubicBezTo>
                  <a:pt x="157" y="145"/>
                  <a:pt x="157" y="145"/>
                  <a:pt x="157" y="145"/>
                </a:cubicBezTo>
                <a:cubicBezTo>
                  <a:pt x="169" y="145"/>
                  <a:pt x="169" y="145"/>
                  <a:pt x="169" y="145"/>
                </a:cubicBezTo>
                <a:cubicBezTo>
                  <a:pt x="172" y="145"/>
                  <a:pt x="172" y="145"/>
                  <a:pt x="172" y="145"/>
                </a:cubicBezTo>
                <a:cubicBezTo>
                  <a:pt x="207" y="145"/>
                  <a:pt x="207" y="145"/>
                  <a:pt x="207" y="145"/>
                </a:cubicBezTo>
                <a:cubicBezTo>
                  <a:pt x="211" y="145"/>
                  <a:pt x="211" y="145"/>
                  <a:pt x="211" y="145"/>
                </a:cubicBezTo>
                <a:cubicBezTo>
                  <a:pt x="223" y="145"/>
                  <a:pt x="223" y="145"/>
                  <a:pt x="223" y="145"/>
                </a:cubicBezTo>
                <a:cubicBezTo>
                  <a:pt x="223" y="130"/>
                  <a:pt x="223" y="130"/>
                  <a:pt x="223" y="130"/>
                </a:cubicBezTo>
                <a:cubicBezTo>
                  <a:pt x="221" y="115"/>
                  <a:pt x="204" y="116"/>
                  <a:pt x="204" y="116"/>
                </a:cubicBezTo>
                <a:cubicBezTo>
                  <a:pt x="176" y="116"/>
                  <a:pt x="176" y="116"/>
                  <a:pt x="176" y="116"/>
                </a:cubicBezTo>
                <a:cubicBezTo>
                  <a:pt x="156" y="116"/>
                  <a:pt x="157" y="130"/>
                  <a:pt x="157" y="13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0" name="Freeform 26"/>
          <p:cNvSpPr>
            <a:spLocks noEditPoints="1"/>
          </p:cNvSpPr>
          <p:nvPr/>
        </p:nvSpPr>
        <p:spPr bwMode="auto">
          <a:xfrm>
            <a:off x="7105309" y="2193131"/>
            <a:ext cx="658813" cy="757238"/>
          </a:xfrm>
          <a:custGeom>
            <a:avLst/>
            <a:gdLst>
              <a:gd name="T0" fmla="*/ 61 w 240"/>
              <a:gd name="T1" fmla="*/ 0 h 275"/>
              <a:gd name="T2" fmla="*/ 61 w 240"/>
              <a:gd name="T3" fmla="*/ 46 h 275"/>
              <a:gd name="T4" fmla="*/ 91 w 240"/>
              <a:gd name="T5" fmla="*/ 109 h 275"/>
              <a:gd name="T6" fmla="*/ 152 w 240"/>
              <a:gd name="T7" fmla="*/ 131 h 275"/>
              <a:gd name="T8" fmla="*/ 179 w 240"/>
              <a:gd name="T9" fmla="*/ 275 h 275"/>
              <a:gd name="T10" fmla="*/ 240 w 240"/>
              <a:gd name="T11" fmla="*/ 131 h 275"/>
              <a:gd name="T12" fmla="*/ 91 w 240"/>
              <a:gd name="T13" fmla="*/ 109 h 275"/>
              <a:gd name="T14" fmla="*/ 59 w 240"/>
              <a:gd name="T15" fmla="*/ 145 h 275"/>
              <a:gd name="T16" fmla="*/ 123 w 240"/>
              <a:gd name="T17" fmla="*/ 102 h 275"/>
              <a:gd name="T18" fmla="*/ 123 w 240"/>
              <a:gd name="T19" fmla="*/ 102 h 275"/>
              <a:gd name="T20" fmla="*/ 123 w 240"/>
              <a:gd name="T21" fmla="*/ 73 h 275"/>
              <a:gd name="T22" fmla="*/ 69 w 240"/>
              <a:gd name="T23" fmla="*/ 73 h 275"/>
              <a:gd name="T24" fmla="*/ 68 w 240"/>
              <a:gd name="T25" fmla="*/ 50 h 275"/>
              <a:gd name="T26" fmla="*/ 40 w 240"/>
              <a:gd name="T27" fmla="*/ 53 h 275"/>
              <a:gd name="T28" fmla="*/ 3 w 240"/>
              <a:gd name="T29" fmla="*/ 177 h 275"/>
              <a:gd name="T30" fmla="*/ 92 w 240"/>
              <a:gd name="T31" fmla="*/ 259 h 275"/>
              <a:gd name="T32" fmla="*/ 125 w 240"/>
              <a:gd name="T33" fmla="*/ 259 h 275"/>
              <a:gd name="T34" fmla="*/ 121 w 240"/>
              <a:gd name="T35" fmla="*/ 145 h 275"/>
              <a:gd name="T36" fmla="*/ 40 w 240"/>
              <a:gd name="T37" fmla="*/ 197 h 275"/>
              <a:gd name="T38" fmla="*/ 54 w 240"/>
              <a:gd name="T39" fmla="*/ 273 h 275"/>
              <a:gd name="T40" fmla="*/ 86 w 240"/>
              <a:gd name="T41" fmla="*/ 197 h 275"/>
              <a:gd name="T42" fmla="*/ 7 w 240"/>
              <a:gd name="T43" fmla="*/ 185 h 275"/>
              <a:gd name="T44" fmla="*/ 218 w 240"/>
              <a:gd name="T45" fmla="*/ 79 h 275"/>
              <a:gd name="T46" fmla="*/ 146 w 240"/>
              <a:gd name="T47" fmla="*/ 100 h 275"/>
              <a:gd name="T48" fmla="*/ 218 w 240"/>
              <a:gd name="T49" fmla="*/ 79 h 275"/>
              <a:gd name="T50" fmla="*/ 233 w 240"/>
              <a:gd name="T51" fmla="*/ 75 h 275"/>
              <a:gd name="T52" fmla="*/ 161 w 240"/>
              <a:gd name="T53" fmla="*/ 53 h 275"/>
              <a:gd name="T54" fmla="*/ 160 w 240"/>
              <a:gd name="T55" fmla="*/ 49 h 275"/>
              <a:gd name="T56" fmla="*/ 232 w 240"/>
              <a:gd name="T57" fmla="*/ 28 h 275"/>
              <a:gd name="T58" fmla="*/ 160 w 240"/>
              <a:gd name="T59" fmla="*/ 49 h 275"/>
              <a:gd name="T60" fmla="*/ 149 w 240"/>
              <a:gd name="T61" fmla="*/ 2 h 275"/>
              <a:gd name="T62" fmla="*/ 222 w 240"/>
              <a:gd name="T63"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75">
                <a:moveTo>
                  <a:pt x="37" y="23"/>
                </a:moveTo>
                <a:cubicBezTo>
                  <a:pt x="37" y="10"/>
                  <a:pt x="48" y="0"/>
                  <a:pt x="61" y="0"/>
                </a:cubicBezTo>
                <a:cubicBezTo>
                  <a:pt x="74" y="0"/>
                  <a:pt x="84" y="10"/>
                  <a:pt x="84" y="23"/>
                </a:cubicBezTo>
                <a:cubicBezTo>
                  <a:pt x="84" y="36"/>
                  <a:pt x="74" y="46"/>
                  <a:pt x="61" y="46"/>
                </a:cubicBezTo>
                <a:cubicBezTo>
                  <a:pt x="48" y="46"/>
                  <a:pt x="37" y="36"/>
                  <a:pt x="37" y="23"/>
                </a:cubicBezTo>
                <a:close/>
                <a:moveTo>
                  <a:pt x="91" y="109"/>
                </a:moveTo>
                <a:cubicBezTo>
                  <a:pt x="91" y="131"/>
                  <a:pt x="91" y="131"/>
                  <a:pt x="91" y="131"/>
                </a:cubicBezTo>
                <a:cubicBezTo>
                  <a:pt x="152" y="131"/>
                  <a:pt x="152" y="131"/>
                  <a:pt x="152" y="131"/>
                </a:cubicBezTo>
                <a:cubicBezTo>
                  <a:pt x="152" y="275"/>
                  <a:pt x="152" y="275"/>
                  <a:pt x="152" y="275"/>
                </a:cubicBezTo>
                <a:cubicBezTo>
                  <a:pt x="179" y="275"/>
                  <a:pt x="179" y="275"/>
                  <a:pt x="179" y="275"/>
                </a:cubicBezTo>
                <a:cubicBezTo>
                  <a:pt x="179" y="131"/>
                  <a:pt x="179" y="131"/>
                  <a:pt x="179" y="131"/>
                </a:cubicBezTo>
                <a:cubicBezTo>
                  <a:pt x="240" y="131"/>
                  <a:pt x="240" y="131"/>
                  <a:pt x="240" y="131"/>
                </a:cubicBezTo>
                <a:cubicBezTo>
                  <a:pt x="240" y="109"/>
                  <a:pt x="240" y="109"/>
                  <a:pt x="240" y="109"/>
                </a:cubicBezTo>
                <a:lnTo>
                  <a:pt x="91" y="109"/>
                </a:lnTo>
                <a:close/>
                <a:moveTo>
                  <a:pt x="121" y="145"/>
                </a:moveTo>
                <a:cubicBezTo>
                  <a:pt x="59" y="145"/>
                  <a:pt x="59" y="145"/>
                  <a:pt x="59" y="145"/>
                </a:cubicBezTo>
                <a:cubicBezTo>
                  <a:pt x="65" y="102"/>
                  <a:pt x="65" y="102"/>
                  <a:pt x="65" y="102"/>
                </a:cubicBezTo>
                <a:cubicBezTo>
                  <a:pt x="123" y="102"/>
                  <a:pt x="123" y="102"/>
                  <a:pt x="123" y="102"/>
                </a:cubicBezTo>
                <a:cubicBezTo>
                  <a:pt x="123" y="102"/>
                  <a:pt x="123" y="102"/>
                  <a:pt x="123" y="102"/>
                </a:cubicBezTo>
                <a:cubicBezTo>
                  <a:pt x="123" y="102"/>
                  <a:pt x="123" y="102"/>
                  <a:pt x="123" y="102"/>
                </a:cubicBezTo>
                <a:cubicBezTo>
                  <a:pt x="131" y="102"/>
                  <a:pt x="138" y="96"/>
                  <a:pt x="138" y="88"/>
                </a:cubicBezTo>
                <a:cubicBezTo>
                  <a:pt x="138" y="80"/>
                  <a:pt x="131" y="73"/>
                  <a:pt x="123" y="73"/>
                </a:cubicBezTo>
                <a:cubicBezTo>
                  <a:pt x="123" y="73"/>
                  <a:pt x="123" y="73"/>
                  <a:pt x="123" y="73"/>
                </a:cubicBezTo>
                <a:cubicBezTo>
                  <a:pt x="69" y="73"/>
                  <a:pt x="69" y="73"/>
                  <a:pt x="69" y="73"/>
                </a:cubicBezTo>
                <a:cubicBezTo>
                  <a:pt x="72" y="53"/>
                  <a:pt x="72" y="53"/>
                  <a:pt x="72" y="53"/>
                </a:cubicBezTo>
                <a:cubicBezTo>
                  <a:pt x="72" y="52"/>
                  <a:pt x="70" y="50"/>
                  <a:pt x="68" y="50"/>
                </a:cubicBezTo>
                <a:cubicBezTo>
                  <a:pt x="43" y="50"/>
                  <a:pt x="43" y="50"/>
                  <a:pt x="43" y="50"/>
                </a:cubicBezTo>
                <a:cubicBezTo>
                  <a:pt x="41" y="50"/>
                  <a:pt x="40" y="52"/>
                  <a:pt x="40" y="53"/>
                </a:cubicBezTo>
                <a:cubicBezTo>
                  <a:pt x="0" y="174"/>
                  <a:pt x="0" y="174"/>
                  <a:pt x="0" y="174"/>
                </a:cubicBezTo>
                <a:cubicBezTo>
                  <a:pt x="0" y="176"/>
                  <a:pt x="1" y="177"/>
                  <a:pt x="3" y="177"/>
                </a:cubicBezTo>
                <a:cubicBezTo>
                  <a:pt x="92" y="177"/>
                  <a:pt x="92" y="177"/>
                  <a:pt x="92" y="177"/>
                </a:cubicBezTo>
                <a:cubicBezTo>
                  <a:pt x="92" y="259"/>
                  <a:pt x="92" y="259"/>
                  <a:pt x="92" y="259"/>
                </a:cubicBezTo>
                <a:cubicBezTo>
                  <a:pt x="92" y="268"/>
                  <a:pt x="100" y="275"/>
                  <a:pt x="109" y="275"/>
                </a:cubicBezTo>
                <a:cubicBezTo>
                  <a:pt x="117" y="275"/>
                  <a:pt x="125" y="268"/>
                  <a:pt x="125" y="259"/>
                </a:cubicBezTo>
                <a:cubicBezTo>
                  <a:pt x="125" y="148"/>
                  <a:pt x="125" y="148"/>
                  <a:pt x="125" y="148"/>
                </a:cubicBezTo>
                <a:cubicBezTo>
                  <a:pt x="125" y="146"/>
                  <a:pt x="123" y="145"/>
                  <a:pt x="121" y="145"/>
                </a:cubicBezTo>
                <a:close/>
                <a:moveTo>
                  <a:pt x="7" y="197"/>
                </a:moveTo>
                <a:cubicBezTo>
                  <a:pt x="40" y="197"/>
                  <a:pt x="40" y="197"/>
                  <a:pt x="40" y="197"/>
                </a:cubicBezTo>
                <a:cubicBezTo>
                  <a:pt x="40" y="273"/>
                  <a:pt x="40" y="273"/>
                  <a:pt x="40" y="273"/>
                </a:cubicBezTo>
                <a:cubicBezTo>
                  <a:pt x="54" y="273"/>
                  <a:pt x="54" y="273"/>
                  <a:pt x="54" y="273"/>
                </a:cubicBezTo>
                <a:cubicBezTo>
                  <a:pt x="54" y="197"/>
                  <a:pt x="54" y="197"/>
                  <a:pt x="54" y="197"/>
                </a:cubicBezTo>
                <a:cubicBezTo>
                  <a:pt x="86" y="197"/>
                  <a:pt x="86" y="197"/>
                  <a:pt x="86" y="197"/>
                </a:cubicBezTo>
                <a:cubicBezTo>
                  <a:pt x="86" y="185"/>
                  <a:pt x="86" y="185"/>
                  <a:pt x="86" y="185"/>
                </a:cubicBezTo>
                <a:cubicBezTo>
                  <a:pt x="7" y="185"/>
                  <a:pt x="7" y="185"/>
                  <a:pt x="7" y="185"/>
                </a:cubicBezTo>
                <a:lnTo>
                  <a:pt x="7" y="197"/>
                </a:lnTo>
                <a:close/>
                <a:moveTo>
                  <a:pt x="218" y="79"/>
                </a:moveTo>
                <a:cubicBezTo>
                  <a:pt x="146" y="79"/>
                  <a:pt x="146" y="79"/>
                  <a:pt x="146" y="79"/>
                </a:cubicBezTo>
                <a:cubicBezTo>
                  <a:pt x="146" y="100"/>
                  <a:pt x="146" y="100"/>
                  <a:pt x="146" y="100"/>
                </a:cubicBezTo>
                <a:cubicBezTo>
                  <a:pt x="218" y="100"/>
                  <a:pt x="218" y="100"/>
                  <a:pt x="218" y="100"/>
                </a:cubicBezTo>
                <a:lnTo>
                  <a:pt x="218" y="79"/>
                </a:lnTo>
                <a:close/>
                <a:moveTo>
                  <a:pt x="161" y="75"/>
                </a:moveTo>
                <a:cubicBezTo>
                  <a:pt x="233" y="75"/>
                  <a:pt x="233" y="75"/>
                  <a:pt x="233" y="75"/>
                </a:cubicBezTo>
                <a:cubicBezTo>
                  <a:pt x="233" y="53"/>
                  <a:pt x="233" y="53"/>
                  <a:pt x="233" y="53"/>
                </a:cubicBezTo>
                <a:cubicBezTo>
                  <a:pt x="161" y="53"/>
                  <a:pt x="161" y="53"/>
                  <a:pt x="161" y="53"/>
                </a:cubicBezTo>
                <a:lnTo>
                  <a:pt x="161" y="75"/>
                </a:lnTo>
                <a:close/>
                <a:moveTo>
                  <a:pt x="160" y="49"/>
                </a:moveTo>
                <a:cubicBezTo>
                  <a:pt x="232" y="49"/>
                  <a:pt x="232" y="49"/>
                  <a:pt x="232" y="49"/>
                </a:cubicBezTo>
                <a:cubicBezTo>
                  <a:pt x="232" y="28"/>
                  <a:pt x="232" y="28"/>
                  <a:pt x="232" y="28"/>
                </a:cubicBezTo>
                <a:cubicBezTo>
                  <a:pt x="160" y="28"/>
                  <a:pt x="160" y="28"/>
                  <a:pt x="160" y="28"/>
                </a:cubicBezTo>
                <a:lnTo>
                  <a:pt x="160" y="49"/>
                </a:lnTo>
                <a:close/>
                <a:moveTo>
                  <a:pt x="222" y="2"/>
                </a:moveTo>
                <a:cubicBezTo>
                  <a:pt x="149" y="2"/>
                  <a:pt x="149" y="2"/>
                  <a:pt x="149" y="2"/>
                </a:cubicBezTo>
                <a:cubicBezTo>
                  <a:pt x="149" y="24"/>
                  <a:pt x="149" y="24"/>
                  <a:pt x="149" y="24"/>
                </a:cubicBezTo>
                <a:cubicBezTo>
                  <a:pt x="222" y="24"/>
                  <a:pt x="222" y="24"/>
                  <a:pt x="222" y="24"/>
                </a:cubicBezTo>
                <a:lnTo>
                  <a:pt x="222" y="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94673" y="108306"/>
            <a:ext cx="2954655" cy="584776"/>
            <a:chOff x="236106" y="205901"/>
            <a:chExt cx="2954655" cy="584776"/>
          </a:xfrm>
        </p:grpSpPr>
        <p:sp>
          <p:nvSpPr>
            <p:cNvPr id="4" name="矩形 3"/>
            <p:cNvSpPr/>
            <p:nvPr/>
          </p:nvSpPr>
          <p:spPr bwMode="auto">
            <a:xfrm>
              <a:off x="236106" y="205901"/>
              <a:ext cx="2954655"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第二部分：研究方法及过程</a:t>
              </a:r>
            </a:p>
          </p:txBody>
        </p:sp>
        <p:sp>
          <p:nvSpPr>
            <p:cNvPr id="5" name="矩形 4"/>
            <p:cNvSpPr/>
            <p:nvPr/>
          </p:nvSpPr>
          <p:spPr>
            <a:xfrm>
              <a:off x="607200" y="575233"/>
              <a:ext cx="2212465" cy="215444"/>
            </a:xfrm>
            <a:prstGeom prst="rect">
              <a:avLst/>
            </a:prstGeom>
          </p:spPr>
          <p:txBody>
            <a:bodyPr wrap="none">
              <a:spAutoFit/>
            </a:bodyPr>
            <a:lstStyle/>
            <a:p>
              <a:pPr lvl="0" algn="ctr" fontAlgn="base">
                <a:spcBef>
                  <a:spcPct val="0"/>
                </a:spcBef>
                <a:spcAft>
                  <a:spcPct val="0"/>
                </a:spcAft>
                <a:defRPr/>
              </a:pPr>
              <a:r>
                <a:rPr lang="en-US" altLang="zh-CN" sz="800">
                  <a:solidFill>
                    <a:schemeClr val="bg1"/>
                  </a:solidFill>
                  <a:latin typeface="+mj-lt"/>
                  <a:ea typeface="方正兰亭黑_GBK" panose="02000000000000000000"/>
                </a:rPr>
                <a:t>RESEARCH METHODS AND PROCESSES</a:t>
              </a:r>
            </a:p>
          </p:txBody>
        </p:sp>
      </p:grpSp>
      <p:sp>
        <p:nvSpPr>
          <p:cNvPr id="29" name="椭圆 28"/>
          <p:cNvSpPr/>
          <p:nvPr/>
        </p:nvSpPr>
        <p:spPr>
          <a:xfrm>
            <a:off x="211348" y="1647646"/>
            <a:ext cx="1138686" cy="113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738888" y="1647646"/>
            <a:ext cx="1138686" cy="113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266428" y="1647646"/>
            <a:ext cx="1138686" cy="113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793967" y="1647646"/>
            <a:ext cx="1138686" cy="1138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1350034" y="2216989"/>
            <a:ext cx="644393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bwMode="auto">
          <a:xfrm>
            <a:off x="206968" y="3017121"/>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课题研究</a:t>
            </a:r>
          </a:p>
        </p:txBody>
      </p:sp>
      <p:sp>
        <p:nvSpPr>
          <p:cNvPr id="35" name="矩形 34"/>
          <p:cNvSpPr/>
          <p:nvPr/>
        </p:nvSpPr>
        <p:spPr>
          <a:xfrm>
            <a:off x="-78657" y="3355675"/>
            <a:ext cx="1718695"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36" name="直接连接符 35"/>
          <p:cNvCxnSpPr/>
          <p:nvPr/>
        </p:nvCxnSpPr>
        <p:spPr>
          <a:xfrm>
            <a:off x="669800" y="338977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矩形 36"/>
          <p:cNvSpPr/>
          <p:nvPr/>
        </p:nvSpPr>
        <p:spPr bwMode="auto">
          <a:xfrm>
            <a:off x="2732002" y="3017121"/>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实验论证</a:t>
            </a:r>
          </a:p>
        </p:txBody>
      </p:sp>
      <p:sp>
        <p:nvSpPr>
          <p:cNvPr id="38" name="矩形 37"/>
          <p:cNvSpPr/>
          <p:nvPr/>
        </p:nvSpPr>
        <p:spPr>
          <a:xfrm>
            <a:off x="2446377" y="3355675"/>
            <a:ext cx="1718695"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39" name="直接连接符 38"/>
          <p:cNvCxnSpPr/>
          <p:nvPr/>
        </p:nvCxnSpPr>
        <p:spPr>
          <a:xfrm>
            <a:off x="3194834" y="338977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114583" y="1997852"/>
            <a:ext cx="436344" cy="438274"/>
            <a:chOff x="5394325" y="2859088"/>
            <a:chExt cx="358775" cy="360362"/>
          </a:xfrm>
          <a:solidFill>
            <a:schemeClr val="bg1"/>
          </a:solidFill>
        </p:grpSpPr>
        <p:sp>
          <p:nvSpPr>
            <p:cNvPr id="41"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3"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4"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7" name="组合 46"/>
          <p:cNvGrpSpPr/>
          <p:nvPr/>
        </p:nvGrpSpPr>
        <p:grpSpPr>
          <a:xfrm>
            <a:off x="5617362" y="1998580"/>
            <a:ext cx="436818" cy="436818"/>
            <a:chOff x="5394312" y="2141343"/>
            <a:chExt cx="359165" cy="359165"/>
          </a:xfrm>
          <a:solidFill>
            <a:schemeClr val="bg1"/>
          </a:solidFill>
        </p:grpSpPr>
        <p:sp>
          <p:nvSpPr>
            <p:cNvPr id="48"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0"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1" name="AutoShape 112"/>
          <p:cNvSpPr/>
          <p:nvPr/>
        </p:nvSpPr>
        <p:spPr bwMode="auto">
          <a:xfrm>
            <a:off x="8144172" y="1998817"/>
            <a:ext cx="438275" cy="43634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2" name="组合 51"/>
          <p:cNvGrpSpPr/>
          <p:nvPr/>
        </p:nvGrpSpPr>
        <p:grpSpPr>
          <a:xfrm>
            <a:off x="580443" y="1998580"/>
            <a:ext cx="436818" cy="436818"/>
            <a:chOff x="2473104" y="2145028"/>
            <a:chExt cx="359165" cy="359165"/>
          </a:xfrm>
          <a:solidFill>
            <a:schemeClr val="bg1"/>
          </a:solidFill>
        </p:grpSpPr>
        <p:sp>
          <p:nvSpPr>
            <p:cNvPr id="5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5" name="矩形 54"/>
          <p:cNvSpPr/>
          <p:nvPr/>
        </p:nvSpPr>
        <p:spPr bwMode="auto">
          <a:xfrm>
            <a:off x="5257036" y="3017121"/>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检查调整</a:t>
            </a:r>
          </a:p>
        </p:txBody>
      </p:sp>
      <p:sp>
        <p:nvSpPr>
          <p:cNvPr id="56" name="矩形 55"/>
          <p:cNvSpPr/>
          <p:nvPr/>
        </p:nvSpPr>
        <p:spPr>
          <a:xfrm>
            <a:off x="4971411" y="3355675"/>
            <a:ext cx="1718695"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57" name="直接连接符 56"/>
          <p:cNvCxnSpPr/>
          <p:nvPr/>
        </p:nvCxnSpPr>
        <p:spPr>
          <a:xfrm>
            <a:off x="5719868" y="3389777"/>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8" name="矩形 57"/>
          <p:cNvSpPr/>
          <p:nvPr/>
        </p:nvSpPr>
        <p:spPr bwMode="auto">
          <a:xfrm>
            <a:off x="7782071" y="2996896"/>
            <a:ext cx="1107997" cy="369332"/>
          </a:xfrm>
          <a:prstGeom prst="rect">
            <a:avLst/>
          </a:prstGeom>
          <a:noFill/>
        </p:spPr>
        <p:txBody>
          <a:bodyPr wrap="none">
            <a:spAutoFit/>
          </a:bodyPr>
          <a:lstStyle/>
          <a:p>
            <a:pPr algn="ctr">
              <a:defRPr/>
            </a:pPr>
            <a:r>
              <a:rPr lang="zh-CN" altLang="en-US" sz="18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撰写论文</a:t>
            </a:r>
          </a:p>
        </p:txBody>
      </p:sp>
      <p:sp>
        <p:nvSpPr>
          <p:cNvPr id="59" name="矩形 58"/>
          <p:cNvSpPr/>
          <p:nvPr/>
        </p:nvSpPr>
        <p:spPr>
          <a:xfrm>
            <a:off x="7496445" y="3335450"/>
            <a:ext cx="1718695" cy="1131079"/>
          </a:xfrm>
          <a:prstGeom prst="rect">
            <a:avLst/>
          </a:prstGeom>
        </p:spPr>
        <p:txBody>
          <a:bodyPr wrap="square">
            <a:spAutoFit/>
          </a:bodyPr>
          <a:lstStyle/>
          <a:p>
            <a:pPr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p>
        </p:txBody>
      </p:sp>
      <p:cxnSp>
        <p:nvCxnSpPr>
          <p:cNvPr id="60" name="直接连接符 59"/>
          <p:cNvCxnSpPr/>
          <p:nvPr/>
        </p:nvCxnSpPr>
        <p:spPr>
          <a:xfrm>
            <a:off x="8244902" y="3369552"/>
            <a:ext cx="182332"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答辩蓝色">
      <a:dk1>
        <a:sysClr val="windowText" lastClr="000000"/>
      </a:dk1>
      <a:lt1>
        <a:sysClr val="window" lastClr="FFFFFF"/>
      </a:lt1>
      <a:dk2>
        <a:srgbClr val="EEF2F5"/>
      </a:dk2>
      <a:lt2>
        <a:srgbClr val="E7E6E6"/>
      </a:lt2>
      <a:accent1>
        <a:srgbClr val="29323F"/>
      </a:accent1>
      <a:accent2>
        <a:srgbClr val="29323F"/>
      </a:accent2>
      <a:accent3>
        <a:srgbClr val="A5A5A5"/>
      </a:accent3>
      <a:accent4>
        <a:srgbClr val="FFC000"/>
      </a:accent4>
      <a:accent5>
        <a:srgbClr val="4472C4"/>
      </a:accent5>
      <a:accent6>
        <a:srgbClr val="70AD47"/>
      </a:accent6>
      <a:hlink>
        <a:srgbClr val="000000"/>
      </a:hlink>
      <a:folHlink>
        <a:srgbClr val="954F72"/>
      </a:folHlink>
    </a:clrScheme>
    <a:fontScheme name="标准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1221</Words>
  <Application>Microsoft Office PowerPoint</Application>
  <PresentationFormat>全屏显示(16:9)</PresentationFormat>
  <Paragraphs>140</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Calibri Light</vt:lpstr>
      <vt:lpstr>微软雅黑</vt:lpstr>
      <vt:lpstr>Calibri</vt:lpstr>
      <vt:lpstr>微软雅黑 Light</vt:lpstr>
      <vt:lpstr>Gill Sans</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天 下</cp:lastModifiedBy>
  <cp:revision>183</cp:revision>
  <dcterms:created xsi:type="dcterms:W3CDTF">2017-05-01T12:27:00Z</dcterms:created>
  <dcterms:modified xsi:type="dcterms:W3CDTF">2021-01-05T22:36:59Z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