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319" r:id="rId3"/>
    <p:sldId id="257" r:id="rId4"/>
    <p:sldId id="283" r:id="rId5"/>
    <p:sldId id="260" r:id="rId6"/>
    <p:sldId id="320" r:id="rId7"/>
    <p:sldId id="281" r:id="rId8"/>
    <p:sldId id="321" r:id="rId9"/>
    <p:sldId id="284" r:id="rId10"/>
    <p:sldId id="285" r:id="rId11"/>
    <p:sldId id="352" r:id="rId12"/>
    <p:sldId id="288" r:id="rId13"/>
    <p:sldId id="290" r:id="rId14"/>
    <p:sldId id="377" r:id="rId15"/>
    <p:sldId id="378" r:id="rId16"/>
    <p:sldId id="379" r:id="rId17"/>
    <p:sldId id="399" r:id="rId18"/>
    <p:sldId id="400" r:id="rId19"/>
    <p:sldId id="304" r:id="rId20"/>
    <p:sldId id="401" r:id="rId21"/>
    <p:sldId id="402" r:id="rId22"/>
    <p:sldId id="403" r:id="rId23"/>
    <p:sldId id="309" r:id="rId24"/>
    <p:sldId id="415" r:id="rId25"/>
    <p:sldId id="416" r:id="rId26"/>
    <p:sldId id="313" r:id="rId27"/>
    <p:sldId id="417" r:id="rId28"/>
    <p:sldId id="418" r:id="rId29"/>
    <p:sldId id="317" r:id="rId30"/>
    <p:sldId id="322" r:id="rId31"/>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3" autoAdjust="0"/>
    <p:restoredTop sz="94660"/>
  </p:normalViewPr>
  <p:slideViewPr>
    <p:cSldViewPr snapToGrid="0">
      <p:cViewPr varScale="1">
        <p:scale>
          <a:sx n="87" d="100"/>
          <a:sy n="87" d="100"/>
        </p:scale>
        <p:origin x="1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3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3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3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advClick="0"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GIF"/></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50.jpeg"/><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image" Target="../media/image18.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15a0920e5502105153c38c1098e8c9a"/>
          <p:cNvPicPr>
            <a:picLocks noChangeAspect="1"/>
          </p:cNvPicPr>
          <p:nvPr/>
        </p:nvPicPr>
        <p:blipFill>
          <a:blip r:embed="rId3"/>
          <a:srcRect t="6335" b="5700"/>
          <a:stretch>
            <a:fillRect/>
          </a:stretch>
        </p:blipFill>
        <p:spPr>
          <a:xfrm>
            <a:off x="270080" y="1181100"/>
            <a:ext cx="4965087" cy="4367826"/>
          </a:xfrm>
          <a:prstGeom prst="rect">
            <a:avLst/>
          </a:prstGeom>
        </p:spPr>
      </p:pic>
      <p:sp>
        <p:nvSpPr>
          <p:cNvPr id="4" name="文本框 3"/>
          <p:cNvSpPr txBox="1"/>
          <p:nvPr/>
        </p:nvSpPr>
        <p:spPr>
          <a:xfrm>
            <a:off x="5911545" y="1688478"/>
            <a:ext cx="3575355" cy="1015663"/>
          </a:xfrm>
          <a:prstGeom prst="rect">
            <a:avLst/>
          </a:prstGeom>
          <a:noFill/>
        </p:spPr>
        <p:txBody>
          <a:bodyPr wrap="square" rtlCol="0">
            <a:spAutoFit/>
          </a:bodyPr>
          <a:lstStyle/>
          <a:p>
            <a:pPr algn="ctr"/>
            <a:r>
              <a:rPr lang="zh-CN" altLang="en-US" sz="6000" dirty="0">
                <a:cs typeface="+mn-ea"/>
                <a:sym typeface="+mn-lt"/>
              </a:rPr>
              <a:t>中国名菜</a:t>
            </a:r>
          </a:p>
        </p:txBody>
      </p:sp>
      <p:sp>
        <p:nvSpPr>
          <p:cNvPr id="3" name="文本框 2"/>
          <p:cNvSpPr txBox="1"/>
          <p:nvPr/>
        </p:nvSpPr>
        <p:spPr>
          <a:xfrm>
            <a:off x="5544820" y="2564183"/>
            <a:ext cx="5353866" cy="1569660"/>
          </a:xfrm>
          <a:prstGeom prst="rect">
            <a:avLst/>
          </a:prstGeom>
          <a:noFill/>
        </p:spPr>
        <p:txBody>
          <a:bodyPr wrap="square" rtlCol="0" anchor="t">
            <a:spAutoFit/>
          </a:bodyPr>
          <a:lstStyle/>
          <a:p>
            <a:pPr algn="l"/>
            <a:r>
              <a:rPr lang="zh-CN" altLang="en-US" sz="9600" dirty="0">
                <a:blipFill>
                  <a:blip r:embed="rId4"/>
                  <a:stretch>
                    <a:fillRect/>
                  </a:stretch>
                </a:blipFill>
                <a:cs typeface="+mn-ea"/>
                <a:sym typeface="+mn-lt"/>
              </a:rPr>
              <a:t>八大菜系</a:t>
            </a:r>
          </a:p>
        </p:txBody>
      </p:sp>
      <p:pic>
        <p:nvPicPr>
          <p:cNvPr id="5" name="图片 4" descr="9176b85f64fe124ffec744fd51627c06"/>
          <p:cNvPicPr>
            <a:picLocks noChangeAspect="1"/>
          </p:cNvPicPr>
          <p:nvPr/>
        </p:nvPicPr>
        <p:blipFill>
          <a:blip r:embed="rId5"/>
          <a:srcRect l="14994" t="8083" r="14546" b="33302"/>
          <a:stretch>
            <a:fillRect/>
          </a:stretch>
        </p:blipFill>
        <p:spPr>
          <a:xfrm>
            <a:off x="9044917" y="1113091"/>
            <a:ext cx="1314813" cy="171778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1"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74353" y="-237221"/>
            <a:ext cx="2397397" cy="1014427"/>
            <a:chOff x="183878" y="-237221"/>
            <a:chExt cx="2397397" cy="1014427"/>
          </a:xfrm>
        </p:grpSpPr>
        <p:grpSp>
          <p:nvGrpSpPr>
            <p:cNvPr id="10" name="组合 9"/>
            <p:cNvGrpSpPr/>
            <p:nvPr/>
          </p:nvGrpSpPr>
          <p:grpSpPr>
            <a:xfrm>
              <a:off x="183878" y="-237221"/>
              <a:ext cx="2397397" cy="1014427"/>
              <a:chOff x="7791566" y="-316714"/>
              <a:chExt cx="3421802" cy="1228681"/>
            </a:xfrm>
          </p:grpSpPr>
          <p:sp>
            <p:nvSpPr>
              <p:cNvPr id="12" name="矩形 11"/>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13" name="椭圆 12"/>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useBgFill="1">
          <p:nvSpPr>
            <p:cNvPr id="11" name="文本框 10"/>
            <p:cNvSpPr txBox="1"/>
            <p:nvPr/>
          </p:nvSpPr>
          <p:spPr>
            <a:xfrm>
              <a:off x="298385" y="101863"/>
              <a:ext cx="2025015" cy="584775"/>
            </a:xfrm>
            <a:prstGeom prst="rect">
              <a:avLst/>
            </a:prstGeom>
          </p:spPr>
          <p:txBody>
            <a:bodyPr wrap="square" rtlCol="0" anchor="t">
              <a:spAutoFit/>
            </a:bodyPr>
            <a:lstStyle/>
            <a:p>
              <a:pPr algn="ctr"/>
              <a:r>
                <a:rPr lang="zh-CN" altLang="en-US" sz="3200" dirty="0">
                  <a:blipFill>
                    <a:blip r:embed="rId2"/>
                    <a:stretch>
                      <a:fillRect/>
                    </a:stretch>
                  </a:blipFill>
                  <a:cs typeface="+mn-ea"/>
                  <a:sym typeface="+mn-lt"/>
                </a:rPr>
                <a:t>口味特点</a:t>
              </a:r>
            </a:p>
          </p:txBody>
        </p:sp>
      </p:grpSp>
      <p:grpSp>
        <p:nvGrpSpPr>
          <p:cNvPr id="2" name="组合 1"/>
          <p:cNvGrpSpPr/>
          <p:nvPr/>
        </p:nvGrpSpPr>
        <p:grpSpPr>
          <a:xfrm>
            <a:off x="1010285" y="928370"/>
            <a:ext cx="10173335" cy="4829810"/>
            <a:chOff x="1591" y="1462"/>
            <a:chExt cx="16021" cy="7606"/>
          </a:xfrm>
        </p:grpSpPr>
        <p:sp useBgFill="1">
          <p:nvSpPr>
            <p:cNvPr id="18" name="文本框 17"/>
            <p:cNvSpPr txBox="1"/>
            <p:nvPr/>
          </p:nvSpPr>
          <p:spPr>
            <a:xfrm>
              <a:off x="8210" y="1462"/>
              <a:ext cx="4909" cy="1695"/>
            </a:xfrm>
            <a:prstGeom prst="rect">
              <a:avLst/>
            </a:prstGeom>
          </p:spPr>
          <p:txBody>
            <a:bodyPr wrap="square" rtlCol="0" anchor="t">
              <a:spAutoFit/>
            </a:bodyPr>
            <a:lstStyle/>
            <a:p>
              <a:pPr algn="ctr"/>
              <a:r>
                <a:rPr lang="zh-CN" altLang="en-US" sz="3200" dirty="0">
                  <a:blipFill>
                    <a:blip r:embed="rId2"/>
                    <a:stretch>
                      <a:fillRect/>
                    </a:stretch>
                  </a:blipFill>
                  <a:cs typeface="+mn-ea"/>
                  <a:sym typeface="+mn-lt"/>
                </a:rPr>
                <a:t>一菜一格</a:t>
              </a:r>
            </a:p>
            <a:p>
              <a:pPr algn="ctr"/>
              <a:r>
                <a:rPr lang="zh-CN" altLang="en-US" sz="3200" dirty="0">
                  <a:blipFill>
                    <a:blip r:embed="rId2"/>
                    <a:stretch>
                      <a:fillRect/>
                    </a:stretch>
                  </a:blipFill>
                  <a:cs typeface="+mn-ea"/>
                  <a:sym typeface="+mn-lt"/>
                </a:rPr>
                <a:t>百菜百味</a:t>
              </a:r>
            </a:p>
          </p:txBody>
        </p:sp>
        <p:grpSp>
          <p:nvGrpSpPr>
            <p:cNvPr id="26" name="组合 25"/>
            <p:cNvGrpSpPr/>
            <p:nvPr/>
          </p:nvGrpSpPr>
          <p:grpSpPr>
            <a:xfrm>
              <a:off x="7153" y="2117"/>
              <a:ext cx="2221" cy="1961"/>
              <a:chOff x="637501" y="2033662"/>
              <a:chExt cx="1788857" cy="1579737"/>
            </a:xfrm>
          </p:grpSpPr>
          <p:sp>
            <p:nvSpPr>
              <p:cNvPr id="27" name="六边形 26"/>
              <p:cNvSpPr/>
              <p:nvPr/>
            </p:nvSpPr>
            <p:spPr>
              <a:xfrm>
                <a:off x="637501" y="2033662"/>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829295" y="2063249"/>
                <a:ext cx="1405309" cy="1520594"/>
              </a:xfrm>
              <a:prstGeom prst="rect">
                <a:avLst/>
              </a:prstGeom>
            </p:spPr>
            <p:txBody>
              <a:bodyPr wrap="square">
                <a:spAutoFit/>
              </a:bodyPr>
              <a:lstStyle/>
              <a:p>
                <a:pPr algn="ctr"/>
                <a:r>
                  <a:rPr lang="zh-CN" altLang="en-US" sz="7200" dirty="0">
                    <a:solidFill>
                      <a:srgbClr val="ED7D31"/>
                    </a:solidFill>
                    <a:cs typeface="+mn-ea"/>
                    <a:sym typeface="+mn-lt"/>
                  </a:rPr>
                  <a:t>椒</a:t>
                </a:r>
              </a:p>
            </p:txBody>
          </p:sp>
        </p:grpSp>
        <p:sp useBgFill="1">
          <p:nvSpPr>
            <p:cNvPr id="35" name="文本框 34"/>
            <p:cNvSpPr txBox="1"/>
            <p:nvPr/>
          </p:nvSpPr>
          <p:spPr>
            <a:xfrm>
              <a:off x="1591" y="4409"/>
              <a:ext cx="3875" cy="1695"/>
            </a:xfrm>
            <a:prstGeom prst="rect">
              <a:avLst/>
            </a:prstGeom>
          </p:spPr>
          <p:txBody>
            <a:bodyPr wrap="square" rtlCol="0" anchor="t">
              <a:spAutoFit/>
            </a:bodyPr>
            <a:lstStyle/>
            <a:p>
              <a:r>
                <a:rPr sz="3200" dirty="0">
                  <a:blipFill>
                    <a:blip r:embed="rId2"/>
                    <a:stretch>
                      <a:fillRect/>
                    </a:stretch>
                  </a:blipFill>
                  <a:cs typeface="+mn-ea"/>
                  <a:sym typeface="+mn-lt"/>
                </a:rPr>
                <a:t>博采</a:t>
              </a:r>
            </a:p>
            <a:p>
              <a:r>
                <a:rPr sz="3200" dirty="0">
                  <a:blipFill>
                    <a:blip r:embed="rId2"/>
                    <a:stretch>
                      <a:fillRect/>
                    </a:stretch>
                  </a:blipFill>
                  <a:cs typeface="+mn-ea"/>
                  <a:sym typeface="+mn-lt"/>
                </a:rPr>
                <a:t>众家之长</a:t>
              </a:r>
            </a:p>
          </p:txBody>
        </p:sp>
        <p:grpSp>
          <p:nvGrpSpPr>
            <p:cNvPr id="36" name="组合 35"/>
            <p:cNvGrpSpPr/>
            <p:nvPr/>
          </p:nvGrpSpPr>
          <p:grpSpPr>
            <a:xfrm>
              <a:off x="4226" y="7023"/>
              <a:ext cx="2817" cy="1948"/>
              <a:chOff x="875897" y="2251118"/>
              <a:chExt cx="1788857" cy="1579737"/>
            </a:xfrm>
          </p:grpSpPr>
          <p:sp>
            <p:nvSpPr>
              <p:cNvPr id="37" name="六边形 36"/>
              <p:cNvSpPr/>
              <p:nvPr/>
            </p:nvSpPr>
            <p:spPr>
              <a:xfrm>
                <a:off x="875897" y="2251118"/>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ED7D31"/>
                  </a:solidFill>
                  <a:cs typeface="+mn-ea"/>
                  <a:sym typeface="+mn-lt"/>
                </a:endParaRPr>
              </a:p>
            </p:txBody>
          </p:sp>
          <p:sp>
            <p:nvSpPr>
              <p:cNvPr id="38" name="矩形 37"/>
              <p:cNvSpPr/>
              <p:nvPr/>
            </p:nvSpPr>
            <p:spPr>
              <a:xfrm>
                <a:off x="1161647" y="2614829"/>
                <a:ext cx="1261928" cy="894700"/>
              </a:xfrm>
              <a:prstGeom prst="rect">
                <a:avLst/>
              </a:prstGeom>
            </p:spPr>
            <p:txBody>
              <a:bodyPr wrap="none">
                <a:spAutoFit/>
              </a:bodyPr>
              <a:lstStyle/>
              <a:p>
                <a:pPr algn="ctr">
                  <a:lnSpc>
                    <a:spcPct val="150000"/>
                  </a:lnSpc>
                </a:pPr>
                <a:r>
                  <a:rPr lang="zh-CN" altLang="en-US" sz="1400" b="1" dirty="0">
                    <a:solidFill>
                      <a:srgbClr val="ED7D31"/>
                    </a:solidFill>
                    <a:cs typeface="+mn-ea"/>
                    <a:sym typeface="+mn-lt"/>
                  </a:rPr>
                  <a:t>“食在中国，</a:t>
                </a:r>
              </a:p>
              <a:p>
                <a:pPr algn="ctr">
                  <a:lnSpc>
                    <a:spcPct val="150000"/>
                  </a:lnSpc>
                </a:pPr>
                <a:r>
                  <a:rPr lang="zh-CN" altLang="en-US" sz="1400" b="1" dirty="0">
                    <a:solidFill>
                      <a:srgbClr val="ED7D31"/>
                    </a:solidFill>
                    <a:cs typeface="+mn-ea"/>
                    <a:sym typeface="+mn-lt"/>
                  </a:rPr>
                  <a:t>味在四川”</a:t>
                </a:r>
              </a:p>
            </p:txBody>
          </p:sp>
        </p:grpSp>
        <p:grpSp>
          <p:nvGrpSpPr>
            <p:cNvPr id="39" name="组合 38"/>
            <p:cNvGrpSpPr/>
            <p:nvPr/>
          </p:nvGrpSpPr>
          <p:grpSpPr>
            <a:xfrm>
              <a:off x="4282" y="5058"/>
              <a:ext cx="2773" cy="1979"/>
              <a:chOff x="875897" y="2251118"/>
              <a:chExt cx="1788857" cy="1579737"/>
            </a:xfrm>
          </p:grpSpPr>
          <p:sp>
            <p:nvSpPr>
              <p:cNvPr id="40" name="六边形 39"/>
              <p:cNvSpPr/>
              <p:nvPr/>
            </p:nvSpPr>
            <p:spPr>
              <a:xfrm>
                <a:off x="875897" y="2251118"/>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ED7D31"/>
                  </a:solidFill>
                  <a:cs typeface="+mn-ea"/>
                  <a:sym typeface="+mn-lt"/>
                </a:endParaRPr>
              </a:p>
            </p:txBody>
          </p:sp>
          <p:sp>
            <p:nvSpPr>
              <p:cNvPr id="41" name="矩形 40"/>
              <p:cNvSpPr/>
              <p:nvPr/>
            </p:nvSpPr>
            <p:spPr>
              <a:xfrm>
                <a:off x="1124266" y="2299010"/>
                <a:ext cx="1301835" cy="1333020"/>
              </a:xfrm>
              <a:prstGeom prst="rect">
                <a:avLst/>
              </a:prstGeom>
            </p:spPr>
            <p:txBody>
              <a:bodyPr wrap="square">
                <a:spAutoFit/>
              </a:bodyPr>
              <a:lstStyle/>
              <a:p>
                <a:pPr algn="ctr">
                  <a:lnSpc>
                    <a:spcPct val="150000"/>
                  </a:lnSpc>
                </a:pPr>
                <a:r>
                  <a:rPr lang="zh-CN" altLang="en-US" sz="1400" b="1" dirty="0">
                    <a:solidFill>
                      <a:srgbClr val="ED7D31"/>
                    </a:solidFill>
                    <a:cs typeface="+mn-ea"/>
                    <a:sym typeface="+mn-lt"/>
                  </a:rPr>
                  <a:t>擅长炒、滑、熘、爆、煸、炸、煮、煨等</a:t>
                </a:r>
              </a:p>
            </p:txBody>
          </p:sp>
        </p:grpSp>
        <p:grpSp>
          <p:nvGrpSpPr>
            <p:cNvPr id="42" name="组合 41"/>
            <p:cNvGrpSpPr/>
            <p:nvPr/>
          </p:nvGrpSpPr>
          <p:grpSpPr>
            <a:xfrm>
              <a:off x="8869" y="2637"/>
              <a:ext cx="3737" cy="2431"/>
              <a:chOff x="-496837" y="2480075"/>
              <a:chExt cx="3227631" cy="1938014"/>
            </a:xfrm>
          </p:grpSpPr>
          <p:sp>
            <p:nvSpPr>
              <p:cNvPr id="43" name="六边形 42"/>
              <p:cNvSpPr/>
              <p:nvPr/>
            </p:nvSpPr>
            <p:spPr>
              <a:xfrm>
                <a:off x="-496837" y="2838352"/>
                <a:ext cx="3227631"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zh-CN" altLang="en-US" sz="1400" b="1" dirty="0">
                    <a:solidFill>
                      <a:schemeClr val="bg1"/>
                    </a:solidFill>
                    <a:cs typeface="+mn-ea"/>
                    <a:sym typeface="+mn-lt"/>
                  </a:rPr>
                  <a:t>重用“三椒”(辣椒、花椒、胡椒)和鲜姜</a:t>
                </a:r>
              </a:p>
            </p:txBody>
          </p:sp>
          <p:sp>
            <p:nvSpPr>
              <p:cNvPr id="44" name="矩形 43"/>
              <p:cNvSpPr/>
              <p:nvPr/>
            </p:nvSpPr>
            <p:spPr>
              <a:xfrm>
                <a:off x="1666978" y="2480075"/>
                <a:ext cx="251262" cy="473819"/>
              </a:xfrm>
              <a:prstGeom prst="rect">
                <a:avLst/>
              </a:prstGeom>
            </p:spPr>
            <p:txBody>
              <a:bodyPr wrap="none">
                <a:spAutoFit/>
              </a:bodyPr>
              <a:lstStyle/>
              <a:p>
                <a:pPr algn="ctr">
                  <a:lnSpc>
                    <a:spcPct val="150000"/>
                  </a:lnSpc>
                </a:pPr>
                <a:endParaRPr lang="en-US" altLang="zh-CN" sz="1400" dirty="0">
                  <a:cs typeface="+mn-ea"/>
                  <a:sym typeface="+mn-lt"/>
                </a:endParaRPr>
              </a:p>
            </p:txBody>
          </p:sp>
        </p:grpSp>
        <p:grpSp>
          <p:nvGrpSpPr>
            <p:cNvPr id="48" name="组合 47"/>
            <p:cNvGrpSpPr/>
            <p:nvPr/>
          </p:nvGrpSpPr>
          <p:grpSpPr>
            <a:xfrm>
              <a:off x="7153" y="4078"/>
              <a:ext cx="2221" cy="1961"/>
              <a:chOff x="875897" y="2251118"/>
              <a:chExt cx="1788857" cy="1579737"/>
            </a:xfrm>
          </p:grpSpPr>
          <p:sp>
            <p:nvSpPr>
              <p:cNvPr id="49" name="六边形 48"/>
              <p:cNvSpPr/>
              <p:nvPr/>
            </p:nvSpPr>
            <p:spPr>
              <a:xfrm>
                <a:off x="875897" y="2251118"/>
                <a:ext cx="1788857"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a:off x="1063635" y="2307285"/>
                <a:ext cx="1405373" cy="1522768"/>
              </a:xfrm>
              <a:prstGeom prst="rect">
                <a:avLst/>
              </a:prstGeom>
            </p:spPr>
            <p:txBody>
              <a:bodyPr wrap="none">
                <a:spAutoFit/>
              </a:bodyPr>
              <a:lstStyle/>
              <a:p>
                <a:pPr algn="ctr"/>
                <a:r>
                  <a:rPr lang="zh-CN" altLang="en-US" sz="7200" dirty="0">
                    <a:solidFill>
                      <a:schemeClr val="bg1"/>
                    </a:solidFill>
                    <a:cs typeface="+mn-ea"/>
                    <a:sym typeface="+mn-lt"/>
                  </a:rPr>
                  <a:t>辣</a:t>
                </a:r>
              </a:p>
            </p:txBody>
          </p:sp>
        </p:grpSp>
        <p:grpSp>
          <p:nvGrpSpPr>
            <p:cNvPr id="51" name="组合 50"/>
            <p:cNvGrpSpPr/>
            <p:nvPr/>
          </p:nvGrpSpPr>
          <p:grpSpPr>
            <a:xfrm>
              <a:off x="12148" y="4108"/>
              <a:ext cx="2221" cy="1961"/>
              <a:chOff x="875897" y="2251118"/>
              <a:chExt cx="1788857" cy="1579737"/>
            </a:xfrm>
          </p:grpSpPr>
          <p:sp>
            <p:nvSpPr>
              <p:cNvPr id="52" name="六边形 51"/>
              <p:cNvSpPr/>
              <p:nvPr/>
            </p:nvSpPr>
            <p:spPr>
              <a:xfrm>
                <a:off x="875897" y="2251118"/>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52"/>
              <p:cNvSpPr/>
              <p:nvPr/>
            </p:nvSpPr>
            <p:spPr>
              <a:xfrm>
                <a:off x="1063666" y="2307285"/>
                <a:ext cx="1405309" cy="1522418"/>
              </a:xfrm>
              <a:prstGeom prst="rect">
                <a:avLst/>
              </a:prstGeom>
            </p:spPr>
            <p:txBody>
              <a:bodyPr wrap="none">
                <a:spAutoFit/>
              </a:bodyPr>
              <a:lstStyle/>
              <a:p>
                <a:pPr algn="ctr"/>
                <a:r>
                  <a:rPr lang="zh-CN" altLang="en-US" sz="7200" dirty="0">
                    <a:solidFill>
                      <a:srgbClr val="ED7D31"/>
                    </a:solidFill>
                    <a:cs typeface="+mn-ea"/>
                    <a:sym typeface="+mn-lt"/>
                  </a:rPr>
                  <a:t>鲜</a:t>
                </a:r>
                <a:endParaRPr lang="en-US" altLang="zh-CN" sz="7200" dirty="0">
                  <a:solidFill>
                    <a:srgbClr val="ED7D31"/>
                  </a:solidFill>
                  <a:cs typeface="+mn-ea"/>
                  <a:sym typeface="+mn-lt"/>
                </a:endParaRPr>
              </a:p>
            </p:txBody>
          </p:sp>
        </p:grpSp>
        <p:grpSp>
          <p:nvGrpSpPr>
            <p:cNvPr id="54" name="组合 53"/>
            <p:cNvGrpSpPr/>
            <p:nvPr/>
          </p:nvGrpSpPr>
          <p:grpSpPr>
            <a:xfrm>
              <a:off x="12130" y="6063"/>
              <a:ext cx="2221" cy="1961"/>
              <a:chOff x="875897" y="2251118"/>
              <a:chExt cx="1788857" cy="1579737"/>
            </a:xfrm>
          </p:grpSpPr>
          <p:sp>
            <p:nvSpPr>
              <p:cNvPr id="55" name="六边形 54"/>
              <p:cNvSpPr/>
              <p:nvPr/>
            </p:nvSpPr>
            <p:spPr>
              <a:xfrm>
                <a:off x="875897" y="2251118"/>
                <a:ext cx="1788857"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6" name="矩形 55"/>
              <p:cNvSpPr/>
              <p:nvPr/>
            </p:nvSpPr>
            <p:spPr>
              <a:xfrm>
                <a:off x="1063635" y="2307285"/>
                <a:ext cx="1405373" cy="1522768"/>
              </a:xfrm>
              <a:prstGeom prst="rect">
                <a:avLst/>
              </a:prstGeom>
            </p:spPr>
            <p:txBody>
              <a:bodyPr wrap="none">
                <a:spAutoFit/>
              </a:bodyPr>
              <a:lstStyle/>
              <a:p>
                <a:pPr algn="ctr"/>
                <a:r>
                  <a:rPr lang="zh-CN" altLang="en-US" sz="7200" dirty="0">
                    <a:solidFill>
                      <a:schemeClr val="bg1"/>
                    </a:solidFill>
                    <a:cs typeface="+mn-ea"/>
                    <a:sym typeface="+mn-lt"/>
                  </a:rPr>
                  <a:t>香</a:t>
                </a:r>
              </a:p>
            </p:txBody>
          </p:sp>
        </p:grpSp>
        <p:grpSp>
          <p:nvGrpSpPr>
            <p:cNvPr id="57" name="组合 56"/>
            <p:cNvGrpSpPr/>
            <p:nvPr/>
          </p:nvGrpSpPr>
          <p:grpSpPr>
            <a:xfrm>
              <a:off x="8884" y="4624"/>
              <a:ext cx="3737" cy="2431"/>
              <a:chOff x="-496837" y="2480075"/>
              <a:chExt cx="3227631" cy="1938014"/>
            </a:xfrm>
          </p:grpSpPr>
          <p:sp>
            <p:nvSpPr>
              <p:cNvPr id="58" name="六边形 57"/>
              <p:cNvSpPr/>
              <p:nvPr/>
            </p:nvSpPr>
            <p:spPr>
              <a:xfrm>
                <a:off x="-496837" y="2838352"/>
                <a:ext cx="3227631"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b="1" dirty="0">
                    <a:solidFill>
                      <a:srgbClr val="ED7D31"/>
                    </a:solidFill>
                    <a:cs typeface="+mn-ea"/>
                    <a:sym typeface="+mn-lt"/>
                  </a:rPr>
                  <a:t>取材广泛，调味多变，菜式多样，口味清鲜醇浓并重</a:t>
                </a:r>
              </a:p>
            </p:txBody>
          </p:sp>
          <p:sp>
            <p:nvSpPr>
              <p:cNvPr id="59" name="矩形 58"/>
              <p:cNvSpPr/>
              <p:nvPr/>
            </p:nvSpPr>
            <p:spPr>
              <a:xfrm>
                <a:off x="1666978" y="2480075"/>
                <a:ext cx="251262" cy="473819"/>
              </a:xfrm>
              <a:prstGeom prst="rect">
                <a:avLst/>
              </a:prstGeom>
            </p:spPr>
            <p:txBody>
              <a:bodyPr wrap="none">
                <a:spAutoFit/>
              </a:bodyPr>
              <a:lstStyle/>
              <a:p>
                <a:pPr algn="ctr">
                  <a:lnSpc>
                    <a:spcPct val="150000"/>
                  </a:lnSpc>
                </a:pPr>
                <a:endParaRPr lang="en-US" altLang="zh-CN" sz="1400" dirty="0">
                  <a:cs typeface="+mn-ea"/>
                  <a:sym typeface="+mn-lt"/>
                </a:endParaRPr>
              </a:p>
            </p:txBody>
          </p:sp>
        </p:grpSp>
        <p:sp>
          <p:nvSpPr>
            <p:cNvPr id="61" name="六边形 60"/>
            <p:cNvSpPr/>
            <p:nvPr/>
          </p:nvSpPr>
          <p:spPr>
            <a:xfrm>
              <a:off x="13876" y="5104"/>
              <a:ext cx="3737" cy="1981"/>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b="1" dirty="0">
                  <a:solidFill>
                    <a:schemeClr val="bg1"/>
                  </a:solidFill>
                  <a:cs typeface="+mn-ea"/>
                  <a:sym typeface="+mn-lt"/>
                </a:rPr>
                <a:t>善于吸收</a:t>
              </a:r>
            </a:p>
            <a:p>
              <a:pPr algn="ctr">
                <a:lnSpc>
                  <a:spcPct val="150000"/>
                </a:lnSpc>
              </a:pPr>
              <a:r>
                <a:rPr lang="zh-CN" altLang="en-US" sz="1400" b="1" dirty="0">
                  <a:solidFill>
                    <a:schemeClr val="bg1"/>
                  </a:solidFill>
                  <a:cs typeface="+mn-ea"/>
                  <a:sym typeface="+mn-lt"/>
                </a:rPr>
                <a:t>善于创新</a:t>
              </a:r>
            </a:p>
            <a:p>
              <a:pPr algn="ctr">
                <a:lnSpc>
                  <a:spcPct val="150000"/>
                </a:lnSpc>
              </a:pPr>
              <a:r>
                <a:rPr lang="zh-CN" altLang="en-US" sz="1400" b="1" dirty="0">
                  <a:solidFill>
                    <a:schemeClr val="bg1"/>
                  </a:solidFill>
                  <a:cs typeface="+mn-ea"/>
                  <a:sym typeface="+mn-lt"/>
                </a:rPr>
                <a:t>享誉中外</a:t>
              </a:r>
            </a:p>
          </p:txBody>
        </p:sp>
        <p:grpSp>
          <p:nvGrpSpPr>
            <p:cNvPr id="63" name="组合 62"/>
            <p:cNvGrpSpPr/>
            <p:nvPr/>
          </p:nvGrpSpPr>
          <p:grpSpPr>
            <a:xfrm>
              <a:off x="13851" y="6638"/>
              <a:ext cx="3737" cy="2431"/>
              <a:chOff x="-496837" y="2480075"/>
              <a:chExt cx="3227631" cy="1938014"/>
            </a:xfrm>
          </p:grpSpPr>
          <p:sp>
            <p:nvSpPr>
              <p:cNvPr id="64" name="六边形 63"/>
              <p:cNvSpPr/>
              <p:nvPr/>
            </p:nvSpPr>
            <p:spPr>
              <a:xfrm>
                <a:off x="-496837" y="2838352"/>
                <a:ext cx="3227631"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b="1" dirty="0">
                    <a:solidFill>
                      <a:srgbClr val="ED7D31"/>
                    </a:solidFill>
                    <a:cs typeface="+mn-ea"/>
                    <a:sym typeface="+mn-lt"/>
                  </a:rPr>
                  <a:t>鱼香肉丝、宫保鸡丁、夫妻肺片、麻婆豆腐、回锅肉</a:t>
                </a:r>
              </a:p>
            </p:txBody>
          </p:sp>
          <p:sp>
            <p:nvSpPr>
              <p:cNvPr id="65" name="矩形 64"/>
              <p:cNvSpPr/>
              <p:nvPr/>
            </p:nvSpPr>
            <p:spPr>
              <a:xfrm>
                <a:off x="1666978" y="2480075"/>
                <a:ext cx="251262" cy="473819"/>
              </a:xfrm>
              <a:prstGeom prst="rect">
                <a:avLst/>
              </a:prstGeom>
            </p:spPr>
            <p:txBody>
              <a:bodyPr wrap="none">
                <a:spAutoFit/>
              </a:bodyPr>
              <a:lstStyle/>
              <a:p>
                <a:pPr algn="ctr">
                  <a:lnSpc>
                    <a:spcPct val="150000"/>
                  </a:lnSpc>
                </a:pPr>
                <a:endParaRPr lang="en-US" altLang="zh-CN" sz="1400" dirty="0">
                  <a:cs typeface="+mn-ea"/>
                  <a:sym typeface="+mn-lt"/>
                </a:endParaRPr>
              </a:p>
            </p:txBody>
          </p:sp>
        </p:grpSp>
        <p:grpSp>
          <p:nvGrpSpPr>
            <p:cNvPr id="66" name="组合 65"/>
            <p:cNvGrpSpPr/>
            <p:nvPr/>
          </p:nvGrpSpPr>
          <p:grpSpPr>
            <a:xfrm>
              <a:off x="2514" y="6035"/>
              <a:ext cx="2221" cy="1961"/>
              <a:chOff x="875897" y="2251118"/>
              <a:chExt cx="1788857" cy="1579737"/>
            </a:xfrm>
          </p:grpSpPr>
          <p:sp>
            <p:nvSpPr>
              <p:cNvPr id="67" name="六边形 66"/>
              <p:cNvSpPr/>
              <p:nvPr/>
            </p:nvSpPr>
            <p:spPr>
              <a:xfrm>
                <a:off x="875897" y="2251118"/>
                <a:ext cx="1788857"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68" name="矩形 67"/>
              <p:cNvSpPr/>
              <p:nvPr/>
            </p:nvSpPr>
            <p:spPr>
              <a:xfrm>
                <a:off x="1063635" y="2307285"/>
                <a:ext cx="1405373" cy="1522768"/>
              </a:xfrm>
              <a:prstGeom prst="rect">
                <a:avLst/>
              </a:prstGeom>
            </p:spPr>
            <p:txBody>
              <a:bodyPr wrap="none">
                <a:spAutoFit/>
              </a:bodyPr>
              <a:lstStyle/>
              <a:p>
                <a:pPr algn="ctr"/>
                <a:r>
                  <a:rPr lang="zh-CN" altLang="en-US" sz="7200" dirty="0">
                    <a:solidFill>
                      <a:schemeClr val="bg1"/>
                    </a:solidFill>
                    <a:cs typeface="+mn-ea"/>
                    <a:sym typeface="+mn-lt"/>
                  </a:rPr>
                  <a:t>麻</a:t>
                </a:r>
              </a:p>
            </p:txBody>
          </p:sp>
        </p:gr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645" y="1816428"/>
            <a:ext cx="2915528" cy="2905196"/>
          </a:xfrm>
          <a:prstGeom prst="ellipse">
            <a:avLst/>
          </a:prstGeom>
          <a:ln w="50800">
            <a:solidFill>
              <a:schemeClr val="accent2"/>
            </a:solidFill>
          </a:ln>
          <a:effectLst/>
        </p:spPr>
      </p:pic>
      <p:sp>
        <p:nvSpPr>
          <p:cNvPr id="5" name="文本框 4"/>
          <p:cNvSpPr txBox="1"/>
          <p:nvPr/>
        </p:nvSpPr>
        <p:spPr>
          <a:xfrm>
            <a:off x="5030470" y="3088058"/>
            <a:ext cx="4885055" cy="1445260"/>
          </a:xfrm>
          <a:prstGeom prst="rect">
            <a:avLst/>
          </a:prstGeom>
          <a:noFill/>
        </p:spPr>
        <p:txBody>
          <a:bodyPr wrap="square" rtlCol="0" anchor="t">
            <a:spAutoFit/>
          </a:bodyPr>
          <a:lstStyle/>
          <a:p>
            <a:r>
              <a:rPr lang="zh-CN" altLang="en-US" sz="8800" dirty="0">
                <a:blipFill>
                  <a:blip r:embed="rId3"/>
                  <a:stretch>
                    <a:fillRect/>
                  </a:stretch>
                </a:blipFill>
                <a:cs typeface="+mn-ea"/>
                <a:sym typeface="+mn-lt"/>
              </a:rPr>
              <a:t>粤菜菜系</a:t>
            </a:r>
          </a:p>
        </p:txBody>
      </p:sp>
      <p:sp>
        <p:nvSpPr>
          <p:cNvPr id="6" name="文本框 5"/>
          <p:cNvSpPr txBox="1"/>
          <p:nvPr/>
        </p:nvSpPr>
        <p:spPr>
          <a:xfrm>
            <a:off x="4968570" y="2212353"/>
            <a:ext cx="3575355" cy="1015663"/>
          </a:xfrm>
          <a:prstGeom prst="rect">
            <a:avLst/>
          </a:prstGeom>
          <a:noFill/>
        </p:spPr>
        <p:txBody>
          <a:bodyPr wrap="square" rtlCol="0">
            <a:spAutoFit/>
          </a:bodyPr>
          <a:lstStyle/>
          <a:p>
            <a:pPr algn="ctr"/>
            <a:r>
              <a:rPr lang="zh-CN" altLang="en-US" sz="6000" dirty="0">
                <a:cs typeface="+mn-ea"/>
                <a:sym typeface="+mn-lt"/>
              </a:rPr>
              <a:t>中国名菜</a:t>
            </a:r>
          </a:p>
        </p:txBody>
      </p:sp>
      <p:pic>
        <p:nvPicPr>
          <p:cNvPr id="7" name="图片 6" descr="9176b85f64fe124ffec744fd51627c06"/>
          <p:cNvPicPr>
            <a:picLocks noChangeAspect="1"/>
          </p:cNvPicPr>
          <p:nvPr/>
        </p:nvPicPr>
        <p:blipFill>
          <a:blip r:embed="rId4"/>
          <a:srcRect l="14994" t="8083" r="14546" b="33302"/>
          <a:stretch>
            <a:fillRect/>
          </a:stretch>
        </p:blipFill>
        <p:spPr>
          <a:xfrm>
            <a:off x="8140042" y="1627441"/>
            <a:ext cx="1314813" cy="171778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par>
                                <p:cTn id="15" presetID="52" presetClass="entr"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visible"/>
                                      </p:to>
                                    </p:set>
                                    <p:animScale>
                                      <p:cBhvr>
                                        <p:cTn id="1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gtEl>
                                        <p:attrNameLst>
                                          <p:attrName>ppt_x</p:attrName>
                                          <p:attrName>ppt_y</p:attrName>
                                        </p:attrNameLst>
                                      </p:cBhvr>
                                    </p:animMotion>
                                    <p:animEffect transition="in" filter="fade">
                                      <p:cBhvr>
                                        <p:cTn id="19" dur="1000"/>
                                        <p:tgtEl>
                                          <p:spTgt spid="6"/>
                                        </p:tgtEl>
                                      </p:cBhvr>
                                    </p:animEffect>
                                  </p:childTnLst>
                                </p:cTn>
                              </p:par>
                              <p:par>
                                <p:cTn id="20" presetID="5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Scale>
                                      <p:cBhvr>
                                        <p:cTn id="2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7"/>
                                        </p:tgtEl>
                                        <p:attrNameLst>
                                          <p:attrName>ppt_x</p:attrName>
                                          <p:attrName>ppt_y</p:attrName>
                                        </p:attrNameLst>
                                      </p:cBhvr>
                                    </p:animMotion>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83878" y="-237221"/>
            <a:ext cx="2397397" cy="1014428"/>
            <a:chOff x="183878" y="-237221"/>
            <a:chExt cx="2397397" cy="1014428"/>
          </a:xfrm>
        </p:grpSpPr>
        <p:grpSp>
          <p:nvGrpSpPr>
            <p:cNvPr id="6" name="组合 5"/>
            <p:cNvGrpSpPr/>
            <p:nvPr/>
          </p:nvGrpSpPr>
          <p:grpSpPr>
            <a:xfrm>
              <a:off x="183878" y="-237221"/>
              <a:ext cx="2397397" cy="1014427"/>
              <a:chOff x="7791566" y="-316714"/>
              <a:chExt cx="3421802" cy="1228681"/>
            </a:xfrm>
          </p:grpSpPr>
          <p:sp>
            <p:nvSpPr>
              <p:cNvPr id="2" name="矩形 1"/>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8" name="椭圆 7"/>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352425" y="192432"/>
              <a:ext cx="1113146" cy="584775"/>
            </a:xfrm>
            <a:prstGeom prst="rect">
              <a:avLst/>
            </a:prstGeom>
            <a:noFill/>
          </p:spPr>
          <p:txBody>
            <a:bodyPr wrap="square" rtlCol="0" anchor="t">
              <a:spAutoFit/>
            </a:bodyPr>
            <a:lstStyle/>
            <a:p>
              <a:pPr algn="ctr"/>
              <a:r>
                <a:rPr lang="zh-CN" altLang="en-US" sz="3200" dirty="0">
                  <a:blipFill>
                    <a:blip r:embed="rId2"/>
                    <a:stretch>
                      <a:fillRect/>
                    </a:stretch>
                  </a:blipFill>
                  <a:cs typeface="+mn-ea"/>
                  <a:sym typeface="+mn-lt"/>
                </a:rPr>
                <a:t>概述</a:t>
              </a:r>
            </a:p>
          </p:txBody>
        </p:sp>
      </p:grpSp>
      <p:pic>
        <p:nvPicPr>
          <p:cNvPr id="10" name="图片 9" descr="VMS]G3~6[L@{]O~7W4%W]WQ"/>
          <p:cNvPicPr>
            <a:picLocks noChangeAspect="1"/>
          </p:cNvPicPr>
          <p:nvPr/>
        </p:nvPicPr>
        <p:blipFill>
          <a:blip r:embed="rId3"/>
          <a:stretch>
            <a:fillRect/>
          </a:stretch>
        </p:blipFill>
        <p:spPr>
          <a:xfrm>
            <a:off x="1581785" y="1384935"/>
            <a:ext cx="2850515" cy="1973580"/>
          </a:xfrm>
          <a:prstGeom prst="rect">
            <a:avLst/>
          </a:prstGeom>
        </p:spPr>
      </p:pic>
      <p:pic>
        <p:nvPicPr>
          <p:cNvPr id="11" name="图片 10" descr="图片4"/>
          <p:cNvPicPr>
            <a:picLocks noChangeAspect="1"/>
          </p:cNvPicPr>
          <p:nvPr/>
        </p:nvPicPr>
        <p:blipFill>
          <a:blip r:embed="rId4"/>
          <a:stretch>
            <a:fillRect/>
          </a:stretch>
        </p:blipFill>
        <p:spPr>
          <a:xfrm>
            <a:off x="1752600" y="4196080"/>
            <a:ext cx="2679065" cy="1867535"/>
          </a:xfrm>
          <a:prstGeom prst="rect">
            <a:avLst/>
          </a:prstGeom>
        </p:spPr>
      </p:pic>
      <p:sp>
        <p:nvSpPr>
          <p:cNvPr id="13" name="文本框 12"/>
          <p:cNvSpPr txBox="1"/>
          <p:nvPr/>
        </p:nvSpPr>
        <p:spPr>
          <a:xfrm>
            <a:off x="5532755" y="1742440"/>
            <a:ext cx="5531485" cy="1060450"/>
          </a:xfrm>
          <a:prstGeom prst="rect">
            <a:avLst/>
          </a:prstGeom>
          <a:noFill/>
          <a:ln w="25400">
            <a:solidFill>
              <a:schemeClr val="accent2"/>
            </a:solidFill>
          </a:ln>
        </p:spPr>
        <p:txBody>
          <a:bodyPr wrap="square" rtlCol="0">
            <a:spAutoFit/>
          </a:bodyPr>
          <a:lstStyle/>
          <a:p>
            <a:pPr fontAlgn="auto">
              <a:lnSpc>
                <a:spcPct val="150000"/>
              </a:lnSpc>
            </a:pPr>
            <a:endParaRPr lang="zh-CN" altLang="en-US" sz="1400">
              <a:cs typeface="+mn-ea"/>
              <a:sym typeface="+mn-lt"/>
            </a:endParaRPr>
          </a:p>
          <a:p>
            <a:pPr fontAlgn="auto">
              <a:lnSpc>
                <a:spcPct val="150000"/>
              </a:lnSpc>
            </a:pPr>
            <a:r>
              <a:rPr lang="zh-CN" altLang="en-US" sz="1400">
                <a:cs typeface="+mn-ea"/>
                <a:sym typeface="+mn-lt"/>
              </a:rPr>
              <a:t>粤菜用量精而细，配料多而巧，装饰美而艳，而且善于在模仿中创新，品种繁多。</a:t>
            </a:r>
          </a:p>
        </p:txBody>
      </p:sp>
      <p:sp useBgFill="1">
        <p:nvSpPr>
          <p:cNvPr id="14" name="文本框 13"/>
          <p:cNvSpPr txBox="1"/>
          <p:nvPr/>
        </p:nvSpPr>
        <p:spPr>
          <a:xfrm>
            <a:off x="5762625" y="1451610"/>
            <a:ext cx="1209040" cy="583565"/>
          </a:xfrm>
          <a:prstGeom prst="rect">
            <a:avLst/>
          </a:prstGeom>
          <a:ln>
            <a:noFill/>
          </a:ln>
        </p:spPr>
        <p:txBody>
          <a:bodyPr wrap="square" rtlCol="0">
            <a:spAutoFit/>
          </a:bodyPr>
          <a:lstStyle/>
          <a:p>
            <a:r>
              <a:rPr lang="zh-CN" altLang="en-US" sz="3200" dirty="0">
                <a:blipFill>
                  <a:blip r:embed="rId2"/>
                  <a:stretch>
                    <a:fillRect/>
                  </a:stretch>
                </a:blipFill>
                <a:cs typeface="+mn-ea"/>
                <a:sym typeface="+mn-lt"/>
              </a:rPr>
              <a:t>粤 菜</a:t>
            </a:r>
            <a:endParaRPr lang="zh-CN" altLang="en-US" sz="3200">
              <a:cs typeface="+mn-ea"/>
              <a:sym typeface="+mn-lt"/>
            </a:endParaRPr>
          </a:p>
        </p:txBody>
      </p:sp>
      <p:sp>
        <p:nvSpPr>
          <p:cNvPr id="15" name="文本框 14"/>
          <p:cNvSpPr txBox="1"/>
          <p:nvPr/>
        </p:nvSpPr>
        <p:spPr>
          <a:xfrm>
            <a:off x="5239385" y="3731260"/>
            <a:ext cx="6118860" cy="368300"/>
          </a:xfrm>
          <a:prstGeom prst="rect">
            <a:avLst/>
          </a:prstGeom>
          <a:noFill/>
        </p:spPr>
        <p:txBody>
          <a:bodyPr wrap="square" rtlCol="0">
            <a:spAutoFit/>
          </a:bodyPr>
          <a:lstStyle/>
          <a:p>
            <a:endParaRPr lang="zh-CN" altLang="en-US">
              <a:cs typeface="+mn-ea"/>
              <a:sym typeface="+mn-lt"/>
            </a:endParaRPr>
          </a:p>
        </p:txBody>
      </p:sp>
      <p:sp>
        <p:nvSpPr>
          <p:cNvPr id="16" name="文本框 15"/>
          <p:cNvSpPr txBox="1"/>
          <p:nvPr/>
        </p:nvSpPr>
        <p:spPr>
          <a:xfrm>
            <a:off x="5532755" y="3244850"/>
            <a:ext cx="5531485" cy="1060450"/>
          </a:xfrm>
          <a:prstGeom prst="rect">
            <a:avLst/>
          </a:prstGeom>
          <a:noFill/>
          <a:ln w="28575">
            <a:solidFill>
              <a:schemeClr val="accent2"/>
            </a:solidFill>
          </a:ln>
        </p:spPr>
        <p:txBody>
          <a:bodyPr wrap="square" rtlCol="0">
            <a:spAutoFit/>
          </a:bodyPr>
          <a:lstStyle/>
          <a:p>
            <a:pPr fontAlgn="auto">
              <a:lnSpc>
                <a:spcPct val="150000"/>
              </a:lnSpc>
            </a:pPr>
            <a:endParaRPr lang="zh-CN" altLang="en-US" sz="1400">
              <a:cs typeface="+mn-ea"/>
              <a:sym typeface="+mn-lt"/>
            </a:endParaRPr>
          </a:p>
          <a:p>
            <a:pPr fontAlgn="auto">
              <a:lnSpc>
                <a:spcPct val="150000"/>
              </a:lnSpc>
            </a:pPr>
            <a:r>
              <a:rPr lang="zh-CN" altLang="en-US" sz="1400">
                <a:cs typeface="+mn-ea"/>
                <a:sym typeface="+mn-lt"/>
              </a:rPr>
              <a:t>广东菜，狭义指广州府菜，也就是一般指广州菜，含南番顺)，是中国汉族四大菜系之一，发源于岭南。</a:t>
            </a:r>
          </a:p>
        </p:txBody>
      </p:sp>
      <p:sp useBgFill="1">
        <p:nvSpPr>
          <p:cNvPr id="3" name="文本框 2"/>
          <p:cNvSpPr txBox="1"/>
          <p:nvPr/>
        </p:nvSpPr>
        <p:spPr>
          <a:xfrm>
            <a:off x="5762625" y="2945130"/>
            <a:ext cx="1422400" cy="583565"/>
          </a:xfrm>
          <a:prstGeom prst="rect">
            <a:avLst/>
          </a:prstGeom>
        </p:spPr>
        <p:txBody>
          <a:bodyPr wrap="square" rtlCol="0">
            <a:spAutoFit/>
          </a:bodyPr>
          <a:lstStyle/>
          <a:p>
            <a:r>
              <a:rPr lang="zh-CN" altLang="en-US" sz="3200" dirty="0">
                <a:blipFill>
                  <a:blip r:embed="rId2"/>
                  <a:stretch>
                    <a:fillRect/>
                  </a:stretch>
                </a:blipFill>
                <a:cs typeface="+mn-ea"/>
                <a:sym typeface="+mn-lt"/>
              </a:rPr>
              <a:t>广东菜</a:t>
            </a:r>
            <a:endParaRPr lang="zh-CN" altLang="en-US" sz="3200">
              <a:cs typeface="+mn-ea"/>
              <a:sym typeface="+mn-lt"/>
            </a:endParaRPr>
          </a:p>
        </p:txBody>
      </p:sp>
      <p:sp>
        <p:nvSpPr>
          <p:cNvPr id="7" name="文本框 6"/>
          <p:cNvSpPr txBox="1"/>
          <p:nvPr/>
        </p:nvSpPr>
        <p:spPr>
          <a:xfrm>
            <a:off x="5532755" y="4715510"/>
            <a:ext cx="5531485" cy="1060450"/>
          </a:xfrm>
          <a:prstGeom prst="rect">
            <a:avLst/>
          </a:prstGeom>
          <a:noFill/>
          <a:ln w="25400">
            <a:solidFill>
              <a:schemeClr val="accent2"/>
            </a:solidFill>
          </a:ln>
        </p:spPr>
        <p:txBody>
          <a:bodyPr wrap="square" rtlCol="0">
            <a:spAutoFit/>
          </a:bodyPr>
          <a:lstStyle/>
          <a:p>
            <a:pPr fontAlgn="auto">
              <a:lnSpc>
                <a:spcPct val="150000"/>
              </a:lnSpc>
            </a:pPr>
            <a:endParaRPr lang="zh-CN" altLang="en-US" sz="1400">
              <a:cs typeface="+mn-ea"/>
              <a:sym typeface="+mn-lt"/>
            </a:endParaRPr>
          </a:p>
          <a:p>
            <a:pPr fontAlgn="auto">
              <a:lnSpc>
                <a:spcPct val="150000"/>
              </a:lnSpc>
            </a:pPr>
            <a:r>
              <a:rPr lang="zh-CN" altLang="en-US" sz="1400">
                <a:cs typeface="+mn-ea"/>
                <a:sym typeface="+mn-lt"/>
              </a:rPr>
              <a:t>世界各国的中菜馆，多数是以粤菜为主，在世界各地粤菜与法国大餐齐名，国外的中餐基本上都是粤菜。</a:t>
            </a:r>
          </a:p>
        </p:txBody>
      </p:sp>
      <p:sp useBgFill="1">
        <p:nvSpPr>
          <p:cNvPr id="9" name="文本框 8"/>
          <p:cNvSpPr txBox="1"/>
          <p:nvPr/>
        </p:nvSpPr>
        <p:spPr>
          <a:xfrm>
            <a:off x="5659120" y="4450080"/>
            <a:ext cx="1943100" cy="583565"/>
          </a:xfrm>
          <a:prstGeom prst="rect">
            <a:avLst/>
          </a:prstGeom>
        </p:spPr>
        <p:txBody>
          <a:bodyPr wrap="square" rtlCol="0">
            <a:spAutoFit/>
          </a:bodyPr>
          <a:lstStyle/>
          <a:p>
            <a:r>
              <a:rPr lang="zh-CN" altLang="en-US" sz="3200" dirty="0">
                <a:blipFill>
                  <a:blip r:embed="rId2"/>
                  <a:stretch>
                    <a:fillRect/>
                  </a:stretch>
                </a:blipFill>
                <a:cs typeface="+mn-ea"/>
                <a:sym typeface="+mn-lt"/>
              </a:rPr>
              <a:t>代表菜系</a:t>
            </a:r>
            <a:endParaRPr lang="zh-CN" altLang="en-US" sz="3200">
              <a:cs typeface="+mn-ea"/>
              <a:sym typeface="+mn-lt"/>
            </a:endParaRPr>
          </a:p>
        </p:txBody>
      </p:sp>
      <p:grpSp>
        <p:nvGrpSpPr>
          <p:cNvPr id="39" name="组合 38"/>
          <p:cNvGrpSpPr/>
          <p:nvPr/>
        </p:nvGrpSpPr>
        <p:grpSpPr>
          <a:xfrm>
            <a:off x="1218054" y="1090419"/>
            <a:ext cx="3517170" cy="2552449"/>
            <a:chOff x="1473616" y="1415696"/>
            <a:chExt cx="3517170" cy="2552449"/>
          </a:xfrm>
        </p:grpSpPr>
        <p:sp>
          <p:nvSpPr>
            <p:cNvPr id="30" name="矩形 29"/>
            <p:cNvSpPr/>
            <p:nvPr/>
          </p:nvSpPr>
          <p:spPr>
            <a:xfrm>
              <a:off x="3402617" y="2387432"/>
              <a:ext cx="1588169"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1473616" y="1415696"/>
              <a:ext cx="2491992"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3387282" y="2398468"/>
              <a:ext cx="578326" cy="5964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p:cNvGrpSpPr/>
          <p:nvPr/>
        </p:nvGrpSpPr>
        <p:grpSpPr>
          <a:xfrm>
            <a:off x="1524139" y="3853058"/>
            <a:ext cx="3184448" cy="2304134"/>
            <a:chOff x="1969174" y="4048503"/>
            <a:chExt cx="3184448" cy="2304134"/>
          </a:xfrm>
        </p:grpSpPr>
        <p:sp>
          <p:nvSpPr>
            <p:cNvPr id="42" name="矩形 41"/>
            <p:cNvSpPr/>
            <p:nvPr/>
          </p:nvSpPr>
          <p:spPr>
            <a:xfrm>
              <a:off x="3565453" y="4771924"/>
              <a:ext cx="1588169"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1969174" y="4048503"/>
              <a:ext cx="2491992"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3560436" y="4766092"/>
              <a:ext cx="900730" cy="86312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6" name="组合 45"/>
          <p:cNvGrpSpPr/>
          <p:nvPr/>
        </p:nvGrpSpPr>
        <p:grpSpPr>
          <a:xfrm rot="6715756">
            <a:off x="3281104" y="4651543"/>
            <a:ext cx="545354" cy="777271"/>
            <a:chOff x="8118475" y="3544888"/>
            <a:chExt cx="615950" cy="877888"/>
          </a:xfrm>
          <a:solidFill>
            <a:schemeClr val="bg1"/>
          </a:solidFill>
        </p:grpSpPr>
        <p:sp>
          <p:nvSpPr>
            <p:cNvPr id="47" name="Freeform 89"/>
            <p:cNvSpPr>
              <a:spLocks noEditPoints="1"/>
            </p:cNvSpPr>
            <p:nvPr/>
          </p:nvSpPr>
          <p:spPr bwMode="auto">
            <a:xfrm>
              <a:off x="8118475" y="3705226"/>
              <a:ext cx="322262" cy="620713"/>
            </a:xfrm>
            <a:custGeom>
              <a:avLst/>
              <a:gdLst>
                <a:gd name="T0" fmla="*/ 84 w 86"/>
                <a:gd name="T1" fmla="*/ 162 h 165"/>
                <a:gd name="T2" fmla="*/ 66 w 86"/>
                <a:gd name="T3" fmla="*/ 120 h 165"/>
                <a:gd name="T4" fmla="*/ 33 w 86"/>
                <a:gd name="T5" fmla="*/ 45 h 165"/>
                <a:gd name="T6" fmla="*/ 14 w 86"/>
                <a:gd name="T7" fmla="*/ 3 h 165"/>
                <a:gd name="T8" fmla="*/ 9 w 86"/>
                <a:gd name="T9" fmla="*/ 14 h 165"/>
                <a:gd name="T10" fmla="*/ 18 w 86"/>
                <a:gd name="T11" fmla="*/ 61 h 165"/>
                <a:gd name="T12" fmla="*/ 20 w 86"/>
                <a:gd name="T13" fmla="*/ 66 h 165"/>
                <a:gd name="T14" fmla="*/ 18 w 86"/>
                <a:gd name="T15" fmla="*/ 71 h 165"/>
                <a:gd name="T16" fmla="*/ 19 w 86"/>
                <a:gd name="T17" fmla="*/ 76 h 165"/>
                <a:gd name="T18" fmla="*/ 13 w 86"/>
                <a:gd name="T19" fmla="*/ 79 h 165"/>
                <a:gd name="T20" fmla="*/ 4 w 86"/>
                <a:gd name="T21" fmla="*/ 102 h 165"/>
                <a:gd name="T22" fmla="*/ 28 w 86"/>
                <a:gd name="T23" fmla="*/ 111 h 165"/>
                <a:gd name="T24" fmla="*/ 34 w 86"/>
                <a:gd name="T25" fmla="*/ 108 h 165"/>
                <a:gd name="T26" fmla="*/ 37 w 86"/>
                <a:gd name="T27" fmla="*/ 112 h 165"/>
                <a:gd name="T28" fmla="*/ 42 w 86"/>
                <a:gd name="T29" fmla="*/ 115 h 165"/>
                <a:gd name="T30" fmla="*/ 44 w 86"/>
                <a:gd name="T31" fmla="*/ 120 h 165"/>
                <a:gd name="T32" fmla="*/ 73 w 86"/>
                <a:gd name="T33" fmla="*/ 158 h 165"/>
                <a:gd name="T34" fmla="*/ 84 w 86"/>
                <a:gd name="T35" fmla="*/ 162 h 165"/>
                <a:gd name="T36" fmla="*/ 25 w 86"/>
                <a:gd name="T37" fmla="*/ 106 h 165"/>
                <a:gd name="T38" fmla="*/ 9 w 86"/>
                <a:gd name="T39" fmla="*/ 100 h 165"/>
                <a:gd name="T40" fmla="*/ 16 w 86"/>
                <a:gd name="T41" fmla="*/ 84 h 165"/>
                <a:gd name="T42" fmla="*/ 21 w 86"/>
                <a:gd name="T43" fmla="*/ 81 h 165"/>
                <a:gd name="T44" fmla="*/ 22 w 86"/>
                <a:gd name="T45" fmla="*/ 84 h 165"/>
                <a:gd name="T46" fmla="*/ 30 w 86"/>
                <a:gd name="T47" fmla="*/ 101 h 165"/>
                <a:gd name="T48" fmla="*/ 31 w 86"/>
                <a:gd name="T49" fmla="*/ 103 h 165"/>
                <a:gd name="T50" fmla="*/ 25 w 86"/>
                <a:gd name="T51" fmla="*/ 106 h 165"/>
                <a:gd name="T52" fmla="*/ 72 w 86"/>
                <a:gd name="T53" fmla="*/ 149 h 165"/>
                <a:gd name="T54" fmla="*/ 58 w 86"/>
                <a:gd name="T55" fmla="*/ 136 h 165"/>
                <a:gd name="T56" fmla="*/ 46 w 86"/>
                <a:gd name="T57" fmla="*/ 115 h 165"/>
                <a:gd name="T58" fmla="*/ 47 w 86"/>
                <a:gd name="T59" fmla="*/ 113 h 165"/>
                <a:gd name="T60" fmla="*/ 57 w 86"/>
                <a:gd name="T61" fmla="*/ 126 h 165"/>
                <a:gd name="T62" fmla="*/ 64 w 86"/>
                <a:gd name="T63" fmla="*/ 130 h 165"/>
                <a:gd name="T64" fmla="*/ 73 w 86"/>
                <a:gd name="T65" fmla="*/ 141 h 165"/>
                <a:gd name="T66" fmla="*/ 72 w 86"/>
                <a:gd name="T67" fmla="*/ 14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165">
                  <a:moveTo>
                    <a:pt x="84" y="162"/>
                  </a:moveTo>
                  <a:cubicBezTo>
                    <a:pt x="83" y="159"/>
                    <a:pt x="75" y="140"/>
                    <a:pt x="66" y="120"/>
                  </a:cubicBezTo>
                  <a:cubicBezTo>
                    <a:pt x="57" y="99"/>
                    <a:pt x="42" y="66"/>
                    <a:pt x="33" y="45"/>
                  </a:cubicBezTo>
                  <a:cubicBezTo>
                    <a:pt x="24" y="25"/>
                    <a:pt x="15" y="6"/>
                    <a:pt x="14" y="3"/>
                  </a:cubicBezTo>
                  <a:cubicBezTo>
                    <a:pt x="13" y="0"/>
                    <a:pt x="11" y="5"/>
                    <a:pt x="9" y="14"/>
                  </a:cubicBezTo>
                  <a:cubicBezTo>
                    <a:pt x="8" y="23"/>
                    <a:pt x="12" y="44"/>
                    <a:pt x="18" y="61"/>
                  </a:cubicBezTo>
                  <a:cubicBezTo>
                    <a:pt x="19" y="62"/>
                    <a:pt x="19" y="64"/>
                    <a:pt x="20" y="66"/>
                  </a:cubicBezTo>
                  <a:cubicBezTo>
                    <a:pt x="19" y="67"/>
                    <a:pt x="18" y="69"/>
                    <a:pt x="18" y="71"/>
                  </a:cubicBezTo>
                  <a:cubicBezTo>
                    <a:pt x="18" y="72"/>
                    <a:pt x="19" y="74"/>
                    <a:pt x="19" y="76"/>
                  </a:cubicBezTo>
                  <a:cubicBezTo>
                    <a:pt x="13" y="79"/>
                    <a:pt x="13" y="79"/>
                    <a:pt x="13" y="79"/>
                  </a:cubicBezTo>
                  <a:cubicBezTo>
                    <a:pt x="4" y="83"/>
                    <a:pt x="0" y="93"/>
                    <a:pt x="4" y="102"/>
                  </a:cubicBezTo>
                  <a:cubicBezTo>
                    <a:pt x="8" y="111"/>
                    <a:pt x="19" y="115"/>
                    <a:pt x="28" y="111"/>
                  </a:cubicBezTo>
                  <a:cubicBezTo>
                    <a:pt x="34" y="108"/>
                    <a:pt x="34" y="108"/>
                    <a:pt x="34" y="108"/>
                  </a:cubicBezTo>
                  <a:cubicBezTo>
                    <a:pt x="35" y="110"/>
                    <a:pt x="36" y="112"/>
                    <a:pt x="37" y="112"/>
                  </a:cubicBezTo>
                  <a:cubicBezTo>
                    <a:pt x="38" y="114"/>
                    <a:pt x="40" y="115"/>
                    <a:pt x="42" y="115"/>
                  </a:cubicBezTo>
                  <a:cubicBezTo>
                    <a:pt x="42" y="116"/>
                    <a:pt x="43" y="118"/>
                    <a:pt x="44" y="120"/>
                  </a:cubicBezTo>
                  <a:cubicBezTo>
                    <a:pt x="53" y="135"/>
                    <a:pt x="66" y="152"/>
                    <a:pt x="73" y="158"/>
                  </a:cubicBezTo>
                  <a:cubicBezTo>
                    <a:pt x="80" y="163"/>
                    <a:pt x="86" y="165"/>
                    <a:pt x="84" y="162"/>
                  </a:cubicBezTo>
                  <a:close/>
                  <a:moveTo>
                    <a:pt x="25" y="106"/>
                  </a:moveTo>
                  <a:cubicBezTo>
                    <a:pt x="19" y="109"/>
                    <a:pt x="12" y="106"/>
                    <a:pt x="9" y="100"/>
                  </a:cubicBezTo>
                  <a:cubicBezTo>
                    <a:pt x="7" y="94"/>
                    <a:pt x="10" y="87"/>
                    <a:pt x="16" y="84"/>
                  </a:cubicBezTo>
                  <a:cubicBezTo>
                    <a:pt x="21" y="81"/>
                    <a:pt x="21" y="81"/>
                    <a:pt x="21" y="81"/>
                  </a:cubicBezTo>
                  <a:cubicBezTo>
                    <a:pt x="21" y="82"/>
                    <a:pt x="22" y="83"/>
                    <a:pt x="22" y="84"/>
                  </a:cubicBezTo>
                  <a:cubicBezTo>
                    <a:pt x="24" y="89"/>
                    <a:pt x="28" y="96"/>
                    <a:pt x="30" y="101"/>
                  </a:cubicBezTo>
                  <a:cubicBezTo>
                    <a:pt x="30" y="102"/>
                    <a:pt x="30" y="103"/>
                    <a:pt x="31" y="103"/>
                  </a:cubicBezTo>
                  <a:lnTo>
                    <a:pt x="25" y="106"/>
                  </a:lnTo>
                  <a:close/>
                  <a:moveTo>
                    <a:pt x="72" y="149"/>
                  </a:moveTo>
                  <a:cubicBezTo>
                    <a:pt x="68" y="147"/>
                    <a:pt x="62" y="141"/>
                    <a:pt x="58" y="136"/>
                  </a:cubicBezTo>
                  <a:cubicBezTo>
                    <a:pt x="55" y="131"/>
                    <a:pt x="49" y="122"/>
                    <a:pt x="46" y="115"/>
                  </a:cubicBezTo>
                  <a:cubicBezTo>
                    <a:pt x="43" y="109"/>
                    <a:pt x="44" y="108"/>
                    <a:pt x="47" y="113"/>
                  </a:cubicBezTo>
                  <a:cubicBezTo>
                    <a:pt x="50" y="119"/>
                    <a:pt x="55" y="125"/>
                    <a:pt x="57" y="126"/>
                  </a:cubicBezTo>
                  <a:cubicBezTo>
                    <a:pt x="60" y="128"/>
                    <a:pt x="63" y="130"/>
                    <a:pt x="64" y="130"/>
                  </a:cubicBezTo>
                  <a:cubicBezTo>
                    <a:pt x="66" y="130"/>
                    <a:pt x="70" y="135"/>
                    <a:pt x="73" y="141"/>
                  </a:cubicBezTo>
                  <a:cubicBezTo>
                    <a:pt x="76" y="148"/>
                    <a:pt x="75" y="151"/>
                    <a:pt x="72"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8" name="Freeform 90"/>
            <p:cNvSpPr>
              <a:spLocks noEditPoints="1"/>
            </p:cNvSpPr>
            <p:nvPr/>
          </p:nvSpPr>
          <p:spPr bwMode="auto">
            <a:xfrm>
              <a:off x="8166100" y="3544888"/>
              <a:ext cx="568325" cy="877888"/>
            </a:xfrm>
            <a:custGeom>
              <a:avLst/>
              <a:gdLst>
                <a:gd name="T0" fmla="*/ 1 w 151"/>
                <a:gd name="T1" fmla="*/ 7 h 234"/>
                <a:gd name="T2" fmla="*/ 5 w 151"/>
                <a:gd name="T3" fmla="*/ 13 h 234"/>
                <a:gd name="T4" fmla="*/ 12 w 151"/>
                <a:gd name="T5" fmla="*/ 25 h 234"/>
                <a:gd name="T6" fmla="*/ 21 w 151"/>
                <a:gd name="T7" fmla="*/ 31 h 234"/>
                <a:gd name="T8" fmla="*/ 26 w 151"/>
                <a:gd name="T9" fmla="*/ 32 h 234"/>
                <a:gd name="T10" fmla="*/ 13 w 151"/>
                <a:gd name="T11" fmla="*/ 37 h 234"/>
                <a:gd name="T12" fmla="*/ 9 w 151"/>
                <a:gd name="T13" fmla="*/ 35 h 234"/>
                <a:gd name="T14" fmla="*/ 4 w 151"/>
                <a:gd name="T15" fmla="*/ 34 h 234"/>
                <a:gd name="T16" fmla="*/ 1 w 151"/>
                <a:gd name="T17" fmla="*/ 39 h 234"/>
                <a:gd name="T18" fmla="*/ 21 w 151"/>
                <a:gd name="T19" fmla="*/ 83 h 234"/>
                <a:gd name="T20" fmla="*/ 57 w 151"/>
                <a:gd name="T21" fmla="*/ 165 h 234"/>
                <a:gd name="T22" fmla="*/ 77 w 151"/>
                <a:gd name="T23" fmla="*/ 209 h 234"/>
                <a:gd name="T24" fmla="*/ 82 w 151"/>
                <a:gd name="T25" fmla="*/ 211 h 234"/>
                <a:gd name="T26" fmla="*/ 84 w 151"/>
                <a:gd name="T27" fmla="*/ 206 h 234"/>
                <a:gd name="T28" fmla="*/ 86 w 151"/>
                <a:gd name="T29" fmla="*/ 201 h 234"/>
                <a:gd name="T30" fmla="*/ 99 w 151"/>
                <a:gd name="T31" fmla="*/ 195 h 234"/>
                <a:gd name="T32" fmla="*/ 96 w 151"/>
                <a:gd name="T33" fmla="*/ 200 h 234"/>
                <a:gd name="T34" fmla="*/ 94 w 151"/>
                <a:gd name="T35" fmla="*/ 211 h 234"/>
                <a:gd name="T36" fmla="*/ 98 w 151"/>
                <a:gd name="T37" fmla="*/ 224 h 234"/>
                <a:gd name="T38" fmla="*/ 100 w 151"/>
                <a:gd name="T39" fmla="*/ 231 h 234"/>
                <a:gd name="T40" fmla="*/ 106 w 151"/>
                <a:gd name="T41" fmla="*/ 233 h 234"/>
                <a:gd name="T42" fmla="*/ 109 w 151"/>
                <a:gd name="T43" fmla="*/ 228 h 234"/>
                <a:gd name="T44" fmla="*/ 106 w 151"/>
                <a:gd name="T45" fmla="*/ 221 h 234"/>
                <a:gd name="T46" fmla="*/ 103 w 151"/>
                <a:gd name="T47" fmla="*/ 210 h 234"/>
                <a:gd name="T48" fmla="*/ 104 w 151"/>
                <a:gd name="T49" fmla="*/ 203 h 234"/>
                <a:gd name="T50" fmla="*/ 108 w 151"/>
                <a:gd name="T51" fmla="*/ 199 h 234"/>
                <a:gd name="T52" fmla="*/ 114 w 151"/>
                <a:gd name="T53" fmla="*/ 197 h 234"/>
                <a:gd name="T54" fmla="*/ 116 w 151"/>
                <a:gd name="T55" fmla="*/ 191 h 234"/>
                <a:gd name="T56" fmla="*/ 114 w 151"/>
                <a:gd name="T57" fmla="*/ 189 h 234"/>
                <a:gd name="T58" fmla="*/ 117 w 151"/>
                <a:gd name="T59" fmla="*/ 187 h 234"/>
                <a:gd name="T60" fmla="*/ 149 w 151"/>
                <a:gd name="T61" fmla="*/ 160 h 234"/>
                <a:gd name="T62" fmla="*/ 139 w 151"/>
                <a:gd name="T63" fmla="*/ 115 h 234"/>
                <a:gd name="T64" fmla="*/ 113 w 151"/>
                <a:gd name="T65" fmla="*/ 56 h 234"/>
                <a:gd name="T66" fmla="*/ 86 w 151"/>
                <a:gd name="T67" fmla="*/ 18 h 234"/>
                <a:gd name="T68" fmla="*/ 45 w 151"/>
                <a:gd name="T69" fmla="*/ 24 h 234"/>
                <a:gd name="T70" fmla="*/ 41 w 151"/>
                <a:gd name="T71" fmla="*/ 25 h 234"/>
                <a:gd name="T72" fmla="*/ 41 w 151"/>
                <a:gd name="T73" fmla="*/ 22 h 234"/>
                <a:gd name="T74" fmla="*/ 35 w 151"/>
                <a:gd name="T75" fmla="*/ 20 h 234"/>
                <a:gd name="T76" fmla="*/ 30 w 151"/>
                <a:gd name="T77" fmla="*/ 22 h 234"/>
                <a:gd name="T78" fmla="*/ 24 w 151"/>
                <a:gd name="T79" fmla="*/ 23 h 234"/>
                <a:gd name="T80" fmla="*/ 19 w 151"/>
                <a:gd name="T81" fmla="*/ 19 h 234"/>
                <a:gd name="T82" fmla="*/ 12 w 151"/>
                <a:gd name="T83" fmla="*/ 9 h 234"/>
                <a:gd name="T84" fmla="*/ 9 w 151"/>
                <a:gd name="T85" fmla="*/ 3 h 234"/>
                <a:gd name="T86" fmla="*/ 3 w 151"/>
                <a:gd name="T87" fmla="*/ 1 h 234"/>
                <a:gd name="T88" fmla="*/ 1 w 151"/>
                <a:gd name="T89" fmla="*/ 7 h 234"/>
                <a:gd name="T90" fmla="*/ 135 w 151"/>
                <a:gd name="T91" fmla="*/ 129 h 234"/>
                <a:gd name="T92" fmla="*/ 140 w 151"/>
                <a:gd name="T93" fmla="*/ 151 h 234"/>
                <a:gd name="T94" fmla="*/ 134 w 151"/>
                <a:gd name="T95" fmla="*/ 164 h 234"/>
                <a:gd name="T96" fmla="*/ 119 w 151"/>
                <a:gd name="T97" fmla="*/ 174 h 234"/>
                <a:gd name="T98" fmla="*/ 99 w 151"/>
                <a:gd name="T99" fmla="*/ 184 h 234"/>
                <a:gd name="T100" fmla="*/ 83 w 151"/>
                <a:gd name="T101" fmla="*/ 191 h 234"/>
                <a:gd name="T102" fmla="*/ 82 w 151"/>
                <a:gd name="T103" fmla="*/ 189 h 234"/>
                <a:gd name="T104" fmla="*/ 95 w 151"/>
                <a:gd name="T105" fmla="*/ 178 h 234"/>
                <a:gd name="T106" fmla="*/ 114 w 151"/>
                <a:gd name="T107" fmla="*/ 165 h 234"/>
                <a:gd name="T108" fmla="*/ 125 w 151"/>
                <a:gd name="T109" fmla="*/ 148 h 234"/>
                <a:gd name="T110" fmla="*/ 128 w 151"/>
                <a:gd name="T111" fmla="*/ 128 h 234"/>
                <a:gd name="T112" fmla="*/ 135 w 151"/>
                <a:gd name="T113" fmla="*/ 1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 h="234">
                  <a:moveTo>
                    <a:pt x="1" y="7"/>
                  </a:moveTo>
                  <a:cubicBezTo>
                    <a:pt x="5" y="13"/>
                    <a:pt x="5" y="13"/>
                    <a:pt x="5" y="13"/>
                  </a:cubicBezTo>
                  <a:cubicBezTo>
                    <a:pt x="7" y="17"/>
                    <a:pt x="10" y="22"/>
                    <a:pt x="12" y="25"/>
                  </a:cubicBezTo>
                  <a:cubicBezTo>
                    <a:pt x="15" y="27"/>
                    <a:pt x="18" y="30"/>
                    <a:pt x="21" y="31"/>
                  </a:cubicBezTo>
                  <a:cubicBezTo>
                    <a:pt x="23" y="32"/>
                    <a:pt x="24" y="32"/>
                    <a:pt x="26" y="32"/>
                  </a:cubicBezTo>
                  <a:cubicBezTo>
                    <a:pt x="19" y="35"/>
                    <a:pt x="14" y="37"/>
                    <a:pt x="13" y="37"/>
                  </a:cubicBezTo>
                  <a:cubicBezTo>
                    <a:pt x="12" y="38"/>
                    <a:pt x="10" y="37"/>
                    <a:pt x="9" y="35"/>
                  </a:cubicBezTo>
                  <a:cubicBezTo>
                    <a:pt x="8" y="33"/>
                    <a:pt x="6" y="33"/>
                    <a:pt x="4" y="34"/>
                  </a:cubicBezTo>
                  <a:cubicBezTo>
                    <a:pt x="2" y="35"/>
                    <a:pt x="1" y="37"/>
                    <a:pt x="1" y="39"/>
                  </a:cubicBezTo>
                  <a:cubicBezTo>
                    <a:pt x="2" y="41"/>
                    <a:pt x="11" y="61"/>
                    <a:pt x="21" y="83"/>
                  </a:cubicBezTo>
                  <a:cubicBezTo>
                    <a:pt x="31" y="106"/>
                    <a:pt x="47" y="142"/>
                    <a:pt x="57" y="165"/>
                  </a:cubicBezTo>
                  <a:cubicBezTo>
                    <a:pt x="67" y="187"/>
                    <a:pt x="76" y="207"/>
                    <a:pt x="77" y="209"/>
                  </a:cubicBezTo>
                  <a:cubicBezTo>
                    <a:pt x="78" y="211"/>
                    <a:pt x="80" y="212"/>
                    <a:pt x="82" y="211"/>
                  </a:cubicBezTo>
                  <a:cubicBezTo>
                    <a:pt x="84" y="210"/>
                    <a:pt x="85" y="208"/>
                    <a:pt x="84" y="206"/>
                  </a:cubicBezTo>
                  <a:cubicBezTo>
                    <a:pt x="84" y="204"/>
                    <a:pt x="84" y="202"/>
                    <a:pt x="86" y="201"/>
                  </a:cubicBezTo>
                  <a:cubicBezTo>
                    <a:pt x="87" y="201"/>
                    <a:pt x="92" y="198"/>
                    <a:pt x="99" y="195"/>
                  </a:cubicBezTo>
                  <a:cubicBezTo>
                    <a:pt x="97" y="197"/>
                    <a:pt x="96" y="198"/>
                    <a:pt x="96" y="200"/>
                  </a:cubicBezTo>
                  <a:cubicBezTo>
                    <a:pt x="95" y="202"/>
                    <a:pt x="94" y="207"/>
                    <a:pt x="94" y="211"/>
                  </a:cubicBezTo>
                  <a:cubicBezTo>
                    <a:pt x="95" y="214"/>
                    <a:pt x="96" y="220"/>
                    <a:pt x="98" y="224"/>
                  </a:cubicBezTo>
                  <a:cubicBezTo>
                    <a:pt x="100" y="231"/>
                    <a:pt x="100" y="231"/>
                    <a:pt x="100" y="231"/>
                  </a:cubicBezTo>
                  <a:cubicBezTo>
                    <a:pt x="101" y="233"/>
                    <a:pt x="104" y="234"/>
                    <a:pt x="106" y="233"/>
                  </a:cubicBezTo>
                  <a:cubicBezTo>
                    <a:pt x="108" y="233"/>
                    <a:pt x="109" y="230"/>
                    <a:pt x="109" y="228"/>
                  </a:cubicBezTo>
                  <a:cubicBezTo>
                    <a:pt x="106" y="221"/>
                    <a:pt x="106" y="221"/>
                    <a:pt x="106" y="221"/>
                  </a:cubicBezTo>
                  <a:cubicBezTo>
                    <a:pt x="105" y="217"/>
                    <a:pt x="103" y="212"/>
                    <a:pt x="103" y="210"/>
                  </a:cubicBezTo>
                  <a:cubicBezTo>
                    <a:pt x="103" y="207"/>
                    <a:pt x="103" y="204"/>
                    <a:pt x="104" y="203"/>
                  </a:cubicBezTo>
                  <a:cubicBezTo>
                    <a:pt x="104" y="202"/>
                    <a:pt x="106" y="200"/>
                    <a:pt x="108" y="199"/>
                  </a:cubicBezTo>
                  <a:cubicBezTo>
                    <a:pt x="114" y="197"/>
                    <a:pt x="114" y="197"/>
                    <a:pt x="114" y="197"/>
                  </a:cubicBezTo>
                  <a:cubicBezTo>
                    <a:pt x="116" y="196"/>
                    <a:pt x="117" y="193"/>
                    <a:pt x="116" y="191"/>
                  </a:cubicBezTo>
                  <a:cubicBezTo>
                    <a:pt x="115" y="190"/>
                    <a:pt x="115" y="189"/>
                    <a:pt x="114" y="189"/>
                  </a:cubicBezTo>
                  <a:cubicBezTo>
                    <a:pt x="115" y="188"/>
                    <a:pt x="116" y="188"/>
                    <a:pt x="117" y="187"/>
                  </a:cubicBezTo>
                  <a:cubicBezTo>
                    <a:pt x="132" y="181"/>
                    <a:pt x="147" y="168"/>
                    <a:pt x="149" y="160"/>
                  </a:cubicBezTo>
                  <a:cubicBezTo>
                    <a:pt x="151" y="152"/>
                    <a:pt x="147" y="131"/>
                    <a:pt x="139" y="115"/>
                  </a:cubicBezTo>
                  <a:cubicBezTo>
                    <a:pt x="132" y="99"/>
                    <a:pt x="120" y="72"/>
                    <a:pt x="113" y="56"/>
                  </a:cubicBezTo>
                  <a:cubicBezTo>
                    <a:pt x="106" y="39"/>
                    <a:pt x="94" y="22"/>
                    <a:pt x="86" y="18"/>
                  </a:cubicBezTo>
                  <a:cubicBezTo>
                    <a:pt x="79" y="14"/>
                    <a:pt x="60" y="17"/>
                    <a:pt x="45" y="24"/>
                  </a:cubicBezTo>
                  <a:cubicBezTo>
                    <a:pt x="43" y="24"/>
                    <a:pt x="42" y="25"/>
                    <a:pt x="41" y="25"/>
                  </a:cubicBezTo>
                  <a:cubicBezTo>
                    <a:pt x="42" y="24"/>
                    <a:pt x="42" y="23"/>
                    <a:pt x="41" y="22"/>
                  </a:cubicBezTo>
                  <a:cubicBezTo>
                    <a:pt x="40" y="20"/>
                    <a:pt x="38" y="19"/>
                    <a:pt x="35" y="20"/>
                  </a:cubicBezTo>
                  <a:cubicBezTo>
                    <a:pt x="30" y="22"/>
                    <a:pt x="30" y="22"/>
                    <a:pt x="30" y="22"/>
                  </a:cubicBezTo>
                  <a:cubicBezTo>
                    <a:pt x="28" y="23"/>
                    <a:pt x="25" y="23"/>
                    <a:pt x="24" y="23"/>
                  </a:cubicBezTo>
                  <a:cubicBezTo>
                    <a:pt x="23" y="22"/>
                    <a:pt x="20" y="20"/>
                    <a:pt x="19" y="19"/>
                  </a:cubicBezTo>
                  <a:cubicBezTo>
                    <a:pt x="17" y="17"/>
                    <a:pt x="14" y="12"/>
                    <a:pt x="12" y="9"/>
                  </a:cubicBezTo>
                  <a:cubicBezTo>
                    <a:pt x="9" y="3"/>
                    <a:pt x="9" y="3"/>
                    <a:pt x="9" y="3"/>
                  </a:cubicBezTo>
                  <a:cubicBezTo>
                    <a:pt x="8" y="0"/>
                    <a:pt x="5" y="0"/>
                    <a:pt x="3" y="1"/>
                  </a:cubicBezTo>
                  <a:cubicBezTo>
                    <a:pt x="1" y="2"/>
                    <a:pt x="0" y="4"/>
                    <a:pt x="1" y="7"/>
                  </a:cubicBezTo>
                  <a:close/>
                  <a:moveTo>
                    <a:pt x="135" y="129"/>
                  </a:moveTo>
                  <a:cubicBezTo>
                    <a:pt x="138" y="137"/>
                    <a:pt x="140" y="146"/>
                    <a:pt x="140" y="151"/>
                  </a:cubicBezTo>
                  <a:cubicBezTo>
                    <a:pt x="139" y="156"/>
                    <a:pt x="137" y="162"/>
                    <a:pt x="134" y="164"/>
                  </a:cubicBezTo>
                  <a:cubicBezTo>
                    <a:pt x="131" y="167"/>
                    <a:pt x="125" y="172"/>
                    <a:pt x="119" y="174"/>
                  </a:cubicBezTo>
                  <a:cubicBezTo>
                    <a:pt x="114" y="177"/>
                    <a:pt x="105" y="182"/>
                    <a:pt x="99" y="184"/>
                  </a:cubicBezTo>
                  <a:cubicBezTo>
                    <a:pt x="93" y="187"/>
                    <a:pt x="86" y="190"/>
                    <a:pt x="83" y="191"/>
                  </a:cubicBezTo>
                  <a:cubicBezTo>
                    <a:pt x="81" y="193"/>
                    <a:pt x="81" y="192"/>
                    <a:pt x="82" y="189"/>
                  </a:cubicBezTo>
                  <a:cubicBezTo>
                    <a:pt x="83" y="187"/>
                    <a:pt x="89" y="182"/>
                    <a:pt x="95" y="178"/>
                  </a:cubicBezTo>
                  <a:cubicBezTo>
                    <a:pt x="100" y="175"/>
                    <a:pt x="109" y="169"/>
                    <a:pt x="114" y="165"/>
                  </a:cubicBezTo>
                  <a:cubicBezTo>
                    <a:pt x="119" y="160"/>
                    <a:pt x="124" y="153"/>
                    <a:pt x="125" y="148"/>
                  </a:cubicBezTo>
                  <a:cubicBezTo>
                    <a:pt x="127" y="144"/>
                    <a:pt x="128" y="134"/>
                    <a:pt x="128" y="128"/>
                  </a:cubicBezTo>
                  <a:cubicBezTo>
                    <a:pt x="129" y="122"/>
                    <a:pt x="131" y="122"/>
                    <a:pt x="135"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49" name="Freeform 88"/>
          <p:cNvSpPr>
            <a:spLocks noEditPoints="1"/>
          </p:cNvSpPr>
          <p:nvPr/>
        </p:nvSpPr>
        <p:spPr bwMode="auto">
          <a:xfrm rot="2480896">
            <a:off x="3262921" y="2168362"/>
            <a:ext cx="337415" cy="329722"/>
          </a:xfrm>
          <a:custGeom>
            <a:avLst/>
            <a:gdLst>
              <a:gd name="T0" fmla="*/ 119 w 130"/>
              <a:gd name="T1" fmla="*/ 14 h 127"/>
              <a:gd name="T2" fmla="*/ 113 w 130"/>
              <a:gd name="T3" fmla="*/ 11 h 127"/>
              <a:gd name="T4" fmla="*/ 104 w 130"/>
              <a:gd name="T5" fmla="*/ 4 h 127"/>
              <a:gd name="T6" fmla="*/ 14 w 130"/>
              <a:gd name="T7" fmla="*/ 99 h 127"/>
              <a:gd name="T8" fmla="*/ 2 w 130"/>
              <a:gd name="T9" fmla="*/ 115 h 127"/>
              <a:gd name="T10" fmla="*/ 26 w 130"/>
              <a:gd name="T11" fmla="*/ 114 h 127"/>
              <a:gd name="T12" fmla="*/ 48 w 130"/>
              <a:gd name="T13" fmla="*/ 117 h 127"/>
              <a:gd name="T14" fmla="*/ 62 w 130"/>
              <a:gd name="T15" fmla="*/ 120 h 127"/>
              <a:gd name="T16" fmla="*/ 85 w 130"/>
              <a:gd name="T17" fmla="*/ 123 h 127"/>
              <a:gd name="T18" fmla="*/ 115 w 130"/>
              <a:gd name="T19" fmla="*/ 86 h 127"/>
              <a:gd name="T20" fmla="*/ 125 w 130"/>
              <a:gd name="T21" fmla="*/ 52 h 127"/>
              <a:gd name="T22" fmla="*/ 62 w 130"/>
              <a:gd name="T23" fmla="*/ 79 h 127"/>
              <a:gd name="T24" fmla="*/ 58 w 130"/>
              <a:gd name="T25" fmla="*/ 81 h 127"/>
              <a:gd name="T26" fmla="*/ 62 w 130"/>
              <a:gd name="T27" fmla="*/ 88 h 127"/>
              <a:gd name="T28" fmla="*/ 46 w 130"/>
              <a:gd name="T29" fmla="*/ 92 h 127"/>
              <a:gd name="T30" fmla="*/ 50 w 130"/>
              <a:gd name="T31" fmla="*/ 94 h 127"/>
              <a:gd name="T32" fmla="*/ 47 w 130"/>
              <a:gd name="T33" fmla="*/ 114 h 127"/>
              <a:gd name="T34" fmla="*/ 52 w 130"/>
              <a:gd name="T35" fmla="*/ 118 h 127"/>
              <a:gd name="T36" fmla="*/ 40 w 130"/>
              <a:gd name="T37" fmla="*/ 103 h 127"/>
              <a:gd name="T38" fmla="*/ 55 w 130"/>
              <a:gd name="T39" fmla="*/ 113 h 127"/>
              <a:gd name="T40" fmla="*/ 60 w 130"/>
              <a:gd name="T41" fmla="*/ 117 h 127"/>
              <a:gd name="T42" fmla="*/ 59 w 130"/>
              <a:gd name="T43" fmla="*/ 111 h 127"/>
              <a:gd name="T44" fmla="*/ 63 w 130"/>
              <a:gd name="T45" fmla="*/ 115 h 127"/>
              <a:gd name="T46" fmla="*/ 57 w 130"/>
              <a:gd name="T47" fmla="*/ 98 h 127"/>
              <a:gd name="T48" fmla="*/ 67 w 130"/>
              <a:gd name="T49" fmla="*/ 107 h 127"/>
              <a:gd name="T50" fmla="*/ 63 w 130"/>
              <a:gd name="T51" fmla="*/ 99 h 127"/>
              <a:gd name="T52" fmla="*/ 55 w 130"/>
              <a:gd name="T53" fmla="*/ 90 h 127"/>
              <a:gd name="T54" fmla="*/ 49 w 130"/>
              <a:gd name="T55" fmla="*/ 86 h 127"/>
              <a:gd name="T56" fmla="*/ 66 w 130"/>
              <a:gd name="T57" fmla="*/ 90 h 127"/>
              <a:gd name="T58" fmla="*/ 77 w 130"/>
              <a:gd name="T59" fmla="*/ 98 h 127"/>
              <a:gd name="T60" fmla="*/ 66 w 130"/>
              <a:gd name="T61" fmla="*/ 86 h 127"/>
              <a:gd name="T62" fmla="*/ 80 w 130"/>
              <a:gd name="T63" fmla="*/ 95 h 127"/>
              <a:gd name="T64" fmla="*/ 69 w 130"/>
              <a:gd name="T65" fmla="*/ 76 h 127"/>
              <a:gd name="T66" fmla="*/ 88 w 130"/>
              <a:gd name="T67" fmla="*/ 94 h 127"/>
              <a:gd name="T68" fmla="*/ 86 w 130"/>
              <a:gd name="T69" fmla="*/ 89 h 127"/>
              <a:gd name="T70" fmla="*/ 82 w 130"/>
              <a:gd name="T71" fmla="*/ 88 h 127"/>
              <a:gd name="T72" fmla="*/ 93 w 130"/>
              <a:gd name="T73" fmla="*/ 90 h 127"/>
              <a:gd name="T74" fmla="*/ 86 w 130"/>
              <a:gd name="T75" fmla="*/ 86 h 127"/>
              <a:gd name="T76" fmla="*/ 82 w 130"/>
              <a:gd name="T77" fmla="*/ 79 h 127"/>
              <a:gd name="T78" fmla="*/ 100 w 130"/>
              <a:gd name="T79" fmla="*/ 85 h 127"/>
              <a:gd name="T80" fmla="*/ 96 w 130"/>
              <a:gd name="T81" fmla="*/ 84 h 127"/>
              <a:gd name="T82" fmla="*/ 84 w 130"/>
              <a:gd name="T83" fmla="*/ 68 h 127"/>
              <a:gd name="T84" fmla="*/ 100 w 130"/>
              <a:gd name="T85" fmla="*/ 81 h 127"/>
              <a:gd name="T86" fmla="*/ 96 w 130"/>
              <a:gd name="T87" fmla="*/ 74 h 127"/>
              <a:gd name="T88" fmla="*/ 91 w 130"/>
              <a:gd name="T89" fmla="*/ 63 h 127"/>
              <a:gd name="T90" fmla="*/ 87 w 130"/>
              <a:gd name="T91" fmla="*/ 61 h 127"/>
              <a:gd name="T92" fmla="*/ 97 w 130"/>
              <a:gd name="T93" fmla="*/ 63 h 127"/>
              <a:gd name="T94" fmla="*/ 91 w 130"/>
              <a:gd name="T95" fmla="*/ 59 h 127"/>
              <a:gd name="T96" fmla="*/ 87 w 130"/>
              <a:gd name="T97" fmla="*/ 52 h 127"/>
              <a:gd name="T98" fmla="*/ 104 w 130"/>
              <a:gd name="T99" fmla="*/ 58 h 127"/>
              <a:gd name="T100" fmla="*/ 100 w 130"/>
              <a:gd name="T101" fmla="*/ 57 h 127"/>
              <a:gd name="T102" fmla="*/ 92 w 130"/>
              <a:gd name="T103" fmla="*/ 48 h 127"/>
              <a:gd name="T104" fmla="*/ 114 w 130"/>
              <a:gd name="T105" fmla="*/ 64 h 127"/>
              <a:gd name="T106" fmla="*/ 104 w 130"/>
              <a:gd name="T107" fmla="*/ 52 h 127"/>
              <a:gd name="T108" fmla="*/ 103 w 130"/>
              <a:gd name="T109" fmla="*/ 47 h 127"/>
              <a:gd name="T110" fmla="*/ 99 w 130"/>
              <a:gd name="T111" fmla="*/ 46 h 127"/>
              <a:gd name="T112" fmla="*/ 118 w 130"/>
              <a:gd name="T113" fmla="*/ 59 h 127"/>
              <a:gd name="T114" fmla="*/ 107 w 130"/>
              <a:gd name="T115" fmla="*/ 48 h 127"/>
              <a:gd name="T116" fmla="*/ 103 w 130"/>
              <a:gd name="T117" fmla="*/ 41 h 127"/>
              <a:gd name="T118" fmla="*/ 121 w 130"/>
              <a:gd name="T119" fmla="*/ 55 h 127"/>
              <a:gd name="T120" fmla="*/ 120 w 130"/>
              <a:gd name="T121" fmla="*/ 53 h 127"/>
              <a:gd name="T122" fmla="*/ 122 w 130"/>
              <a:gd name="T123" fmla="*/ 4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 h="127">
                <a:moveTo>
                  <a:pt x="122" y="30"/>
                </a:moveTo>
                <a:cubicBezTo>
                  <a:pt x="122" y="30"/>
                  <a:pt x="122" y="29"/>
                  <a:pt x="122" y="29"/>
                </a:cubicBezTo>
                <a:cubicBezTo>
                  <a:pt x="123" y="28"/>
                  <a:pt x="123" y="27"/>
                  <a:pt x="122" y="25"/>
                </a:cubicBezTo>
                <a:cubicBezTo>
                  <a:pt x="120" y="22"/>
                  <a:pt x="120" y="22"/>
                  <a:pt x="120" y="22"/>
                </a:cubicBezTo>
                <a:cubicBezTo>
                  <a:pt x="119" y="20"/>
                  <a:pt x="118" y="18"/>
                  <a:pt x="118" y="17"/>
                </a:cubicBezTo>
                <a:cubicBezTo>
                  <a:pt x="118" y="17"/>
                  <a:pt x="118" y="15"/>
                  <a:pt x="119" y="14"/>
                </a:cubicBezTo>
                <a:cubicBezTo>
                  <a:pt x="119" y="12"/>
                  <a:pt x="121" y="10"/>
                  <a:pt x="122" y="8"/>
                </a:cubicBezTo>
                <a:cubicBezTo>
                  <a:pt x="125" y="5"/>
                  <a:pt x="125" y="5"/>
                  <a:pt x="125" y="5"/>
                </a:cubicBezTo>
                <a:cubicBezTo>
                  <a:pt x="126" y="4"/>
                  <a:pt x="126" y="2"/>
                  <a:pt x="125" y="1"/>
                </a:cubicBezTo>
                <a:cubicBezTo>
                  <a:pt x="124" y="0"/>
                  <a:pt x="122" y="0"/>
                  <a:pt x="121" y="1"/>
                </a:cubicBezTo>
                <a:cubicBezTo>
                  <a:pt x="118" y="4"/>
                  <a:pt x="118" y="4"/>
                  <a:pt x="118" y="4"/>
                </a:cubicBezTo>
                <a:cubicBezTo>
                  <a:pt x="116" y="6"/>
                  <a:pt x="114" y="9"/>
                  <a:pt x="113" y="11"/>
                </a:cubicBezTo>
                <a:cubicBezTo>
                  <a:pt x="112" y="13"/>
                  <a:pt x="112" y="16"/>
                  <a:pt x="112" y="18"/>
                </a:cubicBezTo>
                <a:cubicBezTo>
                  <a:pt x="112" y="18"/>
                  <a:pt x="112" y="19"/>
                  <a:pt x="112" y="19"/>
                </a:cubicBezTo>
                <a:cubicBezTo>
                  <a:pt x="110" y="15"/>
                  <a:pt x="108" y="13"/>
                  <a:pt x="107" y="12"/>
                </a:cubicBezTo>
                <a:cubicBezTo>
                  <a:pt x="107" y="11"/>
                  <a:pt x="107" y="10"/>
                  <a:pt x="108" y="9"/>
                </a:cubicBezTo>
                <a:cubicBezTo>
                  <a:pt x="109" y="8"/>
                  <a:pt x="109" y="6"/>
                  <a:pt x="108" y="5"/>
                </a:cubicBezTo>
                <a:cubicBezTo>
                  <a:pt x="107" y="4"/>
                  <a:pt x="105" y="3"/>
                  <a:pt x="104" y="4"/>
                </a:cubicBezTo>
                <a:cubicBezTo>
                  <a:pt x="103" y="5"/>
                  <a:pt x="91" y="16"/>
                  <a:pt x="78" y="28"/>
                </a:cubicBezTo>
                <a:cubicBezTo>
                  <a:pt x="66" y="40"/>
                  <a:pt x="45" y="59"/>
                  <a:pt x="32" y="71"/>
                </a:cubicBezTo>
                <a:cubicBezTo>
                  <a:pt x="19" y="83"/>
                  <a:pt x="8" y="93"/>
                  <a:pt x="7" y="94"/>
                </a:cubicBezTo>
                <a:cubicBezTo>
                  <a:pt x="6" y="95"/>
                  <a:pt x="6" y="97"/>
                  <a:pt x="7" y="98"/>
                </a:cubicBezTo>
                <a:cubicBezTo>
                  <a:pt x="8" y="99"/>
                  <a:pt x="10" y="100"/>
                  <a:pt x="11" y="99"/>
                </a:cubicBezTo>
                <a:cubicBezTo>
                  <a:pt x="12" y="98"/>
                  <a:pt x="13" y="98"/>
                  <a:pt x="14" y="99"/>
                </a:cubicBezTo>
                <a:cubicBezTo>
                  <a:pt x="15" y="99"/>
                  <a:pt x="17" y="101"/>
                  <a:pt x="21" y="103"/>
                </a:cubicBezTo>
                <a:cubicBezTo>
                  <a:pt x="20" y="103"/>
                  <a:pt x="20" y="103"/>
                  <a:pt x="20" y="103"/>
                </a:cubicBezTo>
                <a:cubicBezTo>
                  <a:pt x="18" y="103"/>
                  <a:pt x="15" y="103"/>
                  <a:pt x="13" y="104"/>
                </a:cubicBezTo>
                <a:cubicBezTo>
                  <a:pt x="11" y="105"/>
                  <a:pt x="8" y="107"/>
                  <a:pt x="5" y="108"/>
                </a:cubicBezTo>
                <a:cubicBezTo>
                  <a:pt x="2" y="111"/>
                  <a:pt x="2" y="111"/>
                  <a:pt x="2" y="111"/>
                </a:cubicBezTo>
                <a:cubicBezTo>
                  <a:pt x="1" y="112"/>
                  <a:pt x="0" y="114"/>
                  <a:pt x="2" y="115"/>
                </a:cubicBezTo>
                <a:cubicBezTo>
                  <a:pt x="3" y="117"/>
                  <a:pt x="5" y="117"/>
                  <a:pt x="6" y="116"/>
                </a:cubicBezTo>
                <a:cubicBezTo>
                  <a:pt x="9" y="113"/>
                  <a:pt x="9" y="113"/>
                  <a:pt x="9" y="113"/>
                </a:cubicBezTo>
                <a:cubicBezTo>
                  <a:pt x="11" y="112"/>
                  <a:pt x="14" y="110"/>
                  <a:pt x="15" y="110"/>
                </a:cubicBezTo>
                <a:cubicBezTo>
                  <a:pt x="16" y="109"/>
                  <a:pt x="18" y="109"/>
                  <a:pt x="19" y="109"/>
                </a:cubicBezTo>
                <a:cubicBezTo>
                  <a:pt x="19" y="109"/>
                  <a:pt x="21" y="110"/>
                  <a:pt x="23" y="112"/>
                </a:cubicBezTo>
                <a:cubicBezTo>
                  <a:pt x="26" y="114"/>
                  <a:pt x="26" y="114"/>
                  <a:pt x="26" y="114"/>
                </a:cubicBezTo>
                <a:cubicBezTo>
                  <a:pt x="27" y="115"/>
                  <a:pt x="29" y="115"/>
                  <a:pt x="30" y="114"/>
                </a:cubicBezTo>
                <a:cubicBezTo>
                  <a:pt x="30" y="114"/>
                  <a:pt x="31" y="114"/>
                  <a:pt x="31" y="114"/>
                </a:cubicBezTo>
                <a:cubicBezTo>
                  <a:pt x="31" y="113"/>
                  <a:pt x="32" y="112"/>
                  <a:pt x="31" y="110"/>
                </a:cubicBezTo>
                <a:cubicBezTo>
                  <a:pt x="35" y="113"/>
                  <a:pt x="40" y="115"/>
                  <a:pt x="46" y="117"/>
                </a:cubicBezTo>
                <a:cubicBezTo>
                  <a:pt x="46" y="117"/>
                  <a:pt x="46" y="117"/>
                  <a:pt x="46" y="116"/>
                </a:cubicBezTo>
                <a:cubicBezTo>
                  <a:pt x="46" y="116"/>
                  <a:pt x="48" y="116"/>
                  <a:pt x="48" y="117"/>
                </a:cubicBezTo>
                <a:cubicBezTo>
                  <a:pt x="49" y="117"/>
                  <a:pt x="49" y="118"/>
                  <a:pt x="49" y="118"/>
                </a:cubicBezTo>
                <a:cubicBezTo>
                  <a:pt x="51" y="119"/>
                  <a:pt x="54" y="119"/>
                  <a:pt x="56" y="119"/>
                </a:cubicBezTo>
                <a:cubicBezTo>
                  <a:pt x="56" y="119"/>
                  <a:pt x="56" y="119"/>
                  <a:pt x="56" y="119"/>
                </a:cubicBezTo>
                <a:cubicBezTo>
                  <a:pt x="56" y="119"/>
                  <a:pt x="57" y="119"/>
                  <a:pt x="58" y="119"/>
                </a:cubicBezTo>
                <a:cubicBezTo>
                  <a:pt x="58" y="119"/>
                  <a:pt x="59" y="120"/>
                  <a:pt x="59" y="120"/>
                </a:cubicBezTo>
                <a:cubicBezTo>
                  <a:pt x="60" y="120"/>
                  <a:pt x="61" y="120"/>
                  <a:pt x="62" y="120"/>
                </a:cubicBezTo>
                <a:cubicBezTo>
                  <a:pt x="61" y="119"/>
                  <a:pt x="61" y="118"/>
                  <a:pt x="61" y="118"/>
                </a:cubicBezTo>
                <a:cubicBezTo>
                  <a:pt x="62" y="117"/>
                  <a:pt x="63" y="117"/>
                  <a:pt x="64" y="118"/>
                </a:cubicBezTo>
                <a:cubicBezTo>
                  <a:pt x="64" y="119"/>
                  <a:pt x="65" y="119"/>
                  <a:pt x="65" y="120"/>
                </a:cubicBezTo>
                <a:cubicBezTo>
                  <a:pt x="71" y="119"/>
                  <a:pt x="80" y="115"/>
                  <a:pt x="88" y="109"/>
                </a:cubicBezTo>
                <a:cubicBezTo>
                  <a:pt x="88" y="110"/>
                  <a:pt x="87" y="111"/>
                  <a:pt x="87" y="111"/>
                </a:cubicBezTo>
                <a:cubicBezTo>
                  <a:pt x="85" y="115"/>
                  <a:pt x="85" y="120"/>
                  <a:pt x="85" y="123"/>
                </a:cubicBezTo>
                <a:cubicBezTo>
                  <a:pt x="86" y="126"/>
                  <a:pt x="87" y="127"/>
                  <a:pt x="89" y="126"/>
                </a:cubicBezTo>
                <a:cubicBezTo>
                  <a:pt x="91" y="124"/>
                  <a:pt x="96" y="119"/>
                  <a:pt x="100" y="115"/>
                </a:cubicBezTo>
                <a:cubicBezTo>
                  <a:pt x="105" y="111"/>
                  <a:pt x="113" y="104"/>
                  <a:pt x="117" y="99"/>
                </a:cubicBezTo>
                <a:cubicBezTo>
                  <a:pt x="122" y="95"/>
                  <a:pt x="127" y="90"/>
                  <a:pt x="129" y="89"/>
                </a:cubicBezTo>
                <a:cubicBezTo>
                  <a:pt x="130" y="87"/>
                  <a:pt x="129" y="85"/>
                  <a:pt x="127" y="85"/>
                </a:cubicBezTo>
                <a:cubicBezTo>
                  <a:pt x="124" y="84"/>
                  <a:pt x="118" y="84"/>
                  <a:pt x="115" y="86"/>
                </a:cubicBezTo>
                <a:cubicBezTo>
                  <a:pt x="114" y="86"/>
                  <a:pt x="113" y="86"/>
                  <a:pt x="113" y="87"/>
                </a:cubicBezTo>
                <a:cubicBezTo>
                  <a:pt x="119" y="78"/>
                  <a:pt x="124" y="69"/>
                  <a:pt x="125" y="62"/>
                </a:cubicBezTo>
                <a:cubicBezTo>
                  <a:pt x="125" y="62"/>
                  <a:pt x="125" y="62"/>
                  <a:pt x="125" y="62"/>
                </a:cubicBezTo>
                <a:cubicBezTo>
                  <a:pt x="124" y="61"/>
                  <a:pt x="124" y="60"/>
                  <a:pt x="124" y="59"/>
                </a:cubicBezTo>
                <a:cubicBezTo>
                  <a:pt x="125" y="59"/>
                  <a:pt x="125" y="59"/>
                  <a:pt x="125" y="59"/>
                </a:cubicBezTo>
                <a:cubicBezTo>
                  <a:pt x="125" y="57"/>
                  <a:pt x="125" y="55"/>
                  <a:pt x="125" y="52"/>
                </a:cubicBezTo>
                <a:cubicBezTo>
                  <a:pt x="124" y="53"/>
                  <a:pt x="124" y="52"/>
                  <a:pt x="123" y="52"/>
                </a:cubicBezTo>
                <a:cubicBezTo>
                  <a:pt x="122" y="51"/>
                  <a:pt x="122" y="50"/>
                  <a:pt x="123" y="49"/>
                </a:cubicBezTo>
                <a:cubicBezTo>
                  <a:pt x="123" y="49"/>
                  <a:pt x="124" y="49"/>
                  <a:pt x="124" y="49"/>
                </a:cubicBezTo>
                <a:cubicBezTo>
                  <a:pt x="123" y="42"/>
                  <a:pt x="121" y="35"/>
                  <a:pt x="118" y="30"/>
                </a:cubicBezTo>
                <a:cubicBezTo>
                  <a:pt x="119" y="30"/>
                  <a:pt x="120" y="30"/>
                  <a:pt x="122" y="30"/>
                </a:cubicBezTo>
                <a:close/>
                <a:moveTo>
                  <a:pt x="62" y="79"/>
                </a:moveTo>
                <a:cubicBezTo>
                  <a:pt x="63" y="78"/>
                  <a:pt x="64" y="78"/>
                  <a:pt x="65" y="79"/>
                </a:cubicBezTo>
                <a:cubicBezTo>
                  <a:pt x="66" y="80"/>
                  <a:pt x="66" y="81"/>
                  <a:pt x="65" y="82"/>
                </a:cubicBezTo>
                <a:cubicBezTo>
                  <a:pt x="64" y="82"/>
                  <a:pt x="63" y="82"/>
                  <a:pt x="62" y="81"/>
                </a:cubicBezTo>
                <a:cubicBezTo>
                  <a:pt x="61" y="81"/>
                  <a:pt x="61" y="79"/>
                  <a:pt x="62" y="79"/>
                </a:cubicBezTo>
                <a:close/>
                <a:moveTo>
                  <a:pt x="55" y="81"/>
                </a:moveTo>
                <a:cubicBezTo>
                  <a:pt x="56" y="80"/>
                  <a:pt x="57" y="80"/>
                  <a:pt x="58" y="81"/>
                </a:cubicBezTo>
                <a:cubicBezTo>
                  <a:pt x="59" y="82"/>
                  <a:pt x="59" y="83"/>
                  <a:pt x="58" y="84"/>
                </a:cubicBezTo>
                <a:cubicBezTo>
                  <a:pt x="57" y="85"/>
                  <a:pt x="56" y="84"/>
                  <a:pt x="55" y="84"/>
                </a:cubicBezTo>
                <a:cubicBezTo>
                  <a:pt x="55" y="83"/>
                  <a:pt x="55" y="82"/>
                  <a:pt x="55" y="81"/>
                </a:cubicBezTo>
                <a:close/>
                <a:moveTo>
                  <a:pt x="59" y="85"/>
                </a:moveTo>
                <a:cubicBezTo>
                  <a:pt x="60" y="84"/>
                  <a:pt x="61" y="84"/>
                  <a:pt x="62" y="85"/>
                </a:cubicBezTo>
                <a:cubicBezTo>
                  <a:pt x="63" y="86"/>
                  <a:pt x="63" y="87"/>
                  <a:pt x="62" y="88"/>
                </a:cubicBezTo>
                <a:cubicBezTo>
                  <a:pt x="61" y="89"/>
                  <a:pt x="60" y="89"/>
                  <a:pt x="59" y="88"/>
                </a:cubicBezTo>
                <a:cubicBezTo>
                  <a:pt x="59" y="87"/>
                  <a:pt x="59" y="86"/>
                  <a:pt x="59" y="85"/>
                </a:cubicBezTo>
                <a:close/>
                <a:moveTo>
                  <a:pt x="46" y="90"/>
                </a:moveTo>
                <a:cubicBezTo>
                  <a:pt x="47" y="89"/>
                  <a:pt x="48" y="89"/>
                  <a:pt x="49" y="90"/>
                </a:cubicBezTo>
                <a:cubicBezTo>
                  <a:pt x="50" y="91"/>
                  <a:pt x="49" y="92"/>
                  <a:pt x="49" y="93"/>
                </a:cubicBezTo>
                <a:cubicBezTo>
                  <a:pt x="48" y="93"/>
                  <a:pt x="47" y="93"/>
                  <a:pt x="46" y="92"/>
                </a:cubicBezTo>
                <a:cubicBezTo>
                  <a:pt x="45" y="92"/>
                  <a:pt x="45" y="90"/>
                  <a:pt x="46" y="90"/>
                </a:cubicBezTo>
                <a:close/>
                <a:moveTo>
                  <a:pt x="50" y="94"/>
                </a:moveTo>
                <a:cubicBezTo>
                  <a:pt x="51" y="93"/>
                  <a:pt x="52" y="93"/>
                  <a:pt x="53" y="94"/>
                </a:cubicBezTo>
                <a:cubicBezTo>
                  <a:pt x="54" y="95"/>
                  <a:pt x="53" y="96"/>
                  <a:pt x="53" y="97"/>
                </a:cubicBezTo>
                <a:cubicBezTo>
                  <a:pt x="52" y="98"/>
                  <a:pt x="51" y="98"/>
                  <a:pt x="50" y="97"/>
                </a:cubicBezTo>
                <a:cubicBezTo>
                  <a:pt x="49" y="96"/>
                  <a:pt x="49" y="95"/>
                  <a:pt x="50" y="94"/>
                </a:cubicBezTo>
                <a:close/>
                <a:moveTo>
                  <a:pt x="43" y="96"/>
                </a:moveTo>
                <a:cubicBezTo>
                  <a:pt x="44" y="95"/>
                  <a:pt x="45" y="95"/>
                  <a:pt x="46" y="96"/>
                </a:cubicBezTo>
                <a:cubicBezTo>
                  <a:pt x="47" y="97"/>
                  <a:pt x="47" y="98"/>
                  <a:pt x="46" y="99"/>
                </a:cubicBezTo>
                <a:cubicBezTo>
                  <a:pt x="45" y="100"/>
                  <a:pt x="44" y="100"/>
                  <a:pt x="43" y="99"/>
                </a:cubicBezTo>
                <a:cubicBezTo>
                  <a:pt x="42" y="98"/>
                  <a:pt x="42" y="97"/>
                  <a:pt x="43" y="96"/>
                </a:cubicBezTo>
                <a:close/>
                <a:moveTo>
                  <a:pt x="47" y="114"/>
                </a:moveTo>
                <a:cubicBezTo>
                  <a:pt x="46" y="113"/>
                  <a:pt x="46" y="112"/>
                  <a:pt x="47" y="112"/>
                </a:cubicBezTo>
                <a:cubicBezTo>
                  <a:pt x="47" y="111"/>
                  <a:pt x="48" y="111"/>
                  <a:pt x="49" y="112"/>
                </a:cubicBezTo>
                <a:cubicBezTo>
                  <a:pt x="50" y="113"/>
                  <a:pt x="50" y="114"/>
                  <a:pt x="50" y="114"/>
                </a:cubicBezTo>
                <a:cubicBezTo>
                  <a:pt x="49" y="115"/>
                  <a:pt x="48" y="115"/>
                  <a:pt x="47" y="114"/>
                </a:cubicBezTo>
                <a:close/>
                <a:moveTo>
                  <a:pt x="54" y="118"/>
                </a:moveTo>
                <a:cubicBezTo>
                  <a:pt x="54" y="118"/>
                  <a:pt x="53" y="118"/>
                  <a:pt x="52" y="118"/>
                </a:cubicBezTo>
                <a:cubicBezTo>
                  <a:pt x="51" y="117"/>
                  <a:pt x="51" y="116"/>
                  <a:pt x="51" y="115"/>
                </a:cubicBezTo>
                <a:cubicBezTo>
                  <a:pt x="52" y="115"/>
                  <a:pt x="53" y="115"/>
                  <a:pt x="54" y="116"/>
                </a:cubicBezTo>
                <a:cubicBezTo>
                  <a:pt x="55" y="117"/>
                  <a:pt x="55" y="117"/>
                  <a:pt x="54" y="118"/>
                </a:cubicBezTo>
                <a:close/>
                <a:moveTo>
                  <a:pt x="43" y="106"/>
                </a:moveTo>
                <a:cubicBezTo>
                  <a:pt x="42" y="106"/>
                  <a:pt x="41" y="106"/>
                  <a:pt x="40" y="105"/>
                </a:cubicBezTo>
                <a:cubicBezTo>
                  <a:pt x="40" y="105"/>
                  <a:pt x="40" y="103"/>
                  <a:pt x="40" y="103"/>
                </a:cubicBezTo>
                <a:cubicBezTo>
                  <a:pt x="41" y="102"/>
                  <a:pt x="43" y="102"/>
                  <a:pt x="43" y="103"/>
                </a:cubicBezTo>
                <a:cubicBezTo>
                  <a:pt x="44" y="104"/>
                  <a:pt x="44" y="105"/>
                  <a:pt x="43" y="106"/>
                </a:cubicBezTo>
                <a:close/>
                <a:moveTo>
                  <a:pt x="53" y="113"/>
                </a:moveTo>
                <a:cubicBezTo>
                  <a:pt x="52" y="112"/>
                  <a:pt x="52" y="111"/>
                  <a:pt x="52" y="110"/>
                </a:cubicBezTo>
                <a:cubicBezTo>
                  <a:pt x="53" y="110"/>
                  <a:pt x="54" y="110"/>
                  <a:pt x="55" y="111"/>
                </a:cubicBezTo>
                <a:cubicBezTo>
                  <a:pt x="56" y="111"/>
                  <a:pt x="56" y="113"/>
                  <a:pt x="55" y="113"/>
                </a:cubicBezTo>
                <a:cubicBezTo>
                  <a:pt x="55" y="114"/>
                  <a:pt x="54" y="113"/>
                  <a:pt x="53" y="113"/>
                </a:cubicBezTo>
                <a:close/>
                <a:moveTo>
                  <a:pt x="60" y="117"/>
                </a:moveTo>
                <a:cubicBezTo>
                  <a:pt x="59" y="117"/>
                  <a:pt x="58" y="117"/>
                  <a:pt x="57" y="116"/>
                </a:cubicBezTo>
                <a:cubicBezTo>
                  <a:pt x="56" y="116"/>
                  <a:pt x="56" y="115"/>
                  <a:pt x="57" y="114"/>
                </a:cubicBezTo>
                <a:cubicBezTo>
                  <a:pt x="57" y="114"/>
                  <a:pt x="59" y="114"/>
                  <a:pt x="59" y="115"/>
                </a:cubicBezTo>
                <a:cubicBezTo>
                  <a:pt x="60" y="115"/>
                  <a:pt x="60" y="116"/>
                  <a:pt x="60" y="117"/>
                </a:cubicBezTo>
                <a:close/>
                <a:moveTo>
                  <a:pt x="50" y="103"/>
                </a:moveTo>
                <a:cubicBezTo>
                  <a:pt x="49" y="104"/>
                  <a:pt x="48" y="104"/>
                  <a:pt x="47" y="103"/>
                </a:cubicBezTo>
                <a:cubicBezTo>
                  <a:pt x="46" y="102"/>
                  <a:pt x="46" y="101"/>
                  <a:pt x="47" y="100"/>
                </a:cubicBezTo>
                <a:cubicBezTo>
                  <a:pt x="48" y="100"/>
                  <a:pt x="49" y="100"/>
                  <a:pt x="50" y="101"/>
                </a:cubicBezTo>
                <a:cubicBezTo>
                  <a:pt x="51" y="101"/>
                  <a:pt x="51" y="103"/>
                  <a:pt x="50" y="103"/>
                </a:cubicBezTo>
                <a:close/>
                <a:moveTo>
                  <a:pt x="59" y="111"/>
                </a:moveTo>
                <a:cubicBezTo>
                  <a:pt x="58" y="111"/>
                  <a:pt x="58" y="110"/>
                  <a:pt x="58" y="109"/>
                </a:cubicBezTo>
                <a:cubicBezTo>
                  <a:pt x="59" y="108"/>
                  <a:pt x="60" y="108"/>
                  <a:pt x="61" y="109"/>
                </a:cubicBezTo>
                <a:cubicBezTo>
                  <a:pt x="62" y="110"/>
                  <a:pt x="62" y="111"/>
                  <a:pt x="61" y="112"/>
                </a:cubicBezTo>
                <a:cubicBezTo>
                  <a:pt x="61" y="112"/>
                  <a:pt x="59" y="112"/>
                  <a:pt x="59" y="111"/>
                </a:cubicBezTo>
                <a:close/>
                <a:moveTo>
                  <a:pt x="66" y="115"/>
                </a:moveTo>
                <a:cubicBezTo>
                  <a:pt x="65" y="116"/>
                  <a:pt x="64" y="116"/>
                  <a:pt x="63" y="115"/>
                </a:cubicBezTo>
                <a:cubicBezTo>
                  <a:pt x="62" y="114"/>
                  <a:pt x="62" y="113"/>
                  <a:pt x="63" y="113"/>
                </a:cubicBezTo>
                <a:cubicBezTo>
                  <a:pt x="63" y="112"/>
                  <a:pt x="64" y="112"/>
                  <a:pt x="65" y="113"/>
                </a:cubicBezTo>
                <a:cubicBezTo>
                  <a:pt x="66" y="114"/>
                  <a:pt x="66" y="115"/>
                  <a:pt x="66" y="115"/>
                </a:cubicBezTo>
                <a:close/>
                <a:moveTo>
                  <a:pt x="54" y="101"/>
                </a:moveTo>
                <a:cubicBezTo>
                  <a:pt x="53" y="100"/>
                  <a:pt x="53" y="99"/>
                  <a:pt x="54" y="98"/>
                </a:cubicBezTo>
                <a:cubicBezTo>
                  <a:pt x="55" y="97"/>
                  <a:pt x="56" y="97"/>
                  <a:pt x="57" y="98"/>
                </a:cubicBezTo>
                <a:cubicBezTo>
                  <a:pt x="57" y="99"/>
                  <a:pt x="57" y="100"/>
                  <a:pt x="57" y="101"/>
                </a:cubicBezTo>
                <a:cubicBezTo>
                  <a:pt x="56" y="102"/>
                  <a:pt x="55" y="102"/>
                  <a:pt x="54" y="101"/>
                </a:cubicBezTo>
                <a:close/>
                <a:moveTo>
                  <a:pt x="67" y="110"/>
                </a:moveTo>
                <a:cubicBezTo>
                  <a:pt x="67" y="111"/>
                  <a:pt x="65" y="111"/>
                  <a:pt x="65" y="110"/>
                </a:cubicBezTo>
                <a:cubicBezTo>
                  <a:pt x="64" y="109"/>
                  <a:pt x="64" y="108"/>
                  <a:pt x="64" y="107"/>
                </a:cubicBezTo>
                <a:cubicBezTo>
                  <a:pt x="65" y="106"/>
                  <a:pt x="66" y="107"/>
                  <a:pt x="67" y="107"/>
                </a:cubicBezTo>
                <a:cubicBezTo>
                  <a:pt x="68" y="108"/>
                  <a:pt x="68" y="109"/>
                  <a:pt x="67" y="110"/>
                </a:cubicBezTo>
                <a:close/>
                <a:moveTo>
                  <a:pt x="63" y="99"/>
                </a:moveTo>
                <a:cubicBezTo>
                  <a:pt x="63" y="100"/>
                  <a:pt x="61" y="100"/>
                  <a:pt x="60" y="99"/>
                </a:cubicBezTo>
                <a:cubicBezTo>
                  <a:pt x="60" y="98"/>
                  <a:pt x="60" y="97"/>
                  <a:pt x="61" y="96"/>
                </a:cubicBezTo>
                <a:cubicBezTo>
                  <a:pt x="61" y="95"/>
                  <a:pt x="63" y="95"/>
                  <a:pt x="63" y="96"/>
                </a:cubicBezTo>
                <a:cubicBezTo>
                  <a:pt x="64" y="97"/>
                  <a:pt x="64" y="98"/>
                  <a:pt x="63" y="99"/>
                </a:cubicBezTo>
                <a:close/>
                <a:moveTo>
                  <a:pt x="59" y="95"/>
                </a:moveTo>
                <a:cubicBezTo>
                  <a:pt x="59" y="95"/>
                  <a:pt x="57" y="95"/>
                  <a:pt x="57" y="94"/>
                </a:cubicBezTo>
                <a:cubicBezTo>
                  <a:pt x="56" y="94"/>
                  <a:pt x="56" y="92"/>
                  <a:pt x="57" y="92"/>
                </a:cubicBezTo>
                <a:cubicBezTo>
                  <a:pt x="57" y="91"/>
                  <a:pt x="59" y="91"/>
                  <a:pt x="59" y="92"/>
                </a:cubicBezTo>
                <a:cubicBezTo>
                  <a:pt x="60" y="93"/>
                  <a:pt x="60" y="94"/>
                  <a:pt x="59" y="95"/>
                </a:cubicBezTo>
                <a:close/>
                <a:moveTo>
                  <a:pt x="55" y="90"/>
                </a:moveTo>
                <a:cubicBezTo>
                  <a:pt x="55" y="91"/>
                  <a:pt x="53" y="91"/>
                  <a:pt x="53" y="90"/>
                </a:cubicBezTo>
                <a:cubicBezTo>
                  <a:pt x="52" y="89"/>
                  <a:pt x="52" y="88"/>
                  <a:pt x="53" y="87"/>
                </a:cubicBezTo>
                <a:cubicBezTo>
                  <a:pt x="53" y="87"/>
                  <a:pt x="55" y="87"/>
                  <a:pt x="55" y="87"/>
                </a:cubicBezTo>
                <a:cubicBezTo>
                  <a:pt x="56" y="88"/>
                  <a:pt x="56" y="90"/>
                  <a:pt x="55" y="90"/>
                </a:cubicBezTo>
                <a:close/>
                <a:moveTo>
                  <a:pt x="51" y="86"/>
                </a:moveTo>
                <a:cubicBezTo>
                  <a:pt x="51" y="87"/>
                  <a:pt x="49" y="87"/>
                  <a:pt x="49" y="86"/>
                </a:cubicBezTo>
                <a:cubicBezTo>
                  <a:pt x="48" y="85"/>
                  <a:pt x="48" y="84"/>
                  <a:pt x="49" y="83"/>
                </a:cubicBezTo>
                <a:cubicBezTo>
                  <a:pt x="49" y="82"/>
                  <a:pt x="51" y="82"/>
                  <a:pt x="52" y="83"/>
                </a:cubicBezTo>
                <a:cubicBezTo>
                  <a:pt x="52" y="84"/>
                  <a:pt x="52" y="85"/>
                  <a:pt x="51" y="86"/>
                </a:cubicBezTo>
                <a:close/>
                <a:moveTo>
                  <a:pt x="63" y="92"/>
                </a:moveTo>
                <a:cubicBezTo>
                  <a:pt x="62" y="91"/>
                  <a:pt x="63" y="90"/>
                  <a:pt x="63" y="89"/>
                </a:cubicBezTo>
                <a:cubicBezTo>
                  <a:pt x="64" y="89"/>
                  <a:pt x="65" y="89"/>
                  <a:pt x="66" y="90"/>
                </a:cubicBezTo>
                <a:cubicBezTo>
                  <a:pt x="67" y="90"/>
                  <a:pt x="67" y="92"/>
                  <a:pt x="66" y="92"/>
                </a:cubicBezTo>
                <a:cubicBezTo>
                  <a:pt x="65" y="93"/>
                  <a:pt x="64" y="93"/>
                  <a:pt x="63" y="92"/>
                </a:cubicBezTo>
                <a:close/>
                <a:moveTo>
                  <a:pt x="77" y="101"/>
                </a:moveTo>
                <a:cubicBezTo>
                  <a:pt x="76" y="102"/>
                  <a:pt x="75" y="102"/>
                  <a:pt x="74" y="101"/>
                </a:cubicBezTo>
                <a:cubicBezTo>
                  <a:pt x="73" y="100"/>
                  <a:pt x="73" y="99"/>
                  <a:pt x="74" y="98"/>
                </a:cubicBezTo>
                <a:cubicBezTo>
                  <a:pt x="75" y="97"/>
                  <a:pt x="76" y="97"/>
                  <a:pt x="77" y="98"/>
                </a:cubicBezTo>
                <a:cubicBezTo>
                  <a:pt x="78" y="99"/>
                  <a:pt x="78" y="100"/>
                  <a:pt x="77" y="101"/>
                </a:cubicBezTo>
                <a:close/>
                <a:moveTo>
                  <a:pt x="66" y="86"/>
                </a:moveTo>
                <a:cubicBezTo>
                  <a:pt x="65" y="85"/>
                  <a:pt x="65" y="84"/>
                  <a:pt x="66" y="83"/>
                </a:cubicBezTo>
                <a:cubicBezTo>
                  <a:pt x="67" y="82"/>
                  <a:pt x="68" y="82"/>
                  <a:pt x="69" y="83"/>
                </a:cubicBezTo>
                <a:cubicBezTo>
                  <a:pt x="70" y="84"/>
                  <a:pt x="70" y="85"/>
                  <a:pt x="69" y="86"/>
                </a:cubicBezTo>
                <a:cubicBezTo>
                  <a:pt x="68" y="87"/>
                  <a:pt x="67" y="87"/>
                  <a:pt x="66" y="86"/>
                </a:cubicBezTo>
                <a:close/>
                <a:moveTo>
                  <a:pt x="84" y="99"/>
                </a:moveTo>
                <a:cubicBezTo>
                  <a:pt x="83" y="100"/>
                  <a:pt x="81" y="100"/>
                  <a:pt x="81" y="99"/>
                </a:cubicBezTo>
                <a:cubicBezTo>
                  <a:pt x="80" y="98"/>
                  <a:pt x="80" y="97"/>
                  <a:pt x="81" y="96"/>
                </a:cubicBezTo>
                <a:cubicBezTo>
                  <a:pt x="82" y="95"/>
                  <a:pt x="83" y="95"/>
                  <a:pt x="84" y="96"/>
                </a:cubicBezTo>
                <a:cubicBezTo>
                  <a:pt x="84" y="97"/>
                  <a:pt x="84" y="98"/>
                  <a:pt x="84" y="99"/>
                </a:cubicBezTo>
                <a:close/>
                <a:moveTo>
                  <a:pt x="80" y="95"/>
                </a:moveTo>
                <a:cubicBezTo>
                  <a:pt x="79" y="95"/>
                  <a:pt x="77" y="95"/>
                  <a:pt x="77" y="94"/>
                </a:cubicBezTo>
                <a:cubicBezTo>
                  <a:pt x="76" y="94"/>
                  <a:pt x="76" y="92"/>
                  <a:pt x="77" y="92"/>
                </a:cubicBezTo>
                <a:cubicBezTo>
                  <a:pt x="78" y="91"/>
                  <a:pt x="79" y="91"/>
                  <a:pt x="80" y="92"/>
                </a:cubicBezTo>
                <a:cubicBezTo>
                  <a:pt x="80" y="93"/>
                  <a:pt x="80" y="94"/>
                  <a:pt x="80" y="95"/>
                </a:cubicBezTo>
                <a:close/>
                <a:moveTo>
                  <a:pt x="69" y="79"/>
                </a:moveTo>
                <a:cubicBezTo>
                  <a:pt x="68" y="78"/>
                  <a:pt x="68" y="77"/>
                  <a:pt x="69" y="76"/>
                </a:cubicBezTo>
                <a:cubicBezTo>
                  <a:pt x="70" y="76"/>
                  <a:pt x="71" y="76"/>
                  <a:pt x="72" y="76"/>
                </a:cubicBezTo>
                <a:cubicBezTo>
                  <a:pt x="72" y="77"/>
                  <a:pt x="72" y="79"/>
                  <a:pt x="72" y="79"/>
                </a:cubicBezTo>
                <a:cubicBezTo>
                  <a:pt x="71" y="80"/>
                  <a:pt x="69" y="80"/>
                  <a:pt x="69" y="79"/>
                </a:cubicBezTo>
                <a:close/>
                <a:moveTo>
                  <a:pt x="90" y="97"/>
                </a:moveTo>
                <a:cubicBezTo>
                  <a:pt x="89" y="97"/>
                  <a:pt x="88" y="97"/>
                  <a:pt x="87" y="96"/>
                </a:cubicBezTo>
                <a:cubicBezTo>
                  <a:pt x="87" y="96"/>
                  <a:pt x="87" y="94"/>
                  <a:pt x="88" y="94"/>
                </a:cubicBezTo>
                <a:cubicBezTo>
                  <a:pt x="88" y="93"/>
                  <a:pt x="90" y="93"/>
                  <a:pt x="90" y="94"/>
                </a:cubicBezTo>
                <a:cubicBezTo>
                  <a:pt x="91" y="95"/>
                  <a:pt x="91" y="96"/>
                  <a:pt x="90" y="97"/>
                </a:cubicBezTo>
                <a:close/>
                <a:moveTo>
                  <a:pt x="86" y="92"/>
                </a:moveTo>
                <a:cubicBezTo>
                  <a:pt x="85" y="93"/>
                  <a:pt x="84" y="93"/>
                  <a:pt x="83" y="92"/>
                </a:cubicBezTo>
                <a:cubicBezTo>
                  <a:pt x="83" y="91"/>
                  <a:pt x="83" y="90"/>
                  <a:pt x="84" y="89"/>
                </a:cubicBezTo>
                <a:cubicBezTo>
                  <a:pt x="84" y="89"/>
                  <a:pt x="86" y="89"/>
                  <a:pt x="86" y="89"/>
                </a:cubicBezTo>
                <a:cubicBezTo>
                  <a:pt x="87" y="90"/>
                  <a:pt x="87" y="92"/>
                  <a:pt x="86" y="92"/>
                </a:cubicBezTo>
                <a:close/>
                <a:moveTo>
                  <a:pt x="82" y="88"/>
                </a:moveTo>
                <a:cubicBezTo>
                  <a:pt x="81" y="89"/>
                  <a:pt x="80" y="89"/>
                  <a:pt x="79" y="88"/>
                </a:cubicBezTo>
                <a:cubicBezTo>
                  <a:pt x="79" y="87"/>
                  <a:pt x="79" y="86"/>
                  <a:pt x="80" y="85"/>
                </a:cubicBezTo>
                <a:cubicBezTo>
                  <a:pt x="80" y="84"/>
                  <a:pt x="82" y="84"/>
                  <a:pt x="82" y="85"/>
                </a:cubicBezTo>
                <a:cubicBezTo>
                  <a:pt x="83" y="86"/>
                  <a:pt x="83" y="87"/>
                  <a:pt x="82" y="88"/>
                </a:cubicBezTo>
                <a:close/>
                <a:moveTo>
                  <a:pt x="97" y="94"/>
                </a:moveTo>
                <a:cubicBezTo>
                  <a:pt x="96" y="95"/>
                  <a:pt x="95" y="95"/>
                  <a:pt x="94" y="94"/>
                </a:cubicBezTo>
                <a:cubicBezTo>
                  <a:pt x="93" y="93"/>
                  <a:pt x="93" y="92"/>
                  <a:pt x="94" y="91"/>
                </a:cubicBezTo>
                <a:cubicBezTo>
                  <a:pt x="95" y="91"/>
                  <a:pt x="96" y="91"/>
                  <a:pt x="97" y="92"/>
                </a:cubicBezTo>
                <a:cubicBezTo>
                  <a:pt x="98" y="92"/>
                  <a:pt x="98" y="94"/>
                  <a:pt x="97" y="94"/>
                </a:cubicBezTo>
                <a:close/>
                <a:moveTo>
                  <a:pt x="93" y="90"/>
                </a:moveTo>
                <a:cubicBezTo>
                  <a:pt x="92" y="91"/>
                  <a:pt x="91" y="91"/>
                  <a:pt x="90" y="90"/>
                </a:cubicBezTo>
                <a:cubicBezTo>
                  <a:pt x="89" y="89"/>
                  <a:pt x="89" y="88"/>
                  <a:pt x="90" y="87"/>
                </a:cubicBezTo>
                <a:cubicBezTo>
                  <a:pt x="91" y="86"/>
                  <a:pt x="92" y="86"/>
                  <a:pt x="93" y="87"/>
                </a:cubicBezTo>
                <a:cubicBezTo>
                  <a:pt x="94" y="88"/>
                  <a:pt x="94" y="89"/>
                  <a:pt x="93" y="90"/>
                </a:cubicBezTo>
                <a:close/>
                <a:moveTo>
                  <a:pt x="89" y="86"/>
                </a:moveTo>
                <a:cubicBezTo>
                  <a:pt x="88" y="87"/>
                  <a:pt x="87" y="86"/>
                  <a:pt x="86" y="86"/>
                </a:cubicBezTo>
                <a:cubicBezTo>
                  <a:pt x="85" y="85"/>
                  <a:pt x="85" y="84"/>
                  <a:pt x="86" y="83"/>
                </a:cubicBezTo>
                <a:cubicBezTo>
                  <a:pt x="87" y="82"/>
                  <a:pt x="88" y="82"/>
                  <a:pt x="89" y="83"/>
                </a:cubicBezTo>
                <a:cubicBezTo>
                  <a:pt x="90" y="84"/>
                  <a:pt x="90" y="85"/>
                  <a:pt x="89" y="86"/>
                </a:cubicBezTo>
                <a:close/>
                <a:moveTo>
                  <a:pt x="85" y="81"/>
                </a:moveTo>
                <a:cubicBezTo>
                  <a:pt x="84" y="82"/>
                  <a:pt x="83" y="82"/>
                  <a:pt x="82" y="81"/>
                </a:cubicBezTo>
                <a:cubicBezTo>
                  <a:pt x="81" y="81"/>
                  <a:pt x="81" y="79"/>
                  <a:pt x="82" y="79"/>
                </a:cubicBezTo>
                <a:cubicBezTo>
                  <a:pt x="83" y="78"/>
                  <a:pt x="84" y="78"/>
                  <a:pt x="85" y="79"/>
                </a:cubicBezTo>
                <a:cubicBezTo>
                  <a:pt x="86" y="79"/>
                  <a:pt x="86" y="81"/>
                  <a:pt x="85" y="81"/>
                </a:cubicBezTo>
                <a:close/>
                <a:moveTo>
                  <a:pt x="100" y="88"/>
                </a:moveTo>
                <a:cubicBezTo>
                  <a:pt x="99" y="89"/>
                  <a:pt x="98" y="89"/>
                  <a:pt x="97" y="88"/>
                </a:cubicBezTo>
                <a:cubicBezTo>
                  <a:pt x="96" y="87"/>
                  <a:pt x="96" y="86"/>
                  <a:pt x="97" y="85"/>
                </a:cubicBezTo>
                <a:cubicBezTo>
                  <a:pt x="98" y="84"/>
                  <a:pt x="99" y="84"/>
                  <a:pt x="100" y="85"/>
                </a:cubicBezTo>
                <a:cubicBezTo>
                  <a:pt x="101" y="86"/>
                  <a:pt x="101" y="87"/>
                  <a:pt x="100" y="88"/>
                </a:cubicBezTo>
                <a:close/>
                <a:moveTo>
                  <a:pt x="96" y="84"/>
                </a:moveTo>
                <a:cubicBezTo>
                  <a:pt x="95" y="84"/>
                  <a:pt x="94" y="84"/>
                  <a:pt x="93" y="83"/>
                </a:cubicBezTo>
                <a:cubicBezTo>
                  <a:pt x="92" y="83"/>
                  <a:pt x="92" y="81"/>
                  <a:pt x="93" y="81"/>
                </a:cubicBezTo>
                <a:cubicBezTo>
                  <a:pt x="94" y="80"/>
                  <a:pt x="95" y="80"/>
                  <a:pt x="96" y="81"/>
                </a:cubicBezTo>
                <a:cubicBezTo>
                  <a:pt x="97" y="82"/>
                  <a:pt x="97" y="83"/>
                  <a:pt x="96" y="84"/>
                </a:cubicBezTo>
                <a:close/>
                <a:moveTo>
                  <a:pt x="92" y="79"/>
                </a:moveTo>
                <a:cubicBezTo>
                  <a:pt x="91" y="80"/>
                  <a:pt x="90" y="80"/>
                  <a:pt x="89" y="79"/>
                </a:cubicBezTo>
                <a:cubicBezTo>
                  <a:pt x="88" y="78"/>
                  <a:pt x="88" y="77"/>
                  <a:pt x="89" y="76"/>
                </a:cubicBezTo>
                <a:cubicBezTo>
                  <a:pt x="90" y="76"/>
                  <a:pt x="91" y="76"/>
                  <a:pt x="92" y="76"/>
                </a:cubicBezTo>
                <a:cubicBezTo>
                  <a:pt x="93" y="77"/>
                  <a:pt x="93" y="79"/>
                  <a:pt x="92" y="79"/>
                </a:cubicBezTo>
                <a:close/>
                <a:moveTo>
                  <a:pt x="84" y="68"/>
                </a:moveTo>
                <a:cubicBezTo>
                  <a:pt x="83" y="69"/>
                  <a:pt x="82" y="69"/>
                  <a:pt x="81" y="68"/>
                </a:cubicBezTo>
                <a:cubicBezTo>
                  <a:pt x="80" y="67"/>
                  <a:pt x="80" y="66"/>
                  <a:pt x="81" y="65"/>
                </a:cubicBezTo>
                <a:cubicBezTo>
                  <a:pt x="82" y="64"/>
                  <a:pt x="83" y="64"/>
                  <a:pt x="84" y="65"/>
                </a:cubicBezTo>
                <a:cubicBezTo>
                  <a:pt x="85" y="66"/>
                  <a:pt x="85" y="67"/>
                  <a:pt x="84" y="68"/>
                </a:cubicBezTo>
                <a:close/>
                <a:moveTo>
                  <a:pt x="102" y="81"/>
                </a:moveTo>
                <a:cubicBezTo>
                  <a:pt x="102" y="82"/>
                  <a:pt x="100" y="82"/>
                  <a:pt x="100" y="81"/>
                </a:cubicBezTo>
                <a:cubicBezTo>
                  <a:pt x="99" y="80"/>
                  <a:pt x="99" y="79"/>
                  <a:pt x="100" y="78"/>
                </a:cubicBezTo>
                <a:cubicBezTo>
                  <a:pt x="101" y="78"/>
                  <a:pt x="102" y="78"/>
                  <a:pt x="103" y="78"/>
                </a:cubicBezTo>
                <a:cubicBezTo>
                  <a:pt x="103" y="79"/>
                  <a:pt x="103" y="81"/>
                  <a:pt x="102" y="81"/>
                </a:cubicBezTo>
                <a:close/>
                <a:moveTo>
                  <a:pt x="98" y="77"/>
                </a:moveTo>
                <a:cubicBezTo>
                  <a:pt x="98" y="78"/>
                  <a:pt x="96" y="78"/>
                  <a:pt x="96" y="77"/>
                </a:cubicBezTo>
                <a:cubicBezTo>
                  <a:pt x="95" y="76"/>
                  <a:pt x="95" y="75"/>
                  <a:pt x="96" y="74"/>
                </a:cubicBezTo>
                <a:cubicBezTo>
                  <a:pt x="97" y="73"/>
                  <a:pt x="98" y="73"/>
                  <a:pt x="99" y="74"/>
                </a:cubicBezTo>
                <a:cubicBezTo>
                  <a:pt x="99" y="75"/>
                  <a:pt x="99" y="76"/>
                  <a:pt x="98" y="77"/>
                </a:cubicBezTo>
                <a:close/>
                <a:moveTo>
                  <a:pt x="91" y="66"/>
                </a:moveTo>
                <a:cubicBezTo>
                  <a:pt x="90" y="66"/>
                  <a:pt x="89" y="66"/>
                  <a:pt x="88" y="65"/>
                </a:cubicBezTo>
                <a:cubicBezTo>
                  <a:pt x="87" y="65"/>
                  <a:pt x="87" y="63"/>
                  <a:pt x="88" y="63"/>
                </a:cubicBezTo>
                <a:cubicBezTo>
                  <a:pt x="89" y="62"/>
                  <a:pt x="90" y="62"/>
                  <a:pt x="91" y="63"/>
                </a:cubicBezTo>
                <a:cubicBezTo>
                  <a:pt x="91" y="64"/>
                  <a:pt x="91" y="65"/>
                  <a:pt x="91" y="66"/>
                </a:cubicBezTo>
                <a:close/>
                <a:moveTo>
                  <a:pt x="87" y="61"/>
                </a:moveTo>
                <a:cubicBezTo>
                  <a:pt x="86" y="62"/>
                  <a:pt x="85" y="62"/>
                  <a:pt x="84" y="61"/>
                </a:cubicBezTo>
                <a:cubicBezTo>
                  <a:pt x="83" y="60"/>
                  <a:pt x="83" y="59"/>
                  <a:pt x="84" y="58"/>
                </a:cubicBezTo>
                <a:cubicBezTo>
                  <a:pt x="85" y="58"/>
                  <a:pt x="86" y="58"/>
                  <a:pt x="87" y="58"/>
                </a:cubicBezTo>
                <a:cubicBezTo>
                  <a:pt x="88" y="59"/>
                  <a:pt x="87" y="61"/>
                  <a:pt x="87" y="61"/>
                </a:cubicBezTo>
                <a:close/>
                <a:moveTo>
                  <a:pt x="105" y="75"/>
                </a:moveTo>
                <a:cubicBezTo>
                  <a:pt x="104" y="76"/>
                  <a:pt x="103" y="75"/>
                  <a:pt x="102" y="75"/>
                </a:cubicBezTo>
                <a:cubicBezTo>
                  <a:pt x="102" y="74"/>
                  <a:pt x="102" y="73"/>
                  <a:pt x="102" y="72"/>
                </a:cubicBezTo>
                <a:cubicBezTo>
                  <a:pt x="103" y="71"/>
                  <a:pt x="105" y="71"/>
                  <a:pt x="105" y="72"/>
                </a:cubicBezTo>
                <a:cubicBezTo>
                  <a:pt x="106" y="73"/>
                  <a:pt x="106" y="74"/>
                  <a:pt x="105" y="75"/>
                </a:cubicBezTo>
                <a:close/>
                <a:moveTo>
                  <a:pt x="97" y="63"/>
                </a:moveTo>
                <a:cubicBezTo>
                  <a:pt x="97" y="64"/>
                  <a:pt x="95" y="64"/>
                  <a:pt x="94" y="63"/>
                </a:cubicBezTo>
                <a:cubicBezTo>
                  <a:pt x="94" y="62"/>
                  <a:pt x="94" y="61"/>
                  <a:pt x="95" y="60"/>
                </a:cubicBezTo>
                <a:cubicBezTo>
                  <a:pt x="95" y="60"/>
                  <a:pt x="97" y="60"/>
                  <a:pt x="97" y="61"/>
                </a:cubicBezTo>
                <a:cubicBezTo>
                  <a:pt x="98" y="61"/>
                  <a:pt x="98" y="63"/>
                  <a:pt x="97" y="63"/>
                </a:cubicBezTo>
                <a:close/>
                <a:moveTo>
                  <a:pt x="93" y="59"/>
                </a:moveTo>
                <a:cubicBezTo>
                  <a:pt x="93" y="60"/>
                  <a:pt x="91" y="60"/>
                  <a:pt x="91" y="59"/>
                </a:cubicBezTo>
                <a:cubicBezTo>
                  <a:pt x="90" y="58"/>
                  <a:pt x="90" y="57"/>
                  <a:pt x="91" y="56"/>
                </a:cubicBezTo>
                <a:cubicBezTo>
                  <a:pt x="91" y="55"/>
                  <a:pt x="93" y="55"/>
                  <a:pt x="93" y="56"/>
                </a:cubicBezTo>
                <a:cubicBezTo>
                  <a:pt x="94" y="57"/>
                  <a:pt x="94" y="58"/>
                  <a:pt x="93" y="59"/>
                </a:cubicBezTo>
                <a:close/>
                <a:moveTo>
                  <a:pt x="89" y="55"/>
                </a:moveTo>
                <a:cubicBezTo>
                  <a:pt x="89" y="56"/>
                  <a:pt x="87" y="56"/>
                  <a:pt x="87" y="55"/>
                </a:cubicBezTo>
                <a:cubicBezTo>
                  <a:pt x="86" y="54"/>
                  <a:pt x="86" y="53"/>
                  <a:pt x="87" y="52"/>
                </a:cubicBezTo>
                <a:cubicBezTo>
                  <a:pt x="87" y="51"/>
                  <a:pt x="89" y="51"/>
                  <a:pt x="89" y="52"/>
                </a:cubicBezTo>
                <a:cubicBezTo>
                  <a:pt x="90" y="53"/>
                  <a:pt x="90" y="54"/>
                  <a:pt x="89" y="55"/>
                </a:cubicBezTo>
                <a:close/>
                <a:moveTo>
                  <a:pt x="104" y="61"/>
                </a:moveTo>
                <a:cubicBezTo>
                  <a:pt x="103" y="62"/>
                  <a:pt x="102" y="62"/>
                  <a:pt x="101" y="61"/>
                </a:cubicBezTo>
                <a:cubicBezTo>
                  <a:pt x="100" y="60"/>
                  <a:pt x="101" y="59"/>
                  <a:pt x="101" y="58"/>
                </a:cubicBezTo>
                <a:cubicBezTo>
                  <a:pt x="102" y="57"/>
                  <a:pt x="103" y="58"/>
                  <a:pt x="104" y="58"/>
                </a:cubicBezTo>
                <a:cubicBezTo>
                  <a:pt x="105" y="59"/>
                  <a:pt x="105" y="60"/>
                  <a:pt x="104" y="61"/>
                </a:cubicBezTo>
                <a:close/>
                <a:moveTo>
                  <a:pt x="100" y="57"/>
                </a:moveTo>
                <a:cubicBezTo>
                  <a:pt x="99" y="58"/>
                  <a:pt x="98" y="58"/>
                  <a:pt x="97" y="57"/>
                </a:cubicBezTo>
                <a:cubicBezTo>
                  <a:pt x="96" y="56"/>
                  <a:pt x="97" y="55"/>
                  <a:pt x="97" y="54"/>
                </a:cubicBezTo>
                <a:cubicBezTo>
                  <a:pt x="98" y="53"/>
                  <a:pt x="99" y="53"/>
                  <a:pt x="100" y="54"/>
                </a:cubicBezTo>
                <a:cubicBezTo>
                  <a:pt x="101" y="55"/>
                  <a:pt x="101" y="56"/>
                  <a:pt x="100" y="57"/>
                </a:cubicBezTo>
                <a:close/>
                <a:moveTo>
                  <a:pt x="96" y="53"/>
                </a:moveTo>
                <a:cubicBezTo>
                  <a:pt x="95" y="53"/>
                  <a:pt x="94" y="53"/>
                  <a:pt x="93" y="52"/>
                </a:cubicBezTo>
                <a:cubicBezTo>
                  <a:pt x="93" y="52"/>
                  <a:pt x="93" y="50"/>
                  <a:pt x="93" y="50"/>
                </a:cubicBezTo>
                <a:cubicBezTo>
                  <a:pt x="94" y="49"/>
                  <a:pt x="95" y="49"/>
                  <a:pt x="96" y="50"/>
                </a:cubicBezTo>
                <a:cubicBezTo>
                  <a:pt x="97" y="51"/>
                  <a:pt x="97" y="52"/>
                  <a:pt x="96" y="53"/>
                </a:cubicBezTo>
                <a:close/>
                <a:moveTo>
                  <a:pt x="92" y="48"/>
                </a:moveTo>
                <a:cubicBezTo>
                  <a:pt x="91" y="49"/>
                  <a:pt x="90" y="49"/>
                  <a:pt x="89" y="48"/>
                </a:cubicBezTo>
                <a:cubicBezTo>
                  <a:pt x="89" y="47"/>
                  <a:pt x="89" y="46"/>
                  <a:pt x="89" y="45"/>
                </a:cubicBezTo>
                <a:cubicBezTo>
                  <a:pt x="90" y="45"/>
                  <a:pt x="91" y="45"/>
                  <a:pt x="92" y="45"/>
                </a:cubicBezTo>
                <a:cubicBezTo>
                  <a:pt x="93" y="46"/>
                  <a:pt x="93" y="48"/>
                  <a:pt x="92" y="48"/>
                </a:cubicBezTo>
                <a:close/>
                <a:moveTo>
                  <a:pt x="116" y="65"/>
                </a:moveTo>
                <a:cubicBezTo>
                  <a:pt x="115" y="65"/>
                  <a:pt x="114" y="65"/>
                  <a:pt x="114" y="64"/>
                </a:cubicBezTo>
                <a:cubicBezTo>
                  <a:pt x="113" y="64"/>
                  <a:pt x="113" y="62"/>
                  <a:pt x="113" y="62"/>
                </a:cubicBezTo>
                <a:cubicBezTo>
                  <a:pt x="114" y="61"/>
                  <a:pt x="115" y="61"/>
                  <a:pt x="116" y="62"/>
                </a:cubicBezTo>
                <a:cubicBezTo>
                  <a:pt x="117" y="63"/>
                  <a:pt x="117" y="64"/>
                  <a:pt x="116" y="65"/>
                </a:cubicBezTo>
                <a:close/>
                <a:moveTo>
                  <a:pt x="107" y="55"/>
                </a:moveTo>
                <a:cubicBezTo>
                  <a:pt x="106" y="55"/>
                  <a:pt x="105" y="55"/>
                  <a:pt x="104" y="55"/>
                </a:cubicBezTo>
                <a:cubicBezTo>
                  <a:pt x="103" y="54"/>
                  <a:pt x="103" y="52"/>
                  <a:pt x="104" y="52"/>
                </a:cubicBezTo>
                <a:cubicBezTo>
                  <a:pt x="105" y="51"/>
                  <a:pt x="106" y="51"/>
                  <a:pt x="107" y="52"/>
                </a:cubicBezTo>
                <a:cubicBezTo>
                  <a:pt x="108" y="53"/>
                  <a:pt x="108" y="54"/>
                  <a:pt x="107" y="55"/>
                </a:cubicBezTo>
                <a:close/>
                <a:moveTo>
                  <a:pt x="103" y="50"/>
                </a:moveTo>
                <a:cubicBezTo>
                  <a:pt x="102" y="51"/>
                  <a:pt x="101" y="51"/>
                  <a:pt x="100" y="50"/>
                </a:cubicBezTo>
                <a:cubicBezTo>
                  <a:pt x="99" y="49"/>
                  <a:pt x="99" y="48"/>
                  <a:pt x="100" y="47"/>
                </a:cubicBezTo>
                <a:cubicBezTo>
                  <a:pt x="101" y="47"/>
                  <a:pt x="102" y="47"/>
                  <a:pt x="103" y="47"/>
                </a:cubicBezTo>
                <a:cubicBezTo>
                  <a:pt x="104" y="48"/>
                  <a:pt x="104" y="50"/>
                  <a:pt x="103" y="50"/>
                </a:cubicBezTo>
                <a:close/>
                <a:moveTo>
                  <a:pt x="99" y="46"/>
                </a:moveTo>
                <a:cubicBezTo>
                  <a:pt x="98" y="47"/>
                  <a:pt x="97" y="47"/>
                  <a:pt x="96" y="46"/>
                </a:cubicBezTo>
                <a:cubicBezTo>
                  <a:pt x="95" y="45"/>
                  <a:pt x="95" y="44"/>
                  <a:pt x="96" y="43"/>
                </a:cubicBezTo>
                <a:cubicBezTo>
                  <a:pt x="97" y="42"/>
                  <a:pt x="98" y="42"/>
                  <a:pt x="99" y="43"/>
                </a:cubicBezTo>
                <a:cubicBezTo>
                  <a:pt x="100" y="44"/>
                  <a:pt x="100" y="45"/>
                  <a:pt x="99" y="46"/>
                </a:cubicBezTo>
                <a:close/>
                <a:moveTo>
                  <a:pt x="122" y="63"/>
                </a:moveTo>
                <a:cubicBezTo>
                  <a:pt x="121" y="64"/>
                  <a:pt x="120" y="64"/>
                  <a:pt x="119" y="63"/>
                </a:cubicBezTo>
                <a:cubicBezTo>
                  <a:pt x="119" y="62"/>
                  <a:pt x="119" y="61"/>
                  <a:pt x="119" y="60"/>
                </a:cubicBezTo>
                <a:cubicBezTo>
                  <a:pt x="120" y="60"/>
                  <a:pt x="121" y="60"/>
                  <a:pt x="122" y="61"/>
                </a:cubicBezTo>
                <a:cubicBezTo>
                  <a:pt x="122" y="62"/>
                  <a:pt x="122" y="63"/>
                  <a:pt x="122" y="63"/>
                </a:cubicBezTo>
                <a:close/>
                <a:moveTo>
                  <a:pt x="118" y="59"/>
                </a:moveTo>
                <a:cubicBezTo>
                  <a:pt x="118" y="59"/>
                  <a:pt x="116" y="59"/>
                  <a:pt x="116" y="58"/>
                </a:cubicBezTo>
                <a:cubicBezTo>
                  <a:pt x="115" y="57"/>
                  <a:pt x="115" y="56"/>
                  <a:pt x="116" y="56"/>
                </a:cubicBezTo>
                <a:cubicBezTo>
                  <a:pt x="116" y="55"/>
                  <a:pt x="117" y="55"/>
                  <a:pt x="118" y="56"/>
                </a:cubicBezTo>
                <a:cubicBezTo>
                  <a:pt x="119" y="57"/>
                  <a:pt x="119" y="58"/>
                  <a:pt x="118" y="59"/>
                </a:cubicBezTo>
                <a:close/>
                <a:moveTo>
                  <a:pt x="110" y="48"/>
                </a:moveTo>
                <a:cubicBezTo>
                  <a:pt x="109" y="49"/>
                  <a:pt x="107" y="49"/>
                  <a:pt x="107" y="48"/>
                </a:cubicBezTo>
                <a:cubicBezTo>
                  <a:pt x="106" y="47"/>
                  <a:pt x="106" y="46"/>
                  <a:pt x="107" y="45"/>
                </a:cubicBezTo>
                <a:cubicBezTo>
                  <a:pt x="108" y="44"/>
                  <a:pt x="109" y="44"/>
                  <a:pt x="110" y="45"/>
                </a:cubicBezTo>
                <a:cubicBezTo>
                  <a:pt x="110" y="46"/>
                  <a:pt x="110" y="47"/>
                  <a:pt x="110" y="48"/>
                </a:cubicBezTo>
                <a:close/>
                <a:moveTo>
                  <a:pt x="106" y="44"/>
                </a:moveTo>
                <a:cubicBezTo>
                  <a:pt x="105" y="45"/>
                  <a:pt x="103" y="45"/>
                  <a:pt x="103" y="44"/>
                </a:cubicBezTo>
                <a:cubicBezTo>
                  <a:pt x="102" y="43"/>
                  <a:pt x="102" y="42"/>
                  <a:pt x="103" y="41"/>
                </a:cubicBezTo>
                <a:cubicBezTo>
                  <a:pt x="104" y="40"/>
                  <a:pt x="105" y="40"/>
                  <a:pt x="106" y="41"/>
                </a:cubicBezTo>
                <a:cubicBezTo>
                  <a:pt x="106" y="42"/>
                  <a:pt x="106" y="43"/>
                  <a:pt x="106" y="44"/>
                </a:cubicBezTo>
                <a:close/>
                <a:moveTo>
                  <a:pt x="123" y="55"/>
                </a:moveTo>
                <a:cubicBezTo>
                  <a:pt x="124" y="56"/>
                  <a:pt x="124" y="57"/>
                  <a:pt x="123" y="58"/>
                </a:cubicBezTo>
                <a:cubicBezTo>
                  <a:pt x="123" y="58"/>
                  <a:pt x="122" y="58"/>
                  <a:pt x="121" y="57"/>
                </a:cubicBezTo>
                <a:cubicBezTo>
                  <a:pt x="121" y="56"/>
                  <a:pt x="121" y="55"/>
                  <a:pt x="121" y="55"/>
                </a:cubicBezTo>
                <a:cubicBezTo>
                  <a:pt x="122" y="54"/>
                  <a:pt x="123" y="54"/>
                  <a:pt x="123" y="55"/>
                </a:cubicBezTo>
                <a:close/>
                <a:moveTo>
                  <a:pt x="120" y="53"/>
                </a:moveTo>
                <a:cubicBezTo>
                  <a:pt x="120" y="54"/>
                  <a:pt x="118" y="53"/>
                  <a:pt x="118" y="52"/>
                </a:cubicBezTo>
                <a:cubicBezTo>
                  <a:pt x="117" y="52"/>
                  <a:pt x="117" y="50"/>
                  <a:pt x="118" y="50"/>
                </a:cubicBezTo>
                <a:cubicBezTo>
                  <a:pt x="118" y="49"/>
                  <a:pt x="119" y="49"/>
                  <a:pt x="120" y="50"/>
                </a:cubicBezTo>
                <a:cubicBezTo>
                  <a:pt x="121" y="51"/>
                  <a:pt x="121" y="52"/>
                  <a:pt x="120" y="53"/>
                </a:cubicBezTo>
                <a:close/>
                <a:moveTo>
                  <a:pt x="112" y="42"/>
                </a:moveTo>
                <a:cubicBezTo>
                  <a:pt x="111" y="42"/>
                  <a:pt x="110" y="42"/>
                  <a:pt x="109" y="41"/>
                </a:cubicBezTo>
                <a:cubicBezTo>
                  <a:pt x="109" y="41"/>
                  <a:pt x="109" y="39"/>
                  <a:pt x="110" y="39"/>
                </a:cubicBezTo>
                <a:cubicBezTo>
                  <a:pt x="110" y="38"/>
                  <a:pt x="112" y="38"/>
                  <a:pt x="112" y="39"/>
                </a:cubicBezTo>
                <a:cubicBezTo>
                  <a:pt x="113" y="40"/>
                  <a:pt x="113" y="41"/>
                  <a:pt x="112" y="42"/>
                </a:cubicBezTo>
                <a:close/>
                <a:moveTo>
                  <a:pt x="122" y="48"/>
                </a:moveTo>
                <a:cubicBezTo>
                  <a:pt x="121" y="48"/>
                  <a:pt x="120" y="48"/>
                  <a:pt x="119" y="47"/>
                </a:cubicBezTo>
                <a:cubicBezTo>
                  <a:pt x="119" y="46"/>
                  <a:pt x="119" y="45"/>
                  <a:pt x="119" y="44"/>
                </a:cubicBezTo>
                <a:cubicBezTo>
                  <a:pt x="120" y="44"/>
                  <a:pt x="121" y="44"/>
                  <a:pt x="122" y="45"/>
                </a:cubicBezTo>
                <a:cubicBezTo>
                  <a:pt x="122" y="46"/>
                  <a:pt x="122" y="47"/>
                  <a:pt x="122" y="48"/>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1000"/>
                                        <p:tgtEl>
                                          <p:spTgt spid="3"/>
                                        </p:tgtEl>
                                      </p:cBhvr>
                                    </p:animEffect>
                                    <p:anim calcmode="lin" valueType="num">
                                      <p:cBhvr>
                                        <p:cTn id="59" dur="1000" fill="hold"/>
                                        <p:tgtEl>
                                          <p:spTgt spid="3"/>
                                        </p:tgtEl>
                                        <p:attrNameLst>
                                          <p:attrName>ppt_x</p:attrName>
                                        </p:attrNameLst>
                                      </p:cBhvr>
                                      <p:tavLst>
                                        <p:tav tm="0">
                                          <p:val>
                                            <p:strVal val="#ppt_x"/>
                                          </p:val>
                                        </p:tav>
                                        <p:tav tm="100000">
                                          <p:val>
                                            <p:strVal val="#ppt_x"/>
                                          </p:val>
                                        </p:tav>
                                      </p:tavLst>
                                    </p:anim>
                                    <p:anim calcmode="lin" valueType="num">
                                      <p:cBhvr>
                                        <p:cTn id="60" dur="1000" fill="hold"/>
                                        <p:tgtEl>
                                          <p:spTgt spid="3"/>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1000"/>
                                        <p:tgtEl>
                                          <p:spTgt spid="9"/>
                                        </p:tgtEl>
                                      </p:cBhvr>
                                    </p:animEffect>
                                    <p:anim calcmode="lin" valueType="num">
                                      <p:cBhvr>
                                        <p:cTn id="69" dur="1000" fill="hold"/>
                                        <p:tgtEl>
                                          <p:spTgt spid="9"/>
                                        </p:tgtEl>
                                        <p:attrNameLst>
                                          <p:attrName>ppt_x</p:attrName>
                                        </p:attrNameLst>
                                      </p:cBhvr>
                                      <p:tavLst>
                                        <p:tav tm="0">
                                          <p:val>
                                            <p:strVal val="#ppt_x"/>
                                          </p:val>
                                        </p:tav>
                                        <p:tav tm="100000">
                                          <p:val>
                                            <p:strVal val="#ppt_x"/>
                                          </p:val>
                                        </p:tav>
                                      </p:tavLst>
                                    </p:anim>
                                    <p:anim calcmode="lin" valueType="num">
                                      <p:cBhvr>
                                        <p:cTn id="7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animBg="1"/>
      <p:bldP spid="3" grpId="0" animBg="1"/>
      <p:bldP spid="7" grpId="0" animBg="1"/>
      <p:bldP spid="9"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83878" y="-237221"/>
            <a:ext cx="2397397" cy="1014427"/>
            <a:chOff x="183878" y="-237221"/>
            <a:chExt cx="2397397" cy="1014427"/>
          </a:xfrm>
        </p:grpSpPr>
        <p:grpSp>
          <p:nvGrpSpPr>
            <p:cNvPr id="12" name="组合 11"/>
            <p:cNvGrpSpPr/>
            <p:nvPr/>
          </p:nvGrpSpPr>
          <p:grpSpPr>
            <a:xfrm>
              <a:off x="183878" y="-237221"/>
              <a:ext cx="2397397" cy="1014427"/>
              <a:chOff x="7791566" y="-316714"/>
              <a:chExt cx="3421802" cy="1228681"/>
            </a:xfrm>
          </p:grpSpPr>
          <p:sp>
            <p:nvSpPr>
              <p:cNvPr id="13" name="矩形 12"/>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14" name="椭圆 13"/>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文本框 14"/>
            <p:cNvSpPr txBox="1"/>
            <p:nvPr/>
          </p:nvSpPr>
          <p:spPr>
            <a:xfrm>
              <a:off x="352425" y="192432"/>
              <a:ext cx="1113146" cy="583565"/>
            </a:xfrm>
            <a:prstGeom prst="rect">
              <a:avLst/>
            </a:prstGeom>
            <a:noFill/>
          </p:spPr>
          <p:txBody>
            <a:bodyPr wrap="square" rtlCol="0" anchor="t">
              <a:spAutoFit/>
            </a:bodyPr>
            <a:lstStyle/>
            <a:p>
              <a:pPr algn="ctr"/>
              <a:r>
                <a:rPr lang="zh-CN" altLang="en-US" sz="3200" dirty="0">
                  <a:blipFill>
                    <a:blip r:embed="rId2"/>
                    <a:stretch>
                      <a:fillRect/>
                    </a:stretch>
                  </a:blipFill>
                  <a:cs typeface="+mn-ea"/>
                  <a:sym typeface="+mn-lt"/>
                </a:rPr>
                <a:t>菜式</a:t>
              </a:r>
            </a:p>
          </p:txBody>
        </p:sp>
      </p:grpSp>
      <p:grpSp>
        <p:nvGrpSpPr>
          <p:cNvPr id="18" name="组合 17"/>
          <p:cNvGrpSpPr/>
          <p:nvPr/>
        </p:nvGrpSpPr>
        <p:grpSpPr>
          <a:xfrm>
            <a:off x="7293610" y="2021840"/>
            <a:ext cx="3997960" cy="1506855"/>
            <a:chOff x="11486" y="1912"/>
            <a:chExt cx="6296" cy="2373"/>
          </a:xfrm>
        </p:grpSpPr>
        <p:sp>
          <p:nvSpPr>
            <p:cNvPr id="2" name="文本框 1"/>
            <p:cNvSpPr txBox="1"/>
            <p:nvPr/>
          </p:nvSpPr>
          <p:spPr>
            <a:xfrm>
              <a:off x="11486" y="2615"/>
              <a:ext cx="6297" cy="1670"/>
            </a:xfrm>
            <a:prstGeom prst="rect">
              <a:avLst/>
            </a:prstGeom>
            <a:noFill/>
            <a:ln w="28575">
              <a:solidFill>
                <a:srgbClr val="ED7D31"/>
              </a:solidFill>
            </a:ln>
          </p:spPr>
          <p:txBody>
            <a:bodyPr wrap="square" rtlCol="0" anchor="t">
              <a:spAutoFit/>
            </a:bodyPr>
            <a:lstStyle/>
            <a:p>
              <a:pPr algn="l">
                <a:lnSpc>
                  <a:spcPct val="150000"/>
                </a:lnSpc>
              </a:pPr>
              <a:r>
                <a:rPr lang="zh-CN" altLang="en-US" sz="1400">
                  <a:cs typeface="+mn-ea"/>
                  <a:sym typeface="+mn-lt"/>
                </a:rPr>
                <a:t>粤菜用量精而细，配料多而巧，装饰美而艳，而且善于在模仿中创新，品种繁多，1965年"广州名菜美点展览会"介绍的就有5457种之多。</a:t>
              </a:r>
            </a:p>
          </p:txBody>
        </p:sp>
        <p:sp useBgFill="1">
          <p:nvSpPr>
            <p:cNvPr id="4" name="文本框 3"/>
            <p:cNvSpPr txBox="1"/>
            <p:nvPr/>
          </p:nvSpPr>
          <p:spPr>
            <a:xfrm>
              <a:off x="11662" y="1912"/>
              <a:ext cx="3488" cy="919"/>
            </a:xfrm>
            <a:prstGeom prst="rect">
              <a:avLst/>
            </a:prstGeom>
          </p:spPr>
          <p:txBody>
            <a:bodyPr wrap="none" rtlCol="0" anchor="t">
              <a:spAutoFit/>
            </a:bodyPr>
            <a:lstStyle/>
            <a:p>
              <a:pPr algn="l"/>
              <a:r>
                <a:rPr lang="zh-CN" altLang="en-US" sz="3200" dirty="0">
                  <a:blipFill>
                    <a:blip r:embed="rId2"/>
                    <a:stretch>
                      <a:fillRect/>
                    </a:stretch>
                  </a:blipFill>
                  <a:cs typeface="+mn-ea"/>
                  <a:sym typeface="+mn-lt"/>
                </a:rPr>
                <a:t>模仿中创新</a:t>
              </a:r>
            </a:p>
          </p:txBody>
        </p:sp>
      </p:grpSp>
      <p:grpSp>
        <p:nvGrpSpPr>
          <p:cNvPr id="9" name="组合 8"/>
          <p:cNvGrpSpPr/>
          <p:nvPr/>
        </p:nvGrpSpPr>
        <p:grpSpPr>
          <a:xfrm>
            <a:off x="645160" y="1873885"/>
            <a:ext cx="6059170" cy="3898265"/>
            <a:chOff x="1016" y="2951"/>
            <a:chExt cx="9542" cy="6139"/>
          </a:xfrm>
        </p:grpSpPr>
        <p:pic>
          <p:nvPicPr>
            <p:cNvPr id="3" name="图片 2" descr="C:\Users\lijian\Desktop\2274853_102850002_2.jpg2274853_102850002_2"/>
            <p:cNvPicPr>
              <a:picLocks noChangeAspect="1"/>
            </p:cNvPicPr>
            <p:nvPr/>
          </p:nvPicPr>
          <p:blipFill>
            <a:blip r:embed="rId3"/>
            <a:srcRect t="7280"/>
            <a:stretch>
              <a:fillRect/>
            </a:stretch>
          </p:blipFill>
          <p:spPr>
            <a:xfrm>
              <a:off x="1016" y="2951"/>
              <a:ext cx="4828" cy="3196"/>
            </a:xfrm>
            <a:prstGeom prst="rect">
              <a:avLst/>
            </a:prstGeom>
            <a:ln w="53975">
              <a:solidFill>
                <a:srgbClr val="ED7D31"/>
              </a:solidFill>
            </a:ln>
          </p:spPr>
        </p:pic>
        <p:pic>
          <p:nvPicPr>
            <p:cNvPr id="5" name="图片 4" descr="C:\Users\lijian\Desktop\2309530_140353087_2.jpg2309530_140353087_2"/>
            <p:cNvPicPr>
              <a:picLocks noChangeAspect="1"/>
            </p:cNvPicPr>
            <p:nvPr/>
          </p:nvPicPr>
          <p:blipFill>
            <a:blip r:embed="rId4"/>
            <a:srcRect b="5458"/>
            <a:stretch>
              <a:fillRect/>
            </a:stretch>
          </p:blipFill>
          <p:spPr>
            <a:xfrm>
              <a:off x="5844" y="2951"/>
              <a:ext cx="4714" cy="3170"/>
            </a:xfrm>
            <a:prstGeom prst="rect">
              <a:avLst/>
            </a:prstGeom>
            <a:ln w="53975">
              <a:solidFill>
                <a:srgbClr val="ED7D31"/>
              </a:solidFill>
            </a:ln>
          </p:spPr>
        </p:pic>
        <p:pic>
          <p:nvPicPr>
            <p:cNvPr id="6" name="图片 5" descr="C:\Users\lijian\Desktop\6931523_004734288183_2.jpg6931523_004734288183_2"/>
            <p:cNvPicPr>
              <a:picLocks noChangeAspect="1"/>
            </p:cNvPicPr>
            <p:nvPr/>
          </p:nvPicPr>
          <p:blipFill>
            <a:blip r:embed="rId5"/>
            <a:srcRect b="7107"/>
            <a:stretch>
              <a:fillRect/>
            </a:stretch>
          </p:blipFill>
          <p:spPr>
            <a:xfrm>
              <a:off x="1016" y="6121"/>
              <a:ext cx="4827" cy="2942"/>
            </a:xfrm>
            <a:prstGeom prst="rect">
              <a:avLst/>
            </a:prstGeom>
            <a:ln w="53975">
              <a:solidFill>
                <a:srgbClr val="ED7D31"/>
              </a:solidFill>
            </a:ln>
          </p:spPr>
        </p:pic>
        <p:pic>
          <p:nvPicPr>
            <p:cNvPr id="8" name="图片 7" descr="C:\Users\lijian\Desktop\xia1.jpgxia1"/>
            <p:cNvPicPr>
              <a:picLocks noChangeAspect="1"/>
            </p:cNvPicPr>
            <p:nvPr/>
          </p:nvPicPr>
          <p:blipFill>
            <a:blip r:embed="rId6"/>
            <a:srcRect/>
            <a:stretch>
              <a:fillRect/>
            </a:stretch>
          </p:blipFill>
          <p:spPr>
            <a:xfrm>
              <a:off x="5843" y="6094"/>
              <a:ext cx="4714" cy="2996"/>
            </a:xfrm>
            <a:prstGeom prst="rect">
              <a:avLst/>
            </a:prstGeom>
            <a:ln w="53975">
              <a:solidFill>
                <a:srgbClr val="ED7D31"/>
              </a:solidFill>
            </a:ln>
          </p:spPr>
        </p:pic>
        <p:sp>
          <p:nvSpPr>
            <p:cNvPr id="7" name="菱形 6"/>
            <p:cNvSpPr/>
            <p:nvPr/>
          </p:nvSpPr>
          <p:spPr>
            <a:xfrm>
              <a:off x="2800" y="2997"/>
              <a:ext cx="5999" cy="6093"/>
            </a:xfrm>
            <a:prstGeom prst="diamond">
              <a:avLst/>
            </a:prstGeom>
            <a:solidFill>
              <a:schemeClr val="accent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p:cNvGrpSpPr/>
          <p:nvPr/>
        </p:nvGrpSpPr>
        <p:grpSpPr>
          <a:xfrm>
            <a:off x="7293610" y="4177665"/>
            <a:ext cx="3998595" cy="1506855"/>
            <a:chOff x="11486" y="1912"/>
            <a:chExt cx="6297" cy="2373"/>
          </a:xfrm>
        </p:grpSpPr>
        <p:sp>
          <p:nvSpPr>
            <p:cNvPr id="20" name="文本框 19"/>
            <p:cNvSpPr txBox="1"/>
            <p:nvPr/>
          </p:nvSpPr>
          <p:spPr>
            <a:xfrm>
              <a:off x="11486" y="2615"/>
              <a:ext cx="6297" cy="1670"/>
            </a:xfrm>
            <a:prstGeom prst="rect">
              <a:avLst/>
            </a:prstGeom>
            <a:noFill/>
            <a:ln w="28575">
              <a:solidFill>
                <a:srgbClr val="ED7D31"/>
              </a:solidFill>
            </a:ln>
          </p:spPr>
          <p:txBody>
            <a:bodyPr wrap="square" rtlCol="0" anchor="t">
              <a:spAutoFit/>
            </a:bodyPr>
            <a:lstStyle/>
            <a:p>
              <a:pPr algn="l">
                <a:lnSpc>
                  <a:spcPct val="150000"/>
                </a:lnSpc>
              </a:pPr>
              <a:r>
                <a:rPr lang="zh-CN" altLang="en-US" sz="1400">
                  <a:cs typeface="+mn-ea"/>
                  <a:sym typeface="+mn-lt"/>
                </a:rPr>
                <a:t>粤菜注重质和味，口味比较清淡，力求清中鲜、淡中求美。而且随季节时令的变化而变化，夏秋偏重清淡，冬春偏重浓郁，追求色、香、味、型。</a:t>
              </a:r>
            </a:p>
          </p:txBody>
        </p:sp>
        <p:sp useBgFill="1">
          <p:nvSpPr>
            <p:cNvPr id="21" name="文本框 20"/>
            <p:cNvSpPr txBox="1"/>
            <p:nvPr/>
          </p:nvSpPr>
          <p:spPr>
            <a:xfrm>
              <a:off x="11662" y="1912"/>
              <a:ext cx="2208" cy="919"/>
            </a:xfrm>
            <a:prstGeom prst="rect">
              <a:avLst/>
            </a:prstGeom>
          </p:spPr>
          <p:txBody>
            <a:bodyPr wrap="none" rtlCol="0" anchor="t">
              <a:spAutoFit/>
            </a:bodyPr>
            <a:lstStyle/>
            <a:p>
              <a:pPr algn="l"/>
              <a:r>
                <a:rPr lang="zh-CN" altLang="en-US" sz="3200" dirty="0">
                  <a:blipFill>
                    <a:blip r:embed="rId2"/>
                    <a:stretch>
                      <a:fillRect/>
                    </a:stretch>
                  </a:blipFill>
                  <a:cs typeface="+mn-ea"/>
                  <a:sym typeface="+mn-lt"/>
                </a:rPr>
                <a:t>质和味</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645" y="1816428"/>
            <a:ext cx="2915528" cy="2905196"/>
          </a:xfrm>
          <a:prstGeom prst="ellipse">
            <a:avLst/>
          </a:prstGeom>
          <a:ln w="50800">
            <a:solidFill>
              <a:schemeClr val="accent2"/>
            </a:solidFill>
          </a:ln>
          <a:effectLst/>
        </p:spPr>
      </p:pic>
      <p:sp>
        <p:nvSpPr>
          <p:cNvPr id="5" name="文本框 4"/>
          <p:cNvSpPr txBox="1"/>
          <p:nvPr/>
        </p:nvSpPr>
        <p:spPr>
          <a:xfrm>
            <a:off x="5030470" y="3088058"/>
            <a:ext cx="4885055" cy="1445260"/>
          </a:xfrm>
          <a:prstGeom prst="rect">
            <a:avLst/>
          </a:prstGeom>
          <a:noFill/>
        </p:spPr>
        <p:txBody>
          <a:bodyPr wrap="square" rtlCol="0" anchor="t">
            <a:spAutoFit/>
          </a:bodyPr>
          <a:lstStyle/>
          <a:p>
            <a:r>
              <a:rPr lang="zh-CN" altLang="en-US" sz="8800" dirty="0">
                <a:blipFill>
                  <a:blip r:embed="rId3"/>
                  <a:stretch>
                    <a:fillRect/>
                  </a:stretch>
                </a:blipFill>
                <a:cs typeface="+mn-ea"/>
                <a:sym typeface="+mn-lt"/>
              </a:rPr>
              <a:t>苏菜菜系</a:t>
            </a:r>
          </a:p>
        </p:txBody>
      </p:sp>
      <p:sp>
        <p:nvSpPr>
          <p:cNvPr id="6" name="文本框 5"/>
          <p:cNvSpPr txBox="1"/>
          <p:nvPr/>
        </p:nvSpPr>
        <p:spPr>
          <a:xfrm>
            <a:off x="4968570" y="2212353"/>
            <a:ext cx="3575355" cy="1015663"/>
          </a:xfrm>
          <a:prstGeom prst="rect">
            <a:avLst/>
          </a:prstGeom>
          <a:noFill/>
        </p:spPr>
        <p:txBody>
          <a:bodyPr wrap="square" rtlCol="0">
            <a:spAutoFit/>
          </a:bodyPr>
          <a:lstStyle/>
          <a:p>
            <a:pPr algn="ctr"/>
            <a:r>
              <a:rPr lang="zh-CN" altLang="en-US" sz="6000" dirty="0">
                <a:cs typeface="+mn-ea"/>
                <a:sym typeface="+mn-lt"/>
              </a:rPr>
              <a:t>中国名菜</a:t>
            </a:r>
          </a:p>
        </p:txBody>
      </p:sp>
      <p:pic>
        <p:nvPicPr>
          <p:cNvPr id="7" name="图片 6" descr="9176b85f64fe124ffec744fd51627c06"/>
          <p:cNvPicPr>
            <a:picLocks noChangeAspect="1"/>
          </p:cNvPicPr>
          <p:nvPr/>
        </p:nvPicPr>
        <p:blipFill>
          <a:blip r:embed="rId4"/>
          <a:srcRect l="14994" t="8083" r="14546" b="33302"/>
          <a:stretch>
            <a:fillRect/>
          </a:stretch>
        </p:blipFill>
        <p:spPr>
          <a:xfrm>
            <a:off x="8140042" y="1627441"/>
            <a:ext cx="1314813" cy="171778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Scale>
                                      <p:cBhvr>
                                        <p:cTn id="1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gtEl>
                                        <p:attrNameLst>
                                          <p:attrName>ppt_x</p:attrName>
                                          <p:attrName>ppt_y</p:attrName>
                                        </p:attrNameLst>
                                      </p:cBhvr>
                                    </p:animMotion>
                                    <p:animEffect transition="in" filter="fade">
                                      <p:cBhvr>
                                        <p:cTn id="19" dur="1000"/>
                                        <p:tgtEl>
                                          <p:spTgt spid="6"/>
                                        </p:tgtEl>
                                      </p:cBhvr>
                                    </p:animEffect>
                                  </p:childTnLst>
                                </p:cTn>
                              </p:par>
                              <p:par>
                                <p:cTn id="20" presetID="5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Scale>
                                      <p:cBhvr>
                                        <p:cTn id="2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7"/>
                                        </p:tgtEl>
                                        <p:attrNameLst>
                                          <p:attrName>ppt_x</p:attrName>
                                          <p:attrName>ppt_y</p:attrName>
                                        </p:attrNameLst>
                                      </p:cBhvr>
                                    </p:animMotion>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83878" y="-237221"/>
            <a:ext cx="2397397" cy="1014427"/>
            <a:chOff x="183878" y="-237221"/>
            <a:chExt cx="2397397" cy="1014427"/>
          </a:xfrm>
        </p:grpSpPr>
        <p:grpSp>
          <p:nvGrpSpPr>
            <p:cNvPr id="6" name="组合 5"/>
            <p:cNvGrpSpPr/>
            <p:nvPr/>
          </p:nvGrpSpPr>
          <p:grpSpPr>
            <a:xfrm>
              <a:off x="183878" y="-237221"/>
              <a:ext cx="2397397" cy="1014427"/>
              <a:chOff x="7791566" y="-316714"/>
              <a:chExt cx="3421802" cy="1228681"/>
            </a:xfrm>
          </p:grpSpPr>
          <p:sp>
            <p:nvSpPr>
              <p:cNvPr id="4" name="矩形 3"/>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8" name="椭圆 7"/>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352425" y="192432"/>
              <a:ext cx="1113146" cy="583565"/>
            </a:xfrm>
            <a:prstGeom prst="rect">
              <a:avLst/>
            </a:prstGeom>
            <a:noFill/>
          </p:spPr>
          <p:txBody>
            <a:bodyPr wrap="square" rtlCol="0" anchor="t">
              <a:spAutoFit/>
            </a:bodyPr>
            <a:lstStyle/>
            <a:p>
              <a:pPr algn="ctr"/>
              <a:r>
                <a:rPr lang="zh-CN" altLang="en-US" sz="3200" dirty="0">
                  <a:blipFill>
                    <a:blip r:embed="rId2"/>
                    <a:stretch>
                      <a:fillRect/>
                    </a:stretch>
                  </a:blipFill>
                  <a:cs typeface="+mn-ea"/>
                  <a:sym typeface="+mn-lt"/>
                </a:rPr>
                <a:t>起源</a:t>
              </a:r>
            </a:p>
          </p:txBody>
        </p:sp>
      </p:grpSp>
      <p:pic>
        <p:nvPicPr>
          <p:cNvPr id="7" name="图片 6" descr="图片2"/>
          <p:cNvPicPr>
            <a:picLocks noChangeAspect="1"/>
          </p:cNvPicPr>
          <p:nvPr/>
        </p:nvPicPr>
        <p:blipFill>
          <a:blip r:embed="rId3"/>
          <a:stretch>
            <a:fillRect/>
          </a:stretch>
        </p:blipFill>
        <p:spPr>
          <a:xfrm>
            <a:off x="1390650" y="1200785"/>
            <a:ext cx="2602865" cy="2460625"/>
          </a:xfrm>
          <a:prstGeom prst="rect">
            <a:avLst/>
          </a:prstGeom>
        </p:spPr>
      </p:pic>
      <p:pic>
        <p:nvPicPr>
          <p:cNvPr id="9" name="图片 8" descr="图片3"/>
          <p:cNvPicPr>
            <a:picLocks noChangeAspect="1"/>
          </p:cNvPicPr>
          <p:nvPr/>
        </p:nvPicPr>
        <p:blipFill>
          <a:blip r:embed="rId4"/>
          <a:stretch>
            <a:fillRect/>
          </a:stretch>
        </p:blipFill>
        <p:spPr>
          <a:xfrm>
            <a:off x="1409700" y="4138930"/>
            <a:ext cx="2602865" cy="2350770"/>
          </a:xfrm>
          <a:prstGeom prst="rect">
            <a:avLst/>
          </a:prstGeom>
        </p:spPr>
      </p:pic>
      <p:sp>
        <p:nvSpPr>
          <p:cNvPr id="13" name="文本框 12"/>
          <p:cNvSpPr txBox="1"/>
          <p:nvPr/>
        </p:nvSpPr>
        <p:spPr>
          <a:xfrm>
            <a:off x="5169535" y="1191260"/>
            <a:ext cx="6149975" cy="1337945"/>
          </a:xfrm>
          <a:prstGeom prst="rect">
            <a:avLst/>
          </a:prstGeom>
          <a:noFill/>
          <a:ln w="28575">
            <a:solidFill>
              <a:schemeClr val="accent2"/>
            </a:solidFill>
          </a:ln>
        </p:spPr>
        <p:txBody>
          <a:bodyPr wrap="square" rtlCol="0">
            <a:spAutoFit/>
          </a:bodyPr>
          <a:lstStyle/>
          <a:p>
            <a:pPr fontAlgn="auto">
              <a:lnSpc>
                <a:spcPct val="150000"/>
              </a:lnSpc>
            </a:pPr>
            <a:endParaRPr lang="zh-CN" altLang="en-US">
              <a:cs typeface="+mn-ea"/>
              <a:sym typeface="+mn-lt"/>
            </a:endParaRPr>
          </a:p>
          <a:p>
            <a:pPr fontAlgn="auto">
              <a:lnSpc>
                <a:spcPct val="150000"/>
              </a:lnSpc>
            </a:pPr>
            <a:r>
              <a:rPr lang="zh-CN" altLang="en-US">
                <a:cs typeface="+mn-ea"/>
                <a:sym typeface="+mn-lt"/>
              </a:rPr>
              <a:t>江苏菜，中国汉族八大菜系之一，简称苏菜。由于苏菜和浙菜相近，因此和浙菜统称江浙菜系。</a:t>
            </a:r>
          </a:p>
        </p:txBody>
      </p:sp>
      <p:sp useBgFill="1">
        <p:nvSpPr>
          <p:cNvPr id="10" name="文本框 9"/>
          <p:cNvSpPr txBox="1"/>
          <p:nvPr/>
        </p:nvSpPr>
        <p:spPr>
          <a:xfrm>
            <a:off x="5690235" y="915670"/>
            <a:ext cx="1452880" cy="583565"/>
          </a:xfrm>
          <a:prstGeom prst="rect">
            <a:avLst/>
          </a:prstGeom>
          <a:ln>
            <a:noFill/>
          </a:ln>
        </p:spPr>
        <p:txBody>
          <a:bodyPr wrap="square" rtlCol="0">
            <a:spAutoFit/>
          </a:bodyPr>
          <a:lstStyle/>
          <a:p>
            <a:r>
              <a:rPr lang="zh-CN" altLang="en-US" sz="3200" dirty="0">
                <a:blipFill>
                  <a:blip r:embed="rId2"/>
                  <a:stretch>
                    <a:fillRect/>
                  </a:stretch>
                </a:blipFill>
                <a:cs typeface="+mn-ea"/>
                <a:sym typeface="+mn-lt"/>
              </a:rPr>
              <a:t>江苏菜</a:t>
            </a:r>
            <a:endParaRPr lang="zh-CN" altLang="en-US" sz="3200">
              <a:cs typeface="+mn-ea"/>
              <a:sym typeface="+mn-lt"/>
            </a:endParaRPr>
          </a:p>
        </p:txBody>
      </p:sp>
      <p:sp>
        <p:nvSpPr>
          <p:cNvPr id="11" name="文本框 10"/>
          <p:cNvSpPr txBox="1"/>
          <p:nvPr/>
        </p:nvSpPr>
        <p:spPr>
          <a:xfrm>
            <a:off x="5169535" y="3046730"/>
            <a:ext cx="6149975" cy="1337945"/>
          </a:xfrm>
          <a:prstGeom prst="rect">
            <a:avLst/>
          </a:prstGeom>
          <a:noFill/>
          <a:ln w="28575">
            <a:solidFill>
              <a:schemeClr val="accent2"/>
            </a:solidFill>
          </a:ln>
        </p:spPr>
        <p:txBody>
          <a:bodyPr wrap="square" rtlCol="0">
            <a:spAutoFit/>
          </a:bodyPr>
          <a:lstStyle/>
          <a:p>
            <a:pPr fontAlgn="auto">
              <a:lnSpc>
                <a:spcPct val="150000"/>
              </a:lnSpc>
            </a:pPr>
            <a:endParaRPr lang="zh-CN" altLang="en-US">
              <a:cs typeface="+mn-ea"/>
              <a:sym typeface="+mn-lt"/>
            </a:endParaRPr>
          </a:p>
          <a:p>
            <a:pPr fontAlgn="auto">
              <a:lnSpc>
                <a:spcPct val="150000"/>
              </a:lnSpc>
            </a:pPr>
            <a:r>
              <a:rPr lang="zh-CN" altLang="en-US">
                <a:cs typeface="+mn-ea"/>
                <a:sym typeface="+mn-lt"/>
              </a:rPr>
              <a:t>江苏菜起源于二千多年前，当时吴人善制炙鱼、蒸鱼和鱼片。一千多年前，鸭已为金陵美食。</a:t>
            </a:r>
          </a:p>
        </p:txBody>
      </p:sp>
      <p:sp useBgFill="1">
        <p:nvSpPr>
          <p:cNvPr id="12" name="文本框 11"/>
          <p:cNvSpPr txBox="1"/>
          <p:nvPr/>
        </p:nvSpPr>
        <p:spPr>
          <a:xfrm>
            <a:off x="5556885" y="2813050"/>
            <a:ext cx="1880235" cy="583565"/>
          </a:xfrm>
          <a:prstGeom prst="rect">
            <a:avLst/>
          </a:prstGeom>
        </p:spPr>
        <p:txBody>
          <a:bodyPr wrap="square" rtlCol="0">
            <a:spAutoFit/>
          </a:bodyPr>
          <a:lstStyle/>
          <a:p>
            <a:r>
              <a:rPr lang="zh-CN" altLang="en-US" sz="3200" dirty="0">
                <a:blipFill>
                  <a:blip r:embed="rId2"/>
                  <a:stretch>
                    <a:fillRect/>
                  </a:stretch>
                </a:blipFill>
                <a:cs typeface="+mn-ea"/>
                <a:sym typeface="+mn-lt"/>
              </a:rPr>
              <a:t>历史悠久</a:t>
            </a:r>
            <a:endParaRPr lang="zh-CN" altLang="en-US" sz="3200">
              <a:cs typeface="+mn-ea"/>
              <a:sym typeface="+mn-lt"/>
            </a:endParaRPr>
          </a:p>
        </p:txBody>
      </p:sp>
      <p:sp>
        <p:nvSpPr>
          <p:cNvPr id="14" name="文本框 13"/>
          <p:cNvSpPr txBox="1"/>
          <p:nvPr/>
        </p:nvSpPr>
        <p:spPr>
          <a:xfrm>
            <a:off x="5169535" y="4917440"/>
            <a:ext cx="6149975" cy="874407"/>
          </a:xfrm>
          <a:prstGeom prst="rect">
            <a:avLst/>
          </a:prstGeom>
          <a:noFill/>
          <a:ln w="28575">
            <a:solidFill>
              <a:schemeClr val="accent2"/>
            </a:solidFill>
          </a:ln>
        </p:spPr>
        <p:txBody>
          <a:bodyPr wrap="square" rtlCol="0">
            <a:spAutoFit/>
          </a:bodyPr>
          <a:lstStyle/>
          <a:p>
            <a:pPr fontAlgn="auto">
              <a:lnSpc>
                <a:spcPct val="150000"/>
              </a:lnSpc>
            </a:pPr>
            <a:endParaRPr lang="zh-CN" altLang="en-US">
              <a:cs typeface="+mn-ea"/>
              <a:sym typeface="+mn-lt"/>
            </a:endParaRPr>
          </a:p>
          <a:p>
            <a:pPr fontAlgn="auto">
              <a:lnSpc>
                <a:spcPct val="150000"/>
              </a:lnSpc>
            </a:pPr>
            <a:r>
              <a:rPr lang="zh-CN" altLang="en-US">
                <a:cs typeface="+mn-ea"/>
                <a:sym typeface="+mn-lt"/>
              </a:rPr>
              <a:t>苏菜主要以金陵菜、淮扬菜、苏锡菜、徐海菜等地方菜组成。</a:t>
            </a:r>
          </a:p>
        </p:txBody>
      </p:sp>
      <p:sp useBgFill="1">
        <p:nvSpPr>
          <p:cNvPr id="15" name="文本框 14"/>
          <p:cNvSpPr txBox="1"/>
          <p:nvPr/>
        </p:nvSpPr>
        <p:spPr>
          <a:xfrm>
            <a:off x="5518150" y="4688840"/>
            <a:ext cx="1880235" cy="583565"/>
          </a:xfrm>
          <a:prstGeom prst="rect">
            <a:avLst/>
          </a:prstGeom>
        </p:spPr>
        <p:txBody>
          <a:bodyPr wrap="square" rtlCol="0">
            <a:spAutoFit/>
          </a:bodyPr>
          <a:lstStyle/>
          <a:p>
            <a:r>
              <a:rPr lang="zh-CN" altLang="en-US" sz="3200" dirty="0">
                <a:blipFill>
                  <a:blip r:embed="rId2"/>
                  <a:stretch>
                    <a:fillRect/>
                  </a:stretch>
                </a:blipFill>
                <a:cs typeface="+mn-ea"/>
                <a:sym typeface="+mn-lt"/>
              </a:rPr>
              <a:t>有容乃大</a:t>
            </a:r>
            <a:endParaRPr lang="zh-CN" altLang="en-US" sz="3200">
              <a:cs typeface="+mn-ea"/>
              <a:sym typeface="+mn-lt"/>
            </a:endParaRPr>
          </a:p>
        </p:txBody>
      </p:sp>
      <p:grpSp>
        <p:nvGrpSpPr>
          <p:cNvPr id="39" name="组合 38"/>
          <p:cNvGrpSpPr/>
          <p:nvPr/>
        </p:nvGrpSpPr>
        <p:grpSpPr>
          <a:xfrm>
            <a:off x="1106929" y="978659"/>
            <a:ext cx="3304445" cy="2774699"/>
            <a:chOff x="1686341" y="1193446"/>
            <a:chExt cx="3304445" cy="2774699"/>
          </a:xfrm>
        </p:grpSpPr>
        <p:sp>
          <p:nvSpPr>
            <p:cNvPr id="30" name="矩形 29"/>
            <p:cNvSpPr/>
            <p:nvPr/>
          </p:nvSpPr>
          <p:spPr>
            <a:xfrm>
              <a:off x="3402617" y="2387432"/>
              <a:ext cx="1588169"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1686341" y="1193446"/>
              <a:ext cx="2279015" cy="1802765"/>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3387282" y="2398468"/>
              <a:ext cx="578326" cy="5964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p:cNvGrpSpPr/>
          <p:nvPr/>
        </p:nvGrpSpPr>
        <p:grpSpPr>
          <a:xfrm>
            <a:off x="1181239" y="3967358"/>
            <a:ext cx="3184525" cy="2671445"/>
            <a:chOff x="1969174" y="4048503"/>
            <a:chExt cx="3184525" cy="2671445"/>
          </a:xfrm>
        </p:grpSpPr>
        <p:sp>
          <p:nvSpPr>
            <p:cNvPr id="42" name="矩形 41"/>
            <p:cNvSpPr/>
            <p:nvPr/>
          </p:nvSpPr>
          <p:spPr>
            <a:xfrm>
              <a:off x="3565564" y="4771768"/>
              <a:ext cx="1588135" cy="1948180"/>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1969174" y="4048503"/>
              <a:ext cx="2491992"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3560436" y="4766092"/>
              <a:ext cx="900730" cy="86312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6" name="组合 45"/>
          <p:cNvGrpSpPr/>
          <p:nvPr/>
        </p:nvGrpSpPr>
        <p:grpSpPr>
          <a:xfrm rot="6715756">
            <a:off x="2938204" y="4765843"/>
            <a:ext cx="545354" cy="777271"/>
            <a:chOff x="8118475" y="3544888"/>
            <a:chExt cx="615950" cy="877888"/>
          </a:xfrm>
          <a:solidFill>
            <a:schemeClr val="bg1"/>
          </a:solidFill>
        </p:grpSpPr>
        <p:sp>
          <p:nvSpPr>
            <p:cNvPr id="47" name="Freeform 89"/>
            <p:cNvSpPr>
              <a:spLocks noEditPoints="1"/>
            </p:cNvSpPr>
            <p:nvPr/>
          </p:nvSpPr>
          <p:spPr bwMode="auto">
            <a:xfrm>
              <a:off x="8118475" y="3705226"/>
              <a:ext cx="322262" cy="620713"/>
            </a:xfrm>
            <a:custGeom>
              <a:avLst/>
              <a:gdLst>
                <a:gd name="T0" fmla="*/ 84 w 86"/>
                <a:gd name="T1" fmla="*/ 162 h 165"/>
                <a:gd name="T2" fmla="*/ 66 w 86"/>
                <a:gd name="T3" fmla="*/ 120 h 165"/>
                <a:gd name="T4" fmla="*/ 33 w 86"/>
                <a:gd name="T5" fmla="*/ 45 h 165"/>
                <a:gd name="T6" fmla="*/ 14 w 86"/>
                <a:gd name="T7" fmla="*/ 3 h 165"/>
                <a:gd name="T8" fmla="*/ 9 w 86"/>
                <a:gd name="T9" fmla="*/ 14 h 165"/>
                <a:gd name="T10" fmla="*/ 18 w 86"/>
                <a:gd name="T11" fmla="*/ 61 h 165"/>
                <a:gd name="T12" fmla="*/ 20 w 86"/>
                <a:gd name="T13" fmla="*/ 66 h 165"/>
                <a:gd name="T14" fmla="*/ 18 w 86"/>
                <a:gd name="T15" fmla="*/ 71 h 165"/>
                <a:gd name="T16" fmla="*/ 19 w 86"/>
                <a:gd name="T17" fmla="*/ 76 h 165"/>
                <a:gd name="T18" fmla="*/ 13 w 86"/>
                <a:gd name="T19" fmla="*/ 79 h 165"/>
                <a:gd name="T20" fmla="*/ 4 w 86"/>
                <a:gd name="T21" fmla="*/ 102 h 165"/>
                <a:gd name="T22" fmla="*/ 28 w 86"/>
                <a:gd name="T23" fmla="*/ 111 h 165"/>
                <a:gd name="T24" fmla="*/ 34 w 86"/>
                <a:gd name="T25" fmla="*/ 108 h 165"/>
                <a:gd name="T26" fmla="*/ 37 w 86"/>
                <a:gd name="T27" fmla="*/ 112 h 165"/>
                <a:gd name="T28" fmla="*/ 42 w 86"/>
                <a:gd name="T29" fmla="*/ 115 h 165"/>
                <a:gd name="T30" fmla="*/ 44 w 86"/>
                <a:gd name="T31" fmla="*/ 120 h 165"/>
                <a:gd name="T32" fmla="*/ 73 w 86"/>
                <a:gd name="T33" fmla="*/ 158 h 165"/>
                <a:gd name="T34" fmla="*/ 84 w 86"/>
                <a:gd name="T35" fmla="*/ 162 h 165"/>
                <a:gd name="T36" fmla="*/ 25 w 86"/>
                <a:gd name="T37" fmla="*/ 106 h 165"/>
                <a:gd name="T38" fmla="*/ 9 w 86"/>
                <a:gd name="T39" fmla="*/ 100 h 165"/>
                <a:gd name="T40" fmla="*/ 16 w 86"/>
                <a:gd name="T41" fmla="*/ 84 h 165"/>
                <a:gd name="T42" fmla="*/ 21 w 86"/>
                <a:gd name="T43" fmla="*/ 81 h 165"/>
                <a:gd name="T44" fmla="*/ 22 w 86"/>
                <a:gd name="T45" fmla="*/ 84 h 165"/>
                <a:gd name="T46" fmla="*/ 30 w 86"/>
                <a:gd name="T47" fmla="*/ 101 h 165"/>
                <a:gd name="T48" fmla="*/ 31 w 86"/>
                <a:gd name="T49" fmla="*/ 103 h 165"/>
                <a:gd name="T50" fmla="*/ 25 w 86"/>
                <a:gd name="T51" fmla="*/ 106 h 165"/>
                <a:gd name="T52" fmla="*/ 72 w 86"/>
                <a:gd name="T53" fmla="*/ 149 h 165"/>
                <a:gd name="T54" fmla="*/ 58 w 86"/>
                <a:gd name="T55" fmla="*/ 136 h 165"/>
                <a:gd name="T56" fmla="*/ 46 w 86"/>
                <a:gd name="T57" fmla="*/ 115 h 165"/>
                <a:gd name="T58" fmla="*/ 47 w 86"/>
                <a:gd name="T59" fmla="*/ 113 h 165"/>
                <a:gd name="T60" fmla="*/ 57 w 86"/>
                <a:gd name="T61" fmla="*/ 126 h 165"/>
                <a:gd name="T62" fmla="*/ 64 w 86"/>
                <a:gd name="T63" fmla="*/ 130 h 165"/>
                <a:gd name="T64" fmla="*/ 73 w 86"/>
                <a:gd name="T65" fmla="*/ 141 h 165"/>
                <a:gd name="T66" fmla="*/ 72 w 86"/>
                <a:gd name="T67" fmla="*/ 14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165">
                  <a:moveTo>
                    <a:pt x="84" y="162"/>
                  </a:moveTo>
                  <a:cubicBezTo>
                    <a:pt x="83" y="159"/>
                    <a:pt x="75" y="140"/>
                    <a:pt x="66" y="120"/>
                  </a:cubicBezTo>
                  <a:cubicBezTo>
                    <a:pt x="57" y="99"/>
                    <a:pt x="42" y="66"/>
                    <a:pt x="33" y="45"/>
                  </a:cubicBezTo>
                  <a:cubicBezTo>
                    <a:pt x="24" y="25"/>
                    <a:pt x="15" y="6"/>
                    <a:pt x="14" y="3"/>
                  </a:cubicBezTo>
                  <a:cubicBezTo>
                    <a:pt x="13" y="0"/>
                    <a:pt x="11" y="5"/>
                    <a:pt x="9" y="14"/>
                  </a:cubicBezTo>
                  <a:cubicBezTo>
                    <a:pt x="8" y="23"/>
                    <a:pt x="12" y="44"/>
                    <a:pt x="18" y="61"/>
                  </a:cubicBezTo>
                  <a:cubicBezTo>
                    <a:pt x="19" y="62"/>
                    <a:pt x="19" y="64"/>
                    <a:pt x="20" y="66"/>
                  </a:cubicBezTo>
                  <a:cubicBezTo>
                    <a:pt x="19" y="67"/>
                    <a:pt x="18" y="69"/>
                    <a:pt x="18" y="71"/>
                  </a:cubicBezTo>
                  <a:cubicBezTo>
                    <a:pt x="18" y="72"/>
                    <a:pt x="19" y="74"/>
                    <a:pt x="19" y="76"/>
                  </a:cubicBezTo>
                  <a:cubicBezTo>
                    <a:pt x="13" y="79"/>
                    <a:pt x="13" y="79"/>
                    <a:pt x="13" y="79"/>
                  </a:cubicBezTo>
                  <a:cubicBezTo>
                    <a:pt x="4" y="83"/>
                    <a:pt x="0" y="93"/>
                    <a:pt x="4" y="102"/>
                  </a:cubicBezTo>
                  <a:cubicBezTo>
                    <a:pt x="8" y="111"/>
                    <a:pt x="19" y="115"/>
                    <a:pt x="28" y="111"/>
                  </a:cubicBezTo>
                  <a:cubicBezTo>
                    <a:pt x="34" y="108"/>
                    <a:pt x="34" y="108"/>
                    <a:pt x="34" y="108"/>
                  </a:cubicBezTo>
                  <a:cubicBezTo>
                    <a:pt x="35" y="110"/>
                    <a:pt x="36" y="112"/>
                    <a:pt x="37" y="112"/>
                  </a:cubicBezTo>
                  <a:cubicBezTo>
                    <a:pt x="38" y="114"/>
                    <a:pt x="40" y="115"/>
                    <a:pt x="42" y="115"/>
                  </a:cubicBezTo>
                  <a:cubicBezTo>
                    <a:pt x="42" y="116"/>
                    <a:pt x="43" y="118"/>
                    <a:pt x="44" y="120"/>
                  </a:cubicBezTo>
                  <a:cubicBezTo>
                    <a:pt x="53" y="135"/>
                    <a:pt x="66" y="152"/>
                    <a:pt x="73" y="158"/>
                  </a:cubicBezTo>
                  <a:cubicBezTo>
                    <a:pt x="80" y="163"/>
                    <a:pt x="86" y="165"/>
                    <a:pt x="84" y="162"/>
                  </a:cubicBezTo>
                  <a:close/>
                  <a:moveTo>
                    <a:pt x="25" y="106"/>
                  </a:moveTo>
                  <a:cubicBezTo>
                    <a:pt x="19" y="109"/>
                    <a:pt x="12" y="106"/>
                    <a:pt x="9" y="100"/>
                  </a:cubicBezTo>
                  <a:cubicBezTo>
                    <a:pt x="7" y="94"/>
                    <a:pt x="10" y="87"/>
                    <a:pt x="16" y="84"/>
                  </a:cubicBezTo>
                  <a:cubicBezTo>
                    <a:pt x="21" y="81"/>
                    <a:pt x="21" y="81"/>
                    <a:pt x="21" y="81"/>
                  </a:cubicBezTo>
                  <a:cubicBezTo>
                    <a:pt x="21" y="82"/>
                    <a:pt x="22" y="83"/>
                    <a:pt x="22" y="84"/>
                  </a:cubicBezTo>
                  <a:cubicBezTo>
                    <a:pt x="24" y="89"/>
                    <a:pt x="28" y="96"/>
                    <a:pt x="30" y="101"/>
                  </a:cubicBezTo>
                  <a:cubicBezTo>
                    <a:pt x="30" y="102"/>
                    <a:pt x="30" y="103"/>
                    <a:pt x="31" y="103"/>
                  </a:cubicBezTo>
                  <a:lnTo>
                    <a:pt x="25" y="106"/>
                  </a:lnTo>
                  <a:close/>
                  <a:moveTo>
                    <a:pt x="72" y="149"/>
                  </a:moveTo>
                  <a:cubicBezTo>
                    <a:pt x="68" y="147"/>
                    <a:pt x="62" y="141"/>
                    <a:pt x="58" y="136"/>
                  </a:cubicBezTo>
                  <a:cubicBezTo>
                    <a:pt x="55" y="131"/>
                    <a:pt x="49" y="122"/>
                    <a:pt x="46" y="115"/>
                  </a:cubicBezTo>
                  <a:cubicBezTo>
                    <a:pt x="43" y="109"/>
                    <a:pt x="44" y="108"/>
                    <a:pt x="47" y="113"/>
                  </a:cubicBezTo>
                  <a:cubicBezTo>
                    <a:pt x="50" y="119"/>
                    <a:pt x="55" y="125"/>
                    <a:pt x="57" y="126"/>
                  </a:cubicBezTo>
                  <a:cubicBezTo>
                    <a:pt x="60" y="128"/>
                    <a:pt x="63" y="130"/>
                    <a:pt x="64" y="130"/>
                  </a:cubicBezTo>
                  <a:cubicBezTo>
                    <a:pt x="66" y="130"/>
                    <a:pt x="70" y="135"/>
                    <a:pt x="73" y="141"/>
                  </a:cubicBezTo>
                  <a:cubicBezTo>
                    <a:pt x="76" y="148"/>
                    <a:pt x="75" y="151"/>
                    <a:pt x="72"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8" name="Freeform 90"/>
            <p:cNvSpPr>
              <a:spLocks noEditPoints="1"/>
            </p:cNvSpPr>
            <p:nvPr/>
          </p:nvSpPr>
          <p:spPr bwMode="auto">
            <a:xfrm>
              <a:off x="8166100" y="3544888"/>
              <a:ext cx="568325" cy="877888"/>
            </a:xfrm>
            <a:custGeom>
              <a:avLst/>
              <a:gdLst>
                <a:gd name="T0" fmla="*/ 1 w 151"/>
                <a:gd name="T1" fmla="*/ 7 h 234"/>
                <a:gd name="T2" fmla="*/ 5 w 151"/>
                <a:gd name="T3" fmla="*/ 13 h 234"/>
                <a:gd name="T4" fmla="*/ 12 w 151"/>
                <a:gd name="T5" fmla="*/ 25 h 234"/>
                <a:gd name="T6" fmla="*/ 21 w 151"/>
                <a:gd name="T7" fmla="*/ 31 h 234"/>
                <a:gd name="T8" fmla="*/ 26 w 151"/>
                <a:gd name="T9" fmla="*/ 32 h 234"/>
                <a:gd name="T10" fmla="*/ 13 w 151"/>
                <a:gd name="T11" fmla="*/ 37 h 234"/>
                <a:gd name="T12" fmla="*/ 9 w 151"/>
                <a:gd name="T13" fmla="*/ 35 h 234"/>
                <a:gd name="T14" fmla="*/ 4 w 151"/>
                <a:gd name="T15" fmla="*/ 34 h 234"/>
                <a:gd name="T16" fmla="*/ 1 w 151"/>
                <a:gd name="T17" fmla="*/ 39 h 234"/>
                <a:gd name="T18" fmla="*/ 21 w 151"/>
                <a:gd name="T19" fmla="*/ 83 h 234"/>
                <a:gd name="T20" fmla="*/ 57 w 151"/>
                <a:gd name="T21" fmla="*/ 165 h 234"/>
                <a:gd name="T22" fmla="*/ 77 w 151"/>
                <a:gd name="T23" fmla="*/ 209 h 234"/>
                <a:gd name="T24" fmla="*/ 82 w 151"/>
                <a:gd name="T25" fmla="*/ 211 h 234"/>
                <a:gd name="T26" fmla="*/ 84 w 151"/>
                <a:gd name="T27" fmla="*/ 206 h 234"/>
                <a:gd name="T28" fmla="*/ 86 w 151"/>
                <a:gd name="T29" fmla="*/ 201 h 234"/>
                <a:gd name="T30" fmla="*/ 99 w 151"/>
                <a:gd name="T31" fmla="*/ 195 h 234"/>
                <a:gd name="T32" fmla="*/ 96 w 151"/>
                <a:gd name="T33" fmla="*/ 200 h 234"/>
                <a:gd name="T34" fmla="*/ 94 w 151"/>
                <a:gd name="T35" fmla="*/ 211 h 234"/>
                <a:gd name="T36" fmla="*/ 98 w 151"/>
                <a:gd name="T37" fmla="*/ 224 h 234"/>
                <a:gd name="T38" fmla="*/ 100 w 151"/>
                <a:gd name="T39" fmla="*/ 231 h 234"/>
                <a:gd name="T40" fmla="*/ 106 w 151"/>
                <a:gd name="T41" fmla="*/ 233 h 234"/>
                <a:gd name="T42" fmla="*/ 109 w 151"/>
                <a:gd name="T43" fmla="*/ 228 h 234"/>
                <a:gd name="T44" fmla="*/ 106 w 151"/>
                <a:gd name="T45" fmla="*/ 221 h 234"/>
                <a:gd name="T46" fmla="*/ 103 w 151"/>
                <a:gd name="T47" fmla="*/ 210 h 234"/>
                <a:gd name="T48" fmla="*/ 104 w 151"/>
                <a:gd name="T49" fmla="*/ 203 h 234"/>
                <a:gd name="T50" fmla="*/ 108 w 151"/>
                <a:gd name="T51" fmla="*/ 199 h 234"/>
                <a:gd name="T52" fmla="*/ 114 w 151"/>
                <a:gd name="T53" fmla="*/ 197 h 234"/>
                <a:gd name="T54" fmla="*/ 116 w 151"/>
                <a:gd name="T55" fmla="*/ 191 h 234"/>
                <a:gd name="T56" fmla="*/ 114 w 151"/>
                <a:gd name="T57" fmla="*/ 189 h 234"/>
                <a:gd name="T58" fmla="*/ 117 w 151"/>
                <a:gd name="T59" fmla="*/ 187 h 234"/>
                <a:gd name="T60" fmla="*/ 149 w 151"/>
                <a:gd name="T61" fmla="*/ 160 h 234"/>
                <a:gd name="T62" fmla="*/ 139 w 151"/>
                <a:gd name="T63" fmla="*/ 115 h 234"/>
                <a:gd name="T64" fmla="*/ 113 w 151"/>
                <a:gd name="T65" fmla="*/ 56 h 234"/>
                <a:gd name="T66" fmla="*/ 86 w 151"/>
                <a:gd name="T67" fmla="*/ 18 h 234"/>
                <a:gd name="T68" fmla="*/ 45 w 151"/>
                <a:gd name="T69" fmla="*/ 24 h 234"/>
                <a:gd name="T70" fmla="*/ 41 w 151"/>
                <a:gd name="T71" fmla="*/ 25 h 234"/>
                <a:gd name="T72" fmla="*/ 41 w 151"/>
                <a:gd name="T73" fmla="*/ 22 h 234"/>
                <a:gd name="T74" fmla="*/ 35 w 151"/>
                <a:gd name="T75" fmla="*/ 20 h 234"/>
                <a:gd name="T76" fmla="*/ 30 w 151"/>
                <a:gd name="T77" fmla="*/ 22 h 234"/>
                <a:gd name="T78" fmla="*/ 24 w 151"/>
                <a:gd name="T79" fmla="*/ 23 h 234"/>
                <a:gd name="T80" fmla="*/ 19 w 151"/>
                <a:gd name="T81" fmla="*/ 19 h 234"/>
                <a:gd name="T82" fmla="*/ 12 w 151"/>
                <a:gd name="T83" fmla="*/ 9 h 234"/>
                <a:gd name="T84" fmla="*/ 9 w 151"/>
                <a:gd name="T85" fmla="*/ 3 h 234"/>
                <a:gd name="T86" fmla="*/ 3 w 151"/>
                <a:gd name="T87" fmla="*/ 1 h 234"/>
                <a:gd name="T88" fmla="*/ 1 w 151"/>
                <a:gd name="T89" fmla="*/ 7 h 234"/>
                <a:gd name="T90" fmla="*/ 135 w 151"/>
                <a:gd name="T91" fmla="*/ 129 h 234"/>
                <a:gd name="T92" fmla="*/ 140 w 151"/>
                <a:gd name="T93" fmla="*/ 151 h 234"/>
                <a:gd name="T94" fmla="*/ 134 w 151"/>
                <a:gd name="T95" fmla="*/ 164 h 234"/>
                <a:gd name="T96" fmla="*/ 119 w 151"/>
                <a:gd name="T97" fmla="*/ 174 h 234"/>
                <a:gd name="T98" fmla="*/ 99 w 151"/>
                <a:gd name="T99" fmla="*/ 184 h 234"/>
                <a:gd name="T100" fmla="*/ 83 w 151"/>
                <a:gd name="T101" fmla="*/ 191 h 234"/>
                <a:gd name="T102" fmla="*/ 82 w 151"/>
                <a:gd name="T103" fmla="*/ 189 h 234"/>
                <a:gd name="T104" fmla="*/ 95 w 151"/>
                <a:gd name="T105" fmla="*/ 178 h 234"/>
                <a:gd name="T106" fmla="*/ 114 w 151"/>
                <a:gd name="T107" fmla="*/ 165 h 234"/>
                <a:gd name="T108" fmla="*/ 125 w 151"/>
                <a:gd name="T109" fmla="*/ 148 h 234"/>
                <a:gd name="T110" fmla="*/ 128 w 151"/>
                <a:gd name="T111" fmla="*/ 128 h 234"/>
                <a:gd name="T112" fmla="*/ 135 w 151"/>
                <a:gd name="T113" fmla="*/ 1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 h="234">
                  <a:moveTo>
                    <a:pt x="1" y="7"/>
                  </a:moveTo>
                  <a:cubicBezTo>
                    <a:pt x="5" y="13"/>
                    <a:pt x="5" y="13"/>
                    <a:pt x="5" y="13"/>
                  </a:cubicBezTo>
                  <a:cubicBezTo>
                    <a:pt x="7" y="17"/>
                    <a:pt x="10" y="22"/>
                    <a:pt x="12" y="25"/>
                  </a:cubicBezTo>
                  <a:cubicBezTo>
                    <a:pt x="15" y="27"/>
                    <a:pt x="18" y="30"/>
                    <a:pt x="21" y="31"/>
                  </a:cubicBezTo>
                  <a:cubicBezTo>
                    <a:pt x="23" y="32"/>
                    <a:pt x="24" y="32"/>
                    <a:pt x="26" y="32"/>
                  </a:cubicBezTo>
                  <a:cubicBezTo>
                    <a:pt x="19" y="35"/>
                    <a:pt x="14" y="37"/>
                    <a:pt x="13" y="37"/>
                  </a:cubicBezTo>
                  <a:cubicBezTo>
                    <a:pt x="12" y="38"/>
                    <a:pt x="10" y="37"/>
                    <a:pt x="9" y="35"/>
                  </a:cubicBezTo>
                  <a:cubicBezTo>
                    <a:pt x="8" y="33"/>
                    <a:pt x="6" y="33"/>
                    <a:pt x="4" y="34"/>
                  </a:cubicBezTo>
                  <a:cubicBezTo>
                    <a:pt x="2" y="35"/>
                    <a:pt x="1" y="37"/>
                    <a:pt x="1" y="39"/>
                  </a:cubicBezTo>
                  <a:cubicBezTo>
                    <a:pt x="2" y="41"/>
                    <a:pt x="11" y="61"/>
                    <a:pt x="21" y="83"/>
                  </a:cubicBezTo>
                  <a:cubicBezTo>
                    <a:pt x="31" y="106"/>
                    <a:pt x="47" y="142"/>
                    <a:pt x="57" y="165"/>
                  </a:cubicBezTo>
                  <a:cubicBezTo>
                    <a:pt x="67" y="187"/>
                    <a:pt x="76" y="207"/>
                    <a:pt x="77" y="209"/>
                  </a:cubicBezTo>
                  <a:cubicBezTo>
                    <a:pt x="78" y="211"/>
                    <a:pt x="80" y="212"/>
                    <a:pt x="82" y="211"/>
                  </a:cubicBezTo>
                  <a:cubicBezTo>
                    <a:pt x="84" y="210"/>
                    <a:pt x="85" y="208"/>
                    <a:pt x="84" y="206"/>
                  </a:cubicBezTo>
                  <a:cubicBezTo>
                    <a:pt x="84" y="204"/>
                    <a:pt x="84" y="202"/>
                    <a:pt x="86" y="201"/>
                  </a:cubicBezTo>
                  <a:cubicBezTo>
                    <a:pt x="87" y="201"/>
                    <a:pt x="92" y="198"/>
                    <a:pt x="99" y="195"/>
                  </a:cubicBezTo>
                  <a:cubicBezTo>
                    <a:pt x="97" y="197"/>
                    <a:pt x="96" y="198"/>
                    <a:pt x="96" y="200"/>
                  </a:cubicBezTo>
                  <a:cubicBezTo>
                    <a:pt x="95" y="202"/>
                    <a:pt x="94" y="207"/>
                    <a:pt x="94" y="211"/>
                  </a:cubicBezTo>
                  <a:cubicBezTo>
                    <a:pt x="95" y="214"/>
                    <a:pt x="96" y="220"/>
                    <a:pt x="98" y="224"/>
                  </a:cubicBezTo>
                  <a:cubicBezTo>
                    <a:pt x="100" y="231"/>
                    <a:pt x="100" y="231"/>
                    <a:pt x="100" y="231"/>
                  </a:cubicBezTo>
                  <a:cubicBezTo>
                    <a:pt x="101" y="233"/>
                    <a:pt x="104" y="234"/>
                    <a:pt x="106" y="233"/>
                  </a:cubicBezTo>
                  <a:cubicBezTo>
                    <a:pt x="108" y="233"/>
                    <a:pt x="109" y="230"/>
                    <a:pt x="109" y="228"/>
                  </a:cubicBezTo>
                  <a:cubicBezTo>
                    <a:pt x="106" y="221"/>
                    <a:pt x="106" y="221"/>
                    <a:pt x="106" y="221"/>
                  </a:cubicBezTo>
                  <a:cubicBezTo>
                    <a:pt x="105" y="217"/>
                    <a:pt x="103" y="212"/>
                    <a:pt x="103" y="210"/>
                  </a:cubicBezTo>
                  <a:cubicBezTo>
                    <a:pt x="103" y="207"/>
                    <a:pt x="103" y="204"/>
                    <a:pt x="104" y="203"/>
                  </a:cubicBezTo>
                  <a:cubicBezTo>
                    <a:pt x="104" y="202"/>
                    <a:pt x="106" y="200"/>
                    <a:pt x="108" y="199"/>
                  </a:cubicBezTo>
                  <a:cubicBezTo>
                    <a:pt x="114" y="197"/>
                    <a:pt x="114" y="197"/>
                    <a:pt x="114" y="197"/>
                  </a:cubicBezTo>
                  <a:cubicBezTo>
                    <a:pt x="116" y="196"/>
                    <a:pt x="117" y="193"/>
                    <a:pt x="116" y="191"/>
                  </a:cubicBezTo>
                  <a:cubicBezTo>
                    <a:pt x="115" y="190"/>
                    <a:pt x="115" y="189"/>
                    <a:pt x="114" y="189"/>
                  </a:cubicBezTo>
                  <a:cubicBezTo>
                    <a:pt x="115" y="188"/>
                    <a:pt x="116" y="188"/>
                    <a:pt x="117" y="187"/>
                  </a:cubicBezTo>
                  <a:cubicBezTo>
                    <a:pt x="132" y="181"/>
                    <a:pt x="147" y="168"/>
                    <a:pt x="149" y="160"/>
                  </a:cubicBezTo>
                  <a:cubicBezTo>
                    <a:pt x="151" y="152"/>
                    <a:pt x="147" y="131"/>
                    <a:pt x="139" y="115"/>
                  </a:cubicBezTo>
                  <a:cubicBezTo>
                    <a:pt x="132" y="99"/>
                    <a:pt x="120" y="72"/>
                    <a:pt x="113" y="56"/>
                  </a:cubicBezTo>
                  <a:cubicBezTo>
                    <a:pt x="106" y="39"/>
                    <a:pt x="94" y="22"/>
                    <a:pt x="86" y="18"/>
                  </a:cubicBezTo>
                  <a:cubicBezTo>
                    <a:pt x="79" y="14"/>
                    <a:pt x="60" y="17"/>
                    <a:pt x="45" y="24"/>
                  </a:cubicBezTo>
                  <a:cubicBezTo>
                    <a:pt x="43" y="24"/>
                    <a:pt x="42" y="25"/>
                    <a:pt x="41" y="25"/>
                  </a:cubicBezTo>
                  <a:cubicBezTo>
                    <a:pt x="42" y="24"/>
                    <a:pt x="42" y="23"/>
                    <a:pt x="41" y="22"/>
                  </a:cubicBezTo>
                  <a:cubicBezTo>
                    <a:pt x="40" y="20"/>
                    <a:pt x="38" y="19"/>
                    <a:pt x="35" y="20"/>
                  </a:cubicBezTo>
                  <a:cubicBezTo>
                    <a:pt x="30" y="22"/>
                    <a:pt x="30" y="22"/>
                    <a:pt x="30" y="22"/>
                  </a:cubicBezTo>
                  <a:cubicBezTo>
                    <a:pt x="28" y="23"/>
                    <a:pt x="25" y="23"/>
                    <a:pt x="24" y="23"/>
                  </a:cubicBezTo>
                  <a:cubicBezTo>
                    <a:pt x="23" y="22"/>
                    <a:pt x="20" y="20"/>
                    <a:pt x="19" y="19"/>
                  </a:cubicBezTo>
                  <a:cubicBezTo>
                    <a:pt x="17" y="17"/>
                    <a:pt x="14" y="12"/>
                    <a:pt x="12" y="9"/>
                  </a:cubicBezTo>
                  <a:cubicBezTo>
                    <a:pt x="9" y="3"/>
                    <a:pt x="9" y="3"/>
                    <a:pt x="9" y="3"/>
                  </a:cubicBezTo>
                  <a:cubicBezTo>
                    <a:pt x="8" y="0"/>
                    <a:pt x="5" y="0"/>
                    <a:pt x="3" y="1"/>
                  </a:cubicBezTo>
                  <a:cubicBezTo>
                    <a:pt x="1" y="2"/>
                    <a:pt x="0" y="4"/>
                    <a:pt x="1" y="7"/>
                  </a:cubicBezTo>
                  <a:close/>
                  <a:moveTo>
                    <a:pt x="135" y="129"/>
                  </a:moveTo>
                  <a:cubicBezTo>
                    <a:pt x="138" y="137"/>
                    <a:pt x="140" y="146"/>
                    <a:pt x="140" y="151"/>
                  </a:cubicBezTo>
                  <a:cubicBezTo>
                    <a:pt x="139" y="156"/>
                    <a:pt x="137" y="162"/>
                    <a:pt x="134" y="164"/>
                  </a:cubicBezTo>
                  <a:cubicBezTo>
                    <a:pt x="131" y="167"/>
                    <a:pt x="125" y="172"/>
                    <a:pt x="119" y="174"/>
                  </a:cubicBezTo>
                  <a:cubicBezTo>
                    <a:pt x="114" y="177"/>
                    <a:pt x="105" y="182"/>
                    <a:pt x="99" y="184"/>
                  </a:cubicBezTo>
                  <a:cubicBezTo>
                    <a:pt x="93" y="187"/>
                    <a:pt x="86" y="190"/>
                    <a:pt x="83" y="191"/>
                  </a:cubicBezTo>
                  <a:cubicBezTo>
                    <a:pt x="81" y="193"/>
                    <a:pt x="81" y="192"/>
                    <a:pt x="82" y="189"/>
                  </a:cubicBezTo>
                  <a:cubicBezTo>
                    <a:pt x="83" y="187"/>
                    <a:pt x="89" y="182"/>
                    <a:pt x="95" y="178"/>
                  </a:cubicBezTo>
                  <a:cubicBezTo>
                    <a:pt x="100" y="175"/>
                    <a:pt x="109" y="169"/>
                    <a:pt x="114" y="165"/>
                  </a:cubicBezTo>
                  <a:cubicBezTo>
                    <a:pt x="119" y="160"/>
                    <a:pt x="124" y="153"/>
                    <a:pt x="125" y="148"/>
                  </a:cubicBezTo>
                  <a:cubicBezTo>
                    <a:pt x="127" y="144"/>
                    <a:pt x="128" y="134"/>
                    <a:pt x="128" y="128"/>
                  </a:cubicBezTo>
                  <a:cubicBezTo>
                    <a:pt x="129" y="122"/>
                    <a:pt x="131" y="122"/>
                    <a:pt x="135"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49" name="Freeform 88"/>
          <p:cNvSpPr>
            <a:spLocks noEditPoints="1"/>
          </p:cNvSpPr>
          <p:nvPr/>
        </p:nvSpPr>
        <p:spPr bwMode="auto">
          <a:xfrm rot="2480896">
            <a:off x="2920021" y="2282662"/>
            <a:ext cx="337415" cy="329722"/>
          </a:xfrm>
          <a:custGeom>
            <a:avLst/>
            <a:gdLst>
              <a:gd name="T0" fmla="*/ 119 w 130"/>
              <a:gd name="T1" fmla="*/ 14 h 127"/>
              <a:gd name="T2" fmla="*/ 113 w 130"/>
              <a:gd name="T3" fmla="*/ 11 h 127"/>
              <a:gd name="T4" fmla="*/ 104 w 130"/>
              <a:gd name="T5" fmla="*/ 4 h 127"/>
              <a:gd name="T6" fmla="*/ 14 w 130"/>
              <a:gd name="T7" fmla="*/ 99 h 127"/>
              <a:gd name="T8" fmla="*/ 2 w 130"/>
              <a:gd name="T9" fmla="*/ 115 h 127"/>
              <a:gd name="T10" fmla="*/ 26 w 130"/>
              <a:gd name="T11" fmla="*/ 114 h 127"/>
              <a:gd name="T12" fmla="*/ 48 w 130"/>
              <a:gd name="T13" fmla="*/ 117 h 127"/>
              <a:gd name="T14" fmla="*/ 62 w 130"/>
              <a:gd name="T15" fmla="*/ 120 h 127"/>
              <a:gd name="T16" fmla="*/ 85 w 130"/>
              <a:gd name="T17" fmla="*/ 123 h 127"/>
              <a:gd name="T18" fmla="*/ 115 w 130"/>
              <a:gd name="T19" fmla="*/ 86 h 127"/>
              <a:gd name="T20" fmla="*/ 125 w 130"/>
              <a:gd name="T21" fmla="*/ 52 h 127"/>
              <a:gd name="T22" fmla="*/ 62 w 130"/>
              <a:gd name="T23" fmla="*/ 79 h 127"/>
              <a:gd name="T24" fmla="*/ 58 w 130"/>
              <a:gd name="T25" fmla="*/ 81 h 127"/>
              <a:gd name="T26" fmla="*/ 62 w 130"/>
              <a:gd name="T27" fmla="*/ 88 h 127"/>
              <a:gd name="T28" fmla="*/ 46 w 130"/>
              <a:gd name="T29" fmla="*/ 92 h 127"/>
              <a:gd name="T30" fmla="*/ 50 w 130"/>
              <a:gd name="T31" fmla="*/ 94 h 127"/>
              <a:gd name="T32" fmla="*/ 47 w 130"/>
              <a:gd name="T33" fmla="*/ 114 h 127"/>
              <a:gd name="T34" fmla="*/ 52 w 130"/>
              <a:gd name="T35" fmla="*/ 118 h 127"/>
              <a:gd name="T36" fmla="*/ 40 w 130"/>
              <a:gd name="T37" fmla="*/ 103 h 127"/>
              <a:gd name="T38" fmla="*/ 55 w 130"/>
              <a:gd name="T39" fmla="*/ 113 h 127"/>
              <a:gd name="T40" fmla="*/ 60 w 130"/>
              <a:gd name="T41" fmla="*/ 117 h 127"/>
              <a:gd name="T42" fmla="*/ 59 w 130"/>
              <a:gd name="T43" fmla="*/ 111 h 127"/>
              <a:gd name="T44" fmla="*/ 63 w 130"/>
              <a:gd name="T45" fmla="*/ 115 h 127"/>
              <a:gd name="T46" fmla="*/ 57 w 130"/>
              <a:gd name="T47" fmla="*/ 98 h 127"/>
              <a:gd name="T48" fmla="*/ 67 w 130"/>
              <a:gd name="T49" fmla="*/ 107 h 127"/>
              <a:gd name="T50" fmla="*/ 63 w 130"/>
              <a:gd name="T51" fmla="*/ 99 h 127"/>
              <a:gd name="T52" fmla="*/ 55 w 130"/>
              <a:gd name="T53" fmla="*/ 90 h 127"/>
              <a:gd name="T54" fmla="*/ 49 w 130"/>
              <a:gd name="T55" fmla="*/ 86 h 127"/>
              <a:gd name="T56" fmla="*/ 66 w 130"/>
              <a:gd name="T57" fmla="*/ 90 h 127"/>
              <a:gd name="T58" fmla="*/ 77 w 130"/>
              <a:gd name="T59" fmla="*/ 98 h 127"/>
              <a:gd name="T60" fmla="*/ 66 w 130"/>
              <a:gd name="T61" fmla="*/ 86 h 127"/>
              <a:gd name="T62" fmla="*/ 80 w 130"/>
              <a:gd name="T63" fmla="*/ 95 h 127"/>
              <a:gd name="T64" fmla="*/ 69 w 130"/>
              <a:gd name="T65" fmla="*/ 76 h 127"/>
              <a:gd name="T66" fmla="*/ 88 w 130"/>
              <a:gd name="T67" fmla="*/ 94 h 127"/>
              <a:gd name="T68" fmla="*/ 86 w 130"/>
              <a:gd name="T69" fmla="*/ 89 h 127"/>
              <a:gd name="T70" fmla="*/ 82 w 130"/>
              <a:gd name="T71" fmla="*/ 88 h 127"/>
              <a:gd name="T72" fmla="*/ 93 w 130"/>
              <a:gd name="T73" fmla="*/ 90 h 127"/>
              <a:gd name="T74" fmla="*/ 86 w 130"/>
              <a:gd name="T75" fmla="*/ 86 h 127"/>
              <a:gd name="T76" fmla="*/ 82 w 130"/>
              <a:gd name="T77" fmla="*/ 79 h 127"/>
              <a:gd name="T78" fmla="*/ 100 w 130"/>
              <a:gd name="T79" fmla="*/ 85 h 127"/>
              <a:gd name="T80" fmla="*/ 96 w 130"/>
              <a:gd name="T81" fmla="*/ 84 h 127"/>
              <a:gd name="T82" fmla="*/ 84 w 130"/>
              <a:gd name="T83" fmla="*/ 68 h 127"/>
              <a:gd name="T84" fmla="*/ 100 w 130"/>
              <a:gd name="T85" fmla="*/ 81 h 127"/>
              <a:gd name="T86" fmla="*/ 96 w 130"/>
              <a:gd name="T87" fmla="*/ 74 h 127"/>
              <a:gd name="T88" fmla="*/ 91 w 130"/>
              <a:gd name="T89" fmla="*/ 63 h 127"/>
              <a:gd name="T90" fmla="*/ 87 w 130"/>
              <a:gd name="T91" fmla="*/ 61 h 127"/>
              <a:gd name="T92" fmla="*/ 97 w 130"/>
              <a:gd name="T93" fmla="*/ 63 h 127"/>
              <a:gd name="T94" fmla="*/ 91 w 130"/>
              <a:gd name="T95" fmla="*/ 59 h 127"/>
              <a:gd name="T96" fmla="*/ 87 w 130"/>
              <a:gd name="T97" fmla="*/ 52 h 127"/>
              <a:gd name="T98" fmla="*/ 104 w 130"/>
              <a:gd name="T99" fmla="*/ 58 h 127"/>
              <a:gd name="T100" fmla="*/ 100 w 130"/>
              <a:gd name="T101" fmla="*/ 57 h 127"/>
              <a:gd name="T102" fmla="*/ 92 w 130"/>
              <a:gd name="T103" fmla="*/ 48 h 127"/>
              <a:gd name="T104" fmla="*/ 114 w 130"/>
              <a:gd name="T105" fmla="*/ 64 h 127"/>
              <a:gd name="T106" fmla="*/ 104 w 130"/>
              <a:gd name="T107" fmla="*/ 52 h 127"/>
              <a:gd name="T108" fmla="*/ 103 w 130"/>
              <a:gd name="T109" fmla="*/ 47 h 127"/>
              <a:gd name="T110" fmla="*/ 99 w 130"/>
              <a:gd name="T111" fmla="*/ 46 h 127"/>
              <a:gd name="T112" fmla="*/ 118 w 130"/>
              <a:gd name="T113" fmla="*/ 59 h 127"/>
              <a:gd name="T114" fmla="*/ 107 w 130"/>
              <a:gd name="T115" fmla="*/ 48 h 127"/>
              <a:gd name="T116" fmla="*/ 103 w 130"/>
              <a:gd name="T117" fmla="*/ 41 h 127"/>
              <a:gd name="T118" fmla="*/ 121 w 130"/>
              <a:gd name="T119" fmla="*/ 55 h 127"/>
              <a:gd name="T120" fmla="*/ 120 w 130"/>
              <a:gd name="T121" fmla="*/ 53 h 127"/>
              <a:gd name="T122" fmla="*/ 122 w 130"/>
              <a:gd name="T123" fmla="*/ 4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 h="127">
                <a:moveTo>
                  <a:pt x="122" y="30"/>
                </a:moveTo>
                <a:cubicBezTo>
                  <a:pt x="122" y="30"/>
                  <a:pt x="122" y="29"/>
                  <a:pt x="122" y="29"/>
                </a:cubicBezTo>
                <a:cubicBezTo>
                  <a:pt x="123" y="28"/>
                  <a:pt x="123" y="27"/>
                  <a:pt x="122" y="25"/>
                </a:cubicBezTo>
                <a:cubicBezTo>
                  <a:pt x="120" y="22"/>
                  <a:pt x="120" y="22"/>
                  <a:pt x="120" y="22"/>
                </a:cubicBezTo>
                <a:cubicBezTo>
                  <a:pt x="119" y="20"/>
                  <a:pt x="118" y="18"/>
                  <a:pt x="118" y="17"/>
                </a:cubicBezTo>
                <a:cubicBezTo>
                  <a:pt x="118" y="17"/>
                  <a:pt x="118" y="15"/>
                  <a:pt x="119" y="14"/>
                </a:cubicBezTo>
                <a:cubicBezTo>
                  <a:pt x="119" y="12"/>
                  <a:pt x="121" y="10"/>
                  <a:pt x="122" y="8"/>
                </a:cubicBezTo>
                <a:cubicBezTo>
                  <a:pt x="125" y="5"/>
                  <a:pt x="125" y="5"/>
                  <a:pt x="125" y="5"/>
                </a:cubicBezTo>
                <a:cubicBezTo>
                  <a:pt x="126" y="4"/>
                  <a:pt x="126" y="2"/>
                  <a:pt x="125" y="1"/>
                </a:cubicBezTo>
                <a:cubicBezTo>
                  <a:pt x="124" y="0"/>
                  <a:pt x="122" y="0"/>
                  <a:pt x="121" y="1"/>
                </a:cubicBezTo>
                <a:cubicBezTo>
                  <a:pt x="118" y="4"/>
                  <a:pt x="118" y="4"/>
                  <a:pt x="118" y="4"/>
                </a:cubicBezTo>
                <a:cubicBezTo>
                  <a:pt x="116" y="6"/>
                  <a:pt x="114" y="9"/>
                  <a:pt x="113" y="11"/>
                </a:cubicBezTo>
                <a:cubicBezTo>
                  <a:pt x="112" y="13"/>
                  <a:pt x="112" y="16"/>
                  <a:pt x="112" y="18"/>
                </a:cubicBezTo>
                <a:cubicBezTo>
                  <a:pt x="112" y="18"/>
                  <a:pt x="112" y="19"/>
                  <a:pt x="112" y="19"/>
                </a:cubicBezTo>
                <a:cubicBezTo>
                  <a:pt x="110" y="15"/>
                  <a:pt x="108" y="13"/>
                  <a:pt x="107" y="12"/>
                </a:cubicBezTo>
                <a:cubicBezTo>
                  <a:pt x="107" y="11"/>
                  <a:pt x="107" y="10"/>
                  <a:pt x="108" y="9"/>
                </a:cubicBezTo>
                <a:cubicBezTo>
                  <a:pt x="109" y="8"/>
                  <a:pt x="109" y="6"/>
                  <a:pt x="108" y="5"/>
                </a:cubicBezTo>
                <a:cubicBezTo>
                  <a:pt x="107" y="4"/>
                  <a:pt x="105" y="3"/>
                  <a:pt x="104" y="4"/>
                </a:cubicBezTo>
                <a:cubicBezTo>
                  <a:pt x="103" y="5"/>
                  <a:pt x="91" y="16"/>
                  <a:pt x="78" y="28"/>
                </a:cubicBezTo>
                <a:cubicBezTo>
                  <a:pt x="66" y="40"/>
                  <a:pt x="45" y="59"/>
                  <a:pt x="32" y="71"/>
                </a:cubicBezTo>
                <a:cubicBezTo>
                  <a:pt x="19" y="83"/>
                  <a:pt x="8" y="93"/>
                  <a:pt x="7" y="94"/>
                </a:cubicBezTo>
                <a:cubicBezTo>
                  <a:pt x="6" y="95"/>
                  <a:pt x="6" y="97"/>
                  <a:pt x="7" y="98"/>
                </a:cubicBezTo>
                <a:cubicBezTo>
                  <a:pt x="8" y="99"/>
                  <a:pt x="10" y="100"/>
                  <a:pt x="11" y="99"/>
                </a:cubicBezTo>
                <a:cubicBezTo>
                  <a:pt x="12" y="98"/>
                  <a:pt x="13" y="98"/>
                  <a:pt x="14" y="99"/>
                </a:cubicBezTo>
                <a:cubicBezTo>
                  <a:pt x="15" y="99"/>
                  <a:pt x="17" y="101"/>
                  <a:pt x="21" y="103"/>
                </a:cubicBezTo>
                <a:cubicBezTo>
                  <a:pt x="20" y="103"/>
                  <a:pt x="20" y="103"/>
                  <a:pt x="20" y="103"/>
                </a:cubicBezTo>
                <a:cubicBezTo>
                  <a:pt x="18" y="103"/>
                  <a:pt x="15" y="103"/>
                  <a:pt x="13" y="104"/>
                </a:cubicBezTo>
                <a:cubicBezTo>
                  <a:pt x="11" y="105"/>
                  <a:pt x="8" y="107"/>
                  <a:pt x="5" y="108"/>
                </a:cubicBezTo>
                <a:cubicBezTo>
                  <a:pt x="2" y="111"/>
                  <a:pt x="2" y="111"/>
                  <a:pt x="2" y="111"/>
                </a:cubicBezTo>
                <a:cubicBezTo>
                  <a:pt x="1" y="112"/>
                  <a:pt x="0" y="114"/>
                  <a:pt x="2" y="115"/>
                </a:cubicBezTo>
                <a:cubicBezTo>
                  <a:pt x="3" y="117"/>
                  <a:pt x="5" y="117"/>
                  <a:pt x="6" y="116"/>
                </a:cubicBezTo>
                <a:cubicBezTo>
                  <a:pt x="9" y="113"/>
                  <a:pt x="9" y="113"/>
                  <a:pt x="9" y="113"/>
                </a:cubicBezTo>
                <a:cubicBezTo>
                  <a:pt x="11" y="112"/>
                  <a:pt x="14" y="110"/>
                  <a:pt x="15" y="110"/>
                </a:cubicBezTo>
                <a:cubicBezTo>
                  <a:pt x="16" y="109"/>
                  <a:pt x="18" y="109"/>
                  <a:pt x="19" y="109"/>
                </a:cubicBezTo>
                <a:cubicBezTo>
                  <a:pt x="19" y="109"/>
                  <a:pt x="21" y="110"/>
                  <a:pt x="23" y="112"/>
                </a:cubicBezTo>
                <a:cubicBezTo>
                  <a:pt x="26" y="114"/>
                  <a:pt x="26" y="114"/>
                  <a:pt x="26" y="114"/>
                </a:cubicBezTo>
                <a:cubicBezTo>
                  <a:pt x="27" y="115"/>
                  <a:pt x="29" y="115"/>
                  <a:pt x="30" y="114"/>
                </a:cubicBezTo>
                <a:cubicBezTo>
                  <a:pt x="30" y="114"/>
                  <a:pt x="31" y="114"/>
                  <a:pt x="31" y="114"/>
                </a:cubicBezTo>
                <a:cubicBezTo>
                  <a:pt x="31" y="113"/>
                  <a:pt x="32" y="112"/>
                  <a:pt x="31" y="110"/>
                </a:cubicBezTo>
                <a:cubicBezTo>
                  <a:pt x="35" y="113"/>
                  <a:pt x="40" y="115"/>
                  <a:pt x="46" y="117"/>
                </a:cubicBezTo>
                <a:cubicBezTo>
                  <a:pt x="46" y="117"/>
                  <a:pt x="46" y="117"/>
                  <a:pt x="46" y="116"/>
                </a:cubicBezTo>
                <a:cubicBezTo>
                  <a:pt x="46" y="116"/>
                  <a:pt x="48" y="116"/>
                  <a:pt x="48" y="117"/>
                </a:cubicBezTo>
                <a:cubicBezTo>
                  <a:pt x="49" y="117"/>
                  <a:pt x="49" y="118"/>
                  <a:pt x="49" y="118"/>
                </a:cubicBezTo>
                <a:cubicBezTo>
                  <a:pt x="51" y="119"/>
                  <a:pt x="54" y="119"/>
                  <a:pt x="56" y="119"/>
                </a:cubicBezTo>
                <a:cubicBezTo>
                  <a:pt x="56" y="119"/>
                  <a:pt x="56" y="119"/>
                  <a:pt x="56" y="119"/>
                </a:cubicBezTo>
                <a:cubicBezTo>
                  <a:pt x="56" y="119"/>
                  <a:pt x="57" y="119"/>
                  <a:pt x="58" y="119"/>
                </a:cubicBezTo>
                <a:cubicBezTo>
                  <a:pt x="58" y="119"/>
                  <a:pt x="59" y="120"/>
                  <a:pt x="59" y="120"/>
                </a:cubicBezTo>
                <a:cubicBezTo>
                  <a:pt x="60" y="120"/>
                  <a:pt x="61" y="120"/>
                  <a:pt x="62" y="120"/>
                </a:cubicBezTo>
                <a:cubicBezTo>
                  <a:pt x="61" y="119"/>
                  <a:pt x="61" y="118"/>
                  <a:pt x="61" y="118"/>
                </a:cubicBezTo>
                <a:cubicBezTo>
                  <a:pt x="62" y="117"/>
                  <a:pt x="63" y="117"/>
                  <a:pt x="64" y="118"/>
                </a:cubicBezTo>
                <a:cubicBezTo>
                  <a:pt x="64" y="119"/>
                  <a:pt x="65" y="119"/>
                  <a:pt x="65" y="120"/>
                </a:cubicBezTo>
                <a:cubicBezTo>
                  <a:pt x="71" y="119"/>
                  <a:pt x="80" y="115"/>
                  <a:pt x="88" y="109"/>
                </a:cubicBezTo>
                <a:cubicBezTo>
                  <a:pt x="88" y="110"/>
                  <a:pt x="87" y="111"/>
                  <a:pt x="87" y="111"/>
                </a:cubicBezTo>
                <a:cubicBezTo>
                  <a:pt x="85" y="115"/>
                  <a:pt x="85" y="120"/>
                  <a:pt x="85" y="123"/>
                </a:cubicBezTo>
                <a:cubicBezTo>
                  <a:pt x="86" y="126"/>
                  <a:pt x="87" y="127"/>
                  <a:pt x="89" y="126"/>
                </a:cubicBezTo>
                <a:cubicBezTo>
                  <a:pt x="91" y="124"/>
                  <a:pt x="96" y="119"/>
                  <a:pt x="100" y="115"/>
                </a:cubicBezTo>
                <a:cubicBezTo>
                  <a:pt x="105" y="111"/>
                  <a:pt x="113" y="104"/>
                  <a:pt x="117" y="99"/>
                </a:cubicBezTo>
                <a:cubicBezTo>
                  <a:pt x="122" y="95"/>
                  <a:pt x="127" y="90"/>
                  <a:pt x="129" y="89"/>
                </a:cubicBezTo>
                <a:cubicBezTo>
                  <a:pt x="130" y="87"/>
                  <a:pt x="129" y="85"/>
                  <a:pt x="127" y="85"/>
                </a:cubicBezTo>
                <a:cubicBezTo>
                  <a:pt x="124" y="84"/>
                  <a:pt x="118" y="84"/>
                  <a:pt x="115" y="86"/>
                </a:cubicBezTo>
                <a:cubicBezTo>
                  <a:pt x="114" y="86"/>
                  <a:pt x="113" y="86"/>
                  <a:pt x="113" y="87"/>
                </a:cubicBezTo>
                <a:cubicBezTo>
                  <a:pt x="119" y="78"/>
                  <a:pt x="124" y="69"/>
                  <a:pt x="125" y="62"/>
                </a:cubicBezTo>
                <a:cubicBezTo>
                  <a:pt x="125" y="62"/>
                  <a:pt x="125" y="62"/>
                  <a:pt x="125" y="62"/>
                </a:cubicBezTo>
                <a:cubicBezTo>
                  <a:pt x="124" y="61"/>
                  <a:pt x="124" y="60"/>
                  <a:pt x="124" y="59"/>
                </a:cubicBezTo>
                <a:cubicBezTo>
                  <a:pt x="125" y="59"/>
                  <a:pt x="125" y="59"/>
                  <a:pt x="125" y="59"/>
                </a:cubicBezTo>
                <a:cubicBezTo>
                  <a:pt x="125" y="57"/>
                  <a:pt x="125" y="55"/>
                  <a:pt x="125" y="52"/>
                </a:cubicBezTo>
                <a:cubicBezTo>
                  <a:pt x="124" y="53"/>
                  <a:pt x="124" y="52"/>
                  <a:pt x="123" y="52"/>
                </a:cubicBezTo>
                <a:cubicBezTo>
                  <a:pt x="122" y="51"/>
                  <a:pt x="122" y="50"/>
                  <a:pt x="123" y="49"/>
                </a:cubicBezTo>
                <a:cubicBezTo>
                  <a:pt x="123" y="49"/>
                  <a:pt x="124" y="49"/>
                  <a:pt x="124" y="49"/>
                </a:cubicBezTo>
                <a:cubicBezTo>
                  <a:pt x="123" y="42"/>
                  <a:pt x="121" y="35"/>
                  <a:pt x="118" y="30"/>
                </a:cubicBezTo>
                <a:cubicBezTo>
                  <a:pt x="119" y="30"/>
                  <a:pt x="120" y="30"/>
                  <a:pt x="122" y="30"/>
                </a:cubicBezTo>
                <a:close/>
                <a:moveTo>
                  <a:pt x="62" y="79"/>
                </a:moveTo>
                <a:cubicBezTo>
                  <a:pt x="63" y="78"/>
                  <a:pt x="64" y="78"/>
                  <a:pt x="65" y="79"/>
                </a:cubicBezTo>
                <a:cubicBezTo>
                  <a:pt x="66" y="80"/>
                  <a:pt x="66" y="81"/>
                  <a:pt x="65" y="82"/>
                </a:cubicBezTo>
                <a:cubicBezTo>
                  <a:pt x="64" y="82"/>
                  <a:pt x="63" y="82"/>
                  <a:pt x="62" y="81"/>
                </a:cubicBezTo>
                <a:cubicBezTo>
                  <a:pt x="61" y="81"/>
                  <a:pt x="61" y="79"/>
                  <a:pt x="62" y="79"/>
                </a:cubicBezTo>
                <a:close/>
                <a:moveTo>
                  <a:pt x="55" y="81"/>
                </a:moveTo>
                <a:cubicBezTo>
                  <a:pt x="56" y="80"/>
                  <a:pt x="57" y="80"/>
                  <a:pt x="58" y="81"/>
                </a:cubicBezTo>
                <a:cubicBezTo>
                  <a:pt x="59" y="82"/>
                  <a:pt x="59" y="83"/>
                  <a:pt x="58" y="84"/>
                </a:cubicBezTo>
                <a:cubicBezTo>
                  <a:pt x="57" y="85"/>
                  <a:pt x="56" y="84"/>
                  <a:pt x="55" y="84"/>
                </a:cubicBezTo>
                <a:cubicBezTo>
                  <a:pt x="55" y="83"/>
                  <a:pt x="55" y="82"/>
                  <a:pt x="55" y="81"/>
                </a:cubicBezTo>
                <a:close/>
                <a:moveTo>
                  <a:pt x="59" y="85"/>
                </a:moveTo>
                <a:cubicBezTo>
                  <a:pt x="60" y="84"/>
                  <a:pt x="61" y="84"/>
                  <a:pt x="62" y="85"/>
                </a:cubicBezTo>
                <a:cubicBezTo>
                  <a:pt x="63" y="86"/>
                  <a:pt x="63" y="87"/>
                  <a:pt x="62" y="88"/>
                </a:cubicBezTo>
                <a:cubicBezTo>
                  <a:pt x="61" y="89"/>
                  <a:pt x="60" y="89"/>
                  <a:pt x="59" y="88"/>
                </a:cubicBezTo>
                <a:cubicBezTo>
                  <a:pt x="59" y="87"/>
                  <a:pt x="59" y="86"/>
                  <a:pt x="59" y="85"/>
                </a:cubicBezTo>
                <a:close/>
                <a:moveTo>
                  <a:pt x="46" y="90"/>
                </a:moveTo>
                <a:cubicBezTo>
                  <a:pt x="47" y="89"/>
                  <a:pt x="48" y="89"/>
                  <a:pt x="49" y="90"/>
                </a:cubicBezTo>
                <a:cubicBezTo>
                  <a:pt x="50" y="91"/>
                  <a:pt x="49" y="92"/>
                  <a:pt x="49" y="93"/>
                </a:cubicBezTo>
                <a:cubicBezTo>
                  <a:pt x="48" y="93"/>
                  <a:pt x="47" y="93"/>
                  <a:pt x="46" y="92"/>
                </a:cubicBezTo>
                <a:cubicBezTo>
                  <a:pt x="45" y="92"/>
                  <a:pt x="45" y="90"/>
                  <a:pt x="46" y="90"/>
                </a:cubicBezTo>
                <a:close/>
                <a:moveTo>
                  <a:pt x="50" y="94"/>
                </a:moveTo>
                <a:cubicBezTo>
                  <a:pt x="51" y="93"/>
                  <a:pt x="52" y="93"/>
                  <a:pt x="53" y="94"/>
                </a:cubicBezTo>
                <a:cubicBezTo>
                  <a:pt x="54" y="95"/>
                  <a:pt x="53" y="96"/>
                  <a:pt x="53" y="97"/>
                </a:cubicBezTo>
                <a:cubicBezTo>
                  <a:pt x="52" y="98"/>
                  <a:pt x="51" y="98"/>
                  <a:pt x="50" y="97"/>
                </a:cubicBezTo>
                <a:cubicBezTo>
                  <a:pt x="49" y="96"/>
                  <a:pt x="49" y="95"/>
                  <a:pt x="50" y="94"/>
                </a:cubicBezTo>
                <a:close/>
                <a:moveTo>
                  <a:pt x="43" y="96"/>
                </a:moveTo>
                <a:cubicBezTo>
                  <a:pt x="44" y="95"/>
                  <a:pt x="45" y="95"/>
                  <a:pt x="46" y="96"/>
                </a:cubicBezTo>
                <a:cubicBezTo>
                  <a:pt x="47" y="97"/>
                  <a:pt x="47" y="98"/>
                  <a:pt x="46" y="99"/>
                </a:cubicBezTo>
                <a:cubicBezTo>
                  <a:pt x="45" y="100"/>
                  <a:pt x="44" y="100"/>
                  <a:pt x="43" y="99"/>
                </a:cubicBezTo>
                <a:cubicBezTo>
                  <a:pt x="42" y="98"/>
                  <a:pt x="42" y="97"/>
                  <a:pt x="43" y="96"/>
                </a:cubicBezTo>
                <a:close/>
                <a:moveTo>
                  <a:pt x="47" y="114"/>
                </a:moveTo>
                <a:cubicBezTo>
                  <a:pt x="46" y="113"/>
                  <a:pt x="46" y="112"/>
                  <a:pt x="47" y="112"/>
                </a:cubicBezTo>
                <a:cubicBezTo>
                  <a:pt x="47" y="111"/>
                  <a:pt x="48" y="111"/>
                  <a:pt x="49" y="112"/>
                </a:cubicBezTo>
                <a:cubicBezTo>
                  <a:pt x="50" y="113"/>
                  <a:pt x="50" y="114"/>
                  <a:pt x="50" y="114"/>
                </a:cubicBezTo>
                <a:cubicBezTo>
                  <a:pt x="49" y="115"/>
                  <a:pt x="48" y="115"/>
                  <a:pt x="47" y="114"/>
                </a:cubicBezTo>
                <a:close/>
                <a:moveTo>
                  <a:pt x="54" y="118"/>
                </a:moveTo>
                <a:cubicBezTo>
                  <a:pt x="54" y="118"/>
                  <a:pt x="53" y="118"/>
                  <a:pt x="52" y="118"/>
                </a:cubicBezTo>
                <a:cubicBezTo>
                  <a:pt x="51" y="117"/>
                  <a:pt x="51" y="116"/>
                  <a:pt x="51" y="115"/>
                </a:cubicBezTo>
                <a:cubicBezTo>
                  <a:pt x="52" y="115"/>
                  <a:pt x="53" y="115"/>
                  <a:pt x="54" y="116"/>
                </a:cubicBezTo>
                <a:cubicBezTo>
                  <a:pt x="55" y="117"/>
                  <a:pt x="55" y="117"/>
                  <a:pt x="54" y="118"/>
                </a:cubicBezTo>
                <a:close/>
                <a:moveTo>
                  <a:pt x="43" y="106"/>
                </a:moveTo>
                <a:cubicBezTo>
                  <a:pt x="42" y="106"/>
                  <a:pt x="41" y="106"/>
                  <a:pt x="40" y="105"/>
                </a:cubicBezTo>
                <a:cubicBezTo>
                  <a:pt x="40" y="105"/>
                  <a:pt x="40" y="103"/>
                  <a:pt x="40" y="103"/>
                </a:cubicBezTo>
                <a:cubicBezTo>
                  <a:pt x="41" y="102"/>
                  <a:pt x="43" y="102"/>
                  <a:pt x="43" y="103"/>
                </a:cubicBezTo>
                <a:cubicBezTo>
                  <a:pt x="44" y="104"/>
                  <a:pt x="44" y="105"/>
                  <a:pt x="43" y="106"/>
                </a:cubicBezTo>
                <a:close/>
                <a:moveTo>
                  <a:pt x="53" y="113"/>
                </a:moveTo>
                <a:cubicBezTo>
                  <a:pt x="52" y="112"/>
                  <a:pt x="52" y="111"/>
                  <a:pt x="52" y="110"/>
                </a:cubicBezTo>
                <a:cubicBezTo>
                  <a:pt x="53" y="110"/>
                  <a:pt x="54" y="110"/>
                  <a:pt x="55" y="111"/>
                </a:cubicBezTo>
                <a:cubicBezTo>
                  <a:pt x="56" y="111"/>
                  <a:pt x="56" y="113"/>
                  <a:pt x="55" y="113"/>
                </a:cubicBezTo>
                <a:cubicBezTo>
                  <a:pt x="55" y="114"/>
                  <a:pt x="54" y="113"/>
                  <a:pt x="53" y="113"/>
                </a:cubicBezTo>
                <a:close/>
                <a:moveTo>
                  <a:pt x="60" y="117"/>
                </a:moveTo>
                <a:cubicBezTo>
                  <a:pt x="59" y="117"/>
                  <a:pt x="58" y="117"/>
                  <a:pt x="57" y="116"/>
                </a:cubicBezTo>
                <a:cubicBezTo>
                  <a:pt x="56" y="116"/>
                  <a:pt x="56" y="115"/>
                  <a:pt x="57" y="114"/>
                </a:cubicBezTo>
                <a:cubicBezTo>
                  <a:pt x="57" y="114"/>
                  <a:pt x="59" y="114"/>
                  <a:pt x="59" y="115"/>
                </a:cubicBezTo>
                <a:cubicBezTo>
                  <a:pt x="60" y="115"/>
                  <a:pt x="60" y="116"/>
                  <a:pt x="60" y="117"/>
                </a:cubicBezTo>
                <a:close/>
                <a:moveTo>
                  <a:pt x="50" y="103"/>
                </a:moveTo>
                <a:cubicBezTo>
                  <a:pt x="49" y="104"/>
                  <a:pt x="48" y="104"/>
                  <a:pt x="47" y="103"/>
                </a:cubicBezTo>
                <a:cubicBezTo>
                  <a:pt x="46" y="102"/>
                  <a:pt x="46" y="101"/>
                  <a:pt x="47" y="100"/>
                </a:cubicBezTo>
                <a:cubicBezTo>
                  <a:pt x="48" y="100"/>
                  <a:pt x="49" y="100"/>
                  <a:pt x="50" y="101"/>
                </a:cubicBezTo>
                <a:cubicBezTo>
                  <a:pt x="51" y="101"/>
                  <a:pt x="51" y="103"/>
                  <a:pt x="50" y="103"/>
                </a:cubicBezTo>
                <a:close/>
                <a:moveTo>
                  <a:pt x="59" y="111"/>
                </a:moveTo>
                <a:cubicBezTo>
                  <a:pt x="58" y="111"/>
                  <a:pt x="58" y="110"/>
                  <a:pt x="58" y="109"/>
                </a:cubicBezTo>
                <a:cubicBezTo>
                  <a:pt x="59" y="108"/>
                  <a:pt x="60" y="108"/>
                  <a:pt x="61" y="109"/>
                </a:cubicBezTo>
                <a:cubicBezTo>
                  <a:pt x="62" y="110"/>
                  <a:pt x="62" y="111"/>
                  <a:pt x="61" y="112"/>
                </a:cubicBezTo>
                <a:cubicBezTo>
                  <a:pt x="61" y="112"/>
                  <a:pt x="59" y="112"/>
                  <a:pt x="59" y="111"/>
                </a:cubicBezTo>
                <a:close/>
                <a:moveTo>
                  <a:pt x="66" y="115"/>
                </a:moveTo>
                <a:cubicBezTo>
                  <a:pt x="65" y="116"/>
                  <a:pt x="64" y="116"/>
                  <a:pt x="63" y="115"/>
                </a:cubicBezTo>
                <a:cubicBezTo>
                  <a:pt x="62" y="114"/>
                  <a:pt x="62" y="113"/>
                  <a:pt x="63" y="113"/>
                </a:cubicBezTo>
                <a:cubicBezTo>
                  <a:pt x="63" y="112"/>
                  <a:pt x="64" y="112"/>
                  <a:pt x="65" y="113"/>
                </a:cubicBezTo>
                <a:cubicBezTo>
                  <a:pt x="66" y="114"/>
                  <a:pt x="66" y="115"/>
                  <a:pt x="66" y="115"/>
                </a:cubicBezTo>
                <a:close/>
                <a:moveTo>
                  <a:pt x="54" y="101"/>
                </a:moveTo>
                <a:cubicBezTo>
                  <a:pt x="53" y="100"/>
                  <a:pt x="53" y="99"/>
                  <a:pt x="54" y="98"/>
                </a:cubicBezTo>
                <a:cubicBezTo>
                  <a:pt x="55" y="97"/>
                  <a:pt x="56" y="97"/>
                  <a:pt x="57" y="98"/>
                </a:cubicBezTo>
                <a:cubicBezTo>
                  <a:pt x="57" y="99"/>
                  <a:pt x="57" y="100"/>
                  <a:pt x="57" y="101"/>
                </a:cubicBezTo>
                <a:cubicBezTo>
                  <a:pt x="56" y="102"/>
                  <a:pt x="55" y="102"/>
                  <a:pt x="54" y="101"/>
                </a:cubicBezTo>
                <a:close/>
                <a:moveTo>
                  <a:pt x="67" y="110"/>
                </a:moveTo>
                <a:cubicBezTo>
                  <a:pt x="67" y="111"/>
                  <a:pt x="65" y="111"/>
                  <a:pt x="65" y="110"/>
                </a:cubicBezTo>
                <a:cubicBezTo>
                  <a:pt x="64" y="109"/>
                  <a:pt x="64" y="108"/>
                  <a:pt x="64" y="107"/>
                </a:cubicBezTo>
                <a:cubicBezTo>
                  <a:pt x="65" y="106"/>
                  <a:pt x="66" y="107"/>
                  <a:pt x="67" y="107"/>
                </a:cubicBezTo>
                <a:cubicBezTo>
                  <a:pt x="68" y="108"/>
                  <a:pt x="68" y="109"/>
                  <a:pt x="67" y="110"/>
                </a:cubicBezTo>
                <a:close/>
                <a:moveTo>
                  <a:pt x="63" y="99"/>
                </a:moveTo>
                <a:cubicBezTo>
                  <a:pt x="63" y="100"/>
                  <a:pt x="61" y="100"/>
                  <a:pt x="60" y="99"/>
                </a:cubicBezTo>
                <a:cubicBezTo>
                  <a:pt x="60" y="98"/>
                  <a:pt x="60" y="97"/>
                  <a:pt x="61" y="96"/>
                </a:cubicBezTo>
                <a:cubicBezTo>
                  <a:pt x="61" y="95"/>
                  <a:pt x="63" y="95"/>
                  <a:pt x="63" y="96"/>
                </a:cubicBezTo>
                <a:cubicBezTo>
                  <a:pt x="64" y="97"/>
                  <a:pt x="64" y="98"/>
                  <a:pt x="63" y="99"/>
                </a:cubicBezTo>
                <a:close/>
                <a:moveTo>
                  <a:pt x="59" y="95"/>
                </a:moveTo>
                <a:cubicBezTo>
                  <a:pt x="59" y="95"/>
                  <a:pt x="57" y="95"/>
                  <a:pt x="57" y="94"/>
                </a:cubicBezTo>
                <a:cubicBezTo>
                  <a:pt x="56" y="94"/>
                  <a:pt x="56" y="92"/>
                  <a:pt x="57" y="92"/>
                </a:cubicBezTo>
                <a:cubicBezTo>
                  <a:pt x="57" y="91"/>
                  <a:pt x="59" y="91"/>
                  <a:pt x="59" y="92"/>
                </a:cubicBezTo>
                <a:cubicBezTo>
                  <a:pt x="60" y="93"/>
                  <a:pt x="60" y="94"/>
                  <a:pt x="59" y="95"/>
                </a:cubicBezTo>
                <a:close/>
                <a:moveTo>
                  <a:pt x="55" y="90"/>
                </a:moveTo>
                <a:cubicBezTo>
                  <a:pt x="55" y="91"/>
                  <a:pt x="53" y="91"/>
                  <a:pt x="53" y="90"/>
                </a:cubicBezTo>
                <a:cubicBezTo>
                  <a:pt x="52" y="89"/>
                  <a:pt x="52" y="88"/>
                  <a:pt x="53" y="87"/>
                </a:cubicBezTo>
                <a:cubicBezTo>
                  <a:pt x="53" y="87"/>
                  <a:pt x="55" y="87"/>
                  <a:pt x="55" y="87"/>
                </a:cubicBezTo>
                <a:cubicBezTo>
                  <a:pt x="56" y="88"/>
                  <a:pt x="56" y="90"/>
                  <a:pt x="55" y="90"/>
                </a:cubicBezTo>
                <a:close/>
                <a:moveTo>
                  <a:pt x="51" y="86"/>
                </a:moveTo>
                <a:cubicBezTo>
                  <a:pt x="51" y="87"/>
                  <a:pt x="49" y="87"/>
                  <a:pt x="49" y="86"/>
                </a:cubicBezTo>
                <a:cubicBezTo>
                  <a:pt x="48" y="85"/>
                  <a:pt x="48" y="84"/>
                  <a:pt x="49" y="83"/>
                </a:cubicBezTo>
                <a:cubicBezTo>
                  <a:pt x="49" y="82"/>
                  <a:pt x="51" y="82"/>
                  <a:pt x="52" y="83"/>
                </a:cubicBezTo>
                <a:cubicBezTo>
                  <a:pt x="52" y="84"/>
                  <a:pt x="52" y="85"/>
                  <a:pt x="51" y="86"/>
                </a:cubicBezTo>
                <a:close/>
                <a:moveTo>
                  <a:pt x="63" y="92"/>
                </a:moveTo>
                <a:cubicBezTo>
                  <a:pt x="62" y="91"/>
                  <a:pt x="63" y="90"/>
                  <a:pt x="63" y="89"/>
                </a:cubicBezTo>
                <a:cubicBezTo>
                  <a:pt x="64" y="89"/>
                  <a:pt x="65" y="89"/>
                  <a:pt x="66" y="90"/>
                </a:cubicBezTo>
                <a:cubicBezTo>
                  <a:pt x="67" y="90"/>
                  <a:pt x="67" y="92"/>
                  <a:pt x="66" y="92"/>
                </a:cubicBezTo>
                <a:cubicBezTo>
                  <a:pt x="65" y="93"/>
                  <a:pt x="64" y="93"/>
                  <a:pt x="63" y="92"/>
                </a:cubicBezTo>
                <a:close/>
                <a:moveTo>
                  <a:pt x="77" y="101"/>
                </a:moveTo>
                <a:cubicBezTo>
                  <a:pt x="76" y="102"/>
                  <a:pt x="75" y="102"/>
                  <a:pt x="74" y="101"/>
                </a:cubicBezTo>
                <a:cubicBezTo>
                  <a:pt x="73" y="100"/>
                  <a:pt x="73" y="99"/>
                  <a:pt x="74" y="98"/>
                </a:cubicBezTo>
                <a:cubicBezTo>
                  <a:pt x="75" y="97"/>
                  <a:pt x="76" y="97"/>
                  <a:pt x="77" y="98"/>
                </a:cubicBezTo>
                <a:cubicBezTo>
                  <a:pt x="78" y="99"/>
                  <a:pt x="78" y="100"/>
                  <a:pt x="77" y="101"/>
                </a:cubicBezTo>
                <a:close/>
                <a:moveTo>
                  <a:pt x="66" y="86"/>
                </a:moveTo>
                <a:cubicBezTo>
                  <a:pt x="65" y="85"/>
                  <a:pt x="65" y="84"/>
                  <a:pt x="66" y="83"/>
                </a:cubicBezTo>
                <a:cubicBezTo>
                  <a:pt x="67" y="82"/>
                  <a:pt x="68" y="82"/>
                  <a:pt x="69" y="83"/>
                </a:cubicBezTo>
                <a:cubicBezTo>
                  <a:pt x="70" y="84"/>
                  <a:pt x="70" y="85"/>
                  <a:pt x="69" y="86"/>
                </a:cubicBezTo>
                <a:cubicBezTo>
                  <a:pt x="68" y="87"/>
                  <a:pt x="67" y="87"/>
                  <a:pt x="66" y="86"/>
                </a:cubicBezTo>
                <a:close/>
                <a:moveTo>
                  <a:pt x="84" y="99"/>
                </a:moveTo>
                <a:cubicBezTo>
                  <a:pt x="83" y="100"/>
                  <a:pt x="81" y="100"/>
                  <a:pt x="81" y="99"/>
                </a:cubicBezTo>
                <a:cubicBezTo>
                  <a:pt x="80" y="98"/>
                  <a:pt x="80" y="97"/>
                  <a:pt x="81" y="96"/>
                </a:cubicBezTo>
                <a:cubicBezTo>
                  <a:pt x="82" y="95"/>
                  <a:pt x="83" y="95"/>
                  <a:pt x="84" y="96"/>
                </a:cubicBezTo>
                <a:cubicBezTo>
                  <a:pt x="84" y="97"/>
                  <a:pt x="84" y="98"/>
                  <a:pt x="84" y="99"/>
                </a:cubicBezTo>
                <a:close/>
                <a:moveTo>
                  <a:pt x="80" y="95"/>
                </a:moveTo>
                <a:cubicBezTo>
                  <a:pt x="79" y="95"/>
                  <a:pt x="77" y="95"/>
                  <a:pt x="77" y="94"/>
                </a:cubicBezTo>
                <a:cubicBezTo>
                  <a:pt x="76" y="94"/>
                  <a:pt x="76" y="92"/>
                  <a:pt x="77" y="92"/>
                </a:cubicBezTo>
                <a:cubicBezTo>
                  <a:pt x="78" y="91"/>
                  <a:pt x="79" y="91"/>
                  <a:pt x="80" y="92"/>
                </a:cubicBezTo>
                <a:cubicBezTo>
                  <a:pt x="80" y="93"/>
                  <a:pt x="80" y="94"/>
                  <a:pt x="80" y="95"/>
                </a:cubicBezTo>
                <a:close/>
                <a:moveTo>
                  <a:pt x="69" y="79"/>
                </a:moveTo>
                <a:cubicBezTo>
                  <a:pt x="68" y="78"/>
                  <a:pt x="68" y="77"/>
                  <a:pt x="69" y="76"/>
                </a:cubicBezTo>
                <a:cubicBezTo>
                  <a:pt x="70" y="76"/>
                  <a:pt x="71" y="76"/>
                  <a:pt x="72" y="76"/>
                </a:cubicBezTo>
                <a:cubicBezTo>
                  <a:pt x="72" y="77"/>
                  <a:pt x="72" y="79"/>
                  <a:pt x="72" y="79"/>
                </a:cubicBezTo>
                <a:cubicBezTo>
                  <a:pt x="71" y="80"/>
                  <a:pt x="69" y="80"/>
                  <a:pt x="69" y="79"/>
                </a:cubicBezTo>
                <a:close/>
                <a:moveTo>
                  <a:pt x="90" y="97"/>
                </a:moveTo>
                <a:cubicBezTo>
                  <a:pt x="89" y="97"/>
                  <a:pt x="88" y="97"/>
                  <a:pt x="87" y="96"/>
                </a:cubicBezTo>
                <a:cubicBezTo>
                  <a:pt x="87" y="96"/>
                  <a:pt x="87" y="94"/>
                  <a:pt x="88" y="94"/>
                </a:cubicBezTo>
                <a:cubicBezTo>
                  <a:pt x="88" y="93"/>
                  <a:pt x="90" y="93"/>
                  <a:pt x="90" y="94"/>
                </a:cubicBezTo>
                <a:cubicBezTo>
                  <a:pt x="91" y="95"/>
                  <a:pt x="91" y="96"/>
                  <a:pt x="90" y="97"/>
                </a:cubicBezTo>
                <a:close/>
                <a:moveTo>
                  <a:pt x="86" y="92"/>
                </a:moveTo>
                <a:cubicBezTo>
                  <a:pt x="85" y="93"/>
                  <a:pt x="84" y="93"/>
                  <a:pt x="83" y="92"/>
                </a:cubicBezTo>
                <a:cubicBezTo>
                  <a:pt x="83" y="91"/>
                  <a:pt x="83" y="90"/>
                  <a:pt x="84" y="89"/>
                </a:cubicBezTo>
                <a:cubicBezTo>
                  <a:pt x="84" y="89"/>
                  <a:pt x="86" y="89"/>
                  <a:pt x="86" y="89"/>
                </a:cubicBezTo>
                <a:cubicBezTo>
                  <a:pt x="87" y="90"/>
                  <a:pt x="87" y="92"/>
                  <a:pt x="86" y="92"/>
                </a:cubicBezTo>
                <a:close/>
                <a:moveTo>
                  <a:pt x="82" y="88"/>
                </a:moveTo>
                <a:cubicBezTo>
                  <a:pt x="81" y="89"/>
                  <a:pt x="80" y="89"/>
                  <a:pt x="79" y="88"/>
                </a:cubicBezTo>
                <a:cubicBezTo>
                  <a:pt x="79" y="87"/>
                  <a:pt x="79" y="86"/>
                  <a:pt x="80" y="85"/>
                </a:cubicBezTo>
                <a:cubicBezTo>
                  <a:pt x="80" y="84"/>
                  <a:pt x="82" y="84"/>
                  <a:pt x="82" y="85"/>
                </a:cubicBezTo>
                <a:cubicBezTo>
                  <a:pt x="83" y="86"/>
                  <a:pt x="83" y="87"/>
                  <a:pt x="82" y="88"/>
                </a:cubicBezTo>
                <a:close/>
                <a:moveTo>
                  <a:pt x="97" y="94"/>
                </a:moveTo>
                <a:cubicBezTo>
                  <a:pt x="96" y="95"/>
                  <a:pt x="95" y="95"/>
                  <a:pt x="94" y="94"/>
                </a:cubicBezTo>
                <a:cubicBezTo>
                  <a:pt x="93" y="93"/>
                  <a:pt x="93" y="92"/>
                  <a:pt x="94" y="91"/>
                </a:cubicBezTo>
                <a:cubicBezTo>
                  <a:pt x="95" y="91"/>
                  <a:pt x="96" y="91"/>
                  <a:pt x="97" y="92"/>
                </a:cubicBezTo>
                <a:cubicBezTo>
                  <a:pt x="98" y="92"/>
                  <a:pt x="98" y="94"/>
                  <a:pt x="97" y="94"/>
                </a:cubicBezTo>
                <a:close/>
                <a:moveTo>
                  <a:pt x="93" y="90"/>
                </a:moveTo>
                <a:cubicBezTo>
                  <a:pt x="92" y="91"/>
                  <a:pt x="91" y="91"/>
                  <a:pt x="90" y="90"/>
                </a:cubicBezTo>
                <a:cubicBezTo>
                  <a:pt x="89" y="89"/>
                  <a:pt x="89" y="88"/>
                  <a:pt x="90" y="87"/>
                </a:cubicBezTo>
                <a:cubicBezTo>
                  <a:pt x="91" y="86"/>
                  <a:pt x="92" y="86"/>
                  <a:pt x="93" y="87"/>
                </a:cubicBezTo>
                <a:cubicBezTo>
                  <a:pt x="94" y="88"/>
                  <a:pt x="94" y="89"/>
                  <a:pt x="93" y="90"/>
                </a:cubicBezTo>
                <a:close/>
                <a:moveTo>
                  <a:pt x="89" y="86"/>
                </a:moveTo>
                <a:cubicBezTo>
                  <a:pt x="88" y="87"/>
                  <a:pt x="87" y="86"/>
                  <a:pt x="86" y="86"/>
                </a:cubicBezTo>
                <a:cubicBezTo>
                  <a:pt x="85" y="85"/>
                  <a:pt x="85" y="84"/>
                  <a:pt x="86" y="83"/>
                </a:cubicBezTo>
                <a:cubicBezTo>
                  <a:pt x="87" y="82"/>
                  <a:pt x="88" y="82"/>
                  <a:pt x="89" y="83"/>
                </a:cubicBezTo>
                <a:cubicBezTo>
                  <a:pt x="90" y="84"/>
                  <a:pt x="90" y="85"/>
                  <a:pt x="89" y="86"/>
                </a:cubicBezTo>
                <a:close/>
                <a:moveTo>
                  <a:pt x="85" y="81"/>
                </a:moveTo>
                <a:cubicBezTo>
                  <a:pt x="84" y="82"/>
                  <a:pt x="83" y="82"/>
                  <a:pt x="82" y="81"/>
                </a:cubicBezTo>
                <a:cubicBezTo>
                  <a:pt x="81" y="81"/>
                  <a:pt x="81" y="79"/>
                  <a:pt x="82" y="79"/>
                </a:cubicBezTo>
                <a:cubicBezTo>
                  <a:pt x="83" y="78"/>
                  <a:pt x="84" y="78"/>
                  <a:pt x="85" y="79"/>
                </a:cubicBezTo>
                <a:cubicBezTo>
                  <a:pt x="86" y="79"/>
                  <a:pt x="86" y="81"/>
                  <a:pt x="85" y="81"/>
                </a:cubicBezTo>
                <a:close/>
                <a:moveTo>
                  <a:pt x="100" y="88"/>
                </a:moveTo>
                <a:cubicBezTo>
                  <a:pt x="99" y="89"/>
                  <a:pt x="98" y="89"/>
                  <a:pt x="97" y="88"/>
                </a:cubicBezTo>
                <a:cubicBezTo>
                  <a:pt x="96" y="87"/>
                  <a:pt x="96" y="86"/>
                  <a:pt x="97" y="85"/>
                </a:cubicBezTo>
                <a:cubicBezTo>
                  <a:pt x="98" y="84"/>
                  <a:pt x="99" y="84"/>
                  <a:pt x="100" y="85"/>
                </a:cubicBezTo>
                <a:cubicBezTo>
                  <a:pt x="101" y="86"/>
                  <a:pt x="101" y="87"/>
                  <a:pt x="100" y="88"/>
                </a:cubicBezTo>
                <a:close/>
                <a:moveTo>
                  <a:pt x="96" y="84"/>
                </a:moveTo>
                <a:cubicBezTo>
                  <a:pt x="95" y="84"/>
                  <a:pt x="94" y="84"/>
                  <a:pt x="93" y="83"/>
                </a:cubicBezTo>
                <a:cubicBezTo>
                  <a:pt x="92" y="83"/>
                  <a:pt x="92" y="81"/>
                  <a:pt x="93" y="81"/>
                </a:cubicBezTo>
                <a:cubicBezTo>
                  <a:pt x="94" y="80"/>
                  <a:pt x="95" y="80"/>
                  <a:pt x="96" y="81"/>
                </a:cubicBezTo>
                <a:cubicBezTo>
                  <a:pt x="97" y="82"/>
                  <a:pt x="97" y="83"/>
                  <a:pt x="96" y="84"/>
                </a:cubicBezTo>
                <a:close/>
                <a:moveTo>
                  <a:pt x="92" y="79"/>
                </a:moveTo>
                <a:cubicBezTo>
                  <a:pt x="91" y="80"/>
                  <a:pt x="90" y="80"/>
                  <a:pt x="89" y="79"/>
                </a:cubicBezTo>
                <a:cubicBezTo>
                  <a:pt x="88" y="78"/>
                  <a:pt x="88" y="77"/>
                  <a:pt x="89" y="76"/>
                </a:cubicBezTo>
                <a:cubicBezTo>
                  <a:pt x="90" y="76"/>
                  <a:pt x="91" y="76"/>
                  <a:pt x="92" y="76"/>
                </a:cubicBezTo>
                <a:cubicBezTo>
                  <a:pt x="93" y="77"/>
                  <a:pt x="93" y="79"/>
                  <a:pt x="92" y="79"/>
                </a:cubicBezTo>
                <a:close/>
                <a:moveTo>
                  <a:pt x="84" y="68"/>
                </a:moveTo>
                <a:cubicBezTo>
                  <a:pt x="83" y="69"/>
                  <a:pt x="82" y="69"/>
                  <a:pt x="81" y="68"/>
                </a:cubicBezTo>
                <a:cubicBezTo>
                  <a:pt x="80" y="67"/>
                  <a:pt x="80" y="66"/>
                  <a:pt x="81" y="65"/>
                </a:cubicBezTo>
                <a:cubicBezTo>
                  <a:pt x="82" y="64"/>
                  <a:pt x="83" y="64"/>
                  <a:pt x="84" y="65"/>
                </a:cubicBezTo>
                <a:cubicBezTo>
                  <a:pt x="85" y="66"/>
                  <a:pt x="85" y="67"/>
                  <a:pt x="84" y="68"/>
                </a:cubicBezTo>
                <a:close/>
                <a:moveTo>
                  <a:pt x="102" y="81"/>
                </a:moveTo>
                <a:cubicBezTo>
                  <a:pt x="102" y="82"/>
                  <a:pt x="100" y="82"/>
                  <a:pt x="100" y="81"/>
                </a:cubicBezTo>
                <a:cubicBezTo>
                  <a:pt x="99" y="80"/>
                  <a:pt x="99" y="79"/>
                  <a:pt x="100" y="78"/>
                </a:cubicBezTo>
                <a:cubicBezTo>
                  <a:pt x="101" y="78"/>
                  <a:pt x="102" y="78"/>
                  <a:pt x="103" y="78"/>
                </a:cubicBezTo>
                <a:cubicBezTo>
                  <a:pt x="103" y="79"/>
                  <a:pt x="103" y="81"/>
                  <a:pt x="102" y="81"/>
                </a:cubicBezTo>
                <a:close/>
                <a:moveTo>
                  <a:pt x="98" y="77"/>
                </a:moveTo>
                <a:cubicBezTo>
                  <a:pt x="98" y="78"/>
                  <a:pt x="96" y="78"/>
                  <a:pt x="96" y="77"/>
                </a:cubicBezTo>
                <a:cubicBezTo>
                  <a:pt x="95" y="76"/>
                  <a:pt x="95" y="75"/>
                  <a:pt x="96" y="74"/>
                </a:cubicBezTo>
                <a:cubicBezTo>
                  <a:pt x="97" y="73"/>
                  <a:pt x="98" y="73"/>
                  <a:pt x="99" y="74"/>
                </a:cubicBezTo>
                <a:cubicBezTo>
                  <a:pt x="99" y="75"/>
                  <a:pt x="99" y="76"/>
                  <a:pt x="98" y="77"/>
                </a:cubicBezTo>
                <a:close/>
                <a:moveTo>
                  <a:pt x="91" y="66"/>
                </a:moveTo>
                <a:cubicBezTo>
                  <a:pt x="90" y="66"/>
                  <a:pt x="89" y="66"/>
                  <a:pt x="88" y="65"/>
                </a:cubicBezTo>
                <a:cubicBezTo>
                  <a:pt x="87" y="65"/>
                  <a:pt x="87" y="63"/>
                  <a:pt x="88" y="63"/>
                </a:cubicBezTo>
                <a:cubicBezTo>
                  <a:pt x="89" y="62"/>
                  <a:pt x="90" y="62"/>
                  <a:pt x="91" y="63"/>
                </a:cubicBezTo>
                <a:cubicBezTo>
                  <a:pt x="91" y="64"/>
                  <a:pt x="91" y="65"/>
                  <a:pt x="91" y="66"/>
                </a:cubicBezTo>
                <a:close/>
                <a:moveTo>
                  <a:pt x="87" y="61"/>
                </a:moveTo>
                <a:cubicBezTo>
                  <a:pt x="86" y="62"/>
                  <a:pt x="85" y="62"/>
                  <a:pt x="84" y="61"/>
                </a:cubicBezTo>
                <a:cubicBezTo>
                  <a:pt x="83" y="60"/>
                  <a:pt x="83" y="59"/>
                  <a:pt x="84" y="58"/>
                </a:cubicBezTo>
                <a:cubicBezTo>
                  <a:pt x="85" y="58"/>
                  <a:pt x="86" y="58"/>
                  <a:pt x="87" y="58"/>
                </a:cubicBezTo>
                <a:cubicBezTo>
                  <a:pt x="88" y="59"/>
                  <a:pt x="87" y="61"/>
                  <a:pt x="87" y="61"/>
                </a:cubicBezTo>
                <a:close/>
                <a:moveTo>
                  <a:pt x="105" y="75"/>
                </a:moveTo>
                <a:cubicBezTo>
                  <a:pt x="104" y="76"/>
                  <a:pt x="103" y="75"/>
                  <a:pt x="102" y="75"/>
                </a:cubicBezTo>
                <a:cubicBezTo>
                  <a:pt x="102" y="74"/>
                  <a:pt x="102" y="73"/>
                  <a:pt x="102" y="72"/>
                </a:cubicBezTo>
                <a:cubicBezTo>
                  <a:pt x="103" y="71"/>
                  <a:pt x="105" y="71"/>
                  <a:pt x="105" y="72"/>
                </a:cubicBezTo>
                <a:cubicBezTo>
                  <a:pt x="106" y="73"/>
                  <a:pt x="106" y="74"/>
                  <a:pt x="105" y="75"/>
                </a:cubicBezTo>
                <a:close/>
                <a:moveTo>
                  <a:pt x="97" y="63"/>
                </a:moveTo>
                <a:cubicBezTo>
                  <a:pt x="97" y="64"/>
                  <a:pt x="95" y="64"/>
                  <a:pt x="94" y="63"/>
                </a:cubicBezTo>
                <a:cubicBezTo>
                  <a:pt x="94" y="62"/>
                  <a:pt x="94" y="61"/>
                  <a:pt x="95" y="60"/>
                </a:cubicBezTo>
                <a:cubicBezTo>
                  <a:pt x="95" y="60"/>
                  <a:pt x="97" y="60"/>
                  <a:pt x="97" y="61"/>
                </a:cubicBezTo>
                <a:cubicBezTo>
                  <a:pt x="98" y="61"/>
                  <a:pt x="98" y="63"/>
                  <a:pt x="97" y="63"/>
                </a:cubicBezTo>
                <a:close/>
                <a:moveTo>
                  <a:pt x="93" y="59"/>
                </a:moveTo>
                <a:cubicBezTo>
                  <a:pt x="93" y="60"/>
                  <a:pt x="91" y="60"/>
                  <a:pt x="91" y="59"/>
                </a:cubicBezTo>
                <a:cubicBezTo>
                  <a:pt x="90" y="58"/>
                  <a:pt x="90" y="57"/>
                  <a:pt x="91" y="56"/>
                </a:cubicBezTo>
                <a:cubicBezTo>
                  <a:pt x="91" y="55"/>
                  <a:pt x="93" y="55"/>
                  <a:pt x="93" y="56"/>
                </a:cubicBezTo>
                <a:cubicBezTo>
                  <a:pt x="94" y="57"/>
                  <a:pt x="94" y="58"/>
                  <a:pt x="93" y="59"/>
                </a:cubicBezTo>
                <a:close/>
                <a:moveTo>
                  <a:pt x="89" y="55"/>
                </a:moveTo>
                <a:cubicBezTo>
                  <a:pt x="89" y="56"/>
                  <a:pt x="87" y="56"/>
                  <a:pt x="87" y="55"/>
                </a:cubicBezTo>
                <a:cubicBezTo>
                  <a:pt x="86" y="54"/>
                  <a:pt x="86" y="53"/>
                  <a:pt x="87" y="52"/>
                </a:cubicBezTo>
                <a:cubicBezTo>
                  <a:pt x="87" y="51"/>
                  <a:pt x="89" y="51"/>
                  <a:pt x="89" y="52"/>
                </a:cubicBezTo>
                <a:cubicBezTo>
                  <a:pt x="90" y="53"/>
                  <a:pt x="90" y="54"/>
                  <a:pt x="89" y="55"/>
                </a:cubicBezTo>
                <a:close/>
                <a:moveTo>
                  <a:pt x="104" y="61"/>
                </a:moveTo>
                <a:cubicBezTo>
                  <a:pt x="103" y="62"/>
                  <a:pt x="102" y="62"/>
                  <a:pt x="101" y="61"/>
                </a:cubicBezTo>
                <a:cubicBezTo>
                  <a:pt x="100" y="60"/>
                  <a:pt x="101" y="59"/>
                  <a:pt x="101" y="58"/>
                </a:cubicBezTo>
                <a:cubicBezTo>
                  <a:pt x="102" y="57"/>
                  <a:pt x="103" y="58"/>
                  <a:pt x="104" y="58"/>
                </a:cubicBezTo>
                <a:cubicBezTo>
                  <a:pt x="105" y="59"/>
                  <a:pt x="105" y="60"/>
                  <a:pt x="104" y="61"/>
                </a:cubicBezTo>
                <a:close/>
                <a:moveTo>
                  <a:pt x="100" y="57"/>
                </a:moveTo>
                <a:cubicBezTo>
                  <a:pt x="99" y="58"/>
                  <a:pt x="98" y="58"/>
                  <a:pt x="97" y="57"/>
                </a:cubicBezTo>
                <a:cubicBezTo>
                  <a:pt x="96" y="56"/>
                  <a:pt x="97" y="55"/>
                  <a:pt x="97" y="54"/>
                </a:cubicBezTo>
                <a:cubicBezTo>
                  <a:pt x="98" y="53"/>
                  <a:pt x="99" y="53"/>
                  <a:pt x="100" y="54"/>
                </a:cubicBezTo>
                <a:cubicBezTo>
                  <a:pt x="101" y="55"/>
                  <a:pt x="101" y="56"/>
                  <a:pt x="100" y="57"/>
                </a:cubicBezTo>
                <a:close/>
                <a:moveTo>
                  <a:pt x="96" y="53"/>
                </a:moveTo>
                <a:cubicBezTo>
                  <a:pt x="95" y="53"/>
                  <a:pt x="94" y="53"/>
                  <a:pt x="93" y="52"/>
                </a:cubicBezTo>
                <a:cubicBezTo>
                  <a:pt x="93" y="52"/>
                  <a:pt x="93" y="50"/>
                  <a:pt x="93" y="50"/>
                </a:cubicBezTo>
                <a:cubicBezTo>
                  <a:pt x="94" y="49"/>
                  <a:pt x="95" y="49"/>
                  <a:pt x="96" y="50"/>
                </a:cubicBezTo>
                <a:cubicBezTo>
                  <a:pt x="97" y="51"/>
                  <a:pt x="97" y="52"/>
                  <a:pt x="96" y="53"/>
                </a:cubicBezTo>
                <a:close/>
                <a:moveTo>
                  <a:pt x="92" y="48"/>
                </a:moveTo>
                <a:cubicBezTo>
                  <a:pt x="91" y="49"/>
                  <a:pt x="90" y="49"/>
                  <a:pt x="89" y="48"/>
                </a:cubicBezTo>
                <a:cubicBezTo>
                  <a:pt x="89" y="47"/>
                  <a:pt x="89" y="46"/>
                  <a:pt x="89" y="45"/>
                </a:cubicBezTo>
                <a:cubicBezTo>
                  <a:pt x="90" y="45"/>
                  <a:pt x="91" y="45"/>
                  <a:pt x="92" y="45"/>
                </a:cubicBezTo>
                <a:cubicBezTo>
                  <a:pt x="93" y="46"/>
                  <a:pt x="93" y="48"/>
                  <a:pt x="92" y="48"/>
                </a:cubicBezTo>
                <a:close/>
                <a:moveTo>
                  <a:pt x="116" y="65"/>
                </a:moveTo>
                <a:cubicBezTo>
                  <a:pt x="115" y="65"/>
                  <a:pt x="114" y="65"/>
                  <a:pt x="114" y="64"/>
                </a:cubicBezTo>
                <a:cubicBezTo>
                  <a:pt x="113" y="64"/>
                  <a:pt x="113" y="62"/>
                  <a:pt x="113" y="62"/>
                </a:cubicBezTo>
                <a:cubicBezTo>
                  <a:pt x="114" y="61"/>
                  <a:pt x="115" y="61"/>
                  <a:pt x="116" y="62"/>
                </a:cubicBezTo>
                <a:cubicBezTo>
                  <a:pt x="117" y="63"/>
                  <a:pt x="117" y="64"/>
                  <a:pt x="116" y="65"/>
                </a:cubicBezTo>
                <a:close/>
                <a:moveTo>
                  <a:pt x="107" y="55"/>
                </a:moveTo>
                <a:cubicBezTo>
                  <a:pt x="106" y="55"/>
                  <a:pt x="105" y="55"/>
                  <a:pt x="104" y="55"/>
                </a:cubicBezTo>
                <a:cubicBezTo>
                  <a:pt x="103" y="54"/>
                  <a:pt x="103" y="52"/>
                  <a:pt x="104" y="52"/>
                </a:cubicBezTo>
                <a:cubicBezTo>
                  <a:pt x="105" y="51"/>
                  <a:pt x="106" y="51"/>
                  <a:pt x="107" y="52"/>
                </a:cubicBezTo>
                <a:cubicBezTo>
                  <a:pt x="108" y="53"/>
                  <a:pt x="108" y="54"/>
                  <a:pt x="107" y="55"/>
                </a:cubicBezTo>
                <a:close/>
                <a:moveTo>
                  <a:pt x="103" y="50"/>
                </a:moveTo>
                <a:cubicBezTo>
                  <a:pt x="102" y="51"/>
                  <a:pt x="101" y="51"/>
                  <a:pt x="100" y="50"/>
                </a:cubicBezTo>
                <a:cubicBezTo>
                  <a:pt x="99" y="49"/>
                  <a:pt x="99" y="48"/>
                  <a:pt x="100" y="47"/>
                </a:cubicBezTo>
                <a:cubicBezTo>
                  <a:pt x="101" y="47"/>
                  <a:pt x="102" y="47"/>
                  <a:pt x="103" y="47"/>
                </a:cubicBezTo>
                <a:cubicBezTo>
                  <a:pt x="104" y="48"/>
                  <a:pt x="104" y="50"/>
                  <a:pt x="103" y="50"/>
                </a:cubicBezTo>
                <a:close/>
                <a:moveTo>
                  <a:pt x="99" y="46"/>
                </a:moveTo>
                <a:cubicBezTo>
                  <a:pt x="98" y="47"/>
                  <a:pt x="97" y="47"/>
                  <a:pt x="96" y="46"/>
                </a:cubicBezTo>
                <a:cubicBezTo>
                  <a:pt x="95" y="45"/>
                  <a:pt x="95" y="44"/>
                  <a:pt x="96" y="43"/>
                </a:cubicBezTo>
                <a:cubicBezTo>
                  <a:pt x="97" y="42"/>
                  <a:pt x="98" y="42"/>
                  <a:pt x="99" y="43"/>
                </a:cubicBezTo>
                <a:cubicBezTo>
                  <a:pt x="100" y="44"/>
                  <a:pt x="100" y="45"/>
                  <a:pt x="99" y="46"/>
                </a:cubicBezTo>
                <a:close/>
                <a:moveTo>
                  <a:pt x="122" y="63"/>
                </a:moveTo>
                <a:cubicBezTo>
                  <a:pt x="121" y="64"/>
                  <a:pt x="120" y="64"/>
                  <a:pt x="119" y="63"/>
                </a:cubicBezTo>
                <a:cubicBezTo>
                  <a:pt x="119" y="62"/>
                  <a:pt x="119" y="61"/>
                  <a:pt x="119" y="60"/>
                </a:cubicBezTo>
                <a:cubicBezTo>
                  <a:pt x="120" y="60"/>
                  <a:pt x="121" y="60"/>
                  <a:pt x="122" y="61"/>
                </a:cubicBezTo>
                <a:cubicBezTo>
                  <a:pt x="122" y="62"/>
                  <a:pt x="122" y="63"/>
                  <a:pt x="122" y="63"/>
                </a:cubicBezTo>
                <a:close/>
                <a:moveTo>
                  <a:pt x="118" y="59"/>
                </a:moveTo>
                <a:cubicBezTo>
                  <a:pt x="118" y="59"/>
                  <a:pt x="116" y="59"/>
                  <a:pt x="116" y="58"/>
                </a:cubicBezTo>
                <a:cubicBezTo>
                  <a:pt x="115" y="57"/>
                  <a:pt x="115" y="56"/>
                  <a:pt x="116" y="56"/>
                </a:cubicBezTo>
                <a:cubicBezTo>
                  <a:pt x="116" y="55"/>
                  <a:pt x="117" y="55"/>
                  <a:pt x="118" y="56"/>
                </a:cubicBezTo>
                <a:cubicBezTo>
                  <a:pt x="119" y="57"/>
                  <a:pt x="119" y="58"/>
                  <a:pt x="118" y="59"/>
                </a:cubicBezTo>
                <a:close/>
                <a:moveTo>
                  <a:pt x="110" y="48"/>
                </a:moveTo>
                <a:cubicBezTo>
                  <a:pt x="109" y="49"/>
                  <a:pt x="107" y="49"/>
                  <a:pt x="107" y="48"/>
                </a:cubicBezTo>
                <a:cubicBezTo>
                  <a:pt x="106" y="47"/>
                  <a:pt x="106" y="46"/>
                  <a:pt x="107" y="45"/>
                </a:cubicBezTo>
                <a:cubicBezTo>
                  <a:pt x="108" y="44"/>
                  <a:pt x="109" y="44"/>
                  <a:pt x="110" y="45"/>
                </a:cubicBezTo>
                <a:cubicBezTo>
                  <a:pt x="110" y="46"/>
                  <a:pt x="110" y="47"/>
                  <a:pt x="110" y="48"/>
                </a:cubicBezTo>
                <a:close/>
                <a:moveTo>
                  <a:pt x="106" y="44"/>
                </a:moveTo>
                <a:cubicBezTo>
                  <a:pt x="105" y="45"/>
                  <a:pt x="103" y="45"/>
                  <a:pt x="103" y="44"/>
                </a:cubicBezTo>
                <a:cubicBezTo>
                  <a:pt x="102" y="43"/>
                  <a:pt x="102" y="42"/>
                  <a:pt x="103" y="41"/>
                </a:cubicBezTo>
                <a:cubicBezTo>
                  <a:pt x="104" y="40"/>
                  <a:pt x="105" y="40"/>
                  <a:pt x="106" y="41"/>
                </a:cubicBezTo>
                <a:cubicBezTo>
                  <a:pt x="106" y="42"/>
                  <a:pt x="106" y="43"/>
                  <a:pt x="106" y="44"/>
                </a:cubicBezTo>
                <a:close/>
                <a:moveTo>
                  <a:pt x="123" y="55"/>
                </a:moveTo>
                <a:cubicBezTo>
                  <a:pt x="124" y="56"/>
                  <a:pt x="124" y="57"/>
                  <a:pt x="123" y="58"/>
                </a:cubicBezTo>
                <a:cubicBezTo>
                  <a:pt x="123" y="58"/>
                  <a:pt x="122" y="58"/>
                  <a:pt x="121" y="57"/>
                </a:cubicBezTo>
                <a:cubicBezTo>
                  <a:pt x="121" y="56"/>
                  <a:pt x="121" y="55"/>
                  <a:pt x="121" y="55"/>
                </a:cubicBezTo>
                <a:cubicBezTo>
                  <a:pt x="122" y="54"/>
                  <a:pt x="123" y="54"/>
                  <a:pt x="123" y="55"/>
                </a:cubicBezTo>
                <a:close/>
                <a:moveTo>
                  <a:pt x="120" y="53"/>
                </a:moveTo>
                <a:cubicBezTo>
                  <a:pt x="120" y="54"/>
                  <a:pt x="118" y="53"/>
                  <a:pt x="118" y="52"/>
                </a:cubicBezTo>
                <a:cubicBezTo>
                  <a:pt x="117" y="52"/>
                  <a:pt x="117" y="50"/>
                  <a:pt x="118" y="50"/>
                </a:cubicBezTo>
                <a:cubicBezTo>
                  <a:pt x="118" y="49"/>
                  <a:pt x="119" y="49"/>
                  <a:pt x="120" y="50"/>
                </a:cubicBezTo>
                <a:cubicBezTo>
                  <a:pt x="121" y="51"/>
                  <a:pt x="121" y="52"/>
                  <a:pt x="120" y="53"/>
                </a:cubicBezTo>
                <a:close/>
                <a:moveTo>
                  <a:pt x="112" y="42"/>
                </a:moveTo>
                <a:cubicBezTo>
                  <a:pt x="111" y="42"/>
                  <a:pt x="110" y="42"/>
                  <a:pt x="109" y="41"/>
                </a:cubicBezTo>
                <a:cubicBezTo>
                  <a:pt x="109" y="41"/>
                  <a:pt x="109" y="39"/>
                  <a:pt x="110" y="39"/>
                </a:cubicBezTo>
                <a:cubicBezTo>
                  <a:pt x="110" y="38"/>
                  <a:pt x="112" y="38"/>
                  <a:pt x="112" y="39"/>
                </a:cubicBezTo>
                <a:cubicBezTo>
                  <a:pt x="113" y="40"/>
                  <a:pt x="113" y="41"/>
                  <a:pt x="112" y="42"/>
                </a:cubicBezTo>
                <a:close/>
                <a:moveTo>
                  <a:pt x="122" y="48"/>
                </a:moveTo>
                <a:cubicBezTo>
                  <a:pt x="121" y="48"/>
                  <a:pt x="120" y="48"/>
                  <a:pt x="119" y="47"/>
                </a:cubicBezTo>
                <a:cubicBezTo>
                  <a:pt x="119" y="46"/>
                  <a:pt x="119" y="45"/>
                  <a:pt x="119" y="44"/>
                </a:cubicBezTo>
                <a:cubicBezTo>
                  <a:pt x="120" y="44"/>
                  <a:pt x="121" y="44"/>
                  <a:pt x="122" y="45"/>
                </a:cubicBezTo>
                <a:cubicBezTo>
                  <a:pt x="122" y="46"/>
                  <a:pt x="122" y="47"/>
                  <a:pt x="122" y="48"/>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P spid="12" grpId="0" animBg="1"/>
      <p:bldP spid="14" grpId="0" animBg="1"/>
      <p:bldP spid="15" grpId="0" animBg="1"/>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83878" y="-237221"/>
            <a:ext cx="2397397" cy="1014427"/>
            <a:chOff x="183878" y="-237221"/>
            <a:chExt cx="2397397" cy="1014427"/>
          </a:xfrm>
        </p:grpSpPr>
        <p:grpSp>
          <p:nvGrpSpPr>
            <p:cNvPr id="10" name="组合 9"/>
            <p:cNvGrpSpPr/>
            <p:nvPr/>
          </p:nvGrpSpPr>
          <p:grpSpPr>
            <a:xfrm>
              <a:off x="183878" y="-237221"/>
              <a:ext cx="2397397" cy="1014427"/>
              <a:chOff x="7791566" y="-316714"/>
              <a:chExt cx="3421802" cy="1228681"/>
            </a:xfrm>
          </p:grpSpPr>
          <p:sp>
            <p:nvSpPr>
              <p:cNvPr id="12" name="矩形 11"/>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13" name="椭圆 12"/>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useBgFill="1">
          <p:nvSpPr>
            <p:cNvPr id="11" name="文本框 10"/>
            <p:cNvSpPr txBox="1"/>
            <p:nvPr/>
          </p:nvSpPr>
          <p:spPr>
            <a:xfrm>
              <a:off x="298385" y="101863"/>
              <a:ext cx="2025015" cy="584775"/>
            </a:xfrm>
            <a:prstGeom prst="rect">
              <a:avLst/>
            </a:prstGeom>
          </p:spPr>
          <p:txBody>
            <a:bodyPr wrap="square" rtlCol="0" anchor="t">
              <a:spAutoFit/>
            </a:bodyPr>
            <a:lstStyle/>
            <a:p>
              <a:pPr algn="ctr"/>
              <a:r>
                <a:rPr lang="zh-CN" altLang="en-US" sz="3200" dirty="0">
                  <a:blipFill>
                    <a:blip r:embed="rId2"/>
                    <a:stretch>
                      <a:fillRect/>
                    </a:stretch>
                  </a:blipFill>
                  <a:cs typeface="+mn-ea"/>
                  <a:sym typeface="+mn-lt"/>
                </a:rPr>
                <a:t>口味特点</a:t>
              </a:r>
            </a:p>
          </p:txBody>
        </p:sp>
      </p:grpSp>
      <p:grpSp>
        <p:nvGrpSpPr>
          <p:cNvPr id="2" name="组合 1"/>
          <p:cNvGrpSpPr/>
          <p:nvPr/>
        </p:nvGrpSpPr>
        <p:grpSpPr>
          <a:xfrm>
            <a:off x="1048385" y="928370"/>
            <a:ext cx="10135235" cy="4829810"/>
            <a:chOff x="1651" y="1462"/>
            <a:chExt cx="15961" cy="7606"/>
          </a:xfrm>
        </p:grpSpPr>
        <p:sp useBgFill="1">
          <p:nvSpPr>
            <p:cNvPr id="18" name="文本框 17"/>
            <p:cNvSpPr txBox="1"/>
            <p:nvPr/>
          </p:nvSpPr>
          <p:spPr>
            <a:xfrm>
              <a:off x="8210" y="1462"/>
              <a:ext cx="4909" cy="1695"/>
            </a:xfrm>
            <a:prstGeom prst="rect">
              <a:avLst/>
            </a:prstGeom>
          </p:spPr>
          <p:txBody>
            <a:bodyPr wrap="square" rtlCol="0" anchor="t">
              <a:spAutoFit/>
            </a:bodyPr>
            <a:lstStyle/>
            <a:p>
              <a:pPr algn="ctr"/>
              <a:r>
                <a:rPr lang="zh-CN" altLang="en-US" sz="3200" dirty="0">
                  <a:blipFill>
                    <a:blip r:embed="rId2"/>
                    <a:stretch>
                      <a:fillRect/>
                    </a:stretch>
                  </a:blipFill>
                  <a:cs typeface="+mn-ea"/>
                  <a:sym typeface="+mn-lt"/>
                </a:rPr>
                <a:t>玲珑细巧</a:t>
              </a:r>
            </a:p>
            <a:p>
              <a:pPr algn="ctr"/>
              <a:r>
                <a:rPr lang="zh-CN" altLang="en-US" sz="3200" dirty="0">
                  <a:blipFill>
                    <a:blip r:embed="rId2"/>
                    <a:stretch>
                      <a:fillRect/>
                    </a:stretch>
                  </a:blipFill>
                  <a:cs typeface="+mn-ea"/>
                  <a:sym typeface="+mn-lt"/>
                </a:rPr>
                <a:t>清雅多姿</a:t>
              </a:r>
            </a:p>
          </p:txBody>
        </p:sp>
        <p:grpSp>
          <p:nvGrpSpPr>
            <p:cNvPr id="26" name="组合 25"/>
            <p:cNvGrpSpPr/>
            <p:nvPr/>
          </p:nvGrpSpPr>
          <p:grpSpPr>
            <a:xfrm>
              <a:off x="7153" y="2117"/>
              <a:ext cx="2221" cy="3670"/>
              <a:chOff x="637501" y="2033662"/>
              <a:chExt cx="1788857" cy="2955603"/>
            </a:xfrm>
          </p:grpSpPr>
          <p:sp>
            <p:nvSpPr>
              <p:cNvPr id="27" name="六边形 26"/>
              <p:cNvSpPr/>
              <p:nvPr/>
            </p:nvSpPr>
            <p:spPr>
              <a:xfrm>
                <a:off x="637501" y="2033662"/>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829295" y="2063249"/>
                <a:ext cx="1405309" cy="2926016"/>
              </a:xfrm>
              <a:prstGeom prst="rect">
                <a:avLst/>
              </a:prstGeom>
            </p:spPr>
            <p:txBody>
              <a:bodyPr wrap="square">
                <a:spAutoFit/>
              </a:bodyPr>
              <a:lstStyle/>
              <a:p>
                <a:pPr algn="ctr"/>
                <a:r>
                  <a:rPr lang="zh-CN" altLang="en-US" sz="7200" dirty="0">
                    <a:solidFill>
                      <a:srgbClr val="ED7D31"/>
                    </a:solidFill>
                    <a:cs typeface="+mn-ea"/>
                    <a:sym typeface="+mn-lt"/>
                  </a:rPr>
                  <a:t>清淡</a:t>
                </a:r>
              </a:p>
            </p:txBody>
          </p:sp>
        </p:grpSp>
        <p:sp useBgFill="1">
          <p:nvSpPr>
            <p:cNvPr id="35" name="文本框 34"/>
            <p:cNvSpPr txBox="1"/>
            <p:nvPr/>
          </p:nvSpPr>
          <p:spPr>
            <a:xfrm>
              <a:off x="1651" y="4399"/>
              <a:ext cx="3632" cy="1695"/>
            </a:xfrm>
            <a:prstGeom prst="rect">
              <a:avLst/>
            </a:prstGeom>
          </p:spPr>
          <p:txBody>
            <a:bodyPr wrap="square" rtlCol="0" anchor="t">
              <a:spAutoFit/>
            </a:bodyPr>
            <a:lstStyle/>
            <a:p>
              <a:r>
                <a:rPr sz="3200" dirty="0">
                  <a:blipFill>
                    <a:blip r:embed="rId2"/>
                    <a:stretch>
                      <a:fillRect/>
                    </a:stretch>
                  </a:blipFill>
                  <a:cs typeface="+mn-ea"/>
                  <a:sym typeface="+mn-lt"/>
                </a:rPr>
                <a:t>强调本味</a:t>
              </a:r>
            </a:p>
            <a:p>
              <a:r>
                <a:rPr sz="3200" dirty="0">
                  <a:blipFill>
                    <a:blip r:embed="rId2"/>
                    <a:stretch>
                      <a:fillRect/>
                    </a:stretch>
                  </a:blipFill>
                  <a:cs typeface="+mn-ea"/>
                  <a:sym typeface="+mn-lt"/>
                </a:rPr>
                <a:t>突出主料</a:t>
              </a:r>
            </a:p>
          </p:txBody>
        </p:sp>
        <p:grpSp>
          <p:nvGrpSpPr>
            <p:cNvPr id="36" name="组合 35"/>
            <p:cNvGrpSpPr/>
            <p:nvPr/>
          </p:nvGrpSpPr>
          <p:grpSpPr>
            <a:xfrm>
              <a:off x="4226" y="7023"/>
              <a:ext cx="2817" cy="1948"/>
              <a:chOff x="875897" y="2251118"/>
              <a:chExt cx="1788857" cy="1579737"/>
            </a:xfrm>
          </p:grpSpPr>
          <p:sp>
            <p:nvSpPr>
              <p:cNvPr id="37" name="六边形 36"/>
              <p:cNvSpPr/>
              <p:nvPr/>
            </p:nvSpPr>
            <p:spPr>
              <a:xfrm>
                <a:off x="875897" y="2251118"/>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ED7D31"/>
                  </a:solidFill>
                  <a:cs typeface="+mn-ea"/>
                  <a:sym typeface="+mn-lt"/>
                </a:endParaRPr>
              </a:p>
            </p:txBody>
          </p:sp>
          <p:sp>
            <p:nvSpPr>
              <p:cNvPr id="38" name="矩形 37"/>
              <p:cNvSpPr/>
              <p:nvPr/>
            </p:nvSpPr>
            <p:spPr>
              <a:xfrm>
                <a:off x="1251419" y="2614829"/>
                <a:ext cx="1082386" cy="894700"/>
              </a:xfrm>
              <a:prstGeom prst="rect">
                <a:avLst/>
              </a:prstGeom>
            </p:spPr>
            <p:txBody>
              <a:bodyPr wrap="none">
                <a:spAutoFit/>
              </a:bodyPr>
              <a:lstStyle/>
              <a:p>
                <a:pPr algn="ctr">
                  <a:lnSpc>
                    <a:spcPct val="150000"/>
                  </a:lnSpc>
                </a:pPr>
                <a:r>
                  <a:rPr lang="zh-CN" altLang="en-US" sz="1400" b="1" dirty="0">
                    <a:solidFill>
                      <a:srgbClr val="ED7D31"/>
                    </a:solidFill>
                    <a:cs typeface="+mn-ea"/>
                    <a:sym typeface="+mn-lt"/>
                  </a:rPr>
                  <a:t>注意</a:t>
                </a:r>
              </a:p>
              <a:p>
                <a:pPr algn="ctr">
                  <a:lnSpc>
                    <a:spcPct val="150000"/>
                  </a:lnSpc>
                </a:pPr>
                <a:r>
                  <a:rPr lang="zh-CN" altLang="en-US" sz="1400" b="1" dirty="0">
                    <a:solidFill>
                      <a:srgbClr val="ED7D31"/>
                    </a:solidFill>
                    <a:cs typeface="+mn-ea"/>
                    <a:sym typeface="+mn-lt"/>
                  </a:rPr>
                  <a:t>刀工和火工</a:t>
                </a:r>
              </a:p>
            </p:txBody>
          </p:sp>
        </p:grpSp>
        <p:grpSp>
          <p:nvGrpSpPr>
            <p:cNvPr id="39" name="组合 38"/>
            <p:cNvGrpSpPr/>
            <p:nvPr/>
          </p:nvGrpSpPr>
          <p:grpSpPr>
            <a:xfrm>
              <a:off x="4282" y="5058"/>
              <a:ext cx="2773" cy="1979"/>
              <a:chOff x="875897" y="2251118"/>
              <a:chExt cx="1788857" cy="1579737"/>
            </a:xfrm>
          </p:grpSpPr>
          <p:sp>
            <p:nvSpPr>
              <p:cNvPr id="40" name="六边形 39"/>
              <p:cNvSpPr/>
              <p:nvPr/>
            </p:nvSpPr>
            <p:spPr>
              <a:xfrm>
                <a:off x="875897" y="2251118"/>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ED7D31"/>
                  </a:solidFill>
                  <a:cs typeface="+mn-ea"/>
                  <a:sym typeface="+mn-lt"/>
                </a:endParaRPr>
              </a:p>
            </p:txBody>
          </p:sp>
          <p:sp>
            <p:nvSpPr>
              <p:cNvPr id="41" name="矩形 40"/>
              <p:cNvSpPr/>
              <p:nvPr/>
            </p:nvSpPr>
            <p:spPr>
              <a:xfrm>
                <a:off x="1060595" y="2299104"/>
                <a:ext cx="1454727" cy="1333020"/>
              </a:xfrm>
              <a:prstGeom prst="rect">
                <a:avLst/>
              </a:prstGeom>
            </p:spPr>
            <p:txBody>
              <a:bodyPr wrap="none">
                <a:spAutoFit/>
              </a:bodyPr>
              <a:lstStyle/>
              <a:p>
                <a:pPr algn="ctr">
                  <a:lnSpc>
                    <a:spcPct val="150000"/>
                  </a:lnSpc>
                </a:pPr>
                <a:r>
                  <a:rPr lang="zh-CN" altLang="en-US" sz="1400" b="1" dirty="0">
                    <a:solidFill>
                      <a:srgbClr val="ED7D31"/>
                    </a:solidFill>
                    <a:cs typeface="+mn-ea"/>
                    <a:sym typeface="+mn-lt"/>
                  </a:rPr>
                  <a:t>味和醇，</a:t>
                </a:r>
              </a:p>
              <a:p>
                <a:pPr algn="ctr">
                  <a:lnSpc>
                    <a:spcPct val="150000"/>
                  </a:lnSpc>
                </a:pPr>
                <a:r>
                  <a:rPr lang="zh-CN" altLang="en-US" sz="1400" b="1" dirty="0">
                    <a:solidFill>
                      <a:srgbClr val="ED7D31"/>
                    </a:solidFill>
                    <a:cs typeface="+mn-ea"/>
                    <a:sym typeface="+mn-lt"/>
                  </a:rPr>
                  <a:t>玲珑细巧</a:t>
                </a:r>
              </a:p>
              <a:p>
                <a:pPr algn="ctr">
                  <a:lnSpc>
                    <a:spcPct val="150000"/>
                  </a:lnSpc>
                </a:pPr>
                <a:r>
                  <a:rPr lang="zh-CN" altLang="en-US" sz="1400" b="1" dirty="0">
                    <a:solidFill>
                      <a:srgbClr val="ED7D31"/>
                    </a:solidFill>
                    <a:cs typeface="+mn-ea"/>
                    <a:sym typeface="+mn-lt"/>
                  </a:rPr>
                  <a:t>扬州菜清淡适口</a:t>
                </a:r>
              </a:p>
            </p:txBody>
          </p:sp>
        </p:grpSp>
        <p:grpSp>
          <p:nvGrpSpPr>
            <p:cNvPr id="42" name="组合 41"/>
            <p:cNvGrpSpPr/>
            <p:nvPr/>
          </p:nvGrpSpPr>
          <p:grpSpPr>
            <a:xfrm>
              <a:off x="8869" y="2637"/>
              <a:ext cx="3737" cy="2431"/>
              <a:chOff x="-496837" y="2480075"/>
              <a:chExt cx="3227631" cy="1938014"/>
            </a:xfrm>
          </p:grpSpPr>
          <p:sp>
            <p:nvSpPr>
              <p:cNvPr id="43" name="六边形 42"/>
              <p:cNvSpPr/>
              <p:nvPr/>
            </p:nvSpPr>
            <p:spPr>
              <a:xfrm>
                <a:off x="-496837" y="2838352"/>
                <a:ext cx="3227631"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b="1" dirty="0">
                    <a:solidFill>
                      <a:schemeClr val="bg1"/>
                    </a:solidFill>
                    <a:cs typeface="+mn-ea"/>
                    <a:sym typeface="+mn-lt"/>
                  </a:rPr>
                  <a:t>苏菜擅长炖、焖、蒸、炒，重视调汤</a:t>
                </a:r>
              </a:p>
            </p:txBody>
          </p:sp>
          <p:sp>
            <p:nvSpPr>
              <p:cNvPr id="44" name="矩形 43"/>
              <p:cNvSpPr/>
              <p:nvPr/>
            </p:nvSpPr>
            <p:spPr>
              <a:xfrm>
                <a:off x="1666978" y="2480075"/>
                <a:ext cx="251262" cy="473819"/>
              </a:xfrm>
              <a:prstGeom prst="rect">
                <a:avLst/>
              </a:prstGeom>
            </p:spPr>
            <p:txBody>
              <a:bodyPr wrap="none">
                <a:spAutoFit/>
              </a:bodyPr>
              <a:lstStyle/>
              <a:p>
                <a:pPr algn="ctr">
                  <a:lnSpc>
                    <a:spcPct val="150000"/>
                  </a:lnSpc>
                </a:pPr>
                <a:endParaRPr lang="en-US" altLang="zh-CN" sz="1400" dirty="0">
                  <a:cs typeface="+mn-ea"/>
                  <a:sym typeface="+mn-lt"/>
                </a:endParaRPr>
              </a:p>
            </p:txBody>
          </p:sp>
        </p:grpSp>
        <p:grpSp>
          <p:nvGrpSpPr>
            <p:cNvPr id="48" name="组合 47"/>
            <p:cNvGrpSpPr/>
            <p:nvPr/>
          </p:nvGrpSpPr>
          <p:grpSpPr>
            <a:xfrm>
              <a:off x="7153" y="4078"/>
              <a:ext cx="2221" cy="1961"/>
              <a:chOff x="875897" y="2251118"/>
              <a:chExt cx="1788857" cy="1579737"/>
            </a:xfrm>
          </p:grpSpPr>
          <p:sp>
            <p:nvSpPr>
              <p:cNvPr id="49" name="六边形 48"/>
              <p:cNvSpPr/>
              <p:nvPr/>
            </p:nvSpPr>
            <p:spPr>
              <a:xfrm>
                <a:off x="875897" y="2251118"/>
                <a:ext cx="1788857"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a:off x="1063635" y="2307285"/>
                <a:ext cx="1405373" cy="1522768"/>
              </a:xfrm>
              <a:prstGeom prst="rect">
                <a:avLst/>
              </a:prstGeom>
            </p:spPr>
            <p:txBody>
              <a:bodyPr wrap="none">
                <a:spAutoFit/>
              </a:bodyPr>
              <a:lstStyle/>
              <a:p>
                <a:pPr algn="ctr"/>
                <a:r>
                  <a:rPr lang="zh-CN" altLang="en-US" sz="7200" dirty="0">
                    <a:solidFill>
                      <a:schemeClr val="bg1"/>
                    </a:solidFill>
                    <a:cs typeface="+mn-ea"/>
                    <a:sym typeface="+mn-lt"/>
                  </a:rPr>
                  <a:t>淡</a:t>
                </a:r>
              </a:p>
            </p:txBody>
          </p:sp>
        </p:grpSp>
        <p:grpSp>
          <p:nvGrpSpPr>
            <p:cNvPr id="51" name="组合 50"/>
            <p:cNvGrpSpPr/>
            <p:nvPr/>
          </p:nvGrpSpPr>
          <p:grpSpPr>
            <a:xfrm>
              <a:off x="12148" y="4108"/>
              <a:ext cx="2221" cy="1961"/>
              <a:chOff x="875897" y="2251118"/>
              <a:chExt cx="1788857" cy="1579737"/>
            </a:xfrm>
          </p:grpSpPr>
          <p:sp>
            <p:nvSpPr>
              <p:cNvPr id="52" name="六边形 51"/>
              <p:cNvSpPr/>
              <p:nvPr/>
            </p:nvSpPr>
            <p:spPr>
              <a:xfrm>
                <a:off x="875897" y="2251118"/>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52"/>
              <p:cNvSpPr/>
              <p:nvPr/>
            </p:nvSpPr>
            <p:spPr>
              <a:xfrm>
                <a:off x="1063635" y="2307285"/>
                <a:ext cx="1405373" cy="1522768"/>
              </a:xfrm>
              <a:prstGeom prst="rect">
                <a:avLst/>
              </a:prstGeom>
            </p:spPr>
            <p:txBody>
              <a:bodyPr wrap="none">
                <a:spAutoFit/>
              </a:bodyPr>
              <a:lstStyle/>
              <a:p>
                <a:pPr algn="ctr"/>
                <a:r>
                  <a:rPr lang="zh-CN" altLang="en-US" sz="7200" dirty="0">
                    <a:solidFill>
                      <a:srgbClr val="ED7D31"/>
                    </a:solidFill>
                    <a:cs typeface="+mn-ea"/>
                    <a:sym typeface="+mn-lt"/>
                  </a:rPr>
                  <a:t>咸</a:t>
                </a:r>
              </a:p>
            </p:txBody>
          </p:sp>
        </p:grpSp>
        <p:grpSp>
          <p:nvGrpSpPr>
            <p:cNvPr id="54" name="组合 53"/>
            <p:cNvGrpSpPr/>
            <p:nvPr/>
          </p:nvGrpSpPr>
          <p:grpSpPr>
            <a:xfrm>
              <a:off x="12130" y="6063"/>
              <a:ext cx="2221" cy="1961"/>
              <a:chOff x="875897" y="2251118"/>
              <a:chExt cx="1788857" cy="1579737"/>
            </a:xfrm>
          </p:grpSpPr>
          <p:sp>
            <p:nvSpPr>
              <p:cNvPr id="55" name="六边形 54"/>
              <p:cNvSpPr/>
              <p:nvPr/>
            </p:nvSpPr>
            <p:spPr>
              <a:xfrm>
                <a:off x="875897" y="2251118"/>
                <a:ext cx="1788857"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6" name="矩形 55"/>
              <p:cNvSpPr/>
              <p:nvPr/>
            </p:nvSpPr>
            <p:spPr>
              <a:xfrm>
                <a:off x="1063635" y="2307285"/>
                <a:ext cx="1405373" cy="1522768"/>
              </a:xfrm>
              <a:prstGeom prst="rect">
                <a:avLst/>
              </a:prstGeom>
            </p:spPr>
            <p:txBody>
              <a:bodyPr wrap="none">
                <a:spAutoFit/>
              </a:bodyPr>
              <a:lstStyle/>
              <a:p>
                <a:pPr algn="ctr"/>
                <a:r>
                  <a:rPr lang="zh-CN" altLang="en-US" sz="7200" dirty="0">
                    <a:solidFill>
                      <a:schemeClr val="bg1"/>
                    </a:solidFill>
                    <a:cs typeface="+mn-ea"/>
                    <a:sym typeface="+mn-lt"/>
                  </a:rPr>
                  <a:t>甜</a:t>
                </a:r>
              </a:p>
            </p:txBody>
          </p:sp>
        </p:grpSp>
        <p:grpSp>
          <p:nvGrpSpPr>
            <p:cNvPr id="57" name="组合 56"/>
            <p:cNvGrpSpPr/>
            <p:nvPr/>
          </p:nvGrpSpPr>
          <p:grpSpPr>
            <a:xfrm>
              <a:off x="8884" y="4624"/>
              <a:ext cx="3737" cy="2431"/>
              <a:chOff x="-496837" y="2480075"/>
              <a:chExt cx="3227631" cy="1938014"/>
            </a:xfrm>
          </p:grpSpPr>
          <p:sp>
            <p:nvSpPr>
              <p:cNvPr id="58" name="六边形 57"/>
              <p:cNvSpPr/>
              <p:nvPr/>
            </p:nvSpPr>
            <p:spPr>
              <a:xfrm>
                <a:off x="-496837" y="2838352"/>
                <a:ext cx="3227631"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b="1" dirty="0">
                    <a:solidFill>
                      <a:srgbClr val="ED7D31"/>
                    </a:solidFill>
                    <a:cs typeface="+mn-ea"/>
                    <a:sym typeface="+mn-lt"/>
                  </a:rPr>
                  <a:t>原料质地优良，以盐提鲜，以汤壮鲜</a:t>
                </a:r>
              </a:p>
              <a:p>
                <a:pPr algn="ctr">
                  <a:lnSpc>
                    <a:spcPct val="150000"/>
                  </a:lnSpc>
                </a:pPr>
                <a:r>
                  <a:rPr lang="zh-CN" altLang="en-US" sz="1400" b="1" dirty="0">
                    <a:solidFill>
                      <a:srgbClr val="ED7D31"/>
                    </a:solidFill>
                    <a:cs typeface="+mn-ea"/>
                    <a:sym typeface="+mn-lt"/>
                  </a:rPr>
                  <a:t>讲求咸鲜纯正</a:t>
                </a:r>
              </a:p>
            </p:txBody>
          </p:sp>
          <p:sp>
            <p:nvSpPr>
              <p:cNvPr id="59" name="矩形 58"/>
              <p:cNvSpPr/>
              <p:nvPr/>
            </p:nvSpPr>
            <p:spPr>
              <a:xfrm>
                <a:off x="1666978" y="2480075"/>
                <a:ext cx="251262" cy="473819"/>
              </a:xfrm>
              <a:prstGeom prst="rect">
                <a:avLst/>
              </a:prstGeom>
            </p:spPr>
            <p:txBody>
              <a:bodyPr wrap="none">
                <a:spAutoFit/>
              </a:bodyPr>
              <a:lstStyle/>
              <a:p>
                <a:pPr algn="ctr">
                  <a:lnSpc>
                    <a:spcPct val="150000"/>
                  </a:lnSpc>
                </a:pPr>
                <a:endParaRPr lang="en-US" altLang="zh-CN" sz="1400" dirty="0">
                  <a:cs typeface="+mn-ea"/>
                  <a:sym typeface="+mn-lt"/>
                </a:endParaRPr>
              </a:p>
            </p:txBody>
          </p:sp>
        </p:grpSp>
        <p:sp>
          <p:nvSpPr>
            <p:cNvPr id="61" name="六边形 60"/>
            <p:cNvSpPr/>
            <p:nvPr/>
          </p:nvSpPr>
          <p:spPr>
            <a:xfrm>
              <a:off x="13876" y="5104"/>
              <a:ext cx="3737" cy="1981"/>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b="1" dirty="0">
                  <a:solidFill>
                    <a:schemeClr val="bg1"/>
                  </a:solidFill>
                  <a:cs typeface="+mn-ea"/>
                  <a:sym typeface="+mn-lt"/>
                </a:rPr>
                <a:t>高档原料</a:t>
              </a:r>
            </a:p>
            <a:p>
              <a:pPr algn="ctr">
                <a:lnSpc>
                  <a:spcPct val="150000"/>
                </a:lnSpc>
              </a:pPr>
              <a:r>
                <a:rPr lang="zh-CN" altLang="en-US" sz="1400" b="1" dirty="0">
                  <a:solidFill>
                    <a:schemeClr val="bg1"/>
                  </a:solidFill>
                  <a:cs typeface="+mn-ea"/>
                  <a:sym typeface="+mn-lt"/>
                </a:rPr>
                <a:t>质优味寡</a:t>
              </a:r>
            </a:p>
            <a:p>
              <a:pPr algn="ctr">
                <a:lnSpc>
                  <a:spcPct val="150000"/>
                </a:lnSpc>
              </a:pPr>
              <a:r>
                <a:rPr lang="zh-CN" altLang="en-US" sz="1400" b="1" dirty="0">
                  <a:solidFill>
                    <a:schemeClr val="bg1"/>
                  </a:solidFill>
                  <a:cs typeface="+mn-ea"/>
                  <a:sym typeface="+mn-lt"/>
                </a:rPr>
                <a:t>必用高汤提鲜</a:t>
              </a:r>
            </a:p>
          </p:txBody>
        </p:sp>
        <p:grpSp>
          <p:nvGrpSpPr>
            <p:cNvPr id="63" name="组合 62"/>
            <p:cNvGrpSpPr/>
            <p:nvPr/>
          </p:nvGrpSpPr>
          <p:grpSpPr>
            <a:xfrm>
              <a:off x="13851" y="6638"/>
              <a:ext cx="3737" cy="2431"/>
              <a:chOff x="-496837" y="2480075"/>
              <a:chExt cx="3227631" cy="1938014"/>
            </a:xfrm>
          </p:grpSpPr>
          <p:sp>
            <p:nvSpPr>
              <p:cNvPr id="64" name="六边形 63"/>
              <p:cNvSpPr/>
              <p:nvPr/>
            </p:nvSpPr>
            <p:spPr>
              <a:xfrm>
                <a:off x="-496837" y="2838352"/>
                <a:ext cx="3227631"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b="1" dirty="0">
                    <a:solidFill>
                      <a:srgbClr val="ED7D31"/>
                    </a:solidFill>
                    <a:cs typeface="+mn-ea"/>
                    <a:sym typeface="+mn-lt"/>
                  </a:rPr>
                  <a:t>风味清鲜，浓而不腻，淡而不薄，酥松脱骨而不失其形</a:t>
                </a:r>
              </a:p>
            </p:txBody>
          </p:sp>
          <p:sp>
            <p:nvSpPr>
              <p:cNvPr id="65" name="矩形 64"/>
              <p:cNvSpPr/>
              <p:nvPr/>
            </p:nvSpPr>
            <p:spPr>
              <a:xfrm>
                <a:off x="1666978" y="2480075"/>
                <a:ext cx="251262" cy="473819"/>
              </a:xfrm>
              <a:prstGeom prst="rect">
                <a:avLst/>
              </a:prstGeom>
            </p:spPr>
            <p:txBody>
              <a:bodyPr wrap="none">
                <a:spAutoFit/>
              </a:bodyPr>
              <a:lstStyle/>
              <a:p>
                <a:pPr algn="ctr">
                  <a:lnSpc>
                    <a:spcPct val="150000"/>
                  </a:lnSpc>
                </a:pPr>
                <a:endParaRPr lang="en-US" altLang="zh-CN" sz="1400" dirty="0">
                  <a:cs typeface="+mn-ea"/>
                  <a:sym typeface="+mn-lt"/>
                </a:endParaRPr>
              </a:p>
            </p:txBody>
          </p:sp>
        </p:grpSp>
        <p:grpSp>
          <p:nvGrpSpPr>
            <p:cNvPr id="66" name="组合 65"/>
            <p:cNvGrpSpPr/>
            <p:nvPr/>
          </p:nvGrpSpPr>
          <p:grpSpPr>
            <a:xfrm>
              <a:off x="2514" y="6035"/>
              <a:ext cx="2221" cy="1961"/>
              <a:chOff x="875897" y="2251118"/>
              <a:chExt cx="1788857" cy="1579737"/>
            </a:xfrm>
          </p:grpSpPr>
          <p:sp>
            <p:nvSpPr>
              <p:cNvPr id="67" name="六边形 66"/>
              <p:cNvSpPr/>
              <p:nvPr/>
            </p:nvSpPr>
            <p:spPr>
              <a:xfrm>
                <a:off x="875897" y="2251118"/>
                <a:ext cx="1788857"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68" name="矩形 67"/>
              <p:cNvSpPr/>
              <p:nvPr/>
            </p:nvSpPr>
            <p:spPr>
              <a:xfrm>
                <a:off x="1063635" y="2307285"/>
                <a:ext cx="1405373" cy="1522768"/>
              </a:xfrm>
              <a:prstGeom prst="rect">
                <a:avLst/>
              </a:prstGeom>
            </p:spPr>
            <p:txBody>
              <a:bodyPr wrap="none">
                <a:spAutoFit/>
              </a:bodyPr>
              <a:lstStyle/>
              <a:p>
                <a:pPr algn="ctr"/>
                <a:r>
                  <a:rPr lang="zh-CN" altLang="en-US" sz="7200" dirty="0">
                    <a:solidFill>
                      <a:schemeClr val="bg1"/>
                    </a:solidFill>
                    <a:cs typeface="+mn-ea"/>
                    <a:sym typeface="+mn-lt"/>
                  </a:rPr>
                  <a:t>雅</a:t>
                </a:r>
              </a:p>
            </p:txBody>
          </p:sp>
        </p:grpSp>
        <p:grpSp>
          <p:nvGrpSpPr>
            <p:cNvPr id="69" name="组合 68"/>
            <p:cNvGrpSpPr/>
            <p:nvPr/>
          </p:nvGrpSpPr>
          <p:grpSpPr>
            <a:xfrm>
              <a:off x="6547" y="6063"/>
              <a:ext cx="2817" cy="1948"/>
              <a:chOff x="875897" y="2251118"/>
              <a:chExt cx="1788857" cy="1579737"/>
            </a:xfrm>
          </p:grpSpPr>
          <p:sp>
            <p:nvSpPr>
              <p:cNvPr id="70" name="六边形 69"/>
              <p:cNvSpPr/>
              <p:nvPr/>
            </p:nvSpPr>
            <p:spPr>
              <a:xfrm>
                <a:off x="875897" y="2251118"/>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ED7D31"/>
                  </a:solidFill>
                  <a:cs typeface="+mn-ea"/>
                  <a:sym typeface="+mn-lt"/>
                </a:endParaRPr>
              </a:p>
            </p:txBody>
          </p:sp>
          <p:sp>
            <p:nvSpPr>
              <p:cNvPr id="71" name="矩形 70"/>
              <p:cNvSpPr/>
              <p:nvPr/>
            </p:nvSpPr>
            <p:spPr>
              <a:xfrm>
                <a:off x="1224234" y="2356075"/>
                <a:ext cx="1175364" cy="1307413"/>
              </a:xfrm>
              <a:prstGeom prst="rect">
                <a:avLst/>
              </a:prstGeom>
            </p:spPr>
            <p:txBody>
              <a:bodyPr wrap="none">
                <a:spAutoFit/>
              </a:bodyPr>
              <a:lstStyle/>
              <a:p>
                <a:pPr algn="ctr">
                  <a:lnSpc>
                    <a:spcPct val="150000"/>
                  </a:lnSpc>
                </a:pPr>
                <a:r>
                  <a:rPr lang="zh-CN" altLang="en-US" sz="1400" b="1" dirty="0">
                    <a:solidFill>
                      <a:srgbClr val="ED7D31"/>
                    </a:solidFill>
                    <a:cs typeface="+mn-ea"/>
                    <a:sym typeface="+mn-lt"/>
                  </a:rPr>
                  <a:t>世人称之为</a:t>
                </a:r>
                <a:endParaRPr lang="en-US" altLang="zh-CN" sz="1400" b="1" dirty="0">
                  <a:solidFill>
                    <a:srgbClr val="ED7D31"/>
                  </a:solidFill>
                  <a:cs typeface="+mn-ea"/>
                  <a:sym typeface="+mn-lt"/>
                </a:endParaRPr>
              </a:p>
              <a:p>
                <a:pPr algn="ctr">
                  <a:lnSpc>
                    <a:spcPct val="150000"/>
                  </a:lnSpc>
                </a:pPr>
                <a:r>
                  <a:rPr lang="en-US" altLang="zh-CN" sz="1400" b="1" dirty="0">
                    <a:solidFill>
                      <a:srgbClr val="ED7D31"/>
                    </a:solidFill>
                    <a:cs typeface="+mn-ea"/>
                    <a:sym typeface="+mn-lt"/>
                  </a:rPr>
                  <a:t>"</a:t>
                </a:r>
                <a:r>
                  <a:rPr lang="zh-CN" altLang="en-US" sz="1400" b="1" dirty="0">
                    <a:solidFill>
                      <a:srgbClr val="ED7D31"/>
                    </a:solidFill>
                    <a:cs typeface="+mn-ea"/>
                    <a:sym typeface="+mn-lt"/>
                  </a:rPr>
                  <a:t>食在中国，</a:t>
                </a:r>
                <a:endParaRPr lang="en-US" altLang="zh-CN" sz="1400" b="1" dirty="0">
                  <a:solidFill>
                    <a:srgbClr val="ED7D31"/>
                  </a:solidFill>
                  <a:cs typeface="+mn-ea"/>
                  <a:sym typeface="+mn-lt"/>
                </a:endParaRPr>
              </a:p>
              <a:p>
                <a:pPr algn="ctr">
                  <a:lnSpc>
                    <a:spcPct val="150000"/>
                  </a:lnSpc>
                </a:pPr>
                <a:r>
                  <a:rPr lang="zh-CN" altLang="en-US" sz="1400" b="1" dirty="0">
                    <a:solidFill>
                      <a:srgbClr val="ED7D31"/>
                    </a:solidFill>
                    <a:cs typeface="+mn-ea"/>
                    <a:sym typeface="+mn-lt"/>
                  </a:rPr>
                  <a:t>雅在苏州</a:t>
                </a:r>
                <a:r>
                  <a:rPr lang="en-US" altLang="zh-CN" sz="1400" b="1" dirty="0">
                    <a:solidFill>
                      <a:srgbClr val="ED7D31"/>
                    </a:solidFill>
                    <a:cs typeface="+mn-ea"/>
                    <a:sym typeface="+mn-lt"/>
                  </a:rPr>
                  <a:t>"</a:t>
                </a:r>
                <a:r>
                  <a:rPr lang="zh-CN" altLang="en-US" sz="1400" b="1" dirty="0">
                    <a:solidFill>
                      <a:srgbClr val="ED7D31"/>
                    </a:solidFill>
                    <a:cs typeface="+mn-ea"/>
                    <a:sym typeface="+mn-lt"/>
                  </a:rPr>
                  <a:t>。</a:t>
                </a:r>
                <a:endParaRPr lang="en-US" altLang="zh-CN" sz="1400" b="1" dirty="0">
                  <a:solidFill>
                    <a:srgbClr val="ED7D31"/>
                  </a:solidFill>
                  <a:cs typeface="+mn-ea"/>
                  <a:sym typeface="+mn-lt"/>
                </a:endParaRPr>
              </a:p>
            </p:txBody>
          </p:sp>
        </p:gr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645" y="1816428"/>
            <a:ext cx="2915528" cy="2905196"/>
          </a:xfrm>
          <a:prstGeom prst="ellipse">
            <a:avLst/>
          </a:prstGeom>
          <a:ln w="50800">
            <a:solidFill>
              <a:schemeClr val="accent2"/>
            </a:solidFill>
          </a:ln>
          <a:effectLst/>
        </p:spPr>
      </p:pic>
      <p:sp>
        <p:nvSpPr>
          <p:cNvPr id="5" name="文本框 4"/>
          <p:cNvSpPr txBox="1"/>
          <p:nvPr/>
        </p:nvSpPr>
        <p:spPr>
          <a:xfrm>
            <a:off x="5030470" y="3088058"/>
            <a:ext cx="4885055" cy="1445260"/>
          </a:xfrm>
          <a:prstGeom prst="rect">
            <a:avLst/>
          </a:prstGeom>
          <a:noFill/>
        </p:spPr>
        <p:txBody>
          <a:bodyPr wrap="square" rtlCol="0" anchor="t">
            <a:spAutoFit/>
          </a:bodyPr>
          <a:lstStyle/>
          <a:p>
            <a:r>
              <a:rPr lang="zh-CN" altLang="en-US" sz="8800" dirty="0">
                <a:blipFill>
                  <a:blip r:embed="rId3"/>
                  <a:stretch>
                    <a:fillRect/>
                  </a:stretch>
                </a:blipFill>
                <a:cs typeface="+mn-ea"/>
                <a:sym typeface="+mn-lt"/>
              </a:rPr>
              <a:t>浙菜菜系</a:t>
            </a:r>
          </a:p>
        </p:txBody>
      </p:sp>
      <p:sp>
        <p:nvSpPr>
          <p:cNvPr id="6" name="文本框 5"/>
          <p:cNvSpPr txBox="1"/>
          <p:nvPr/>
        </p:nvSpPr>
        <p:spPr>
          <a:xfrm>
            <a:off x="4968570" y="2212353"/>
            <a:ext cx="3575355" cy="1015663"/>
          </a:xfrm>
          <a:prstGeom prst="rect">
            <a:avLst/>
          </a:prstGeom>
          <a:noFill/>
        </p:spPr>
        <p:txBody>
          <a:bodyPr wrap="square" rtlCol="0">
            <a:spAutoFit/>
          </a:bodyPr>
          <a:lstStyle/>
          <a:p>
            <a:pPr algn="ctr"/>
            <a:r>
              <a:rPr lang="zh-CN" altLang="en-US" sz="6000" dirty="0">
                <a:cs typeface="+mn-ea"/>
                <a:sym typeface="+mn-lt"/>
              </a:rPr>
              <a:t>中国名菜</a:t>
            </a:r>
          </a:p>
        </p:txBody>
      </p:sp>
      <p:pic>
        <p:nvPicPr>
          <p:cNvPr id="7" name="图片 6" descr="9176b85f64fe124ffec744fd51627c06"/>
          <p:cNvPicPr>
            <a:picLocks noChangeAspect="1"/>
          </p:cNvPicPr>
          <p:nvPr/>
        </p:nvPicPr>
        <p:blipFill>
          <a:blip r:embed="rId4"/>
          <a:srcRect l="14994" t="8083" r="14546" b="33302"/>
          <a:stretch>
            <a:fillRect/>
          </a:stretch>
        </p:blipFill>
        <p:spPr>
          <a:xfrm>
            <a:off x="8140042" y="1627441"/>
            <a:ext cx="1314813" cy="171778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par>
                                <p:cTn id="15" presetID="52" presetClass="entr"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visible"/>
                                      </p:to>
                                    </p:set>
                                    <p:animScale>
                                      <p:cBhvr>
                                        <p:cTn id="1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gtEl>
                                        <p:attrNameLst>
                                          <p:attrName>ppt_x</p:attrName>
                                          <p:attrName>ppt_y</p:attrName>
                                        </p:attrNameLst>
                                      </p:cBhvr>
                                    </p:animMotion>
                                    <p:animEffect transition="in" filter="fade">
                                      <p:cBhvr>
                                        <p:cTn id="19" dur="1000"/>
                                        <p:tgtEl>
                                          <p:spTgt spid="6"/>
                                        </p:tgtEl>
                                      </p:cBhvr>
                                    </p:animEffect>
                                  </p:childTnLst>
                                </p:cTn>
                              </p:par>
                              <p:par>
                                <p:cTn id="20" presetID="5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Scale>
                                      <p:cBhvr>
                                        <p:cTn id="2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7"/>
                                        </p:tgtEl>
                                        <p:attrNameLst>
                                          <p:attrName>ppt_x</p:attrName>
                                          <p:attrName>ppt_y</p:attrName>
                                        </p:attrNameLst>
                                      </p:cBhvr>
                                    </p:animMotion>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Users\lijian\Desktop\201107172343402.jpg201107172343402"/>
          <p:cNvPicPr>
            <a:picLocks noChangeAspect="1"/>
          </p:cNvPicPr>
          <p:nvPr/>
        </p:nvPicPr>
        <p:blipFill>
          <a:blip r:embed="rId2"/>
          <a:srcRect/>
          <a:stretch>
            <a:fillRect/>
          </a:stretch>
        </p:blipFill>
        <p:spPr>
          <a:xfrm>
            <a:off x="1378585" y="1356995"/>
            <a:ext cx="2760345" cy="2217420"/>
          </a:xfrm>
          <a:prstGeom prst="rect">
            <a:avLst/>
          </a:prstGeom>
        </p:spPr>
      </p:pic>
      <p:pic>
        <p:nvPicPr>
          <p:cNvPr id="17" name="图片 16" descr="C:\Users\lijian\Desktop\b47f9609xd31277094c9d&amp;690.pngb47f9609xd31277094c9d&amp;690"/>
          <p:cNvPicPr>
            <a:picLocks noChangeAspect="1"/>
          </p:cNvPicPr>
          <p:nvPr/>
        </p:nvPicPr>
        <p:blipFill>
          <a:blip r:embed="rId3"/>
          <a:srcRect/>
          <a:stretch>
            <a:fillRect/>
          </a:stretch>
        </p:blipFill>
        <p:spPr>
          <a:xfrm>
            <a:off x="1346835" y="4277995"/>
            <a:ext cx="2843530" cy="2047240"/>
          </a:xfrm>
          <a:prstGeom prst="rect">
            <a:avLst/>
          </a:prstGeom>
        </p:spPr>
      </p:pic>
      <p:grpSp>
        <p:nvGrpSpPr>
          <p:cNvPr id="50" name="组合 49"/>
          <p:cNvGrpSpPr/>
          <p:nvPr/>
        </p:nvGrpSpPr>
        <p:grpSpPr>
          <a:xfrm>
            <a:off x="183878" y="-237221"/>
            <a:ext cx="2397397" cy="1014427"/>
            <a:chOff x="183878" y="-237221"/>
            <a:chExt cx="2397397" cy="1014427"/>
          </a:xfrm>
        </p:grpSpPr>
        <p:grpSp>
          <p:nvGrpSpPr>
            <p:cNvPr id="6" name="组合 5"/>
            <p:cNvGrpSpPr/>
            <p:nvPr/>
          </p:nvGrpSpPr>
          <p:grpSpPr>
            <a:xfrm>
              <a:off x="183878" y="-237221"/>
              <a:ext cx="2397397" cy="1014427"/>
              <a:chOff x="7791566" y="-316714"/>
              <a:chExt cx="3421802" cy="1228681"/>
            </a:xfrm>
          </p:grpSpPr>
          <p:sp>
            <p:nvSpPr>
              <p:cNvPr id="4" name="矩形 3"/>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8" name="椭圆 7"/>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352425" y="192432"/>
              <a:ext cx="1113146" cy="583565"/>
            </a:xfrm>
            <a:prstGeom prst="rect">
              <a:avLst/>
            </a:prstGeom>
            <a:noFill/>
          </p:spPr>
          <p:txBody>
            <a:bodyPr wrap="square" rtlCol="0" anchor="t">
              <a:spAutoFit/>
            </a:bodyPr>
            <a:lstStyle/>
            <a:p>
              <a:pPr algn="ctr"/>
              <a:r>
                <a:rPr lang="zh-CN" altLang="en-US" sz="3200" dirty="0">
                  <a:blipFill>
                    <a:blip r:embed="rId4"/>
                    <a:stretch>
                      <a:fillRect/>
                    </a:stretch>
                  </a:blipFill>
                  <a:cs typeface="+mn-ea"/>
                  <a:sym typeface="+mn-lt"/>
                </a:rPr>
                <a:t>起源</a:t>
              </a:r>
            </a:p>
          </p:txBody>
        </p:sp>
      </p:grpSp>
      <p:sp>
        <p:nvSpPr>
          <p:cNvPr id="13" name="文本框 12"/>
          <p:cNvSpPr txBox="1"/>
          <p:nvPr/>
        </p:nvSpPr>
        <p:spPr>
          <a:xfrm>
            <a:off x="5169535" y="1191260"/>
            <a:ext cx="6149975" cy="1337945"/>
          </a:xfrm>
          <a:prstGeom prst="rect">
            <a:avLst/>
          </a:prstGeom>
          <a:noFill/>
          <a:ln w="28575">
            <a:solidFill>
              <a:schemeClr val="accent2"/>
            </a:solidFill>
          </a:ln>
        </p:spPr>
        <p:txBody>
          <a:bodyPr wrap="square" rtlCol="0">
            <a:spAutoFit/>
          </a:bodyPr>
          <a:lstStyle/>
          <a:p>
            <a:pPr fontAlgn="auto">
              <a:lnSpc>
                <a:spcPct val="150000"/>
              </a:lnSpc>
            </a:pPr>
            <a:endParaRPr lang="zh-CN" altLang="en-US">
              <a:cs typeface="+mn-ea"/>
              <a:sym typeface="+mn-lt"/>
            </a:endParaRPr>
          </a:p>
          <a:p>
            <a:pPr fontAlgn="auto">
              <a:lnSpc>
                <a:spcPct val="150000"/>
              </a:lnSpc>
            </a:pPr>
            <a:r>
              <a:rPr lang="zh-CN" altLang="en-US">
                <a:cs typeface="+mn-ea"/>
                <a:sym typeface="+mn-lt"/>
              </a:rPr>
              <a:t>江苏菜，中国汉族八大菜系之一，简称苏菜。由于苏菜和浙菜相近，因此和浙菜统称江浙菜系。</a:t>
            </a:r>
          </a:p>
        </p:txBody>
      </p:sp>
      <p:sp useBgFill="1">
        <p:nvSpPr>
          <p:cNvPr id="10" name="文本框 9"/>
          <p:cNvSpPr txBox="1"/>
          <p:nvPr/>
        </p:nvSpPr>
        <p:spPr>
          <a:xfrm>
            <a:off x="5690235" y="915670"/>
            <a:ext cx="1452880" cy="583565"/>
          </a:xfrm>
          <a:prstGeom prst="rect">
            <a:avLst/>
          </a:prstGeom>
          <a:ln>
            <a:noFill/>
          </a:ln>
        </p:spPr>
        <p:txBody>
          <a:bodyPr wrap="square" rtlCol="0">
            <a:spAutoFit/>
          </a:bodyPr>
          <a:lstStyle/>
          <a:p>
            <a:r>
              <a:rPr lang="zh-CN" altLang="en-US" sz="3200" dirty="0">
                <a:blipFill>
                  <a:blip r:embed="rId4"/>
                  <a:stretch>
                    <a:fillRect/>
                  </a:stretch>
                </a:blipFill>
                <a:cs typeface="+mn-ea"/>
                <a:sym typeface="+mn-lt"/>
              </a:rPr>
              <a:t>江苏菜</a:t>
            </a:r>
            <a:endParaRPr lang="zh-CN" altLang="en-US" sz="3200">
              <a:cs typeface="+mn-ea"/>
              <a:sym typeface="+mn-lt"/>
            </a:endParaRPr>
          </a:p>
        </p:txBody>
      </p:sp>
      <p:sp>
        <p:nvSpPr>
          <p:cNvPr id="11" name="文本框 10"/>
          <p:cNvSpPr txBox="1"/>
          <p:nvPr/>
        </p:nvSpPr>
        <p:spPr>
          <a:xfrm>
            <a:off x="5169535" y="3046730"/>
            <a:ext cx="6149975" cy="1337945"/>
          </a:xfrm>
          <a:prstGeom prst="rect">
            <a:avLst/>
          </a:prstGeom>
          <a:noFill/>
          <a:ln w="28575">
            <a:solidFill>
              <a:schemeClr val="accent2"/>
            </a:solidFill>
          </a:ln>
        </p:spPr>
        <p:txBody>
          <a:bodyPr wrap="square" rtlCol="0">
            <a:spAutoFit/>
          </a:bodyPr>
          <a:lstStyle/>
          <a:p>
            <a:pPr fontAlgn="auto">
              <a:lnSpc>
                <a:spcPct val="150000"/>
              </a:lnSpc>
            </a:pPr>
            <a:endParaRPr lang="zh-CN" altLang="en-US">
              <a:cs typeface="+mn-ea"/>
              <a:sym typeface="+mn-lt"/>
            </a:endParaRPr>
          </a:p>
          <a:p>
            <a:pPr fontAlgn="auto">
              <a:lnSpc>
                <a:spcPct val="150000"/>
              </a:lnSpc>
            </a:pPr>
            <a:r>
              <a:rPr lang="zh-CN" altLang="en-US">
                <a:cs typeface="+mn-ea"/>
                <a:sym typeface="+mn-lt"/>
              </a:rPr>
              <a:t>江苏菜起源于二千多年前，当时吴人善制炙鱼、蒸鱼和鱼片。一千多年前，鸭已为金陵美食。</a:t>
            </a:r>
          </a:p>
        </p:txBody>
      </p:sp>
      <p:sp useBgFill="1">
        <p:nvSpPr>
          <p:cNvPr id="12" name="文本框 11"/>
          <p:cNvSpPr txBox="1"/>
          <p:nvPr/>
        </p:nvSpPr>
        <p:spPr>
          <a:xfrm>
            <a:off x="5690235" y="2851150"/>
            <a:ext cx="1880235" cy="583565"/>
          </a:xfrm>
          <a:prstGeom prst="rect">
            <a:avLst/>
          </a:prstGeom>
        </p:spPr>
        <p:txBody>
          <a:bodyPr wrap="square" rtlCol="0">
            <a:spAutoFit/>
          </a:bodyPr>
          <a:lstStyle/>
          <a:p>
            <a:r>
              <a:rPr lang="zh-CN" altLang="en-US" sz="3200" dirty="0">
                <a:blipFill>
                  <a:blip r:embed="rId4"/>
                  <a:stretch>
                    <a:fillRect/>
                  </a:stretch>
                </a:blipFill>
                <a:cs typeface="+mn-ea"/>
                <a:sym typeface="+mn-lt"/>
              </a:rPr>
              <a:t>历史悠久</a:t>
            </a:r>
            <a:endParaRPr lang="zh-CN" altLang="en-US" sz="3200">
              <a:cs typeface="+mn-ea"/>
              <a:sym typeface="+mn-lt"/>
            </a:endParaRPr>
          </a:p>
        </p:txBody>
      </p:sp>
      <p:sp>
        <p:nvSpPr>
          <p:cNvPr id="14" name="文本框 13"/>
          <p:cNvSpPr txBox="1"/>
          <p:nvPr/>
        </p:nvSpPr>
        <p:spPr>
          <a:xfrm>
            <a:off x="5169535" y="4917440"/>
            <a:ext cx="6149975" cy="874407"/>
          </a:xfrm>
          <a:prstGeom prst="rect">
            <a:avLst/>
          </a:prstGeom>
          <a:noFill/>
          <a:ln w="28575">
            <a:solidFill>
              <a:schemeClr val="accent2"/>
            </a:solidFill>
          </a:ln>
        </p:spPr>
        <p:txBody>
          <a:bodyPr wrap="square" rtlCol="0">
            <a:spAutoFit/>
          </a:bodyPr>
          <a:lstStyle/>
          <a:p>
            <a:pPr fontAlgn="auto">
              <a:lnSpc>
                <a:spcPct val="150000"/>
              </a:lnSpc>
            </a:pPr>
            <a:endParaRPr lang="zh-CN" altLang="en-US">
              <a:cs typeface="+mn-ea"/>
              <a:sym typeface="+mn-lt"/>
            </a:endParaRPr>
          </a:p>
          <a:p>
            <a:pPr fontAlgn="auto">
              <a:lnSpc>
                <a:spcPct val="150000"/>
              </a:lnSpc>
            </a:pPr>
            <a:r>
              <a:rPr lang="zh-CN" altLang="en-US">
                <a:cs typeface="+mn-ea"/>
                <a:sym typeface="+mn-lt"/>
              </a:rPr>
              <a:t>苏菜主要以金陵菜、淮扬菜、苏锡菜、徐海菜等地方菜组成。</a:t>
            </a:r>
          </a:p>
        </p:txBody>
      </p:sp>
      <p:sp useBgFill="1">
        <p:nvSpPr>
          <p:cNvPr id="15" name="文本框 14"/>
          <p:cNvSpPr txBox="1"/>
          <p:nvPr/>
        </p:nvSpPr>
        <p:spPr>
          <a:xfrm>
            <a:off x="5689600" y="4717415"/>
            <a:ext cx="1880235" cy="583565"/>
          </a:xfrm>
          <a:prstGeom prst="rect">
            <a:avLst/>
          </a:prstGeom>
        </p:spPr>
        <p:txBody>
          <a:bodyPr wrap="square" rtlCol="0">
            <a:spAutoFit/>
          </a:bodyPr>
          <a:lstStyle/>
          <a:p>
            <a:r>
              <a:rPr lang="zh-CN" altLang="en-US" sz="3200" dirty="0">
                <a:blipFill>
                  <a:blip r:embed="rId4"/>
                  <a:stretch>
                    <a:fillRect/>
                  </a:stretch>
                </a:blipFill>
                <a:cs typeface="+mn-ea"/>
                <a:sym typeface="+mn-lt"/>
              </a:rPr>
              <a:t>有容乃大</a:t>
            </a:r>
            <a:endParaRPr lang="zh-CN" altLang="en-US" sz="3200">
              <a:cs typeface="+mn-ea"/>
              <a:sym typeface="+mn-lt"/>
            </a:endParaRPr>
          </a:p>
        </p:txBody>
      </p:sp>
      <p:grpSp>
        <p:nvGrpSpPr>
          <p:cNvPr id="39" name="组合 38"/>
          <p:cNvGrpSpPr/>
          <p:nvPr/>
        </p:nvGrpSpPr>
        <p:grpSpPr>
          <a:xfrm>
            <a:off x="1106929" y="1064384"/>
            <a:ext cx="3304445" cy="2774699"/>
            <a:chOff x="1686341" y="1193446"/>
            <a:chExt cx="3304445" cy="2774699"/>
          </a:xfrm>
        </p:grpSpPr>
        <p:sp>
          <p:nvSpPr>
            <p:cNvPr id="30" name="矩形 29"/>
            <p:cNvSpPr/>
            <p:nvPr/>
          </p:nvSpPr>
          <p:spPr>
            <a:xfrm>
              <a:off x="3402617" y="2387432"/>
              <a:ext cx="1588169"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1686341" y="1193446"/>
              <a:ext cx="2279015" cy="1802765"/>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3387282" y="2398468"/>
              <a:ext cx="578326" cy="5964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p:cNvGrpSpPr/>
          <p:nvPr/>
        </p:nvGrpSpPr>
        <p:grpSpPr>
          <a:xfrm>
            <a:off x="1116469" y="4054988"/>
            <a:ext cx="3258820" cy="2420620"/>
            <a:chOff x="1894879" y="4221858"/>
            <a:chExt cx="3258820" cy="2420620"/>
          </a:xfrm>
        </p:grpSpPr>
        <p:sp>
          <p:nvSpPr>
            <p:cNvPr id="42" name="矩形 41"/>
            <p:cNvSpPr/>
            <p:nvPr/>
          </p:nvSpPr>
          <p:spPr>
            <a:xfrm>
              <a:off x="3565564" y="4771768"/>
              <a:ext cx="1588135" cy="1870710"/>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1894879" y="4221858"/>
              <a:ext cx="2566035" cy="1407160"/>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3560436" y="4766092"/>
              <a:ext cx="900730" cy="86312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6" name="组合 45"/>
          <p:cNvGrpSpPr/>
          <p:nvPr/>
        </p:nvGrpSpPr>
        <p:grpSpPr>
          <a:xfrm rot="6715756">
            <a:off x="2947729" y="4680118"/>
            <a:ext cx="545354" cy="777271"/>
            <a:chOff x="8118475" y="3544888"/>
            <a:chExt cx="615950" cy="877888"/>
          </a:xfrm>
          <a:solidFill>
            <a:schemeClr val="bg1"/>
          </a:solidFill>
        </p:grpSpPr>
        <p:sp>
          <p:nvSpPr>
            <p:cNvPr id="47" name="Freeform 89"/>
            <p:cNvSpPr>
              <a:spLocks noEditPoints="1"/>
            </p:cNvSpPr>
            <p:nvPr/>
          </p:nvSpPr>
          <p:spPr bwMode="auto">
            <a:xfrm>
              <a:off x="8118475" y="3705226"/>
              <a:ext cx="322262" cy="620713"/>
            </a:xfrm>
            <a:custGeom>
              <a:avLst/>
              <a:gdLst>
                <a:gd name="T0" fmla="*/ 84 w 86"/>
                <a:gd name="T1" fmla="*/ 162 h 165"/>
                <a:gd name="T2" fmla="*/ 66 w 86"/>
                <a:gd name="T3" fmla="*/ 120 h 165"/>
                <a:gd name="T4" fmla="*/ 33 w 86"/>
                <a:gd name="T5" fmla="*/ 45 h 165"/>
                <a:gd name="T6" fmla="*/ 14 w 86"/>
                <a:gd name="T7" fmla="*/ 3 h 165"/>
                <a:gd name="T8" fmla="*/ 9 w 86"/>
                <a:gd name="T9" fmla="*/ 14 h 165"/>
                <a:gd name="T10" fmla="*/ 18 w 86"/>
                <a:gd name="T11" fmla="*/ 61 h 165"/>
                <a:gd name="T12" fmla="*/ 20 w 86"/>
                <a:gd name="T13" fmla="*/ 66 h 165"/>
                <a:gd name="T14" fmla="*/ 18 w 86"/>
                <a:gd name="T15" fmla="*/ 71 h 165"/>
                <a:gd name="T16" fmla="*/ 19 w 86"/>
                <a:gd name="T17" fmla="*/ 76 h 165"/>
                <a:gd name="T18" fmla="*/ 13 w 86"/>
                <a:gd name="T19" fmla="*/ 79 h 165"/>
                <a:gd name="T20" fmla="*/ 4 w 86"/>
                <a:gd name="T21" fmla="*/ 102 h 165"/>
                <a:gd name="T22" fmla="*/ 28 w 86"/>
                <a:gd name="T23" fmla="*/ 111 h 165"/>
                <a:gd name="T24" fmla="*/ 34 w 86"/>
                <a:gd name="T25" fmla="*/ 108 h 165"/>
                <a:gd name="T26" fmla="*/ 37 w 86"/>
                <a:gd name="T27" fmla="*/ 112 h 165"/>
                <a:gd name="T28" fmla="*/ 42 w 86"/>
                <a:gd name="T29" fmla="*/ 115 h 165"/>
                <a:gd name="T30" fmla="*/ 44 w 86"/>
                <a:gd name="T31" fmla="*/ 120 h 165"/>
                <a:gd name="T32" fmla="*/ 73 w 86"/>
                <a:gd name="T33" fmla="*/ 158 h 165"/>
                <a:gd name="T34" fmla="*/ 84 w 86"/>
                <a:gd name="T35" fmla="*/ 162 h 165"/>
                <a:gd name="T36" fmla="*/ 25 w 86"/>
                <a:gd name="T37" fmla="*/ 106 h 165"/>
                <a:gd name="T38" fmla="*/ 9 w 86"/>
                <a:gd name="T39" fmla="*/ 100 h 165"/>
                <a:gd name="T40" fmla="*/ 16 w 86"/>
                <a:gd name="T41" fmla="*/ 84 h 165"/>
                <a:gd name="T42" fmla="*/ 21 w 86"/>
                <a:gd name="T43" fmla="*/ 81 h 165"/>
                <a:gd name="T44" fmla="*/ 22 w 86"/>
                <a:gd name="T45" fmla="*/ 84 h 165"/>
                <a:gd name="T46" fmla="*/ 30 w 86"/>
                <a:gd name="T47" fmla="*/ 101 h 165"/>
                <a:gd name="T48" fmla="*/ 31 w 86"/>
                <a:gd name="T49" fmla="*/ 103 h 165"/>
                <a:gd name="T50" fmla="*/ 25 w 86"/>
                <a:gd name="T51" fmla="*/ 106 h 165"/>
                <a:gd name="T52" fmla="*/ 72 w 86"/>
                <a:gd name="T53" fmla="*/ 149 h 165"/>
                <a:gd name="T54" fmla="*/ 58 w 86"/>
                <a:gd name="T55" fmla="*/ 136 h 165"/>
                <a:gd name="T56" fmla="*/ 46 w 86"/>
                <a:gd name="T57" fmla="*/ 115 h 165"/>
                <a:gd name="T58" fmla="*/ 47 w 86"/>
                <a:gd name="T59" fmla="*/ 113 h 165"/>
                <a:gd name="T60" fmla="*/ 57 w 86"/>
                <a:gd name="T61" fmla="*/ 126 h 165"/>
                <a:gd name="T62" fmla="*/ 64 w 86"/>
                <a:gd name="T63" fmla="*/ 130 h 165"/>
                <a:gd name="T64" fmla="*/ 73 w 86"/>
                <a:gd name="T65" fmla="*/ 141 h 165"/>
                <a:gd name="T66" fmla="*/ 72 w 86"/>
                <a:gd name="T67" fmla="*/ 14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165">
                  <a:moveTo>
                    <a:pt x="84" y="162"/>
                  </a:moveTo>
                  <a:cubicBezTo>
                    <a:pt x="83" y="159"/>
                    <a:pt x="75" y="140"/>
                    <a:pt x="66" y="120"/>
                  </a:cubicBezTo>
                  <a:cubicBezTo>
                    <a:pt x="57" y="99"/>
                    <a:pt x="42" y="66"/>
                    <a:pt x="33" y="45"/>
                  </a:cubicBezTo>
                  <a:cubicBezTo>
                    <a:pt x="24" y="25"/>
                    <a:pt x="15" y="6"/>
                    <a:pt x="14" y="3"/>
                  </a:cubicBezTo>
                  <a:cubicBezTo>
                    <a:pt x="13" y="0"/>
                    <a:pt x="11" y="5"/>
                    <a:pt x="9" y="14"/>
                  </a:cubicBezTo>
                  <a:cubicBezTo>
                    <a:pt x="8" y="23"/>
                    <a:pt x="12" y="44"/>
                    <a:pt x="18" y="61"/>
                  </a:cubicBezTo>
                  <a:cubicBezTo>
                    <a:pt x="19" y="62"/>
                    <a:pt x="19" y="64"/>
                    <a:pt x="20" y="66"/>
                  </a:cubicBezTo>
                  <a:cubicBezTo>
                    <a:pt x="19" y="67"/>
                    <a:pt x="18" y="69"/>
                    <a:pt x="18" y="71"/>
                  </a:cubicBezTo>
                  <a:cubicBezTo>
                    <a:pt x="18" y="72"/>
                    <a:pt x="19" y="74"/>
                    <a:pt x="19" y="76"/>
                  </a:cubicBezTo>
                  <a:cubicBezTo>
                    <a:pt x="13" y="79"/>
                    <a:pt x="13" y="79"/>
                    <a:pt x="13" y="79"/>
                  </a:cubicBezTo>
                  <a:cubicBezTo>
                    <a:pt x="4" y="83"/>
                    <a:pt x="0" y="93"/>
                    <a:pt x="4" y="102"/>
                  </a:cubicBezTo>
                  <a:cubicBezTo>
                    <a:pt x="8" y="111"/>
                    <a:pt x="19" y="115"/>
                    <a:pt x="28" y="111"/>
                  </a:cubicBezTo>
                  <a:cubicBezTo>
                    <a:pt x="34" y="108"/>
                    <a:pt x="34" y="108"/>
                    <a:pt x="34" y="108"/>
                  </a:cubicBezTo>
                  <a:cubicBezTo>
                    <a:pt x="35" y="110"/>
                    <a:pt x="36" y="112"/>
                    <a:pt x="37" y="112"/>
                  </a:cubicBezTo>
                  <a:cubicBezTo>
                    <a:pt x="38" y="114"/>
                    <a:pt x="40" y="115"/>
                    <a:pt x="42" y="115"/>
                  </a:cubicBezTo>
                  <a:cubicBezTo>
                    <a:pt x="42" y="116"/>
                    <a:pt x="43" y="118"/>
                    <a:pt x="44" y="120"/>
                  </a:cubicBezTo>
                  <a:cubicBezTo>
                    <a:pt x="53" y="135"/>
                    <a:pt x="66" y="152"/>
                    <a:pt x="73" y="158"/>
                  </a:cubicBezTo>
                  <a:cubicBezTo>
                    <a:pt x="80" y="163"/>
                    <a:pt x="86" y="165"/>
                    <a:pt x="84" y="162"/>
                  </a:cubicBezTo>
                  <a:close/>
                  <a:moveTo>
                    <a:pt x="25" y="106"/>
                  </a:moveTo>
                  <a:cubicBezTo>
                    <a:pt x="19" y="109"/>
                    <a:pt x="12" y="106"/>
                    <a:pt x="9" y="100"/>
                  </a:cubicBezTo>
                  <a:cubicBezTo>
                    <a:pt x="7" y="94"/>
                    <a:pt x="10" y="87"/>
                    <a:pt x="16" y="84"/>
                  </a:cubicBezTo>
                  <a:cubicBezTo>
                    <a:pt x="21" y="81"/>
                    <a:pt x="21" y="81"/>
                    <a:pt x="21" y="81"/>
                  </a:cubicBezTo>
                  <a:cubicBezTo>
                    <a:pt x="21" y="82"/>
                    <a:pt x="22" y="83"/>
                    <a:pt x="22" y="84"/>
                  </a:cubicBezTo>
                  <a:cubicBezTo>
                    <a:pt x="24" y="89"/>
                    <a:pt x="28" y="96"/>
                    <a:pt x="30" y="101"/>
                  </a:cubicBezTo>
                  <a:cubicBezTo>
                    <a:pt x="30" y="102"/>
                    <a:pt x="30" y="103"/>
                    <a:pt x="31" y="103"/>
                  </a:cubicBezTo>
                  <a:lnTo>
                    <a:pt x="25" y="106"/>
                  </a:lnTo>
                  <a:close/>
                  <a:moveTo>
                    <a:pt x="72" y="149"/>
                  </a:moveTo>
                  <a:cubicBezTo>
                    <a:pt x="68" y="147"/>
                    <a:pt x="62" y="141"/>
                    <a:pt x="58" y="136"/>
                  </a:cubicBezTo>
                  <a:cubicBezTo>
                    <a:pt x="55" y="131"/>
                    <a:pt x="49" y="122"/>
                    <a:pt x="46" y="115"/>
                  </a:cubicBezTo>
                  <a:cubicBezTo>
                    <a:pt x="43" y="109"/>
                    <a:pt x="44" y="108"/>
                    <a:pt x="47" y="113"/>
                  </a:cubicBezTo>
                  <a:cubicBezTo>
                    <a:pt x="50" y="119"/>
                    <a:pt x="55" y="125"/>
                    <a:pt x="57" y="126"/>
                  </a:cubicBezTo>
                  <a:cubicBezTo>
                    <a:pt x="60" y="128"/>
                    <a:pt x="63" y="130"/>
                    <a:pt x="64" y="130"/>
                  </a:cubicBezTo>
                  <a:cubicBezTo>
                    <a:pt x="66" y="130"/>
                    <a:pt x="70" y="135"/>
                    <a:pt x="73" y="141"/>
                  </a:cubicBezTo>
                  <a:cubicBezTo>
                    <a:pt x="76" y="148"/>
                    <a:pt x="75" y="151"/>
                    <a:pt x="72"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8" name="Freeform 90"/>
            <p:cNvSpPr>
              <a:spLocks noEditPoints="1"/>
            </p:cNvSpPr>
            <p:nvPr/>
          </p:nvSpPr>
          <p:spPr bwMode="auto">
            <a:xfrm>
              <a:off x="8166100" y="3544888"/>
              <a:ext cx="568325" cy="877888"/>
            </a:xfrm>
            <a:custGeom>
              <a:avLst/>
              <a:gdLst>
                <a:gd name="T0" fmla="*/ 1 w 151"/>
                <a:gd name="T1" fmla="*/ 7 h 234"/>
                <a:gd name="T2" fmla="*/ 5 w 151"/>
                <a:gd name="T3" fmla="*/ 13 h 234"/>
                <a:gd name="T4" fmla="*/ 12 w 151"/>
                <a:gd name="T5" fmla="*/ 25 h 234"/>
                <a:gd name="T6" fmla="*/ 21 w 151"/>
                <a:gd name="T7" fmla="*/ 31 h 234"/>
                <a:gd name="T8" fmla="*/ 26 w 151"/>
                <a:gd name="T9" fmla="*/ 32 h 234"/>
                <a:gd name="T10" fmla="*/ 13 w 151"/>
                <a:gd name="T11" fmla="*/ 37 h 234"/>
                <a:gd name="T12" fmla="*/ 9 w 151"/>
                <a:gd name="T13" fmla="*/ 35 h 234"/>
                <a:gd name="T14" fmla="*/ 4 w 151"/>
                <a:gd name="T15" fmla="*/ 34 h 234"/>
                <a:gd name="T16" fmla="*/ 1 w 151"/>
                <a:gd name="T17" fmla="*/ 39 h 234"/>
                <a:gd name="T18" fmla="*/ 21 w 151"/>
                <a:gd name="T19" fmla="*/ 83 h 234"/>
                <a:gd name="T20" fmla="*/ 57 w 151"/>
                <a:gd name="T21" fmla="*/ 165 h 234"/>
                <a:gd name="T22" fmla="*/ 77 w 151"/>
                <a:gd name="T23" fmla="*/ 209 h 234"/>
                <a:gd name="T24" fmla="*/ 82 w 151"/>
                <a:gd name="T25" fmla="*/ 211 h 234"/>
                <a:gd name="T26" fmla="*/ 84 w 151"/>
                <a:gd name="T27" fmla="*/ 206 h 234"/>
                <a:gd name="T28" fmla="*/ 86 w 151"/>
                <a:gd name="T29" fmla="*/ 201 h 234"/>
                <a:gd name="T30" fmla="*/ 99 w 151"/>
                <a:gd name="T31" fmla="*/ 195 h 234"/>
                <a:gd name="T32" fmla="*/ 96 w 151"/>
                <a:gd name="T33" fmla="*/ 200 h 234"/>
                <a:gd name="T34" fmla="*/ 94 w 151"/>
                <a:gd name="T35" fmla="*/ 211 h 234"/>
                <a:gd name="T36" fmla="*/ 98 w 151"/>
                <a:gd name="T37" fmla="*/ 224 h 234"/>
                <a:gd name="T38" fmla="*/ 100 w 151"/>
                <a:gd name="T39" fmla="*/ 231 h 234"/>
                <a:gd name="T40" fmla="*/ 106 w 151"/>
                <a:gd name="T41" fmla="*/ 233 h 234"/>
                <a:gd name="T42" fmla="*/ 109 w 151"/>
                <a:gd name="T43" fmla="*/ 228 h 234"/>
                <a:gd name="T44" fmla="*/ 106 w 151"/>
                <a:gd name="T45" fmla="*/ 221 h 234"/>
                <a:gd name="T46" fmla="*/ 103 w 151"/>
                <a:gd name="T47" fmla="*/ 210 h 234"/>
                <a:gd name="T48" fmla="*/ 104 w 151"/>
                <a:gd name="T49" fmla="*/ 203 h 234"/>
                <a:gd name="T50" fmla="*/ 108 w 151"/>
                <a:gd name="T51" fmla="*/ 199 h 234"/>
                <a:gd name="T52" fmla="*/ 114 w 151"/>
                <a:gd name="T53" fmla="*/ 197 h 234"/>
                <a:gd name="T54" fmla="*/ 116 w 151"/>
                <a:gd name="T55" fmla="*/ 191 h 234"/>
                <a:gd name="T56" fmla="*/ 114 w 151"/>
                <a:gd name="T57" fmla="*/ 189 h 234"/>
                <a:gd name="T58" fmla="*/ 117 w 151"/>
                <a:gd name="T59" fmla="*/ 187 h 234"/>
                <a:gd name="T60" fmla="*/ 149 w 151"/>
                <a:gd name="T61" fmla="*/ 160 h 234"/>
                <a:gd name="T62" fmla="*/ 139 w 151"/>
                <a:gd name="T63" fmla="*/ 115 h 234"/>
                <a:gd name="T64" fmla="*/ 113 w 151"/>
                <a:gd name="T65" fmla="*/ 56 h 234"/>
                <a:gd name="T66" fmla="*/ 86 w 151"/>
                <a:gd name="T67" fmla="*/ 18 h 234"/>
                <a:gd name="T68" fmla="*/ 45 w 151"/>
                <a:gd name="T69" fmla="*/ 24 h 234"/>
                <a:gd name="T70" fmla="*/ 41 w 151"/>
                <a:gd name="T71" fmla="*/ 25 h 234"/>
                <a:gd name="T72" fmla="*/ 41 w 151"/>
                <a:gd name="T73" fmla="*/ 22 h 234"/>
                <a:gd name="T74" fmla="*/ 35 w 151"/>
                <a:gd name="T75" fmla="*/ 20 h 234"/>
                <a:gd name="T76" fmla="*/ 30 w 151"/>
                <a:gd name="T77" fmla="*/ 22 h 234"/>
                <a:gd name="T78" fmla="*/ 24 w 151"/>
                <a:gd name="T79" fmla="*/ 23 h 234"/>
                <a:gd name="T80" fmla="*/ 19 w 151"/>
                <a:gd name="T81" fmla="*/ 19 h 234"/>
                <a:gd name="T82" fmla="*/ 12 w 151"/>
                <a:gd name="T83" fmla="*/ 9 h 234"/>
                <a:gd name="T84" fmla="*/ 9 w 151"/>
                <a:gd name="T85" fmla="*/ 3 h 234"/>
                <a:gd name="T86" fmla="*/ 3 w 151"/>
                <a:gd name="T87" fmla="*/ 1 h 234"/>
                <a:gd name="T88" fmla="*/ 1 w 151"/>
                <a:gd name="T89" fmla="*/ 7 h 234"/>
                <a:gd name="T90" fmla="*/ 135 w 151"/>
                <a:gd name="T91" fmla="*/ 129 h 234"/>
                <a:gd name="T92" fmla="*/ 140 w 151"/>
                <a:gd name="T93" fmla="*/ 151 h 234"/>
                <a:gd name="T94" fmla="*/ 134 w 151"/>
                <a:gd name="T95" fmla="*/ 164 h 234"/>
                <a:gd name="T96" fmla="*/ 119 w 151"/>
                <a:gd name="T97" fmla="*/ 174 h 234"/>
                <a:gd name="T98" fmla="*/ 99 w 151"/>
                <a:gd name="T99" fmla="*/ 184 h 234"/>
                <a:gd name="T100" fmla="*/ 83 w 151"/>
                <a:gd name="T101" fmla="*/ 191 h 234"/>
                <a:gd name="T102" fmla="*/ 82 w 151"/>
                <a:gd name="T103" fmla="*/ 189 h 234"/>
                <a:gd name="T104" fmla="*/ 95 w 151"/>
                <a:gd name="T105" fmla="*/ 178 h 234"/>
                <a:gd name="T106" fmla="*/ 114 w 151"/>
                <a:gd name="T107" fmla="*/ 165 h 234"/>
                <a:gd name="T108" fmla="*/ 125 w 151"/>
                <a:gd name="T109" fmla="*/ 148 h 234"/>
                <a:gd name="T110" fmla="*/ 128 w 151"/>
                <a:gd name="T111" fmla="*/ 128 h 234"/>
                <a:gd name="T112" fmla="*/ 135 w 151"/>
                <a:gd name="T113" fmla="*/ 1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 h="234">
                  <a:moveTo>
                    <a:pt x="1" y="7"/>
                  </a:moveTo>
                  <a:cubicBezTo>
                    <a:pt x="5" y="13"/>
                    <a:pt x="5" y="13"/>
                    <a:pt x="5" y="13"/>
                  </a:cubicBezTo>
                  <a:cubicBezTo>
                    <a:pt x="7" y="17"/>
                    <a:pt x="10" y="22"/>
                    <a:pt x="12" y="25"/>
                  </a:cubicBezTo>
                  <a:cubicBezTo>
                    <a:pt x="15" y="27"/>
                    <a:pt x="18" y="30"/>
                    <a:pt x="21" y="31"/>
                  </a:cubicBezTo>
                  <a:cubicBezTo>
                    <a:pt x="23" y="32"/>
                    <a:pt x="24" y="32"/>
                    <a:pt x="26" y="32"/>
                  </a:cubicBezTo>
                  <a:cubicBezTo>
                    <a:pt x="19" y="35"/>
                    <a:pt x="14" y="37"/>
                    <a:pt x="13" y="37"/>
                  </a:cubicBezTo>
                  <a:cubicBezTo>
                    <a:pt x="12" y="38"/>
                    <a:pt x="10" y="37"/>
                    <a:pt x="9" y="35"/>
                  </a:cubicBezTo>
                  <a:cubicBezTo>
                    <a:pt x="8" y="33"/>
                    <a:pt x="6" y="33"/>
                    <a:pt x="4" y="34"/>
                  </a:cubicBezTo>
                  <a:cubicBezTo>
                    <a:pt x="2" y="35"/>
                    <a:pt x="1" y="37"/>
                    <a:pt x="1" y="39"/>
                  </a:cubicBezTo>
                  <a:cubicBezTo>
                    <a:pt x="2" y="41"/>
                    <a:pt x="11" y="61"/>
                    <a:pt x="21" y="83"/>
                  </a:cubicBezTo>
                  <a:cubicBezTo>
                    <a:pt x="31" y="106"/>
                    <a:pt x="47" y="142"/>
                    <a:pt x="57" y="165"/>
                  </a:cubicBezTo>
                  <a:cubicBezTo>
                    <a:pt x="67" y="187"/>
                    <a:pt x="76" y="207"/>
                    <a:pt x="77" y="209"/>
                  </a:cubicBezTo>
                  <a:cubicBezTo>
                    <a:pt x="78" y="211"/>
                    <a:pt x="80" y="212"/>
                    <a:pt x="82" y="211"/>
                  </a:cubicBezTo>
                  <a:cubicBezTo>
                    <a:pt x="84" y="210"/>
                    <a:pt x="85" y="208"/>
                    <a:pt x="84" y="206"/>
                  </a:cubicBezTo>
                  <a:cubicBezTo>
                    <a:pt x="84" y="204"/>
                    <a:pt x="84" y="202"/>
                    <a:pt x="86" y="201"/>
                  </a:cubicBezTo>
                  <a:cubicBezTo>
                    <a:pt x="87" y="201"/>
                    <a:pt x="92" y="198"/>
                    <a:pt x="99" y="195"/>
                  </a:cubicBezTo>
                  <a:cubicBezTo>
                    <a:pt x="97" y="197"/>
                    <a:pt x="96" y="198"/>
                    <a:pt x="96" y="200"/>
                  </a:cubicBezTo>
                  <a:cubicBezTo>
                    <a:pt x="95" y="202"/>
                    <a:pt x="94" y="207"/>
                    <a:pt x="94" y="211"/>
                  </a:cubicBezTo>
                  <a:cubicBezTo>
                    <a:pt x="95" y="214"/>
                    <a:pt x="96" y="220"/>
                    <a:pt x="98" y="224"/>
                  </a:cubicBezTo>
                  <a:cubicBezTo>
                    <a:pt x="100" y="231"/>
                    <a:pt x="100" y="231"/>
                    <a:pt x="100" y="231"/>
                  </a:cubicBezTo>
                  <a:cubicBezTo>
                    <a:pt x="101" y="233"/>
                    <a:pt x="104" y="234"/>
                    <a:pt x="106" y="233"/>
                  </a:cubicBezTo>
                  <a:cubicBezTo>
                    <a:pt x="108" y="233"/>
                    <a:pt x="109" y="230"/>
                    <a:pt x="109" y="228"/>
                  </a:cubicBezTo>
                  <a:cubicBezTo>
                    <a:pt x="106" y="221"/>
                    <a:pt x="106" y="221"/>
                    <a:pt x="106" y="221"/>
                  </a:cubicBezTo>
                  <a:cubicBezTo>
                    <a:pt x="105" y="217"/>
                    <a:pt x="103" y="212"/>
                    <a:pt x="103" y="210"/>
                  </a:cubicBezTo>
                  <a:cubicBezTo>
                    <a:pt x="103" y="207"/>
                    <a:pt x="103" y="204"/>
                    <a:pt x="104" y="203"/>
                  </a:cubicBezTo>
                  <a:cubicBezTo>
                    <a:pt x="104" y="202"/>
                    <a:pt x="106" y="200"/>
                    <a:pt x="108" y="199"/>
                  </a:cubicBezTo>
                  <a:cubicBezTo>
                    <a:pt x="114" y="197"/>
                    <a:pt x="114" y="197"/>
                    <a:pt x="114" y="197"/>
                  </a:cubicBezTo>
                  <a:cubicBezTo>
                    <a:pt x="116" y="196"/>
                    <a:pt x="117" y="193"/>
                    <a:pt x="116" y="191"/>
                  </a:cubicBezTo>
                  <a:cubicBezTo>
                    <a:pt x="115" y="190"/>
                    <a:pt x="115" y="189"/>
                    <a:pt x="114" y="189"/>
                  </a:cubicBezTo>
                  <a:cubicBezTo>
                    <a:pt x="115" y="188"/>
                    <a:pt x="116" y="188"/>
                    <a:pt x="117" y="187"/>
                  </a:cubicBezTo>
                  <a:cubicBezTo>
                    <a:pt x="132" y="181"/>
                    <a:pt x="147" y="168"/>
                    <a:pt x="149" y="160"/>
                  </a:cubicBezTo>
                  <a:cubicBezTo>
                    <a:pt x="151" y="152"/>
                    <a:pt x="147" y="131"/>
                    <a:pt x="139" y="115"/>
                  </a:cubicBezTo>
                  <a:cubicBezTo>
                    <a:pt x="132" y="99"/>
                    <a:pt x="120" y="72"/>
                    <a:pt x="113" y="56"/>
                  </a:cubicBezTo>
                  <a:cubicBezTo>
                    <a:pt x="106" y="39"/>
                    <a:pt x="94" y="22"/>
                    <a:pt x="86" y="18"/>
                  </a:cubicBezTo>
                  <a:cubicBezTo>
                    <a:pt x="79" y="14"/>
                    <a:pt x="60" y="17"/>
                    <a:pt x="45" y="24"/>
                  </a:cubicBezTo>
                  <a:cubicBezTo>
                    <a:pt x="43" y="24"/>
                    <a:pt x="42" y="25"/>
                    <a:pt x="41" y="25"/>
                  </a:cubicBezTo>
                  <a:cubicBezTo>
                    <a:pt x="42" y="24"/>
                    <a:pt x="42" y="23"/>
                    <a:pt x="41" y="22"/>
                  </a:cubicBezTo>
                  <a:cubicBezTo>
                    <a:pt x="40" y="20"/>
                    <a:pt x="38" y="19"/>
                    <a:pt x="35" y="20"/>
                  </a:cubicBezTo>
                  <a:cubicBezTo>
                    <a:pt x="30" y="22"/>
                    <a:pt x="30" y="22"/>
                    <a:pt x="30" y="22"/>
                  </a:cubicBezTo>
                  <a:cubicBezTo>
                    <a:pt x="28" y="23"/>
                    <a:pt x="25" y="23"/>
                    <a:pt x="24" y="23"/>
                  </a:cubicBezTo>
                  <a:cubicBezTo>
                    <a:pt x="23" y="22"/>
                    <a:pt x="20" y="20"/>
                    <a:pt x="19" y="19"/>
                  </a:cubicBezTo>
                  <a:cubicBezTo>
                    <a:pt x="17" y="17"/>
                    <a:pt x="14" y="12"/>
                    <a:pt x="12" y="9"/>
                  </a:cubicBezTo>
                  <a:cubicBezTo>
                    <a:pt x="9" y="3"/>
                    <a:pt x="9" y="3"/>
                    <a:pt x="9" y="3"/>
                  </a:cubicBezTo>
                  <a:cubicBezTo>
                    <a:pt x="8" y="0"/>
                    <a:pt x="5" y="0"/>
                    <a:pt x="3" y="1"/>
                  </a:cubicBezTo>
                  <a:cubicBezTo>
                    <a:pt x="1" y="2"/>
                    <a:pt x="0" y="4"/>
                    <a:pt x="1" y="7"/>
                  </a:cubicBezTo>
                  <a:close/>
                  <a:moveTo>
                    <a:pt x="135" y="129"/>
                  </a:moveTo>
                  <a:cubicBezTo>
                    <a:pt x="138" y="137"/>
                    <a:pt x="140" y="146"/>
                    <a:pt x="140" y="151"/>
                  </a:cubicBezTo>
                  <a:cubicBezTo>
                    <a:pt x="139" y="156"/>
                    <a:pt x="137" y="162"/>
                    <a:pt x="134" y="164"/>
                  </a:cubicBezTo>
                  <a:cubicBezTo>
                    <a:pt x="131" y="167"/>
                    <a:pt x="125" y="172"/>
                    <a:pt x="119" y="174"/>
                  </a:cubicBezTo>
                  <a:cubicBezTo>
                    <a:pt x="114" y="177"/>
                    <a:pt x="105" y="182"/>
                    <a:pt x="99" y="184"/>
                  </a:cubicBezTo>
                  <a:cubicBezTo>
                    <a:pt x="93" y="187"/>
                    <a:pt x="86" y="190"/>
                    <a:pt x="83" y="191"/>
                  </a:cubicBezTo>
                  <a:cubicBezTo>
                    <a:pt x="81" y="193"/>
                    <a:pt x="81" y="192"/>
                    <a:pt x="82" y="189"/>
                  </a:cubicBezTo>
                  <a:cubicBezTo>
                    <a:pt x="83" y="187"/>
                    <a:pt x="89" y="182"/>
                    <a:pt x="95" y="178"/>
                  </a:cubicBezTo>
                  <a:cubicBezTo>
                    <a:pt x="100" y="175"/>
                    <a:pt x="109" y="169"/>
                    <a:pt x="114" y="165"/>
                  </a:cubicBezTo>
                  <a:cubicBezTo>
                    <a:pt x="119" y="160"/>
                    <a:pt x="124" y="153"/>
                    <a:pt x="125" y="148"/>
                  </a:cubicBezTo>
                  <a:cubicBezTo>
                    <a:pt x="127" y="144"/>
                    <a:pt x="128" y="134"/>
                    <a:pt x="128" y="128"/>
                  </a:cubicBezTo>
                  <a:cubicBezTo>
                    <a:pt x="129" y="122"/>
                    <a:pt x="131" y="122"/>
                    <a:pt x="135"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49" name="Freeform 88"/>
          <p:cNvSpPr>
            <a:spLocks noEditPoints="1"/>
          </p:cNvSpPr>
          <p:nvPr/>
        </p:nvSpPr>
        <p:spPr bwMode="auto">
          <a:xfrm rot="2480896">
            <a:off x="2920021" y="2368387"/>
            <a:ext cx="337415" cy="329722"/>
          </a:xfrm>
          <a:custGeom>
            <a:avLst/>
            <a:gdLst>
              <a:gd name="T0" fmla="*/ 119 w 130"/>
              <a:gd name="T1" fmla="*/ 14 h 127"/>
              <a:gd name="T2" fmla="*/ 113 w 130"/>
              <a:gd name="T3" fmla="*/ 11 h 127"/>
              <a:gd name="T4" fmla="*/ 104 w 130"/>
              <a:gd name="T5" fmla="*/ 4 h 127"/>
              <a:gd name="T6" fmla="*/ 14 w 130"/>
              <a:gd name="T7" fmla="*/ 99 h 127"/>
              <a:gd name="T8" fmla="*/ 2 w 130"/>
              <a:gd name="T9" fmla="*/ 115 h 127"/>
              <a:gd name="T10" fmla="*/ 26 w 130"/>
              <a:gd name="T11" fmla="*/ 114 h 127"/>
              <a:gd name="T12" fmla="*/ 48 w 130"/>
              <a:gd name="T13" fmla="*/ 117 h 127"/>
              <a:gd name="T14" fmla="*/ 62 w 130"/>
              <a:gd name="T15" fmla="*/ 120 h 127"/>
              <a:gd name="T16" fmla="*/ 85 w 130"/>
              <a:gd name="T17" fmla="*/ 123 h 127"/>
              <a:gd name="T18" fmla="*/ 115 w 130"/>
              <a:gd name="T19" fmla="*/ 86 h 127"/>
              <a:gd name="T20" fmla="*/ 125 w 130"/>
              <a:gd name="T21" fmla="*/ 52 h 127"/>
              <a:gd name="T22" fmla="*/ 62 w 130"/>
              <a:gd name="T23" fmla="*/ 79 h 127"/>
              <a:gd name="T24" fmla="*/ 58 w 130"/>
              <a:gd name="T25" fmla="*/ 81 h 127"/>
              <a:gd name="T26" fmla="*/ 62 w 130"/>
              <a:gd name="T27" fmla="*/ 88 h 127"/>
              <a:gd name="T28" fmla="*/ 46 w 130"/>
              <a:gd name="T29" fmla="*/ 92 h 127"/>
              <a:gd name="T30" fmla="*/ 50 w 130"/>
              <a:gd name="T31" fmla="*/ 94 h 127"/>
              <a:gd name="T32" fmla="*/ 47 w 130"/>
              <a:gd name="T33" fmla="*/ 114 h 127"/>
              <a:gd name="T34" fmla="*/ 52 w 130"/>
              <a:gd name="T35" fmla="*/ 118 h 127"/>
              <a:gd name="T36" fmla="*/ 40 w 130"/>
              <a:gd name="T37" fmla="*/ 103 h 127"/>
              <a:gd name="T38" fmla="*/ 55 w 130"/>
              <a:gd name="T39" fmla="*/ 113 h 127"/>
              <a:gd name="T40" fmla="*/ 60 w 130"/>
              <a:gd name="T41" fmla="*/ 117 h 127"/>
              <a:gd name="T42" fmla="*/ 59 w 130"/>
              <a:gd name="T43" fmla="*/ 111 h 127"/>
              <a:gd name="T44" fmla="*/ 63 w 130"/>
              <a:gd name="T45" fmla="*/ 115 h 127"/>
              <a:gd name="T46" fmla="*/ 57 w 130"/>
              <a:gd name="T47" fmla="*/ 98 h 127"/>
              <a:gd name="T48" fmla="*/ 67 w 130"/>
              <a:gd name="T49" fmla="*/ 107 h 127"/>
              <a:gd name="T50" fmla="*/ 63 w 130"/>
              <a:gd name="T51" fmla="*/ 99 h 127"/>
              <a:gd name="T52" fmla="*/ 55 w 130"/>
              <a:gd name="T53" fmla="*/ 90 h 127"/>
              <a:gd name="T54" fmla="*/ 49 w 130"/>
              <a:gd name="T55" fmla="*/ 86 h 127"/>
              <a:gd name="T56" fmla="*/ 66 w 130"/>
              <a:gd name="T57" fmla="*/ 90 h 127"/>
              <a:gd name="T58" fmla="*/ 77 w 130"/>
              <a:gd name="T59" fmla="*/ 98 h 127"/>
              <a:gd name="T60" fmla="*/ 66 w 130"/>
              <a:gd name="T61" fmla="*/ 86 h 127"/>
              <a:gd name="T62" fmla="*/ 80 w 130"/>
              <a:gd name="T63" fmla="*/ 95 h 127"/>
              <a:gd name="T64" fmla="*/ 69 w 130"/>
              <a:gd name="T65" fmla="*/ 76 h 127"/>
              <a:gd name="T66" fmla="*/ 88 w 130"/>
              <a:gd name="T67" fmla="*/ 94 h 127"/>
              <a:gd name="T68" fmla="*/ 86 w 130"/>
              <a:gd name="T69" fmla="*/ 89 h 127"/>
              <a:gd name="T70" fmla="*/ 82 w 130"/>
              <a:gd name="T71" fmla="*/ 88 h 127"/>
              <a:gd name="T72" fmla="*/ 93 w 130"/>
              <a:gd name="T73" fmla="*/ 90 h 127"/>
              <a:gd name="T74" fmla="*/ 86 w 130"/>
              <a:gd name="T75" fmla="*/ 86 h 127"/>
              <a:gd name="T76" fmla="*/ 82 w 130"/>
              <a:gd name="T77" fmla="*/ 79 h 127"/>
              <a:gd name="T78" fmla="*/ 100 w 130"/>
              <a:gd name="T79" fmla="*/ 85 h 127"/>
              <a:gd name="T80" fmla="*/ 96 w 130"/>
              <a:gd name="T81" fmla="*/ 84 h 127"/>
              <a:gd name="T82" fmla="*/ 84 w 130"/>
              <a:gd name="T83" fmla="*/ 68 h 127"/>
              <a:gd name="T84" fmla="*/ 100 w 130"/>
              <a:gd name="T85" fmla="*/ 81 h 127"/>
              <a:gd name="T86" fmla="*/ 96 w 130"/>
              <a:gd name="T87" fmla="*/ 74 h 127"/>
              <a:gd name="T88" fmla="*/ 91 w 130"/>
              <a:gd name="T89" fmla="*/ 63 h 127"/>
              <a:gd name="T90" fmla="*/ 87 w 130"/>
              <a:gd name="T91" fmla="*/ 61 h 127"/>
              <a:gd name="T92" fmla="*/ 97 w 130"/>
              <a:gd name="T93" fmla="*/ 63 h 127"/>
              <a:gd name="T94" fmla="*/ 91 w 130"/>
              <a:gd name="T95" fmla="*/ 59 h 127"/>
              <a:gd name="T96" fmla="*/ 87 w 130"/>
              <a:gd name="T97" fmla="*/ 52 h 127"/>
              <a:gd name="T98" fmla="*/ 104 w 130"/>
              <a:gd name="T99" fmla="*/ 58 h 127"/>
              <a:gd name="T100" fmla="*/ 100 w 130"/>
              <a:gd name="T101" fmla="*/ 57 h 127"/>
              <a:gd name="T102" fmla="*/ 92 w 130"/>
              <a:gd name="T103" fmla="*/ 48 h 127"/>
              <a:gd name="T104" fmla="*/ 114 w 130"/>
              <a:gd name="T105" fmla="*/ 64 h 127"/>
              <a:gd name="T106" fmla="*/ 104 w 130"/>
              <a:gd name="T107" fmla="*/ 52 h 127"/>
              <a:gd name="T108" fmla="*/ 103 w 130"/>
              <a:gd name="T109" fmla="*/ 47 h 127"/>
              <a:gd name="T110" fmla="*/ 99 w 130"/>
              <a:gd name="T111" fmla="*/ 46 h 127"/>
              <a:gd name="T112" fmla="*/ 118 w 130"/>
              <a:gd name="T113" fmla="*/ 59 h 127"/>
              <a:gd name="T114" fmla="*/ 107 w 130"/>
              <a:gd name="T115" fmla="*/ 48 h 127"/>
              <a:gd name="T116" fmla="*/ 103 w 130"/>
              <a:gd name="T117" fmla="*/ 41 h 127"/>
              <a:gd name="T118" fmla="*/ 121 w 130"/>
              <a:gd name="T119" fmla="*/ 55 h 127"/>
              <a:gd name="T120" fmla="*/ 120 w 130"/>
              <a:gd name="T121" fmla="*/ 53 h 127"/>
              <a:gd name="T122" fmla="*/ 122 w 130"/>
              <a:gd name="T123" fmla="*/ 4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 h="127">
                <a:moveTo>
                  <a:pt x="122" y="30"/>
                </a:moveTo>
                <a:cubicBezTo>
                  <a:pt x="122" y="30"/>
                  <a:pt x="122" y="29"/>
                  <a:pt x="122" y="29"/>
                </a:cubicBezTo>
                <a:cubicBezTo>
                  <a:pt x="123" y="28"/>
                  <a:pt x="123" y="27"/>
                  <a:pt x="122" y="25"/>
                </a:cubicBezTo>
                <a:cubicBezTo>
                  <a:pt x="120" y="22"/>
                  <a:pt x="120" y="22"/>
                  <a:pt x="120" y="22"/>
                </a:cubicBezTo>
                <a:cubicBezTo>
                  <a:pt x="119" y="20"/>
                  <a:pt x="118" y="18"/>
                  <a:pt x="118" y="17"/>
                </a:cubicBezTo>
                <a:cubicBezTo>
                  <a:pt x="118" y="17"/>
                  <a:pt x="118" y="15"/>
                  <a:pt x="119" y="14"/>
                </a:cubicBezTo>
                <a:cubicBezTo>
                  <a:pt x="119" y="12"/>
                  <a:pt x="121" y="10"/>
                  <a:pt x="122" y="8"/>
                </a:cubicBezTo>
                <a:cubicBezTo>
                  <a:pt x="125" y="5"/>
                  <a:pt x="125" y="5"/>
                  <a:pt x="125" y="5"/>
                </a:cubicBezTo>
                <a:cubicBezTo>
                  <a:pt x="126" y="4"/>
                  <a:pt x="126" y="2"/>
                  <a:pt x="125" y="1"/>
                </a:cubicBezTo>
                <a:cubicBezTo>
                  <a:pt x="124" y="0"/>
                  <a:pt x="122" y="0"/>
                  <a:pt x="121" y="1"/>
                </a:cubicBezTo>
                <a:cubicBezTo>
                  <a:pt x="118" y="4"/>
                  <a:pt x="118" y="4"/>
                  <a:pt x="118" y="4"/>
                </a:cubicBezTo>
                <a:cubicBezTo>
                  <a:pt x="116" y="6"/>
                  <a:pt x="114" y="9"/>
                  <a:pt x="113" y="11"/>
                </a:cubicBezTo>
                <a:cubicBezTo>
                  <a:pt x="112" y="13"/>
                  <a:pt x="112" y="16"/>
                  <a:pt x="112" y="18"/>
                </a:cubicBezTo>
                <a:cubicBezTo>
                  <a:pt x="112" y="18"/>
                  <a:pt x="112" y="19"/>
                  <a:pt x="112" y="19"/>
                </a:cubicBezTo>
                <a:cubicBezTo>
                  <a:pt x="110" y="15"/>
                  <a:pt x="108" y="13"/>
                  <a:pt x="107" y="12"/>
                </a:cubicBezTo>
                <a:cubicBezTo>
                  <a:pt x="107" y="11"/>
                  <a:pt x="107" y="10"/>
                  <a:pt x="108" y="9"/>
                </a:cubicBezTo>
                <a:cubicBezTo>
                  <a:pt x="109" y="8"/>
                  <a:pt x="109" y="6"/>
                  <a:pt x="108" y="5"/>
                </a:cubicBezTo>
                <a:cubicBezTo>
                  <a:pt x="107" y="4"/>
                  <a:pt x="105" y="3"/>
                  <a:pt x="104" y="4"/>
                </a:cubicBezTo>
                <a:cubicBezTo>
                  <a:pt x="103" y="5"/>
                  <a:pt x="91" y="16"/>
                  <a:pt x="78" y="28"/>
                </a:cubicBezTo>
                <a:cubicBezTo>
                  <a:pt x="66" y="40"/>
                  <a:pt x="45" y="59"/>
                  <a:pt x="32" y="71"/>
                </a:cubicBezTo>
                <a:cubicBezTo>
                  <a:pt x="19" y="83"/>
                  <a:pt x="8" y="93"/>
                  <a:pt x="7" y="94"/>
                </a:cubicBezTo>
                <a:cubicBezTo>
                  <a:pt x="6" y="95"/>
                  <a:pt x="6" y="97"/>
                  <a:pt x="7" y="98"/>
                </a:cubicBezTo>
                <a:cubicBezTo>
                  <a:pt x="8" y="99"/>
                  <a:pt x="10" y="100"/>
                  <a:pt x="11" y="99"/>
                </a:cubicBezTo>
                <a:cubicBezTo>
                  <a:pt x="12" y="98"/>
                  <a:pt x="13" y="98"/>
                  <a:pt x="14" y="99"/>
                </a:cubicBezTo>
                <a:cubicBezTo>
                  <a:pt x="15" y="99"/>
                  <a:pt x="17" y="101"/>
                  <a:pt x="21" y="103"/>
                </a:cubicBezTo>
                <a:cubicBezTo>
                  <a:pt x="20" y="103"/>
                  <a:pt x="20" y="103"/>
                  <a:pt x="20" y="103"/>
                </a:cubicBezTo>
                <a:cubicBezTo>
                  <a:pt x="18" y="103"/>
                  <a:pt x="15" y="103"/>
                  <a:pt x="13" y="104"/>
                </a:cubicBezTo>
                <a:cubicBezTo>
                  <a:pt x="11" y="105"/>
                  <a:pt x="8" y="107"/>
                  <a:pt x="5" y="108"/>
                </a:cubicBezTo>
                <a:cubicBezTo>
                  <a:pt x="2" y="111"/>
                  <a:pt x="2" y="111"/>
                  <a:pt x="2" y="111"/>
                </a:cubicBezTo>
                <a:cubicBezTo>
                  <a:pt x="1" y="112"/>
                  <a:pt x="0" y="114"/>
                  <a:pt x="2" y="115"/>
                </a:cubicBezTo>
                <a:cubicBezTo>
                  <a:pt x="3" y="117"/>
                  <a:pt x="5" y="117"/>
                  <a:pt x="6" y="116"/>
                </a:cubicBezTo>
                <a:cubicBezTo>
                  <a:pt x="9" y="113"/>
                  <a:pt x="9" y="113"/>
                  <a:pt x="9" y="113"/>
                </a:cubicBezTo>
                <a:cubicBezTo>
                  <a:pt x="11" y="112"/>
                  <a:pt x="14" y="110"/>
                  <a:pt x="15" y="110"/>
                </a:cubicBezTo>
                <a:cubicBezTo>
                  <a:pt x="16" y="109"/>
                  <a:pt x="18" y="109"/>
                  <a:pt x="19" y="109"/>
                </a:cubicBezTo>
                <a:cubicBezTo>
                  <a:pt x="19" y="109"/>
                  <a:pt x="21" y="110"/>
                  <a:pt x="23" y="112"/>
                </a:cubicBezTo>
                <a:cubicBezTo>
                  <a:pt x="26" y="114"/>
                  <a:pt x="26" y="114"/>
                  <a:pt x="26" y="114"/>
                </a:cubicBezTo>
                <a:cubicBezTo>
                  <a:pt x="27" y="115"/>
                  <a:pt x="29" y="115"/>
                  <a:pt x="30" y="114"/>
                </a:cubicBezTo>
                <a:cubicBezTo>
                  <a:pt x="30" y="114"/>
                  <a:pt x="31" y="114"/>
                  <a:pt x="31" y="114"/>
                </a:cubicBezTo>
                <a:cubicBezTo>
                  <a:pt x="31" y="113"/>
                  <a:pt x="32" y="112"/>
                  <a:pt x="31" y="110"/>
                </a:cubicBezTo>
                <a:cubicBezTo>
                  <a:pt x="35" y="113"/>
                  <a:pt x="40" y="115"/>
                  <a:pt x="46" y="117"/>
                </a:cubicBezTo>
                <a:cubicBezTo>
                  <a:pt x="46" y="117"/>
                  <a:pt x="46" y="117"/>
                  <a:pt x="46" y="116"/>
                </a:cubicBezTo>
                <a:cubicBezTo>
                  <a:pt x="46" y="116"/>
                  <a:pt x="48" y="116"/>
                  <a:pt x="48" y="117"/>
                </a:cubicBezTo>
                <a:cubicBezTo>
                  <a:pt x="49" y="117"/>
                  <a:pt x="49" y="118"/>
                  <a:pt x="49" y="118"/>
                </a:cubicBezTo>
                <a:cubicBezTo>
                  <a:pt x="51" y="119"/>
                  <a:pt x="54" y="119"/>
                  <a:pt x="56" y="119"/>
                </a:cubicBezTo>
                <a:cubicBezTo>
                  <a:pt x="56" y="119"/>
                  <a:pt x="56" y="119"/>
                  <a:pt x="56" y="119"/>
                </a:cubicBezTo>
                <a:cubicBezTo>
                  <a:pt x="56" y="119"/>
                  <a:pt x="57" y="119"/>
                  <a:pt x="58" y="119"/>
                </a:cubicBezTo>
                <a:cubicBezTo>
                  <a:pt x="58" y="119"/>
                  <a:pt x="59" y="120"/>
                  <a:pt x="59" y="120"/>
                </a:cubicBezTo>
                <a:cubicBezTo>
                  <a:pt x="60" y="120"/>
                  <a:pt x="61" y="120"/>
                  <a:pt x="62" y="120"/>
                </a:cubicBezTo>
                <a:cubicBezTo>
                  <a:pt x="61" y="119"/>
                  <a:pt x="61" y="118"/>
                  <a:pt x="61" y="118"/>
                </a:cubicBezTo>
                <a:cubicBezTo>
                  <a:pt x="62" y="117"/>
                  <a:pt x="63" y="117"/>
                  <a:pt x="64" y="118"/>
                </a:cubicBezTo>
                <a:cubicBezTo>
                  <a:pt x="64" y="119"/>
                  <a:pt x="65" y="119"/>
                  <a:pt x="65" y="120"/>
                </a:cubicBezTo>
                <a:cubicBezTo>
                  <a:pt x="71" y="119"/>
                  <a:pt x="80" y="115"/>
                  <a:pt x="88" y="109"/>
                </a:cubicBezTo>
                <a:cubicBezTo>
                  <a:pt x="88" y="110"/>
                  <a:pt x="87" y="111"/>
                  <a:pt x="87" y="111"/>
                </a:cubicBezTo>
                <a:cubicBezTo>
                  <a:pt x="85" y="115"/>
                  <a:pt x="85" y="120"/>
                  <a:pt x="85" y="123"/>
                </a:cubicBezTo>
                <a:cubicBezTo>
                  <a:pt x="86" y="126"/>
                  <a:pt x="87" y="127"/>
                  <a:pt x="89" y="126"/>
                </a:cubicBezTo>
                <a:cubicBezTo>
                  <a:pt x="91" y="124"/>
                  <a:pt x="96" y="119"/>
                  <a:pt x="100" y="115"/>
                </a:cubicBezTo>
                <a:cubicBezTo>
                  <a:pt x="105" y="111"/>
                  <a:pt x="113" y="104"/>
                  <a:pt x="117" y="99"/>
                </a:cubicBezTo>
                <a:cubicBezTo>
                  <a:pt x="122" y="95"/>
                  <a:pt x="127" y="90"/>
                  <a:pt x="129" y="89"/>
                </a:cubicBezTo>
                <a:cubicBezTo>
                  <a:pt x="130" y="87"/>
                  <a:pt x="129" y="85"/>
                  <a:pt x="127" y="85"/>
                </a:cubicBezTo>
                <a:cubicBezTo>
                  <a:pt x="124" y="84"/>
                  <a:pt x="118" y="84"/>
                  <a:pt x="115" y="86"/>
                </a:cubicBezTo>
                <a:cubicBezTo>
                  <a:pt x="114" y="86"/>
                  <a:pt x="113" y="86"/>
                  <a:pt x="113" y="87"/>
                </a:cubicBezTo>
                <a:cubicBezTo>
                  <a:pt x="119" y="78"/>
                  <a:pt x="124" y="69"/>
                  <a:pt x="125" y="62"/>
                </a:cubicBezTo>
                <a:cubicBezTo>
                  <a:pt x="125" y="62"/>
                  <a:pt x="125" y="62"/>
                  <a:pt x="125" y="62"/>
                </a:cubicBezTo>
                <a:cubicBezTo>
                  <a:pt x="124" y="61"/>
                  <a:pt x="124" y="60"/>
                  <a:pt x="124" y="59"/>
                </a:cubicBezTo>
                <a:cubicBezTo>
                  <a:pt x="125" y="59"/>
                  <a:pt x="125" y="59"/>
                  <a:pt x="125" y="59"/>
                </a:cubicBezTo>
                <a:cubicBezTo>
                  <a:pt x="125" y="57"/>
                  <a:pt x="125" y="55"/>
                  <a:pt x="125" y="52"/>
                </a:cubicBezTo>
                <a:cubicBezTo>
                  <a:pt x="124" y="53"/>
                  <a:pt x="124" y="52"/>
                  <a:pt x="123" y="52"/>
                </a:cubicBezTo>
                <a:cubicBezTo>
                  <a:pt x="122" y="51"/>
                  <a:pt x="122" y="50"/>
                  <a:pt x="123" y="49"/>
                </a:cubicBezTo>
                <a:cubicBezTo>
                  <a:pt x="123" y="49"/>
                  <a:pt x="124" y="49"/>
                  <a:pt x="124" y="49"/>
                </a:cubicBezTo>
                <a:cubicBezTo>
                  <a:pt x="123" y="42"/>
                  <a:pt x="121" y="35"/>
                  <a:pt x="118" y="30"/>
                </a:cubicBezTo>
                <a:cubicBezTo>
                  <a:pt x="119" y="30"/>
                  <a:pt x="120" y="30"/>
                  <a:pt x="122" y="30"/>
                </a:cubicBezTo>
                <a:close/>
                <a:moveTo>
                  <a:pt x="62" y="79"/>
                </a:moveTo>
                <a:cubicBezTo>
                  <a:pt x="63" y="78"/>
                  <a:pt x="64" y="78"/>
                  <a:pt x="65" y="79"/>
                </a:cubicBezTo>
                <a:cubicBezTo>
                  <a:pt x="66" y="80"/>
                  <a:pt x="66" y="81"/>
                  <a:pt x="65" y="82"/>
                </a:cubicBezTo>
                <a:cubicBezTo>
                  <a:pt x="64" y="82"/>
                  <a:pt x="63" y="82"/>
                  <a:pt x="62" y="81"/>
                </a:cubicBezTo>
                <a:cubicBezTo>
                  <a:pt x="61" y="81"/>
                  <a:pt x="61" y="79"/>
                  <a:pt x="62" y="79"/>
                </a:cubicBezTo>
                <a:close/>
                <a:moveTo>
                  <a:pt x="55" y="81"/>
                </a:moveTo>
                <a:cubicBezTo>
                  <a:pt x="56" y="80"/>
                  <a:pt x="57" y="80"/>
                  <a:pt x="58" y="81"/>
                </a:cubicBezTo>
                <a:cubicBezTo>
                  <a:pt x="59" y="82"/>
                  <a:pt x="59" y="83"/>
                  <a:pt x="58" y="84"/>
                </a:cubicBezTo>
                <a:cubicBezTo>
                  <a:pt x="57" y="85"/>
                  <a:pt x="56" y="84"/>
                  <a:pt x="55" y="84"/>
                </a:cubicBezTo>
                <a:cubicBezTo>
                  <a:pt x="55" y="83"/>
                  <a:pt x="55" y="82"/>
                  <a:pt x="55" y="81"/>
                </a:cubicBezTo>
                <a:close/>
                <a:moveTo>
                  <a:pt x="59" y="85"/>
                </a:moveTo>
                <a:cubicBezTo>
                  <a:pt x="60" y="84"/>
                  <a:pt x="61" y="84"/>
                  <a:pt x="62" y="85"/>
                </a:cubicBezTo>
                <a:cubicBezTo>
                  <a:pt x="63" y="86"/>
                  <a:pt x="63" y="87"/>
                  <a:pt x="62" y="88"/>
                </a:cubicBezTo>
                <a:cubicBezTo>
                  <a:pt x="61" y="89"/>
                  <a:pt x="60" y="89"/>
                  <a:pt x="59" y="88"/>
                </a:cubicBezTo>
                <a:cubicBezTo>
                  <a:pt x="59" y="87"/>
                  <a:pt x="59" y="86"/>
                  <a:pt x="59" y="85"/>
                </a:cubicBezTo>
                <a:close/>
                <a:moveTo>
                  <a:pt x="46" y="90"/>
                </a:moveTo>
                <a:cubicBezTo>
                  <a:pt x="47" y="89"/>
                  <a:pt x="48" y="89"/>
                  <a:pt x="49" y="90"/>
                </a:cubicBezTo>
                <a:cubicBezTo>
                  <a:pt x="50" y="91"/>
                  <a:pt x="49" y="92"/>
                  <a:pt x="49" y="93"/>
                </a:cubicBezTo>
                <a:cubicBezTo>
                  <a:pt x="48" y="93"/>
                  <a:pt x="47" y="93"/>
                  <a:pt x="46" y="92"/>
                </a:cubicBezTo>
                <a:cubicBezTo>
                  <a:pt x="45" y="92"/>
                  <a:pt x="45" y="90"/>
                  <a:pt x="46" y="90"/>
                </a:cubicBezTo>
                <a:close/>
                <a:moveTo>
                  <a:pt x="50" y="94"/>
                </a:moveTo>
                <a:cubicBezTo>
                  <a:pt x="51" y="93"/>
                  <a:pt x="52" y="93"/>
                  <a:pt x="53" y="94"/>
                </a:cubicBezTo>
                <a:cubicBezTo>
                  <a:pt x="54" y="95"/>
                  <a:pt x="53" y="96"/>
                  <a:pt x="53" y="97"/>
                </a:cubicBezTo>
                <a:cubicBezTo>
                  <a:pt x="52" y="98"/>
                  <a:pt x="51" y="98"/>
                  <a:pt x="50" y="97"/>
                </a:cubicBezTo>
                <a:cubicBezTo>
                  <a:pt x="49" y="96"/>
                  <a:pt x="49" y="95"/>
                  <a:pt x="50" y="94"/>
                </a:cubicBezTo>
                <a:close/>
                <a:moveTo>
                  <a:pt x="43" y="96"/>
                </a:moveTo>
                <a:cubicBezTo>
                  <a:pt x="44" y="95"/>
                  <a:pt x="45" y="95"/>
                  <a:pt x="46" y="96"/>
                </a:cubicBezTo>
                <a:cubicBezTo>
                  <a:pt x="47" y="97"/>
                  <a:pt x="47" y="98"/>
                  <a:pt x="46" y="99"/>
                </a:cubicBezTo>
                <a:cubicBezTo>
                  <a:pt x="45" y="100"/>
                  <a:pt x="44" y="100"/>
                  <a:pt x="43" y="99"/>
                </a:cubicBezTo>
                <a:cubicBezTo>
                  <a:pt x="42" y="98"/>
                  <a:pt x="42" y="97"/>
                  <a:pt x="43" y="96"/>
                </a:cubicBezTo>
                <a:close/>
                <a:moveTo>
                  <a:pt x="47" y="114"/>
                </a:moveTo>
                <a:cubicBezTo>
                  <a:pt x="46" y="113"/>
                  <a:pt x="46" y="112"/>
                  <a:pt x="47" y="112"/>
                </a:cubicBezTo>
                <a:cubicBezTo>
                  <a:pt x="47" y="111"/>
                  <a:pt x="48" y="111"/>
                  <a:pt x="49" y="112"/>
                </a:cubicBezTo>
                <a:cubicBezTo>
                  <a:pt x="50" y="113"/>
                  <a:pt x="50" y="114"/>
                  <a:pt x="50" y="114"/>
                </a:cubicBezTo>
                <a:cubicBezTo>
                  <a:pt x="49" y="115"/>
                  <a:pt x="48" y="115"/>
                  <a:pt x="47" y="114"/>
                </a:cubicBezTo>
                <a:close/>
                <a:moveTo>
                  <a:pt x="54" y="118"/>
                </a:moveTo>
                <a:cubicBezTo>
                  <a:pt x="54" y="118"/>
                  <a:pt x="53" y="118"/>
                  <a:pt x="52" y="118"/>
                </a:cubicBezTo>
                <a:cubicBezTo>
                  <a:pt x="51" y="117"/>
                  <a:pt x="51" y="116"/>
                  <a:pt x="51" y="115"/>
                </a:cubicBezTo>
                <a:cubicBezTo>
                  <a:pt x="52" y="115"/>
                  <a:pt x="53" y="115"/>
                  <a:pt x="54" y="116"/>
                </a:cubicBezTo>
                <a:cubicBezTo>
                  <a:pt x="55" y="117"/>
                  <a:pt x="55" y="117"/>
                  <a:pt x="54" y="118"/>
                </a:cubicBezTo>
                <a:close/>
                <a:moveTo>
                  <a:pt x="43" y="106"/>
                </a:moveTo>
                <a:cubicBezTo>
                  <a:pt x="42" y="106"/>
                  <a:pt x="41" y="106"/>
                  <a:pt x="40" y="105"/>
                </a:cubicBezTo>
                <a:cubicBezTo>
                  <a:pt x="40" y="105"/>
                  <a:pt x="40" y="103"/>
                  <a:pt x="40" y="103"/>
                </a:cubicBezTo>
                <a:cubicBezTo>
                  <a:pt x="41" y="102"/>
                  <a:pt x="43" y="102"/>
                  <a:pt x="43" y="103"/>
                </a:cubicBezTo>
                <a:cubicBezTo>
                  <a:pt x="44" y="104"/>
                  <a:pt x="44" y="105"/>
                  <a:pt x="43" y="106"/>
                </a:cubicBezTo>
                <a:close/>
                <a:moveTo>
                  <a:pt x="53" y="113"/>
                </a:moveTo>
                <a:cubicBezTo>
                  <a:pt x="52" y="112"/>
                  <a:pt x="52" y="111"/>
                  <a:pt x="52" y="110"/>
                </a:cubicBezTo>
                <a:cubicBezTo>
                  <a:pt x="53" y="110"/>
                  <a:pt x="54" y="110"/>
                  <a:pt x="55" y="111"/>
                </a:cubicBezTo>
                <a:cubicBezTo>
                  <a:pt x="56" y="111"/>
                  <a:pt x="56" y="113"/>
                  <a:pt x="55" y="113"/>
                </a:cubicBezTo>
                <a:cubicBezTo>
                  <a:pt x="55" y="114"/>
                  <a:pt x="54" y="113"/>
                  <a:pt x="53" y="113"/>
                </a:cubicBezTo>
                <a:close/>
                <a:moveTo>
                  <a:pt x="60" y="117"/>
                </a:moveTo>
                <a:cubicBezTo>
                  <a:pt x="59" y="117"/>
                  <a:pt x="58" y="117"/>
                  <a:pt x="57" y="116"/>
                </a:cubicBezTo>
                <a:cubicBezTo>
                  <a:pt x="56" y="116"/>
                  <a:pt x="56" y="115"/>
                  <a:pt x="57" y="114"/>
                </a:cubicBezTo>
                <a:cubicBezTo>
                  <a:pt x="57" y="114"/>
                  <a:pt x="59" y="114"/>
                  <a:pt x="59" y="115"/>
                </a:cubicBezTo>
                <a:cubicBezTo>
                  <a:pt x="60" y="115"/>
                  <a:pt x="60" y="116"/>
                  <a:pt x="60" y="117"/>
                </a:cubicBezTo>
                <a:close/>
                <a:moveTo>
                  <a:pt x="50" y="103"/>
                </a:moveTo>
                <a:cubicBezTo>
                  <a:pt x="49" y="104"/>
                  <a:pt x="48" y="104"/>
                  <a:pt x="47" y="103"/>
                </a:cubicBezTo>
                <a:cubicBezTo>
                  <a:pt x="46" y="102"/>
                  <a:pt x="46" y="101"/>
                  <a:pt x="47" y="100"/>
                </a:cubicBezTo>
                <a:cubicBezTo>
                  <a:pt x="48" y="100"/>
                  <a:pt x="49" y="100"/>
                  <a:pt x="50" y="101"/>
                </a:cubicBezTo>
                <a:cubicBezTo>
                  <a:pt x="51" y="101"/>
                  <a:pt x="51" y="103"/>
                  <a:pt x="50" y="103"/>
                </a:cubicBezTo>
                <a:close/>
                <a:moveTo>
                  <a:pt x="59" y="111"/>
                </a:moveTo>
                <a:cubicBezTo>
                  <a:pt x="58" y="111"/>
                  <a:pt x="58" y="110"/>
                  <a:pt x="58" y="109"/>
                </a:cubicBezTo>
                <a:cubicBezTo>
                  <a:pt x="59" y="108"/>
                  <a:pt x="60" y="108"/>
                  <a:pt x="61" y="109"/>
                </a:cubicBezTo>
                <a:cubicBezTo>
                  <a:pt x="62" y="110"/>
                  <a:pt x="62" y="111"/>
                  <a:pt x="61" y="112"/>
                </a:cubicBezTo>
                <a:cubicBezTo>
                  <a:pt x="61" y="112"/>
                  <a:pt x="59" y="112"/>
                  <a:pt x="59" y="111"/>
                </a:cubicBezTo>
                <a:close/>
                <a:moveTo>
                  <a:pt x="66" y="115"/>
                </a:moveTo>
                <a:cubicBezTo>
                  <a:pt x="65" y="116"/>
                  <a:pt x="64" y="116"/>
                  <a:pt x="63" y="115"/>
                </a:cubicBezTo>
                <a:cubicBezTo>
                  <a:pt x="62" y="114"/>
                  <a:pt x="62" y="113"/>
                  <a:pt x="63" y="113"/>
                </a:cubicBezTo>
                <a:cubicBezTo>
                  <a:pt x="63" y="112"/>
                  <a:pt x="64" y="112"/>
                  <a:pt x="65" y="113"/>
                </a:cubicBezTo>
                <a:cubicBezTo>
                  <a:pt x="66" y="114"/>
                  <a:pt x="66" y="115"/>
                  <a:pt x="66" y="115"/>
                </a:cubicBezTo>
                <a:close/>
                <a:moveTo>
                  <a:pt x="54" y="101"/>
                </a:moveTo>
                <a:cubicBezTo>
                  <a:pt x="53" y="100"/>
                  <a:pt x="53" y="99"/>
                  <a:pt x="54" y="98"/>
                </a:cubicBezTo>
                <a:cubicBezTo>
                  <a:pt x="55" y="97"/>
                  <a:pt x="56" y="97"/>
                  <a:pt x="57" y="98"/>
                </a:cubicBezTo>
                <a:cubicBezTo>
                  <a:pt x="57" y="99"/>
                  <a:pt x="57" y="100"/>
                  <a:pt x="57" y="101"/>
                </a:cubicBezTo>
                <a:cubicBezTo>
                  <a:pt x="56" y="102"/>
                  <a:pt x="55" y="102"/>
                  <a:pt x="54" y="101"/>
                </a:cubicBezTo>
                <a:close/>
                <a:moveTo>
                  <a:pt x="67" y="110"/>
                </a:moveTo>
                <a:cubicBezTo>
                  <a:pt x="67" y="111"/>
                  <a:pt x="65" y="111"/>
                  <a:pt x="65" y="110"/>
                </a:cubicBezTo>
                <a:cubicBezTo>
                  <a:pt x="64" y="109"/>
                  <a:pt x="64" y="108"/>
                  <a:pt x="64" y="107"/>
                </a:cubicBezTo>
                <a:cubicBezTo>
                  <a:pt x="65" y="106"/>
                  <a:pt x="66" y="107"/>
                  <a:pt x="67" y="107"/>
                </a:cubicBezTo>
                <a:cubicBezTo>
                  <a:pt x="68" y="108"/>
                  <a:pt x="68" y="109"/>
                  <a:pt x="67" y="110"/>
                </a:cubicBezTo>
                <a:close/>
                <a:moveTo>
                  <a:pt x="63" y="99"/>
                </a:moveTo>
                <a:cubicBezTo>
                  <a:pt x="63" y="100"/>
                  <a:pt x="61" y="100"/>
                  <a:pt x="60" y="99"/>
                </a:cubicBezTo>
                <a:cubicBezTo>
                  <a:pt x="60" y="98"/>
                  <a:pt x="60" y="97"/>
                  <a:pt x="61" y="96"/>
                </a:cubicBezTo>
                <a:cubicBezTo>
                  <a:pt x="61" y="95"/>
                  <a:pt x="63" y="95"/>
                  <a:pt x="63" y="96"/>
                </a:cubicBezTo>
                <a:cubicBezTo>
                  <a:pt x="64" y="97"/>
                  <a:pt x="64" y="98"/>
                  <a:pt x="63" y="99"/>
                </a:cubicBezTo>
                <a:close/>
                <a:moveTo>
                  <a:pt x="59" y="95"/>
                </a:moveTo>
                <a:cubicBezTo>
                  <a:pt x="59" y="95"/>
                  <a:pt x="57" y="95"/>
                  <a:pt x="57" y="94"/>
                </a:cubicBezTo>
                <a:cubicBezTo>
                  <a:pt x="56" y="94"/>
                  <a:pt x="56" y="92"/>
                  <a:pt x="57" y="92"/>
                </a:cubicBezTo>
                <a:cubicBezTo>
                  <a:pt x="57" y="91"/>
                  <a:pt x="59" y="91"/>
                  <a:pt x="59" y="92"/>
                </a:cubicBezTo>
                <a:cubicBezTo>
                  <a:pt x="60" y="93"/>
                  <a:pt x="60" y="94"/>
                  <a:pt x="59" y="95"/>
                </a:cubicBezTo>
                <a:close/>
                <a:moveTo>
                  <a:pt x="55" y="90"/>
                </a:moveTo>
                <a:cubicBezTo>
                  <a:pt x="55" y="91"/>
                  <a:pt x="53" y="91"/>
                  <a:pt x="53" y="90"/>
                </a:cubicBezTo>
                <a:cubicBezTo>
                  <a:pt x="52" y="89"/>
                  <a:pt x="52" y="88"/>
                  <a:pt x="53" y="87"/>
                </a:cubicBezTo>
                <a:cubicBezTo>
                  <a:pt x="53" y="87"/>
                  <a:pt x="55" y="87"/>
                  <a:pt x="55" y="87"/>
                </a:cubicBezTo>
                <a:cubicBezTo>
                  <a:pt x="56" y="88"/>
                  <a:pt x="56" y="90"/>
                  <a:pt x="55" y="90"/>
                </a:cubicBezTo>
                <a:close/>
                <a:moveTo>
                  <a:pt x="51" y="86"/>
                </a:moveTo>
                <a:cubicBezTo>
                  <a:pt x="51" y="87"/>
                  <a:pt x="49" y="87"/>
                  <a:pt x="49" y="86"/>
                </a:cubicBezTo>
                <a:cubicBezTo>
                  <a:pt x="48" y="85"/>
                  <a:pt x="48" y="84"/>
                  <a:pt x="49" y="83"/>
                </a:cubicBezTo>
                <a:cubicBezTo>
                  <a:pt x="49" y="82"/>
                  <a:pt x="51" y="82"/>
                  <a:pt x="52" y="83"/>
                </a:cubicBezTo>
                <a:cubicBezTo>
                  <a:pt x="52" y="84"/>
                  <a:pt x="52" y="85"/>
                  <a:pt x="51" y="86"/>
                </a:cubicBezTo>
                <a:close/>
                <a:moveTo>
                  <a:pt x="63" y="92"/>
                </a:moveTo>
                <a:cubicBezTo>
                  <a:pt x="62" y="91"/>
                  <a:pt x="63" y="90"/>
                  <a:pt x="63" y="89"/>
                </a:cubicBezTo>
                <a:cubicBezTo>
                  <a:pt x="64" y="89"/>
                  <a:pt x="65" y="89"/>
                  <a:pt x="66" y="90"/>
                </a:cubicBezTo>
                <a:cubicBezTo>
                  <a:pt x="67" y="90"/>
                  <a:pt x="67" y="92"/>
                  <a:pt x="66" y="92"/>
                </a:cubicBezTo>
                <a:cubicBezTo>
                  <a:pt x="65" y="93"/>
                  <a:pt x="64" y="93"/>
                  <a:pt x="63" y="92"/>
                </a:cubicBezTo>
                <a:close/>
                <a:moveTo>
                  <a:pt x="77" y="101"/>
                </a:moveTo>
                <a:cubicBezTo>
                  <a:pt x="76" y="102"/>
                  <a:pt x="75" y="102"/>
                  <a:pt x="74" y="101"/>
                </a:cubicBezTo>
                <a:cubicBezTo>
                  <a:pt x="73" y="100"/>
                  <a:pt x="73" y="99"/>
                  <a:pt x="74" y="98"/>
                </a:cubicBezTo>
                <a:cubicBezTo>
                  <a:pt x="75" y="97"/>
                  <a:pt x="76" y="97"/>
                  <a:pt x="77" y="98"/>
                </a:cubicBezTo>
                <a:cubicBezTo>
                  <a:pt x="78" y="99"/>
                  <a:pt x="78" y="100"/>
                  <a:pt x="77" y="101"/>
                </a:cubicBezTo>
                <a:close/>
                <a:moveTo>
                  <a:pt x="66" y="86"/>
                </a:moveTo>
                <a:cubicBezTo>
                  <a:pt x="65" y="85"/>
                  <a:pt x="65" y="84"/>
                  <a:pt x="66" y="83"/>
                </a:cubicBezTo>
                <a:cubicBezTo>
                  <a:pt x="67" y="82"/>
                  <a:pt x="68" y="82"/>
                  <a:pt x="69" y="83"/>
                </a:cubicBezTo>
                <a:cubicBezTo>
                  <a:pt x="70" y="84"/>
                  <a:pt x="70" y="85"/>
                  <a:pt x="69" y="86"/>
                </a:cubicBezTo>
                <a:cubicBezTo>
                  <a:pt x="68" y="87"/>
                  <a:pt x="67" y="87"/>
                  <a:pt x="66" y="86"/>
                </a:cubicBezTo>
                <a:close/>
                <a:moveTo>
                  <a:pt x="84" y="99"/>
                </a:moveTo>
                <a:cubicBezTo>
                  <a:pt x="83" y="100"/>
                  <a:pt x="81" y="100"/>
                  <a:pt x="81" y="99"/>
                </a:cubicBezTo>
                <a:cubicBezTo>
                  <a:pt x="80" y="98"/>
                  <a:pt x="80" y="97"/>
                  <a:pt x="81" y="96"/>
                </a:cubicBezTo>
                <a:cubicBezTo>
                  <a:pt x="82" y="95"/>
                  <a:pt x="83" y="95"/>
                  <a:pt x="84" y="96"/>
                </a:cubicBezTo>
                <a:cubicBezTo>
                  <a:pt x="84" y="97"/>
                  <a:pt x="84" y="98"/>
                  <a:pt x="84" y="99"/>
                </a:cubicBezTo>
                <a:close/>
                <a:moveTo>
                  <a:pt x="80" y="95"/>
                </a:moveTo>
                <a:cubicBezTo>
                  <a:pt x="79" y="95"/>
                  <a:pt x="77" y="95"/>
                  <a:pt x="77" y="94"/>
                </a:cubicBezTo>
                <a:cubicBezTo>
                  <a:pt x="76" y="94"/>
                  <a:pt x="76" y="92"/>
                  <a:pt x="77" y="92"/>
                </a:cubicBezTo>
                <a:cubicBezTo>
                  <a:pt x="78" y="91"/>
                  <a:pt x="79" y="91"/>
                  <a:pt x="80" y="92"/>
                </a:cubicBezTo>
                <a:cubicBezTo>
                  <a:pt x="80" y="93"/>
                  <a:pt x="80" y="94"/>
                  <a:pt x="80" y="95"/>
                </a:cubicBezTo>
                <a:close/>
                <a:moveTo>
                  <a:pt x="69" y="79"/>
                </a:moveTo>
                <a:cubicBezTo>
                  <a:pt x="68" y="78"/>
                  <a:pt x="68" y="77"/>
                  <a:pt x="69" y="76"/>
                </a:cubicBezTo>
                <a:cubicBezTo>
                  <a:pt x="70" y="76"/>
                  <a:pt x="71" y="76"/>
                  <a:pt x="72" y="76"/>
                </a:cubicBezTo>
                <a:cubicBezTo>
                  <a:pt x="72" y="77"/>
                  <a:pt x="72" y="79"/>
                  <a:pt x="72" y="79"/>
                </a:cubicBezTo>
                <a:cubicBezTo>
                  <a:pt x="71" y="80"/>
                  <a:pt x="69" y="80"/>
                  <a:pt x="69" y="79"/>
                </a:cubicBezTo>
                <a:close/>
                <a:moveTo>
                  <a:pt x="90" y="97"/>
                </a:moveTo>
                <a:cubicBezTo>
                  <a:pt x="89" y="97"/>
                  <a:pt x="88" y="97"/>
                  <a:pt x="87" y="96"/>
                </a:cubicBezTo>
                <a:cubicBezTo>
                  <a:pt x="87" y="96"/>
                  <a:pt x="87" y="94"/>
                  <a:pt x="88" y="94"/>
                </a:cubicBezTo>
                <a:cubicBezTo>
                  <a:pt x="88" y="93"/>
                  <a:pt x="90" y="93"/>
                  <a:pt x="90" y="94"/>
                </a:cubicBezTo>
                <a:cubicBezTo>
                  <a:pt x="91" y="95"/>
                  <a:pt x="91" y="96"/>
                  <a:pt x="90" y="97"/>
                </a:cubicBezTo>
                <a:close/>
                <a:moveTo>
                  <a:pt x="86" y="92"/>
                </a:moveTo>
                <a:cubicBezTo>
                  <a:pt x="85" y="93"/>
                  <a:pt x="84" y="93"/>
                  <a:pt x="83" y="92"/>
                </a:cubicBezTo>
                <a:cubicBezTo>
                  <a:pt x="83" y="91"/>
                  <a:pt x="83" y="90"/>
                  <a:pt x="84" y="89"/>
                </a:cubicBezTo>
                <a:cubicBezTo>
                  <a:pt x="84" y="89"/>
                  <a:pt x="86" y="89"/>
                  <a:pt x="86" y="89"/>
                </a:cubicBezTo>
                <a:cubicBezTo>
                  <a:pt x="87" y="90"/>
                  <a:pt x="87" y="92"/>
                  <a:pt x="86" y="92"/>
                </a:cubicBezTo>
                <a:close/>
                <a:moveTo>
                  <a:pt x="82" y="88"/>
                </a:moveTo>
                <a:cubicBezTo>
                  <a:pt x="81" y="89"/>
                  <a:pt x="80" y="89"/>
                  <a:pt x="79" y="88"/>
                </a:cubicBezTo>
                <a:cubicBezTo>
                  <a:pt x="79" y="87"/>
                  <a:pt x="79" y="86"/>
                  <a:pt x="80" y="85"/>
                </a:cubicBezTo>
                <a:cubicBezTo>
                  <a:pt x="80" y="84"/>
                  <a:pt x="82" y="84"/>
                  <a:pt x="82" y="85"/>
                </a:cubicBezTo>
                <a:cubicBezTo>
                  <a:pt x="83" y="86"/>
                  <a:pt x="83" y="87"/>
                  <a:pt x="82" y="88"/>
                </a:cubicBezTo>
                <a:close/>
                <a:moveTo>
                  <a:pt x="97" y="94"/>
                </a:moveTo>
                <a:cubicBezTo>
                  <a:pt x="96" y="95"/>
                  <a:pt x="95" y="95"/>
                  <a:pt x="94" y="94"/>
                </a:cubicBezTo>
                <a:cubicBezTo>
                  <a:pt x="93" y="93"/>
                  <a:pt x="93" y="92"/>
                  <a:pt x="94" y="91"/>
                </a:cubicBezTo>
                <a:cubicBezTo>
                  <a:pt x="95" y="91"/>
                  <a:pt x="96" y="91"/>
                  <a:pt x="97" y="92"/>
                </a:cubicBezTo>
                <a:cubicBezTo>
                  <a:pt x="98" y="92"/>
                  <a:pt x="98" y="94"/>
                  <a:pt x="97" y="94"/>
                </a:cubicBezTo>
                <a:close/>
                <a:moveTo>
                  <a:pt x="93" y="90"/>
                </a:moveTo>
                <a:cubicBezTo>
                  <a:pt x="92" y="91"/>
                  <a:pt x="91" y="91"/>
                  <a:pt x="90" y="90"/>
                </a:cubicBezTo>
                <a:cubicBezTo>
                  <a:pt x="89" y="89"/>
                  <a:pt x="89" y="88"/>
                  <a:pt x="90" y="87"/>
                </a:cubicBezTo>
                <a:cubicBezTo>
                  <a:pt x="91" y="86"/>
                  <a:pt x="92" y="86"/>
                  <a:pt x="93" y="87"/>
                </a:cubicBezTo>
                <a:cubicBezTo>
                  <a:pt x="94" y="88"/>
                  <a:pt x="94" y="89"/>
                  <a:pt x="93" y="90"/>
                </a:cubicBezTo>
                <a:close/>
                <a:moveTo>
                  <a:pt x="89" y="86"/>
                </a:moveTo>
                <a:cubicBezTo>
                  <a:pt x="88" y="87"/>
                  <a:pt x="87" y="86"/>
                  <a:pt x="86" y="86"/>
                </a:cubicBezTo>
                <a:cubicBezTo>
                  <a:pt x="85" y="85"/>
                  <a:pt x="85" y="84"/>
                  <a:pt x="86" y="83"/>
                </a:cubicBezTo>
                <a:cubicBezTo>
                  <a:pt x="87" y="82"/>
                  <a:pt x="88" y="82"/>
                  <a:pt x="89" y="83"/>
                </a:cubicBezTo>
                <a:cubicBezTo>
                  <a:pt x="90" y="84"/>
                  <a:pt x="90" y="85"/>
                  <a:pt x="89" y="86"/>
                </a:cubicBezTo>
                <a:close/>
                <a:moveTo>
                  <a:pt x="85" y="81"/>
                </a:moveTo>
                <a:cubicBezTo>
                  <a:pt x="84" y="82"/>
                  <a:pt x="83" y="82"/>
                  <a:pt x="82" y="81"/>
                </a:cubicBezTo>
                <a:cubicBezTo>
                  <a:pt x="81" y="81"/>
                  <a:pt x="81" y="79"/>
                  <a:pt x="82" y="79"/>
                </a:cubicBezTo>
                <a:cubicBezTo>
                  <a:pt x="83" y="78"/>
                  <a:pt x="84" y="78"/>
                  <a:pt x="85" y="79"/>
                </a:cubicBezTo>
                <a:cubicBezTo>
                  <a:pt x="86" y="79"/>
                  <a:pt x="86" y="81"/>
                  <a:pt x="85" y="81"/>
                </a:cubicBezTo>
                <a:close/>
                <a:moveTo>
                  <a:pt x="100" y="88"/>
                </a:moveTo>
                <a:cubicBezTo>
                  <a:pt x="99" y="89"/>
                  <a:pt x="98" y="89"/>
                  <a:pt x="97" y="88"/>
                </a:cubicBezTo>
                <a:cubicBezTo>
                  <a:pt x="96" y="87"/>
                  <a:pt x="96" y="86"/>
                  <a:pt x="97" y="85"/>
                </a:cubicBezTo>
                <a:cubicBezTo>
                  <a:pt x="98" y="84"/>
                  <a:pt x="99" y="84"/>
                  <a:pt x="100" y="85"/>
                </a:cubicBezTo>
                <a:cubicBezTo>
                  <a:pt x="101" y="86"/>
                  <a:pt x="101" y="87"/>
                  <a:pt x="100" y="88"/>
                </a:cubicBezTo>
                <a:close/>
                <a:moveTo>
                  <a:pt x="96" y="84"/>
                </a:moveTo>
                <a:cubicBezTo>
                  <a:pt x="95" y="84"/>
                  <a:pt x="94" y="84"/>
                  <a:pt x="93" y="83"/>
                </a:cubicBezTo>
                <a:cubicBezTo>
                  <a:pt x="92" y="83"/>
                  <a:pt x="92" y="81"/>
                  <a:pt x="93" y="81"/>
                </a:cubicBezTo>
                <a:cubicBezTo>
                  <a:pt x="94" y="80"/>
                  <a:pt x="95" y="80"/>
                  <a:pt x="96" y="81"/>
                </a:cubicBezTo>
                <a:cubicBezTo>
                  <a:pt x="97" y="82"/>
                  <a:pt x="97" y="83"/>
                  <a:pt x="96" y="84"/>
                </a:cubicBezTo>
                <a:close/>
                <a:moveTo>
                  <a:pt x="92" y="79"/>
                </a:moveTo>
                <a:cubicBezTo>
                  <a:pt x="91" y="80"/>
                  <a:pt x="90" y="80"/>
                  <a:pt x="89" y="79"/>
                </a:cubicBezTo>
                <a:cubicBezTo>
                  <a:pt x="88" y="78"/>
                  <a:pt x="88" y="77"/>
                  <a:pt x="89" y="76"/>
                </a:cubicBezTo>
                <a:cubicBezTo>
                  <a:pt x="90" y="76"/>
                  <a:pt x="91" y="76"/>
                  <a:pt x="92" y="76"/>
                </a:cubicBezTo>
                <a:cubicBezTo>
                  <a:pt x="93" y="77"/>
                  <a:pt x="93" y="79"/>
                  <a:pt x="92" y="79"/>
                </a:cubicBezTo>
                <a:close/>
                <a:moveTo>
                  <a:pt x="84" y="68"/>
                </a:moveTo>
                <a:cubicBezTo>
                  <a:pt x="83" y="69"/>
                  <a:pt x="82" y="69"/>
                  <a:pt x="81" y="68"/>
                </a:cubicBezTo>
                <a:cubicBezTo>
                  <a:pt x="80" y="67"/>
                  <a:pt x="80" y="66"/>
                  <a:pt x="81" y="65"/>
                </a:cubicBezTo>
                <a:cubicBezTo>
                  <a:pt x="82" y="64"/>
                  <a:pt x="83" y="64"/>
                  <a:pt x="84" y="65"/>
                </a:cubicBezTo>
                <a:cubicBezTo>
                  <a:pt x="85" y="66"/>
                  <a:pt x="85" y="67"/>
                  <a:pt x="84" y="68"/>
                </a:cubicBezTo>
                <a:close/>
                <a:moveTo>
                  <a:pt x="102" y="81"/>
                </a:moveTo>
                <a:cubicBezTo>
                  <a:pt x="102" y="82"/>
                  <a:pt x="100" y="82"/>
                  <a:pt x="100" y="81"/>
                </a:cubicBezTo>
                <a:cubicBezTo>
                  <a:pt x="99" y="80"/>
                  <a:pt x="99" y="79"/>
                  <a:pt x="100" y="78"/>
                </a:cubicBezTo>
                <a:cubicBezTo>
                  <a:pt x="101" y="78"/>
                  <a:pt x="102" y="78"/>
                  <a:pt x="103" y="78"/>
                </a:cubicBezTo>
                <a:cubicBezTo>
                  <a:pt x="103" y="79"/>
                  <a:pt x="103" y="81"/>
                  <a:pt x="102" y="81"/>
                </a:cubicBezTo>
                <a:close/>
                <a:moveTo>
                  <a:pt x="98" y="77"/>
                </a:moveTo>
                <a:cubicBezTo>
                  <a:pt x="98" y="78"/>
                  <a:pt x="96" y="78"/>
                  <a:pt x="96" y="77"/>
                </a:cubicBezTo>
                <a:cubicBezTo>
                  <a:pt x="95" y="76"/>
                  <a:pt x="95" y="75"/>
                  <a:pt x="96" y="74"/>
                </a:cubicBezTo>
                <a:cubicBezTo>
                  <a:pt x="97" y="73"/>
                  <a:pt x="98" y="73"/>
                  <a:pt x="99" y="74"/>
                </a:cubicBezTo>
                <a:cubicBezTo>
                  <a:pt x="99" y="75"/>
                  <a:pt x="99" y="76"/>
                  <a:pt x="98" y="77"/>
                </a:cubicBezTo>
                <a:close/>
                <a:moveTo>
                  <a:pt x="91" y="66"/>
                </a:moveTo>
                <a:cubicBezTo>
                  <a:pt x="90" y="66"/>
                  <a:pt x="89" y="66"/>
                  <a:pt x="88" y="65"/>
                </a:cubicBezTo>
                <a:cubicBezTo>
                  <a:pt x="87" y="65"/>
                  <a:pt x="87" y="63"/>
                  <a:pt x="88" y="63"/>
                </a:cubicBezTo>
                <a:cubicBezTo>
                  <a:pt x="89" y="62"/>
                  <a:pt x="90" y="62"/>
                  <a:pt x="91" y="63"/>
                </a:cubicBezTo>
                <a:cubicBezTo>
                  <a:pt x="91" y="64"/>
                  <a:pt x="91" y="65"/>
                  <a:pt x="91" y="66"/>
                </a:cubicBezTo>
                <a:close/>
                <a:moveTo>
                  <a:pt x="87" y="61"/>
                </a:moveTo>
                <a:cubicBezTo>
                  <a:pt x="86" y="62"/>
                  <a:pt x="85" y="62"/>
                  <a:pt x="84" y="61"/>
                </a:cubicBezTo>
                <a:cubicBezTo>
                  <a:pt x="83" y="60"/>
                  <a:pt x="83" y="59"/>
                  <a:pt x="84" y="58"/>
                </a:cubicBezTo>
                <a:cubicBezTo>
                  <a:pt x="85" y="58"/>
                  <a:pt x="86" y="58"/>
                  <a:pt x="87" y="58"/>
                </a:cubicBezTo>
                <a:cubicBezTo>
                  <a:pt x="88" y="59"/>
                  <a:pt x="87" y="61"/>
                  <a:pt x="87" y="61"/>
                </a:cubicBezTo>
                <a:close/>
                <a:moveTo>
                  <a:pt x="105" y="75"/>
                </a:moveTo>
                <a:cubicBezTo>
                  <a:pt x="104" y="76"/>
                  <a:pt x="103" y="75"/>
                  <a:pt x="102" y="75"/>
                </a:cubicBezTo>
                <a:cubicBezTo>
                  <a:pt x="102" y="74"/>
                  <a:pt x="102" y="73"/>
                  <a:pt x="102" y="72"/>
                </a:cubicBezTo>
                <a:cubicBezTo>
                  <a:pt x="103" y="71"/>
                  <a:pt x="105" y="71"/>
                  <a:pt x="105" y="72"/>
                </a:cubicBezTo>
                <a:cubicBezTo>
                  <a:pt x="106" y="73"/>
                  <a:pt x="106" y="74"/>
                  <a:pt x="105" y="75"/>
                </a:cubicBezTo>
                <a:close/>
                <a:moveTo>
                  <a:pt x="97" y="63"/>
                </a:moveTo>
                <a:cubicBezTo>
                  <a:pt x="97" y="64"/>
                  <a:pt x="95" y="64"/>
                  <a:pt x="94" y="63"/>
                </a:cubicBezTo>
                <a:cubicBezTo>
                  <a:pt x="94" y="62"/>
                  <a:pt x="94" y="61"/>
                  <a:pt x="95" y="60"/>
                </a:cubicBezTo>
                <a:cubicBezTo>
                  <a:pt x="95" y="60"/>
                  <a:pt x="97" y="60"/>
                  <a:pt x="97" y="61"/>
                </a:cubicBezTo>
                <a:cubicBezTo>
                  <a:pt x="98" y="61"/>
                  <a:pt x="98" y="63"/>
                  <a:pt x="97" y="63"/>
                </a:cubicBezTo>
                <a:close/>
                <a:moveTo>
                  <a:pt x="93" y="59"/>
                </a:moveTo>
                <a:cubicBezTo>
                  <a:pt x="93" y="60"/>
                  <a:pt x="91" y="60"/>
                  <a:pt x="91" y="59"/>
                </a:cubicBezTo>
                <a:cubicBezTo>
                  <a:pt x="90" y="58"/>
                  <a:pt x="90" y="57"/>
                  <a:pt x="91" y="56"/>
                </a:cubicBezTo>
                <a:cubicBezTo>
                  <a:pt x="91" y="55"/>
                  <a:pt x="93" y="55"/>
                  <a:pt x="93" y="56"/>
                </a:cubicBezTo>
                <a:cubicBezTo>
                  <a:pt x="94" y="57"/>
                  <a:pt x="94" y="58"/>
                  <a:pt x="93" y="59"/>
                </a:cubicBezTo>
                <a:close/>
                <a:moveTo>
                  <a:pt x="89" y="55"/>
                </a:moveTo>
                <a:cubicBezTo>
                  <a:pt x="89" y="56"/>
                  <a:pt x="87" y="56"/>
                  <a:pt x="87" y="55"/>
                </a:cubicBezTo>
                <a:cubicBezTo>
                  <a:pt x="86" y="54"/>
                  <a:pt x="86" y="53"/>
                  <a:pt x="87" y="52"/>
                </a:cubicBezTo>
                <a:cubicBezTo>
                  <a:pt x="87" y="51"/>
                  <a:pt x="89" y="51"/>
                  <a:pt x="89" y="52"/>
                </a:cubicBezTo>
                <a:cubicBezTo>
                  <a:pt x="90" y="53"/>
                  <a:pt x="90" y="54"/>
                  <a:pt x="89" y="55"/>
                </a:cubicBezTo>
                <a:close/>
                <a:moveTo>
                  <a:pt x="104" y="61"/>
                </a:moveTo>
                <a:cubicBezTo>
                  <a:pt x="103" y="62"/>
                  <a:pt x="102" y="62"/>
                  <a:pt x="101" y="61"/>
                </a:cubicBezTo>
                <a:cubicBezTo>
                  <a:pt x="100" y="60"/>
                  <a:pt x="101" y="59"/>
                  <a:pt x="101" y="58"/>
                </a:cubicBezTo>
                <a:cubicBezTo>
                  <a:pt x="102" y="57"/>
                  <a:pt x="103" y="58"/>
                  <a:pt x="104" y="58"/>
                </a:cubicBezTo>
                <a:cubicBezTo>
                  <a:pt x="105" y="59"/>
                  <a:pt x="105" y="60"/>
                  <a:pt x="104" y="61"/>
                </a:cubicBezTo>
                <a:close/>
                <a:moveTo>
                  <a:pt x="100" y="57"/>
                </a:moveTo>
                <a:cubicBezTo>
                  <a:pt x="99" y="58"/>
                  <a:pt x="98" y="58"/>
                  <a:pt x="97" y="57"/>
                </a:cubicBezTo>
                <a:cubicBezTo>
                  <a:pt x="96" y="56"/>
                  <a:pt x="97" y="55"/>
                  <a:pt x="97" y="54"/>
                </a:cubicBezTo>
                <a:cubicBezTo>
                  <a:pt x="98" y="53"/>
                  <a:pt x="99" y="53"/>
                  <a:pt x="100" y="54"/>
                </a:cubicBezTo>
                <a:cubicBezTo>
                  <a:pt x="101" y="55"/>
                  <a:pt x="101" y="56"/>
                  <a:pt x="100" y="57"/>
                </a:cubicBezTo>
                <a:close/>
                <a:moveTo>
                  <a:pt x="96" y="53"/>
                </a:moveTo>
                <a:cubicBezTo>
                  <a:pt x="95" y="53"/>
                  <a:pt x="94" y="53"/>
                  <a:pt x="93" y="52"/>
                </a:cubicBezTo>
                <a:cubicBezTo>
                  <a:pt x="93" y="52"/>
                  <a:pt x="93" y="50"/>
                  <a:pt x="93" y="50"/>
                </a:cubicBezTo>
                <a:cubicBezTo>
                  <a:pt x="94" y="49"/>
                  <a:pt x="95" y="49"/>
                  <a:pt x="96" y="50"/>
                </a:cubicBezTo>
                <a:cubicBezTo>
                  <a:pt x="97" y="51"/>
                  <a:pt x="97" y="52"/>
                  <a:pt x="96" y="53"/>
                </a:cubicBezTo>
                <a:close/>
                <a:moveTo>
                  <a:pt x="92" y="48"/>
                </a:moveTo>
                <a:cubicBezTo>
                  <a:pt x="91" y="49"/>
                  <a:pt x="90" y="49"/>
                  <a:pt x="89" y="48"/>
                </a:cubicBezTo>
                <a:cubicBezTo>
                  <a:pt x="89" y="47"/>
                  <a:pt x="89" y="46"/>
                  <a:pt x="89" y="45"/>
                </a:cubicBezTo>
                <a:cubicBezTo>
                  <a:pt x="90" y="45"/>
                  <a:pt x="91" y="45"/>
                  <a:pt x="92" y="45"/>
                </a:cubicBezTo>
                <a:cubicBezTo>
                  <a:pt x="93" y="46"/>
                  <a:pt x="93" y="48"/>
                  <a:pt x="92" y="48"/>
                </a:cubicBezTo>
                <a:close/>
                <a:moveTo>
                  <a:pt x="116" y="65"/>
                </a:moveTo>
                <a:cubicBezTo>
                  <a:pt x="115" y="65"/>
                  <a:pt x="114" y="65"/>
                  <a:pt x="114" y="64"/>
                </a:cubicBezTo>
                <a:cubicBezTo>
                  <a:pt x="113" y="64"/>
                  <a:pt x="113" y="62"/>
                  <a:pt x="113" y="62"/>
                </a:cubicBezTo>
                <a:cubicBezTo>
                  <a:pt x="114" y="61"/>
                  <a:pt x="115" y="61"/>
                  <a:pt x="116" y="62"/>
                </a:cubicBezTo>
                <a:cubicBezTo>
                  <a:pt x="117" y="63"/>
                  <a:pt x="117" y="64"/>
                  <a:pt x="116" y="65"/>
                </a:cubicBezTo>
                <a:close/>
                <a:moveTo>
                  <a:pt x="107" y="55"/>
                </a:moveTo>
                <a:cubicBezTo>
                  <a:pt x="106" y="55"/>
                  <a:pt x="105" y="55"/>
                  <a:pt x="104" y="55"/>
                </a:cubicBezTo>
                <a:cubicBezTo>
                  <a:pt x="103" y="54"/>
                  <a:pt x="103" y="52"/>
                  <a:pt x="104" y="52"/>
                </a:cubicBezTo>
                <a:cubicBezTo>
                  <a:pt x="105" y="51"/>
                  <a:pt x="106" y="51"/>
                  <a:pt x="107" y="52"/>
                </a:cubicBezTo>
                <a:cubicBezTo>
                  <a:pt x="108" y="53"/>
                  <a:pt x="108" y="54"/>
                  <a:pt x="107" y="55"/>
                </a:cubicBezTo>
                <a:close/>
                <a:moveTo>
                  <a:pt x="103" y="50"/>
                </a:moveTo>
                <a:cubicBezTo>
                  <a:pt x="102" y="51"/>
                  <a:pt x="101" y="51"/>
                  <a:pt x="100" y="50"/>
                </a:cubicBezTo>
                <a:cubicBezTo>
                  <a:pt x="99" y="49"/>
                  <a:pt x="99" y="48"/>
                  <a:pt x="100" y="47"/>
                </a:cubicBezTo>
                <a:cubicBezTo>
                  <a:pt x="101" y="47"/>
                  <a:pt x="102" y="47"/>
                  <a:pt x="103" y="47"/>
                </a:cubicBezTo>
                <a:cubicBezTo>
                  <a:pt x="104" y="48"/>
                  <a:pt x="104" y="50"/>
                  <a:pt x="103" y="50"/>
                </a:cubicBezTo>
                <a:close/>
                <a:moveTo>
                  <a:pt x="99" y="46"/>
                </a:moveTo>
                <a:cubicBezTo>
                  <a:pt x="98" y="47"/>
                  <a:pt x="97" y="47"/>
                  <a:pt x="96" y="46"/>
                </a:cubicBezTo>
                <a:cubicBezTo>
                  <a:pt x="95" y="45"/>
                  <a:pt x="95" y="44"/>
                  <a:pt x="96" y="43"/>
                </a:cubicBezTo>
                <a:cubicBezTo>
                  <a:pt x="97" y="42"/>
                  <a:pt x="98" y="42"/>
                  <a:pt x="99" y="43"/>
                </a:cubicBezTo>
                <a:cubicBezTo>
                  <a:pt x="100" y="44"/>
                  <a:pt x="100" y="45"/>
                  <a:pt x="99" y="46"/>
                </a:cubicBezTo>
                <a:close/>
                <a:moveTo>
                  <a:pt x="122" y="63"/>
                </a:moveTo>
                <a:cubicBezTo>
                  <a:pt x="121" y="64"/>
                  <a:pt x="120" y="64"/>
                  <a:pt x="119" y="63"/>
                </a:cubicBezTo>
                <a:cubicBezTo>
                  <a:pt x="119" y="62"/>
                  <a:pt x="119" y="61"/>
                  <a:pt x="119" y="60"/>
                </a:cubicBezTo>
                <a:cubicBezTo>
                  <a:pt x="120" y="60"/>
                  <a:pt x="121" y="60"/>
                  <a:pt x="122" y="61"/>
                </a:cubicBezTo>
                <a:cubicBezTo>
                  <a:pt x="122" y="62"/>
                  <a:pt x="122" y="63"/>
                  <a:pt x="122" y="63"/>
                </a:cubicBezTo>
                <a:close/>
                <a:moveTo>
                  <a:pt x="118" y="59"/>
                </a:moveTo>
                <a:cubicBezTo>
                  <a:pt x="118" y="59"/>
                  <a:pt x="116" y="59"/>
                  <a:pt x="116" y="58"/>
                </a:cubicBezTo>
                <a:cubicBezTo>
                  <a:pt x="115" y="57"/>
                  <a:pt x="115" y="56"/>
                  <a:pt x="116" y="56"/>
                </a:cubicBezTo>
                <a:cubicBezTo>
                  <a:pt x="116" y="55"/>
                  <a:pt x="117" y="55"/>
                  <a:pt x="118" y="56"/>
                </a:cubicBezTo>
                <a:cubicBezTo>
                  <a:pt x="119" y="57"/>
                  <a:pt x="119" y="58"/>
                  <a:pt x="118" y="59"/>
                </a:cubicBezTo>
                <a:close/>
                <a:moveTo>
                  <a:pt x="110" y="48"/>
                </a:moveTo>
                <a:cubicBezTo>
                  <a:pt x="109" y="49"/>
                  <a:pt x="107" y="49"/>
                  <a:pt x="107" y="48"/>
                </a:cubicBezTo>
                <a:cubicBezTo>
                  <a:pt x="106" y="47"/>
                  <a:pt x="106" y="46"/>
                  <a:pt x="107" y="45"/>
                </a:cubicBezTo>
                <a:cubicBezTo>
                  <a:pt x="108" y="44"/>
                  <a:pt x="109" y="44"/>
                  <a:pt x="110" y="45"/>
                </a:cubicBezTo>
                <a:cubicBezTo>
                  <a:pt x="110" y="46"/>
                  <a:pt x="110" y="47"/>
                  <a:pt x="110" y="48"/>
                </a:cubicBezTo>
                <a:close/>
                <a:moveTo>
                  <a:pt x="106" y="44"/>
                </a:moveTo>
                <a:cubicBezTo>
                  <a:pt x="105" y="45"/>
                  <a:pt x="103" y="45"/>
                  <a:pt x="103" y="44"/>
                </a:cubicBezTo>
                <a:cubicBezTo>
                  <a:pt x="102" y="43"/>
                  <a:pt x="102" y="42"/>
                  <a:pt x="103" y="41"/>
                </a:cubicBezTo>
                <a:cubicBezTo>
                  <a:pt x="104" y="40"/>
                  <a:pt x="105" y="40"/>
                  <a:pt x="106" y="41"/>
                </a:cubicBezTo>
                <a:cubicBezTo>
                  <a:pt x="106" y="42"/>
                  <a:pt x="106" y="43"/>
                  <a:pt x="106" y="44"/>
                </a:cubicBezTo>
                <a:close/>
                <a:moveTo>
                  <a:pt x="123" y="55"/>
                </a:moveTo>
                <a:cubicBezTo>
                  <a:pt x="124" y="56"/>
                  <a:pt x="124" y="57"/>
                  <a:pt x="123" y="58"/>
                </a:cubicBezTo>
                <a:cubicBezTo>
                  <a:pt x="123" y="58"/>
                  <a:pt x="122" y="58"/>
                  <a:pt x="121" y="57"/>
                </a:cubicBezTo>
                <a:cubicBezTo>
                  <a:pt x="121" y="56"/>
                  <a:pt x="121" y="55"/>
                  <a:pt x="121" y="55"/>
                </a:cubicBezTo>
                <a:cubicBezTo>
                  <a:pt x="122" y="54"/>
                  <a:pt x="123" y="54"/>
                  <a:pt x="123" y="55"/>
                </a:cubicBezTo>
                <a:close/>
                <a:moveTo>
                  <a:pt x="120" y="53"/>
                </a:moveTo>
                <a:cubicBezTo>
                  <a:pt x="120" y="54"/>
                  <a:pt x="118" y="53"/>
                  <a:pt x="118" y="52"/>
                </a:cubicBezTo>
                <a:cubicBezTo>
                  <a:pt x="117" y="52"/>
                  <a:pt x="117" y="50"/>
                  <a:pt x="118" y="50"/>
                </a:cubicBezTo>
                <a:cubicBezTo>
                  <a:pt x="118" y="49"/>
                  <a:pt x="119" y="49"/>
                  <a:pt x="120" y="50"/>
                </a:cubicBezTo>
                <a:cubicBezTo>
                  <a:pt x="121" y="51"/>
                  <a:pt x="121" y="52"/>
                  <a:pt x="120" y="53"/>
                </a:cubicBezTo>
                <a:close/>
                <a:moveTo>
                  <a:pt x="112" y="42"/>
                </a:moveTo>
                <a:cubicBezTo>
                  <a:pt x="111" y="42"/>
                  <a:pt x="110" y="42"/>
                  <a:pt x="109" y="41"/>
                </a:cubicBezTo>
                <a:cubicBezTo>
                  <a:pt x="109" y="41"/>
                  <a:pt x="109" y="39"/>
                  <a:pt x="110" y="39"/>
                </a:cubicBezTo>
                <a:cubicBezTo>
                  <a:pt x="110" y="38"/>
                  <a:pt x="112" y="38"/>
                  <a:pt x="112" y="39"/>
                </a:cubicBezTo>
                <a:cubicBezTo>
                  <a:pt x="113" y="40"/>
                  <a:pt x="113" y="41"/>
                  <a:pt x="112" y="42"/>
                </a:cubicBezTo>
                <a:close/>
                <a:moveTo>
                  <a:pt x="122" y="48"/>
                </a:moveTo>
                <a:cubicBezTo>
                  <a:pt x="121" y="48"/>
                  <a:pt x="120" y="48"/>
                  <a:pt x="119" y="47"/>
                </a:cubicBezTo>
                <a:cubicBezTo>
                  <a:pt x="119" y="46"/>
                  <a:pt x="119" y="45"/>
                  <a:pt x="119" y="44"/>
                </a:cubicBezTo>
                <a:cubicBezTo>
                  <a:pt x="120" y="44"/>
                  <a:pt x="121" y="44"/>
                  <a:pt x="122" y="45"/>
                </a:cubicBezTo>
                <a:cubicBezTo>
                  <a:pt x="122" y="46"/>
                  <a:pt x="122" y="47"/>
                  <a:pt x="122" y="48"/>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P spid="12" grpId="0" animBg="1"/>
      <p:bldP spid="14" grpId="0" animBg="1"/>
      <p:bldP spid="15" grpId="0" animBg="1"/>
      <p:bldP spid="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3208020" y="4603115"/>
            <a:ext cx="1931670" cy="3810"/>
          </a:xfrm>
          <a:prstGeom prst="line">
            <a:avLst/>
          </a:prstGeom>
          <a:ln w="1905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034666" y="4606800"/>
            <a:ext cx="1973179" cy="0"/>
          </a:xfrm>
          <a:prstGeom prst="line">
            <a:avLst/>
          </a:prstGeom>
          <a:ln w="19050">
            <a:solidFill>
              <a:srgbClr val="ED7D31"/>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612140" y="2639695"/>
            <a:ext cx="2628900" cy="3288030"/>
            <a:chOff x="964" y="4157"/>
            <a:chExt cx="4140" cy="5178"/>
          </a:xfrm>
        </p:grpSpPr>
        <p:sp>
          <p:nvSpPr>
            <p:cNvPr id="13" name="矩形 12"/>
            <p:cNvSpPr/>
            <p:nvPr/>
          </p:nvSpPr>
          <p:spPr>
            <a:xfrm>
              <a:off x="1280" y="7665"/>
              <a:ext cx="3510" cy="1670"/>
            </a:xfrm>
            <a:prstGeom prst="rect">
              <a:avLst/>
            </a:prstGeom>
          </p:spPr>
          <p:txBody>
            <a:bodyPr wrap="square">
              <a:spAutoFit/>
            </a:bodyPr>
            <a:lstStyle/>
            <a:p>
              <a:pPr algn="ctr">
                <a:lnSpc>
                  <a:spcPct val="150000"/>
                </a:lnSpc>
              </a:pPr>
              <a:r>
                <a:rPr lang="zh-CN" altLang="en-US" sz="1400" dirty="0">
                  <a:cs typeface="+mn-ea"/>
                  <a:sym typeface="+mn-lt"/>
                </a:rPr>
                <a:t>商市繁荣，各地食店相继进入临安，菜馆、食店众多，而且效仿京师</a:t>
              </a:r>
            </a:p>
          </p:txBody>
        </p:sp>
        <p:sp>
          <p:nvSpPr>
            <p:cNvPr id="14" name="文本框 13"/>
            <p:cNvSpPr txBox="1"/>
            <p:nvPr/>
          </p:nvSpPr>
          <p:spPr>
            <a:xfrm>
              <a:off x="964" y="6744"/>
              <a:ext cx="4141" cy="919"/>
            </a:xfrm>
            <a:prstGeom prst="rect">
              <a:avLst/>
            </a:prstGeom>
            <a:noFill/>
          </p:spPr>
          <p:txBody>
            <a:bodyPr wrap="square" rtlCol="0" anchor="t">
              <a:spAutoFit/>
            </a:bodyPr>
            <a:lstStyle/>
            <a:p>
              <a:pPr algn="ctr"/>
              <a:r>
                <a:rPr sz="3200" dirty="0">
                  <a:blipFill>
                    <a:blip r:embed="rId2"/>
                    <a:stretch>
                      <a:fillRect/>
                    </a:stretch>
                  </a:blipFill>
                  <a:cs typeface="+mn-ea"/>
                  <a:sym typeface="+mn-lt"/>
                </a:rPr>
                <a:t>南宋迁都临安</a:t>
              </a:r>
            </a:p>
          </p:txBody>
        </p:sp>
        <p:pic>
          <p:nvPicPr>
            <p:cNvPr id="23" name="图片 22" descr="11545066zg6yje2enhyko2"/>
            <p:cNvPicPr>
              <a:picLocks noChangeAspect="1"/>
            </p:cNvPicPr>
            <p:nvPr/>
          </p:nvPicPr>
          <p:blipFill rotWithShape="1">
            <a:blip r:embed="rId3"/>
            <a:srcRect l="4491" t="3049" r="4144" b="3676"/>
            <a:stretch>
              <a:fillRect/>
            </a:stretch>
          </p:blipFill>
          <p:spPr>
            <a:xfrm>
              <a:off x="2035" y="4157"/>
              <a:ext cx="2371" cy="2340"/>
            </a:xfrm>
            <a:prstGeom prst="ellipse">
              <a:avLst/>
            </a:prstGeom>
          </p:spPr>
        </p:pic>
      </p:grpSp>
      <p:grpSp>
        <p:nvGrpSpPr>
          <p:cNvPr id="3" name="组合 2"/>
          <p:cNvGrpSpPr/>
          <p:nvPr/>
        </p:nvGrpSpPr>
        <p:grpSpPr>
          <a:xfrm>
            <a:off x="4583430" y="2639695"/>
            <a:ext cx="3006090" cy="3879850"/>
            <a:chOff x="7218" y="4157"/>
            <a:chExt cx="4734" cy="6110"/>
          </a:xfrm>
        </p:grpSpPr>
        <p:sp>
          <p:nvSpPr>
            <p:cNvPr id="17" name="文本框 16"/>
            <p:cNvSpPr txBox="1"/>
            <p:nvPr/>
          </p:nvSpPr>
          <p:spPr>
            <a:xfrm>
              <a:off x="7500" y="6729"/>
              <a:ext cx="4141" cy="919"/>
            </a:xfrm>
            <a:prstGeom prst="rect">
              <a:avLst/>
            </a:prstGeom>
            <a:noFill/>
          </p:spPr>
          <p:txBody>
            <a:bodyPr wrap="square" rtlCol="0" anchor="t">
              <a:spAutoFit/>
            </a:bodyPr>
            <a:lstStyle/>
            <a:p>
              <a:pPr algn="ctr"/>
              <a:r>
                <a:rPr sz="3200" dirty="0">
                  <a:blipFill>
                    <a:blip r:embed="rId2"/>
                    <a:stretch>
                      <a:fillRect/>
                    </a:stretch>
                  </a:blipFill>
                  <a:cs typeface="+mn-ea"/>
                  <a:sym typeface="+mn-lt"/>
                </a:rPr>
                <a:t>《梦粱录》</a:t>
              </a:r>
            </a:p>
          </p:txBody>
        </p:sp>
        <p:sp>
          <p:nvSpPr>
            <p:cNvPr id="18" name="矩形 17"/>
            <p:cNvSpPr/>
            <p:nvPr/>
          </p:nvSpPr>
          <p:spPr>
            <a:xfrm>
              <a:off x="7218" y="7577"/>
              <a:ext cx="4734" cy="2690"/>
            </a:xfrm>
            <a:prstGeom prst="rect">
              <a:avLst/>
            </a:prstGeom>
          </p:spPr>
          <p:txBody>
            <a:bodyPr wrap="square">
              <a:spAutoFit/>
            </a:bodyPr>
            <a:lstStyle/>
            <a:p>
              <a:pPr algn="ctr">
                <a:lnSpc>
                  <a:spcPct val="150000"/>
                </a:lnSpc>
              </a:pPr>
              <a:r>
                <a:rPr lang="zh-CN" altLang="en-US" sz="1400" dirty="0">
                  <a:cs typeface="+mn-ea"/>
                  <a:sym typeface="+mn-lt"/>
                </a:rPr>
                <a:t>“杭城食店，多是效学京师人，开张亦御厨体式，贵官家品件”。经营名菜有“百味羹”、“五味焙鸡”、“米脯风鳗”、“酒蒸鳅鱼”等近百种</a:t>
              </a:r>
            </a:p>
          </p:txBody>
        </p:sp>
        <p:pic>
          <p:nvPicPr>
            <p:cNvPr id="24" name="图片 23" descr="t01632404826d941474"/>
            <p:cNvPicPr>
              <a:picLocks noChangeAspect="1"/>
            </p:cNvPicPr>
            <p:nvPr/>
          </p:nvPicPr>
          <p:blipFill>
            <a:blip r:embed="rId4"/>
            <a:stretch>
              <a:fillRect/>
            </a:stretch>
          </p:blipFill>
          <p:spPr>
            <a:xfrm>
              <a:off x="8380" y="4157"/>
              <a:ext cx="2410" cy="2380"/>
            </a:xfrm>
            <a:prstGeom prst="ellipse">
              <a:avLst/>
            </a:prstGeom>
          </p:spPr>
        </p:pic>
      </p:grpSp>
      <p:grpSp>
        <p:nvGrpSpPr>
          <p:cNvPr id="5" name="组合 4"/>
          <p:cNvGrpSpPr/>
          <p:nvPr/>
        </p:nvGrpSpPr>
        <p:grpSpPr>
          <a:xfrm>
            <a:off x="8669655" y="2639695"/>
            <a:ext cx="2804160" cy="3232150"/>
            <a:chOff x="13653" y="4157"/>
            <a:chExt cx="4416" cy="5090"/>
          </a:xfrm>
        </p:grpSpPr>
        <p:sp>
          <p:nvSpPr>
            <p:cNvPr id="20" name="文本框 19"/>
            <p:cNvSpPr txBox="1"/>
            <p:nvPr/>
          </p:nvSpPr>
          <p:spPr>
            <a:xfrm>
              <a:off x="13653" y="6744"/>
              <a:ext cx="4141" cy="919"/>
            </a:xfrm>
            <a:prstGeom prst="rect">
              <a:avLst/>
            </a:prstGeom>
            <a:noFill/>
          </p:spPr>
          <p:txBody>
            <a:bodyPr wrap="square" rtlCol="0" anchor="t">
              <a:spAutoFit/>
            </a:bodyPr>
            <a:lstStyle/>
            <a:p>
              <a:pPr algn="ctr"/>
              <a:r>
                <a:rPr lang="zh-CN" altLang="en-US" sz="3200" dirty="0">
                  <a:blipFill>
                    <a:blip r:embed="rId2"/>
                    <a:stretch>
                      <a:fillRect/>
                    </a:stretch>
                  </a:blipFill>
                  <a:cs typeface="+mn-ea"/>
                  <a:sym typeface="+mn-lt"/>
                </a:rPr>
                <a:t>代表名菜</a:t>
              </a:r>
            </a:p>
          </p:txBody>
        </p:sp>
        <p:sp>
          <p:nvSpPr>
            <p:cNvPr id="21" name="矩形 20"/>
            <p:cNvSpPr/>
            <p:nvPr/>
          </p:nvSpPr>
          <p:spPr>
            <a:xfrm>
              <a:off x="13773" y="7577"/>
              <a:ext cx="4296" cy="1670"/>
            </a:xfrm>
            <a:prstGeom prst="rect">
              <a:avLst/>
            </a:prstGeom>
          </p:spPr>
          <p:txBody>
            <a:bodyPr wrap="square">
              <a:spAutoFit/>
            </a:bodyPr>
            <a:lstStyle/>
            <a:p>
              <a:pPr algn="ctr">
                <a:lnSpc>
                  <a:spcPct val="150000"/>
                </a:lnSpc>
              </a:pPr>
              <a:r>
                <a:rPr lang="zh-CN" altLang="en-US" sz="1400" dirty="0">
                  <a:cs typeface="+mn-ea"/>
                  <a:sym typeface="+mn-lt"/>
                </a:rPr>
                <a:t>代表名菜有：“三丝敲鱼”、“双味蝤蛑”、“桔络鱼脑”、“蒜子鱼皮”、“爆墨鱼花”等。</a:t>
              </a:r>
            </a:p>
          </p:txBody>
        </p:sp>
        <p:pic>
          <p:nvPicPr>
            <p:cNvPr id="25" name="图片 24" descr="20100512132838334"/>
            <p:cNvPicPr>
              <a:picLocks noChangeAspect="1"/>
            </p:cNvPicPr>
            <p:nvPr/>
          </p:nvPicPr>
          <p:blipFill rotWithShape="1">
            <a:blip r:embed="rId5"/>
            <a:srcRect l="7366" r="12871"/>
            <a:stretch>
              <a:fillRect/>
            </a:stretch>
          </p:blipFill>
          <p:spPr>
            <a:xfrm>
              <a:off x="14595" y="4157"/>
              <a:ext cx="2400" cy="2380"/>
            </a:xfrm>
            <a:prstGeom prst="ellipse">
              <a:avLst/>
            </a:prstGeom>
          </p:spPr>
        </p:pic>
      </p:grpSp>
      <p:sp>
        <p:nvSpPr>
          <p:cNvPr id="27" name="文本框 26"/>
          <p:cNvSpPr txBox="1"/>
          <p:nvPr/>
        </p:nvSpPr>
        <p:spPr>
          <a:xfrm>
            <a:off x="2103150" y="1605889"/>
            <a:ext cx="8112257" cy="700576"/>
          </a:xfrm>
          <a:prstGeom prst="rect">
            <a:avLst/>
          </a:prstGeom>
          <a:noFill/>
        </p:spPr>
        <p:txBody>
          <a:bodyPr wrap="square" rtlCol="0">
            <a:spAutoFit/>
          </a:bodyPr>
          <a:lstStyle/>
          <a:p>
            <a:pPr algn="ctr">
              <a:lnSpc>
                <a:spcPct val="150000"/>
              </a:lnSpc>
            </a:pPr>
            <a:r>
              <a:rPr lang="zh-CN" altLang="en-US" sz="1400" dirty="0">
                <a:cs typeface="+mn-ea"/>
                <a:sym typeface="+mn-lt"/>
              </a:rPr>
              <a:t>具有悠久历史的浙江菜品种丰富，菜式小巧玲珑，菜品鲜美滑嫩、脆软清爽，其特点是清、香、脆、嫩、爽、鲜，在中国众多的地方风味中占有重要的地位</a:t>
            </a:r>
          </a:p>
        </p:txBody>
      </p:sp>
      <p:sp>
        <p:nvSpPr>
          <p:cNvPr id="28" name="矩形 27"/>
          <p:cNvSpPr/>
          <p:nvPr/>
        </p:nvSpPr>
        <p:spPr>
          <a:xfrm>
            <a:off x="3664550" y="1022614"/>
            <a:ext cx="4653280" cy="583565"/>
          </a:xfrm>
          <a:prstGeom prst="rect">
            <a:avLst/>
          </a:prstGeom>
        </p:spPr>
        <p:txBody>
          <a:bodyPr wrap="none">
            <a:spAutoFit/>
          </a:bodyPr>
          <a:lstStyle/>
          <a:p>
            <a:pPr algn="ctr"/>
            <a:r>
              <a:rPr lang="zh-CN" altLang="en-US" sz="3200" dirty="0">
                <a:blipFill>
                  <a:blip r:embed="rId2"/>
                  <a:stretch>
                    <a:fillRect/>
                  </a:stretch>
                </a:blipFill>
                <a:cs typeface="+mn-ea"/>
                <a:sym typeface="+mn-lt"/>
              </a:rPr>
              <a:t>清、香、脆、嫩、爽、鲜</a:t>
            </a:r>
          </a:p>
        </p:txBody>
      </p:sp>
      <p:grpSp>
        <p:nvGrpSpPr>
          <p:cNvPr id="9" name="组合 8"/>
          <p:cNvGrpSpPr/>
          <p:nvPr/>
        </p:nvGrpSpPr>
        <p:grpSpPr>
          <a:xfrm>
            <a:off x="174353" y="-237221"/>
            <a:ext cx="2397397" cy="1014427"/>
            <a:chOff x="183878" y="-237221"/>
            <a:chExt cx="2397397" cy="1014427"/>
          </a:xfrm>
        </p:grpSpPr>
        <p:grpSp>
          <p:nvGrpSpPr>
            <p:cNvPr id="10" name="组合 9"/>
            <p:cNvGrpSpPr/>
            <p:nvPr/>
          </p:nvGrpSpPr>
          <p:grpSpPr>
            <a:xfrm>
              <a:off x="183878" y="-237221"/>
              <a:ext cx="2397397" cy="1014427"/>
              <a:chOff x="7791566" y="-316714"/>
              <a:chExt cx="3421802" cy="1228681"/>
            </a:xfrm>
          </p:grpSpPr>
          <p:sp>
            <p:nvSpPr>
              <p:cNvPr id="12" name="矩形 11"/>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4" name="椭圆 3"/>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useBgFill="1">
          <p:nvSpPr>
            <p:cNvPr id="11" name="文本框 10"/>
            <p:cNvSpPr txBox="1"/>
            <p:nvPr/>
          </p:nvSpPr>
          <p:spPr>
            <a:xfrm>
              <a:off x="329293" y="128539"/>
              <a:ext cx="1285240" cy="583565"/>
            </a:xfrm>
            <a:prstGeom prst="rect">
              <a:avLst/>
            </a:prstGeom>
          </p:spPr>
          <p:txBody>
            <a:bodyPr wrap="square" rtlCol="0" anchor="t">
              <a:spAutoFit/>
            </a:bodyPr>
            <a:lstStyle/>
            <a:p>
              <a:pPr algn="ctr"/>
              <a:r>
                <a:rPr lang="zh-CN" altLang="en-US" sz="3200" dirty="0">
                  <a:blipFill>
                    <a:blip r:embed="rId2"/>
                    <a:stretch>
                      <a:fillRect/>
                    </a:stretch>
                  </a:blipFill>
                  <a:cs typeface="+mn-ea"/>
                  <a:sym typeface="+mn-lt"/>
                </a:rPr>
                <a:t>起源</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9566" y="0"/>
            <a:ext cx="4117194" cy="1524689"/>
            <a:chOff x="7791566" y="-276913"/>
            <a:chExt cx="3421802" cy="1524689"/>
          </a:xfrm>
        </p:grpSpPr>
        <p:sp>
          <p:nvSpPr>
            <p:cNvPr id="5" name="矩形 4"/>
            <p:cNvSpPr/>
            <p:nvPr/>
          </p:nvSpPr>
          <p:spPr>
            <a:xfrm>
              <a:off x="7791566" y="506048"/>
              <a:ext cx="3421802" cy="741728"/>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6" name="椭圆 5"/>
            <p:cNvSpPr/>
            <p:nvPr/>
          </p:nvSpPr>
          <p:spPr>
            <a:xfrm>
              <a:off x="8696779" y="-276913"/>
              <a:ext cx="1584766" cy="12763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文本框 6"/>
          <p:cNvSpPr txBox="1"/>
          <p:nvPr/>
        </p:nvSpPr>
        <p:spPr>
          <a:xfrm>
            <a:off x="1274255" y="219331"/>
            <a:ext cx="2667816" cy="1200329"/>
          </a:xfrm>
          <a:prstGeom prst="rect">
            <a:avLst/>
          </a:prstGeom>
          <a:noFill/>
        </p:spPr>
        <p:txBody>
          <a:bodyPr wrap="square" rtlCol="0" anchor="t">
            <a:spAutoFit/>
          </a:bodyPr>
          <a:lstStyle/>
          <a:p>
            <a:pPr algn="ctr"/>
            <a:r>
              <a:rPr lang="zh-CN" altLang="en-US" sz="7200" dirty="0">
                <a:blipFill>
                  <a:blip r:embed="rId2"/>
                  <a:stretch>
                    <a:fillRect/>
                  </a:stretch>
                </a:blipFill>
                <a:cs typeface="+mn-ea"/>
                <a:sym typeface="+mn-lt"/>
              </a:rPr>
              <a:t>前言</a:t>
            </a:r>
          </a:p>
        </p:txBody>
      </p:sp>
      <p:grpSp>
        <p:nvGrpSpPr>
          <p:cNvPr id="36" name="组合 35"/>
          <p:cNvGrpSpPr/>
          <p:nvPr/>
        </p:nvGrpSpPr>
        <p:grpSpPr>
          <a:xfrm>
            <a:off x="6786797" y="1648260"/>
            <a:ext cx="4716694" cy="4485586"/>
            <a:chOff x="6672497" y="1943535"/>
            <a:chExt cx="4716694" cy="4485586"/>
          </a:xfrm>
        </p:grpSpPr>
        <p:sp>
          <p:nvSpPr>
            <p:cNvPr id="30" name="椭圆 29"/>
            <p:cNvSpPr/>
            <p:nvPr/>
          </p:nvSpPr>
          <p:spPr>
            <a:xfrm>
              <a:off x="7861724" y="3005112"/>
              <a:ext cx="2386038" cy="2386038"/>
            </a:xfrm>
            <a:prstGeom prst="ellipse">
              <a:avLst/>
            </a:prstGeom>
            <a:solidFill>
              <a:srgbClr val="ED7D31">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8139492" y="3319292"/>
              <a:ext cx="1809501" cy="1809501"/>
            </a:xfrm>
            <a:prstGeom prst="ellipse">
              <a:avLst/>
            </a:prstGeom>
            <a:solidFill>
              <a:srgbClr val="ED7D31">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p:nvPr/>
          </p:nvGrpSpPr>
          <p:grpSpPr>
            <a:xfrm>
              <a:off x="6672497" y="1943535"/>
              <a:ext cx="4716694" cy="4485586"/>
              <a:chOff x="6996347" y="1491757"/>
              <a:chExt cx="4716694" cy="4485586"/>
            </a:xfrm>
          </p:grpSpPr>
          <p:sp>
            <p:nvSpPr>
              <p:cNvPr id="26" name="椭圆 25"/>
              <p:cNvSpPr/>
              <p:nvPr/>
            </p:nvSpPr>
            <p:spPr>
              <a:xfrm>
                <a:off x="7497434" y="1933575"/>
                <a:ext cx="3686175" cy="3618002"/>
              </a:xfrm>
              <a:prstGeom prst="ellipse">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1508" y="1963802"/>
                <a:ext cx="897632" cy="894451"/>
              </a:xfrm>
              <a:prstGeom prst="ellipse">
                <a:avLst/>
              </a:prstGeom>
              <a:ln w="50800">
                <a:solidFill>
                  <a:schemeClr val="accent2"/>
                </a:solidFill>
              </a:ln>
              <a:effectLst/>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347" y="3200615"/>
                <a:ext cx="896783" cy="871224"/>
              </a:xfrm>
              <a:prstGeom prst="ellipse">
                <a:avLst/>
              </a:prstGeom>
              <a:ln w="50800">
                <a:solidFill>
                  <a:schemeClr val="accent2"/>
                </a:solidFill>
              </a:ln>
              <a:effectLst/>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3284" y="4553190"/>
                <a:ext cx="885388" cy="865378"/>
              </a:xfrm>
              <a:prstGeom prst="ellipse">
                <a:avLst/>
              </a:prstGeom>
              <a:ln w="50800">
                <a:solidFill>
                  <a:schemeClr val="accent2"/>
                </a:solidFill>
              </a:ln>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6911" y="5125811"/>
                <a:ext cx="873071" cy="851532"/>
              </a:xfrm>
              <a:prstGeom prst="ellipse">
                <a:avLst/>
              </a:prstGeom>
              <a:ln w="50800">
                <a:solidFill>
                  <a:schemeClr val="accent2"/>
                </a:solidFill>
              </a:ln>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45521" y="1491757"/>
                <a:ext cx="915853" cy="883635"/>
              </a:xfrm>
              <a:prstGeom prst="ellipse">
                <a:avLst/>
              </a:prstGeom>
              <a:ln w="50800">
                <a:solidFill>
                  <a:schemeClr val="accent2"/>
                </a:solidFill>
              </a:ln>
            </p:spPr>
          </p:pic>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68981" y="4510833"/>
                <a:ext cx="912013" cy="907735"/>
              </a:xfrm>
              <a:prstGeom prst="ellipse">
                <a:avLst/>
              </a:prstGeom>
              <a:ln w="50800">
                <a:solidFill>
                  <a:schemeClr val="accent2"/>
                </a:solidFill>
              </a:ln>
            </p:spPr>
          </p:pic>
          <p:pic>
            <p:nvPicPr>
              <p:cNvPr id="20" name="图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67755" y="1986591"/>
                <a:ext cx="908653" cy="886827"/>
              </a:xfrm>
              <a:prstGeom prst="ellipse">
                <a:avLst/>
              </a:prstGeom>
              <a:ln w="50800">
                <a:solidFill>
                  <a:schemeClr val="accent2"/>
                </a:solidFill>
              </a:ln>
            </p:spPr>
          </p:pic>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98251" y="3299162"/>
                <a:ext cx="914790" cy="886827"/>
              </a:xfrm>
              <a:prstGeom prst="ellipse">
                <a:avLst/>
              </a:prstGeom>
              <a:ln w="50800">
                <a:solidFill>
                  <a:schemeClr val="accent2"/>
                </a:solidFill>
              </a:ln>
            </p:spPr>
          </p:pic>
        </p:grpSp>
        <p:sp>
          <p:nvSpPr>
            <p:cNvPr id="28" name="文本框 27"/>
            <p:cNvSpPr txBox="1"/>
            <p:nvPr/>
          </p:nvSpPr>
          <p:spPr>
            <a:xfrm>
              <a:off x="8386379" y="3485117"/>
              <a:ext cx="1329121" cy="1446550"/>
            </a:xfrm>
            <a:prstGeom prst="rect">
              <a:avLst/>
            </a:prstGeom>
            <a:noFill/>
          </p:spPr>
          <p:txBody>
            <a:bodyPr wrap="square" rtlCol="0" anchor="t">
              <a:spAutoFit/>
            </a:bodyPr>
            <a:lstStyle/>
            <a:p>
              <a:pPr algn="l"/>
              <a:r>
                <a:rPr lang="zh-CN" altLang="en-US" sz="4400" dirty="0">
                  <a:solidFill>
                    <a:schemeClr val="bg1"/>
                  </a:solidFill>
                  <a:cs typeface="+mn-ea"/>
                  <a:sym typeface="+mn-lt"/>
                </a:rPr>
                <a:t>八大</a:t>
              </a:r>
              <a:endParaRPr lang="en-US" altLang="zh-CN" sz="4400" dirty="0">
                <a:solidFill>
                  <a:schemeClr val="bg1"/>
                </a:solidFill>
                <a:cs typeface="+mn-ea"/>
                <a:sym typeface="+mn-lt"/>
              </a:endParaRPr>
            </a:p>
            <a:p>
              <a:pPr algn="l"/>
              <a:r>
                <a:rPr lang="zh-CN" altLang="en-US" sz="4400" dirty="0">
                  <a:solidFill>
                    <a:schemeClr val="bg1"/>
                  </a:solidFill>
                  <a:cs typeface="+mn-ea"/>
                  <a:sym typeface="+mn-lt"/>
                </a:rPr>
                <a:t>菜系</a:t>
              </a:r>
            </a:p>
          </p:txBody>
        </p:sp>
      </p:grpSp>
      <p:sp>
        <p:nvSpPr>
          <p:cNvPr id="31" name="矩形 30"/>
          <p:cNvSpPr/>
          <p:nvPr/>
        </p:nvSpPr>
        <p:spPr>
          <a:xfrm>
            <a:off x="692677" y="1904794"/>
            <a:ext cx="5697264" cy="1523494"/>
          </a:xfrm>
          <a:prstGeom prst="rect">
            <a:avLst/>
          </a:prstGeom>
        </p:spPr>
        <p:txBody>
          <a:bodyPr wrap="square">
            <a:spAutoFit/>
          </a:bodyPr>
          <a:lstStyle/>
          <a:p>
            <a:pPr>
              <a:lnSpc>
                <a:spcPct val="150000"/>
              </a:lnSpc>
            </a:pPr>
            <a:r>
              <a:rPr lang="en-US" altLang="zh-CN" sz="2000" b="1" dirty="0">
                <a:solidFill>
                  <a:srgbClr val="ED7D31"/>
                </a:solidFill>
                <a:cs typeface="+mn-ea"/>
                <a:sym typeface="+mn-lt"/>
              </a:rPr>
              <a:t>【</a:t>
            </a:r>
            <a:r>
              <a:rPr lang="zh-CN" altLang="en-US" sz="2000" b="1" dirty="0">
                <a:solidFill>
                  <a:srgbClr val="ED7D31"/>
                </a:solidFill>
                <a:cs typeface="+mn-ea"/>
                <a:sym typeface="+mn-lt"/>
              </a:rPr>
              <a:t>菜系概述</a:t>
            </a:r>
            <a:r>
              <a:rPr lang="en-US" altLang="zh-CN" sz="2000" b="1" dirty="0">
                <a:solidFill>
                  <a:srgbClr val="ED7D31"/>
                </a:solidFill>
                <a:cs typeface="+mn-ea"/>
                <a:sym typeface="+mn-lt"/>
              </a:rPr>
              <a:t>】</a:t>
            </a:r>
          </a:p>
          <a:p>
            <a:pPr indent="457200">
              <a:lnSpc>
                <a:spcPct val="150000"/>
              </a:lnSpc>
            </a:pPr>
            <a:r>
              <a:rPr lang="zh-CN" altLang="en-US" sz="1400" dirty="0">
                <a:cs typeface="+mn-ea"/>
                <a:sym typeface="+mn-lt"/>
              </a:rPr>
              <a:t>也称"帮菜"，是指在选料、切配、烹饪等技艺方面，经长期演变而自成体系，具有鲜明的地方风味特色，并为社会所公认的中国饮食的菜肴流派。</a:t>
            </a:r>
            <a:endParaRPr lang="en-US" altLang="zh-CN" sz="1400" dirty="0">
              <a:cs typeface="+mn-ea"/>
              <a:sym typeface="+mn-lt"/>
            </a:endParaRPr>
          </a:p>
        </p:txBody>
      </p:sp>
      <p:sp>
        <p:nvSpPr>
          <p:cNvPr id="34" name="矩形 33"/>
          <p:cNvSpPr/>
          <p:nvPr/>
        </p:nvSpPr>
        <p:spPr>
          <a:xfrm>
            <a:off x="705966" y="3285092"/>
            <a:ext cx="5697264" cy="1523494"/>
          </a:xfrm>
          <a:prstGeom prst="rect">
            <a:avLst/>
          </a:prstGeom>
        </p:spPr>
        <p:txBody>
          <a:bodyPr wrap="square">
            <a:spAutoFit/>
          </a:bodyPr>
          <a:lstStyle/>
          <a:p>
            <a:pPr>
              <a:lnSpc>
                <a:spcPct val="150000"/>
              </a:lnSpc>
            </a:pPr>
            <a:r>
              <a:rPr lang="en-US" altLang="zh-CN" sz="2000" b="1" dirty="0">
                <a:solidFill>
                  <a:srgbClr val="ED7D31"/>
                </a:solidFill>
                <a:cs typeface="+mn-ea"/>
                <a:sym typeface="+mn-lt"/>
              </a:rPr>
              <a:t>【</a:t>
            </a:r>
            <a:r>
              <a:rPr lang="zh-CN" altLang="en-US" sz="2000" b="1" dirty="0">
                <a:solidFill>
                  <a:srgbClr val="ED7D31"/>
                </a:solidFill>
                <a:cs typeface="+mn-ea"/>
                <a:sym typeface="+mn-lt"/>
              </a:rPr>
              <a:t>历史沿袭</a:t>
            </a:r>
            <a:r>
              <a:rPr lang="en-US" altLang="zh-CN" sz="2000" b="1" dirty="0">
                <a:solidFill>
                  <a:srgbClr val="ED7D31"/>
                </a:solidFill>
                <a:cs typeface="+mn-ea"/>
                <a:sym typeface="+mn-lt"/>
              </a:rPr>
              <a:t>】</a:t>
            </a:r>
          </a:p>
          <a:p>
            <a:pPr indent="457200">
              <a:lnSpc>
                <a:spcPct val="150000"/>
              </a:lnSpc>
            </a:pPr>
            <a:r>
              <a:rPr lang="zh-CN" altLang="en-US" sz="1400" dirty="0">
                <a:cs typeface="+mn-ea"/>
                <a:sym typeface="+mn-lt"/>
              </a:rPr>
              <a:t>发展到清代初期时，鲁菜、淮扬菜、粤菜、川菜，成为当时最有影响的地方菜，被称作</a:t>
            </a:r>
            <a:r>
              <a:rPr lang="en-US" altLang="zh-CN" sz="1400" dirty="0">
                <a:cs typeface="+mn-ea"/>
                <a:sym typeface="+mn-lt"/>
              </a:rPr>
              <a:t>"</a:t>
            </a:r>
            <a:r>
              <a:rPr lang="zh-CN" altLang="en-US" sz="1400" dirty="0">
                <a:cs typeface="+mn-ea"/>
                <a:sym typeface="+mn-lt"/>
              </a:rPr>
              <a:t>四大菜系</a:t>
            </a:r>
            <a:r>
              <a:rPr lang="en-US" altLang="zh-CN" sz="1400" dirty="0">
                <a:cs typeface="+mn-ea"/>
                <a:sym typeface="+mn-lt"/>
              </a:rPr>
              <a:t>"</a:t>
            </a:r>
            <a:r>
              <a:rPr lang="zh-CN" altLang="en-US" sz="1400" dirty="0">
                <a:cs typeface="+mn-ea"/>
                <a:sym typeface="+mn-lt"/>
              </a:rPr>
              <a:t>。到清末时，浙菜、闽菜、湘菜、徽菜四大新地方菜系分化形成，共同构成中国汉族饮食的</a:t>
            </a:r>
            <a:r>
              <a:rPr lang="en-US" altLang="zh-CN" sz="1400" dirty="0">
                <a:cs typeface="+mn-ea"/>
                <a:sym typeface="+mn-lt"/>
              </a:rPr>
              <a:t>"</a:t>
            </a:r>
            <a:r>
              <a:rPr lang="zh-CN" altLang="en-US" sz="1400" dirty="0">
                <a:cs typeface="+mn-ea"/>
                <a:sym typeface="+mn-lt"/>
              </a:rPr>
              <a:t>八大菜系</a:t>
            </a:r>
            <a:r>
              <a:rPr lang="en-US" altLang="zh-CN" sz="1400" dirty="0">
                <a:cs typeface="+mn-ea"/>
                <a:sym typeface="+mn-lt"/>
              </a:rPr>
              <a:t>"</a:t>
            </a:r>
            <a:r>
              <a:rPr lang="zh-CN" altLang="en-US" sz="1400" dirty="0">
                <a:cs typeface="+mn-ea"/>
                <a:sym typeface="+mn-lt"/>
              </a:rPr>
              <a:t>。</a:t>
            </a:r>
            <a:endParaRPr lang="en-US" altLang="zh-CN" sz="1400" dirty="0">
              <a:cs typeface="+mn-ea"/>
              <a:sym typeface="+mn-lt"/>
            </a:endParaRPr>
          </a:p>
        </p:txBody>
      </p:sp>
      <p:sp>
        <p:nvSpPr>
          <p:cNvPr id="35" name="矩形 34"/>
          <p:cNvSpPr/>
          <p:nvPr/>
        </p:nvSpPr>
        <p:spPr>
          <a:xfrm>
            <a:off x="678276" y="4804943"/>
            <a:ext cx="5697264" cy="1523494"/>
          </a:xfrm>
          <a:prstGeom prst="rect">
            <a:avLst/>
          </a:prstGeom>
        </p:spPr>
        <p:txBody>
          <a:bodyPr wrap="square">
            <a:spAutoFit/>
          </a:bodyPr>
          <a:lstStyle/>
          <a:p>
            <a:pPr>
              <a:lnSpc>
                <a:spcPct val="150000"/>
              </a:lnSpc>
            </a:pPr>
            <a:r>
              <a:rPr lang="en-US" altLang="zh-CN" sz="2000" b="1" dirty="0">
                <a:solidFill>
                  <a:srgbClr val="ED7D31"/>
                </a:solidFill>
                <a:cs typeface="+mn-ea"/>
                <a:sym typeface="+mn-lt"/>
              </a:rPr>
              <a:t>【</a:t>
            </a:r>
            <a:r>
              <a:rPr lang="zh-CN" altLang="en-US" sz="2000" b="1" dirty="0">
                <a:solidFill>
                  <a:srgbClr val="ED7D31"/>
                </a:solidFill>
                <a:cs typeface="+mn-ea"/>
                <a:sym typeface="+mn-lt"/>
              </a:rPr>
              <a:t>饮食文化</a:t>
            </a:r>
            <a:r>
              <a:rPr lang="en-US" altLang="zh-CN" sz="2000" b="1" dirty="0">
                <a:solidFill>
                  <a:srgbClr val="ED7D31"/>
                </a:solidFill>
                <a:cs typeface="+mn-ea"/>
                <a:sym typeface="+mn-lt"/>
              </a:rPr>
              <a:t>】</a:t>
            </a:r>
          </a:p>
          <a:p>
            <a:pPr indent="457200">
              <a:lnSpc>
                <a:spcPct val="150000"/>
              </a:lnSpc>
            </a:pPr>
            <a:r>
              <a:rPr lang="zh-CN" altLang="en-US" sz="1400" dirty="0">
                <a:cs typeface="+mn-ea"/>
                <a:sym typeface="+mn-lt"/>
              </a:rPr>
              <a:t>中国汉族饮食文化的菜系，是指在一定区域内，由于气候、地理、历史、物产及饮食风俗的不同，经过漫长历史演变而形成的一整套自成体系的烹饪技艺和风味，并被全国各地所承认的地方菜肴。</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53895" y="1627505"/>
            <a:ext cx="7960995" cy="3093720"/>
            <a:chOff x="3077" y="2563"/>
            <a:chExt cx="12537" cy="4872"/>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 y="2861"/>
              <a:ext cx="4591" cy="4575"/>
            </a:xfrm>
            <a:prstGeom prst="ellipse">
              <a:avLst/>
            </a:prstGeom>
            <a:ln w="50800">
              <a:solidFill>
                <a:schemeClr val="accent2"/>
              </a:solidFill>
            </a:ln>
            <a:effectLst/>
          </p:spPr>
        </p:pic>
        <p:sp>
          <p:nvSpPr>
            <p:cNvPr id="5" name="文本框 4"/>
            <p:cNvSpPr txBox="1"/>
            <p:nvPr/>
          </p:nvSpPr>
          <p:spPr>
            <a:xfrm>
              <a:off x="7922" y="4863"/>
              <a:ext cx="7693" cy="2276"/>
            </a:xfrm>
            <a:prstGeom prst="rect">
              <a:avLst/>
            </a:prstGeom>
            <a:noFill/>
          </p:spPr>
          <p:txBody>
            <a:bodyPr wrap="square" rtlCol="0" anchor="t">
              <a:spAutoFit/>
            </a:bodyPr>
            <a:lstStyle/>
            <a:p>
              <a:r>
                <a:rPr lang="zh-CN" altLang="en-US" sz="8800" dirty="0">
                  <a:blipFill>
                    <a:blip r:embed="rId3"/>
                    <a:stretch>
                      <a:fillRect/>
                    </a:stretch>
                  </a:blipFill>
                  <a:cs typeface="+mn-ea"/>
                  <a:sym typeface="+mn-lt"/>
                </a:rPr>
                <a:t>闽菜菜系</a:t>
              </a:r>
            </a:p>
          </p:txBody>
        </p:sp>
        <p:sp>
          <p:nvSpPr>
            <p:cNvPr id="6" name="文本框 5"/>
            <p:cNvSpPr txBox="1"/>
            <p:nvPr/>
          </p:nvSpPr>
          <p:spPr>
            <a:xfrm>
              <a:off x="7825" y="3484"/>
              <a:ext cx="5630" cy="1599"/>
            </a:xfrm>
            <a:prstGeom prst="rect">
              <a:avLst/>
            </a:prstGeom>
            <a:noFill/>
          </p:spPr>
          <p:txBody>
            <a:bodyPr wrap="square" rtlCol="0">
              <a:spAutoFit/>
            </a:bodyPr>
            <a:lstStyle/>
            <a:p>
              <a:pPr algn="ctr"/>
              <a:r>
                <a:rPr lang="zh-CN" altLang="en-US" sz="6000" dirty="0">
                  <a:cs typeface="+mn-ea"/>
                  <a:sym typeface="+mn-lt"/>
                </a:rPr>
                <a:t>中国名菜</a:t>
              </a:r>
            </a:p>
          </p:txBody>
        </p:sp>
        <p:pic>
          <p:nvPicPr>
            <p:cNvPr id="7" name="图片 6" descr="9176b85f64fe124ffec744fd51627c06"/>
            <p:cNvPicPr>
              <a:picLocks noChangeAspect="1"/>
            </p:cNvPicPr>
            <p:nvPr/>
          </p:nvPicPr>
          <p:blipFill>
            <a:blip r:embed="rId4"/>
            <a:srcRect l="14994" t="8083" r="14546" b="33302"/>
            <a:stretch>
              <a:fillRect/>
            </a:stretch>
          </p:blipFill>
          <p:spPr>
            <a:xfrm>
              <a:off x="12819" y="2563"/>
              <a:ext cx="2071" cy="2705"/>
            </a:xfrm>
            <a:prstGeom prst="rect">
              <a:avLst/>
            </a:prstGeom>
          </p:spPr>
        </p:pic>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83878" y="-237221"/>
            <a:ext cx="2397397" cy="1014427"/>
            <a:chOff x="183878" y="-237221"/>
            <a:chExt cx="2397397" cy="1014427"/>
          </a:xfrm>
        </p:grpSpPr>
        <p:grpSp>
          <p:nvGrpSpPr>
            <p:cNvPr id="6" name="组合 5"/>
            <p:cNvGrpSpPr/>
            <p:nvPr/>
          </p:nvGrpSpPr>
          <p:grpSpPr>
            <a:xfrm>
              <a:off x="183878" y="-237221"/>
              <a:ext cx="2397397" cy="1014427"/>
              <a:chOff x="7791566" y="-316714"/>
              <a:chExt cx="3421802" cy="1228681"/>
            </a:xfrm>
          </p:grpSpPr>
          <p:sp>
            <p:nvSpPr>
              <p:cNvPr id="4" name="矩形 3"/>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8" name="椭圆 7"/>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352425" y="192432"/>
              <a:ext cx="1113146" cy="583565"/>
            </a:xfrm>
            <a:prstGeom prst="rect">
              <a:avLst/>
            </a:prstGeom>
            <a:noFill/>
          </p:spPr>
          <p:txBody>
            <a:bodyPr wrap="square" rtlCol="0" anchor="t">
              <a:spAutoFit/>
            </a:bodyPr>
            <a:lstStyle/>
            <a:p>
              <a:pPr algn="ctr"/>
              <a:r>
                <a:rPr lang="zh-CN" altLang="en-US" sz="3200" dirty="0">
                  <a:blipFill>
                    <a:blip r:embed="rId2"/>
                    <a:stretch>
                      <a:fillRect/>
                    </a:stretch>
                  </a:blipFill>
                  <a:cs typeface="+mn-ea"/>
                  <a:sym typeface="+mn-lt"/>
                </a:rPr>
                <a:t>起源</a:t>
              </a:r>
            </a:p>
          </p:txBody>
        </p:sp>
      </p:grpSp>
      <p:pic>
        <p:nvPicPr>
          <p:cNvPr id="7" name="图片 6" descr="C:\Users\ASUS\Desktop\图片7.png图片7"/>
          <p:cNvPicPr>
            <a:picLocks noChangeAspect="1"/>
          </p:cNvPicPr>
          <p:nvPr/>
        </p:nvPicPr>
        <p:blipFill>
          <a:blip r:embed="rId3"/>
          <a:srcRect/>
          <a:stretch>
            <a:fillRect/>
          </a:stretch>
        </p:blipFill>
        <p:spPr>
          <a:xfrm>
            <a:off x="1322070" y="1325245"/>
            <a:ext cx="2962275" cy="2221865"/>
          </a:xfrm>
          <a:prstGeom prst="rect">
            <a:avLst/>
          </a:prstGeom>
        </p:spPr>
      </p:pic>
      <p:pic>
        <p:nvPicPr>
          <p:cNvPr id="9" name="图片 8" descr="C:\Users\ASUS\Desktop\图片6.png图片6"/>
          <p:cNvPicPr>
            <a:picLocks noChangeAspect="1"/>
          </p:cNvPicPr>
          <p:nvPr/>
        </p:nvPicPr>
        <p:blipFill>
          <a:blip r:embed="rId4"/>
          <a:srcRect b="8385"/>
          <a:stretch>
            <a:fillRect/>
          </a:stretch>
        </p:blipFill>
        <p:spPr>
          <a:xfrm>
            <a:off x="1274445" y="4324350"/>
            <a:ext cx="2903220" cy="1941195"/>
          </a:xfrm>
          <a:prstGeom prst="rect">
            <a:avLst/>
          </a:prstGeom>
        </p:spPr>
      </p:pic>
      <p:sp>
        <p:nvSpPr>
          <p:cNvPr id="13" name="文本框 12"/>
          <p:cNvSpPr txBox="1"/>
          <p:nvPr/>
        </p:nvSpPr>
        <p:spPr>
          <a:xfrm>
            <a:off x="5574030" y="1639570"/>
            <a:ext cx="5194300" cy="1060450"/>
          </a:xfrm>
          <a:prstGeom prst="rect">
            <a:avLst/>
          </a:prstGeom>
          <a:noFill/>
          <a:ln w="28575">
            <a:solidFill>
              <a:schemeClr val="accent2"/>
            </a:solidFill>
          </a:ln>
        </p:spPr>
        <p:txBody>
          <a:bodyPr wrap="square" rtlCol="0">
            <a:spAutoFit/>
          </a:bodyPr>
          <a:lstStyle/>
          <a:p>
            <a:pPr fontAlgn="auto">
              <a:lnSpc>
                <a:spcPct val="150000"/>
              </a:lnSpc>
            </a:pPr>
            <a:endParaRPr lang="zh-CN" altLang="en-US" sz="1400">
              <a:cs typeface="+mn-ea"/>
              <a:sym typeface="+mn-lt"/>
            </a:endParaRPr>
          </a:p>
          <a:p>
            <a:pPr fontAlgn="auto">
              <a:lnSpc>
                <a:spcPct val="150000"/>
              </a:lnSpc>
            </a:pPr>
            <a:r>
              <a:rPr lang="zh-CN" altLang="en-US" sz="1400">
                <a:cs typeface="+mn-ea"/>
                <a:sym typeface="+mn-lt"/>
              </a:rPr>
              <a:t>闽菜是中国八大菜系之一，历经中原汉族文化和闽越族文化的混合而形成。</a:t>
            </a:r>
          </a:p>
        </p:txBody>
      </p:sp>
      <p:sp useBgFill="1">
        <p:nvSpPr>
          <p:cNvPr id="10" name="文本框 9"/>
          <p:cNvSpPr txBox="1"/>
          <p:nvPr/>
        </p:nvSpPr>
        <p:spPr>
          <a:xfrm>
            <a:off x="6094730" y="1363980"/>
            <a:ext cx="1116330" cy="583565"/>
          </a:xfrm>
          <a:prstGeom prst="rect">
            <a:avLst/>
          </a:prstGeom>
          <a:ln>
            <a:noFill/>
          </a:ln>
        </p:spPr>
        <p:txBody>
          <a:bodyPr wrap="square" rtlCol="0">
            <a:spAutoFit/>
          </a:bodyPr>
          <a:lstStyle/>
          <a:p>
            <a:r>
              <a:rPr lang="zh-CN" altLang="en-US" sz="3200" dirty="0">
                <a:blipFill>
                  <a:blip r:embed="rId2"/>
                  <a:stretch>
                    <a:fillRect/>
                  </a:stretch>
                </a:blipFill>
                <a:cs typeface="+mn-ea"/>
                <a:sym typeface="+mn-lt"/>
              </a:rPr>
              <a:t>闽菜</a:t>
            </a:r>
            <a:endParaRPr lang="zh-CN" altLang="en-US" sz="3200">
              <a:cs typeface="+mn-ea"/>
              <a:sym typeface="+mn-lt"/>
            </a:endParaRPr>
          </a:p>
        </p:txBody>
      </p:sp>
      <p:sp>
        <p:nvSpPr>
          <p:cNvPr id="11" name="文本框 10"/>
          <p:cNvSpPr txBox="1"/>
          <p:nvPr/>
        </p:nvSpPr>
        <p:spPr>
          <a:xfrm>
            <a:off x="5593080" y="3361055"/>
            <a:ext cx="5194300" cy="1060450"/>
          </a:xfrm>
          <a:prstGeom prst="rect">
            <a:avLst/>
          </a:prstGeom>
          <a:noFill/>
          <a:ln w="28575">
            <a:solidFill>
              <a:schemeClr val="accent2"/>
            </a:solidFill>
          </a:ln>
        </p:spPr>
        <p:txBody>
          <a:bodyPr wrap="square" rtlCol="0">
            <a:spAutoFit/>
          </a:bodyPr>
          <a:lstStyle/>
          <a:p>
            <a:pPr fontAlgn="auto">
              <a:lnSpc>
                <a:spcPct val="150000"/>
              </a:lnSpc>
            </a:pPr>
            <a:endParaRPr lang="zh-CN" altLang="en-US" sz="1400">
              <a:cs typeface="+mn-ea"/>
              <a:sym typeface="+mn-lt"/>
            </a:endParaRPr>
          </a:p>
          <a:p>
            <a:pPr fontAlgn="auto">
              <a:lnSpc>
                <a:spcPct val="150000"/>
              </a:lnSpc>
            </a:pPr>
            <a:r>
              <a:rPr lang="zh-CN" altLang="en-US" sz="1400">
                <a:cs typeface="+mn-ea"/>
                <a:sym typeface="+mn-lt"/>
              </a:rPr>
              <a:t>闽菜发源于福州，以福州菜为基础，后又融合闽东、闽南、闽西、闽北、莆仙五地风味菜形成的菜系</a:t>
            </a:r>
          </a:p>
        </p:txBody>
      </p:sp>
      <p:sp useBgFill="1">
        <p:nvSpPr>
          <p:cNvPr id="12" name="文本框 11"/>
          <p:cNvSpPr txBox="1"/>
          <p:nvPr/>
        </p:nvSpPr>
        <p:spPr>
          <a:xfrm>
            <a:off x="5823585" y="3165475"/>
            <a:ext cx="1482725" cy="583565"/>
          </a:xfrm>
          <a:prstGeom prst="rect">
            <a:avLst/>
          </a:prstGeom>
        </p:spPr>
        <p:txBody>
          <a:bodyPr wrap="square" rtlCol="0">
            <a:spAutoFit/>
          </a:bodyPr>
          <a:lstStyle/>
          <a:p>
            <a:r>
              <a:rPr lang="zh-CN" altLang="en-US" sz="3200" dirty="0">
                <a:blipFill>
                  <a:blip r:embed="rId2"/>
                  <a:stretch>
                    <a:fillRect/>
                  </a:stretch>
                </a:blipFill>
                <a:cs typeface="+mn-ea"/>
                <a:sym typeface="+mn-lt"/>
              </a:rPr>
              <a:t>福州菜</a:t>
            </a:r>
            <a:endParaRPr lang="zh-CN" altLang="en-US" sz="3200">
              <a:cs typeface="+mn-ea"/>
              <a:sym typeface="+mn-lt"/>
            </a:endParaRPr>
          </a:p>
        </p:txBody>
      </p:sp>
      <p:sp>
        <p:nvSpPr>
          <p:cNvPr id="14" name="文本框 13"/>
          <p:cNvSpPr txBox="1"/>
          <p:nvPr/>
        </p:nvSpPr>
        <p:spPr>
          <a:xfrm>
            <a:off x="5593080" y="5073650"/>
            <a:ext cx="5194300" cy="1060450"/>
          </a:xfrm>
          <a:prstGeom prst="rect">
            <a:avLst/>
          </a:prstGeom>
          <a:noFill/>
          <a:ln w="28575">
            <a:solidFill>
              <a:schemeClr val="accent2"/>
            </a:solidFill>
          </a:ln>
        </p:spPr>
        <p:txBody>
          <a:bodyPr wrap="square" rtlCol="0">
            <a:spAutoFit/>
          </a:bodyPr>
          <a:lstStyle/>
          <a:p>
            <a:pPr fontAlgn="auto">
              <a:lnSpc>
                <a:spcPct val="150000"/>
              </a:lnSpc>
            </a:pPr>
            <a:endParaRPr lang="zh-CN" altLang="en-US" sz="1400">
              <a:cs typeface="+mn-ea"/>
              <a:sym typeface="+mn-lt"/>
            </a:endParaRPr>
          </a:p>
          <a:p>
            <a:pPr fontAlgn="auto">
              <a:lnSpc>
                <a:spcPct val="150000"/>
              </a:lnSpc>
            </a:pPr>
            <a:r>
              <a:rPr lang="zh-CN" altLang="en-US" sz="1400">
                <a:cs typeface="+mn-ea"/>
                <a:sym typeface="+mn-lt"/>
              </a:rPr>
              <a:t>由于福建人民经常往来于海上，于是饮食习俗也逐渐形成带有开放特色的一种独特的菜系，闽菜以烹制山珍海味而著称。</a:t>
            </a:r>
          </a:p>
        </p:txBody>
      </p:sp>
      <p:sp useBgFill="1">
        <p:nvSpPr>
          <p:cNvPr id="15" name="文本框 14"/>
          <p:cNvSpPr txBox="1"/>
          <p:nvPr/>
        </p:nvSpPr>
        <p:spPr>
          <a:xfrm>
            <a:off x="5789930" y="4899660"/>
            <a:ext cx="1880235" cy="583565"/>
          </a:xfrm>
          <a:prstGeom prst="rect">
            <a:avLst/>
          </a:prstGeom>
        </p:spPr>
        <p:txBody>
          <a:bodyPr wrap="square" rtlCol="0">
            <a:spAutoFit/>
          </a:bodyPr>
          <a:lstStyle/>
          <a:p>
            <a:r>
              <a:rPr lang="zh-CN" altLang="en-US" sz="3200" dirty="0">
                <a:blipFill>
                  <a:blip r:embed="rId2"/>
                  <a:stretch>
                    <a:fillRect/>
                  </a:stretch>
                </a:blipFill>
                <a:cs typeface="+mn-ea"/>
                <a:sym typeface="+mn-lt"/>
              </a:rPr>
              <a:t>独特海味</a:t>
            </a:r>
            <a:endParaRPr lang="zh-CN" altLang="en-US" sz="3200">
              <a:cs typeface="+mn-ea"/>
              <a:sym typeface="+mn-lt"/>
            </a:endParaRPr>
          </a:p>
        </p:txBody>
      </p:sp>
      <p:grpSp>
        <p:nvGrpSpPr>
          <p:cNvPr id="39" name="组合 38"/>
          <p:cNvGrpSpPr/>
          <p:nvPr/>
        </p:nvGrpSpPr>
        <p:grpSpPr>
          <a:xfrm>
            <a:off x="1154554" y="1131059"/>
            <a:ext cx="3304540" cy="2630805"/>
            <a:chOff x="1686341" y="1193446"/>
            <a:chExt cx="3304540" cy="2630805"/>
          </a:xfrm>
        </p:grpSpPr>
        <p:sp>
          <p:nvSpPr>
            <p:cNvPr id="30" name="矩形 29"/>
            <p:cNvSpPr/>
            <p:nvPr/>
          </p:nvSpPr>
          <p:spPr>
            <a:xfrm>
              <a:off x="3402746" y="2387246"/>
              <a:ext cx="1588135" cy="1437005"/>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1686341" y="1193446"/>
              <a:ext cx="2279015" cy="1802765"/>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3387282" y="2398468"/>
              <a:ext cx="578326" cy="5964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p:cNvGrpSpPr/>
          <p:nvPr/>
        </p:nvGrpSpPr>
        <p:grpSpPr>
          <a:xfrm>
            <a:off x="1116469" y="4054988"/>
            <a:ext cx="3258820" cy="2420620"/>
            <a:chOff x="1894879" y="4221858"/>
            <a:chExt cx="3258820" cy="2420620"/>
          </a:xfrm>
        </p:grpSpPr>
        <p:sp>
          <p:nvSpPr>
            <p:cNvPr id="42" name="矩形 41"/>
            <p:cNvSpPr/>
            <p:nvPr/>
          </p:nvSpPr>
          <p:spPr>
            <a:xfrm>
              <a:off x="3565564" y="4771768"/>
              <a:ext cx="1588135" cy="1870710"/>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1894879" y="4221858"/>
              <a:ext cx="2566035" cy="1407160"/>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3560436" y="4766092"/>
              <a:ext cx="900730" cy="86312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6" name="组合 45"/>
          <p:cNvGrpSpPr/>
          <p:nvPr/>
        </p:nvGrpSpPr>
        <p:grpSpPr>
          <a:xfrm rot="6715756">
            <a:off x="2947729" y="4680118"/>
            <a:ext cx="545354" cy="777271"/>
            <a:chOff x="8118475" y="3544888"/>
            <a:chExt cx="615950" cy="877888"/>
          </a:xfrm>
          <a:solidFill>
            <a:schemeClr val="bg1"/>
          </a:solidFill>
        </p:grpSpPr>
        <p:sp>
          <p:nvSpPr>
            <p:cNvPr id="47" name="Freeform 89"/>
            <p:cNvSpPr>
              <a:spLocks noEditPoints="1"/>
            </p:cNvSpPr>
            <p:nvPr/>
          </p:nvSpPr>
          <p:spPr bwMode="auto">
            <a:xfrm>
              <a:off x="8118475" y="3705226"/>
              <a:ext cx="322262" cy="620713"/>
            </a:xfrm>
            <a:custGeom>
              <a:avLst/>
              <a:gdLst>
                <a:gd name="T0" fmla="*/ 84 w 86"/>
                <a:gd name="T1" fmla="*/ 162 h 165"/>
                <a:gd name="T2" fmla="*/ 66 w 86"/>
                <a:gd name="T3" fmla="*/ 120 h 165"/>
                <a:gd name="T4" fmla="*/ 33 w 86"/>
                <a:gd name="T5" fmla="*/ 45 h 165"/>
                <a:gd name="T6" fmla="*/ 14 w 86"/>
                <a:gd name="T7" fmla="*/ 3 h 165"/>
                <a:gd name="T8" fmla="*/ 9 w 86"/>
                <a:gd name="T9" fmla="*/ 14 h 165"/>
                <a:gd name="T10" fmla="*/ 18 w 86"/>
                <a:gd name="T11" fmla="*/ 61 h 165"/>
                <a:gd name="T12" fmla="*/ 20 w 86"/>
                <a:gd name="T13" fmla="*/ 66 h 165"/>
                <a:gd name="T14" fmla="*/ 18 w 86"/>
                <a:gd name="T15" fmla="*/ 71 h 165"/>
                <a:gd name="T16" fmla="*/ 19 w 86"/>
                <a:gd name="T17" fmla="*/ 76 h 165"/>
                <a:gd name="T18" fmla="*/ 13 w 86"/>
                <a:gd name="T19" fmla="*/ 79 h 165"/>
                <a:gd name="T20" fmla="*/ 4 w 86"/>
                <a:gd name="T21" fmla="*/ 102 h 165"/>
                <a:gd name="T22" fmla="*/ 28 w 86"/>
                <a:gd name="T23" fmla="*/ 111 h 165"/>
                <a:gd name="T24" fmla="*/ 34 w 86"/>
                <a:gd name="T25" fmla="*/ 108 h 165"/>
                <a:gd name="T26" fmla="*/ 37 w 86"/>
                <a:gd name="T27" fmla="*/ 112 h 165"/>
                <a:gd name="T28" fmla="*/ 42 w 86"/>
                <a:gd name="T29" fmla="*/ 115 h 165"/>
                <a:gd name="T30" fmla="*/ 44 w 86"/>
                <a:gd name="T31" fmla="*/ 120 h 165"/>
                <a:gd name="T32" fmla="*/ 73 w 86"/>
                <a:gd name="T33" fmla="*/ 158 h 165"/>
                <a:gd name="T34" fmla="*/ 84 w 86"/>
                <a:gd name="T35" fmla="*/ 162 h 165"/>
                <a:gd name="T36" fmla="*/ 25 w 86"/>
                <a:gd name="T37" fmla="*/ 106 h 165"/>
                <a:gd name="T38" fmla="*/ 9 w 86"/>
                <a:gd name="T39" fmla="*/ 100 h 165"/>
                <a:gd name="T40" fmla="*/ 16 w 86"/>
                <a:gd name="T41" fmla="*/ 84 h 165"/>
                <a:gd name="T42" fmla="*/ 21 w 86"/>
                <a:gd name="T43" fmla="*/ 81 h 165"/>
                <a:gd name="T44" fmla="*/ 22 w 86"/>
                <a:gd name="T45" fmla="*/ 84 h 165"/>
                <a:gd name="T46" fmla="*/ 30 w 86"/>
                <a:gd name="T47" fmla="*/ 101 h 165"/>
                <a:gd name="T48" fmla="*/ 31 w 86"/>
                <a:gd name="T49" fmla="*/ 103 h 165"/>
                <a:gd name="T50" fmla="*/ 25 w 86"/>
                <a:gd name="T51" fmla="*/ 106 h 165"/>
                <a:gd name="T52" fmla="*/ 72 w 86"/>
                <a:gd name="T53" fmla="*/ 149 h 165"/>
                <a:gd name="T54" fmla="*/ 58 w 86"/>
                <a:gd name="T55" fmla="*/ 136 h 165"/>
                <a:gd name="T56" fmla="*/ 46 w 86"/>
                <a:gd name="T57" fmla="*/ 115 h 165"/>
                <a:gd name="T58" fmla="*/ 47 w 86"/>
                <a:gd name="T59" fmla="*/ 113 h 165"/>
                <a:gd name="T60" fmla="*/ 57 w 86"/>
                <a:gd name="T61" fmla="*/ 126 h 165"/>
                <a:gd name="T62" fmla="*/ 64 w 86"/>
                <a:gd name="T63" fmla="*/ 130 h 165"/>
                <a:gd name="T64" fmla="*/ 73 w 86"/>
                <a:gd name="T65" fmla="*/ 141 h 165"/>
                <a:gd name="T66" fmla="*/ 72 w 86"/>
                <a:gd name="T67" fmla="*/ 14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165">
                  <a:moveTo>
                    <a:pt x="84" y="162"/>
                  </a:moveTo>
                  <a:cubicBezTo>
                    <a:pt x="83" y="159"/>
                    <a:pt x="75" y="140"/>
                    <a:pt x="66" y="120"/>
                  </a:cubicBezTo>
                  <a:cubicBezTo>
                    <a:pt x="57" y="99"/>
                    <a:pt x="42" y="66"/>
                    <a:pt x="33" y="45"/>
                  </a:cubicBezTo>
                  <a:cubicBezTo>
                    <a:pt x="24" y="25"/>
                    <a:pt x="15" y="6"/>
                    <a:pt x="14" y="3"/>
                  </a:cubicBezTo>
                  <a:cubicBezTo>
                    <a:pt x="13" y="0"/>
                    <a:pt x="11" y="5"/>
                    <a:pt x="9" y="14"/>
                  </a:cubicBezTo>
                  <a:cubicBezTo>
                    <a:pt x="8" y="23"/>
                    <a:pt x="12" y="44"/>
                    <a:pt x="18" y="61"/>
                  </a:cubicBezTo>
                  <a:cubicBezTo>
                    <a:pt x="19" y="62"/>
                    <a:pt x="19" y="64"/>
                    <a:pt x="20" y="66"/>
                  </a:cubicBezTo>
                  <a:cubicBezTo>
                    <a:pt x="19" y="67"/>
                    <a:pt x="18" y="69"/>
                    <a:pt x="18" y="71"/>
                  </a:cubicBezTo>
                  <a:cubicBezTo>
                    <a:pt x="18" y="72"/>
                    <a:pt x="19" y="74"/>
                    <a:pt x="19" y="76"/>
                  </a:cubicBezTo>
                  <a:cubicBezTo>
                    <a:pt x="13" y="79"/>
                    <a:pt x="13" y="79"/>
                    <a:pt x="13" y="79"/>
                  </a:cubicBezTo>
                  <a:cubicBezTo>
                    <a:pt x="4" y="83"/>
                    <a:pt x="0" y="93"/>
                    <a:pt x="4" y="102"/>
                  </a:cubicBezTo>
                  <a:cubicBezTo>
                    <a:pt x="8" y="111"/>
                    <a:pt x="19" y="115"/>
                    <a:pt x="28" y="111"/>
                  </a:cubicBezTo>
                  <a:cubicBezTo>
                    <a:pt x="34" y="108"/>
                    <a:pt x="34" y="108"/>
                    <a:pt x="34" y="108"/>
                  </a:cubicBezTo>
                  <a:cubicBezTo>
                    <a:pt x="35" y="110"/>
                    <a:pt x="36" y="112"/>
                    <a:pt x="37" y="112"/>
                  </a:cubicBezTo>
                  <a:cubicBezTo>
                    <a:pt x="38" y="114"/>
                    <a:pt x="40" y="115"/>
                    <a:pt x="42" y="115"/>
                  </a:cubicBezTo>
                  <a:cubicBezTo>
                    <a:pt x="42" y="116"/>
                    <a:pt x="43" y="118"/>
                    <a:pt x="44" y="120"/>
                  </a:cubicBezTo>
                  <a:cubicBezTo>
                    <a:pt x="53" y="135"/>
                    <a:pt x="66" y="152"/>
                    <a:pt x="73" y="158"/>
                  </a:cubicBezTo>
                  <a:cubicBezTo>
                    <a:pt x="80" y="163"/>
                    <a:pt x="86" y="165"/>
                    <a:pt x="84" y="162"/>
                  </a:cubicBezTo>
                  <a:close/>
                  <a:moveTo>
                    <a:pt x="25" y="106"/>
                  </a:moveTo>
                  <a:cubicBezTo>
                    <a:pt x="19" y="109"/>
                    <a:pt x="12" y="106"/>
                    <a:pt x="9" y="100"/>
                  </a:cubicBezTo>
                  <a:cubicBezTo>
                    <a:pt x="7" y="94"/>
                    <a:pt x="10" y="87"/>
                    <a:pt x="16" y="84"/>
                  </a:cubicBezTo>
                  <a:cubicBezTo>
                    <a:pt x="21" y="81"/>
                    <a:pt x="21" y="81"/>
                    <a:pt x="21" y="81"/>
                  </a:cubicBezTo>
                  <a:cubicBezTo>
                    <a:pt x="21" y="82"/>
                    <a:pt x="22" y="83"/>
                    <a:pt x="22" y="84"/>
                  </a:cubicBezTo>
                  <a:cubicBezTo>
                    <a:pt x="24" y="89"/>
                    <a:pt x="28" y="96"/>
                    <a:pt x="30" y="101"/>
                  </a:cubicBezTo>
                  <a:cubicBezTo>
                    <a:pt x="30" y="102"/>
                    <a:pt x="30" y="103"/>
                    <a:pt x="31" y="103"/>
                  </a:cubicBezTo>
                  <a:lnTo>
                    <a:pt x="25" y="106"/>
                  </a:lnTo>
                  <a:close/>
                  <a:moveTo>
                    <a:pt x="72" y="149"/>
                  </a:moveTo>
                  <a:cubicBezTo>
                    <a:pt x="68" y="147"/>
                    <a:pt x="62" y="141"/>
                    <a:pt x="58" y="136"/>
                  </a:cubicBezTo>
                  <a:cubicBezTo>
                    <a:pt x="55" y="131"/>
                    <a:pt x="49" y="122"/>
                    <a:pt x="46" y="115"/>
                  </a:cubicBezTo>
                  <a:cubicBezTo>
                    <a:pt x="43" y="109"/>
                    <a:pt x="44" y="108"/>
                    <a:pt x="47" y="113"/>
                  </a:cubicBezTo>
                  <a:cubicBezTo>
                    <a:pt x="50" y="119"/>
                    <a:pt x="55" y="125"/>
                    <a:pt x="57" y="126"/>
                  </a:cubicBezTo>
                  <a:cubicBezTo>
                    <a:pt x="60" y="128"/>
                    <a:pt x="63" y="130"/>
                    <a:pt x="64" y="130"/>
                  </a:cubicBezTo>
                  <a:cubicBezTo>
                    <a:pt x="66" y="130"/>
                    <a:pt x="70" y="135"/>
                    <a:pt x="73" y="141"/>
                  </a:cubicBezTo>
                  <a:cubicBezTo>
                    <a:pt x="76" y="148"/>
                    <a:pt x="75" y="151"/>
                    <a:pt x="72"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8" name="Freeform 90"/>
            <p:cNvSpPr>
              <a:spLocks noEditPoints="1"/>
            </p:cNvSpPr>
            <p:nvPr/>
          </p:nvSpPr>
          <p:spPr bwMode="auto">
            <a:xfrm>
              <a:off x="8166100" y="3544888"/>
              <a:ext cx="568325" cy="877888"/>
            </a:xfrm>
            <a:custGeom>
              <a:avLst/>
              <a:gdLst>
                <a:gd name="T0" fmla="*/ 1 w 151"/>
                <a:gd name="T1" fmla="*/ 7 h 234"/>
                <a:gd name="T2" fmla="*/ 5 w 151"/>
                <a:gd name="T3" fmla="*/ 13 h 234"/>
                <a:gd name="T4" fmla="*/ 12 w 151"/>
                <a:gd name="T5" fmla="*/ 25 h 234"/>
                <a:gd name="T6" fmla="*/ 21 w 151"/>
                <a:gd name="T7" fmla="*/ 31 h 234"/>
                <a:gd name="T8" fmla="*/ 26 w 151"/>
                <a:gd name="T9" fmla="*/ 32 h 234"/>
                <a:gd name="T10" fmla="*/ 13 w 151"/>
                <a:gd name="T11" fmla="*/ 37 h 234"/>
                <a:gd name="T12" fmla="*/ 9 w 151"/>
                <a:gd name="T13" fmla="*/ 35 h 234"/>
                <a:gd name="T14" fmla="*/ 4 w 151"/>
                <a:gd name="T15" fmla="*/ 34 h 234"/>
                <a:gd name="T16" fmla="*/ 1 w 151"/>
                <a:gd name="T17" fmla="*/ 39 h 234"/>
                <a:gd name="T18" fmla="*/ 21 w 151"/>
                <a:gd name="T19" fmla="*/ 83 h 234"/>
                <a:gd name="T20" fmla="*/ 57 w 151"/>
                <a:gd name="T21" fmla="*/ 165 h 234"/>
                <a:gd name="T22" fmla="*/ 77 w 151"/>
                <a:gd name="T23" fmla="*/ 209 h 234"/>
                <a:gd name="T24" fmla="*/ 82 w 151"/>
                <a:gd name="T25" fmla="*/ 211 h 234"/>
                <a:gd name="T26" fmla="*/ 84 w 151"/>
                <a:gd name="T27" fmla="*/ 206 h 234"/>
                <a:gd name="T28" fmla="*/ 86 w 151"/>
                <a:gd name="T29" fmla="*/ 201 h 234"/>
                <a:gd name="T30" fmla="*/ 99 w 151"/>
                <a:gd name="T31" fmla="*/ 195 h 234"/>
                <a:gd name="T32" fmla="*/ 96 w 151"/>
                <a:gd name="T33" fmla="*/ 200 h 234"/>
                <a:gd name="T34" fmla="*/ 94 w 151"/>
                <a:gd name="T35" fmla="*/ 211 h 234"/>
                <a:gd name="T36" fmla="*/ 98 w 151"/>
                <a:gd name="T37" fmla="*/ 224 h 234"/>
                <a:gd name="T38" fmla="*/ 100 w 151"/>
                <a:gd name="T39" fmla="*/ 231 h 234"/>
                <a:gd name="T40" fmla="*/ 106 w 151"/>
                <a:gd name="T41" fmla="*/ 233 h 234"/>
                <a:gd name="T42" fmla="*/ 109 w 151"/>
                <a:gd name="T43" fmla="*/ 228 h 234"/>
                <a:gd name="T44" fmla="*/ 106 w 151"/>
                <a:gd name="T45" fmla="*/ 221 h 234"/>
                <a:gd name="T46" fmla="*/ 103 w 151"/>
                <a:gd name="T47" fmla="*/ 210 h 234"/>
                <a:gd name="T48" fmla="*/ 104 w 151"/>
                <a:gd name="T49" fmla="*/ 203 h 234"/>
                <a:gd name="T50" fmla="*/ 108 w 151"/>
                <a:gd name="T51" fmla="*/ 199 h 234"/>
                <a:gd name="T52" fmla="*/ 114 w 151"/>
                <a:gd name="T53" fmla="*/ 197 h 234"/>
                <a:gd name="T54" fmla="*/ 116 w 151"/>
                <a:gd name="T55" fmla="*/ 191 h 234"/>
                <a:gd name="T56" fmla="*/ 114 w 151"/>
                <a:gd name="T57" fmla="*/ 189 h 234"/>
                <a:gd name="T58" fmla="*/ 117 w 151"/>
                <a:gd name="T59" fmla="*/ 187 h 234"/>
                <a:gd name="T60" fmla="*/ 149 w 151"/>
                <a:gd name="T61" fmla="*/ 160 h 234"/>
                <a:gd name="T62" fmla="*/ 139 w 151"/>
                <a:gd name="T63" fmla="*/ 115 h 234"/>
                <a:gd name="T64" fmla="*/ 113 w 151"/>
                <a:gd name="T65" fmla="*/ 56 h 234"/>
                <a:gd name="T66" fmla="*/ 86 w 151"/>
                <a:gd name="T67" fmla="*/ 18 h 234"/>
                <a:gd name="T68" fmla="*/ 45 w 151"/>
                <a:gd name="T69" fmla="*/ 24 h 234"/>
                <a:gd name="T70" fmla="*/ 41 w 151"/>
                <a:gd name="T71" fmla="*/ 25 h 234"/>
                <a:gd name="T72" fmla="*/ 41 w 151"/>
                <a:gd name="T73" fmla="*/ 22 h 234"/>
                <a:gd name="T74" fmla="*/ 35 w 151"/>
                <a:gd name="T75" fmla="*/ 20 h 234"/>
                <a:gd name="T76" fmla="*/ 30 w 151"/>
                <a:gd name="T77" fmla="*/ 22 h 234"/>
                <a:gd name="T78" fmla="*/ 24 w 151"/>
                <a:gd name="T79" fmla="*/ 23 h 234"/>
                <a:gd name="T80" fmla="*/ 19 w 151"/>
                <a:gd name="T81" fmla="*/ 19 h 234"/>
                <a:gd name="T82" fmla="*/ 12 w 151"/>
                <a:gd name="T83" fmla="*/ 9 h 234"/>
                <a:gd name="T84" fmla="*/ 9 w 151"/>
                <a:gd name="T85" fmla="*/ 3 h 234"/>
                <a:gd name="T86" fmla="*/ 3 w 151"/>
                <a:gd name="T87" fmla="*/ 1 h 234"/>
                <a:gd name="T88" fmla="*/ 1 w 151"/>
                <a:gd name="T89" fmla="*/ 7 h 234"/>
                <a:gd name="T90" fmla="*/ 135 w 151"/>
                <a:gd name="T91" fmla="*/ 129 h 234"/>
                <a:gd name="T92" fmla="*/ 140 w 151"/>
                <a:gd name="T93" fmla="*/ 151 h 234"/>
                <a:gd name="T94" fmla="*/ 134 w 151"/>
                <a:gd name="T95" fmla="*/ 164 h 234"/>
                <a:gd name="T96" fmla="*/ 119 w 151"/>
                <a:gd name="T97" fmla="*/ 174 h 234"/>
                <a:gd name="T98" fmla="*/ 99 w 151"/>
                <a:gd name="T99" fmla="*/ 184 h 234"/>
                <a:gd name="T100" fmla="*/ 83 w 151"/>
                <a:gd name="T101" fmla="*/ 191 h 234"/>
                <a:gd name="T102" fmla="*/ 82 w 151"/>
                <a:gd name="T103" fmla="*/ 189 h 234"/>
                <a:gd name="T104" fmla="*/ 95 w 151"/>
                <a:gd name="T105" fmla="*/ 178 h 234"/>
                <a:gd name="T106" fmla="*/ 114 w 151"/>
                <a:gd name="T107" fmla="*/ 165 h 234"/>
                <a:gd name="T108" fmla="*/ 125 w 151"/>
                <a:gd name="T109" fmla="*/ 148 h 234"/>
                <a:gd name="T110" fmla="*/ 128 w 151"/>
                <a:gd name="T111" fmla="*/ 128 h 234"/>
                <a:gd name="T112" fmla="*/ 135 w 151"/>
                <a:gd name="T113" fmla="*/ 1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 h="234">
                  <a:moveTo>
                    <a:pt x="1" y="7"/>
                  </a:moveTo>
                  <a:cubicBezTo>
                    <a:pt x="5" y="13"/>
                    <a:pt x="5" y="13"/>
                    <a:pt x="5" y="13"/>
                  </a:cubicBezTo>
                  <a:cubicBezTo>
                    <a:pt x="7" y="17"/>
                    <a:pt x="10" y="22"/>
                    <a:pt x="12" y="25"/>
                  </a:cubicBezTo>
                  <a:cubicBezTo>
                    <a:pt x="15" y="27"/>
                    <a:pt x="18" y="30"/>
                    <a:pt x="21" y="31"/>
                  </a:cubicBezTo>
                  <a:cubicBezTo>
                    <a:pt x="23" y="32"/>
                    <a:pt x="24" y="32"/>
                    <a:pt x="26" y="32"/>
                  </a:cubicBezTo>
                  <a:cubicBezTo>
                    <a:pt x="19" y="35"/>
                    <a:pt x="14" y="37"/>
                    <a:pt x="13" y="37"/>
                  </a:cubicBezTo>
                  <a:cubicBezTo>
                    <a:pt x="12" y="38"/>
                    <a:pt x="10" y="37"/>
                    <a:pt x="9" y="35"/>
                  </a:cubicBezTo>
                  <a:cubicBezTo>
                    <a:pt x="8" y="33"/>
                    <a:pt x="6" y="33"/>
                    <a:pt x="4" y="34"/>
                  </a:cubicBezTo>
                  <a:cubicBezTo>
                    <a:pt x="2" y="35"/>
                    <a:pt x="1" y="37"/>
                    <a:pt x="1" y="39"/>
                  </a:cubicBezTo>
                  <a:cubicBezTo>
                    <a:pt x="2" y="41"/>
                    <a:pt x="11" y="61"/>
                    <a:pt x="21" y="83"/>
                  </a:cubicBezTo>
                  <a:cubicBezTo>
                    <a:pt x="31" y="106"/>
                    <a:pt x="47" y="142"/>
                    <a:pt x="57" y="165"/>
                  </a:cubicBezTo>
                  <a:cubicBezTo>
                    <a:pt x="67" y="187"/>
                    <a:pt x="76" y="207"/>
                    <a:pt x="77" y="209"/>
                  </a:cubicBezTo>
                  <a:cubicBezTo>
                    <a:pt x="78" y="211"/>
                    <a:pt x="80" y="212"/>
                    <a:pt x="82" y="211"/>
                  </a:cubicBezTo>
                  <a:cubicBezTo>
                    <a:pt x="84" y="210"/>
                    <a:pt x="85" y="208"/>
                    <a:pt x="84" y="206"/>
                  </a:cubicBezTo>
                  <a:cubicBezTo>
                    <a:pt x="84" y="204"/>
                    <a:pt x="84" y="202"/>
                    <a:pt x="86" y="201"/>
                  </a:cubicBezTo>
                  <a:cubicBezTo>
                    <a:pt x="87" y="201"/>
                    <a:pt x="92" y="198"/>
                    <a:pt x="99" y="195"/>
                  </a:cubicBezTo>
                  <a:cubicBezTo>
                    <a:pt x="97" y="197"/>
                    <a:pt x="96" y="198"/>
                    <a:pt x="96" y="200"/>
                  </a:cubicBezTo>
                  <a:cubicBezTo>
                    <a:pt x="95" y="202"/>
                    <a:pt x="94" y="207"/>
                    <a:pt x="94" y="211"/>
                  </a:cubicBezTo>
                  <a:cubicBezTo>
                    <a:pt x="95" y="214"/>
                    <a:pt x="96" y="220"/>
                    <a:pt x="98" y="224"/>
                  </a:cubicBezTo>
                  <a:cubicBezTo>
                    <a:pt x="100" y="231"/>
                    <a:pt x="100" y="231"/>
                    <a:pt x="100" y="231"/>
                  </a:cubicBezTo>
                  <a:cubicBezTo>
                    <a:pt x="101" y="233"/>
                    <a:pt x="104" y="234"/>
                    <a:pt x="106" y="233"/>
                  </a:cubicBezTo>
                  <a:cubicBezTo>
                    <a:pt x="108" y="233"/>
                    <a:pt x="109" y="230"/>
                    <a:pt x="109" y="228"/>
                  </a:cubicBezTo>
                  <a:cubicBezTo>
                    <a:pt x="106" y="221"/>
                    <a:pt x="106" y="221"/>
                    <a:pt x="106" y="221"/>
                  </a:cubicBezTo>
                  <a:cubicBezTo>
                    <a:pt x="105" y="217"/>
                    <a:pt x="103" y="212"/>
                    <a:pt x="103" y="210"/>
                  </a:cubicBezTo>
                  <a:cubicBezTo>
                    <a:pt x="103" y="207"/>
                    <a:pt x="103" y="204"/>
                    <a:pt x="104" y="203"/>
                  </a:cubicBezTo>
                  <a:cubicBezTo>
                    <a:pt x="104" y="202"/>
                    <a:pt x="106" y="200"/>
                    <a:pt x="108" y="199"/>
                  </a:cubicBezTo>
                  <a:cubicBezTo>
                    <a:pt x="114" y="197"/>
                    <a:pt x="114" y="197"/>
                    <a:pt x="114" y="197"/>
                  </a:cubicBezTo>
                  <a:cubicBezTo>
                    <a:pt x="116" y="196"/>
                    <a:pt x="117" y="193"/>
                    <a:pt x="116" y="191"/>
                  </a:cubicBezTo>
                  <a:cubicBezTo>
                    <a:pt x="115" y="190"/>
                    <a:pt x="115" y="189"/>
                    <a:pt x="114" y="189"/>
                  </a:cubicBezTo>
                  <a:cubicBezTo>
                    <a:pt x="115" y="188"/>
                    <a:pt x="116" y="188"/>
                    <a:pt x="117" y="187"/>
                  </a:cubicBezTo>
                  <a:cubicBezTo>
                    <a:pt x="132" y="181"/>
                    <a:pt x="147" y="168"/>
                    <a:pt x="149" y="160"/>
                  </a:cubicBezTo>
                  <a:cubicBezTo>
                    <a:pt x="151" y="152"/>
                    <a:pt x="147" y="131"/>
                    <a:pt x="139" y="115"/>
                  </a:cubicBezTo>
                  <a:cubicBezTo>
                    <a:pt x="132" y="99"/>
                    <a:pt x="120" y="72"/>
                    <a:pt x="113" y="56"/>
                  </a:cubicBezTo>
                  <a:cubicBezTo>
                    <a:pt x="106" y="39"/>
                    <a:pt x="94" y="22"/>
                    <a:pt x="86" y="18"/>
                  </a:cubicBezTo>
                  <a:cubicBezTo>
                    <a:pt x="79" y="14"/>
                    <a:pt x="60" y="17"/>
                    <a:pt x="45" y="24"/>
                  </a:cubicBezTo>
                  <a:cubicBezTo>
                    <a:pt x="43" y="24"/>
                    <a:pt x="42" y="25"/>
                    <a:pt x="41" y="25"/>
                  </a:cubicBezTo>
                  <a:cubicBezTo>
                    <a:pt x="42" y="24"/>
                    <a:pt x="42" y="23"/>
                    <a:pt x="41" y="22"/>
                  </a:cubicBezTo>
                  <a:cubicBezTo>
                    <a:pt x="40" y="20"/>
                    <a:pt x="38" y="19"/>
                    <a:pt x="35" y="20"/>
                  </a:cubicBezTo>
                  <a:cubicBezTo>
                    <a:pt x="30" y="22"/>
                    <a:pt x="30" y="22"/>
                    <a:pt x="30" y="22"/>
                  </a:cubicBezTo>
                  <a:cubicBezTo>
                    <a:pt x="28" y="23"/>
                    <a:pt x="25" y="23"/>
                    <a:pt x="24" y="23"/>
                  </a:cubicBezTo>
                  <a:cubicBezTo>
                    <a:pt x="23" y="22"/>
                    <a:pt x="20" y="20"/>
                    <a:pt x="19" y="19"/>
                  </a:cubicBezTo>
                  <a:cubicBezTo>
                    <a:pt x="17" y="17"/>
                    <a:pt x="14" y="12"/>
                    <a:pt x="12" y="9"/>
                  </a:cubicBezTo>
                  <a:cubicBezTo>
                    <a:pt x="9" y="3"/>
                    <a:pt x="9" y="3"/>
                    <a:pt x="9" y="3"/>
                  </a:cubicBezTo>
                  <a:cubicBezTo>
                    <a:pt x="8" y="0"/>
                    <a:pt x="5" y="0"/>
                    <a:pt x="3" y="1"/>
                  </a:cubicBezTo>
                  <a:cubicBezTo>
                    <a:pt x="1" y="2"/>
                    <a:pt x="0" y="4"/>
                    <a:pt x="1" y="7"/>
                  </a:cubicBezTo>
                  <a:close/>
                  <a:moveTo>
                    <a:pt x="135" y="129"/>
                  </a:moveTo>
                  <a:cubicBezTo>
                    <a:pt x="138" y="137"/>
                    <a:pt x="140" y="146"/>
                    <a:pt x="140" y="151"/>
                  </a:cubicBezTo>
                  <a:cubicBezTo>
                    <a:pt x="139" y="156"/>
                    <a:pt x="137" y="162"/>
                    <a:pt x="134" y="164"/>
                  </a:cubicBezTo>
                  <a:cubicBezTo>
                    <a:pt x="131" y="167"/>
                    <a:pt x="125" y="172"/>
                    <a:pt x="119" y="174"/>
                  </a:cubicBezTo>
                  <a:cubicBezTo>
                    <a:pt x="114" y="177"/>
                    <a:pt x="105" y="182"/>
                    <a:pt x="99" y="184"/>
                  </a:cubicBezTo>
                  <a:cubicBezTo>
                    <a:pt x="93" y="187"/>
                    <a:pt x="86" y="190"/>
                    <a:pt x="83" y="191"/>
                  </a:cubicBezTo>
                  <a:cubicBezTo>
                    <a:pt x="81" y="193"/>
                    <a:pt x="81" y="192"/>
                    <a:pt x="82" y="189"/>
                  </a:cubicBezTo>
                  <a:cubicBezTo>
                    <a:pt x="83" y="187"/>
                    <a:pt x="89" y="182"/>
                    <a:pt x="95" y="178"/>
                  </a:cubicBezTo>
                  <a:cubicBezTo>
                    <a:pt x="100" y="175"/>
                    <a:pt x="109" y="169"/>
                    <a:pt x="114" y="165"/>
                  </a:cubicBezTo>
                  <a:cubicBezTo>
                    <a:pt x="119" y="160"/>
                    <a:pt x="124" y="153"/>
                    <a:pt x="125" y="148"/>
                  </a:cubicBezTo>
                  <a:cubicBezTo>
                    <a:pt x="127" y="144"/>
                    <a:pt x="128" y="134"/>
                    <a:pt x="128" y="128"/>
                  </a:cubicBezTo>
                  <a:cubicBezTo>
                    <a:pt x="129" y="122"/>
                    <a:pt x="131" y="122"/>
                    <a:pt x="135"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49" name="Freeform 88"/>
          <p:cNvSpPr>
            <a:spLocks noEditPoints="1"/>
          </p:cNvSpPr>
          <p:nvPr/>
        </p:nvSpPr>
        <p:spPr bwMode="auto">
          <a:xfrm rot="2480896">
            <a:off x="2967646" y="2435062"/>
            <a:ext cx="337415" cy="329722"/>
          </a:xfrm>
          <a:custGeom>
            <a:avLst/>
            <a:gdLst>
              <a:gd name="T0" fmla="*/ 119 w 130"/>
              <a:gd name="T1" fmla="*/ 14 h 127"/>
              <a:gd name="T2" fmla="*/ 113 w 130"/>
              <a:gd name="T3" fmla="*/ 11 h 127"/>
              <a:gd name="T4" fmla="*/ 104 w 130"/>
              <a:gd name="T5" fmla="*/ 4 h 127"/>
              <a:gd name="T6" fmla="*/ 14 w 130"/>
              <a:gd name="T7" fmla="*/ 99 h 127"/>
              <a:gd name="T8" fmla="*/ 2 w 130"/>
              <a:gd name="T9" fmla="*/ 115 h 127"/>
              <a:gd name="T10" fmla="*/ 26 w 130"/>
              <a:gd name="T11" fmla="*/ 114 h 127"/>
              <a:gd name="T12" fmla="*/ 48 w 130"/>
              <a:gd name="T13" fmla="*/ 117 h 127"/>
              <a:gd name="T14" fmla="*/ 62 w 130"/>
              <a:gd name="T15" fmla="*/ 120 h 127"/>
              <a:gd name="T16" fmla="*/ 85 w 130"/>
              <a:gd name="T17" fmla="*/ 123 h 127"/>
              <a:gd name="T18" fmla="*/ 115 w 130"/>
              <a:gd name="T19" fmla="*/ 86 h 127"/>
              <a:gd name="T20" fmla="*/ 125 w 130"/>
              <a:gd name="T21" fmla="*/ 52 h 127"/>
              <a:gd name="T22" fmla="*/ 62 w 130"/>
              <a:gd name="T23" fmla="*/ 79 h 127"/>
              <a:gd name="T24" fmla="*/ 58 w 130"/>
              <a:gd name="T25" fmla="*/ 81 h 127"/>
              <a:gd name="T26" fmla="*/ 62 w 130"/>
              <a:gd name="T27" fmla="*/ 88 h 127"/>
              <a:gd name="T28" fmla="*/ 46 w 130"/>
              <a:gd name="T29" fmla="*/ 92 h 127"/>
              <a:gd name="T30" fmla="*/ 50 w 130"/>
              <a:gd name="T31" fmla="*/ 94 h 127"/>
              <a:gd name="T32" fmla="*/ 47 w 130"/>
              <a:gd name="T33" fmla="*/ 114 h 127"/>
              <a:gd name="T34" fmla="*/ 52 w 130"/>
              <a:gd name="T35" fmla="*/ 118 h 127"/>
              <a:gd name="T36" fmla="*/ 40 w 130"/>
              <a:gd name="T37" fmla="*/ 103 h 127"/>
              <a:gd name="T38" fmla="*/ 55 w 130"/>
              <a:gd name="T39" fmla="*/ 113 h 127"/>
              <a:gd name="T40" fmla="*/ 60 w 130"/>
              <a:gd name="T41" fmla="*/ 117 h 127"/>
              <a:gd name="T42" fmla="*/ 59 w 130"/>
              <a:gd name="T43" fmla="*/ 111 h 127"/>
              <a:gd name="T44" fmla="*/ 63 w 130"/>
              <a:gd name="T45" fmla="*/ 115 h 127"/>
              <a:gd name="T46" fmla="*/ 57 w 130"/>
              <a:gd name="T47" fmla="*/ 98 h 127"/>
              <a:gd name="T48" fmla="*/ 67 w 130"/>
              <a:gd name="T49" fmla="*/ 107 h 127"/>
              <a:gd name="T50" fmla="*/ 63 w 130"/>
              <a:gd name="T51" fmla="*/ 99 h 127"/>
              <a:gd name="T52" fmla="*/ 55 w 130"/>
              <a:gd name="T53" fmla="*/ 90 h 127"/>
              <a:gd name="T54" fmla="*/ 49 w 130"/>
              <a:gd name="T55" fmla="*/ 86 h 127"/>
              <a:gd name="T56" fmla="*/ 66 w 130"/>
              <a:gd name="T57" fmla="*/ 90 h 127"/>
              <a:gd name="T58" fmla="*/ 77 w 130"/>
              <a:gd name="T59" fmla="*/ 98 h 127"/>
              <a:gd name="T60" fmla="*/ 66 w 130"/>
              <a:gd name="T61" fmla="*/ 86 h 127"/>
              <a:gd name="T62" fmla="*/ 80 w 130"/>
              <a:gd name="T63" fmla="*/ 95 h 127"/>
              <a:gd name="T64" fmla="*/ 69 w 130"/>
              <a:gd name="T65" fmla="*/ 76 h 127"/>
              <a:gd name="T66" fmla="*/ 88 w 130"/>
              <a:gd name="T67" fmla="*/ 94 h 127"/>
              <a:gd name="T68" fmla="*/ 86 w 130"/>
              <a:gd name="T69" fmla="*/ 89 h 127"/>
              <a:gd name="T70" fmla="*/ 82 w 130"/>
              <a:gd name="T71" fmla="*/ 88 h 127"/>
              <a:gd name="T72" fmla="*/ 93 w 130"/>
              <a:gd name="T73" fmla="*/ 90 h 127"/>
              <a:gd name="T74" fmla="*/ 86 w 130"/>
              <a:gd name="T75" fmla="*/ 86 h 127"/>
              <a:gd name="T76" fmla="*/ 82 w 130"/>
              <a:gd name="T77" fmla="*/ 79 h 127"/>
              <a:gd name="T78" fmla="*/ 100 w 130"/>
              <a:gd name="T79" fmla="*/ 85 h 127"/>
              <a:gd name="T80" fmla="*/ 96 w 130"/>
              <a:gd name="T81" fmla="*/ 84 h 127"/>
              <a:gd name="T82" fmla="*/ 84 w 130"/>
              <a:gd name="T83" fmla="*/ 68 h 127"/>
              <a:gd name="T84" fmla="*/ 100 w 130"/>
              <a:gd name="T85" fmla="*/ 81 h 127"/>
              <a:gd name="T86" fmla="*/ 96 w 130"/>
              <a:gd name="T87" fmla="*/ 74 h 127"/>
              <a:gd name="T88" fmla="*/ 91 w 130"/>
              <a:gd name="T89" fmla="*/ 63 h 127"/>
              <a:gd name="T90" fmla="*/ 87 w 130"/>
              <a:gd name="T91" fmla="*/ 61 h 127"/>
              <a:gd name="T92" fmla="*/ 97 w 130"/>
              <a:gd name="T93" fmla="*/ 63 h 127"/>
              <a:gd name="T94" fmla="*/ 91 w 130"/>
              <a:gd name="T95" fmla="*/ 59 h 127"/>
              <a:gd name="T96" fmla="*/ 87 w 130"/>
              <a:gd name="T97" fmla="*/ 52 h 127"/>
              <a:gd name="T98" fmla="*/ 104 w 130"/>
              <a:gd name="T99" fmla="*/ 58 h 127"/>
              <a:gd name="T100" fmla="*/ 100 w 130"/>
              <a:gd name="T101" fmla="*/ 57 h 127"/>
              <a:gd name="T102" fmla="*/ 92 w 130"/>
              <a:gd name="T103" fmla="*/ 48 h 127"/>
              <a:gd name="T104" fmla="*/ 114 w 130"/>
              <a:gd name="T105" fmla="*/ 64 h 127"/>
              <a:gd name="T106" fmla="*/ 104 w 130"/>
              <a:gd name="T107" fmla="*/ 52 h 127"/>
              <a:gd name="T108" fmla="*/ 103 w 130"/>
              <a:gd name="T109" fmla="*/ 47 h 127"/>
              <a:gd name="T110" fmla="*/ 99 w 130"/>
              <a:gd name="T111" fmla="*/ 46 h 127"/>
              <a:gd name="T112" fmla="*/ 118 w 130"/>
              <a:gd name="T113" fmla="*/ 59 h 127"/>
              <a:gd name="T114" fmla="*/ 107 w 130"/>
              <a:gd name="T115" fmla="*/ 48 h 127"/>
              <a:gd name="T116" fmla="*/ 103 w 130"/>
              <a:gd name="T117" fmla="*/ 41 h 127"/>
              <a:gd name="T118" fmla="*/ 121 w 130"/>
              <a:gd name="T119" fmla="*/ 55 h 127"/>
              <a:gd name="T120" fmla="*/ 120 w 130"/>
              <a:gd name="T121" fmla="*/ 53 h 127"/>
              <a:gd name="T122" fmla="*/ 122 w 130"/>
              <a:gd name="T123" fmla="*/ 4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 h="127">
                <a:moveTo>
                  <a:pt x="122" y="30"/>
                </a:moveTo>
                <a:cubicBezTo>
                  <a:pt x="122" y="30"/>
                  <a:pt x="122" y="29"/>
                  <a:pt x="122" y="29"/>
                </a:cubicBezTo>
                <a:cubicBezTo>
                  <a:pt x="123" y="28"/>
                  <a:pt x="123" y="27"/>
                  <a:pt x="122" y="25"/>
                </a:cubicBezTo>
                <a:cubicBezTo>
                  <a:pt x="120" y="22"/>
                  <a:pt x="120" y="22"/>
                  <a:pt x="120" y="22"/>
                </a:cubicBezTo>
                <a:cubicBezTo>
                  <a:pt x="119" y="20"/>
                  <a:pt x="118" y="18"/>
                  <a:pt x="118" y="17"/>
                </a:cubicBezTo>
                <a:cubicBezTo>
                  <a:pt x="118" y="17"/>
                  <a:pt x="118" y="15"/>
                  <a:pt x="119" y="14"/>
                </a:cubicBezTo>
                <a:cubicBezTo>
                  <a:pt x="119" y="12"/>
                  <a:pt x="121" y="10"/>
                  <a:pt x="122" y="8"/>
                </a:cubicBezTo>
                <a:cubicBezTo>
                  <a:pt x="125" y="5"/>
                  <a:pt x="125" y="5"/>
                  <a:pt x="125" y="5"/>
                </a:cubicBezTo>
                <a:cubicBezTo>
                  <a:pt x="126" y="4"/>
                  <a:pt x="126" y="2"/>
                  <a:pt x="125" y="1"/>
                </a:cubicBezTo>
                <a:cubicBezTo>
                  <a:pt x="124" y="0"/>
                  <a:pt x="122" y="0"/>
                  <a:pt x="121" y="1"/>
                </a:cubicBezTo>
                <a:cubicBezTo>
                  <a:pt x="118" y="4"/>
                  <a:pt x="118" y="4"/>
                  <a:pt x="118" y="4"/>
                </a:cubicBezTo>
                <a:cubicBezTo>
                  <a:pt x="116" y="6"/>
                  <a:pt x="114" y="9"/>
                  <a:pt x="113" y="11"/>
                </a:cubicBezTo>
                <a:cubicBezTo>
                  <a:pt x="112" y="13"/>
                  <a:pt x="112" y="16"/>
                  <a:pt x="112" y="18"/>
                </a:cubicBezTo>
                <a:cubicBezTo>
                  <a:pt x="112" y="18"/>
                  <a:pt x="112" y="19"/>
                  <a:pt x="112" y="19"/>
                </a:cubicBezTo>
                <a:cubicBezTo>
                  <a:pt x="110" y="15"/>
                  <a:pt x="108" y="13"/>
                  <a:pt x="107" y="12"/>
                </a:cubicBezTo>
                <a:cubicBezTo>
                  <a:pt x="107" y="11"/>
                  <a:pt x="107" y="10"/>
                  <a:pt x="108" y="9"/>
                </a:cubicBezTo>
                <a:cubicBezTo>
                  <a:pt x="109" y="8"/>
                  <a:pt x="109" y="6"/>
                  <a:pt x="108" y="5"/>
                </a:cubicBezTo>
                <a:cubicBezTo>
                  <a:pt x="107" y="4"/>
                  <a:pt x="105" y="3"/>
                  <a:pt x="104" y="4"/>
                </a:cubicBezTo>
                <a:cubicBezTo>
                  <a:pt x="103" y="5"/>
                  <a:pt x="91" y="16"/>
                  <a:pt x="78" y="28"/>
                </a:cubicBezTo>
                <a:cubicBezTo>
                  <a:pt x="66" y="40"/>
                  <a:pt x="45" y="59"/>
                  <a:pt x="32" y="71"/>
                </a:cubicBezTo>
                <a:cubicBezTo>
                  <a:pt x="19" y="83"/>
                  <a:pt x="8" y="93"/>
                  <a:pt x="7" y="94"/>
                </a:cubicBezTo>
                <a:cubicBezTo>
                  <a:pt x="6" y="95"/>
                  <a:pt x="6" y="97"/>
                  <a:pt x="7" y="98"/>
                </a:cubicBezTo>
                <a:cubicBezTo>
                  <a:pt x="8" y="99"/>
                  <a:pt x="10" y="100"/>
                  <a:pt x="11" y="99"/>
                </a:cubicBezTo>
                <a:cubicBezTo>
                  <a:pt x="12" y="98"/>
                  <a:pt x="13" y="98"/>
                  <a:pt x="14" y="99"/>
                </a:cubicBezTo>
                <a:cubicBezTo>
                  <a:pt x="15" y="99"/>
                  <a:pt x="17" y="101"/>
                  <a:pt x="21" y="103"/>
                </a:cubicBezTo>
                <a:cubicBezTo>
                  <a:pt x="20" y="103"/>
                  <a:pt x="20" y="103"/>
                  <a:pt x="20" y="103"/>
                </a:cubicBezTo>
                <a:cubicBezTo>
                  <a:pt x="18" y="103"/>
                  <a:pt x="15" y="103"/>
                  <a:pt x="13" y="104"/>
                </a:cubicBezTo>
                <a:cubicBezTo>
                  <a:pt x="11" y="105"/>
                  <a:pt x="8" y="107"/>
                  <a:pt x="5" y="108"/>
                </a:cubicBezTo>
                <a:cubicBezTo>
                  <a:pt x="2" y="111"/>
                  <a:pt x="2" y="111"/>
                  <a:pt x="2" y="111"/>
                </a:cubicBezTo>
                <a:cubicBezTo>
                  <a:pt x="1" y="112"/>
                  <a:pt x="0" y="114"/>
                  <a:pt x="2" y="115"/>
                </a:cubicBezTo>
                <a:cubicBezTo>
                  <a:pt x="3" y="117"/>
                  <a:pt x="5" y="117"/>
                  <a:pt x="6" y="116"/>
                </a:cubicBezTo>
                <a:cubicBezTo>
                  <a:pt x="9" y="113"/>
                  <a:pt x="9" y="113"/>
                  <a:pt x="9" y="113"/>
                </a:cubicBezTo>
                <a:cubicBezTo>
                  <a:pt x="11" y="112"/>
                  <a:pt x="14" y="110"/>
                  <a:pt x="15" y="110"/>
                </a:cubicBezTo>
                <a:cubicBezTo>
                  <a:pt x="16" y="109"/>
                  <a:pt x="18" y="109"/>
                  <a:pt x="19" y="109"/>
                </a:cubicBezTo>
                <a:cubicBezTo>
                  <a:pt x="19" y="109"/>
                  <a:pt x="21" y="110"/>
                  <a:pt x="23" y="112"/>
                </a:cubicBezTo>
                <a:cubicBezTo>
                  <a:pt x="26" y="114"/>
                  <a:pt x="26" y="114"/>
                  <a:pt x="26" y="114"/>
                </a:cubicBezTo>
                <a:cubicBezTo>
                  <a:pt x="27" y="115"/>
                  <a:pt x="29" y="115"/>
                  <a:pt x="30" y="114"/>
                </a:cubicBezTo>
                <a:cubicBezTo>
                  <a:pt x="30" y="114"/>
                  <a:pt x="31" y="114"/>
                  <a:pt x="31" y="114"/>
                </a:cubicBezTo>
                <a:cubicBezTo>
                  <a:pt x="31" y="113"/>
                  <a:pt x="32" y="112"/>
                  <a:pt x="31" y="110"/>
                </a:cubicBezTo>
                <a:cubicBezTo>
                  <a:pt x="35" y="113"/>
                  <a:pt x="40" y="115"/>
                  <a:pt x="46" y="117"/>
                </a:cubicBezTo>
                <a:cubicBezTo>
                  <a:pt x="46" y="117"/>
                  <a:pt x="46" y="117"/>
                  <a:pt x="46" y="116"/>
                </a:cubicBezTo>
                <a:cubicBezTo>
                  <a:pt x="46" y="116"/>
                  <a:pt x="48" y="116"/>
                  <a:pt x="48" y="117"/>
                </a:cubicBezTo>
                <a:cubicBezTo>
                  <a:pt x="49" y="117"/>
                  <a:pt x="49" y="118"/>
                  <a:pt x="49" y="118"/>
                </a:cubicBezTo>
                <a:cubicBezTo>
                  <a:pt x="51" y="119"/>
                  <a:pt x="54" y="119"/>
                  <a:pt x="56" y="119"/>
                </a:cubicBezTo>
                <a:cubicBezTo>
                  <a:pt x="56" y="119"/>
                  <a:pt x="56" y="119"/>
                  <a:pt x="56" y="119"/>
                </a:cubicBezTo>
                <a:cubicBezTo>
                  <a:pt x="56" y="119"/>
                  <a:pt x="57" y="119"/>
                  <a:pt x="58" y="119"/>
                </a:cubicBezTo>
                <a:cubicBezTo>
                  <a:pt x="58" y="119"/>
                  <a:pt x="59" y="120"/>
                  <a:pt x="59" y="120"/>
                </a:cubicBezTo>
                <a:cubicBezTo>
                  <a:pt x="60" y="120"/>
                  <a:pt x="61" y="120"/>
                  <a:pt x="62" y="120"/>
                </a:cubicBezTo>
                <a:cubicBezTo>
                  <a:pt x="61" y="119"/>
                  <a:pt x="61" y="118"/>
                  <a:pt x="61" y="118"/>
                </a:cubicBezTo>
                <a:cubicBezTo>
                  <a:pt x="62" y="117"/>
                  <a:pt x="63" y="117"/>
                  <a:pt x="64" y="118"/>
                </a:cubicBezTo>
                <a:cubicBezTo>
                  <a:pt x="64" y="119"/>
                  <a:pt x="65" y="119"/>
                  <a:pt x="65" y="120"/>
                </a:cubicBezTo>
                <a:cubicBezTo>
                  <a:pt x="71" y="119"/>
                  <a:pt x="80" y="115"/>
                  <a:pt x="88" y="109"/>
                </a:cubicBezTo>
                <a:cubicBezTo>
                  <a:pt x="88" y="110"/>
                  <a:pt x="87" y="111"/>
                  <a:pt x="87" y="111"/>
                </a:cubicBezTo>
                <a:cubicBezTo>
                  <a:pt x="85" y="115"/>
                  <a:pt x="85" y="120"/>
                  <a:pt x="85" y="123"/>
                </a:cubicBezTo>
                <a:cubicBezTo>
                  <a:pt x="86" y="126"/>
                  <a:pt x="87" y="127"/>
                  <a:pt x="89" y="126"/>
                </a:cubicBezTo>
                <a:cubicBezTo>
                  <a:pt x="91" y="124"/>
                  <a:pt x="96" y="119"/>
                  <a:pt x="100" y="115"/>
                </a:cubicBezTo>
                <a:cubicBezTo>
                  <a:pt x="105" y="111"/>
                  <a:pt x="113" y="104"/>
                  <a:pt x="117" y="99"/>
                </a:cubicBezTo>
                <a:cubicBezTo>
                  <a:pt x="122" y="95"/>
                  <a:pt x="127" y="90"/>
                  <a:pt x="129" y="89"/>
                </a:cubicBezTo>
                <a:cubicBezTo>
                  <a:pt x="130" y="87"/>
                  <a:pt x="129" y="85"/>
                  <a:pt x="127" y="85"/>
                </a:cubicBezTo>
                <a:cubicBezTo>
                  <a:pt x="124" y="84"/>
                  <a:pt x="118" y="84"/>
                  <a:pt x="115" y="86"/>
                </a:cubicBezTo>
                <a:cubicBezTo>
                  <a:pt x="114" y="86"/>
                  <a:pt x="113" y="86"/>
                  <a:pt x="113" y="87"/>
                </a:cubicBezTo>
                <a:cubicBezTo>
                  <a:pt x="119" y="78"/>
                  <a:pt x="124" y="69"/>
                  <a:pt x="125" y="62"/>
                </a:cubicBezTo>
                <a:cubicBezTo>
                  <a:pt x="125" y="62"/>
                  <a:pt x="125" y="62"/>
                  <a:pt x="125" y="62"/>
                </a:cubicBezTo>
                <a:cubicBezTo>
                  <a:pt x="124" y="61"/>
                  <a:pt x="124" y="60"/>
                  <a:pt x="124" y="59"/>
                </a:cubicBezTo>
                <a:cubicBezTo>
                  <a:pt x="125" y="59"/>
                  <a:pt x="125" y="59"/>
                  <a:pt x="125" y="59"/>
                </a:cubicBezTo>
                <a:cubicBezTo>
                  <a:pt x="125" y="57"/>
                  <a:pt x="125" y="55"/>
                  <a:pt x="125" y="52"/>
                </a:cubicBezTo>
                <a:cubicBezTo>
                  <a:pt x="124" y="53"/>
                  <a:pt x="124" y="52"/>
                  <a:pt x="123" y="52"/>
                </a:cubicBezTo>
                <a:cubicBezTo>
                  <a:pt x="122" y="51"/>
                  <a:pt x="122" y="50"/>
                  <a:pt x="123" y="49"/>
                </a:cubicBezTo>
                <a:cubicBezTo>
                  <a:pt x="123" y="49"/>
                  <a:pt x="124" y="49"/>
                  <a:pt x="124" y="49"/>
                </a:cubicBezTo>
                <a:cubicBezTo>
                  <a:pt x="123" y="42"/>
                  <a:pt x="121" y="35"/>
                  <a:pt x="118" y="30"/>
                </a:cubicBezTo>
                <a:cubicBezTo>
                  <a:pt x="119" y="30"/>
                  <a:pt x="120" y="30"/>
                  <a:pt x="122" y="30"/>
                </a:cubicBezTo>
                <a:close/>
                <a:moveTo>
                  <a:pt x="62" y="79"/>
                </a:moveTo>
                <a:cubicBezTo>
                  <a:pt x="63" y="78"/>
                  <a:pt x="64" y="78"/>
                  <a:pt x="65" y="79"/>
                </a:cubicBezTo>
                <a:cubicBezTo>
                  <a:pt x="66" y="80"/>
                  <a:pt x="66" y="81"/>
                  <a:pt x="65" y="82"/>
                </a:cubicBezTo>
                <a:cubicBezTo>
                  <a:pt x="64" y="82"/>
                  <a:pt x="63" y="82"/>
                  <a:pt x="62" y="81"/>
                </a:cubicBezTo>
                <a:cubicBezTo>
                  <a:pt x="61" y="81"/>
                  <a:pt x="61" y="79"/>
                  <a:pt x="62" y="79"/>
                </a:cubicBezTo>
                <a:close/>
                <a:moveTo>
                  <a:pt x="55" y="81"/>
                </a:moveTo>
                <a:cubicBezTo>
                  <a:pt x="56" y="80"/>
                  <a:pt x="57" y="80"/>
                  <a:pt x="58" y="81"/>
                </a:cubicBezTo>
                <a:cubicBezTo>
                  <a:pt x="59" y="82"/>
                  <a:pt x="59" y="83"/>
                  <a:pt x="58" y="84"/>
                </a:cubicBezTo>
                <a:cubicBezTo>
                  <a:pt x="57" y="85"/>
                  <a:pt x="56" y="84"/>
                  <a:pt x="55" y="84"/>
                </a:cubicBezTo>
                <a:cubicBezTo>
                  <a:pt x="55" y="83"/>
                  <a:pt x="55" y="82"/>
                  <a:pt x="55" y="81"/>
                </a:cubicBezTo>
                <a:close/>
                <a:moveTo>
                  <a:pt x="59" y="85"/>
                </a:moveTo>
                <a:cubicBezTo>
                  <a:pt x="60" y="84"/>
                  <a:pt x="61" y="84"/>
                  <a:pt x="62" y="85"/>
                </a:cubicBezTo>
                <a:cubicBezTo>
                  <a:pt x="63" y="86"/>
                  <a:pt x="63" y="87"/>
                  <a:pt x="62" y="88"/>
                </a:cubicBezTo>
                <a:cubicBezTo>
                  <a:pt x="61" y="89"/>
                  <a:pt x="60" y="89"/>
                  <a:pt x="59" y="88"/>
                </a:cubicBezTo>
                <a:cubicBezTo>
                  <a:pt x="59" y="87"/>
                  <a:pt x="59" y="86"/>
                  <a:pt x="59" y="85"/>
                </a:cubicBezTo>
                <a:close/>
                <a:moveTo>
                  <a:pt x="46" y="90"/>
                </a:moveTo>
                <a:cubicBezTo>
                  <a:pt x="47" y="89"/>
                  <a:pt x="48" y="89"/>
                  <a:pt x="49" y="90"/>
                </a:cubicBezTo>
                <a:cubicBezTo>
                  <a:pt x="50" y="91"/>
                  <a:pt x="49" y="92"/>
                  <a:pt x="49" y="93"/>
                </a:cubicBezTo>
                <a:cubicBezTo>
                  <a:pt x="48" y="93"/>
                  <a:pt x="47" y="93"/>
                  <a:pt x="46" y="92"/>
                </a:cubicBezTo>
                <a:cubicBezTo>
                  <a:pt x="45" y="92"/>
                  <a:pt x="45" y="90"/>
                  <a:pt x="46" y="90"/>
                </a:cubicBezTo>
                <a:close/>
                <a:moveTo>
                  <a:pt x="50" y="94"/>
                </a:moveTo>
                <a:cubicBezTo>
                  <a:pt x="51" y="93"/>
                  <a:pt x="52" y="93"/>
                  <a:pt x="53" y="94"/>
                </a:cubicBezTo>
                <a:cubicBezTo>
                  <a:pt x="54" y="95"/>
                  <a:pt x="53" y="96"/>
                  <a:pt x="53" y="97"/>
                </a:cubicBezTo>
                <a:cubicBezTo>
                  <a:pt x="52" y="98"/>
                  <a:pt x="51" y="98"/>
                  <a:pt x="50" y="97"/>
                </a:cubicBezTo>
                <a:cubicBezTo>
                  <a:pt x="49" y="96"/>
                  <a:pt x="49" y="95"/>
                  <a:pt x="50" y="94"/>
                </a:cubicBezTo>
                <a:close/>
                <a:moveTo>
                  <a:pt x="43" y="96"/>
                </a:moveTo>
                <a:cubicBezTo>
                  <a:pt x="44" y="95"/>
                  <a:pt x="45" y="95"/>
                  <a:pt x="46" y="96"/>
                </a:cubicBezTo>
                <a:cubicBezTo>
                  <a:pt x="47" y="97"/>
                  <a:pt x="47" y="98"/>
                  <a:pt x="46" y="99"/>
                </a:cubicBezTo>
                <a:cubicBezTo>
                  <a:pt x="45" y="100"/>
                  <a:pt x="44" y="100"/>
                  <a:pt x="43" y="99"/>
                </a:cubicBezTo>
                <a:cubicBezTo>
                  <a:pt x="42" y="98"/>
                  <a:pt x="42" y="97"/>
                  <a:pt x="43" y="96"/>
                </a:cubicBezTo>
                <a:close/>
                <a:moveTo>
                  <a:pt x="47" y="114"/>
                </a:moveTo>
                <a:cubicBezTo>
                  <a:pt x="46" y="113"/>
                  <a:pt x="46" y="112"/>
                  <a:pt x="47" y="112"/>
                </a:cubicBezTo>
                <a:cubicBezTo>
                  <a:pt x="47" y="111"/>
                  <a:pt x="48" y="111"/>
                  <a:pt x="49" y="112"/>
                </a:cubicBezTo>
                <a:cubicBezTo>
                  <a:pt x="50" y="113"/>
                  <a:pt x="50" y="114"/>
                  <a:pt x="50" y="114"/>
                </a:cubicBezTo>
                <a:cubicBezTo>
                  <a:pt x="49" y="115"/>
                  <a:pt x="48" y="115"/>
                  <a:pt x="47" y="114"/>
                </a:cubicBezTo>
                <a:close/>
                <a:moveTo>
                  <a:pt x="54" y="118"/>
                </a:moveTo>
                <a:cubicBezTo>
                  <a:pt x="54" y="118"/>
                  <a:pt x="53" y="118"/>
                  <a:pt x="52" y="118"/>
                </a:cubicBezTo>
                <a:cubicBezTo>
                  <a:pt x="51" y="117"/>
                  <a:pt x="51" y="116"/>
                  <a:pt x="51" y="115"/>
                </a:cubicBezTo>
                <a:cubicBezTo>
                  <a:pt x="52" y="115"/>
                  <a:pt x="53" y="115"/>
                  <a:pt x="54" y="116"/>
                </a:cubicBezTo>
                <a:cubicBezTo>
                  <a:pt x="55" y="117"/>
                  <a:pt x="55" y="117"/>
                  <a:pt x="54" y="118"/>
                </a:cubicBezTo>
                <a:close/>
                <a:moveTo>
                  <a:pt x="43" y="106"/>
                </a:moveTo>
                <a:cubicBezTo>
                  <a:pt x="42" y="106"/>
                  <a:pt x="41" y="106"/>
                  <a:pt x="40" y="105"/>
                </a:cubicBezTo>
                <a:cubicBezTo>
                  <a:pt x="40" y="105"/>
                  <a:pt x="40" y="103"/>
                  <a:pt x="40" y="103"/>
                </a:cubicBezTo>
                <a:cubicBezTo>
                  <a:pt x="41" y="102"/>
                  <a:pt x="43" y="102"/>
                  <a:pt x="43" y="103"/>
                </a:cubicBezTo>
                <a:cubicBezTo>
                  <a:pt x="44" y="104"/>
                  <a:pt x="44" y="105"/>
                  <a:pt x="43" y="106"/>
                </a:cubicBezTo>
                <a:close/>
                <a:moveTo>
                  <a:pt x="53" y="113"/>
                </a:moveTo>
                <a:cubicBezTo>
                  <a:pt x="52" y="112"/>
                  <a:pt x="52" y="111"/>
                  <a:pt x="52" y="110"/>
                </a:cubicBezTo>
                <a:cubicBezTo>
                  <a:pt x="53" y="110"/>
                  <a:pt x="54" y="110"/>
                  <a:pt x="55" y="111"/>
                </a:cubicBezTo>
                <a:cubicBezTo>
                  <a:pt x="56" y="111"/>
                  <a:pt x="56" y="113"/>
                  <a:pt x="55" y="113"/>
                </a:cubicBezTo>
                <a:cubicBezTo>
                  <a:pt x="55" y="114"/>
                  <a:pt x="54" y="113"/>
                  <a:pt x="53" y="113"/>
                </a:cubicBezTo>
                <a:close/>
                <a:moveTo>
                  <a:pt x="60" y="117"/>
                </a:moveTo>
                <a:cubicBezTo>
                  <a:pt x="59" y="117"/>
                  <a:pt x="58" y="117"/>
                  <a:pt x="57" y="116"/>
                </a:cubicBezTo>
                <a:cubicBezTo>
                  <a:pt x="56" y="116"/>
                  <a:pt x="56" y="115"/>
                  <a:pt x="57" y="114"/>
                </a:cubicBezTo>
                <a:cubicBezTo>
                  <a:pt x="57" y="114"/>
                  <a:pt x="59" y="114"/>
                  <a:pt x="59" y="115"/>
                </a:cubicBezTo>
                <a:cubicBezTo>
                  <a:pt x="60" y="115"/>
                  <a:pt x="60" y="116"/>
                  <a:pt x="60" y="117"/>
                </a:cubicBezTo>
                <a:close/>
                <a:moveTo>
                  <a:pt x="50" y="103"/>
                </a:moveTo>
                <a:cubicBezTo>
                  <a:pt x="49" y="104"/>
                  <a:pt x="48" y="104"/>
                  <a:pt x="47" y="103"/>
                </a:cubicBezTo>
                <a:cubicBezTo>
                  <a:pt x="46" y="102"/>
                  <a:pt x="46" y="101"/>
                  <a:pt x="47" y="100"/>
                </a:cubicBezTo>
                <a:cubicBezTo>
                  <a:pt x="48" y="100"/>
                  <a:pt x="49" y="100"/>
                  <a:pt x="50" y="101"/>
                </a:cubicBezTo>
                <a:cubicBezTo>
                  <a:pt x="51" y="101"/>
                  <a:pt x="51" y="103"/>
                  <a:pt x="50" y="103"/>
                </a:cubicBezTo>
                <a:close/>
                <a:moveTo>
                  <a:pt x="59" y="111"/>
                </a:moveTo>
                <a:cubicBezTo>
                  <a:pt x="58" y="111"/>
                  <a:pt x="58" y="110"/>
                  <a:pt x="58" y="109"/>
                </a:cubicBezTo>
                <a:cubicBezTo>
                  <a:pt x="59" y="108"/>
                  <a:pt x="60" y="108"/>
                  <a:pt x="61" y="109"/>
                </a:cubicBezTo>
                <a:cubicBezTo>
                  <a:pt x="62" y="110"/>
                  <a:pt x="62" y="111"/>
                  <a:pt x="61" y="112"/>
                </a:cubicBezTo>
                <a:cubicBezTo>
                  <a:pt x="61" y="112"/>
                  <a:pt x="59" y="112"/>
                  <a:pt x="59" y="111"/>
                </a:cubicBezTo>
                <a:close/>
                <a:moveTo>
                  <a:pt x="66" y="115"/>
                </a:moveTo>
                <a:cubicBezTo>
                  <a:pt x="65" y="116"/>
                  <a:pt x="64" y="116"/>
                  <a:pt x="63" y="115"/>
                </a:cubicBezTo>
                <a:cubicBezTo>
                  <a:pt x="62" y="114"/>
                  <a:pt x="62" y="113"/>
                  <a:pt x="63" y="113"/>
                </a:cubicBezTo>
                <a:cubicBezTo>
                  <a:pt x="63" y="112"/>
                  <a:pt x="64" y="112"/>
                  <a:pt x="65" y="113"/>
                </a:cubicBezTo>
                <a:cubicBezTo>
                  <a:pt x="66" y="114"/>
                  <a:pt x="66" y="115"/>
                  <a:pt x="66" y="115"/>
                </a:cubicBezTo>
                <a:close/>
                <a:moveTo>
                  <a:pt x="54" y="101"/>
                </a:moveTo>
                <a:cubicBezTo>
                  <a:pt x="53" y="100"/>
                  <a:pt x="53" y="99"/>
                  <a:pt x="54" y="98"/>
                </a:cubicBezTo>
                <a:cubicBezTo>
                  <a:pt x="55" y="97"/>
                  <a:pt x="56" y="97"/>
                  <a:pt x="57" y="98"/>
                </a:cubicBezTo>
                <a:cubicBezTo>
                  <a:pt x="57" y="99"/>
                  <a:pt x="57" y="100"/>
                  <a:pt x="57" y="101"/>
                </a:cubicBezTo>
                <a:cubicBezTo>
                  <a:pt x="56" y="102"/>
                  <a:pt x="55" y="102"/>
                  <a:pt x="54" y="101"/>
                </a:cubicBezTo>
                <a:close/>
                <a:moveTo>
                  <a:pt x="67" y="110"/>
                </a:moveTo>
                <a:cubicBezTo>
                  <a:pt x="67" y="111"/>
                  <a:pt x="65" y="111"/>
                  <a:pt x="65" y="110"/>
                </a:cubicBezTo>
                <a:cubicBezTo>
                  <a:pt x="64" y="109"/>
                  <a:pt x="64" y="108"/>
                  <a:pt x="64" y="107"/>
                </a:cubicBezTo>
                <a:cubicBezTo>
                  <a:pt x="65" y="106"/>
                  <a:pt x="66" y="107"/>
                  <a:pt x="67" y="107"/>
                </a:cubicBezTo>
                <a:cubicBezTo>
                  <a:pt x="68" y="108"/>
                  <a:pt x="68" y="109"/>
                  <a:pt x="67" y="110"/>
                </a:cubicBezTo>
                <a:close/>
                <a:moveTo>
                  <a:pt x="63" y="99"/>
                </a:moveTo>
                <a:cubicBezTo>
                  <a:pt x="63" y="100"/>
                  <a:pt x="61" y="100"/>
                  <a:pt x="60" y="99"/>
                </a:cubicBezTo>
                <a:cubicBezTo>
                  <a:pt x="60" y="98"/>
                  <a:pt x="60" y="97"/>
                  <a:pt x="61" y="96"/>
                </a:cubicBezTo>
                <a:cubicBezTo>
                  <a:pt x="61" y="95"/>
                  <a:pt x="63" y="95"/>
                  <a:pt x="63" y="96"/>
                </a:cubicBezTo>
                <a:cubicBezTo>
                  <a:pt x="64" y="97"/>
                  <a:pt x="64" y="98"/>
                  <a:pt x="63" y="99"/>
                </a:cubicBezTo>
                <a:close/>
                <a:moveTo>
                  <a:pt x="59" y="95"/>
                </a:moveTo>
                <a:cubicBezTo>
                  <a:pt x="59" y="95"/>
                  <a:pt x="57" y="95"/>
                  <a:pt x="57" y="94"/>
                </a:cubicBezTo>
                <a:cubicBezTo>
                  <a:pt x="56" y="94"/>
                  <a:pt x="56" y="92"/>
                  <a:pt x="57" y="92"/>
                </a:cubicBezTo>
                <a:cubicBezTo>
                  <a:pt x="57" y="91"/>
                  <a:pt x="59" y="91"/>
                  <a:pt x="59" y="92"/>
                </a:cubicBezTo>
                <a:cubicBezTo>
                  <a:pt x="60" y="93"/>
                  <a:pt x="60" y="94"/>
                  <a:pt x="59" y="95"/>
                </a:cubicBezTo>
                <a:close/>
                <a:moveTo>
                  <a:pt x="55" y="90"/>
                </a:moveTo>
                <a:cubicBezTo>
                  <a:pt x="55" y="91"/>
                  <a:pt x="53" y="91"/>
                  <a:pt x="53" y="90"/>
                </a:cubicBezTo>
                <a:cubicBezTo>
                  <a:pt x="52" y="89"/>
                  <a:pt x="52" y="88"/>
                  <a:pt x="53" y="87"/>
                </a:cubicBezTo>
                <a:cubicBezTo>
                  <a:pt x="53" y="87"/>
                  <a:pt x="55" y="87"/>
                  <a:pt x="55" y="87"/>
                </a:cubicBezTo>
                <a:cubicBezTo>
                  <a:pt x="56" y="88"/>
                  <a:pt x="56" y="90"/>
                  <a:pt x="55" y="90"/>
                </a:cubicBezTo>
                <a:close/>
                <a:moveTo>
                  <a:pt x="51" y="86"/>
                </a:moveTo>
                <a:cubicBezTo>
                  <a:pt x="51" y="87"/>
                  <a:pt x="49" y="87"/>
                  <a:pt x="49" y="86"/>
                </a:cubicBezTo>
                <a:cubicBezTo>
                  <a:pt x="48" y="85"/>
                  <a:pt x="48" y="84"/>
                  <a:pt x="49" y="83"/>
                </a:cubicBezTo>
                <a:cubicBezTo>
                  <a:pt x="49" y="82"/>
                  <a:pt x="51" y="82"/>
                  <a:pt x="52" y="83"/>
                </a:cubicBezTo>
                <a:cubicBezTo>
                  <a:pt x="52" y="84"/>
                  <a:pt x="52" y="85"/>
                  <a:pt x="51" y="86"/>
                </a:cubicBezTo>
                <a:close/>
                <a:moveTo>
                  <a:pt x="63" y="92"/>
                </a:moveTo>
                <a:cubicBezTo>
                  <a:pt x="62" y="91"/>
                  <a:pt x="63" y="90"/>
                  <a:pt x="63" y="89"/>
                </a:cubicBezTo>
                <a:cubicBezTo>
                  <a:pt x="64" y="89"/>
                  <a:pt x="65" y="89"/>
                  <a:pt x="66" y="90"/>
                </a:cubicBezTo>
                <a:cubicBezTo>
                  <a:pt x="67" y="90"/>
                  <a:pt x="67" y="92"/>
                  <a:pt x="66" y="92"/>
                </a:cubicBezTo>
                <a:cubicBezTo>
                  <a:pt x="65" y="93"/>
                  <a:pt x="64" y="93"/>
                  <a:pt x="63" y="92"/>
                </a:cubicBezTo>
                <a:close/>
                <a:moveTo>
                  <a:pt x="77" y="101"/>
                </a:moveTo>
                <a:cubicBezTo>
                  <a:pt x="76" y="102"/>
                  <a:pt x="75" y="102"/>
                  <a:pt x="74" y="101"/>
                </a:cubicBezTo>
                <a:cubicBezTo>
                  <a:pt x="73" y="100"/>
                  <a:pt x="73" y="99"/>
                  <a:pt x="74" y="98"/>
                </a:cubicBezTo>
                <a:cubicBezTo>
                  <a:pt x="75" y="97"/>
                  <a:pt x="76" y="97"/>
                  <a:pt x="77" y="98"/>
                </a:cubicBezTo>
                <a:cubicBezTo>
                  <a:pt x="78" y="99"/>
                  <a:pt x="78" y="100"/>
                  <a:pt x="77" y="101"/>
                </a:cubicBezTo>
                <a:close/>
                <a:moveTo>
                  <a:pt x="66" y="86"/>
                </a:moveTo>
                <a:cubicBezTo>
                  <a:pt x="65" y="85"/>
                  <a:pt x="65" y="84"/>
                  <a:pt x="66" y="83"/>
                </a:cubicBezTo>
                <a:cubicBezTo>
                  <a:pt x="67" y="82"/>
                  <a:pt x="68" y="82"/>
                  <a:pt x="69" y="83"/>
                </a:cubicBezTo>
                <a:cubicBezTo>
                  <a:pt x="70" y="84"/>
                  <a:pt x="70" y="85"/>
                  <a:pt x="69" y="86"/>
                </a:cubicBezTo>
                <a:cubicBezTo>
                  <a:pt x="68" y="87"/>
                  <a:pt x="67" y="87"/>
                  <a:pt x="66" y="86"/>
                </a:cubicBezTo>
                <a:close/>
                <a:moveTo>
                  <a:pt x="84" y="99"/>
                </a:moveTo>
                <a:cubicBezTo>
                  <a:pt x="83" y="100"/>
                  <a:pt x="81" y="100"/>
                  <a:pt x="81" y="99"/>
                </a:cubicBezTo>
                <a:cubicBezTo>
                  <a:pt x="80" y="98"/>
                  <a:pt x="80" y="97"/>
                  <a:pt x="81" y="96"/>
                </a:cubicBezTo>
                <a:cubicBezTo>
                  <a:pt x="82" y="95"/>
                  <a:pt x="83" y="95"/>
                  <a:pt x="84" y="96"/>
                </a:cubicBezTo>
                <a:cubicBezTo>
                  <a:pt x="84" y="97"/>
                  <a:pt x="84" y="98"/>
                  <a:pt x="84" y="99"/>
                </a:cubicBezTo>
                <a:close/>
                <a:moveTo>
                  <a:pt x="80" y="95"/>
                </a:moveTo>
                <a:cubicBezTo>
                  <a:pt x="79" y="95"/>
                  <a:pt x="77" y="95"/>
                  <a:pt x="77" y="94"/>
                </a:cubicBezTo>
                <a:cubicBezTo>
                  <a:pt x="76" y="94"/>
                  <a:pt x="76" y="92"/>
                  <a:pt x="77" y="92"/>
                </a:cubicBezTo>
                <a:cubicBezTo>
                  <a:pt x="78" y="91"/>
                  <a:pt x="79" y="91"/>
                  <a:pt x="80" y="92"/>
                </a:cubicBezTo>
                <a:cubicBezTo>
                  <a:pt x="80" y="93"/>
                  <a:pt x="80" y="94"/>
                  <a:pt x="80" y="95"/>
                </a:cubicBezTo>
                <a:close/>
                <a:moveTo>
                  <a:pt x="69" y="79"/>
                </a:moveTo>
                <a:cubicBezTo>
                  <a:pt x="68" y="78"/>
                  <a:pt x="68" y="77"/>
                  <a:pt x="69" y="76"/>
                </a:cubicBezTo>
                <a:cubicBezTo>
                  <a:pt x="70" y="76"/>
                  <a:pt x="71" y="76"/>
                  <a:pt x="72" y="76"/>
                </a:cubicBezTo>
                <a:cubicBezTo>
                  <a:pt x="72" y="77"/>
                  <a:pt x="72" y="79"/>
                  <a:pt x="72" y="79"/>
                </a:cubicBezTo>
                <a:cubicBezTo>
                  <a:pt x="71" y="80"/>
                  <a:pt x="69" y="80"/>
                  <a:pt x="69" y="79"/>
                </a:cubicBezTo>
                <a:close/>
                <a:moveTo>
                  <a:pt x="90" y="97"/>
                </a:moveTo>
                <a:cubicBezTo>
                  <a:pt x="89" y="97"/>
                  <a:pt x="88" y="97"/>
                  <a:pt x="87" y="96"/>
                </a:cubicBezTo>
                <a:cubicBezTo>
                  <a:pt x="87" y="96"/>
                  <a:pt x="87" y="94"/>
                  <a:pt x="88" y="94"/>
                </a:cubicBezTo>
                <a:cubicBezTo>
                  <a:pt x="88" y="93"/>
                  <a:pt x="90" y="93"/>
                  <a:pt x="90" y="94"/>
                </a:cubicBezTo>
                <a:cubicBezTo>
                  <a:pt x="91" y="95"/>
                  <a:pt x="91" y="96"/>
                  <a:pt x="90" y="97"/>
                </a:cubicBezTo>
                <a:close/>
                <a:moveTo>
                  <a:pt x="86" y="92"/>
                </a:moveTo>
                <a:cubicBezTo>
                  <a:pt x="85" y="93"/>
                  <a:pt x="84" y="93"/>
                  <a:pt x="83" y="92"/>
                </a:cubicBezTo>
                <a:cubicBezTo>
                  <a:pt x="83" y="91"/>
                  <a:pt x="83" y="90"/>
                  <a:pt x="84" y="89"/>
                </a:cubicBezTo>
                <a:cubicBezTo>
                  <a:pt x="84" y="89"/>
                  <a:pt x="86" y="89"/>
                  <a:pt x="86" y="89"/>
                </a:cubicBezTo>
                <a:cubicBezTo>
                  <a:pt x="87" y="90"/>
                  <a:pt x="87" y="92"/>
                  <a:pt x="86" y="92"/>
                </a:cubicBezTo>
                <a:close/>
                <a:moveTo>
                  <a:pt x="82" y="88"/>
                </a:moveTo>
                <a:cubicBezTo>
                  <a:pt x="81" y="89"/>
                  <a:pt x="80" y="89"/>
                  <a:pt x="79" y="88"/>
                </a:cubicBezTo>
                <a:cubicBezTo>
                  <a:pt x="79" y="87"/>
                  <a:pt x="79" y="86"/>
                  <a:pt x="80" y="85"/>
                </a:cubicBezTo>
                <a:cubicBezTo>
                  <a:pt x="80" y="84"/>
                  <a:pt x="82" y="84"/>
                  <a:pt x="82" y="85"/>
                </a:cubicBezTo>
                <a:cubicBezTo>
                  <a:pt x="83" y="86"/>
                  <a:pt x="83" y="87"/>
                  <a:pt x="82" y="88"/>
                </a:cubicBezTo>
                <a:close/>
                <a:moveTo>
                  <a:pt x="97" y="94"/>
                </a:moveTo>
                <a:cubicBezTo>
                  <a:pt x="96" y="95"/>
                  <a:pt x="95" y="95"/>
                  <a:pt x="94" y="94"/>
                </a:cubicBezTo>
                <a:cubicBezTo>
                  <a:pt x="93" y="93"/>
                  <a:pt x="93" y="92"/>
                  <a:pt x="94" y="91"/>
                </a:cubicBezTo>
                <a:cubicBezTo>
                  <a:pt x="95" y="91"/>
                  <a:pt x="96" y="91"/>
                  <a:pt x="97" y="92"/>
                </a:cubicBezTo>
                <a:cubicBezTo>
                  <a:pt x="98" y="92"/>
                  <a:pt x="98" y="94"/>
                  <a:pt x="97" y="94"/>
                </a:cubicBezTo>
                <a:close/>
                <a:moveTo>
                  <a:pt x="93" y="90"/>
                </a:moveTo>
                <a:cubicBezTo>
                  <a:pt x="92" y="91"/>
                  <a:pt x="91" y="91"/>
                  <a:pt x="90" y="90"/>
                </a:cubicBezTo>
                <a:cubicBezTo>
                  <a:pt x="89" y="89"/>
                  <a:pt x="89" y="88"/>
                  <a:pt x="90" y="87"/>
                </a:cubicBezTo>
                <a:cubicBezTo>
                  <a:pt x="91" y="86"/>
                  <a:pt x="92" y="86"/>
                  <a:pt x="93" y="87"/>
                </a:cubicBezTo>
                <a:cubicBezTo>
                  <a:pt x="94" y="88"/>
                  <a:pt x="94" y="89"/>
                  <a:pt x="93" y="90"/>
                </a:cubicBezTo>
                <a:close/>
                <a:moveTo>
                  <a:pt x="89" y="86"/>
                </a:moveTo>
                <a:cubicBezTo>
                  <a:pt x="88" y="87"/>
                  <a:pt x="87" y="86"/>
                  <a:pt x="86" y="86"/>
                </a:cubicBezTo>
                <a:cubicBezTo>
                  <a:pt x="85" y="85"/>
                  <a:pt x="85" y="84"/>
                  <a:pt x="86" y="83"/>
                </a:cubicBezTo>
                <a:cubicBezTo>
                  <a:pt x="87" y="82"/>
                  <a:pt x="88" y="82"/>
                  <a:pt x="89" y="83"/>
                </a:cubicBezTo>
                <a:cubicBezTo>
                  <a:pt x="90" y="84"/>
                  <a:pt x="90" y="85"/>
                  <a:pt x="89" y="86"/>
                </a:cubicBezTo>
                <a:close/>
                <a:moveTo>
                  <a:pt x="85" y="81"/>
                </a:moveTo>
                <a:cubicBezTo>
                  <a:pt x="84" y="82"/>
                  <a:pt x="83" y="82"/>
                  <a:pt x="82" y="81"/>
                </a:cubicBezTo>
                <a:cubicBezTo>
                  <a:pt x="81" y="81"/>
                  <a:pt x="81" y="79"/>
                  <a:pt x="82" y="79"/>
                </a:cubicBezTo>
                <a:cubicBezTo>
                  <a:pt x="83" y="78"/>
                  <a:pt x="84" y="78"/>
                  <a:pt x="85" y="79"/>
                </a:cubicBezTo>
                <a:cubicBezTo>
                  <a:pt x="86" y="79"/>
                  <a:pt x="86" y="81"/>
                  <a:pt x="85" y="81"/>
                </a:cubicBezTo>
                <a:close/>
                <a:moveTo>
                  <a:pt x="100" y="88"/>
                </a:moveTo>
                <a:cubicBezTo>
                  <a:pt x="99" y="89"/>
                  <a:pt x="98" y="89"/>
                  <a:pt x="97" y="88"/>
                </a:cubicBezTo>
                <a:cubicBezTo>
                  <a:pt x="96" y="87"/>
                  <a:pt x="96" y="86"/>
                  <a:pt x="97" y="85"/>
                </a:cubicBezTo>
                <a:cubicBezTo>
                  <a:pt x="98" y="84"/>
                  <a:pt x="99" y="84"/>
                  <a:pt x="100" y="85"/>
                </a:cubicBezTo>
                <a:cubicBezTo>
                  <a:pt x="101" y="86"/>
                  <a:pt x="101" y="87"/>
                  <a:pt x="100" y="88"/>
                </a:cubicBezTo>
                <a:close/>
                <a:moveTo>
                  <a:pt x="96" y="84"/>
                </a:moveTo>
                <a:cubicBezTo>
                  <a:pt x="95" y="84"/>
                  <a:pt x="94" y="84"/>
                  <a:pt x="93" y="83"/>
                </a:cubicBezTo>
                <a:cubicBezTo>
                  <a:pt x="92" y="83"/>
                  <a:pt x="92" y="81"/>
                  <a:pt x="93" y="81"/>
                </a:cubicBezTo>
                <a:cubicBezTo>
                  <a:pt x="94" y="80"/>
                  <a:pt x="95" y="80"/>
                  <a:pt x="96" y="81"/>
                </a:cubicBezTo>
                <a:cubicBezTo>
                  <a:pt x="97" y="82"/>
                  <a:pt x="97" y="83"/>
                  <a:pt x="96" y="84"/>
                </a:cubicBezTo>
                <a:close/>
                <a:moveTo>
                  <a:pt x="92" y="79"/>
                </a:moveTo>
                <a:cubicBezTo>
                  <a:pt x="91" y="80"/>
                  <a:pt x="90" y="80"/>
                  <a:pt x="89" y="79"/>
                </a:cubicBezTo>
                <a:cubicBezTo>
                  <a:pt x="88" y="78"/>
                  <a:pt x="88" y="77"/>
                  <a:pt x="89" y="76"/>
                </a:cubicBezTo>
                <a:cubicBezTo>
                  <a:pt x="90" y="76"/>
                  <a:pt x="91" y="76"/>
                  <a:pt x="92" y="76"/>
                </a:cubicBezTo>
                <a:cubicBezTo>
                  <a:pt x="93" y="77"/>
                  <a:pt x="93" y="79"/>
                  <a:pt x="92" y="79"/>
                </a:cubicBezTo>
                <a:close/>
                <a:moveTo>
                  <a:pt x="84" y="68"/>
                </a:moveTo>
                <a:cubicBezTo>
                  <a:pt x="83" y="69"/>
                  <a:pt x="82" y="69"/>
                  <a:pt x="81" y="68"/>
                </a:cubicBezTo>
                <a:cubicBezTo>
                  <a:pt x="80" y="67"/>
                  <a:pt x="80" y="66"/>
                  <a:pt x="81" y="65"/>
                </a:cubicBezTo>
                <a:cubicBezTo>
                  <a:pt x="82" y="64"/>
                  <a:pt x="83" y="64"/>
                  <a:pt x="84" y="65"/>
                </a:cubicBezTo>
                <a:cubicBezTo>
                  <a:pt x="85" y="66"/>
                  <a:pt x="85" y="67"/>
                  <a:pt x="84" y="68"/>
                </a:cubicBezTo>
                <a:close/>
                <a:moveTo>
                  <a:pt x="102" y="81"/>
                </a:moveTo>
                <a:cubicBezTo>
                  <a:pt x="102" y="82"/>
                  <a:pt x="100" y="82"/>
                  <a:pt x="100" y="81"/>
                </a:cubicBezTo>
                <a:cubicBezTo>
                  <a:pt x="99" y="80"/>
                  <a:pt x="99" y="79"/>
                  <a:pt x="100" y="78"/>
                </a:cubicBezTo>
                <a:cubicBezTo>
                  <a:pt x="101" y="78"/>
                  <a:pt x="102" y="78"/>
                  <a:pt x="103" y="78"/>
                </a:cubicBezTo>
                <a:cubicBezTo>
                  <a:pt x="103" y="79"/>
                  <a:pt x="103" y="81"/>
                  <a:pt x="102" y="81"/>
                </a:cubicBezTo>
                <a:close/>
                <a:moveTo>
                  <a:pt x="98" y="77"/>
                </a:moveTo>
                <a:cubicBezTo>
                  <a:pt x="98" y="78"/>
                  <a:pt x="96" y="78"/>
                  <a:pt x="96" y="77"/>
                </a:cubicBezTo>
                <a:cubicBezTo>
                  <a:pt x="95" y="76"/>
                  <a:pt x="95" y="75"/>
                  <a:pt x="96" y="74"/>
                </a:cubicBezTo>
                <a:cubicBezTo>
                  <a:pt x="97" y="73"/>
                  <a:pt x="98" y="73"/>
                  <a:pt x="99" y="74"/>
                </a:cubicBezTo>
                <a:cubicBezTo>
                  <a:pt x="99" y="75"/>
                  <a:pt x="99" y="76"/>
                  <a:pt x="98" y="77"/>
                </a:cubicBezTo>
                <a:close/>
                <a:moveTo>
                  <a:pt x="91" y="66"/>
                </a:moveTo>
                <a:cubicBezTo>
                  <a:pt x="90" y="66"/>
                  <a:pt x="89" y="66"/>
                  <a:pt x="88" y="65"/>
                </a:cubicBezTo>
                <a:cubicBezTo>
                  <a:pt x="87" y="65"/>
                  <a:pt x="87" y="63"/>
                  <a:pt x="88" y="63"/>
                </a:cubicBezTo>
                <a:cubicBezTo>
                  <a:pt x="89" y="62"/>
                  <a:pt x="90" y="62"/>
                  <a:pt x="91" y="63"/>
                </a:cubicBezTo>
                <a:cubicBezTo>
                  <a:pt x="91" y="64"/>
                  <a:pt x="91" y="65"/>
                  <a:pt x="91" y="66"/>
                </a:cubicBezTo>
                <a:close/>
                <a:moveTo>
                  <a:pt x="87" y="61"/>
                </a:moveTo>
                <a:cubicBezTo>
                  <a:pt x="86" y="62"/>
                  <a:pt x="85" y="62"/>
                  <a:pt x="84" y="61"/>
                </a:cubicBezTo>
                <a:cubicBezTo>
                  <a:pt x="83" y="60"/>
                  <a:pt x="83" y="59"/>
                  <a:pt x="84" y="58"/>
                </a:cubicBezTo>
                <a:cubicBezTo>
                  <a:pt x="85" y="58"/>
                  <a:pt x="86" y="58"/>
                  <a:pt x="87" y="58"/>
                </a:cubicBezTo>
                <a:cubicBezTo>
                  <a:pt x="88" y="59"/>
                  <a:pt x="87" y="61"/>
                  <a:pt x="87" y="61"/>
                </a:cubicBezTo>
                <a:close/>
                <a:moveTo>
                  <a:pt x="105" y="75"/>
                </a:moveTo>
                <a:cubicBezTo>
                  <a:pt x="104" y="76"/>
                  <a:pt x="103" y="75"/>
                  <a:pt x="102" y="75"/>
                </a:cubicBezTo>
                <a:cubicBezTo>
                  <a:pt x="102" y="74"/>
                  <a:pt x="102" y="73"/>
                  <a:pt x="102" y="72"/>
                </a:cubicBezTo>
                <a:cubicBezTo>
                  <a:pt x="103" y="71"/>
                  <a:pt x="105" y="71"/>
                  <a:pt x="105" y="72"/>
                </a:cubicBezTo>
                <a:cubicBezTo>
                  <a:pt x="106" y="73"/>
                  <a:pt x="106" y="74"/>
                  <a:pt x="105" y="75"/>
                </a:cubicBezTo>
                <a:close/>
                <a:moveTo>
                  <a:pt x="97" y="63"/>
                </a:moveTo>
                <a:cubicBezTo>
                  <a:pt x="97" y="64"/>
                  <a:pt x="95" y="64"/>
                  <a:pt x="94" y="63"/>
                </a:cubicBezTo>
                <a:cubicBezTo>
                  <a:pt x="94" y="62"/>
                  <a:pt x="94" y="61"/>
                  <a:pt x="95" y="60"/>
                </a:cubicBezTo>
                <a:cubicBezTo>
                  <a:pt x="95" y="60"/>
                  <a:pt x="97" y="60"/>
                  <a:pt x="97" y="61"/>
                </a:cubicBezTo>
                <a:cubicBezTo>
                  <a:pt x="98" y="61"/>
                  <a:pt x="98" y="63"/>
                  <a:pt x="97" y="63"/>
                </a:cubicBezTo>
                <a:close/>
                <a:moveTo>
                  <a:pt x="93" y="59"/>
                </a:moveTo>
                <a:cubicBezTo>
                  <a:pt x="93" y="60"/>
                  <a:pt x="91" y="60"/>
                  <a:pt x="91" y="59"/>
                </a:cubicBezTo>
                <a:cubicBezTo>
                  <a:pt x="90" y="58"/>
                  <a:pt x="90" y="57"/>
                  <a:pt x="91" y="56"/>
                </a:cubicBezTo>
                <a:cubicBezTo>
                  <a:pt x="91" y="55"/>
                  <a:pt x="93" y="55"/>
                  <a:pt x="93" y="56"/>
                </a:cubicBezTo>
                <a:cubicBezTo>
                  <a:pt x="94" y="57"/>
                  <a:pt x="94" y="58"/>
                  <a:pt x="93" y="59"/>
                </a:cubicBezTo>
                <a:close/>
                <a:moveTo>
                  <a:pt x="89" y="55"/>
                </a:moveTo>
                <a:cubicBezTo>
                  <a:pt x="89" y="56"/>
                  <a:pt x="87" y="56"/>
                  <a:pt x="87" y="55"/>
                </a:cubicBezTo>
                <a:cubicBezTo>
                  <a:pt x="86" y="54"/>
                  <a:pt x="86" y="53"/>
                  <a:pt x="87" y="52"/>
                </a:cubicBezTo>
                <a:cubicBezTo>
                  <a:pt x="87" y="51"/>
                  <a:pt x="89" y="51"/>
                  <a:pt x="89" y="52"/>
                </a:cubicBezTo>
                <a:cubicBezTo>
                  <a:pt x="90" y="53"/>
                  <a:pt x="90" y="54"/>
                  <a:pt x="89" y="55"/>
                </a:cubicBezTo>
                <a:close/>
                <a:moveTo>
                  <a:pt x="104" y="61"/>
                </a:moveTo>
                <a:cubicBezTo>
                  <a:pt x="103" y="62"/>
                  <a:pt x="102" y="62"/>
                  <a:pt x="101" y="61"/>
                </a:cubicBezTo>
                <a:cubicBezTo>
                  <a:pt x="100" y="60"/>
                  <a:pt x="101" y="59"/>
                  <a:pt x="101" y="58"/>
                </a:cubicBezTo>
                <a:cubicBezTo>
                  <a:pt x="102" y="57"/>
                  <a:pt x="103" y="58"/>
                  <a:pt x="104" y="58"/>
                </a:cubicBezTo>
                <a:cubicBezTo>
                  <a:pt x="105" y="59"/>
                  <a:pt x="105" y="60"/>
                  <a:pt x="104" y="61"/>
                </a:cubicBezTo>
                <a:close/>
                <a:moveTo>
                  <a:pt x="100" y="57"/>
                </a:moveTo>
                <a:cubicBezTo>
                  <a:pt x="99" y="58"/>
                  <a:pt x="98" y="58"/>
                  <a:pt x="97" y="57"/>
                </a:cubicBezTo>
                <a:cubicBezTo>
                  <a:pt x="96" y="56"/>
                  <a:pt x="97" y="55"/>
                  <a:pt x="97" y="54"/>
                </a:cubicBezTo>
                <a:cubicBezTo>
                  <a:pt x="98" y="53"/>
                  <a:pt x="99" y="53"/>
                  <a:pt x="100" y="54"/>
                </a:cubicBezTo>
                <a:cubicBezTo>
                  <a:pt x="101" y="55"/>
                  <a:pt x="101" y="56"/>
                  <a:pt x="100" y="57"/>
                </a:cubicBezTo>
                <a:close/>
                <a:moveTo>
                  <a:pt x="96" y="53"/>
                </a:moveTo>
                <a:cubicBezTo>
                  <a:pt x="95" y="53"/>
                  <a:pt x="94" y="53"/>
                  <a:pt x="93" y="52"/>
                </a:cubicBezTo>
                <a:cubicBezTo>
                  <a:pt x="93" y="52"/>
                  <a:pt x="93" y="50"/>
                  <a:pt x="93" y="50"/>
                </a:cubicBezTo>
                <a:cubicBezTo>
                  <a:pt x="94" y="49"/>
                  <a:pt x="95" y="49"/>
                  <a:pt x="96" y="50"/>
                </a:cubicBezTo>
                <a:cubicBezTo>
                  <a:pt x="97" y="51"/>
                  <a:pt x="97" y="52"/>
                  <a:pt x="96" y="53"/>
                </a:cubicBezTo>
                <a:close/>
                <a:moveTo>
                  <a:pt x="92" y="48"/>
                </a:moveTo>
                <a:cubicBezTo>
                  <a:pt x="91" y="49"/>
                  <a:pt x="90" y="49"/>
                  <a:pt x="89" y="48"/>
                </a:cubicBezTo>
                <a:cubicBezTo>
                  <a:pt x="89" y="47"/>
                  <a:pt x="89" y="46"/>
                  <a:pt x="89" y="45"/>
                </a:cubicBezTo>
                <a:cubicBezTo>
                  <a:pt x="90" y="45"/>
                  <a:pt x="91" y="45"/>
                  <a:pt x="92" y="45"/>
                </a:cubicBezTo>
                <a:cubicBezTo>
                  <a:pt x="93" y="46"/>
                  <a:pt x="93" y="48"/>
                  <a:pt x="92" y="48"/>
                </a:cubicBezTo>
                <a:close/>
                <a:moveTo>
                  <a:pt x="116" y="65"/>
                </a:moveTo>
                <a:cubicBezTo>
                  <a:pt x="115" y="65"/>
                  <a:pt x="114" y="65"/>
                  <a:pt x="114" y="64"/>
                </a:cubicBezTo>
                <a:cubicBezTo>
                  <a:pt x="113" y="64"/>
                  <a:pt x="113" y="62"/>
                  <a:pt x="113" y="62"/>
                </a:cubicBezTo>
                <a:cubicBezTo>
                  <a:pt x="114" y="61"/>
                  <a:pt x="115" y="61"/>
                  <a:pt x="116" y="62"/>
                </a:cubicBezTo>
                <a:cubicBezTo>
                  <a:pt x="117" y="63"/>
                  <a:pt x="117" y="64"/>
                  <a:pt x="116" y="65"/>
                </a:cubicBezTo>
                <a:close/>
                <a:moveTo>
                  <a:pt x="107" y="55"/>
                </a:moveTo>
                <a:cubicBezTo>
                  <a:pt x="106" y="55"/>
                  <a:pt x="105" y="55"/>
                  <a:pt x="104" y="55"/>
                </a:cubicBezTo>
                <a:cubicBezTo>
                  <a:pt x="103" y="54"/>
                  <a:pt x="103" y="52"/>
                  <a:pt x="104" y="52"/>
                </a:cubicBezTo>
                <a:cubicBezTo>
                  <a:pt x="105" y="51"/>
                  <a:pt x="106" y="51"/>
                  <a:pt x="107" y="52"/>
                </a:cubicBezTo>
                <a:cubicBezTo>
                  <a:pt x="108" y="53"/>
                  <a:pt x="108" y="54"/>
                  <a:pt x="107" y="55"/>
                </a:cubicBezTo>
                <a:close/>
                <a:moveTo>
                  <a:pt x="103" y="50"/>
                </a:moveTo>
                <a:cubicBezTo>
                  <a:pt x="102" y="51"/>
                  <a:pt x="101" y="51"/>
                  <a:pt x="100" y="50"/>
                </a:cubicBezTo>
                <a:cubicBezTo>
                  <a:pt x="99" y="49"/>
                  <a:pt x="99" y="48"/>
                  <a:pt x="100" y="47"/>
                </a:cubicBezTo>
                <a:cubicBezTo>
                  <a:pt x="101" y="47"/>
                  <a:pt x="102" y="47"/>
                  <a:pt x="103" y="47"/>
                </a:cubicBezTo>
                <a:cubicBezTo>
                  <a:pt x="104" y="48"/>
                  <a:pt x="104" y="50"/>
                  <a:pt x="103" y="50"/>
                </a:cubicBezTo>
                <a:close/>
                <a:moveTo>
                  <a:pt x="99" y="46"/>
                </a:moveTo>
                <a:cubicBezTo>
                  <a:pt x="98" y="47"/>
                  <a:pt x="97" y="47"/>
                  <a:pt x="96" y="46"/>
                </a:cubicBezTo>
                <a:cubicBezTo>
                  <a:pt x="95" y="45"/>
                  <a:pt x="95" y="44"/>
                  <a:pt x="96" y="43"/>
                </a:cubicBezTo>
                <a:cubicBezTo>
                  <a:pt x="97" y="42"/>
                  <a:pt x="98" y="42"/>
                  <a:pt x="99" y="43"/>
                </a:cubicBezTo>
                <a:cubicBezTo>
                  <a:pt x="100" y="44"/>
                  <a:pt x="100" y="45"/>
                  <a:pt x="99" y="46"/>
                </a:cubicBezTo>
                <a:close/>
                <a:moveTo>
                  <a:pt x="122" y="63"/>
                </a:moveTo>
                <a:cubicBezTo>
                  <a:pt x="121" y="64"/>
                  <a:pt x="120" y="64"/>
                  <a:pt x="119" y="63"/>
                </a:cubicBezTo>
                <a:cubicBezTo>
                  <a:pt x="119" y="62"/>
                  <a:pt x="119" y="61"/>
                  <a:pt x="119" y="60"/>
                </a:cubicBezTo>
                <a:cubicBezTo>
                  <a:pt x="120" y="60"/>
                  <a:pt x="121" y="60"/>
                  <a:pt x="122" y="61"/>
                </a:cubicBezTo>
                <a:cubicBezTo>
                  <a:pt x="122" y="62"/>
                  <a:pt x="122" y="63"/>
                  <a:pt x="122" y="63"/>
                </a:cubicBezTo>
                <a:close/>
                <a:moveTo>
                  <a:pt x="118" y="59"/>
                </a:moveTo>
                <a:cubicBezTo>
                  <a:pt x="118" y="59"/>
                  <a:pt x="116" y="59"/>
                  <a:pt x="116" y="58"/>
                </a:cubicBezTo>
                <a:cubicBezTo>
                  <a:pt x="115" y="57"/>
                  <a:pt x="115" y="56"/>
                  <a:pt x="116" y="56"/>
                </a:cubicBezTo>
                <a:cubicBezTo>
                  <a:pt x="116" y="55"/>
                  <a:pt x="117" y="55"/>
                  <a:pt x="118" y="56"/>
                </a:cubicBezTo>
                <a:cubicBezTo>
                  <a:pt x="119" y="57"/>
                  <a:pt x="119" y="58"/>
                  <a:pt x="118" y="59"/>
                </a:cubicBezTo>
                <a:close/>
                <a:moveTo>
                  <a:pt x="110" y="48"/>
                </a:moveTo>
                <a:cubicBezTo>
                  <a:pt x="109" y="49"/>
                  <a:pt x="107" y="49"/>
                  <a:pt x="107" y="48"/>
                </a:cubicBezTo>
                <a:cubicBezTo>
                  <a:pt x="106" y="47"/>
                  <a:pt x="106" y="46"/>
                  <a:pt x="107" y="45"/>
                </a:cubicBezTo>
                <a:cubicBezTo>
                  <a:pt x="108" y="44"/>
                  <a:pt x="109" y="44"/>
                  <a:pt x="110" y="45"/>
                </a:cubicBezTo>
                <a:cubicBezTo>
                  <a:pt x="110" y="46"/>
                  <a:pt x="110" y="47"/>
                  <a:pt x="110" y="48"/>
                </a:cubicBezTo>
                <a:close/>
                <a:moveTo>
                  <a:pt x="106" y="44"/>
                </a:moveTo>
                <a:cubicBezTo>
                  <a:pt x="105" y="45"/>
                  <a:pt x="103" y="45"/>
                  <a:pt x="103" y="44"/>
                </a:cubicBezTo>
                <a:cubicBezTo>
                  <a:pt x="102" y="43"/>
                  <a:pt x="102" y="42"/>
                  <a:pt x="103" y="41"/>
                </a:cubicBezTo>
                <a:cubicBezTo>
                  <a:pt x="104" y="40"/>
                  <a:pt x="105" y="40"/>
                  <a:pt x="106" y="41"/>
                </a:cubicBezTo>
                <a:cubicBezTo>
                  <a:pt x="106" y="42"/>
                  <a:pt x="106" y="43"/>
                  <a:pt x="106" y="44"/>
                </a:cubicBezTo>
                <a:close/>
                <a:moveTo>
                  <a:pt x="123" y="55"/>
                </a:moveTo>
                <a:cubicBezTo>
                  <a:pt x="124" y="56"/>
                  <a:pt x="124" y="57"/>
                  <a:pt x="123" y="58"/>
                </a:cubicBezTo>
                <a:cubicBezTo>
                  <a:pt x="123" y="58"/>
                  <a:pt x="122" y="58"/>
                  <a:pt x="121" y="57"/>
                </a:cubicBezTo>
                <a:cubicBezTo>
                  <a:pt x="121" y="56"/>
                  <a:pt x="121" y="55"/>
                  <a:pt x="121" y="55"/>
                </a:cubicBezTo>
                <a:cubicBezTo>
                  <a:pt x="122" y="54"/>
                  <a:pt x="123" y="54"/>
                  <a:pt x="123" y="55"/>
                </a:cubicBezTo>
                <a:close/>
                <a:moveTo>
                  <a:pt x="120" y="53"/>
                </a:moveTo>
                <a:cubicBezTo>
                  <a:pt x="120" y="54"/>
                  <a:pt x="118" y="53"/>
                  <a:pt x="118" y="52"/>
                </a:cubicBezTo>
                <a:cubicBezTo>
                  <a:pt x="117" y="52"/>
                  <a:pt x="117" y="50"/>
                  <a:pt x="118" y="50"/>
                </a:cubicBezTo>
                <a:cubicBezTo>
                  <a:pt x="118" y="49"/>
                  <a:pt x="119" y="49"/>
                  <a:pt x="120" y="50"/>
                </a:cubicBezTo>
                <a:cubicBezTo>
                  <a:pt x="121" y="51"/>
                  <a:pt x="121" y="52"/>
                  <a:pt x="120" y="53"/>
                </a:cubicBezTo>
                <a:close/>
                <a:moveTo>
                  <a:pt x="112" y="42"/>
                </a:moveTo>
                <a:cubicBezTo>
                  <a:pt x="111" y="42"/>
                  <a:pt x="110" y="42"/>
                  <a:pt x="109" y="41"/>
                </a:cubicBezTo>
                <a:cubicBezTo>
                  <a:pt x="109" y="41"/>
                  <a:pt x="109" y="39"/>
                  <a:pt x="110" y="39"/>
                </a:cubicBezTo>
                <a:cubicBezTo>
                  <a:pt x="110" y="38"/>
                  <a:pt x="112" y="38"/>
                  <a:pt x="112" y="39"/>
                </a:cubicBezTo>
                <a:cubicBezTo>
                  <a:pt x="113" y="40"/>
                  <a:pt x="113" y="41"/>
                  <a:pt x="112" y="42"/>
                </a:cubicBezTo>
                <a:close/>
                <a:moveTo>
                  <a:pt x="122" y="48"/>
                </a:moveTo>
                <a:cubicBezTo>
                  <a:pt x="121" y="48"/>
                  <a:pt x="120" y="48"/>
                  <a:pt x="119" y="47"/>
                </a:cubicBezTo>
                <a:cubicBezTo>
                  <a:pt x="119" y="46"/>
                  <a:pt x="119" y="45"/>
                  <a:pt x="119" y="44"/>
                </a:cubicBezTo>
                <a:cubicBezTo>
                  <a:pt x="120" y="44"/>
                  <a:pt x="121" y="44"/>
                  <a:pt x="122" y="45"/>
                </a:cubicBezTo>
                <a:cubicBezTo>
                  <a:pt x="122" y="46"/>
                  <a:pt x="122" y="47"/>
                  <a:pt x="122" y="48"/>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P spid="12" grpId="0" animBg="1"/>
      <p:bldP spid="14" grpId="0" animBg="1"/>
      <p:bldP spid="15" grpId="0" animBg="1"/>
      <p:bldP spid="4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83878" y="-237221"/>
            <a:ext cx="2397397" cy="1014427"/>
            <a:chOff x="183878" y="-237221"/>
            <a:chExt cx="2397397" cy="1014427"/>
          </a:xfrm>
        </p:grpSpPr>
        <p:grpSp>
          <p:nvGrpSpPr>
            <p:cNvPr id="6" name="组合 5"/>
            <p:cNvGrpSpPr/>
            <p:nvPr/>
          </p:nvGrpSpPr>
          <p:grpSpPr>
            <a:xfrm>
              <a:off x="183878" y="-237221"/>
              <a:ext cx="2397397" cy="1014427"/>
              <a:chOff x="7791566" y="-316714"/>
              <a:chExt cx="3421802" cy="1228681"/>
            </a:xfrm>
          </p:grpSpPr>
          <p:sp>
            <p:nvSpPr>
              <p:cNvPr id="4" name="矩形 3"/>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8" name="椭圆 7"/>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352153" y="192674"/>
              <a:ext cx="1847850" cy="583565"/>
            </a:xfrm>
            <a:prstGeom prst="rect">
              <a:avLst/>
            </a:prstGeom>
            <a:noFill/>
          </p:spPr>
          <p:txBody>
            <a:bodyPr wrap="square" rtlCol="0" anchor="t">
              <a:spAutoFit/>
            </a:bodyPr>
            <a:lstStyle/>
            <a:p>
              <a:pPr algn="ctr"/>
              <a:r>
                <a:rPr lang="zh-CN" altLang="en-US" sz="3200" dirty="0">
                  <a:blipFill>
                    <a:blip r:embed="rId2"/>
                    <a:stretch>
                      <a:fillRect/>
                    </a:stretch>
                  </a:blipFill>
                  <a:cs typeface="+mn-ea"/>
                  <a:sym typeface="+mn-lt"/>
                </a:rPr>
                <a:t>口味特点</a:t>
              </a:r>
            </a:p>
          </p:txBody>
        </p:sp>
      </p:grpSp>
      <p:grpSp>
        <p:nvGrpSpPr>
          <p:cNvPr id="9" name="组合 8"/>
          <p:cNvGrpSpPr/>
          <p:nvPr/>
        </p:nvGrpSpPr>
        <p:grpSpPr>
          <a:xfrm>
            <a:off x="796925" y="1708785"/>
            <a:ext cx="2628900" cy="3693795"/>
            <a:chOff x="1255" y="2691"/>
            <a:chExt cx="4140" cy="5817"/>
          </a:xfrm>
        </p:grpSpPr>
        <p:sp>
          <p:nvSpPr>
            <p:cNvPr id="7" name="椭圆 6"/>
            <p:cNvSpPr/>
            <p:nvPr/>
          </p:nvSpPr>
          <p:spPr>
            <a:xfrm>
              <a:off x="1934" y="2691"/>
              <a:ext cx="2992" cy="2982"/>
            </a:xfrm>
            <a:prstGeom prst="ellipse">
              <a:avLst/>
            </a:prstGeom>
            <a:blipFill rotWithShape="1">
              <a:blip r:embed="rId3"/>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1571" y="6838"/>
              <a:ext cx="3510" cy="1670"/>
            </a:xfrm>
            <a:prstGeom prst="rect">
              <a:avLst/>
            </a:prstGeom>
          </p:spPr>
          <p:txBody>
            <a:bodyPr wrap="square">
              <a:spAutoFit/>
            </a:bodyPr>
            <a:lstStyle/>
            <a:p>
              <a:pPr algn="ctr">
                <a:lnSpc>
                  <a:spcPct val="150000"/>
                </a:lnSpc>
              </a:pPr>
              <a:r>
                <a:rPr lang="zh-CN" altLang="en-US" sz="1400" dirty="0">
                  <a:cs typeface="+mn-ea"/>
                  <a:sym typeface="+mn-lt"/>
                </a:rPr>
                <a:t>擅长于红糟调味</a:t>
              </a:r>
            </a:p>
            <a:p>
              <a:pPr algn="ctr">
                <a:lnSpc>
                  <a:spcPct val="150000"/>
                </a:lnSpc>
              </a:pPr>
              <a:r>
                <a:rPr lang="zh-CN" altLang="en-US" sz="1400" dirty="0">
                  <a:cs typeface="+mn-ea"/>
                  <a:sym typeface="+mn-lt"/>
                </a:rPr>
                <a:t>擅长于制汤</a:t>
              </a:r>
            </a:p>
            <a:p>
              <a:pPr algn="ctr">
                <a:lnSpc>
                  <a:spcPct val="150000"/>
                </a:lnSpc>
              </a:pPr>
              <a:r>
                <a:rPr lang="zh-CN" altLang="en-US" sz="1400" dirty="0">
                  <a:cs typeface="+mn-ea"/>
                  <a:sym typeface="+mn-lt"/>
                </a:rPr>
                <a:t>擅长于使用糖醋</a:t>
              </a:r>
            </a:p>
          </p:txBody>
        </p:sp>
        <p:sp>
          <p:nvSpPr>
            <p:cNvPr id="2" name="文本框 1"/>
            <p:cNvSpPr txBox="1"/>
            <p:nvPr/>
          </p:nvSpPr>
          <p:spPr>
            <a:xfrm>
              <a:off x="1255" y="5929"/>
              <a:ext cx="4141" cy="919"/>
            </a:xfrm>
            <a:prstGeom prst="rect">
              <a:avLst/>
            </a:prstGeom>
            <a:noFill/>
          </p:spPr>
          <p:txBody>
            <a:bodyPr wrap="square" rtlCol="0" anchor="t">
              <a:spAutoFit/>
            </a:bodyPr>
            <a:lstStyle/>
            <a:p>
              <a:pPr algn="ctr"/>
              <a:r>
                <a:rPr lang="zh-CN" sz="3200" dirty="0">
                  <a:blipFill>
                    <a:blip r:embed="rId2"/>
                    <a:stretch>
                      <a:fillRect/>
                    </a:stretch>
                  </a:blipFill>
                  <a:cs typeface="+mn-ea"/>
                  <a:sym typeface="+mn-lt"/>
                </a:rPr>
                <a:t>菜系擅长</a:t>
              </a:r>
            </a:p>
          </p:txBody>
        </p:sp>
      </p:grpSp>
      <p:cxnSp>
        <p:nvCxnSpPr>
          <p:cNvPr id="3" name="直接连接符 2"/>
          <p:cNvCxnSpPr/>
          <p:nvPr/>
        </p:nvCxnSpPr>
        <p:spPr>
          <a:xfrm>
            <a:off x="3128146" y="4076736"/>
            <a:ext cx="2098306" cy="4919"/>
          </a:xfrm>
          <a:prstGeom prst="line">
            <a:avLst/>
          </a:prstGeom>
          <a:ln w="19050">
            <a:solidFill>
              <a:srgbClr val="ED7D31"/>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669790" y="1760855"/>
            <a:ext cx="3006090" cy="3595370"/>
            <a:chOff x="7354" y="2773"/>
            <a:chExt cx="4734" cy="5662"/>
          </a:xfrm>
        </p:grpSpPr>
        <p:sp>
          <p:nvSpPr>
            <p:cNvPr id="11" name="椭圆 10"/>
            <p:cNvSpPr/>
            <p:nvPr/>
          </p:nvSpPr>
          <p:spPr>
            <a:xfrm>
              <a:off x="8307" y="2773"/>
              <a:ext cx="2829" cy="2819"/>
            </a:xfrm>
            <a:prstGeom prst="ellipse">
              <a:avLst/>
            </a:prstGeom>
            <a:blipFill rotWithShape="1">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7606" y="5902"/>
              <a:ext cx="4141" cy="919"/>
            </a:xfrm>
            <a:prstGeom prst="rect">
              <a:avLst/>
            </a:prstGeom>
            <a:noFill/>
          </p:spPr>
          <p:txBody>
            <a:bodyPr wrap="square" rtlCol="0" anchor="t">
              <a:spAutoFit/>
            </a:bodyPr>
            <a:lstStyle/>
            <a:p>
              <a:pPr algn="ctr"/>
              <a:r>
                <a:rPr sz="3200" dirty="0">
                  <a:blipFill>
                    <a:blip r:embed="rId2"/>
                    <a:stretch>
                      <a:fillRect/>
                    </a:stretch>
                  </a:blipFill>
                  <a:cs typeface="+mn-ea"/>
                  <a:sym typeface="+mn-lt"/>
                </a:rPr>
                <a:t>原料质鲜</a:t>
              </a:r>
            </a:p>
          </p:txBody>
        </p:sp>
        <p:sp>
          <p:nvSpPr>
            <p:cNvPr id="18" name="矩形 17"/>
            <p:cNvSpPr/>
            <p:nvPr/>
          </p:nvSpPr>
          <p:spPr>
            <a:xfrm>
              <a:off x="7354" y="6765"/>
              <a:ext cx="4734" cy="1670"/>
            </a:xfrm>
            <a:prstGeom prst="rect">
              <a:avLst/>
            </a:prstGeom>
          </p:spPr>
          <p:txBody>
            <a:bodyPr wrap="square">
              <a:spAutoFit/>
            </a:bodyPr>
            <a:lstStyle/>
            <a:p>
              <a:pPr algn="ctr">
                <a:lnSpc>
                  <a:spcPct val="150000"/>
                </a:lnSpc>
              </a:pPr>
              <a:r>
                <a:rPr lang="zh-CN" altLang="en-US" sz="1400" dirty="0">
                  <a:cs typeface="+mn-ea"/>
                  <a:sym typeface="+mn-lt"/>
                </a:rPr>
                <a:t>长期以来把烹饪</a:t>
              </a:r>
            </a:p>
            <a:p>
              <a:pPr algn="ctr">
                <a:lnSpc>
                  <a:spcPct val="150000"/>
                </a:lnSpc>
              </a:pPr>
              <a:r>
                <a:rPr lang="zh-CN" altLang="en-US" sz="1400" dirty="0">
                  <a:cs typeface="+mn-ea"/>
                  <a:sym typeface="+mn-lt"/>
                </a:rPr>
                <a:t>确保原料质鲜、</a:t>
              </a:r>
            </a:p>
            <a:p>
              <a:pPr algn="ctr">
                <a:lnSpc>
                  <a:spcPct val="150000"/>
                </a:lnSpc>
              </a:pPr>
              <a:r>
                <a:rPr lang="zh-CN" altLang="en-US" sz="1400" dirty="0">
                  <a:cs typeface="+mn-ea"/>
                  <a:sym typeface="+mn-lt"/>
                </a:rPr>
                <a:t>味纯、滋补联系起来。</a:t>
              </a:r>
            </a:p>
          </p:txBody>
        </p:sp>
      </p:grpSp>
      <p:cxnSp>
        <p:nvCxnSpPr>
          <p:cNvPr id="19" name="直接连接符 18"/>
          <p:cNvCxnSpPr/>
          <p:nvPr/>
        </p:nvCxnSpPr>
        <p:spPr>
          <a:xfrm>
            <a:off x="7121026" y="4081655"/>
            <a:ext cx="1973179" cy="0"/>
          </a:xfrm>
          <a:prstGeom prst="line">
            <a:avLst/>
          </a:prstGeom>
          <a:ln w="19050">
            <a:solidFill>
              <a:srgbClr val="ED7D31"/>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8378190" y="1742440"/>
            <a:ext cx="3385820" cy="3649345"/>
            <a:chOff x="13194" y="2744"/>
            <a:chExt cx="5332" cy="5747"/>
          </a:xfrm>
        </p:grpSpPr>
        <p:sp>
          <p:nvSpPr>
            <p:cNvPr id="12" name="椭圆 11"/>
            <p:cNvSpPr/>
            <p:nvPr/>
          </p:nvSpPr>
          <p:spPr>
            <a:xfrm>
              <a:off x="14112" y="2744"/>
              <a:ext cx="3054" cy="2885"/>
            </a:xfrm>
            <a:prstGeom prst="ellipse">
              <a:avLst/>
            </a:prstGeom>
            <a:blipFill rotWithShape="1">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13789" y="5932"/>
              <a:ext cx="4141" cy="919"/>
            </a:xfrm>
            <a:prstGeom prst="rect">
              <a:avLst/>
            </a:prstGeom>
            <a:noFill/>
          </p:spPr>
          <p:txBody>
            <a:bodyPr wrap="square" rtlCol="0" anchor="t">
              <a:spAutoFit/>
            </a:bodyPr>
            <a:lstStyle/>
            <a:p>
              <a:pPr algn="ctr"/>
              <a:r>
                <a:rPr lang="zh-CN" altLang="en-US" sz="3200" dirty="0">
                  <a:blipFill>
                    <a:blip r:embed="rId2"/>
                    <a:stretch>
                      <a:fillRect/>
                    </a:stretch>
                  </a:blipFill>
                  <a:cs typeface="+mn-ea"/>
                  <a:sym typeface="+mn-lt"/>
                </a:rPr>
                <a:t>注重刀功</a:t>
              </a:r>
            </a:p>
          </p:txBody>
        </p:sp>
        <p:sp>
          <p:nvSpPr>
            <p:cNvPr id="21" name="矩形 20"/>
            <p:cNvSpPr/>
            <p:nvPr/>
          </p:nvSpPr>
          <p:spPr>
            <a:xfrm>
              <a:off x="13194" y="6821"/>
              <a:ext cx="5332" cy="1670"/>
            </a:xfrm>
            <a:prstGeom prst="rect">
              <a:avLst/>
            </a:prstGeom>
          </p:spPr>
          <p:txBody>
            <a:bodyPr wrap="square">
              <a:spAutoFit/>
            </a:bodyPr>
            <a:lstStyle/>
            <a:p>
              <a:pPr algn="ctr">
                <a:lnSpc>
                  <a:spcPct val="150000"/>
                </a:lnSpc>
              </a:pPr>
              <a:r>
                <a:rPr lang="zh-CN" altLang="en-US" sz="1400" dirty="0">
                  <a:cs typeface="+mn-ea"/>
                  <a:sym typeface="+mn-lt"/>
                </a:rPr>
                <a:t>注重刀功</a:t>
              </a:r>
            </a:p>
            <a:p>
              <a:pPr algn="ctr">
                <a:lnSpc>
                  <a:spcPct val="150000"/>
                </a:lnSpc>
              </a:pPr>
              <a:r>
                <a:rPr lang="zh-CN" altLang="en-US" sz="1400" dirty="0">
                  <a:cs typeface="+mn-ea"/>
                  <a:sym typeface="+mn-lt"/>
                </a:rPr>
                <a:t>有"片薄如纸、切丝如发、</a:t>
              </a:r>
            </a:p>
            <a:p>
              <a:pPr algn="ctr">
                <a:lnSpc>
                  <a:spcPct val="150000"/>
                </a:lnSpc>
              </a:pPr>
              <a:r>
                <a:rPr lang="zh-CN" altLang="en-US" sz="1400" dirty="0">
                  <a:cs typeface="+mn-ea"/>
                  <a:sym typeface="+mn-lt"/>
                </a:rPr>
                <a:t>剞花如荔"之美称。</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7216140" y="1177925"/>
            <a:ext cx="3998595" cy="2276475"/>
            <a:chOff x="11486" y="2227"/>
            <a:chExt cx="6297" cy="3585"/>
          </a:xfrm>
        </p:grpSpPr>
        <p:sp>
          <p:nvSpPr>
            <p:cNvPr id="12" name="文本框 11"/>
            <p:cNvSpPr txBox="1"/>
            <p:nvPr/>
          </p:nvSpPr>
          <p:spPr>
            <a:xfrm>
              <a:off x="11486" y="2615"/>
              <a:ext cx="6297" cy="3197"/>
            </a:xfrm>
            <a:prstGeom prst="rect">
              <a:avLst/>
            </a:prstGeom>
            <a:noFill/>
            <a:ln w="28575">
              <a:solidFill>
                <a:srgbClr val="ED7D31"/>
              </a:solidFill>
            </a:ln>
          </p:spPr>
          <p:txBody>
            <a:bodyPr wrap="square" rtlCol="0" anchor="t">
              <a:spAutoFit/>
            </a:bodyPr>
            <a:lstStyle/>
            <a:p>
              <a:pPr algn="l">
                <a:lnSpc>
                  <a:spcPct val="150000"/>
                </a:lnSpc>
              </a:pPr>
              <a:endParaRPr lang="zh-CN" altLang="en-US" sz="1400">
                <a:cs typeface="+mn-ea"/>
                <a:sym typeface="+mn-lt"/>
              </a:endParaRPr>
            </a:p>
            <a:p>
              <a:pPr algn="l">
                <a:lnSpc>
                  <a:spcPct val="150000"/>
                </a:lnSpc>
              </a:pPr>
              <a:r>
                <a:rPr lang="zh-CN" altLang="en-US" sz="1400">
                  <a:cs typeface="+mn-ea"/>
                  <a:sym typeface="+mn-lt"/>
                </a:rPr>
                <a:t>饮食习俗带有开放特色的一种独特的菜系。闽菜以烹制山珍海味而著称，在色香味形俱佳的基础上，尤以"香"、"味"见长，其清鲜、和醇、荤香、不腻的风格特色，以及汤路广泛的特点，在烹坛园地中独具一席</a:t>
              </a:r>
            </a:p>
          </p:txBody>
        </p:sp>
        <p:sp useBgFill="1">
          <p:nvSpPr>
            <p:cNvPr id="13" name="文本框 12"/>
            <p:cNvSpPr txBox="1"/>
            <p:nvPr/>
          </p:nvSpPr>
          <p:spPr>
            <a:xfrm>
              <a:off x="11753" y="2227"/>
              <a:ext cx="2848" cy="919"/>
            </a:xfrm>
            <a:prstGeom prst="rect">
              <a:avLst/>
            </a:prstGeom>
          </p:spPr>
          <p:txBody>
            <a:bodyPr wrap="none" rtlCol="0" anchor="t">
              <a:spAutoFit/>
            </a:bodyPr>
            <a:lstStyle/>
            <a:p>
              <a:pPr algn="l"/>
              <a:r>
                <a:rPr lang="zh-CN" altLang="en-US" sz="3200" dirty="0">
                  <a:blipFill>
                    <a:blip r:embed="rId2"/>
                    <a:stretch>
                      <a:fillRect/>
                    </a:stretch>
                  </a:blipFill>
                  <a:cs typeface="+mn-ea"/>
                  <a:sym typeface="+mn-lt"/>
                </a:rPr>
                <a:t>开放特色</a:t>
              </a:r>
            </a:p>
          </p:txBody>
        </p:sp>
      </p:grpSp>
      <p:grpSp>
        <p:nvGrpSpPr>
          <p:cNvPr id="19" name="组合 18"/>
          <p:cNvGrpSpPr/>
          <p:nvPr/>
        </p:nvGrpSpPr>
        <p:grpSpPr>
          <a:xfrm>
            <a:off x="7243445" y="3790950"/>
            <a:ext cx="3998595" cy="2023110"/>
            <a:chOff x="11486" y="2117"/>
            <a:chExt cx="6297" cy="3186"/>
          </a:xfrm>
        </p:grpSpPr>
        <p:sp>
          <p:nvSpPr>
            <p:cNvPr id="20" name="文本框 19"/>
            <p:cNvSpPr txBox="1"/>
            <p:nvPr/>
          </p:nvSpPr>
          <p:spPr>
            <a:xfrm>
              <a:off x="11486" y="2615"/>
              <a:ext cx="6297" cy="2688"/>
            </a:xfrm>
            <a:prstGeom prst="rect">
              <a:avLst/>
            </a:prstGeom>
            <a:noFill/>
            <a:ln w="28575">
              <a:solidFill>
                <a:srgbClr val="ED7D31"/>
              </a:solidFill>
            </a:ln>
          </p:spPr>
          <p:txBody>
            <a:bodyPr wrap="square" rtlCol="0" anchor="t">
              <a:spAutoFit/>
            </a:bodyPr>
            <a:lstStyle/>
            <a:p>
              <a:pPr algn="l">
                <a:lnSpc>
                  <a:spcPct val="150000"/>
                </a:lnSpc>
              </a:pPr>
              <a:endParaRPr lang="zh-CN" altLang="en-US" sz="1400">
                <a:cs typeface="+mn-ea"/>
                <a:sym typeface="+mn-lt"/>
              </a:endParaRPr>
            </a:p>
            <a:p>
              <a:pPr algn="l">
                <a:lnSpc>
                  <a:spcPct val="150000"/>
                </a:lnSpc>
              </a:pPr>
              <a:r>
                <a:rPr lang="zh-CN" altLang="en-US" sz="1400">
                  <a:cs typeface="+mn-ea"/>
                  <a:sym typeface="+mn-lt"/>
                </a:rPr>
                <a:t>福州菜淡爽清鲜，讲究汤提鲜，擅长各类山珍海味;闽南菜(泉州、厦门、漳州一带)讲究作料调味，重鲜香;闽西菜(长汀、宁化一带)偏重咸辣，烹制多为山珍，特显山区风味</a:t>
              </a:r>
            </a:p>
          </p:txBody>
        </p:sp>
        <p:sp useBgFill="1">
          <p:nvSpPr>
            <p:cNvPr id="21" name="文本框 20"/>
            <p:cNvSpPr txBox="1"/>
            <p:nvPr/>
          </p:nvSpPr>
          <p:spPr>
            <a:xfrm>
              <a:off x="11755" y="2117"/>
              <a:ext cx="4441" cy="921"/>
            </a:xfrm>
            <a:prstGeom prst="rect">
              <a:avLst/>
            </a:prstGeom>
          </p:spPr>
          <p:txBody>
            <a:bodyPr wrap="none" rtlCol="0" anchor="t">
              <a:spAutoFit/>
            </a:bodyPr>
            <a:lstStyle/>
            <a:p>
              <a:pPr algn="l"/>
              <a:r>
                <a:rPr lang="zh-CN" altLang="en-US" sz="3200" dirty="0">
                  <a:blipFill>
                    <a:blip r:embed="rId2"/>
                    <a:stretch>
                      <a:fillRect/>
                    </a:stretch>
                  </a:blipFill>
                  <a:cs typeface="+mn-ea"/>
                  <a:sym typeface="+mn-lt"/>
                </a:rPr>
                <a:t>"香"、"味"见长</a:t>
              </a:r>
            </a:p>
          </p:txBody>
        </p:sp>
      </p:grpSp>
      <p:grpSp>
        <p:nvGrpSpPr>
          <p:cNvPr id="50" name="组合 49"/>
          <p:cNvGrpSpPr/>
          <p:nvPr/>
        </p:nvGrpSpPr>
        <p:grpSpPr>
          <a:xfrm>
            <a:off x="183878" y="114569"/>
            <a:ext cx="2397397" cy="662637"/>
            <a:chOff x="183878" y="114569"/>
            <a:chExt cx="2397397" cy="662637"/>
          </a:xfrm>
        </p:grpSpPr>
        <p:sp>
          <p:nvSpPr>
            <p:cNvPr id="7" name="矩形 6"/>
            <p:cNvSpPr/>
            <p:nvPr/>
          </p:nvSpPr>
          <p:spPr>
            <a:xfrm>
              <a:off x="183878" y="442070"/>
              <a:ext cx="2397397" cy="335136"/>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10" name="文本框 9"/>
            <p:cNvSpPr txBox="1"/>
            <p:nvPr/>
          </p:nvSpPr>
          <p:spPr>
            <a:xfrm>
              <a:off x="289288" y="114569"/>
              <a:ext cx="1057910" cy="583565"/>
            </a:xfrm>
            <a:prstGeom prst="rect">
              <a:avLst/>
            </a:prstGeom>
          </p:spPr>
          <p:txBody>
            <a:bodyPr wrap="square" rtlCol="0" anchor="t">
              <a:spAutoFit/>
            </a:bodyPr>
            <a:lstStyle/>
            <a:p>
              <a:pPr algn="ctr"/>
              <a:r>
                <a:rPr lang="zh-CN" altLang="en-US" sz="3200" dirty="0">
                  <a:blipFill>
                    <a:blip r:embed="rId2"/>
                    <a:stretch>
                      <a:fillRect/>
                    </a:stretch>
                  </a:blipFill>
                  <a:cs typeface="+mn-ea"/>
                  <a:sym typeface="+mn-lt"/>
                </a:rPr>
                <a:t>菜式</a:t>
              </a:r>
            </a:p>
          </p:txBody>
        </p:sp>
      </p:grpSp>
      <p:grpSp>
        <p:nvGrpSpPr>
          <p:cNvPr id="2" name="组合 1"/>
          <p:cNvGrpSpPr/>
          <p:nvPr/>
        </p:nvGrpSpPr>
        <p:grpSpPr>
          <a:xfrm>
            <a:off x="1102995" y="1780540"/>
            <a:ext cx="5728970" cy="3868420"/>
            <a:chOff x="1737" y="2804"/>
            <a:chExt cx="9022" cy="6092"/>
          </a:xfrm>
        </p:grpSpPr>
        <p:pic>
          <p:nvPicPr>
            <p:cNvPr id="3" name="图片 2" descr="C:\Users\lijian\Desktop\__32158680__8966799.jpg__32158680__8966799"/>
            <p:cNvPicPr>
              <a:picLocks noChangeAspect="1"/>
            </p:cNvPicPr>
            <p:nvPr/>
          </p:nvPicPr>
          <p:blipFill>
            <a:blip r:embed="rId3"/>
            <a:srcRect/>
            <a:stretch>
              <a:fillRect/>
            </a:stretch>
          </p:blipFill>
          <p:spPr>
            <a:xfrm>
              <a:off x="1737" y="2912"/>
              <a:ext cx="4676" cy="2836"/>
            </a:xfrm>
            <a:prstGeom prst="rect">
              <a:avLst/>
            </a:prstGeom>
            <a:ln w="44450">
              <a:solidFill>
                <a:srgbClr val="ED7D31"/>
              </a:solidFill>
            </a:ln>
          </p:spPr>
        </p:pic>
        <p:pic>
          <p:nvPicPr>
            <p:cNvPr id="5" name="图片 4" descr="C:\Users\lijian\Desktop\20140417143875737573.jpg20140417143875737573"/>
            <p:cNvPicPr>
              <a:picLocks noChangeAspect="1"/>
            </p:cNvPicPr>
            <p:nvPr/>
          </p:nvPicPr>
          <p:blipFill>
            <a:blip r:embed="rId4"/>
            <a:srcRect/>
            <a:stretch>
              <a:fillRect/>
            </a:stretch>
          </p:blipFill>
          <p:spPr>
            <a:xfrm>
              <a:off x="6413" y="2912"/>
              <a:ext cx="4347" cy="2837"/>
            </a:xfrm>
            <a:prstGeom prst="rect">
              <a:avLst/>
            </a:prstGeom>
            <a:ln w="44450">
              <a:solidFill>
                <a:srgbClr val="ED7D31"/>
              </a:solidFill>
            </a:ln>
          </p:spPr>
        </p:pic>
        <p:pic>
          <p:nvPicPr>
            <p:cNvPr id="6" name="图片 5" descr="C:\Users\lijian\Desktop\d7be4648ca53cae5.jpgd7be4648ca53cae5"/>
            <p:cNvPicPr>
              <a:picLocks noChangeAspect="1"/>
            </p:cNvPicPr>
            <p:nvPr/>
          </p:nvPicPr>
          <p:blipFill>
            <a:blip r:embed="rId5"/>
            <a:srcRect b="9142"/>
            <a:stretch>
              <a:fillRect/>
            </a:stretch>
          </p:blipFill>
          <p:spPr>
            <a:xfrm>
              <a:off x="1737" y="5748"/>
              <a:ext cx="4676" cy="2995"/>
            </a:xfrm>
            <a:prstGeom prst="rect">
              <a:avLst/>
            </a:prstGeom>
            <a:ln w="44450">
              <a:solidFill>
                <a:srgbClr val="ED7D31"/>
              </a:solidFill>
            </a:ln>
          </p:spPr>
        </p:pic>
        <p:pic>
          <p:nvPicPr>
            <p:cNvPr id="8" name="图片 7" descr="C:\Users\lijian\Desktop\xia12.jpgxia12"/>
            <p:cNvPicPr>
              <a:picLocks noChangeAspect="1"/>
            </p:cNvPicPr>
            <p:nvPr/>
          </p:nvPicPr>
          <p:blipFill>
            <a:blip r:embed="rId6"/>
            <a:srcRect/>
            <a:stretch>
              <a:fillRect/>
            </a:stretch>
          </p:blipFill>
          <p:spPr>
            <a:xfrm>
              <a:off x="6413" y="5748"/>
              <a:ext cx="4346" cy="2996"/>
            </a:xfrm>
            <a:prstGeom prst="rect">
              <a:avLst/>
            </a:prstGeom>
            <a:ln w="44450">
              <a:solidFill>
                <a:srgbClr val="ED7D31"/>
              </a:solidFill>
            </a:ln>
          </p:spPr>
        </p:pic>
        <p:sp>
          <p:nvSpPr>
            <p:cNvPr id="14" name="菱形 13"/>
            <p:cNvSpPr/>
            <p:nvPr/>
          </p:nvSpPr>
          <p:spPr>
            <a:xfrm>
              <a:off x="3347" y="2804"/>
              <a:ext cx="5999" cy="6093"/>
            </a:xfrm>
            <a:prstGeom prst="diamond">
              <a:avLst/>
            </a:prstGeom>
            <a:solidFill>
              <a:schemeClr val="accent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53895" y="1627505"/>
            <a:ext cx="7960995" cy="3093720"/>
            <a:chOff x="3077" y="2563"/>
            <a:chExt cx="12537" cy="4872"/>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 y="2861"/>
              <a:ext cx="4591" cy="4575"/>
            </a:xfrm>
            <a:prstGeom prst="ellipse">
              <a:avLst/>
            </a:prstGeom>
            <a:ln w="50800">
              <a:solidFill>
                <a:schemeClr val="accent2"/>
              </a:solidFill>
            </a:ln>
            <a:effectLst/>
          </p:spPr>
        </p:pic>
        <p:sp>
          <p:nvSpPr>
            <p:cNvPr id="5" name="文本框 4"/>
            <p:cNvSpPr txBox="1"/>
            <p:nvPr/>
          </p:nvSpPr>
          <p:spPr>
            <a:xfrm>
              <a:off x="7922" y="4863"/>
              <a:ext cx="7693" cy="2276"/>
            </a:xfrm>
            <a:prstGeom prst="rect">
              <a:avLst/>
            </a:prstGeom>
            <a:noFill/>
          </p:spPr>
          <p:txBody>
            <a:bodyPr wrap="square" rtlCol="0" anchor="t">
              <a:spAutoFit/>
            </a:bodyPr>
            <a:lstStyle/>
            <a:p>
              <a:r>
                <a:rPr lang="zh-CN" altLang="en-US" sz="8800" dirty="0">
                  <a:blipFill>
                    <a:blip r:embed="rId3"/>
                    <a:stretch>
                      <a:fillRect/>
                    </a:stretch>
                  </a:blipFill>
                  <a:cs typeface="+mn-ea"/>
                  <a:sym typeface="+mn-lt"/>
                </a:rPr>
                <a:t>湘菜菜系</a:t>
              </a:r>
            </a:p>
          </p:txBody>
        </p:sp>
        <p:sp>
          <p:nvSpPr>
            <p:cNvPr id="6" name="文本框 5"/>
            <p:cNvSpPr txBox="1"/>
            <p:nvPr/>
          </p:nvSpPr>
          <p:spPr>
            <a:xfrm>
              <a:off x="7825" y="3484"/>
              <a:ext cx="5630" cy="1599"/>
            </a:xfrm>
            <a:prstGeom prst="rect">
              <a:avLst/>
            </a:prstGeom>
            <a:noFill/>
          </p:spPr>
          <p:txBody>
            <a:bodyPr wrap="square" rtlCol="0">
              <a:spAutoFit/>
            </a:bodyPr>
            <a:lstStyle/>
            <a:p>
              <a:pPr algn="ctr"/>
              <a:r>
                <a:rPr lang="zh-CN" altLang="en-US" sz="6000" dirty="0">
                  <a:cs typeface="+mn-ea"/>
                  <a:sym typeface="+mn-lt"/>
                </a:rPr>
                <a:t>中国名菜</a:t>
              </a:r>
            </a:p>
          </p:txBody>
        </p:sp>
        <p:pic>
          <p:nvPicPr>
            <p:cNvPr id="7" name="图片 6" descr="9176b85f64fe124ffec744fd51627c06"/>
            <p:cNvPicPr>
              <a:picLocks noChangeAspect="1"/>
            </p:cNvPicPr>
            <p:nvPr/>
          </p:nvPicPr>
          <p:blipFill>
            <a:blip r:embed="rId4"/>
            <a:srcRect l="14994" t="8083" r="14546" b="33302"/>
            <a:stretch>
              <a:fillRect/>
            </a:stretch>
          </p:blipFill>
          <p:spPr>
            <a:xfrm>
              <a:off x="12819" y="2563"/>
              <a:ext cx="2071" cy="2705"/>
            </a:xfrm>
            <a:prstGeom prst="rect">
              <a:avLst/>
            </a:prstGeom>
          </p:spPr>
        </p:pic>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83878" y="-237221"/>
            <a:ext cx="2397397" cy="1014427"/>
            <a:chOff x="183878" y="-237221"/>
            <a:chExt cx="2397397" cy="1014427"/>
          </a:xfrm>
        </p:grpSpPr>
        <p:grpSp>
          <p:nvGrpSpPr>
            <p:cNvPr id="6" name="组合 5"/>
            <p:cNvGrpSpPr/>
            <p:nvPr/>
          </p:nvGrpSpPr>
          <p:grpSpPr>
            <a:xfrm>
              <a:off x="183878" y="-237221"/>
              <a:ext cx="2397397" cy="1014427"/>
              <a:chOff x="7791566" y="-316714"/>
              <a:chExt cx="3421802" cy="1228681"/>
            </a:xfrm>
          </p:grpSpPr>
          <p:sp>
            <p:nvSpPr>
              <p:cNvPr id="4" name="矩形 3"/>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8" name="椭圆 7"/>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352425" y="192432"/>
              <a:ext cx="1113146" cy="583565"/>
            </a:xfrm>
            <a:prstGeom prst="rect">
              <a:avLst/>
            </a:prstGeom>
            <a:noFill/>
          </p:spPr>
          <p:txBody>
            <a:bodyPr wrap="square" rtlCol="0" anchor="t">
              <a:spAutoFit/>
            </a:bodyPr>
            <a:lstStyle/>
            <a:p>
              <a:pPr algn="ctr"/>
              <a:r>
                <a:rPr lang="zh-CN" altLang="en-US" sz="3200" dirty="0">
                  <a:blipFill>
                    <a:blip r:embed="rId2"/>
                    <a:stretch>
                      <a:fillRect/>
                    </a:stretch>
                  </a:blipFill>
                  <a:cs typeface="+mn-ea"/>
                  <a:sym typeface="+mn-lt"/>
                </a:rPr>
                <a:t>起源</a:t>
              </a:r>
            </a:p>
          </p:txBody>
        </p:sp>
      </p:grpSp>
      <p:pic>
        <p:nvPicPr>
          <p:cNvPr id="7" name="图片 6" descr="C:\Users\ASUS\Desktop\图片3.png图片3"/>
          <p:cNvPicPr>
            <a:picLocks noChangeAspect="1"/>
          </p:cNvPicPr>
          <p:nvPr/>
        </p:nvPicPr>
        <p:blipFill>
          <a:blip r:embed="rId3"/>
          <a:srcRect l="9694" t="6664" r="7264" b="15513"/>
          <a:stretch>
            <a:fillRect/>
          </a:stretch>
        </p:blipFill>
        <p:spPr>
          <a:xfrm>
            <a:off x="1465580" y="1411605"/>
            <a:ext cx="2712085" cy="2026285"/>
          </a:xfrm>
          <a:prstGeom prst="rect">
            <a:avLst/>
          </a:prstGeom>
        </p:spPr>
      </p:pic>
      <p:pic>
        <p:nvPicPr>
          <p:cNvPr id="9" name="图片 8" descr="C:\Users\ASUS\Desktop\图片1.png图片1"/>
          <p:cNvPicPr>
            <a:picLocks noChangeAspect="1"/>
          </p:cNvPicPr>
          <p:nvPr/>
        </p:nvPicPr>
        <p:blipFill>
          <a:blip r:embed="rId4"/>
          <a:srcRect b="10621"/>
          <a:stretch>
            <a:fillRect/>
          </a:stretch>
        </p:blipFill>
        <p:spPr>
          <a:xfrm>
            <a:off x="1329055" y="4335145"/>
            <a:ext cx="2879725" cy="1708785"/>
          </a:xfrm>
          <a:prstGeom prst="rect">
            <a:avLst/>
          </a:prstGeom>
        </p:spPr>
      </p:pic>
      <p:sp>
        <p:nvSpPr>
          <p:cNvPr id="13" name="文本框 12"/>
          <p:cNvSpPr txBox="1"/>
          <p:nvPr/>
        </p:nvSpPr>
        <p:spPr>
          <a:xfrm>
            <a:off x="5169535" y="1191260"/>
            <a:ext cx="6149975" cy="1337945"/>
          </a:xfrm>
          <a:prstGeom prst="rect">
            <a:avLst/>
          </a:prstGeom>
          <a:noFill/>
          <a:ln w="28575">
            <a:solidFill>
              <a:schemeClr val="accent2"/>
            </a:solidFill>
          </a:ln>
        </p:spPr>
        <p:txBody>
          <a:bodyPr wrap="square" rtlCol="0">
            <a:spAutoFit/>
          </a:bodyPr>
          <a:lstStyle/>
          <a:p>
            <a:pPr fontAlgn="auto">
              <a:lnSpc>
                <a:spcPct val="150000"/>
              </a:lnSpc>
            </a:pPr>
            <a:endParaRPr lang="zh-CN" altLang="en-US">
              <a:cs typeface="+mn-ea"/>
              <a:sym typeface="+mn-lt"/>
            </a:endParaRPr>
          </a:p>
          <a:p>
            <a:pPr fontAlgn="auto">
              <a:lnSpc>
                <a:spcPct val="150000"/>
              </a:lnSpc>
            </a:pPr>
            <a:r>
              <a:rPr lang="zh-CN" altLang="en-US">
                <a:cs typeface="+mn-ea"/>
                <a:sym typeface="+mn-lt"/>
              </a:rPr>
              <a:t>湘菜，又叫湖南菜，是中国历史悠久的一种地方菜，早在汉朝就已经形成菜系。</a:t>
            </a:r>
          </a:p>
        </p:txBody>
      </p:sp>
      <p:sp useBgFill="1">
        <p:nvSpPr>
          <p:cNvPr id="10" name="文本框 9"/>
          <p:cNvSpPr txBox="1"/>
          <p:nvPr/>
        </p:nvSpPr>
        <p:spPr>
          <a:xfrm>
            <a:off x="5690235" y="915670"/>
            <a:ext cx="1482725" cy="583565"/>
          </a:xfrm>
          <a:prstGeom prst="rect">
            <a:avLst/>
          </a:prstGeom>
          <a:ln>
            <a:noFill/>
          </a:ln>
        </p:spPr>
        <p:txBody>
          <a:bodyPr wrap="square" rtlCol="0">
            <a:spAutoFit/>
          </a:bodyPr>
          <a:lstStyle/>
          <a:p>
            <a:r>
              <a:rPr lang="zh-CN" altLang="en-US" sz="3200" dirty="0">
                <a:blipFill>
                  <a:blip r:embed="rId2"/>
                  <a:stretch>
                    <a:fillRect/>
                  </a:stretch>
                </a:blipFill>
                <a:cs typeface="+mn-ea"/>
                <a:sym typeface="+mn-lt"/>
              </a:rPr>
              <a:t>湖南菜</a:t>
            </a:r>
            <a:endParaRPr lang="zh-CN" altLang="en-US" sz="3200">
              <a:cs typeface="+mn-ea"/>
              <a:sym typeface="+mn-lt"/>
            </a:endParaRPr>
          </a:p>
        </p:txBody>
      </p:sp>
      <p:sp>
        <p:nvSpPr>
          <p:cNvPr id="11" name="文本框 10"/>
          <p:cNvSpPr txBox="1"/>
          <p:nvPr/>
        </p:nvSpPr>
        <p:spPr>
          <a:xfrm>
            <a:off x="5169535" y="3046730"/>
            <a:ext cx="6149975" cy="1337945"/>
          </a:xfrm>
          <a:prstGeom prst="rect">
            <a:avLst/>
          </a:prstGeom>
          <a:noFill/>
          <a:ln w="28575">
            <a:solidFill>
              <a:schemeClr val="accent2"/>
            </a:solidFill>
          </a:ln>
        </p:spPr>
        <p:txBody>
          <a:bodyPr wrap="square" rtlCol="0">
            <a:spAutoFit/>
          </a:bodyPr>
          <a:lstStyle/>
          <a:p>
            <a:pPr fontAlgn="auto">
              <a:lnSpc>
                <a:spcPct val="150000"/>
              </a:lnSpc>
            </a:pPr>
            <a:endParaRPr lang="zh-CN" altLang="en-US">
              <a:cs typeface="+mn-ea"/>
              <a:sym typeface="+mn-lt"/>
            </a:endParaRPr>
          </a:p>
          <a:p>
            <a:pPr fontAlgn="auto">
              <a:lnSpc>
                <a:spcPct val="150000"/>
              </a:lnSpc>
            </a:pPr>
            <a:r>
              <a:rPr lang="zh-CN" altLang="en-US">
                <a:cs typeface="+mn-ea"/>
                <a:sym typeface="+mn-lt"/>
              </a:rPr>
              <a:t>湘菜代表菜品有东安鸡，金鱼戏莲、永州血鸭、腊味合蒸、姊妹团子 、宁乡口味蛇、岳阳姜辣蛇、剁椒鱼头等。</a:t>
            </a:r>
          </a:p>
        </p:txBody>
      </p:sp>
      <p:sp useBgFill="1">
        <p:nvSpPr>
          <p:cNvPr id="12" name="文本框 11"/>
          <p:cNvSpPr txBox="1"/>
          <p:nvPr/>
        </p:nvSpPr>
        <p:spPr>
          <a:xfrm>
            <a:off x="5690235" y="2851150"/>
            <a:ext cx="1482725" cy="583565"/>
          </a:xfrm>
          <a:prstGeom prst="rect">
            <a:avLst/>
          </a:prstGeom>
        </p:spPr>
        <p:txBody>
          <a:bodyPr wrap="square" rtlCol="0">
            <a:spAutoFit/>
          </a:bodyPr>
          <a:lstStyle/>
          <a:p>
            <a:r>
              <a:rPr lang="zh-CN" altLang="en-US" sz="3200" dirty="0">
                <a:blipFill>
                  <a:blip r:embed="rId2"/>
                  <a:stretch>
                    <a:fillRect/>
                  </a:stretch>
                </a:blipFill>
                <a:cs typeface="+mn-ea"/>
                <a:sym typeface="+mn-lt"/>
              </a:rPr>
              <a:t>代表菜</a:t>
            </a:r>
            <a:endParaRPr lang="zh-CN" altLang="en-US" sz="3200">
              <a:cs typeface="+mn-ea"/>
              <a:sym typeface="+mn-lt"/>
            </a:endParaRPr>
          </a:p>
        </p:txBody>
      </p:sp>
      <p:sp>
        <p:nvSpPr>
          <p:cNvPr id="14" name="文本框 13"/>
          <p:cNvSpPr txBox="1"/>
          <p:nvPr/>
        </p:nvSpPr>
        <p:spPr>
          <a:xfrm>
            <a:off x="5169535" y="4917440"/>
            <a:ext cx="6149975" cy="1337945"/>
          </a:xfrm>
          <a:prstGeom prst="rect">
            <a:avLst/>
          </a:prstGeom>
          <a:noFill/>
          <a:ln w="28575">
            <a:solidFill>
              <a:schemeClr val="accent2"/>
            </a:solidFill>
          </a:ln>
        </p:spPr>
        <p:txBody>
          <a:bodyPr wrap="square" rtlCol="0">
            <a:spAutoFit/>
          </a:bodyPr>
          <a:lstStyle/>
          <a:p>
            <a:pPr fontAlgn="auto">
              <a:lnSpc>
                <a:spcPct val="150000"/>
              </a:lnSpc>
            </a:pPr>
            <a:endParaRPr lang="zh-CN" altLang="en-US">
              <a:cs typeface="+mn-ea"/>
              <a:sym typeface="+mn-lt"/>
            </a:endParaRPr>
          </a:p>
          <a:p>
            <a:pPr fontAlgn="auto">
              <a:lnSpc>
                <a:spcPct val="150000"/>
              </a:lnSpc>
            </a:pPr>
            <a:r>
              <a:rPr lang="zh-CN" altLang="en-US">
                <a:cs typeface="+mn-ea"/>
                <a:sym typeface="+mn-lt"/>
              </a:rPr>
              <a:t>是汉族饮食文化八大菜系之一。以湘江流域、洞庭湖区和湘西山区三种地方风味为主。</a:t>
            </a:r>
          </a:p>
        </p:txBody>
      </p:sp>
      <p:sp useBgFill="1">
        <p:nvSpPr>
          <p:cNvPr id="15" name="文本框 14"/>
          <p:cNvSpPr txBox="1"/>
          <p:nvPr/>
        </p:nvSpPr>
        <p:spPr>
          <a:xfrm>
            <a:off x="5689600" y="4717415"/>
            <a:ext cx="1880235" cy="583565"/>
          </a:xfrm>
          <a:prstGeom prst="rect">
            <a:avLst/>
          </a:prstGeom>
        </p:spPr>
        <p:txBody>
          <a:bodyPr wrap="square" rtlCol="0">
            <a:spAutoFit/>
          </a:bodyPr>
          <a:lstStyle/>
          <a:p>
            <a:r>
              <a:rPr lang="zh-CN" altLang="en-US" sz="3200" dirty="0">
                <a:blipFill>
                  <a:blip r:embed="rId2"/>
                  <a:stretch>
                    <a:fillRect/>
                  </a:stretch>
                </a:blipFill>
                <a:cs typeface="+mn-ea"/>
                <a:sym typeface="+mn-lt"/>
              </a:rPr>
              <a:t>汇聚百家</a:t>
            </a:r>
            <a:endParaRPr lang="zh-CN" altLang="en-US" sz="3200">
              <a:cs typeface="+mn-ea"/>
              <a:sym typeface="+mn-lt"/>
            </a:endParaRPr>
          </a:p>
        </p:txBody>
      </p:sp>
      <p:grpSp>
        <p:nvGrpSpPr>
          <p:cNvPr id="39" name="组合 38"/>
          <p:cNvGrpSpPr/>
          <p:nvPr/>
        </p:nvGrpSpPr>
        <p:grpSpPr>
          <a:xfrm>
            <a:off x="1154554" y="1131059"/>
            <a:ext cx="3304540" cy="2630805"/>
            <a:chOff x="1686341" y="1193446"/>
            <a:chExt cx="3304540" cy="2630805"/>
          </a:xfrm>
        </p:grpSpPr>
        <p:sp>
          <p:nvSpPr>
            <p:cNvPr id="30" name="矩形 29"/>
            <p:cNvSpPr/>
            <p:nvPr/>
          </p:nvSpPr>
          <p:spPr>
            <a:xfrm>
              <a:off x="3402746" y="2387246"/>
              <a:ext cx="1588135" cy="1437005"/>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1686341" y="1193446"/>
              <a:ext cx="2279015" cy="1802765"/>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3387282" y="2398468"/>
              <a:ext cx="578326" cy="5964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p:cNvGrpSpPr/>
          <p:nvPr/>
        </p:nvGrpSpPr>
        <p:grpSpPr>
          <a:xfrm>
            <a:off x="1125994" y="4159763"/>
            <a:ext cx="3258820" cy="2112010"/>
            <a:chOff x="1894879" y="4221858"/>
            <a:chExt cx="3258820" cy="2112010"/>
          </a:xfrm>
        </p:grpSpPr>
        <p:sp>
          <p:nvSpPr>
            <p:cNvPr id="42" name="矩形 41"/>
            <p:cNvSpPr/>
            <p:nvPr/>
          </p:nvSpPr>
          <p:spPr>
            <a:xfrm>
              <a:off x="3565564" y="4771768"/>
              <a:ext cx="1588135" cy="1562100"/>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1894879" y="4221858"/>
              <a:ext cx="2566035" cy="1407160"/>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3560436" y="4766092"/>
              <a:ext cx="900730" cy="86312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6" name="组合 45"/>
          <p:cNvGrpSpPr/>
          <p:nvPr/>
        </p:nvGrpSpPr>
        <p:grpSpPr>
          <a:xfrm rot="6715756">
            <a:off x="2957254" y="4784893"/>
            <a:ext cx="545354" cy="777271"/>
            <a:chOff x="8118475" y="3544888"/>
            <a:chExt cx="615950" cy="877888"/>
          </a:xfrm>
          <a:solidFill>
            <a:schemeClr val="bg1"/>
          </a:solidFill>
        </p:grpSpPr>
        <p:sp>
          <p:nvSpPr>
            <p:cNvPr id="47" name="Freeform 89"/>
            <p:cNvSpPr>
              <a:spLocks noEditPoints="1"/>
            </p:cNvSpPr>
            <p:nvPr/>
          </p:nvSpPr>
          <p:spPr bwMode="auto">
            <a:xfrm>
              <a:off x="8118475" y="3705226"/>
              <a:ext cx="322262" cy="620713"/>
            </a:xfrm>
            <a:custGeom>
              <a:avLst/>
              <a:gdLst>
                <a:gd name="T0" fmla="*/ 84 w 86"/>
                <a:gd name="T1" fmla="*/ 162 h 165"/>
                <a:gd name="T2" fmla="*/ 66 w 86"/>
                <a:gd name="T3" fmla="*/ 120 h 165"/>
                <a:gd name="T4" fmla="*/ 33 w 86"/>
                <a:gd name="T5" fmla="*/ 45 h 165"/>
                <a:gd name="T6" fmla="*/ 14 w 86"/>
                <a:gd name="T7" fmla="*/ 3 h 165"/>
                <a:gd name="T8" fmla="*/ 9 w 86"/>
                <a:gd name="T9" fmla="*/ 14 h 165"/>
                <a:gd name="T10" fmla="*/ 18 w 86"/>
                <a:gd name="T11" fmla="*/ 61 h 165"/>
                <a:gd name="T12" fmla="*/ 20 w 86"/>
                <a:gd name="T13" fmla="*/ 66 h 165"/>
                <a:gd name="T14" fmla="*/ 18 w 86"/>
                <a:gd name="T15" fmla="*/ 71 h 165"/>
                <a:gd name="T16" fmla="*/ 19 w 86"/>
                <a:gd name="T17" fmla="*/ 76 h 165"/>
                <a:gd name="T18" fmla="*/ 13 w 86"/>
                <a:gd name="T19" fmla="*/ 79 h 165"/>
                <a:gd name="T20" fmla="*/ 4 w 86"/>
                <a:gd name="T21" fmla="*/ 102 h 165"/>
                <a:gd name="T22" fmla="*/ 28 w 86"/>
                <a:gd name="T23" fmla="*/ 111 h 165"/>
                <a:gd name="T24" fmla="*/ 34 w 86"/>
                <a:gd name="T25" fmla="*/ 108 h 165"/>
                <a:gd name="T26" fmla="*/ 37 w 86"/>
                <a:gd name="T27" fmla="*/ 112 h 165"/>
                <a:gd name="T28" fmla="*/ 42 w 86"/>
                <a:gd name="T29" fmla="*/ 115 h 165"/>
                <a:gd name="T30" fmla="*/ 44 w 86"/>
                <a:gd name="T31" fmla="*/ 120 h 165"/>
                <a:gd name="T32" fmla="*/ 73 w 86"/>
                <a:gd name="T33" fmla="*/ 158 h 165"/>
                <a:gd name="T34" fmla="*/ 84 w 86"/>
                <a:gd name="T35" fmla="*/ 162 h 165"/>
                <a:gd name="T36" fmla="*/ 25 w 86"/>
                <a:gd name="T37" fmla="*/ 106 h 165"/>
                <a:gd name="T38" fmla="*/ 9 w 86"/>
                <a:gd name="T39" fmla="*/ 100 h 165"/>
                <a:gd name="T40" fmla="*/ 16 w 86"/>
                <a:gd name="T41" fmla="*/ 84 h 165"/>
                <a:gd name="T42" fmla="*/ 21 w 86"/>
                <a:gd name="T43" fmla="*/ 81 h 165"/>
                <a:gd name="T44" fmla="*/ 22 w 86"/>
                <a:gd name="T45" fmla="*/ 84 h 165"/>
                <a:gd name="T46" fmla="*/ 30 w 86"/>
                <a:gd name="T47" fmla="*/ 101 h 165"/>
                <a:gd name="T48" fmla="*/ 31 w 86"/>
                <a:gd name="T49" fmla="*/ 103 h 165"/>
                <a:gd name="T50" fmla="*/ 25 w 86"/>
                <a:gd name="T51" fmla="*/ 106 h 165"/>
                <a:gd name="T52" fmla="*/ 72 w 86"/>
                <a:gd name="T53" fmla="*/ 149 h 165"/>
                <a:gd name="T54" fmla="*/ 58 w 86"/>
                <a:gd name="T55" fmla="*/ 136 h 165"/>
                <a:gd name="T56" fmla="*/ 46 w 86"/>
                <a:gd name="T57" fmla="*/ 115 h 165"/>
                <a:gd name="T58" fmla="*/ 47 w 86"/>
                <a:gd name="T59" fmla="*/ 113 h 165"/>
                <a:gd name="T60" fmla="*/ 57 w 86"/>
                <a:gd name="T61" fmla="*/ 126 h 165"/>
                <a:gd name="T62" fmla="*/ 64 w 86"/>
                <a:gd name="T63" fmla="*/ 130 h 165"/>
                <a:gd name="T64" fmla="*/ 73 w 86"/>
                <a:gd name="T65" fmla="*/ 141 h 165"/>
                <a:gd name="T66" fmla="*/ 72 w 86"/>
                <a:gd name="T67" fmla="*/ 14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165">
                  <a:moveTo>
                    <a:pt x="84" y="162"/>
                  </a:moveTo>
                  <a:cubicBezTo>
                    <a:pt x="83" y="159"/>
                    <a:pt x="75" y="140"/>
                    <a:pt x="66" y="120"/>
                  </a:cubicBezTo>
                  <a:cubicBezTo>
                    <a:pt x="57" y="99"/>
                    <a:pt x="42" y="66"/>
                    <a:pt x="33" y="45"/>
                  </a:cubicBezTo>
                  <a:cubicBezTo>
                    <a:pt x="24" y="25"/>
                    <a:pt x="15" y="6"/>
                    <a:pt x="14" y="3"/>
                  </a:cubicBezTo>
                  <a:cubicBezTo>
                    <a:pt x="13" y="0"/>
                    <a:pt x="11" y="5"/>
                    <a:pt x="9" y="14"/>
                  </a:cubicBezTo>
                  <a:cubicBezTo>
                    <a:pt x="8" y="23"/>
                    <a:pt x="12" y="44"/>
                    <a:pt x="18" y="61"/>
                  </a:cubicBezTo>
                  <a:cubicBezTo>
                    <a:pt x="19" y="62"/>
                    <a:pt x="19" y="64"/>
                    <a:pt x="20" y="66"/>
                  </a:cubicBezTo>
                  <a:cubicBezTo>
                    <a:pt x="19" y="67"/>
                    <a:pt x="18" y="69"/>
                    <a:pt x="18" y="71"/>
                  </a:cubicBezTo>
                  <a:cubicBezTo>
                    <a:pt x="18" y="72"/>
                    <a:pt x="19" y="74"/>
                    <a:pt x="19" y="76"/>
                  </a:cubicBezTo>
                  <a:cubicBezTo>
                    <a:pt x="13" y="79"/>
                    <a:pt x="13" y="79"/>
                    <a:pt x="13" y="79"/>
                  </a:cubicBezTo>
                  <a:cubicBezTo>
                    <a:pt x="4" y="83"/>
                    <a:pt x="0" y="93"/>
                    <a:pt x="4" y="102"/>
                  </a:cubicBezTo>
                  <a:cubicBezTo>
                    <a:pt x="8" y="111"/>
                    <a:pt x="19" y="115"/>
                    <a:pt x="28" y="111"/>
                  </a:cubicBezTo>
                  <a:cubicBezTo>
                    <a:pt x="34" y="108"/>
                    <a:pt x="34" y="108"/>
                    <a:pt x="34" y="108"/>
                  </a:cubicBezTo>
                  <a:cubicBezTo>
                    <a:pt x="35" y="110"/>
                    <a:pt x="36" y="112"/>
                    <a:pt x="37" y="112"/>
                  </a:cubicBezTo>
                  <a:cubicBezTo>
                    <a:pt x="38" y="114"/>
                    <a:pt x="40" y="115"/>
                    <a:pt x="42" y="115"/>
                  </a:cubicBezTo>
                  <a:cubicBezTo>
                    <a:pt x="42" y="116"/>
                    <a:pt x="43" y="118"/>
                    <a:pt x="44" y="120"/>
                  </a:cubicBezTo>
                  <a:cubicBezTo>
                    <a:pt x="53" y="135"/>
                    <a:pt x="66" y="152"/>
                    <a:pt x="73" y="158"/>
                  </a:cubicBezTo>
                  <a:cubicBezTo>
                    <a:pt x="80" y="163"/>
                    <a:pt x="86" y="165"/>
                    <a:pt x="84" y="162"/>
                  </a:cubicBezTo>
                  <a:close/>
                  <a:moveTo>
                    <a:pt x="25" y="106"/>
                  </a:moveTo>
                  <a:cubicBezTo>
                    <a:pt x="19" y="109"/>
                    <a:pt x="12" y="106"/>
                    <a:pt x="9" y="100"/>
                  </a:cubicBezTo>
                  <a:cubicBezTo>
                    <a:pt x="7" y="94"/>
                    <a:pt x="10" y="87"/>
                    <a:pt x="16" y="84"/>
                  </a:cubicBezTo>
                  <a:cubicBezTo>
                    <a:pt x="21" y="81"/>
                    <a:pt x="21" y="81"/>
                    <a:pt x="21" y="81"/>
                  </a:cubicBezTo>
                  <a:cubicBezTo>
                    <a:pt x="21" y="82"/>
                    <a:pt x="22" y="83"/>
                    <a:pt x="22" y="84"/>
                  </a:cubicBezTo>
                  <a:cubicBezTo>
                    <a:pt x="24" y="89"/>
                    <a:pt x="28" y="96"/>
                    <a:pt x="30" y="101"/>
                  </a:cubicBezTo>
                  <a:cubicBezTo>
                    <a:pt x="30" y="102"/>
                    <a:pt x="30" y="103"/>
                    <a:pt x="31" y="103"/>
                  </a:cubicBezTo>
                  <a:lnTo>
                    <a:pt x="25" y="106"/>
                  </a:lnTo>
                  <a:close/>
                  <a:moveTo>
                    <a:pt x="72" y="149"/>
                  </a:moveTo>
                  <a:cubicBezTo>
                    <a:pt x="68" y="147"/>
                    <a:pt x="62" y="141"/>
                    <a:pt x="58" y="136"/>
                  </a:cubicBezTo>
                  <a:cubicBezTo>
                    <a:pt x="55" y="131"/>
                    <a:pt x="49" y="122"/>
                    <a:pt x="46" y="115"/>
                  </a:cubicBezTo>
                  <a:cubicBezTo>
                    <a:pt x="43" y="109"/>
                    <a:pt x="44" y="108"/>
                    <a:pt x="47" y="113"/>
                  </a:cubicBezTo>
                  <a:cubicBezTo>
                    <a:pt x="50" y="119"/>
                    <a:pt x="55" y="125"/>
                    <a:pt x="57" y="126"/>
                  </a:cubicBezTo>
                  <a:cubicBezTo>
                    <a:pt x="60" y="128"/>
                    <a:pt x="63" y="130"/>
                    <a:pt x="64" y="130"/>
                  </a:cubicBezTo>
                  <a:cubicBezTo>
                    <a:pt x="66" y="130"/>
                    <a:pt x="70" y="135"/>
                    <a:pt x="73" y="141"/>
                  </a:cubicBezTo>
                  <a:cubicBezTo>
                    <a:pt x="76" y="148"/>
                    <a:pt x="75" y="151"/>
                    <a:pt x="72"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8" name="Freeform 90"/>
            <p:cNvSpPr>
              <a:spLocks noEditPoints="1"/>
            </p:cNvSpPr>
            <p:nvPr/>
          </p:nvSpPr>
          <p:spPr bwMode="auto">
            <a:xfrm>
              <a:off x="8166100" y="3544888"/>
              <a:ext cx="568325" cy="877888"/>
            </a:xfrm>
            <a:custGeom>
              <a:avLst/>
              <a:gdLst>
                <a:gd name="T0" fmla="*/ 1 w 151"/>
                <a:gd name="T1" fmla="*/ 7 h 234"/>
                <a:gd name="T2" fmla="*/ 5 w 151"/>
                <a:gd name="T3" fmla="*/ 13 h 234"/>
                <a:gd name="T4" fmla="*/ 12 w 151"/>
                <a:gd name="T5" fmla="*/ 25 h 234"/>
                <a:gd name="T6" fmla="*/ 21 w 151"/>
                <a:gd name="T7" fmla="*/ 31 h 234"/>
                <a:gd name="T8" fmla="*/ 26 w 151"/>
                <a:gd name="T9" fmla="*/ 32 h 234"/>
                <a:gd name="T10" fmla="*/ 13 w 151"/>
                <a:gd name="T11" fmla="*/ 37 h 234"/>
                <a:gd name="T12" fmla="*/ 9 w 151"/>
                <a:gd name="T13" fmla="*/ 35 h 234"/>
                <a:gd name="T14" fmla="*/ 4 w 151"/>
                <a:gd name="T15" fmla="*/ 34 h 234"/>
                <a:gd name="T16" fmla="*/ 1 w 151"/>
                <a:gd name="T17" fmla="*/ 39 h 234"/>
                <a:gd name="T18" fmla="*/ 21 w 151"/>
                <a:gd name="T19" fmla="*/ 83 h 234"/>
                <a:gd name="T20" fmla="*/ 57 w 151"/>
                <a:gd name="T21" fmla="*/ 165 h 234"/>
                <a:gd name="T22" fmla="*/ 77 w 151"/>
                <a:gd name="T23" fmla="*/ 209 h 234"/>
                <a:gd name="T24" fmla="*/ 82 w 151"/>
                <a:gd name="T25" fmla="*/ 211 h 234"/>
                <a:gd name="T26" fmla="*/ 84 w 151"/>
                <a:gd name="T27" fmla="*/ 206 h 234"/>
                <a:gd name="T28" fmla="*/ 86 w 151"/>
                <a:gd name="T29" fmla="*/ 201 h 234"/>
                <a:gd name="T30" fmla="*/ 99 w 151"/>
                <a:gd name="T31" fmla="*/ 195 h 234"/>
                <a:gd name="T32" fmla="*/ 96 w 151"/>
                <a:gd name="T33" fmla="*/ 200 h 234"/>
                <a:gd name="T34" fmla="*/ 94 w 151"/>
                <a:gd name="T35" fmla="*/ 211 h 234"/>
                <a:gd name="T36" fmla="*/ 98 w 151"/>
                <a:gd name="T37" fmla="*/ 224 h 234"/>
                <a:gd name="T38" fmla="*/ 100 w 151"/>
                <a:gd name="T39" fmla="*/ 231 h 234"/>
                <a:gd name="T40" fmla="*/ 106 w 151"/>
                <a:gd name="T41" fmla="*/ 233 h 234"/>
                <a:gd name="T42" fmla="*/ 109 w 151"/>
                <a:gd name="T43" fmla="*/ 228 h 234"/>
                <a:gd name="T44" fmla="*/ 106 w 151"/>
                <a:gd name="T45" fmla="*/ 221 h 234"/>
                <a:gd name="T46" fmla="*/ 103 w 151"/>
                <a:gd name="T47" fmla="*/ 210 h 234"/>
                <a:gd name="T48" fmla="*/ 104 w 151"/>
                <a:gd name="T49" fmla="*/ 203 h 234"/>
                <a:gd name="T50" fmla="*/ 108 w 151"/>
                <a:gd name="T51" fmla="*/ 199 h 234"/>
                <a:gd name="T52" fmla="*/ 114 w 151"/>
                <a:gd name="T53" fmla="*/ 197 h 234"/>
                <a:gd name="T54" fmla="*/ 116 w 151"/>
                <a:gd name="T55" fmla="*/ 191 h 234"/>
                <a:gd name="T56" fmla="*/ 114 w 151"/>
                <a:gd name="T57" fmla="*/ 189 h 234"/>
                <a:gd name="T58" fmla="*/ 117 w 151"/>
                <a:gd name="T59" fmla="*/ 187 h 234"/>
                <a:gd name="T60" fmla="*/ 149 w 151"/>
                <a:gd name="T61" fmla="*/ 160 h 234"/>
                <a:gd name="T62" fmla="*/ 139 w 151"/>
                <a:gd name="T63" fmla="*/ 115 h 234"/>
                <a:gd name="T64" fmla="*/ 113 w 151"/>
                <a:gd name="T65" fmla="*/ 56 h 234"/>
                <a:gd name="T66" fmla="*/ 86 w 151"/>
                <a:gd name="T67" fmla="*/ 18 h 234"/>
                <a:gd name="T68" fmla="*/ 45 w 151"/>
                <a:gd name="T69" fmla="*/ 24 h 234"/>
                <a:gd name="T70" fmla="*/ 41 w 151"/>
                <a:gd name="T71" fmla="*/ 25 h 234"/>
                <a:gd name="T72" fmla="*/ 41 w 151"/>
                <a:gd name="T73" fmla="*/ 22 h 234"/>
                <a:gd name="T74" fmla="*/ 35 w 151"/>
                <a:gd name="T75" fmla="*/ 20 h 234"/>
                <a:gd name="T76" fmla="*/ 30 w 151"/>
                <a:gd name="T77" fmla="*/ 22 h 234"/>
                <a:gd name="T78" fmla="*/ 24 w 151"/>
                <a:gd name="T79" fmla="*/ 23 h 234"/>
                <a:gd name="T80" fmla="*/ 19 w 151"/>
                <a:gd name="T81" fmla="*/ 19 h 234"/>
                <a:gd name="T82" fmla="*/ 12 w 151"/>
                <a:gd name="T83" fmla="*/ 9 h 234"/>
                <a:gd name="T84" fmla="*/ 9 w 151"/>
                <a:gd name="T85" fmla="*/ 3 h 234"/>
                <a:gd name="T86" fmla="*/ 3 w 151"/>
                <a:gd name="T87" fmla="*/ 1 h 234"/>
                <a:gd name="T88" fmla="*/ 1 w 151"/>
                <a:gd name="T89" fmla="*/ 7 h 234"/>
                <a:gd name="T90" fmla="*/ 135 w 151"/>
                <a:gd name="T91" fmla="*/ 129 h 234"/>
                <a:gd name="T92" fmla="*/ 140 w 151"/>
                <a:gd name="T93" fmla="*/ 151 h 234"/>
                <a:gd name="T94" fmla="*/ 134 w 151"/>
                <a:gd name="T95" fmla="*/ 164 h 234"/>
                <a:gd name="T96" fmla="*/ 119 w 151"/>
                <a:gd name="T97" fmla="*/ 174 h 234"/>
                <a:gd name="T98" fmla="*/ 99 w 151"/>
                <a:gd name="T99" fmla="*/ 184 h 234"/>
                <a:gd name="T100" fmla="*/ 83 w 151"/>
                <a:gd name="T101" fmla="*/ 191 h 234"/>
                <a:gd name="T102" fmla="*/ 82 w 151"/>
                <a:gd name="T103" fmla="*/ 189 h 234"/>
                <a:gd name="T104" fmla="*/ 95 w 151"/>
                <a:gd name="T105" fmla="*/ 178 h 234"/>
                <a:gd name="T106" fmla="*/ 114 w 151"/>
                <a:gd name="T107" fmla="*/ 165 h 234"/>
                <a:gd name="T108" fmla="*/ 125 w 151"/>
                <a:gd name="T109" fmla="*/ 148 h 234"/>
                <a:gd name="T110" fmla="*/ 128 w 151"/>
                <a:gd name="T111" fmla="*/ 128 h 234"/>
                <a:gd name="T112" fmla="*/ 135 w 151"/>
                <a:gd name="T113" fmla="*/ 1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 h="234">
                  <a:moveTo>
                    <a:pt x="1" y="7"/>
                  </a:moveTo>
                  <a:cubicBezTo>
                    <a:pt x="5" y="13"/>
                    <a:pt x="5" y="13"/>
                    <a:pt x="5" y="13"/>
                  </a:cubicBezTo>
                  <a:cubicBezTo>
                    <a:pt x="7" y="17"/>
                    <a:pt x="10" y="22"/>
                    <a:pt x="12" y="25"/>
                  </a:cubicBezTo>
                  <a:cubicBezTo>
                    <a:pt x="15" y="27"/>
                    <a:pt x="18" y="30"/>
                    <a:pt x="21" y="31"/>
                  </a:cubicBezTo>
                  <a:cubicBezTo>
                    <a:pt x="23" y="32"/>
                    <a:pt x="24" y="32"/>
                    <a:pt x="26" y="32"/>
                  </a:cubicBezTo>
                  <a:cubicBezTo>
                    <a:pt x="19" y="35"/>
                    <a:pt x="14" y="37"/>
                    <a:pt x="13" y="37"/>
                  </a:cubicBezTo>
                  <a:cubicBezTo>
                    <a:pt x="12" y="38"/>
                    <a:pt x="10" y="37"/>
                    <a:pt x="9" y="35"/>
                  </a:cubicBezTo>
                  <a:cubicBezTo>
                    <a:pt x="8" y="33"/>
                    <a:pt x="6" y="33"/>
                    <a:pt x="4" y="34"/>
                  </a:cubicBezTo>
                  <a:cubicBezTo>
                    <a:pt x="2" y="35"/>
                    <a:pt x="1" y="37"/>
                    <a:pt x="1" y="39"/>
                  </a:cubicBezTo>
                  <a:cubicBezTo>
                    <a:pt x="2" y="41"/>
                    <a:pt x="11" y="61"/>
                    <a:pt x="21" y="83"/>
                  </a:cubicBezTo>
                  <a:cubicBezTo>
                    <a:pt x="31" y="106"/>
                    <a:pt x="47" y="142"/>
                    <a:pt x="57" y="165"/>
                  </a:cubicBezTo>
                  <a:cubicBezTo>
                    <a:pt x="67" y="187"/>
                    <a:pt x="76" y="207"/>
                    <a:pt x="77" y="209"/>
                  </a:cubicBezTo>
                  <a:cubicBezTo>
                    <a:pt x="78" y="211"/>
                    <a:pt x="80" y="212"/>
                    <a:pt x="82" y="211"/>
                  </a:cubicBezTo>
                  <a:cubicBezTo>
                    <a:pt x="84" y="210"/>
                    <a:pt x="85" y="208"/>
                    <a:pt x="84" y="206"/>
                  </a:cubicBezTo>
                  <a:cubicBezTo>
                    <a:pt x="84" y="204"/>
                    <a:pt x="84" y="202"/>
                    <a:pt x="86" y="201"/>
                  </a:cubicBezTo>
                  <a:cubicBezTo>
                    <a:pt x="87" y="201"/>
                    <a:pt x="92" y="198"/>
                    <a:pt x="99" y="195"/>
                  </a:cubicBezTo>
                  <a:cubicBezTo>
                    <a:pt x="97" y="197"/>
                    <a:pt x="96" y="198"/>
                    <a:pt x="96" y="200"/>
                  </a:cubicBezTo>
                  <a:cubicBezTo>
                    <a:pt x="95" y="202"/>
                    <a:pt x="94" y="207"/>
                    <a:pt x="94" y="211"/>
                  </a:cubicBezTo>
                  <a:cubicBezTo>
                    <a:pt x="95" y="214"/>
                    <a:pt x="96" y="220"/>
                    <a:pt x="98" y="224"/>
                  </a:cubicBezTo>
                  <a:cubicBezTo>
                    <a:pt x="100" y="231"/>
                    <a:pt x="100" y="231"/>
                    <a:pt x="100" y="231"/>
                  </a:cubicBezTo>
                  <a:cubicBezTo>
                    <a:pt x="101" y="233"/>
                    <a:pt x="104" y="234"/>
                    <a:pt x="106" y="233"/>
                  </a:cubicBezTo>
                  <a:cubicBezTo>
                    <a:pt x="108" y="233"/>
                    <a:pt x="109" y="230"/>
                    <a:pt x="109" y="228"/>
                  </a:cubicBezTo>
                  <a:cubicBezTo>
                    <a:pt x="106" y="221"/>
                    <a:pt x="106" y="221"/>
                    <a:pt x="106" y="221"/>
                  </a:cubicBezTo>
                  <a:cubicBezTo>
                    <a:pt x="105" y="217"/>
                    <a:pt x="103" y="212"/>
                    <a:pt x="103" y="210"/>
                  </a:cubicBezTo>
                  <a:cubicBezTo>
                    <a:pt x="103" y="207"/>
                    <a:pt x="103" y="204"/>
                    <a:pt x="104" y="203"/>
                  </a:cubicBezTo>
                  <a:cubicBezTo>
                    <a:pt x="104" y="202"/>
                    <a:pt x="106" y="200"/>
                    <a:pt x="108" y="199"/>
                  </a:cubicBezTo>
                  <a:cubicBezTo>
                    <a:pt x="114" y="197"/>
                    <a:pt x="114" y="197"/>
                    <a:pt x="114" y="197"/>
                  </a:cubicBezTo>
                  <a:cubicBezTo>
                    <a:pt x="116" y="196"/>
                    <a:pt x="117" y="193"/>
                    <a:pt x="116" y="191"/>
                  </a:cubicBezTo>
                  <a:cubicBezTo>
                    <a:pt x="115" y="190"/>
                    <a:pt x="115" y="189"/>
                    <a:pt x="114" y="189"/>
                  </a:cubicBezTo>
                  <a:cubicBezTo>
                    <a:pt x="115" y="188"/>
                    <a:pt x="116" y="188"/>
                    <a:pt x="117" y="187"/>
                  </a:cubicBezTo>
                  <a:cubicBezTo>
                    <a:pt x="132" y="181"/>
                    <a:pt x="147" y="168"/>
                    <a:pt x="149" y="160"/>
                  </a:cubicBezTo>
                  <a:cubicBezTo>
                    <a:pt x="151" y="152"/>
                    <a:pt x="147" y="131"/>
                    <a:pt x="139" y="115"/>
                  </a:cubicBezTo>
                  <a:cubicBezTo>
                    <a:pt x="132" y="99"/>
                    <a:pt x="120" y="72"/>
                    <a:pt x="113" y="56"/>
                  </a:cubicBezTo>
                  <a:cubicBezTo>
                    <a:pt x="106" y="39"/>
                    <a:pt x="94" y="22"/>
                    <a:pt x="86" y="18"/>
                  </a:cubicBezTo>
                  <a:cubicBezTo>
                    <a:pt x="79" y="14"/>
                    <a:pt x="60" y="17"/>
                    <a:pt x="45" y="24"/>
                  </a:cubicBezTo>
                  <a:cubicBezTo>
                    <a:pt x="43" y="24"/>
                    <a:pt x="42" y="25"/>
                    <a:pt x="41" y="25"/>
                  </a:cubicBezTo>
                  <a:cubicBezTo>
                    <a:pt x="42" y="24"/>
                    <a:pt x="42" y="23"/>
                    <a:pt x="41" y="22"/>
                  </a:cubicBezTo>
                  <a:cubicBezTo>
                    <a:pt x="40" y="20"/>
                    <a:pt x="38" y="19"/>
                    <a:pt x="35" y="20"/>
                  </a:cubicBezTo>
                  <a:cubicBezTo>
                    <a:pt x="30" y="22"/>
                    <a:pt x="30" y="22"/>
                    <a:pt x="30" y="22"/>
                  </a:cubicBezTo>
                  <a:cubicBezTo>
                    <a:pt x="28" y="23"/>
                    <a:pt x="25" y="23"/>
                    <a:pt x="24" y="23"/>
                  </a:cubicBezTo>
                  <a:cubicBezTo>
                    <a:pt x="23" y="22"/>
                    <a:pt x="20" y="20"/>
                    <a:pt x="19" y="19"/>
                  </a:cubicBezTo>
                  <a:cubicBezTo>
                    <a:pt x="17" y="17"/>
                    <a:pt x="14" y="12"/>
                    <a:pt x="12" y="9"/>
                  </a:cubicBezTo>
                  <a:cubicBezTo>
                    <a:pt x="9" y="3"/>
                    <a:pt x="9" y="3"/>
                    <a:pt x="9" y="3"/>
                  </a:cubicBezTo>
                  <a:cubicBezTo>
                    <a:pt x="8" y="0"/>
                    <a:pt x="5" y="0"/>
                    <a:pt x="3" y="1"/>
                  </a:cubicBezTo>
                  <a:cubicBezTo>
                    <a:pt x="1" y="2"/>
                    <a:pt x="0" y="4"/>
                    <a:pt x="1" y="7"/>
                  </a:cubicBezTo>
                  <a:close/>
                  <a:moveTo>
                    <a:pt x="135" y="129"/>
                  </a:moveTo>
                  <a:cubicBezTo>
                    <a:pt x="138" y="137"/>
                    <a:pt x="140" y="146"/>
                    <a:pt x="140" y="151"/>
                  </a:cubicBezTo>
                  <a:cubicBezTo>
                    <a:pt x="139" y="156"/>
                    <a:pt x="137" y="162"/>
                    <a:pt x="134" y="164"/>
                  </a:cubicBezTo>
                  <a:cubicBezTo>
                    <a:pt x="131" y="167"/>
                    <a:pt x="125" y="172"/>
                    <a:pt x="119" y="174"/>
                  </a:cubicBezTo>
                  <a:cubicBezTo>
                    <a:pt x="114" y="177"/>
                    <a:pt x="105" y="182"/>
                    <a:pt x="99" y="184"/>
                  </a:cubicBezTo>
                  <a:cubicBezTo>
                    <a:pt x="93" y="187"/>
                    <a:pt x="86" y="190"/>
                    <a:pt x="83" y="191"/>
                  </a:cubicBezTo>
                  <a:cubicBezTo>
                    <a:pt x="81" y="193"/>
                    <a:pt x="81" y="192"/>
                    <a:pt x="82" y="189"/>
                  </a:cubicBezTo>
                  <a:cubicBezTo>
                    <a:pt x="83" y="187"/>
                    <a:pt x="89" y="182"/>
                    <a:pt x="95" y="178"/>
                  </a:cubicBezTo>
                  <a:cubicBezTo>
                    <a:pt x="100" y="175"/>
                    <a:pt x="109" y="169"/>
                    <a:pt x="114" y="165"/>
                  </a:cubicBezTo>
                  <a:cubicBezTo>
                    <a:pt x="119" y="160"/>
                    <a:pt x="124" y="153"/>
                    <a:pt x="125" y="148"/>
                  </a:cubicBezTo>
                  <a:cubicBezTo>
                    <a:pt x="127" y="144"/>
                    <a:pt x="128" y="134"/>
                    <a:pt x="128" y="128"/>
                  </a:cubicBezTo>
                  <a:cubicBezTo>
                    <a:pt x="129" y="122"/>
                    <a:pt x="131" y="122"/>
                    <a:pt x="135"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49" name="Freeform 88"/>
          <p:cNvSpPr>
            <a:spLocks noEditPoints="1"/>
          </p:cNvSpPr>
          <p:nvPr/>
        </p:nvSpPr>
        <p:spPr bwMode="auto">
          <a:xfrm rot="2480896">
            <a:off x="2967646" y="2435062"/>
            <a:ext cx="337415" cy="329722"/>
          </a:xfrm>
          <a:custGeom>
            <a:avLst/>
            <a:gdLst>
              <a:gd name="T0" fmla="*/ 119 w 130"/>
              <a:gd name="T1" fmla="*/ 14 h 127"/>
              <a:gd name="T2" fmla="*/ 113 w 130"/>
              <a:gd name="T3" fmla="*/ 11 h 127"/>
              <a:gd name="T4" fmla="*/ 104 w 130"/>
              <a:gd name="T5" fmla="*/ 4 h 127"/>
              <a:gd name="T6" fmla="*/ 14 w 130"/>
              <a:gd name="T7" fmla="*/ 99 h 127"/>
              <a:gd name="T8" fmla="*/ 2 w 130"/>
              <a:gd name="T9" fmla="*/ 115 h 127"/>
              <a:gd name="T10" fmla="*/ 26 w 130"/>
              <a:gd name="T11" fmla="*/ 114 h 127"/>
              <a:gd name="T12" fmla="*/ 48 w 130"/>
              <a:gd name="T13" fmla="*/ 117 h 127"/>
              <a:gd name="T14" fmla="*/ 62 w 130"/>
              <a:gd name="T15" fmla="*/ 120 h 127"/>
              <a:gd name="T16" fmla="*/ 85 w 130"/>
              <a:gd name="T17" fmla="*/ 123 h 127"/>
              <a:gd name="T18" fmla="*/ 115 w 130"/>
              <a:gd name="T19" fmla="*/ 86 h 127"/>
              <a:gd name="T20" fmla="*/ 125 w 130"/>
              <a:gd name="T21" fmla="*/ 52 h 127"/>
              <a:gd name="T22" fmla="*/ 62 w 130"/>
              <a:gd name="T23" fmla="*/ 79 h 127"/>
              <a:gd name="T24" fmla="*/ 58 w 130"/>
              <a:gd name="T25" fmla="*/ 81 h 127"/>
              <a:gd name="T26" fmla="*/ 62 w 130"/>
              <a:gd name="T27" fmla="*/ 88 h 127"/>
              <a:gd name="T28" fmla="*/ 46 w 130"/>
              <a:gd name="T29" fmla="*/ 92 h 127"/>
              <a:gd name="T30" fmla="*/ 50 w 130"/>
              <a:gd name="T31" fmla="*/ 94 h 127"/>
              <a:gd name="T32" fmla="*/ 47 w 130"/>
              <a:gd name="T33" fmla="*/ 114 h 127"/>
              <a:gd name="T34" fmla="*/ 52 w 130"/>
              <a:gd name="T35" fmla="*/ 118 h 127"/>
              <a:gd name="T36" fmla="*/ 40 w 130"/>
              <a:gd name="T37" fmla="*/ 103 h 127"/>
              <a:gd name="T38" fmla="*/ 55 w 130"/>
              <a:gd name="T39" fmla="*/ 113 h 127"/>
              <a:gd name="T40" fmla="*/ 60 w 130"/>
              <a:gd name="T41" fmla="*/ 117 h 127"/>
              <a:gd name="T42" fmla="*/ 59 w 130"/>
              <a:gd name="T43" fmla="*/ 111 h 127"/>
              <a:gd name="T44" fmla="*/ 63 w 130"/>
              <a:gd name="T45" fmla="*/ 115 h 127"/>
              <a:gd name="T46" fmla="*/ 57 w 130"/>
              <a:gd name="T47" fmla="*/ 98 h 127"/>
              <a:gd name="T48" fmla="*/ 67 w 130"/>
              <a:gd name="T49" fmla="*/ 107 h 127"/>
              <a:gd name="T50" fmla="*/ 63 w 130"/>
              <a:gd name="T51" fmla="*/ 99 h 127"/>
              <a:gd name="T52" fmla="*/ 55 w 130"/>
              <a:gd name="T53" fmla="*/ 90 h 127"/>
              <a:gd name="T54" fmla="*/ 49 w 130"/>
              <a:gd name="T55" fmla="*/ 86 h 127"/>
              <a:gd name="T56" fmla="*/ 66 w 130"/>
              <a:gd name="T57" fmla="*/ 90 h 127"/>
              <a:gd name="T58" fmla="*/ 77 w 130"/>
              <a:gd name="T59" fmla="*/ 98 h 127"/>
              <a:gd name="T60" fmla="*/ 66 w 130"/>
              <a:gd name="T61" fmla="*/ 86 h 127"/>
              <a:gd name="T62" fmla="*/ 80 w 130"/>
              <a:gd name="T63" fmla="*/ 95 h 127"/>
              <a:gd name="T64" fmla="*/ 69 w 130"/>
              <a:gd name="T65" fmla="*/ 76 h 127"/>
              <a:gd name="T66" fmla="*/ 88 w 130"/>
              <a:gd name="T67" fmla="*/ 94 h 127"/>
              <a:gd name="T68" fmla="*/ 86 w 130"/>
              <a:gd name="T69" fmla="*/ 89 h 127"/>
              <a:gd name="T70" fmla="*/ 82 w 130"/>
              <a:gd name="T71" fmla="*/ 88 h 127"/>
              <a:gd name="T72" fmla="*/ 93 w 130"/>
              <a:gd name="T73" fmla="*/ 90 h 127"/>
              <a:gd name="T74" fmla="*/ 86 w 130"/>
              <a:gd name="T75" fmla="*/ 86 h 127"/>
              <a:gd name="T76" fmla="*/ 82 w 130"/>
              <a:gd name="T77" fmla="*/ 79 h 127"/>
              <a:gd name="T78" fmla="*/ 100 w 130"/>
              <a:gd name="T79" fmla="*/ 85 h 127"/>
              <a:gd name="T80" fmla="*/ 96 w 130"/>
              <a:gd name="T81" fmla="*/ 84 h 127"/>
              <a:gd name="T82" fmla="*/ 84 w 130"/>
              <a:gd name="T83" fmla="*/ 68 h 127"/>
              <a:gd name="T84" fmla="*/ 100 w 130"/>
              <a:gd name="T85" fmla="*/ 81 h 127"/>
              <a:gd name="T86" fmla="*/ 96 w 130"/>
              <a:gd name="T87" fmla="*/ 74 h 127"/>
              <a:gd name="T88" fmla="*/ 91 w 130"/>
              <a:gd name="T89" fmla="*/ 63 h 127"/>
              <a:gd name="T90" fmla="*/ 87 w 130"/>
              <a:gd name="T91" fmla="*/ 61 h 127"/>
              <a:gd name="T92" fmla="*/ 97 w 130"/>
              <a:gd name="T93" fmla="*/ 63 h 127"/>
              <a:gd name="T94" fmla="*/ 91 w 130"/>
              <a:gd name="T95" fmla="*/ 59 h 127"/>
              <a:gd name="T96" fmla="*/ 87 w 130"/>
              <a:gd name="T97" fmla="*/ 52 h 127"/>
              <a:gd name="T98" fmla="*/ 104 w 130"/>
              <a:gd name="T99" fmla="*/ 58 h 127"/>
              <a:gd name="T100" fmla="*/ 100 w 130"/>
              <a:gd name="T101" fmla="*/ 57 h 127"/>
              <a:gd name="T102" fmla="*/ 92 w 130"/>
              <a:gd name="T103" fmla="*/ 48 h 127"/>
              <a:gd name="T104" fmla="*/ 114 w 130"/>
              <a:gd name="T105" fmla="*/ 64 h 127"/>
              <a:gd name="T106" fmla="*/ 104 w 130"/>
              <a:gd name="T107" fmla="*/ 52 h 127"/>
              <a:gd name="T108" fmla="*/ 103 w 130"/>
              <a:gd name="T109" fmla="*/ 47 h 127"/>
              <a:gd name="T110" fmla="*/ 99 w 130"/>
              <a:gd name="T111" fmla="*/ 46 h 127"/>
              <a:gd name="T112" fmla="*/ 118 w 130"/>
              <a:gd name="T113" fmla="*/ 59 h 127"/>
              <a:gd name="T114" fmla="*/ 107 w 130"/>
              <a:gd name="T115" fmla="*/ 48 h 127"/>
              <a:gd name="T116" fmla="*/ 103 w 130"/>
              <a:gd name="T117" fmla="*/ 41 h 127"/>
              <a:gd name="T118" fmla="*/ 121 w 130"/>
              <a:gd name="T119" fmla="*/ 55 h 127"/>
              <a:gd name="T120" fmla="*/ 120 w 130"/>
              <a:gd name="T121" fmla="*/ 53 h 127"/>
              <a:gd name="T122" fmla="*/ 122 w 130"/>
              <a:gd name="T123" fmla="*/ 4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 h="127">
                <a:moveTo>
                  <a:pt x="122" y="30"/>
                </a:moveTo>
                <a:cubicBezTo>
                  <a:pt x="122" y="30"/>
                  <a:pt x="122" y="29"/>
                  <a:pt x="122" y="29"/>
                </a:cubicBezTo>
                <a:cubicBezTo>
                  <a:pt x="123" y="28"/>
                  <a:pt x="123" y="27"/>
                  <a:pt x="122" y="25"/>
                </a:cubicBezTo>
                <a:cubicBezTo>
                  <a:pt x="120" y="22"/>
                  <a:pt x="120" y="22"/>
                  <a:pt x="120" y="22"/>
                </a:cubicBezTo>
                <a:cubicBezTo>
                  <a:pt x="119" y="20"/>
                  <a:pt x="118" y="18"/>
                  <a:pt x="118" y="17"/>
                </a:cubicBezTo>
                <a:cubicBezTo>
                  <a:pt x="118" y="17"/>
                  <a:pt x="118" y="15"/>
                  <a:pt x="119" y="14"/>
                </a:cubicBezTo>
                <a:cubicBezTo>
                  <a:pt x="119" y="12"/>
                  <a:pt x="121" y="10"/>
                  <a:pt x="122" y="8"/>
                </a:cubicBezTo>
                <a:cubicBezTo>
                  <a:pt x="125" y="5"/>
                  <a:pt x="125" y="5"/>
                  <a:pt x="125" y="5"/>
                </a:cubicBezTo>
                <a:cubicBezTo>
                  <a:pt x="126" y="4"/>
                  <a:pt x="126" y="2"/>
                  <a:pt x="125" y="1"/>
                </a:cubicBezTo>
                <a:cubicBezTo>
                  <a:pt x="124" y="0"/>
                  <a:pt x="122" y="0"/>
                  <a:pt x="121" y="1"/>
                </a:cubicBezTo>
                <a:cubicBezTo>
                  <a:pt x="118" y="4"/>
                  <a:pt x="118" y="4"/>
                  <a:pt x="118" y="4"/>
                </a:cubicBezTo>
                <a:cubicBezTo>
                  <a:pt x="116" y="6"/>
                  <a:pt x="114" y="9"/>
                  <a:pt x="113" y="11"/>
                </a:cubicBezTo>
                <a:cubicBezTo>
                  <a:pt x="112" y="13"/>
                  <a:pt x="112" y="16"/>
                  <a:pt x="112" y="18"/>
                </a:cubicBezTo>
                <a:cubicBezTo>
                  <a:pt x="112" y="18"/>
                  <a:pt x="112" y="19"/>
                  <a:pt x="112" y="19"/>
                </a:cubicBezTo>
                <a:cubicBezTo>
                  <a:pt x="110" y="15"/>
                  <a:pt x="108" y="13"/>
                  <a:pt x="107" y="12"/>
                </a:cubicBezTo>
                <a:cubicBezTo>
                  <a:pt x="107" y="11"/>
                  <a:pt x="107" y="10"/>
                  <a:pt x="108" y="9"/>
                </a:cubicBezTo>
                <a:cubicBezTo>
                  <a:pt x="109" y="8"/>
                  <a:pt x="109" y="6"/>
                  <a:pt x="108" y="5"/>
                </a:cubicBezTo>
                <a:cubicBezTo>
                  <a:pt x="107" y="4"/>
                  <a:pt x="105" y="3"/>
                  <a:pt x="104" y="4"/>
                </a:cubicBezTo>
                <a:cubicBezTo>
                  <a:pt x="103" y="5"/>
                  <a:pt x="91" y="16"/>
                  <a:pt x="78" y="28"/>
                </a:cubicBezTo>
                <a:cubicBezTo>
                  <a:pt x="66" y="40"/>
                  <a:pt x="45" y="59"/>
                  <a:pt x="32" y="71"/>
                </a:cubicBezTo>
                <a:cubicBezTo>
                  <a:pt x="19" y="83"/>
                  <a:pt x="8" y="93"/>
                  <a:pt x="7" y="94"/>
                </a:cubicBezTo>
                <a:cubicBezTo>
                  <a:pt x="6" y="95"/>
                  <a:pt x="6" y="97"/>
                  <a:pt x="7" y="98"/>
                </a:cubicBezTo>
                <a:cubicBezTo>
                  <a:pt x="8" y="99"/>
                  <a:pt x="10" y="100"/>
                  <a:pt x="11" y="99"/>
                </a:cubicBezTo>
                <a:cubicBezTo>
                  <a:pt x="12" y="98"/>
                  <a:pt x="13" y="98"/>
                  <a:pt x="14" y="99"/>
                </a:cubicBezTo>
                <a:cubicBezTo>
                  <a:pt x="15" y="99"/>
                  <a:pt x="17" y="101"/>
                  <a:pt x="21" y="103"/>
                </a:cubicBezTo>
                <a:cubicBezTo>
                  <a:pt x="20" y="103"/>
                  <a:pt x="20" y="103"/>
                  <a:pt x="20" y="103"/>
                </a:cubicBezTo>
                <a:cubicBezTo>
                  <a:pt x="18" y="103"/>
                  <a:pt x="15" y="103"/>
                  <a:pt x="13" y="104"/>
                </a:cubicBezTo>
                <a:cubicBezTo>
                  <a:pt x="11" y="105"/>
                  <a:pt x="8" y="107"/>
                  <a:pt x="5" y="108"/>
                </a:cubicBezTo>
                <a:cubicBezTo>
                  <a:pt x="2" y="111"/>
                  <a:pt x="2" y="111"/>
                  <a:pt x="2" y="111"/>
                </a:cubicBezTo>
                <a:cubicBezTo>
                  <a:pt x="1" y="112"/>
                  <a:pt x="0" y="114"/>
                  <a:pt x="2" y="115"/>
                </a:cubicBezTo>
                <a:cubicBezTo>
                  <a:pt x="3" y="117"/>
                  <a:pt x="5" y="117"/>
                  <a:pt x="6" y="116"/>
                </a:cubicBezTo>
                <a:cubicBezTo>
                  <a:pt x="9" y="113"/>
                  <a:pt x="9" y="113"/>
                  <a:pt x="9" y="113"/>
                </a:cubicBezTo>
                <a:cubicBezTo>
                  <a:pt x="11" y="112"/>
                  <a:pt x="14" y="110"/>
                  <a:pt x="15" y="110"/>
                </a:cubicBezTo>
                <a:cubicBezTo>
                  <a:pt x="16" y="109"/>
                  <a:pt x="18" y="109"/>
                  <a:pt x="19" y="109"/>
                </a:cubicBezTo>
                <a:cubicBezTo>
                  <a:pt x="19" y="109"/>
                  <a:pt x="21" y="110"/>
                  <a:pt x="23" y="112"/>
                </a:cubicBezTo>
                <a:cubicBezTo>
                  <a:pt x="26" y="114"/>
                  <a:pt x="26" y="114"/>
                  <a:pt x="26" y="114"/>
                </a:cubicBezTo>
                <a:cubicBezTo>
                  <a:pt x="27" y="115"/>
                  <a:pt x="29" y="115"/>
                  <a:pt x="30" y="114"/>
                </a:cubicBezTo>
                <a:cubicBezTo>
                  <a:pt x="30" y="114"/>
                  <a:pt x="31" y="114"/>
                  <a:pt x="31" y="114"/>
                </a:cubicBezTo>
                <a:cubicBezTo>
                  <a:pt x="31" y="113"/>
                  <a:pt x="32" y="112"/>
                  <a:pt x="31" y="110"/>
                </a:cubicBezTo>
                <a:cubicBezTo>
                  <a:pt x="35" y="113"/>
                  <a:pt x="40" y="115"/>
                  <a:pt x="46" y="117"/>
                </a:cubicBezTo>
                <a:cubicBezTo>
                  <a:pt x="46" y="117"/>
                  <a:pt x="46" y="117"/>
                  <a:pt x="46" y="116"/>
                </a:cubicBezTo>
                <a:cubicBezTo>
                  <a:pt x="46" y="116"/>
                  <a:pt x="48" y="116"/>
                  <a:pt x="48" y="117"/>
                </a:cubicBezTo>
                <a:cubicBezTo>
                  <a:pt x="49" y="117"/>
                  <a:pt x="49" y="118"/>
                  <a:pt x="49" y="118"/>
                </a:cubicBezTo>
                <a:cubicBezTo>
                  <a:pt x="51" y="119"/>
                  <a:pt x="54" y="119"/>
                  <a:pt x="56" y="119"/>
                </a:cubicBezTo>
                <a:cubicBezTo>
                  <a:pt x="56" y="119"/>
                  <a:pt x="56" y="119"/>
                  <a:pt x="56" y="119"/>
                </a:cubicBezTo>
                <a:cubicBezTo>
                  <a:pt x="56" y="119"/>
                  <a:pt x="57" y="119"/>
                  <a:pt x="58" y="119"/>
                </a:cubicBezTo>
                <a:cubicBezTo>
                  <a:pt x="58" y="119"/>
                  <a:pt x="59" y="120"/>
                  <a:pt x="59" y="120"/>
                </a:cubicBezTo>
                <a:cubicBezTo>
                  <a:pt x="60" y="120"/>
                  <a:pt x="61" y="120"/>
                  <a:pt x="62" y="120"/>
                </a:cubicBezTo>
                <a:cubicBezTo>
                  <a:pt x="61" y="119"/>
                  <a:pt x="61" y="118"/>
                  <a:pt x="61" y="118"/>
                </a:cubicBezTo>
                <a:cubicBezTo>
                  <a:pt x="62" y="117"/>
                  <a:pt x="63" y="117"/>
                  <a:pt x="64" y="118"/>
                </a:cubicBezTo>
                <a:cubicBezTo>
                  <a:pt x="64" y="119"/>
                  <a:pt x="65" y="119"/>
                  <a:pt x="65" y="120"/>
                </a:cubicBezTo>
                <a:cubicBezTo>
                  <a:pt x="71" y="119"/>
                  <a:pt x="80" y="115"/>
                  <a:pt x="88" y="109"/>
                </a:cubicBezTo>
                <a:cubicBezTo>
                  <a:pt x="88" y="110"/>
                  <a:pt x="87" y="111"/>
                  <a:pt x="87" y="111"/>
                </a:cubicBezTo>
                <a:cubicBezTo>
                  <a:pt x="85" y="115"/>
                  <a:pt x="85" y="120"/>
                  <a:pt x="85" y="123"/>
                </a:cubicBezTo>
                <a:cubicBezTo>
                  <a:pt x="86" y="126"/>
                  <a:pt x="87" y="127"/>
                  <a:pt x="89" y="126"/>
                </a:cubicBezTo>
                <a:cubicBezTo>
                  <a:pt x="91" y="124"/>
                  <a:pt x="96" y="119"/>
                  <a:pt x="100" y="115"/>
                </a:cubicBezTo>
                <a:cubicBezTo>
                  <a:pt x="105" y="111"/>
                  <a:pt x="113" y="104"/>
                  <a:pt x="117" y="99"/>
                </a:cubicBezTo>
                <a:cubicBezTo>
                  <a:pt x="122" y="95"/>
                  <a:pt x="127" y="90"/>
                  <a:pt x="129" y="89"/>
                </a:cubicBezTo>
                <a:cubicBezTo>
                  <a:pt x="130" y="87"/>
                  <a:pt x="129" y="85"/>
                  <a:pt x="127" y="85"/>
                </a:cubicBezTo>
                <a:cubicBezTo>
                  <a:pt x="124" y="84"/>
                  <a:pt x="118" y="84"/>
                  <a:pt x="115" y="86"/>
                </a:cubicBezTo>
                <a:cubicBezTo>
                  <a:pt x="114" y="86"/>
                  <a:pt x="113" y="86"/>
                  <a:pt x="113" y="87"/>
                </a:cubicBezTo>
                <a:cubicBezTo>
                  <a:pt x="119" y="78"/>
                  <a:pt x="124" y="69"/>
                  <a:pt x="125" y="62"/>
                </a:cubicBezTo>
                <a:cubicBezTo>
                  <a:pt x="125" y="62"/>
                  <a:pt x="125" y="62"/>
                  <a:pt x="125" y="62"/>
                </a:cubicBezTo>
                <a:cubicBezTo>
                  <a:pt x="124" y="61"/>
                  <a:pt x="124" y="60"/>
                  <a:pt x="124" y="59"/>
                </a:cubicBezTo>
                <a:cubicBezTo>
                  <a:pt x="125" y="59"/>
                  <a:pt x="125" y="59"/>
                  <a:pt x="125" y="59"/>
                </a:cubicBezTo>
                <a:cubicBezTo>
                  <a:pt x="125" y="57"/>
                  <a:pt x="125" y="55"/>
                  <a:pt x="125" y="52"/>
                </a:cubicBezTo>
                <a:cubicBezTo>
                  <a:pt x="124" y="53"/>
                  <a:pt x="124" y="52"/>
                  <a:pt x="123" y="52"/>
                </a:cubicBezTo>
                <a:cubicBezTo>
                  <a:pt x="122" y="51"/>
                  <a:pt x="122" y="50"/>
                  <a:pt x="123" y="49"/>
                </a:cubicBezTo>
                <a:cubicBezTo>
                  <a:pt x="123" y="49"/>
                  <a:pt x="124" y="49"/>
                  <a:pt x="124" y="49"/>
                </a:cubicBezTo>
                <a:cubicBezTo>
                  <a:pt x="123" y="42"/>
                  <a:pt x="121" y="35"/>
                  <a:pt x="118" y="30"/>
                </a:cubicBezTo>
                <a:cubicBezTo>
                  <a:pt x="119" y="30"/>
                  <a:pt x="120" y="30"/>
                  <a:pt x="122" y="30"/>
                </a:cubicBezTo>
                <a:close/>
                <a:moveTo>
                  <a:pt x="62" y="79"/>
                </a:moveTo>
                <a:cubicBezTo>
                  <a:pt x="63" y="78"/>
                  <a:pt x="64" y="78"/>
                  <a:pt x="65" y="79"/>
                </a:cubicBezTo>
                <a:cubicBezTo>
                  <a:pt x="66" y="80"/>
                  <a:pt x="66" y="81"/>
                  <a:pt x="65" y="82"/>
                </a:cubicBezTo>
                <a:cubicBezTo>
                  <a:pt x="64" y="82"/>
                  <a:pt x="63" y="82"/>
                  <a:pt x="62" y="81"/>
                </a:cubicBezTo>
                <a:cubicBezTo>
                  <a:pt x="61" y="81"/>
                  <a:pt x="61" y="79"/>
                  <a:pt x="62" y="79"/>
                </a:cubicBezTo>
                <a:close/>
                <a:moveTo>
                  <a:pt x="55" y="81"/>
                </a:moveTo>
                <a:cubicBezTo>
                  <a:pt x="56" y="80"/>
                  <a:pt x="57" y="80"/>
                  <a:pt x="58" y="81"/>
                </a:cubicBezTo>
                <a:cubicBezTo>
                  <a:pt x="59" y="82"/>
                  <a:pt x="59" y="83"/>
                  <a:pt x="58" y="84"/>
                </a:cubicBezTo>
                <a:cubicBezTo>
                  <a:pt x="57" y="85"/>
                  <a:pt x="56" y="84"/>
                  <a:pt x="55" y="84"/>
                </a:cubicBezTo>
                <a:cubicBezTo>
                  <a:pt x="55" y="83"/>
                  <a:pt x="55" y="82"/>
                  <a:pt x="55" y="81"/>
                </a:cubicBezTo>
                <a:close/>
                <a:moveTo>
                  <a:pt x="59" y="85"/>
                </a:moveTo>
                <a:cubicBezTo>
                  <a:pt x="60" y="84"/>
                  <a:pt x="61" y="84"/>
                  <a:pt x="62" y="85"/>
                </a:cubicBezTo>
                <a:cubicBezTo>
                  <a:pt x="63" y="86"/>
                  <a:pt x="63" y="87"/>
                  <a:pt x="62" y="88"/>
                </a:cubicBezTo>
                <a:cubicBezTo>
                  <a:pt x="61" y="89"/>
                  <a:pt x="60" y="89"/>
                  <a:pt x="59" y="88"/>
                </a:cubicBezTo>
                <a:cubicBezTo>
                  <a:pt x="59" y="87"/>
                  <a:pt x="59" y="86"/>
                  <a:pt x="59" y="85"/>
                </a:cubicBezTo>
                <a:close/>
                <a:moveTo>
                  <a:pt x="46" y="90"/>
                </a:moveTo>
                <a:cubicBezTo>
                  <a:pt x="47" y="89"/>
                  <a:pt x="48" y="89"/>
                  <a:pt x="49" y="90"/>
                </a:cubicBezTo>
                <a:cubicBezTo>
                  <a:pt x="50" y="91"/>
                  <a:pt x="49" y="92"/>
                  <a:pt x="49" y="93"/>
                </a:cubicBezTo>
                <a:cubicBezTo>
                  <a:pt x="48" y="93"/>
                  <a:pt x="47" y="93"/>
                  <a:pt x="46" y="92"/>
                </a:cubicBezTo>
                <a:cubicBezTo>
                  <a:pt x="45" y="92"/>
                  <a:pt x="45" y="90"/>
                  <a:pt x="46" y="90"/>
                </a:cubicBezTo>
                <a:close/>
                <a:moveTo>
                  <a:pt x="50" y="94"/>
                </a:moveTo>
                <a:cubicBezTo>
                  <a:pt x="51" y="93"/>
                  <a:pt x="52" y="93"/>
                  <a:pt x="53" y="94"/>
                </a:cubicBezTo>
                <a:cubicBezTo>
                  <a:pt x="54" y="95"/>
                  <a:pt x="53" y="96"/>
                  <a:pt x="53" y="97"/>
                </a:cubicBezTo>
                <a:cubicBezTo>
                  <a:pt x="52" y="98"/>
                  <a:pt x="51" y="98"/>
                  <a:pt x="50" y="97"/>
                </a:cubicBezTo>
                <a:cubicBezTo>
                  <a:pt x="49" y="96"/>
                  <a:pt x="49" y="95"/>
                  <a:pt x="50" y="94"/>
                </a:cubicBezTo>
                <a:close/>
                <a:moveTo>
                  <a:pt x="43" y="96"/>
                </a:moveTo>
                <a:cubicBezTo>
                  <a:pt x="44" y="95"/>
                  <a:pt x="45" y="95"/>
                  <a:pt x="46" y="96"/>
                </a:cubicBezTo>
                <a:cubicBezTo>
                  <a:pt x="47" y="97"/>
                  <a:pt x="47" y="98"/>
                  <a:pt x="46" y="99"/>
                </a:cubicBezTo>
                <a:cubicBezTo>
                  <a:pt x="45" y="100"/>
                  <a:pt x="44" y="100"/>
                  <a:pt x="43" y="99"/>
                </a:cubicBezTo>
                <a:cubicBezTo>
                  <a:pt x="42" y="98"/>
                  <a:pt x="42" y="97"/>
                  <a:pt x="43" y="96"/>
                </a:cubicBezTo>
                <a:close/>
                <a:moveTo>
                  <a:pt x="47" y="114"/>
                </a:moveTo>
                <a:cubicBezTo>
                  <a:pt x="46" y="113"/>
                  <a:pt x="46" y="112"/>
                  <a:pt x="47" y="112"/>
                </a:cubicBezTo>
                <a:cubicBezTo>
                  <a:pt x="47" y="111"/>
                  <a:pt x="48" y="111"/>
                  <a:pt x="49" y="112"/>
                </a:cubicBezTo>
                <a:cubicBezTo>
                  <a:pt x="50" y="113"/>
                  <a:pt x="50" y="114"/>
                  <a:pt x="50" y="114"/>
                </a:cubicBezTo>
                <a:cubicBezTo>
                  <a:pt x="49" y="115"/>
                  <a:pt x="48" y="115"/>
                  <a:pt x="47" y="114"/>
                </a:cubicBezTo>
                <a:close/>
                <a:moveTo>
                  <a:pt x="54" y="118"/>
                </a:moveTo>
                <a:cubicBezTo>
                  <a:pt x="54" y="118"/>
                  <a:pt x="53" y="118"/>
                  <a:pt x="52" y="118"/>
                </a:cubicBezTo>
                <a:cubicBezTo>
                  <a:pt x="51" y="117"/>
                  <a:pt x="51" y="116"/>
                  <a:pt x="51" y="115"/>
                </a:cubicBezTo>
                <a:cubicBezTo>
                  <a:pt x="52" y="115"/>
                  <a:pt x="53" y="115"/>
                  <a:pt x="54" y="116"/>
                </a:cubicBezTo>
                <a:cubicBezTo>
                  <a:pt x="55" y="117"/>
                  <a:pt x="55" y="117"/>
                  <a:pt x="54" y="118"/>
                </a:cubicBezTo>
                <a:close/>
                <a:moveTo>
                  <a:pt x="43" y="106"/>
                </a:moveTo>
                <a:cubicBezTo>
                  <a:pt x="42" y="106"/>
                  <a:pt x="41" y="106"/>
                  <a:pt x="40" y="105"/>
                </a:cubicBezTo>
                <a:cubicBezTo>
                  <a:pt x="40" y="105"/>
                  <a:pt x="40" y="103"/>
                  <a:pt x="40" y="103"/>
                </a:cubicBezTo>
                <a:cubicBezTo>
                  <a:pt x="41" y="102"/>
                  <a:pt x="43" y="102"/>
                  <a:pt x="43" y="103"/>
                </a:cubicBezTo>
                <a:cubicBezTo>
                  <a:pt x="44" y="104"/>
                  <a:pt x="44" y="105"/>
                  <a:pt x="43" y="106"/>
                </a:cubicBezTo>
                <a:close/>
                <a:moveTo>
                  <a:pt x="53" y="113"/>
                </a:moveTo>
                <a:cubicBezTo>
                  <a:pt x="52" y="112"/>
                  <a:pt x="52" y="111"/>
                  <a:pt x="52" y="110"/>
                </a:cubicBezTo>
                <a:cubicBezTo>
                  <a:pt x="53" y="110"/>
                  <a:pt x="54" y="110"/>
                  <a:pt x="55" y="111"/>
                </a:cubicBezTo>
                <a:cubicBezTo>
                  <a:pt x="56" y="111"/>
                  <a:pt x="56" y="113"/>
                  <a:pt x="55" y="113"/>
                </a:cubicBezTo>
                <a:cubicBezTo>
                  <a:pt x="55" y="114"/>
                  <a:pt x="54" y="113"/>
                  <a:pt x="53" y="113"/>
                </a:cubicBezTo>
                <a:close/>
                <a:moveTo>
                  <a:pt x="60" y="117"/>
                </a:moveTo>
                <a:cubicBezTo>
                  <a:pt x="59" y="117"/>
                  <a:pt x="58" y="117"/>
                  <a:pt x="57" y="116"/>
                </a:cubicBezTo>
                <a:cubicBezTo>
                  <a:pt x="56" y="116"/>
                  <a:pt x="56" y="115"/>
                  <a:pt x="57" y="114"/>
                </a:cubicBezTo>
                <a:cubicBezTo>
                  <a:pt x="57" y="114"/>
                  <a:pt x="59" y="114"/>
                  <a:pt x="59" y="115"/>
                </a:cubicBezTo>
                <a:cubicBezTo>
                  <a:pt x="60" y="115"/>
                  <a:pt x="60" y="116"/>
                  <a:pt x="60" y="117"/>
                </a:cubicBezTo>
                <a:close/>
                <a:moveTo>
                  <a:pt x="50" y="103"/>
                </a:moveTo>
                <a:cubicBezTo>
                  <a:pt x="49" y="104"/>
                  <a:pt x="48" y="104"/>
                  <a:pt x="47" y="103"/>
                </a:cubicBezTo>
                <a:cubicBezTo>
                  <a:pt x="46" y="102"/>
                  <a:pt x="46" y="101"/>
                  <a:pt x="47" y="100"/>
                </a:cubicBezTo>
                <a:cubicBezTo>
                  <a:pt x="48" y="100"/>
                  <a:pt x="49" y="100"/>
                  <a:pt x="50" y="101"/>
                </a:cubicBezTo>
                <a:cubicBezTo>
                  <a:pt x="51" y="101"/>
                  <a:pt x="51" y="103"/>
                  <a:pt x="50" y="103"/>
                </a:cubicBezTo>
                <a:close/>
                <a:moveTo>
                  <a:pt x="59" y="111"/>
                </a:moveTo>
                <a:cubicBezTo>
                  <a:pt x="58" y="111"/>
                  <a:pt x="58" y="110"/>
                  <a:pt x="58" y="109"/>
                </a:cubicBezTo>
                <a:cubicBezTo>
                  <a:pt x="59" y="108"/>
                  <a:pt x="60" y="108"/>
                  <a:pt x="61" y="109"/>
                </a:cubicBezTo>
                <a:cubicBezTo>
                  <a:pt x="62" y="110"/>
                  <a:pt x="62" y="111"/>
                  <a:pt x="61" y="112"/>
                </a:cubicBezTo>
                <a:cubicBezTo>
                  <a:pt x="61" y="112"/>
                  <a:pt x="59" y="112"/>
                  <a:pt x="59" y="111"/>
                </a:cubicBezTo>
                <a:close/>
                <a:moveTo>
                  <a:pt x="66" y="115"/>
                </a:moveTo>
                <a:cubicBezTo>
                  <a:pt x="65" y="116"/>
                  <a:pt x="64" y="116"/>
                  <a:pt x="63" y="115"/>
                </a:cubicBezTo>
                <a:cubicBezTo>
                  <a:pt x="62" y="114"/>
                  <a:pt x="62" y="113"/>
                  <a:pt x="63" y="113"/>
                </a:cubicBezTo>
                <a:cubicBezTo>
                  <a:pt x="63" y="112"/>
                  <a:pt x="64" y="112"/>
                  <a:pt x="65" y="113"/>
                </a:cubicBezTo>
                <a:cubicBezTo>
                  <a:pt x="66" y="114"/>
                  <a:pt x="66" y="115"/>
                  <a:pt x="66" y="115"/>
                </a:cubicBezTo>
                <a:close/>
                <a:moveTo>
                  <a:pt x="54" y="101"/>
                </a:moveTo>
                <a:cubicBezTo>
                  <a:pt x="53" y="100"/>
                  <a:pt x="53" y="99"/>
                  <a:pt x="54" y="98"/>
                </a:cubicBezTo>
                <a:cubicBezTo>
                  <a:pt x="55" y="97"/>
                  <a:pt x="56" y="97"/>
                  <a:pt x="57" y="98"/>
                </a:cubicBezTo>
                <a:cubicBezTo>
                  <a:pt x="57" y="99"/>
                  <a:pt x="57" y="100"/>
                  <a:pt x="57" y="101"/>
                </a:cubicBezTo>
                <a:cubicBezTo>
                  <a:pt x="56" y="102"/>
                  <a:pt x="55" y="102"/>
                  <a:pt x="54" y="101"/>
                </a:cubicBezTo>
                <a:close/>
                <a:moveTo>
                  <a:pt x="67" y="110"/>
                </a:moveTo>
                <a:cubicBezTo>
                  <a:pt x="67" y="111"/>
                  <a:pt x="65" y="111"/>
                  <a:pt x="65" y="110"/>
                </a:cubicBezTo>
                <a:cubicBezTo>
                  <a:pt x="64" y="109"/>
                  <a:pt x="64" y="108"/>
                  <a:pt x="64" y="107"/>
                </a:cubicBezTo>
                <a:cubicBezTo>
                  <a:pt x="65" y="106"/>
                  <a:pt x="66" y="107"/>
                  <a:pt x="67" y="107"/>
                </a:cubicBezTo>
                <a:cubicBezTo>
                  <a:pt x="68" y="108"/>
                  <a:pt x="68" y="109"/>
                  <a:pt x="67" y="110"/>
                </a:cubicBezTo>
                <a:close/>
                <a:moveTo>
                  <a:pt x="63" y="99"/>
                </a:moveTo>
                <a:cubicBezTo>
                  <a:pt x="63" y="100"/>
                  <a:pt x="61" y="100"/>
                  <a:pt x="60" y="99"/>
                </a:cubicBezTo>
                <a:cubicBezTo>
                  <a:pt x="60" y="98"/>
                  <a:pt x="60" y="97"/>
                  <a:pt x="61" y="96"/>
                </a:cubicBezTo>
                <a:cubicBezTo>
                  <a:pt x="61" y="95"/>
                  <a:pt x="63" y="95"/>
                  <a:pt x="63" y="96"/>
                </a:cubicBezTo>
                <a:cubicBezTo>
                  <a:pt x="64" y="97"/>
                  <a:pt x="64" y="98"/>
                  <a:pt x="63" y="99"/>
                </a:cubicBezTo>
                <a:close/>
                <a:moveTo>
                  <a:pt x="59" y="95"/>
                </a:moveTo>
                <a:cubicBezTo>
                  <a:pt x="59" y="95"/>
                  <a:pt x="57" y="95"/>
                  <a:pt x="57" y="94"/>
                </a:cubicBezTo>
                <a:cubicBezTo>
                  <a:pt x="56" y="94"/>
                  <a:pt x="56" y="92"/>
                  <a:pt x="57" y="92"/>
                </a:cubicBezTo>
                <a:cubicBezTo>
                  <a:pt x="57" y="91"/>
                  <a:pt x="59" y="91"/>
                  <a:pt x="59" y="92"/>
                </a:cubicBezTo>
                <a:cubicBezTo>
                  <a:pt x="60" y="93"/>
                  <a:pt x="60" y="94"/>
                  <a:pt x="59" y="95"/>
                </a:cubicBezTo>
                <a:close/>
                <a:moveTo>
                  <a:pt x="55" y="90"/>
                </a:moveTo>
                <a:cubicBezTo>
                  <a:pt x="55" y="91"/>
                  <a:pt x="53" y="91"/>
                  <a:pt x="53" y="90"/>
                </a:cubicBezTo>
                <a:cubicBezTo>
                  <a:pt x="52" y="89"/>
                  <a:pt x="52" y="88"/>
                  <a:pt x="53" y="87"/>
                </a:cubicBezTo>
                <a:cubicBezTo>
                  <a:pt x="53" y="87"/>
                  <a:pt x="55" y="87"/>
                  <a:pt x="55" y="87"/>
                </a:cubicBezTo>
                <a:cubicBezTo>
                  <a:pt x="56" y="88"/>
                  <a:pt x="56" y="90"/>
                  <a:pt x="55" y="90"/>
                </a:cubicBezTo>
                <a:close/>
                <a:moveTo>
                  <a:pt x="51" y="86"/>
                </a:moveTo>
                <a:cubicBezTo>
                  <a:pt x="51" y="87"/>
                  <a:pt x="49" y="87"/>
                  <a:pt x="49" y="86"/>
                </a:cubicBezTo>
                <a:cubicBezTo>
                  <a:pt x="48" y="85"/>
                  <a:pt x="48" y="84"/>
                  <a:pt x="49" y="83"/>
                </a:cubicBezTo>
                <a:cubicBezTo>
                  <a:pt x="49" y="82"/>
                  <a:pt x="51" y="82"/>
                  <a:pt x="52" y="83"/>
                </a:cubicBezTo>
                <a:cubicBezTo>
                  <a:pt x="52" y="84"/>
                  <a:pt x="52" y="85"/>
                  <a:pt x="51" y="86"/>
                </a:cubicBezTo>
                <a:close/>
                <a:moveTo>
                  <a:pt x="63" y="92"/>
                </a:moveTo>
                <a:cubicBezTo>
                  <a:pt x="62" y="91"/>
                  <a:pt x="63" y="90"/>
                  <a:pt x="63" y="89"/>
                </a:cubicBezTo>
                <a:cubicBezTo>
                  <a:pt x="64" y="89"/>
                  <a:pt x="65" y="89"/>
                  <a:pt x="66" y="90"/>
                </a:cubicBezTo>
                <a:cubicBezTo>
                  <a:pt x="67" y="90"/>
                  <a:pt x="67" y="92"/>
                  <a:pt x="66" y="92"/>
                </a:cubicBezTo>
                <a:cubicBezTo>
                  <a:pt x="65" y="93"/>
                  <a:pt x="64" y="93"/>
                  <a:pt x="63" y="92"/>
                </a:cubicBezTo>
                <a:close/>
                <a:moveTo>
                  <a:pt x="77" y="101"/>
                </a:moveTo>
                <a:cubicBezTo>
                  <a:pt x="76" y="102"/>
                  <a:pt x="75" y="102"/>
                  <a:pt x="74" y="101"/>
                </a:cubicBezTo>
                <a:cubicBezTo>
                  <a:pt x="73" y="100"/>
                  <a:pt x="73" y="99"/>
                  <a:pt x="74" y="98"/>
                </a:cubicBezTo>
                <a:cubicBezTo>
                  <a:pt x="75" y="97"/>
                  <a:pt x="76" y="97"/>
                  <a:pt x="77" y="98"/>
                </a:cubicBezTo>
                <a:cubicBezTo>
                  <a:pt x="78" y="99"/>
                  <a:pt x="78" y="100"/>
                  <a:pt x="77" y="101"/>
                </a:cubicBezTo>
                <a:close/>
                <a:moveTo>
                  <a:pt x="66" y="86"/>
                </a:moveTo>
                <a:cubicBezTo>
                  <a:pt x="65" y="85"/>
                  <a:pt x="65" y="84"/>
                  <a:pt x="66" y="83"/>
                </a:cubicBezTo>
                <a:cubicBezTo>
                  <a:pt x="67" y="82"/>
                  <a:pt x="68" y="82"/>
                  <a:pt x="69" y="83"/>
                </a:cubicBezTo>
                <a:cubicBezTo>
                  <a:pt x="70" y="84"/>
                  <a:pt x="70" y="85"/>
                  <a:pt x="69" y="86"/>
                </a:cubicBezTo>
                <a:cubicBezTo>
                  <a:pt x="68" y="87"/>
                  <a:pt x="67" y="87"/>
                  <a:pt x="66" y="86"/>
                </a:cubicBezTo>
                <a:close/>
                <a:moveTo>
                  <a:pt x="84" y="99"/>
                </a:moveTo>
                <a:cubicBezTo>
                  <a:pt x="83" y="100"/>
                  <a:pt x="81" y="100"/>
                  <a:pt x="81" y="99"/>
                </a:cubicBezTo>
                <a:cubicBezTo>
                  <a:pt x="80" y="98"/>
                  <a:pt x="80" y="97"/>
                  <a:pt x="81" y="96"/>
                </a:cubicBezTo>
                <a:cubicBezTo>
                  <a:pt x="82" y="95"/>
                  <a:pt x="83" y="95"/>
                  <a:pt x="84" y="96"/>
                </a:cubicBezTo>
                <a:cubicBezTo>
                  <a:pt x="84" y="97"/>
                  <a:pt x="84" y="98"/>
                  <a:pt x="84" y="99"/>
                </a:cubicBezTo>
                <a:close/>
                <a:moveTo>
                  <a:pt x="80" y="95"/>
                </a:moveTo>
                <a:cubicBezTo>
                  <a:pt x="79" y="95"/>
                  <a:pt x="77" y="95"/>
                  <a:pt x="77" y="94"/>
                </a:cubicBezTo>
                <a:cubicBezTo>
                  <a:pt x="76" y="94"/>
                  <a:pt x="76" y="92"/>
                  <a:pt x="77" y="92"/>
                </a:cubicBezTo>
                <a:cubicBezTo>
                  <a:pt x="78" y="91"/>
                  <a:pt x="79" y="91"/>
                  <a:pt x="80" y="92"/>
                </a:cubicBezTo>
                <a:cubicBezTo>
                  <a:pt x="80" y="93"/>
                  <a:pt x="80" y="94"/>
                  <a:pt x="80" y="95"/>
                </a:cubicBezTo>
                <a:close/>
                <a:moveTo>
                  <a:pt x="69" y="79"/>
                </a:moveTo>
                <a:cubicBezTo>
                  <a:pt x="68" y="78"/>
                  <a:pt x="68" y="77"/>
                  <a:pt x="69" y="76"/>
                </a:cubicBezTo>
                <a:cubicBezTo>
                  <a:pt x="70" y="76"/>
                  <a:pt x="71" y="76"/>
                  <a:pt x="72" y="76"/>
                </a:cubicBezTo>
                <a:cubicBezTo>
                  <a:pt x="72" y="77"/>
                  <a:pt x="72" y="79"/>
                  <a:pt x="72" y="79"/>
                </a:cubicBezTo>
                <a:cubicBezTo>
                  <a:pt x="71" y="80"/>
                  <a:pt x="69" y="80"/>
                  <a:pt x="69" y="79"/>
                </a:cubicBezTo>
                <a:close/>
                <a:moveTo>
                  <a:pt x="90" y="97"/>
                </a:moveTo>
                <a:cubicBezTo>
                  <a:pt x="89" y="97"/>
                  <a:pt x="88" y="97"/>
                  <a:pt x="87" y="96"/>
                </a:cubicBezTo>
                <a:cubicBezTo>
                  <a:pt x="87" y="96"/>
                  <a:pt x="87" y="94"/>
                  <a:pt x="88" y="94"/>
                </a:cubicBezTo>
                <a:cubicBezTo>
                  <a:pt x="88" y="93"/>
                  <a:pt x="90" y="93"/>
                  <a:pt x="90" y="94"/>
                </a:cubicBezTo>
                <a:cubicBezTo>
                  <a:pt x="91" y="95"/>
                  <a:pt x="91" y="96"/>
                  <a:pt x="90" y="97"/>
                </a:cubicBezTo>
                <a:close/>
                <a:moveTo>
                  <a:pt x="86" y="92"/>
                </a:moveTo>
                <a:cubicBezTo>
                  <a:pt x="85" y="93"/>
                  <a:pt x="84" y="93"/>
                  <a:pt x="83" y="92"/>
                </a:cubicBezTo>
                <a:cubicBezTo>
                  <a:pt x="83" y="91"/>
                  <a:pt x="83" y="90"/>
                  <a:pt x="84" y="89"/>
                </a:cubicBezTo>
                <a:cubicBezTo>
                  <a:pt x="84" y="89"/>
                  <a:pt x="86" y="89"/>
                  <a:pt x="86" y="89"/>
                </a:cubicBezTo>
                <a:cubicBezTo>
                  <a:pt x="87" y="90"/>
                  <a:pt x="87" y="92"/>
                  <a:pt x="86" y="92"/>
                </a:cubicBezTo>
                <a:close/>
                <a:moveTo>
                  <a:pt x="82" y="88"/>
                </a:moveTo>
                <a:cubicBezTo>
                  <a:pt x="81" y="89"/>
                  <a:pt x="80" y="89"/>
                  <a:pt x="79" y="88"/>
                </a:cubicBezTo>
                <a:cubicBezTo>
                  <a:pt x="79" y="87"/>
                  <a:pt x="79" y="86"/>
                  <a:pt x="80" y="85"/>
                </a:cubicBezTo>
                <a:cubicBezTo>
                  <a:pt x="80" y="84"/>
                  <a:pt x="82" y="84"/>
                  <a:pt x="82" y="85"/>
                </a:cubicBezTo>
                <a:cubicBezTo>
                  <a:pt x="83" y="86"/>
                  <a:pt x="83" y="87"/>
                  <a:pt x="82" y="88"/>
                </a:cubicBezTo>
                <a:close/>
                <a:moveTo>
                  <a:pt x="97" y="94"/>
                </a:moveTo>
                <a:cubicBezTo>
                  <a:pt x="96" y="95"/>
                  <a:pt x="95" y="95"/>
                  <a:pt x="94" y="94"/>
                </a:cubicBezTo>
                <a:cubicBezTo>
                  <a:pt x="93" y="93"/>
                  <a:pt x="93" y="92"/>
                  <a:pt x="94" y="91"/>
                </a:cubicBezTo>
                <a:cubicBezTo>
                  <a:pt x="95" y="91"/>
                  <a:pt x="96" y="91"/>
                  <a:pt x="97" y="92"/>
                </a:cubicBezTo>
                <a:cubicBezTo>
                  <a:pt x="98" y="92"/>
                  <a:pt x="98" y="94"/>
                  <a:pt x="97" y="94"/>
                </a:cubicBezTo>
                <a:close/>
                <a:moveTo>
                  <a:pt x="93" y="90"/>
                </a:moveTo>
                <a:cubicBezTo>
                  <a:pt x="92" y="91"/>
                  <a:pt x="91" y="91"/>
                  <a:pt x="90" y="90"/>
                </a:cubicBezTo>
                <a:cubicBezTo>
                  <a:pt x="89" y="89"/>
                  <a:pt x="89" y="88"/>
                  <a:pt x="90" y="87"/>
                </a:cubicBezTo>
                <a:cubicBezTo>
                  <a:pt x="91" y="86"/>
                  <a:pt x="92" y="86"/>
                  <a:pt x="93" y="87"/>
                </a:cubicBezTo>
                <a:cubicBezTo>
                  <a:pt x="94" y="88"/>
                  <a:pt x="94" y="89"/>
                  <a:pt x="93" y="90"/>
                </a:cubicBezTo>
                <a:close/>
                <a:moveTo>
                  <a:pt x="89" y="86"/>
                </a:moveTo>
                <a:cubicBezTo>
                  <a:pt x="88" y="87"/>
                  <a:pt x="87" y="86"/>
                  <a:pt x="86" y="86"/>
                </a:cubicBezTo>
                <a:cubicBezTo>
                  <a:pt x="85" y="85"/>
                  <a:pt x="85" y="84"/>
                  <a:pt x="86" y="83"/>
                </a:cubicBezTo>
                <a:cubicBezTo>
                  <a:pt x="87" y="82"/>
                  <a:pt x="88" y="82"/>
                  <a:pt x="89" y="83"/>
                </a:cubicBezTo>
                <a:cubicBezTo>
                  <a:pt x="90" y="84"/>
                  <a:pt x="90" y="85"/>
                  <a:pt x="89" y="86"/>
                </a:cubicBezTo>
                <a:close/>
                <a:moveTo>
                  <a:pt x="85" y="81"/>
                </a:moveTo>
                <a:cubicBezTo>
                  <a:pt x="84" y="82"/>
                  <a:pt x="83" y="82"/>
                  <a:pt x="82" y="81"/>
                </a:cubicBezTo>
                <a:cubicBezTo>
                  <a:pt x="81" y="81"/>
                  <a:pt x="81" y="79"/>
                  <a:pt x="82" y="79"/>
                </a:cubicBezTo>
                <a:cubicBezTo>
                  <a:pt x="83" y="78"/>
                  <a:pt x="84" y="78"/>
                  <a:pt x="85" y="79"/>
                </a:cubicBezTo>
                <a:cubicBezTo>
                  <a:pt x="86" y="79"/>
                  <a:pt x="86" y="81"/>
                  <a:pt x="85" y="81"/>
                </a:cubicBezTo>
                <a:close/>
                <a:moveTo>
                  <a:pt x="100" y="88"/>
                </a:moveTo>
                <a:cubicBezTo>
                  <a:pt x="99" y="89"/>
                  <a:pt x="98" y="89"/>
                  <a:pt x="97" y="88"/>
                </a:cubicBezTo>
                <a:cubicBezTo>
                  <a:pt x="96" y="87"/>
                  <a:pt x="96" y="86"/>
                  <a:pt x="97" y="85"/>
                </a:cubicBezTo>
                <a:cubicBezTo>
                  <a:pt x="98" y="84"/>
                  <a:pt x="99" y="84"/>
                  <a:pt x="100" y="85"/>
                </a:cubicBezTo>
                <a:cubicBezTo>
                  <a:pt x="101" y="86"/>
                  <a:pt x="101" y="87"/>
                  <a:pt x="100" y="88"/>
                </a:cubicBezTo>
                <a:close/>
                <a:moveTo>
                  <a:pt x="96" y="84"/>
                </a:moveTo>
                <a:cubicBezTo>
                  <a:pt x="95" y="84"/>
                  <a:pt x="94" y="84"/>
                  <a:pt x="93" y="83"/>
                </a:cubicBezTo>
                <a:cubicBezTo>
                  <a:pt x="92" y="83"/>
                  <a:pt x="92" y="81"/>
                  <a:pt x="93" y="81"/>
                </a:cubicBezTo>
                <a:cubicBezTo>
                  <a:pt x="94" y="80"/>
                  <a:pt x="95" y="80"/>
                  <a:pt x="96" y="81"/>
                </a:cubicBezTo>
                <a:cubicBezTo>
                  <a:pt x="97" y="82"/>
                  <a:pt x="97" y="83"/>
                  <a:pt x="96" y="84"/>
                </a:cubicBezTo>
                <a:close/>
                <a:moveTo>
                  <a:pt x="92" y="79"/>
                </a:moveTo>
                <a:cubicBezTo>
                  <a:pt x="91" y="80"/>
                  <a:pt x="90" y="80"/>
                  <a:pt x="89" y="79"/>
                </a:cubicBezTo>
                <a:cubicBezTo>
                  <a:pt x="88" y="78"/>
                  <a:pt x="88" y="77"/>
                  <a:pt x="89" y="76"/>
                </a:cubicBezTo>
                <a:cubicBezTo>
                  <a:pt x="90" y="76"/>
                  <a:pt x="91" y="76"/>
                  <a:pt x="92" y="76"/>
                </a:cubicBezTo>
                <a:cubicBezTo>
                  <a:pt x="93" y="77"/>
                  <a:pt x="93" y="79"/>
                  <a:pt x="92" y="79"/>
                </a:cubicBezTo>
                <a:close/>
                <a:moveTo>
                  <a:pt x="84" y="68"/>
                </a:moveTo>
                <a:cubicBezTo>
                  <a:pt x="83" y="69"/>
                  <a:pt x="82" y="69"/>
                  <a:pt x="81" y="68"/>
                </a:cubicBezTo>
                <a:cubicBezTo>
                  <a:pt x="80" y="67"/>
                  <a:pt x="80" y="66"/>
                  <a:pt x="81" y="65"/>
                </a:cubicBezTo>
                <a:cubicBezTo>
                  <a:pt x="82" y="64"/>
                  <a:pt x="83" y="64"/>
                  <a:pt x="84" y="65"/>
                </a:cubicBezTo>
                <a:cubicBezTo>
                  <a:pt x="85" y="66"/>
                  <a:pt x="85" y="67"/>
                  <a:pt x="84" y="68"/>
                </a:cubicBezTo>
                <a:close/>
                <a:moveTo>
                  <a:pt x="102" y="81"/>
                </a:moveTo>
                <a:cubicBezTo>
                  <a:pt x="102" y="82"/>
                  <a:pt x="100" y="82"/>
                  <a:pt x="100" y="81"/>
                </a:cubicBezTo>
                <a:cubicBezTo>
                  <a:pt x="99" y="80"/>
                  <a:pt x="99" y="79"/>
                  <a:pt x="100" y="78"/>
                </a:cubicBezTo>
                <a:cubicBezTo>
                  <a:pt x="101" y="78"/>
                  <a:pt x="102" y="78"/>
                  <a:pt x="103" y="78"/>
                </a:cubicBezTo>
                <a:cubicBezTo>
                  <a:pt x="103" y="79"/>
                  <a:pt x="103" y="81"/>
                  <a:pt x="102" y="81"/>
                </a:cubicBezTo>
                <a:close/>
                <a:moveTo>
                  <a:pt x="98" y="77"/>
                </a:moveTo>
                <a:cubicBezTo>
                  <a:pt x="98" y="78"/>
                  <a:pt x="96" y="78"/>
                  <a:pt x="96" y="77"/>
                </a:cubicBezTo>
                <a:cubicBezTo>
                  <a:pt x="95" y="76"/>
                  <a:pt x="95" y="75"/>
                  <a:pt x="96" y="74"/>
                </a:cubicBezTo>
                <a:cubicBezTo>
                  <a:pt x="97" y="73"/>
                  <a:pt x="98" y="73"/>
                  <a:pt x="99" y="74"/>
                </a:cubicBezTo>
                <a:cubicBezTo>
                  <a:pt x="99" y="75"/>
                  <a:pt x="99" y="76"/>
                  <a:pt x="98" y="77"/>
                </a:cubicBezTo>
                <a:close/>
                <a:moveTo>
                  <a:pt x="91" y="66"/>
                </a:moveTo>
                <a:cubicBezTo>
                  <a:pt x="90" y="66"/>
                  <a:pt x="89" y="66"/>
                  <a:pt x="88" y="65"/>
                </a:cubicBezTo>
                <a:cubicBezTo>
                  <a:pt x="87" y="65"/>
                  <a:pt x="87" y="63"/>
                  <a:pt x="88" y="63"/>
                </a:cubicBezTo>
                <a:cubicBezTo>
                  <a:pt x="89" y="62"/>
                  <a:pt x="90" y="62"/>
                  <a:pt x="91" y="63"/>
                </a:cubicBezTo>
                <a:cubicBezTo>
                  <a:pt x="91" y="64"/>
                  <a:pt x="91" y="65"/>
                  <a:pt x="91" y="66"/>
                </a:cubicBezTo>
                <a:close/>
                <a:moveTo>
                  <a:pt x="87" y="61"/>
                </a:moveTo>
                <a:cubicBezTo>
                  <a:pt x="86" y="62"/>
                  <a:pt x="85" y="62"/>
                  <a:pt x="84" y="61"/>
                </a:cubicBezTo>
                <a:cubicBezTo>
                  <a:pt x="83" y="60"/>
                  <a:pt x="83" y="59"/>
                  <a:pt x="84" y="58"/>
                </a:cubicBezTo>
                <a:cubicBezTo>
                  <a:pt x="85" y="58"/>
                  <a:pt x="86" y="58"/>
                  <a:pt x="87" y="58"/>
                </a:cubicBezTo>
                <a:cubicBezTo>
                  <a:pt x="88" y="59"/>
                  <a:pt x="87" y="61"/>
                  <a:pt x="87" y="61"/>
                </a:cubicBezTo>
                <a:close/>
                <a:moveTo>
                  <a:pt x="105" y="75"/>
                </a:moveTo>
                <a:cubicBezTo>
                  <a:pt x="104" y="76"/>
                  <a:pt x="103" y="75"/>
                  <a:pt x="102" y="75"/>
                </a:cubicBezTo>
                <a:cubicBezTo>
                  <a:pt x="102" y="74"/>
                  <a:pt x="102" y="73"/>
                  <a:pt x="102" y="72"/>
                </a:cubicBezTo>
                <a:cubicBezTo>
                  <a:pt x="103" y="71"/>
                  <a:pt x="105" y="71"/>
                  <a:pt x="105" y="72"/>
                </a:cubicBezTo>
                <a:cubicBezTo>
                  <a:pt x="106" y="73"/>
                  <a:pt x="106" y="74"/>
                  <a:pt x="105" y="75"/>
                </a:cubicBezTo>
                <a:close/>
                <a:moveTo>
                  <a:pt x="97" y="63"/>
                </a:moveTo>
                <a:cubicBezTo>
                  <a:pt x="97" y="64"/>
                  <a:pt x="95" y="64"/>
                  <a:pt x="94" y="63"/>
                </a:cubicBezTo>
                <a:cubicBezTo>
                  <a:pt x="94" y="62"/>
                  <a:pt x="94" y="61"/>
                  <a:pt x="95" y="60"/>
                </a:cubicBezTo>
                <a:cubicBezTo>
                  <a:pt x="95" y="60"/>
                  <a:pt x="97" y="60"/>
                  <a:pt x="97" y="61"/>
                </a:cubicBezTo>
                <a:cubicBezTo>
                  <a:pt x="98" y="61"/>
                  <a:pt x="98" y="63"/>
                  <a:pt x="97" y="63"/>
                </a:cubicBezTo>
                <a:close/>
                <a:moveTo>
                  <a:pt x="93" y="59"/>
                </a:moveTo>
                <a:cubicBezTo>
                  <a:pt x="93" y="60"/>
                  <a:pt x="91" y="60"/>
                  <a:pt x="91" y="59"/>
                </a:cubicBezTo>
                <a:cubicBezTo>
                  <a:pt x="90" y="58"/>
                  <a:pt x="90" y="57"/>
                  <a:pt x="91" y="56"/>
                </a:cubicBezTo>
                <a:cubicBezTo>
                  <a:pt x="91" y="55"/>
                  <a:pt x="93" y="55"/>
                  <a:pt x="93" y="56"/>
                </a:cubicBezTo>
                <a:cubicBezTo>
                  <a:pt x="94" y="57"/>
                  <a:pt x="94" y="58"/>
                  <a:pt x="93" y="59"/>
                </a:cubicBezTo>
                <a:close/>
                <a:moveTo>
                  <a:pt x="89" y="55"/>
                </a:moveTo>
                <a:cubicBezTo>
                  <a:pt x="89" y="56"/>
                  <a:pt x="87" y="56"/>
                  <a:pt x="87" y="55"/>
                </a:cubicBezTo>
                <a:cubicBezTo>
                  <a:pt x="86" y="54"/>
                  <a:pt x="86" y="53"/>
                  <a:pt x="87" y="52"/>
                </a:cubicBezTo>
                <a:cubicBezTo>
                  <a:pt x="87" y="51"/>
                  <a:pt x="89" y="51"/>
                  <a:pt x="89" y="52"/>
                </a:cubicBezTo>
                <a:cubicBezTo>
                  <a:pt x="90" y="53"/>
                  <a:pt x="90" y="54"/>
                  <a:pt x="89" y="55"/>
                </a:cubicBezTo>
                <a:close/>
                <a:moveTo>
                  <a:pt x="104" y="61"/>
                </a:moveTo>
                <a:cubicBezTo>
                  <a:pt x="103" y="62"/>
                  <a:pt x="102" y="62"/>
                  <a:pt x="101" y="61"/>
                </a:cubicBezTo>
                <a:cubicBezTo>
                  <a:pt x="100" y="60"/>
                  <a:pt x="101" y="59"/>
                  <a:pt x="101" y="58"/>
                </a:cubicBezTo>
                <a:cubicBezTo>
                  <a:pt x="102" y="57"/>
                  <a:pt x="103" y="58"/>
                  <a:pt x="104" y="58"/>
                </a:cubicBezTo>
                <a:cubicBezTo>
                  <a:pt x="105" y="59"/>
                  <a:pt x="105" y="60"/>
                  <a:pt x="104" y="61"/>
                </a:cubicBezTo>
                <a:close/>
                <a:moveTo>
                  <a:pt x="100" y="57"/>
                </a:moveTo>
                <a:cubicBezTo>
                  <a:pt x="99" y="58"/>
                  <a:pt x="98" y="58"/>
                  <a:pt x="97" y="57"/>
                </a:cubicBezTo>
                <a:cubicBezTo>
                  <a:pt x="96" y="56"/>
                  <a:pt x="97" y="55"/>
                  <a:pt x="97" y="54"/>
                </a:cubicBezTo>
                <a:cubicBezTo>
                  <a:pt x="98" y="53"/>
                  <a:pt x="99" y="53"/>
                  <a:pt x="100" y="54"/>
                </a:cubicBezTo>
                <a:cubicBezTo>
                  <a:pt x="101" y="55"/>
                  <a:pt x="101" y="56"/>
                  <a:pt x="100" y="57"/>
                </a:cubicBezTo>
                <a:close/>
                <a:moveTo>
                  <a:pt x="96" y="53"/>
                </a:moveTo>
                <a:cubicBezTo>
                  <a:pt x="95" y="53"/>
                  <a:pt x="94" y="53"/>
                  <a:pt x="93" y="52"/>
                </a:cubicBezTo>
                <a:cubicBezTo>
                  <a:pt x="93" y="52"/>
                  <a:pt x="93" y="50"/>
                  <a:pt x="93" y="50"/>
                </a:cubicBezTo>
                <a:cubicBezTo>
                  <a:pt x="94" y="49"/>
                  <a:pt x="95" y="49"/>
                  <a:pt x="96" y="50"/>
                </a:cubicBezTo>
                <a:cubicBezTo>
                  <a:pt x="97" y="51"/>
                  <a:pt x="97" y="52"/>
                  <a:pt x="96" y="53"/>
                </a:cubicBezTo>
                <a:close/>
                <a:moveTo>
                  <a:pt x="92" y="48"/>
                </a:moveTo>
                <a:cubicBezTo>
                  <a:pt x="91" y="49"/>
                  <a:pt x="90" y="49"/>
                  <a:pt x="89" y="48"/>
                </a:cubicBezTo>
                <a:cubicBezTo>
                  <a:pt x="89" y="47"/>
                  <a:pt x="89" y="46"/>
                  <a:pt x="89" y="45"/>
                </a:cubicBezTo>
                <a:cubicBezTo>
                  <a:pt x="90" y="45"/>
                  <a:pt x="91" y="45"/>
                  <a:pt x="92" y="45"/>
                </a:cubicBezTo>
                <a:cubicBezTo>
                  <a:pt x="93" y="46"/>
                  <a:pt x="93" y="48"/>
                  <a:pt x="92" y="48"/>
                </a:cubicBezTo>
                <a:close/>
                <a:moveTo>
                  <a:pt x="116" y="65"/>
                </a:moveTo>
                <a:cubicBezTo>
                  <a:pt x="115" y="65"/>
                  <a:pt x="114" y="65"/>
                  <a:pt x="114" y="64"/>
                </a:cubicBezTo>
                <a:cubicBezTo>
                  <a:pt x="113" y="64"/>
                  <a:pt x="113" y="62"/>
                  <a:pt x="113" y="62"/>
                </a:cubicBezTo>
                <a:cubicBezTo>
                  <a:pt x="114" y="61"/>
                  <a:pt x="115" y="61"/>
                  <a:pt x="116" y="62"/>
                </a:cubicBezTo>
                <a:cubicBezTo>
                  <a:pt x="117" y="63"/>
                  <a:pt x="117" y="64"/>
                  <a:pt x="116" y="65"/>
                </a:cubicBezTo>
                <a:close/>
                <a:moveTo>
                  <a:pt x="107" y="55"/>
                </a:moveTo>
                <a:cubicBezTo>
                  <a:pt x="106" y="55"/>
                  <a:pt x="105" y="55"/>
                  <a:pt x="104" y="55"/>
                </a:cubicBezTo>
                <a:cubicBezTo>
                  <a:pt x="103" y="54"/>
                  <a:pt x="103" y="52"/>
                  <a:pt x="104" y="52"/>
                </a:cubicBezTo>
                <a:cubicBezTo>
                  <a:pt x="105" y="51"/>
                  <a:pt x="106" y="51"/>
                  <a:pt x="107" y="52"/>
                </a:cubicBezTo>
                <a:cubicBezTo>
                  <a:pt x="108" y="53"/>
                  <a:pt x="108" y="54"/>
                  <a:pt x="107" y="55"/>
                </a:cubicBezTo>
                <a:close/>
                <a:moveTo>
                  <a:pt x="103" y="50"/>
                </a:moveTo>
                <a:cubicBezTo>
                  <a:pt x="102" y="51"/>
                  <a:pt x="101" y="51"/>
                  <a:pt x="100" y="50"/>
                </a:cubicBezTo>
                <a:cubicBezTo>
                  <a:pt x="99" y="49"/>
                  <a:pt x="99" y="48"/>
                  <a:pt x="100" y="47"/>
                </a:cubicBezTo>
                <a:cubicBezTo>
                  <a:pt x="101" y="47"/>
                  <a:pt x="102" y="47"/>
                  <a:pt x="103" y="47"/>
                </a:cubicBezTo>
                <a:cubicBezTo>
                  <a:pt x="104" y="48"/>
                  <a:pt x="104" y="50"/>
                  <a:pt x="103" y="50"/>
                </a:cubicBezTo>
                <a:close/>
                <a:moveTo>
                  <a:pt x="99" y="46"/>
                </a:moveTo>
                <a:cubicBezTo>
                  <a:pt x="98" y="47"/>
                  <a:pt x="97" y="47"/>
                  <a:pt x="96" y="46"/>
                </a:cubicBezTo>
                <a:cubicBezTo>
                  <a:pt x="95" y="45"/>
                  <a:pt x="95" y="44"/>
                  <a:pt x="96" y="43"/>
                </a:cubicBezTo>
                <a:cubicBezTo>
                  <a:pt x="97" y="42"/>
                  <a:pt x="98" y="42"/>
                  <a:pt x="99" y="43"/>
                </a:cubicBezTo>
                <a:cubicBezTo>
                  <a:pt x="100" y="44"/>
                  <a:pt x="100" y="45"/>
                  <a:pt x="99" y="46"/>
                </a:cubicBezTo>
                <a:close/>
                <a:moveTo>
                  <a:pt x="122" y="63"/>
                </a:moveTo>
                <a:cubicBezTo>
                  <a:pt x="121" y="64"/>
                  <a:pt x="120" y="64"/>
                  <a:pt x="119" y="63"/>
                </a:cubicBezTo>
                <a:cubicBezTo>
                  <a:pt x="119" y="62"/>
                  <a:pt x="119" y="61"/>
                  <a:pt x="119" y="60"/>
                </a:cubicBezTo>
                <a:cubicBezTo>
                  <a:pt x="120" y="60"/>
                  <a:pt x="121" y="60"/>
                  <a:pt x="122" y="61"/>
                </a:cubicBezTo>
                <a:cubicBezTo>
                  <a:pt x="122" y="62"/>
                  <a:pt x="122" y="63"/>
                  <a:pt x="122" y="63"/>
                </a:cubicBezTo>
                <a:close/>
                <a:moveTo>
                  <a:pt x="118" y="59"/>
                </a:moveTo>
                <a:cubicBezTo>
                  <a:pt x="118" y="59"/>
                  <a:pt x="116" y="59"/>
                  <a:pt x="116" y="58"/>
                </a:cubicBezTo>
                <a:cubicBezTo>
                  <a:pt x="115" y="57"/>
                  <a:pt x="115" y="56"/>
                  <a:pt x="116" y="56"/>
                </a:cubicBezTo>
                <a:cubicBezTo>
                  <a:pt x="116" y="55"/>
                  <a:pt x="117" y="55"/>
                  <a:pt x="118" y="56"/>
                </a:cubicBezTo>
                <a:cubicBezTo>
                  <a:pt x="119" y="57"/>
                  <a:pt x="119" y="58"/>
                  <a:pt x="118" y="59"/>
                </a:cubicBezTo>
                <a:close/>
                <a:moveTo>
                  <a:pt x="110" y="48"/>
                </a:moveTo>
                <a:cubicBezTo>
                  <a:pt x="109" y="49"/>
                  <a:pt x="107" y="49"/>
                  <a:pt x="107" y="48"/>
                </a:cubicBezTo>
                <a:cubicBezTo>
                  <a:pt x="106" y="47"/>
                  <a:pt x="106" y="46"/>
                  <a:pt x="107" y="45"/>
                </a:cubicBezTo>
                <a:cubicBezTo>
                  <a:pt x="108" y="44"/>
                  <a:pt x="109" y="44"/>
                  <a:pt x="110" y="45"/>
                </a:cubicBezTo>
                <a:cubicBezTo>
                  <a:pt x="110" y="46"/>
                  <a:pt x="110" y="47"/>
                  <a:pt x="110" y="48"/>
                </a:cubicBezTo>
                <a:close/>
                <a:moveTo>
                  <a:pt x="106" y="44"/>
                </a:moveTo>
                <a:cubicBezTo>
                  <a:pt x="105" y="45"/>
                  <a:pt x="103" y="45"/>
                  <a:pt x="103" y="44"/>
                </a:cubicBezTo>
                <a:cubicBezTo>
                  <a:pt x="102" y="43"/>
                  <a:pt x="102" y="42"/>
                  <a:pt x="103" y="41"/>
                </a:cubicBezTo>
                <a:cubicBezTo>
                  <a:pt x="104" y="40"/>
                  <a:pt x="105" y="40"/>
                  <a:pt x="106" y="41"/>
                </a:cubicBezTo>
                <a:cubicBezTo>
                  <a:pt x="106" y="42"/>
                  <a:pt x="106" y="43"/>
                  <a:pt x="106" y="44"/>
                </a:cubicBezTo>
                <a:close/>
                <a:moveTo>
                  <a:pt x="123" y="55"/>
                </a:moveTo>
                <a:cubicBezTo>
                  <a:pt x="124" y="56"/>
                  <a:pt x="124" y="57"/>
                  <a:pt x="123" y="58"/>
                </a:cubicBezTo>
                <a:cubicBezTo>
                  <a:pt x="123" y="58"/>
                  <a:pt x="122" y="58"/>
                  <a:pt x="121" y="57"/>
                </a:cubicBezTo>
                <a:cubicBezTo>
                  <a:pt x="121" y="56"/>
                  <a:pt x="121" y="55"/>
                  <a:pt x="121" y="55"/>
                </a:cubicBezTo>
                <a:cubicBezTo>
                  <a:pt x="122" y="54"/>
                  <a:pt x="123" y="54"/>
                  <a:pt x="123" y="55"/>
                </a:cubicBezTo>
                <a:close/>
                <a:moveTo>
                  <a:pt x="120" y="53"/>
                </a:moveTo>
                <a:cubicBezTo>
                  <a:pt x="120" y="54"/>
                  <a:pt x="118" y="53"/>
                  <a:pt x="118" y="52"/>
                </a:cubicBezTo>
                <a:cubicBezTo>
                  <a:pt x="117" y="52"/>
                  <a:pt x="117" y="50"/>
                  <a:pt x="118" y="50"/>
                </a:cubicBezTo>
                <a:cubicBezTo>
                  <a:pt x="118" y="49"/>
                  <a:pt x="119" y="49"/>
                  <a:pt x="120" y="50"/>
                </a:cubicBezTo>
                <a:cubicBezTo>
                  <a:pt x="121" y="51"/>
                  <a:pt x="121" y="52"/>
                  <a:pt x="120" y="53"/>
                </a:cubicBezTo>
                <a:close/>
                <a:moveTo>
                  <a:pt x="112" y="42"/>
                </a:moveTo>
                <a:cubicBezTo>
                  <a:pt x="111" y="42"/>
                  <a:pt x="110" y="42"/>
                  <a:pt x="109" y="41"/>
                </a:cubicBezTo>
                <a:cubicBezTo>
                  <a:pt x="109" y="41"/>
                  <a:pt x="109" y="39"/>
                  <a:pt x="110" y="39"/>
                </a:cubicBezTo>
                <a:cubicBezTo>
                  <a:pt x="110" y="38"/>
                  <a:pt x="112" y="38"/>
                  <a:pt x="112" y="39"/>
                </a:cubicBezTo>
                <a:cubicBezTo>
                  <a:pt x="113" y="40"/>
                  <a:pt x="113" y="41"/>
                  <a:pt x="112" y="42"/>
                </a:cubicBezTo>
                <a:close/>
                <a:moveTo>
                  <a:pt x="122" y="48"/>
                </a:moveTo>
                <a:cubicBezTo>
                  <a:pt x="121" y="48"/>
                  <a:pt x="120" y="48"/>
                  <a:pt x="119" y="47"/>
                </a:cubicBezTo>
                <a:cubicBezTo>
                  <a:pt x="119" y="46"/>
                  <a:pt x="119" y="45"/>
                  <a:pt x="119" y="44"/>
                </a:cubicBezTo>
                <a:cubicBezTo>
                  <a:pt x="120" y="44"/>
                  <a:pt x="121" y="44"/>
                  <a:pt x="122" y="45"/>
                </a:cubicBezTo>
                <a:cubicBezTo>
                  <a:pt x="122" y="46"/>
                  <a:pt x="122" y="47"/>
                  <a:pt x="122" y="48"/>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P spid="12" grpId="0" animBg="1"/>
      <p:bldP spid="14" grpId="0" animBg="1"/>
      <p:bldP spid="15" grpId="0" animBg="1"/>
      <p:bldP spid="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60450" y="2174875"/>
            <a:ext cx="5220970" cy="3266440"/>
            <a:chOff x="1670" y="3425"/>
            <a:chExt cx="8222" cy="5144"/>
          </a:xfrm>
        </p:grpSpPr>
        <p:pic>
          <p:nvPicPr>
            <p:cNvPr id="3" name="图片 2" descr="C:\Users\lijian\Desktop\3yHvdYOq4twhDMLIAC_vyiSp2j0i_pAZXPjB4Ry2wj274WfNXEvzZlU5xwB7CbZ7BwKE0sJVcvN9t6I1b7Jw6g.jpg3yHvdYOq4twhDMLIAC_vyiSp2j0i_pAZXPjB4Ry2wj274WfNXEvzZlU5xwB7CbZ7BwKE0sJVcvN9t6I1b7Jw6g"/>
            <p:cNvPicPr>
              <a:picLocks noChangeAspect="1"/>
            </p:cNvPicPr>
            <p:nvPr/>
          </p:nvPicPr>
          <p:blipFill>
            <a:blip r:embed="rId2"/>
            <a:srcRect b="16114"/>
            <a:stretch>
              <a:fillRect/>
            </a:stretch>
          </p:blipFill>
          <p:spPr>
            <a:xfrm>
              <a:off x="1670" y="3476"/>
              <a:ext cx="4232" cy="2379"/>
            </a:xfrm>
            <a:prstGeom prst="rect">
              <a:avLst/>
            </a:prstGeom>
            <a:ln w="34925">
              <a:solidFill>
                <a:srgbClr val="ED7D31"/>
              </a:solidFill>
            </a:ln>
          </p:spPr>
        </p:pic>
        <p:pic>
          <p:nvPicPr>
            <p:cNvPr id="5" name="图片 4" descr="C:\Users\lijian\Desktop\93489ac25243a3939460f7c905c55d5996886.jpg93489ac25243a3939460f7c905c55d5996886"/>
            <p:cNvPicPr>
              <a:picLocks noChangeAspect="1"/>
            </p:cNvPicPr>
            <p:nvPr/>
          </p:nvPicPr>
          <p:blipFill>
            <a:blip r:embed="rId3"/>
            <a:srcRect/>
            <a:stretch>
              <a:fillRect/>
            </a:stretch>
          </p:blipFill>
          <p:spPr>
            <a:xfrm>
              <a:off x="5902" y="3476"/>
              <a:ext cx="3991" cy="2420"/>
            </a:xfrm>
            <a:prstGeom prst="rect">
              <a:avLst/>
            </a:prstGeom>
            <a:ln w="34925">
              <a:solidFill>
                <a:srgbClr val="ED7D31"/>
              </a:solidFill>
            </a:ln>
          </p:spPr>
        </p:pic>
        <p:pic>
          <p:nvPicPr>
            <p:cNvPr id="6" name="图片 5" descr="C:\Users\lijian\Desktop\615631_095748095_2.jpg615631_095748095_2"/>
            <p:cNvPicPr>
              <a:picLocks noChangeAspect="1"/>
            </p:cNvPicPr>
            <p:nvPr/>
          </p:nvPicPr>
          <p:blipFill>
            <a:blip r:embed="rId4"/>
            <a:srcRect b="8288"/>
            <a:stretch>
              <a:fillRect/>
            </a:stretch>
          </p:blipFill>
          <p:spPr>
            <a:xfrm>
              <a:off x="1670" y="5855"/>
              <a:ext cx="4232" cy="2700"/>
            </a:xfrm>
            <a:prstGeom prst="rect">
              <a:avLst/>
            </a:prstGeom>
            <a:ln w="34925">
              <a:solidFill>
                <a:srgbClr val="ED7D31"/>
              </a:solidFill>
            </a:ln>
          </p:spPr>
        </p:pic>
        <p:pic>
          <p:nvPicPr>
            <p:cNvPr id="8" name="图片 7" descr="C:\Users\lijian\Desktop\05300533999951134172768810413_950.jpg05300533999951134172768810413_950"/>
            <p:cNvPicPr>
              <a:picLocks noChangeAspect="1"/>
            </p:cNvPicPr>
            <p:nvPr/>
          </p:nvPicPr>
          <p:blipFill>
            <a:blip r:embed="rId5"/>
            <a:srcRect b="4036"/>
            <a:stretch>
              <a:fillRect/>
            </a:stretch>
          </p:blipFill>
          <p:spPr>
            <a:xfrm>
              <a:off x="5902" y="5851"/>
              <a:ext cx="3991" cy="2705"/>
            </a:xfrm>
            <a:prstGeom prst="rect">
              <a:avLst/>
            </a:prstGeom>
            <a:ln w="34925">
              <a:solidFill>
                <a:srgbClr val="ED7D31"/>
              </a:solidFill>
            </a:ln>
          </p:spPr>
        </p:pic>
        <p:sp>
          <p:nvSpPr>
            <p:cNvPr id="14" name="菱形 13"/>
            <p:cNvSpPr/>
            <p:nvPr/>
          </p:nvSpPr>
          <p:spPr>
            <a:xfrm>
              <a:off x="3333" y="3425"/>
              <a:ext cx="5065" cy="5145"/>
            </a:xfrm>
            <a:prstGeom prst="diamond">
              <a:avLst/>
            </a:prstGeom>
            <a:solidFill>
              <a:schemeClr val="accent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组合 17"/>
          <p:cNvGrpSpPr/>
          <p:nvPr/>
        </p:nvGrpSpPr>
        <p:grpSpPr>
          <a:xfrm>
            <a:off x="7216140" y="1177925"/>
            <a:ext cx="3998595" cy="1953260"/>
            <a:chOff x="11486" y="2227"/>
            <a:chExt cx="6297" cy="3076"/>
          </a:xfrm>
        </p:grpSpPr>
        <p:sp>
          <p:nvSpPr>
            <p:cNvPr id="12" name="文本框 11"/>
            <p:cNvSpPr txBox="1"/>
            <p:nvPr/>
          </p:nvSpPr>
          <p:spPr>
            <a:xfrm>
              <a:off x="11486" y="2615"/>
              <a:ext cx="6297" cy="2688"/>
            </a:xfrm>
            <a:prstGeom prst="rect">
              <a:avLst/>
            </a:prstGeom>
            <a:noFill/>
            <a:ln w="28575">
              <a:solidFill>
                <a:srgbClr val="ED7D31"/>
              </a:solidFill>
            </a:ln>
          </p:spPr>
          <p:txBody>
            <a:bodyPr wrap="square" rtlCol="0" anchor="t">
              <a:spAutoFit/>
            </a:bodyPr>
            <a:lstStyle/>
            <a:p>
              <a:pPr algn="l">
                <a:lnSpc>
                  <a:spcPct val="150000"/>
                </a:lnSpc>
              </a:pPr>
              <a:endParaRPr lang="zh-CN" altLang="en-US" sz="1400">
                <a:cs typeface="+mn-ea"/>
                <a:sym typeface="+mn-lt"/>
              </a:endParaRPr>
            </a:p>
            <a:p>
              <a:pPr algn="l">
                <a:lnSpc>
                  <a:spcPct val="150000"/>
                </a:lnSpc>
              </a:pPr>
              <a:r>
                <a:rPr lang="zh-CN" altLang="en-US" sz="1400">
                  <a:cs typeface="+mn-ea"/>
                  <a:sym typeface="+mn-lt"/>
                </a:rPr>
                <a:t>湘菜制作精细，用料上比较广泛，口味多变，品种繁多;色泽上油重色浓，讲求实惠;品味上注重酸辣、香鲜、软嫩;制法上以煨、炖、腊、蒸、炒诸法见称。</a:t>
              </a:r>
            </a:p>
          </p:txBody>
        </p:sp>
        <p:sp useBgFill="1">
          <p:nvSpPr>
            <p:cNvPr id="13" name="文本框 12"/>
            <p:cNvSpPr txBox="1"/>
            <p:nvPr/>
          </p:nvSpPr>
          <p:spPr>
            <a:xfrm>
              <a:off x="11753" y="2227"/>
              <a:ext cx="2848" cy="919"/>
            </a:xfrm>
            <a:prstGeom prst="rect">
              <a:avLst/>
            </a:prstGeom>
          </p:spPr>
          <p:txBody>
            <a:bodyPr wrap="none" rtlCol="0" anchor="t">
              <a:spAutoFit/>
            </a:bodyPr>
            <a:lstStyle/>
            <a:p>
              <a:pPr algn="l"/>
              <a:r>
                <a:rPr lang="zh-CN" altLang="en-US" sz="3200" dirty="0">
                  <a:blipFill>
                    <a:blip r:embed="rId6"/>
                    <a:stretch>
                      <a:fillRect/>
                    </a:stretch>
                  </a:blipFill>
                  <a:cs typeface="+mn-ea"/>
                  <a:sym typeface="+mn-lt"/>
                </a:rPr>
                <a:t>制作精细</a:t>
              </a:r>
            </a:p>
          </p:txBody>
        </p:sp>
      </p:grpSp>
      <p:grpSp>
        <p:nvGrpSpPr>
          <p:cNvPr id="19" name="组合 18"/>
          <p:cNvGrpSpPr/>
          <p:nvPr/>
        </p:nvGrpSpPr>
        <p:grpSpPr>
          <a:xfrm>
            <a:off x="7243445" y="3790950"/>
            <a:ext cx="3998595" cy="2023110"/>
            <a:chOff x="11486" y="2117"/>
            <a:chExt cx="6297" cy="3186"/>
          </a:xfrm>
        </p:grpSpPr>
        <p:sp>
          <p:nvSpPr>
            <p:cNvPr id="20" name="文本框 19"/>
            <p:cNvSpPr txBox="1"/>
            <p:nvPr/>
          </p:nvSpPr>
          <p:spPr>
            <a:xfrm>
              <a:off x="11486" y="2615"/>
              <a:ext cx="6297" cy="2688"/>
            </a:xfrm>
            <a:prstGeom prst="rect">
              <a:avLst/>
            </a:prstGeom>
            <a:noFill/>
            <a:ln w="28575">
              <a:solidFill>
                <a:srgbClr val="ED7D31"/>
              </a:solidFill>
            </a:ln>
          </p:spPr>
          <p:txBody>
            <a:bodyPr wrap="square" rtlCol="0" anchor="t">
              <a:spAutoFit/>
            </a:bodyPr>
            <a:lstStyle/>
            <a:p>
              <a:pPr algn="l">
                <a:lnSpc>
                  <a:spcPct val="150000"/>
                </a:lnSpc>
              </a:pPr>
              <a:endParaRPr lang="zh-CN" altLang="en-US" sz="1400">
                <a:cs typeface="+mn-ea"/>
                <a:sym typeface="+mn-lt"/>
              </a:endParaRPr>
            </a:p>
            <a:p>
              <a:pPr algn="l">
                <a:lnSpc>
                  <a:spcPct val="150000"/>
                </a:lnSpc>
              </a:pPr>
              <a:r>
                <a:rPr lang="zh-CN" altLang="en-US" sz="1400">
                  <a:cs typeface="+mn-ea"/>
                  <a:sym typeface="+mn-lt"/>
                </a:rPr>
                <a:t>湘菜，又叫湖南菜，是中国历史悠久的一种地方菜，早在汉朝就已经形成菜系。是汉族饮食文化八大菜系之一。以湘江流域、洞庭湖区和湘西山区三种地方风味为主。</a:t>
              </a:r>
            </a:p>
          </p:txBody>
        </p:sp>
        <p:sp useBgFill="1">
          <p:nvSpPr>
            <p:cNvPr id="21" name="文本框 20"/>
            <p:cNvSpPr txBox="1"/>
            <p:nvPr/>
          </p:nvSpPr>
          <p:spPr>
            <a:xfrm>
              <a:off x="11755" y="2117"/>
              <a:ext cx="2848" cy="919"/>
            </a:xfrm>
            <a:prstGeom prst="rect">
              <a:avLst/>
            </a:prstGeom>
          </p:spPr>
          <p:txBody>
            <a:bodyPr wrap="none" rtlCol="0" anchor="t">
              <a:spAutoFit/>
            </a:bodyPr>
            <a:lstStyle/>
            <a:p>
              <a:pPr algn="l"/>
              <a:r>
                <a:rPr lang="zh-CN" altLang="en-US" sz="3200" dirty="0">
                  <a:blipFill>
                    <a:blip r:embed="rId6"/>
                    <a:stretch>
                      <a:fillRect/>
                    </a:stretch>
                  </a:blipFill>
                  <a:cs typeface="+mn-ea"/>
                  <a:sym typeface="+mn-lt"/>
                </a:rPr>
                <a:t>地方风味</a:t>
              </a:r>
            </a:p>
          </p:txBody>
        </p:sp>
      </p:grpSp>
      <p:grpSp>
        <p:nvGrpSpPr>
          <p:cNvPr id="50" name="组合 49"/>
          <p:cNvGrpSpPr/>
          <p:nvPr/>
        </p:nvGrpSpPr>
        <p:grpSpPr>
          <a:xfrm>
            <a:off x="183878" y="-237221"/>
            <a:ext cx="2397397" cy="1014427"/>
            <a:chOff x="183878" y="-237221"/>
            <a:chExt cx="2397397" cy="1014427"/>
          </a:xfrm>
        </p:grpSpPr>
        <p:grpSp>
          <p:nvGrpSpPr>
            <p:cNvPr id="4" name="组合 3"/>
            <p:cNvGrpSpPr/>
            <p:nvPr/>
          </p:nvGrpSpPr>
          <p:grpSpPr>
            <a:xfrm>
              <a:off x="183878" y="-237221"/>
              <a:ext cx="2397397" cy="1014427"/>
              <a:chOff x="7791566" y="-316714"/>
              <a:chExt cx="3421802" cy="1228681"/>
            </a:xfrm>
          </p:grpSpPr>
          <p:sp>
            <p:nvSpPr>
              <p:cNvPr id="7" name="矩形 6"/>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9" name="椭圆 8"/>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p:cNvSpPr txBox="1"/>
            <p:nvPr/>
          </p:nvSpPr>
          <p:spPr>
            <a:xfrm>
              <a:off x="352425" y="192432"/>
              <a:ext cx="1113146" cy="583565"/>
            </a:xfrm>
            <a:prstGeom prst="rect">
              <a:avLst/>
            </a:prstGeom>
            <a:noFill/>
          </p:spPr>
          <p:txBody>
            <a:bodyPr wrap="square" rtlCol="0" anchor="t">
              <a:spAutoFit/>
            </a:bodyPr>
            <a:lstStyle/>
            <a:p>
              <a:pPr algn="ctr"/>
              <a:r>
                <a:rPr lang="zh-CN" altLang="en-US" sz="3200" dirty="0">
                  <a:blipFill>
                    <a:blip r:embed="rId6"/>
                    <a:stretch>
                      <a:fillRect/>
                    </a:stretch>
                  </a:blipFill>
                  <a:cs typeface="+mn-ea"/>
                  <a:sym typeface="+mn-lt"/>
                </a:rPr>
                <a:t>菜式</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53895" y="1627505"/>
            <a:ext cx="7960995" cy="3093720"/>
            <a:chOff x="3077" y="2563"/>
            <a:chExt cx="12537" cy="4872"/>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 y="2861"/>
              <a:ext cx="4591" cy="4575"/>
            </a:xfrm>
            <a:prstGeom prst="ellipse">
              <a:avLst/>
            </a:prstGeom>
            <a:ln w="50800">
              <a:solidFill>
                <a:schemeClr val="accent2"/>
              </a:solidFill>
            </a:ln>
            <a:effectLst/>
          </p:spPr>
        </p:pic>
        <p:sp>
          <p:nvSpPr>
            <p:cNvPr id="5" name="文本框 4"/>
            <p:cNvSpPr txBox="1"/>
            <p:nvPr/>
          </p:nvSpPr>
          <p:spPr>
            <a:xfrm>
              <a:off x="7922" y="4863"/>
              <a:ext cx="7693" cy="2276"/>
            </a:xfrm>
            <a:prstGeom prst="rect">
              <a:avLst/>
            </a:prstGeom>
            <a:noFill/>
          </p:spPr>
          <p:txBody>
            <a:bodyPr wrap="square" rtlCol="0" anchor="t">
              <a:spAutoFit/>
            </a:bodyPr>
            <a:lstStyle/>
            <a:p>
              <a:r>
                <a:rPr lang="zh-CN" altLang="en-US" sz="8800" dirty="0">
                  <a:blipFill>
                    <a:blip r:embed="rId3"/>
                    <a:stretch>
                      <a:fillRect/>
                    </a:stretch>
                  </a:blipFill>
                  <a:cs typeface="+mn-ea"/>
                  <a:sym typeface="+mn-lt"/>
                </a:rPr>
                <a:t>徽菜菜系</a:t>
              </a:r>
            </a:p>
          </p:txBody>
        </p:sp>
        <p:sp>
          <p:nvSpPr>
            <p:cNvPr id="6" name="文本框 5"/>
            <p:cNvSpPr txBox="1"/>
            <p:nvPr/>
          </p:nvSpPr>
          <p:spPr>
            <a:xfrm>
              <a:off x="7825" y="3484"/>
              <a:ext cx="5630" cy="1599"/>
            </a:xfrm>
            <a:prstGeom prst="rect">
              <a:avLst/>
            </a:prstGeom>
            <a:noFill/>
          </p:spPr>
          <p:txBody>
            <a:bodyPr wrap="square" rtlCol="0">
              <a:spAutoFit/>
            </a:bodyPr>
            <a:lstStyle/>
            <a:p>
              <a:pPr algn="ctr"/>
              <a:r>
                <a:rPr lang="zh-CN" altLang="en-US" sz="6000" dirty="0">
                  <a:cs typeface="+mn-ea"/>
                  <a:sym typeface="+mn-lt"/>
                </a:rPr>
                <a:t>中国名菜</a:t>
              </a:r>
            </a:p>
          </p:txBody>
        </p:sp>
        <p:pic>
          <p:nvPicPr>
            <p:cNvPr id="7" name="图片 6" descr="9176b85f64fe124ffec744fd51627c06"/>
            <p:cNvPicPr>
              <a:picLocks noChangeAspect="1"/>
            </p:cNvPicPr>
            <p:nvPr/>
          </p:nvPicPr>
          <p:blipFill>
            <a:blip r:embed="rId4"/>
            <a:srcRect l="14994" t="8083" r="14546" b="33302"/>
            <a:stretch>
              <a:fillRect/>
            </a:stretch>
          </p:blipFill>
          <p:spPr>
            <a:xfrm>
              <a:off x="12819" y="2563"/>
              <a:ext cx="2071" cy="2705"/>
            </a:xfrm>
            <a:prstGeom prst="rect">
              <a:avLst/>
            </a:prstGeom>
          </p:spPr>
        </p:pic>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83878" y="-237221"/>
            <a:ext cx="2397397" cy="1014427"/>
            <a:chOff x="183878" y="-237221"/>
            <a:chExt cx="2397397" cy="1014427"/>
          </a:xfrm>
        </p:grpSpPr>
        <p:grpSp>
          <p:nvGrpSpPr>
            <p:cNvPr id="6" name="组合 5"/>
            <p:cNvGrpSpPr/>
            <p:nvPr/>
          </p:nvGrpSpPr>
          <p:grpSpPr>
            <a:xfrm>
              <a:off x="183878" y="-237221"/>
              <a:ext cx="2397397" cy="1014427"/>
              <a:chOff x="7791566" y="-316714"/>
              <a:chExt cx="3421802" cy="1228681"/>
            </a:xfrm>
          </p:grpSpPr>
          <p:sp>
            <p:nvSpPr>
              <p:cNvPr id="4" name="矩形 3"/>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8" name="椭圆 7"/>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352425" y="192432"/>
              <a:ext cx="1113146" cy="583565"/>
            </a:xfrm>
            <a:prstGeom prst="rect">
              <a:avLst/>
            </a:prstGeom>
            <a:noFill/>
          </p:spPr>
          <p:txBody>
            <a:bodyPr wrap="square" rtlCol="0" anchor="t">
              <a:spAutoFit/>
            </a:bodyPr>
            <a:lstStyle/>
            <a:p>
              <a:pPr algn="ctr"/>
              <a:r>
                <a:rPr lang="zh-CN" altLang="en-US" sz="3200" dirty="0">
                  <a:blipFill>
                    <a:blip r:embed="rId2"/>
                    <a:stretch>
                      <a:fillRect/>
                    </a:stretch>
                  </a:blipFill>
                  <a:cs typeface="+mn-ea"/>
                  <a:sym typeface="+mn-lt"/>
                </a:rPr>
                <a:t>起源</a:t>
              </a:r>
            </a:p>
          </p:txBody>
        </p:sp>
      </p:grpSp>
      <p:pic>
        <p:nvPicPr>
          <p:cNvPr id="7" name="图片 6" descr="C:\Users\ASUS\Desktop\图片5.png图片5"/>
          <p:cNvPicPr>
            <a:picLocks noChangeAspect="1"/>
          </p:cNvPicPr>
          <p:nvPr/>
        </p:nvPicPr>
        <p:blipFill>
          <a:blip r:embed="rId3"/>
          <a:srcRect/>
          <a:stretch>
            <a:fillRect/>
          </a:stretch>
        </p:blipFill>
        <p:spPr>
          <a:xfrm>
            <a:off x="1332230" y="1327785"/>
            <a:ext cx="2904490" cy="2178685"/>
          </a:xfrm>
          <a:prstGeom prst="rect">
            <a:avLst/>
          </a:prstGeom>
        </p:spPr>
      </p:pic>
      <p:pic>
        <p:nvPicPr>
          <p:cNvPr id="9" name="图片 8" descr="C:\Users\ASUS\Desktop\图片6.png图片6"/>
          <p:cNvPicPr>
            <a:picLocks noChangeAspect="1"/>
          </p:cNvPicPr>
          <p:nvPr/>
        </p:nvPicPr>
        <p:blipFill>
          <a:blip r:embed="rId4"/>
          <a:srcRect b="12713"/>
          <a:stretch>
            <a:fillRect/>
          </a:stretch>
        </p:blipFill>
        <p:spPr>
          <a:xfrm>
            <a:off x="1266825" y="4270375"/>
            <a:ext cx="2910840" cy="1845310"/>
          </a:xfrm>
          <a:prstGeom prst="rect">
            <a:avLst/>
          </a:prstGeom>
        </p:spPr>
      </p:pic>
      <p:sp>
        <p:nvSpPr>
          <p:cNvPr id="13" name="文本框 12"/>
          <p:cNvSpPr txBox="1"/>
          <p:nvPr/>
        </p:nvSpPr>
        <p:spPr>
          <a:xfrm>
            <a:off x="5169535" y="1191260"/>
            <a:ext cx="6149975" cy="1337945"/>
          </a:xfrm>
          <a:prstGeom prst="rect">
            <a:avLst/>
          </a:prstGeom>
          <a:noFill/>
          <a:ln w="28575">
            <a:solidFill>
              <a:schemeClr val="accent2"/>
            </a:solidFill>
          </a:ln>
        </p:spPr>
        <p:txBody>
          <a:bodyPr wrap="square" rtlCol="0">
            <a:spAutoFit/>
          </a:bodyPr>
          <a:lstStyle/>
          <a:p>
            <a:pPr fontAlgn="auto">
              <a:lnSpc>
                <a:spcPct val="150000"/>
              </a:lnSpc>
            </a:pPr>
            <a:endParaRPr lang="zh-CN" altLang="en-US">
              <a:cs typeface="+mn-ea"/>
              <a:sym typeface="+mn-lt"/>
            </a:endParaRPr>
          </a:p>
          <a:p>
            <a:pPr fontAlgn="auto">
              <a:lnSpc>
                <a:spcPct val="150000"/>
              </a:lnSpc>
            </a:pPr>
            <a:r>
              <a:rPr lang="zh-CN" altLang="en-US">
                <a:cs typeface="+mn-ea"/>
                <a:sym typeface="+mn-lt"/>
              </a:rPr>
              <a:t>徽菜，简称徽菜，正式确定徽菜为皖南菜、皖江菜、合肥菜、淮南菜、皖北菜五大风味，沿江菜、沿淮菜、皖南菜的总称。</a:t>
            </a:r>
          </a:p>
        </p:txBody>
      </p:sp>
      <p:sp>
        <p:nvSpPr>
          <p:cNvPr id="10" name="文本框 9"/>
          <p:cNvSpPr txBox="1"/>
          <p:nvPr/>
        </p:nvSpPr>
        <p:spPr>
          <a:xfrm>
            <a:off x="5690235" y="915670"/>
            <a:ext cx="1482725" cy="583565"/>
          </a:xfrm>
          <a:prstGeom prst="rect">
            <a:avLst/>
          </a:prstGeom>
          <a:solidFill>
            <a:schemeClr val="bg1"/>
          </a:solidFill>
          <a:ln>
            <a:noFill/>
          </a:ln>
        </p:spPr>
        <p:txBody>
          <a:bodyPr wrap="square" rtlCol="0">
            <a:spAutoFit/>
          </a:bodyPr>
          <a:lstStyle/>
          <a:p>
            <a:r>
              <a:rPr lang="zh-CN" altLang="en-US" sz="3200" dirty="0">
                <a:blipFill>
                  <a:blip r:embed="rId2"/>
                  <a:stretch>
                    <a:fillRect/>
                  </a:stretch>
                </a:blipFill>
                <a:cs typeface="+mn-ea"/>
                <a:sym typeface="+mn-lt"/>
              </a:rPr>
              <a:t>安徽菜</a:t>
            </a:r>
            <a:endParaRPr lang="zh-CN" altLang="en-US" sz="3200">
              <a:cs typeface="+mn-ea"/>
              <a:sym typeface="+mn-lt"/>
            </a:endParaRPr>
          </a:p>
        </p:txBody>
      </p:sp>
      <p:sp>
        <p:nvSpPr>
          <p:cNvPr id="11" name="文本框 10"/>
          <p:cNvSpPr txBox="1"/>
          <p:nvPr/>
        </p:nvSpPr>
        <p:spPr>
          <a:xfrm>
            <a:off x="5169535" y="3046730"/>
            <a:ext cx="6149975" cy="1337945"/>
          </a:xfrm>
          <a:prstGeom prst="rect">
            <a:avLst/>
          </a:prstGeom>
          <a:noFill/>
          <a:ln w="28575">
            <a:solidFill>
              <a:schemeClr val="accent2"/>
            </a:solidFill>
          </a:ln>
        </p:spPr>
        <p:txBody>
          <a:bodyPr wrap="square" rtlCol="0">
            <a:spAutoFit/>
          </a:bodyPr>
          <a:lstStyle/>
          <a:p>
            <a:pPr fontAlgn="auto">
              <a:lnSpc>
                <a:spcPct val="150000"/>
              </a:lnSpc>
            </a:pPr>
            <a:endParaRPr lang="zh-CN" altLang="en-US">
              <a:cs typeface="+mn-ea"/>
              <a:sym typeface="+mn-lt"/>
            </a:endParaRPr>
          </a:p>
          <a:p>
            <a:pPr fontAlgn="auto">
              <a:lnSpc>
                <a:spcPct val="150000"/>
              </a:lnSpc>
            </a:pPr>
            <a:r>
              <a:rPr lang="zh-CN" altLang="en-US">
                <a:cs typeface="+mn-ea"/>
                <a:sym typeface="+mn-lt"/>
              </a:rPr>
              <a:t>安徽菜又称"徽帮"、"安徽风味"，起源于徽菜南宋时期的古徽州，原是徽州山区的地方风味。</a:t>
            </a:r>
          </a:p>
        </p:txBody>
      </p:sp>
      <p:sp>
        <p:nvSpPr>
          <p:cNvPr id="12" name="文本框 11"/>
          <p:cNvSpPr txBox="1"/>
          <p:nvPr/>
        </p:nvSpPr>
        <p:spPr>
          <a:xfrm>
            <a:off x="5690235" y="2851150"/>
            <a:ext cx="1482725" cy="583565"/>
          </a:xfrm>
          <a:prstGeom prst="rect">
            <a:avLst/>
          </a:prstGeom>
          <a:solidFill>
            <a:schemeClr val="bg1"/>
          </a:solidFill>
        </p:spPr>
        <p:txBody>
          <a:bodyPr wrap="square" rtlCol="0">
            <a:spAutoFit/>
          </a:bodyPr>
          <a:lstStyle/>
          <a:p>
            <a:r>
              <a:rPr lang="zh-CN" altLang="en-US" sz="3200" dirty="0">
                <a:blipFill>
                  <a:blip r:embed="rId2"/>
                  <a:stretch>
                    <a:fillRect/>
                  </a:stretch>
                </a:blipFill>
                <a:cs typeface="+mn-ea"/>
                <a:sym typeface="+mn-lt"/>
              </a:rPr>
              <a:t>古徽韵</a:t>
            </a:r>
            <a:endParaRPr lang="zh-CN" altLang="en-US" sz="3200">
              <a:cs typeface="+mn-ea"/>
              <a:sym typeface="+mn-lt"/>
            </a:endParaRPr>
          </a:p>
        </p:txBody>
      </p:sp>
      <p:sp>
        <p:nvSpPr>
          <p:cNvPr id="14" name="文本框 13"/>
          <p:cNvSpPr txBox="1"/>
          <p:nvPr/>
        </p:nvSpPr>
        <p:spPr>
          <a:xfrm>
            <a:off x="5169535" y="4917440"/>
            <a:ext cx="6149975" cy="1337945"/>
          </a:xfrm>
          <a:prstGeom prst="rect">
            <a:avLst/>
          </a:prstGeom>
          <a:noFill/>
          <a:ln w="28575">
            <a:solidFill>
              <a:schemeClr val="accent2"/>
            </a:solidFill>
          </a:ln>
        </p:spPr>
        <p:txBody>
          <a:bodyPr wrap="square" rtlCol="0">
            <a:spAutoFit/>
          </a:bodyPr>
          <a:lstStyle/>
          <a:p>
            <a:pPr fontAlgn="auto">
              <a:lnSpc>
                <a:spcPct val="150000"/>
              </a:lnSpc>
            </a:pPr>
            <a:endParaRPr lang="zh-CN" altLang="en-US">
              <a:cs typeface="+mn-ea"/>
              <a:sym typeface="+mn-lt"/>
            </a:endParaRPr>
          </a:p>
          <a:p>
            <a:pPr fontAlgn="auto">
              <a:lnSpc>
                <a:spcPct val="150000"/>
              </a:lnSpc>
            </a:pPr>
            <a:r>
              <a:rPr lang="zh-CN" altLang="en-US">
                <a:cs typeface="+mn-ea"/>
                <a:sym typeface="+mn-lt"/>
              </a:rPr>
              <a:t>它以烹制山珍野味著称，擅长烧、炖、蒸，而少爆炒。其烹饪芡大、油重、色浓、朴素实惠。</a:t>
            </a:r>
          </a:p>
        </p:txBody>
      </p:sp>
      <p:sp>
        <p:nvSpPr>
          <p:cNvPr id="15" name="文本框 14"/>
          <p:cNvSpPr txBox="1"/>
          <p:nvPr/>
        </p:nvSpPr>
        <p:spPr>
          <a:xfrm>
            <a:off x="5689600" y="4717415"/>
            <a:ext cx="1482725" cy="583565"/>
          </a:xfrm>
          <a:prstGeom prst="rect">
            <a:avLst/>
          </a:prstGeom>
          <a:solidFill>
            <a:schemeClr val="bg1"/>
          </a:solidFill>
        </p:spPr>
        <p:txBody>
          <a:bodyPr wrap="square" rtlCol="0">
            <a:spAutoFit/>
          </a:bodyPr>
          <a:lstStyle/>
          <a:p>
            <a:r>
              <a:rPr lang="zh-CN" altLang="en-US" sz="3200" dirty="0">
                <a:blipFill>
                  <a:blip r:embed="rId2"/>
                  <a:stretch>
                    <a:fillRect/>
                  </a:stretch>
                </a:blipFill>
                <a:cs typeface="+mn-ea"/>
                <a:sym typeface="+mn-lt"/>
              </a:rPr>
              <a:t>珍百味</a:t>
            </a:r>
            <a:endParaRPr lang="zh-CN" altLang="en-US" sz="3200">
              <a:cs typeface="+mn-ea"/>
              <a:sym typeface="+mn-lt"/>
            </a:endParaRPr>
          </a:p>
        </p:txBody>
      </p:sp>
      <p:grpSp>
        <p:nvGrpSpPr>
          <p:cNvPr id="39" name="组合 38"/>
          <p:cNvGrpSpPr/>
          <p:nvPr/>
        </p:nvGrpSpPr>
        <p:grpSpPr>
          <a:xfrm>
            <a:off x="1154554" y="1131059"/>
            <a:ext cx="3304540" cy="2630805"/>
            <a:chOff x="1686341" y="1193446"/>
            <a:chExt cx="3304540" cy="2630805"/>
          </a:xfrm>
        </p:grpSpPr>
        <p:sp>
          <p:nvSpPr>
            <p:cNvPr id="30" name="矩形 29"/>
            <p:cNvSpPr/>
            <p:nvPr/>
          </p:nvSpPr>
          <p:spPr>
            <a:xfrm>
              <a:off x="3402746" y="2387246"/>
              <a:ext cx="1588135" cy="1437005"/>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1686341" y="1193446"/>
              <a:ext cx="2279015" cy="1802765"/>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3387282" y="2398468"/>
              <a:ext cx="578326" cy="5964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p:cNvGrpSpPr/>
          <p:nvPr/>
        </p:nvGrpSpPr>
        <p:grpSpPr>
          <a:xfrm>
            <a:off x="1125994" y="4159763"/>
            <a:ext cx="3258820" cy="2112010"/>
            <a:chOff x="1894879" y="4221858"/>
            <a:chExt cx="3258820" cy="2112010"/>
          </a:xfrm>
        </p:grpSpPr>
        <p:sp>
          <p:nvSpPr>
            <p:cNvPr id="42" name="矩形 41"/>
            <p:cNvSpPr/>
            <p:nvPr/>
          </p:nvSpPr>
          <p:spPr>
            <a:xfrm>
              <a:off x="3565564" y="4771768"/>
              <a:ext cx="1588135" cy="1562100"/>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1894879" y="4221858"/>
              <a:ext cx="2566035" cy="1407160"/>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3560436" y="4766092"/>
              <a:ext cx="900730" cy="86312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6" name="组合 45"/>
          <p:cNvGrpSpPr/>
          <p:nvPr/>
        </p:nvGrpSpPr>
        <p:grpSpPr>
          <a:xfrm rot="6715756">
            <a:off x="2957254" y="4784893"/>
            <a:ext cx="545354" cy="777271"/>
            <a:chOff x="8118475" y="3544888"/>
            <a:chExt cx="615950" cy="877888"/>
          </a:xfrm>
          <a:solidFill>
            <a:schemeClr val="bg1"/>
          </a:solidFill>
        </p:grpSpPr>
        <p:sp>
          <p:nvSpPr>
            <p:cNvPr id="47" name="Freeform 89"/>
            <p:cNvSpPr>
              <a:spLocks noEditPoints="1"/>
            </p:cNvSpPr>
            <p:nvPr/>
          </p:nvSpPr>
          <p:spPr bwMode="auto">
            <a:xfrm>
              <a:off x="8118475" y="3705226"/>
              <a:ext cx="322262" cy="620713"/>
            </a:xfrm>
            <a:custGeom>
              <a:avLst/>
              <a:gdLst>
                <a:gd name="T0" fmla="*/ 84 w 86"/>
                <a:gd name="T1" fmla="*/ 162 h 165"/>
                <a:gd name="T2" fmla="*/ 66 w 86"/>
                <a:gd name="T3" fmla="*/ 120 h 165"/>
                <a:gd name="T4" fmla="*/ 33 w 86"/>
                <a:gd name="T5" fmla="*/ 45 h 165"/>
                <a:gd name="T6" fmla="*/ 14 w 86"/>
                <a:gd name="T7" fmla="*/ 3 h 165"/>
                <a:gd name="T8" fmla="*/ 9 w 86"/>
                <a:gd name="T9" fmla="*/ 14 h 165"/>
                <a:gd name="T10" fmla="*/ 18 w 86"/>
                <a:gd name="T11" fmla="*/ 61 h 165"/>
                <a:gd name="T12" fmla="*/ 20 w 86"/>
                <a:gd name="T13" fmla="*/ 66 h 165"/>
                <a:gd name="T14" fmla="*/ 18 w 86"/>
                <a:gd name="T15" fmla="*/ 71 h 165"/>
                <a:gd name="T16" fmla="*/ 19 w 86"/>
                <a:gd name="T17" fmla="*/ 76 h 165"/>
                <a:gd name="T18" fmla="*/ 13 w 86"/>
                <a:gd name="T19" fmla="*/ 79 h 165"/>
                <a:gd name="T20" fmla="*/ 4 w 86"/>
                <a:gd name="T21" fmla="*/ 102 h 165"/>
                <a:gd name="T22" fmla="*/ 28 w 86"/>
                <a:gd name="T23" fmla="*/ 111 h 165"/>
                <a:gd name="T24" fmla="*/ 34 w 86"/>
                <a:gd name="T25" fmla="*/ 108 h 165"/>
                <a:gd name="T26" fmla="*/ 37 w 86"/>
                <a:gd name="T27" fmla="*/ 112 h 165"/>
                <a:gd name="T28" fmla="*/ 42 w 86"/>
                <a:gd name="T29" fmla="*/ 115 h 165"/>
                <a:gd name="T30" fmla="*/ 44 w 86"/>
                <a:gd name="T31" fmla="*/ 120 h 165"/>
                <a:gd name="T32" fmla="*/ 73 w 86"/>
                <a:gd name="T33" fmla="*/ 158 h 165"/>
                <a:gd name="T34" fmla="*/ 84 w 86"/>
                <a:gd name="T35" fmla="*/ 162 h 165"/>
                <a:gd name="T36" fmla="*/ 25 w 86"/>
                <a:gd name="T37" fmla="*/ 106 h 165"/>
                <a:gd name="T38" fmla="*/ 9 w 86"/>
                <a:gd name="T39" fmla="*/ 100 h 165"/>
                <a:gd name="T40" fmla="*/ 16 w 86"/>
                <a:gd name="T41" fmla="*/ 84 h 165"/>
                <a:gd name="T42" fmla="*/ 21 w 86"/>
                <a:gd name="T43" fmla="*/ 81 h 165"/>
                <a:gd name="T44" fmla="*/ 22 w 86"/>
                <a:gd name="T45" fmla="*/ 84 h 165"/>
                <a:gd name="T46" fmla="*/ 30 w 86"/>
                <a:gd name="T47" fmla="*/ 101 h 165"/>
                <a:gd name="T48" fmla="*/ 31 w 86"/>
                <a:gd name="T49" fmla="*/ 103 h 165"/>
                <a:gd name="T50" fmla="*/ 25 w 86"/>
                <a:gd name="T51" fmla="*/ 106 h 165"/>
                <a:gd name="T52" fmla="*/ 72 w 86"/>
                <a:gd name="T53" fmla="*/ 149 h 165"/>
                <a:gd name="T54" fmla="*/ 58 w 86"/>
                <a:gd name="T55" fmla="*/ 136 h 165"/>
                <a:gd name="T56" fmla="*/ 46 w 86"/>
                <a:gd name="T57" fmla="*/ 115 h 165"/>
                <a:gd name="T58" fmla="*/ 47 w 86"/>
                <a:gd name="T59" fmla="*/ 113 h 165"/>
                <a:gd name="T60" fmla="*/ 57 w 86"/>
                <a:gd name="T61" fmla="*/ 126 h 165"/>
                <a:gd name="T62" fmla="*/ 64 w 86"/>
                <a:gd name="T63" fmla="*/ 130 h 165"/>
                <a:gd name="T64" fmla="*/ 73 w 86"/>
                <a:gd name="T65" fmla="*/ 141 h 165"/>
                <a:gd name="T66" fmla="*/ 72 w 86"/>
                <a:gd name="T67" fmla="*/ 14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165">
                  <a:moveTo>
                    <a:pt x="84" y="162"/>
                  </a:moveTo>
                  <a:cubicBezTo>
                    <a:pt x="83" y="159"/>
                    <a:pt x="75" y="140"/>
                    <a:pt x="66" y="120"/>
                  </a:cubicBezTo>
                  <a:cubicBezTo>
                    <a:pt x="57" y="99"/>
                    <a:pt x="42" y="66"/>
                    <a:pt x="33" y="45"/>
                  </a:cubicBezTo>
                  <a:cubicBezTo>
                    <a:pt x="24" y="25"/>
                    <a:pt x="15" y="6"/>
                    <a:pt x="14" y="3"/>
                  </a:cubicBezTo>
                  <a:cubicBezTo>
                    <a:pt x="13" y="0"/>
                    <a:pt x="11" y="5"/>
                    <a:pt x="9" y="14"/>
                  </a:cubicBezTo>
                  <a:cubicBezTo>
                    <a:pt x="8" y="23"/>
                    <a:pt x="12" y="44"/>
                    <a:pt x="18" y="61"/>
                  </a:cubicBezTo>
                  <a:cubicBezTo>
                    <a:pt x="19" y="62"/>
                    <a:pt x="19" y="64"/>
                    <a:pt x="20" y="66"/>
                  </a:cubicBezTo>
                  <a:cubicBezTo>
                    <a:pt x="19" y="67"/>
                    <a:pt x="18" y="69"/>
                    <a:pt x="18" y="71"/>
                  </a:cubicBezTo>
                  <a:cubicBezTo>
                    <a:pt x="18" y="72"/>
                    <a:pt x="19" y="74"/>
                    <a:pt x="19" y="76"/>
                  </a:cubicBezTo>
                  <a:cubicBezTo>
                    <a:pt x="13" y="79"/>
                    <a:pt x="13" y="79"/>
                    <a:pt x="13" y="79"/>
                  </a:cubicBezTo>
                  <a:cubicBezTo>
                    <a:pt x="4" y="83"/>
                    <a:pt x="0" y="93"/>
                    <a:pt x="4" y="102"/>
                  </a:cubicBezTo>
                  <a:cubicBezTo>
                    <a:pt x="8" y="111"/>
                    <a:pt x="19" y="115"/>
                    <a:pt x="28" y="111"/>
                  </a:cubicBezTo>
                  <a:cubicBezTo>
                    <a:pt x="34" y="108"/>
                    <a:pt x="34" y="108"/>
                    <a:pt x="34" y="108"/>
                  </a:cubicBezTo>
                  <a:cubicBezTo>
                    <a:pt x="35" y="110"/>
                    <a:pt x="36" y="112"/>
                    <a:pt x="37" y="112"/>
                  </a:cubicBezTo>
                  <a:cubicBezTo>
                    <a:pt x="38" y="114"/>
                    <a:pt x="40" y="115"/>
                    <a:pt x="42" y="115"/>
                  </a:cubicBezTo>
                  <a:cubicBezTo>
                    <a:pt x="42" y="116"/>
                    <a:pt x="43" y="118"/>
                    <a:pt x="44" y="120"/>
                  </a:cubicBezTo>
                  <a:cubicBezTo>
                    <a:pt x="53" y="135"/>
                    <a:pt x="66" y="152"/>
                    <a:pt x="73" y="158"/>
                  </a:cubicBezTo>
                  <a:cubicBezTo>
                    <a:pt x="80" y="163"/>
                    <a:pt x="86" y="165"/>
                    <a:pt x="84" y="162"/>
                  </a:cubicBezTo>
                  <a:close/>
                  <a:moveTo>
                    <a:pt x="25" y="106"/>
                  </a:moveTo>
                  <a:cubicBezTo>
                    <a:pt x="19" y="109"/>
                    <a:pt x="12" y="106"/>
                    <a:pt x="9" y="100"/>
                  </a:cubicBezTo>
                  <a:cubicBezTo>
                    <a:pt x="7" y="94"/>
                    <a:pt x="10" y="87"/>
                    <a:pt x="16" y="84"/>
                  </a:cubicBezTo>
                  <a:cubicBezTo>
                    <a:pt x="21" y="81"/>
                    <a:pt x="21" y="81"/>
                    <a:pt x="21" y="81"/>
                  </a:cubicBezTo>
                  <a:cubicBezTo>
                    <a:pt x="21" y="82"/>
                    <a:pt x="22" y="83"/>
                    <a:pt x="22" y="84"/>
                  </a:cubicBezTo>
                  <a:cubicBezTo>
                    <a:pt x="24" y="89"/>
                    <a:pt x="28" y="96"/>
                    <a:pt x="30" y="101"/>
                  </a:cubicBezTo>
                  <a:cubicBezTo>
                    <a:pt x="30" y="102"/>
                    <a:pt x="30" y="103"/>
                    <a:pt x="31" y="103"/>
                  </a:cubicBezTo>
                  <a:lnTo>
                    <a:pt x="25" y="106"/>
                  </a:lnTo>
                  <a:close/>
                  <a:moveTo>
                    <a:pt x="72" y="149"/>
                  </a:moveTo>
                  <a:cubicBezTo>
                    <a:pt x="68" y="147"/>
                    <a:pt x="62" y="141"/>
                    <a:pt x="58" y="136"/>
                  </a:cubicBezTo>
                  <a:cubicBezTo>
                    <a:pt x="55" y="131"/>
                    <a:pt x="49" y="122"/>
                    <a:pt x="46" y="115"/>
                  </a:cubicBezTo>
                  <a:cubicBezTo>
                    <a:pt x="43" y="109"/>
                    <a:pt x="44" y="108"/>
                    <a:pt x="47" y="113"/>
                  </a:cubicBezTo>
                  <a:cubicBezTo>
                    <a:pt x="50" y="119"/>
                    <a:pt x="55" y="125"/>
                    <a:pt x="57" y="126"/>
                  </a:cubicBezTo>
                  <a:cubicBezTo>
                    <a:pt x="60" y="128"/>
                    <a:pt x="63" y="130"/>
                    <a:pt x="64" y="130"/>
                  </a:cubicBezTo>
                  <a:cubicBezTo>
                    <a:pt x="66" y="130"/>
                    <a:pt x="70" y="135"/>
                    <a:pt x="73" y="141"/>
                  </a:cubicBezTo>
                  <a:cubicBezTo>
                    <a:pt x="76" y="148"/>
                    <a:pt x="75" y="151"/>
                    <a:pt x="72"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8" name="Freeform 90"/>
            <p:cNvSpPr>
              <a:spLocks noEditPoints="1"/>
            </p:cNvSpPr>
            <p:nvPr/>
          </p:nvSpPr>
          <p:spPr bwMode="auto">
            <a:xfrm>
              <a:off x="8166100" y="3544888"/>
              <a:ext cx="568325" cy="877888"/>
            </a:xfrm>
            <a:custGeom>
              <a:avLst/>
              <a:gdLst>
                <a:gd name="T0" fmla="*/ 1 w 151"/>
                <a:gd name="T1" fmla="*/ 7 h 234"/>
                <a:gd name="T2" fmla="*/ 5 w 151"/>
                <a:gd name="T3" fmla="*/ 13 h 234"/>
                <a:gd name="T4" fmla="*/ 12 w 151"/>
                <a:gd name="T5" fmla="*/ 25 h 234"/>
                <a:gd name="T6" fmla="*/ 21 w 151"/>
                <a:gd name="T7" fmla="*/ 31 h 234"/>
                <a:gd name="T8" fmla="*/ 26 w 151"/>
                <a:gd name="T9" fmla="*/ 32 h 234"/>
                <a:gd name="T10" fmla="*/ 13 w 151"/>
                <a:gd name="T11" fmla="*/ 37 h 234"/>
                <a:gd name="T12" fmla="*/ 9 w 151"/>
                <a:gd name="T13" fmla="*/ 35 h 234"/>
                <a:gd name="T14" fmla="*/ 4 w 151"/>
                <a:gd name="T15" fmla="*/ 34 h 234"/>
                <a:gd name="T16" fmla="*/ 1 w 151"/>
                <a:gd name="T17" fmla="*/ 39 h 234"/>
                <a:gd name="T18" fmla="*/ 21 w 151"/>
                <a:gd name="T19" fmla="*/ 83 h 234"/>
                <a:gd name="T20" fmla="*/ 57 w 151"/>
                <a:gd name="T21" fmla="*/ 165 h 234"/>
                <a:gd name="T22" fmla="*/ 77 w 151"/>
                <a:gd name="T23" fmla="*/ 209 h 234"/>
                <a:gd name="T24" fmla="*/ 82 w 151"/>
                <a:gd name="T25" fmla="*/ 211 h 234"/>
                <a:gd name="T26" fmla="*/ 84 w 151"/>
                <a:gd name="T27" fmla="*/ 206 h 234"/>
                <a:gd name="T28" fmla="*/ 86 w 151"/>
                <a:gd name="T29" fmla="*/ 201 h 234"/>
                <a:gd name="T30" fmla="*/ 99 w 151"/>
                <a:gd name="T31" fmla="*/ 195 h 234"/>
                <a:gd name="T32" fmla="*/ 96 w 151"/>
                <a:gd name="T33" fmla="*/ 200 h 234"/>
                <a:gd name="T34" fmla="*/ 94 w 151"/>
                <a:gd name="T35" fmla="*/ 211 h 234"/>
                <a:gd name="T36" fmla="*/ 98 w 151"/>
                <a:gd name="T37" fmla="*/ 224 h 234"/>
                <a:gd name="T38" fmla="*/ 100 w 151"/>
                <a:gd name="T39" fmla="*/ 231 h 234"/>
                <a:gd name="T40" fmla="*/ 106 w 151"/>
                <a:gd name="T41" fmla="*/ 233 h 234"/>
                <a:gd name="T42" fmla="*/ 109 w 151"/>
                <a:gd name="T43" fmla="*/ 228 h 234"/>
                <a:gd name="T44" fmla="*/ 106 w 151"/>
                <a:gd name="T45" fmla="*/ 221 h 234"/>
                <a:gd name="T46" fmla="*/ 103 w 151"/>
                <a:gd name="T47" fmla="*/ 210 h 234"/>
                <a:gd name="T48" fmla="*/ 104 w 151"/>
                <a:gd name="T49" fmla="*/ 203 h 234"/>
                <a:gd name="T50" fmla="*/ 108 w 151"/>
                <a:gd name="T51" fmla="*/ 199 h 234"/>
                <a:gd name="T52" fmla="*/ 114 w 151"/>
                <a:gd name="T53" fmla="*/ 197 h 234"/>
                <a:gd name="T54" fmla="*/ 116 w 151"/>
                <a:gd name="T55" fmla="*/ 191 h 234"/>
                <a:gd name="T56" fmla="*/ 114 w 151"/>
                <a:gd name="T57" fmla="*/ 189 h 234"/>
                <a:gd name="T58" fmla="*/ 117 w 151"/>
                <a:gd name="T59" fmla="*/ 187 h 234"/>
                <a:gd name="T60" fmla="*/ 149 w 151"/>
                <a:gd name="T61" fmla="*/ 160 h 234"/>
                <a:gd name="T62" fmla="*/ 139 w 151"/>
                <a:gd name="T63" fmla="*/ 115 h 234"/>
                <a:gd name="T64" fmla="*/ 113 w 151"/>
                <a:gd name="T65" fmla="*/ 56 h 234"/>
                <a:gd name="T66" fmla="*/ 86 w 151"/>
                <a:gd name="T67" fmla="*/ 18 h 234"/>
                <a:gd name="T68" fmla="*/ 45 w 151"/>
                <a:gd name="T69" fmla="*/ 24 h 234"/>
                <a:gd name="T70" fmla="*/ 41 w 151"/>
                <a:gd name="T71" fmla="*/ 25 h 234"/>
                <a:gd name="T72" fmla="*/ 41 w 151"/>
                <a:gd name="T73" fmla="*/ 22 h 234"/>
                <a:gd name="T74" fmla="*/ 35 w 151"/>
                <a:gd name="T75" fmla="*/ 20 h 234"/>
                <a:gd name="T76" fmla="*/ 30 w 151"/>
                <a:gd name="T77" fmla="*/ 22 h 234"/>
                <a:gd name="T78" fmla="*/ 24 w 151"/>
                <a:gd name="T79" fmla="*/ 23 h 234"/>
                <a:gd name="T80" fmla="*/ 19 w 151"/>
                <a:gd name="T81" fmla="*/ 19 h 234"/>
                <a:gd name="T82" fmla="*/ 12 w 151"/>
                <a:gd name="T83" fmla="*/ 9 h 234"/>
                <a:gd name="T84" fmla="*/ 9 w 151"/>
                <a:gd name="T85" fmla="*/ 3 h 234"/>
                <a:gd name="T86" fmla="*/ 3 w 151"/>
                <a:gd name="T87" fmla="*/ 1 h 234"/>
                <a:gd name="T88" fmla="*/ 1 w 151"/>
                <a:gd name="T89" fmla="*/ 7 h 234"/>
                <a:gd name="T90" fmla="*/ 135 w 151"/>
                <a:gd name="T91" fmla="*/ 129 h 234"/>
                <a:gd name="T92" fmla="*/ 140 w 151"/>
                <a:gd name="T93" fmla="*/ 151 h 234"/>
                <a:gd name="T94" fmla="*/ 134 w 151"/>
                <a:gd name="T95" fmla="*/ 164 h 234"/>
                <a:gd name="T96" fmla="*/ 119 w 151"/>
                <a:gd name="T97" fmla="*/ 174 h 234"/>
                <a:gd name="T98" fmla="*/ 99 w 151"/>
                <a:gd name="T99" fmla="*/ 184 h 234"/>
                <a:gd name="T100" fmla="*/ 83 w 151"/>
                <a:gd name="T101" fmla="*/ 191 h 234"/>
                <a:gd name="T102" fmla="*/ 82 w 151"/>
                <a:gd name="T103" fmla="*/ 189 h 234"/>
                <a:gd name="T104" fmla="*/ 95 w 151"/>
                <a:gd name="T105" fmla="*/ 178 h 234"/>
                <a:gd name="T106" fmla="*/ 114 w 151"/>
                <a:gd name="T107" fmla="*/ 165 h 234"/>
                <a:gd name="T108" fmla="*/ 125 w 151"/>
                <a:gd name="T109" fmla="*/ 148 h 234"/>
                <a:gd name="T110" fmla="*/ 128 w 151"/>
                <a:gd name="T111" fmla="*/ 128 h 234"/>
                <a:gd name="T112" fmla="*/ 135 w 151"/>
                <a:gd name="T113" fmla="*/ 1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 h="234">
                  <a:moveTo>
                    <a:pt x="1" y="7"/>
                  </a:moveTo>
                  <a:cubicBezTo>
                    <a:pt x="5" y="13"/>
                    <a:pt x="5" y="13"/>
                    <a:pt x="5" y="13"/>
                  </a:cubicBezTo>
                  <a:cubicBezTo>
                    <a:pt x="7" y="17"/>
                    <a:pt x="10" y="22"/>
                    <a:pt x="12" y="25"/>
                  </a:cubicBezTo>
                  <a:cubicBezTo>
                    <a:pt x="15" y="27"/>
                    <a:pt x="18" y="30"/>
                    <a:pt x="21" y="31"/>
                  </a:cubicBezTo>
                  <a:cubicBezTo>
                    <a:pt x="23" y="32"/>
                    <a:pt x="24" y="32"/>
                    <a:pt x="26" y="32"/>
                  </a:cubicBezTo>
                  <a:cubicBezTo>
                    <a:pt x="19" y="35"/>
                    <a:pt x="14" y="37"/>
                    <a:pt x="13" y="37"/>
                  </a:cubicBezTo>
                  <a:cubicBezTo>
                    <a:pt x="12" y="38"/>
                    <a:pt x="10" y="37"/>
                    <a:pt x="9" y="35"/>
                  </a:cubicBezTo>
                  <a:cubicBezTo>
                    <a:pt x="8" y="33"/>
                    <a:pt x="6" y="33"/>
                    <a:pt x="4" y="34"/>
                  </a:cubicBezTo>
                  <a:cubicBezTo>
                    <a:pt x="2" y="35"/>
                    <a:pt x="1" y="37"/>
                    <a:pt x="1" y="39"/>
                  </a:cubicBezTo>
                  <a:cubicBezTo>
                    <a:pt x="2" y="41"/>
                    <a:pt x="11" y="61"/>
                    <a:pt x="21" y="83"/>
                  </a:cubicBezTo>
                  <a:cubicBezTo>
                    <a:pt x="31" y="106"/>
                    <a:pt x="47" y="142"/>
                    <a:pt x="57" y="165"/>
                  </a:cubicBezTo>
                  <a:cubicBezTo>
                    <a:pt x="67" y="187"/>
                    <a:pt x="76" y="207"/>
                    <a:pt x="77" y="209"/>
                  </a:cubicBezTo>
                  <a:cubicBezTo>
                    <a:pt x="78" y="211"/>
                    <a:pt x="80" y="212"/>
                    <a:pt x="82" y="211"/>
                  </a:cubicBezTo>
                  <a:cubicBezTo>
                    <a:pt x="84" y="210"/>
                    <a:pt x="85" y="208"/>
                    <a:pt x="84" y="206"/>
                  </a:cubicBezTo>
                  <a:cubicBezTo>
                    <a:pt x="84" y="204"/>
                    <a:pt x="84" y="202"/>
                    <a:pt x="86" y="201"/>
                  </a:cubicBezTo>
                  <a:cubicBezTo>
                    <a:pt x="87" y="201"/>
                    <a:pt x="92" y="198"/>
                    <a:pt x="99" y="195"/>
                  </a:cubicBezTo>
                  <a:cubicBezTo>
                    <a:pt x="97" y="197"/>
                    <a:pt x="96" y="198"/>
                    <a:pt x="96" y="200"/>
                  </a:cubicBezTo>
                  <a:cubicBezTo>
                    <a:pt x="95" y="202"/>
                    <a:pt x="94" y="207"/>
                    <a:pt x="94" y="211"/>
                  </a:cubicBezTo>
                  <a:cubicBezTo>
                    <a:pt x="95" y="214"/>
                    <a:pt x="96" y="220"/>
                    <a:pt x="98" y="224"/>
                  </a:cubicBezTo>
                  <a:cubicBezTo>
                    <a:pt x="100" y="231"/>
                    <a:pt x="100" y="231"/>
                    <a:pt x="100" y="231"/>
                  </a:cubicBezTo>
                  <a:cubicBezTo>
                    <a:pt x="101" y="233"/>
                    <a:pt x="104" y="234"/>
                    <a:pt x="106" y="233"/>
                  </a:cubicBezTo>
                  <a:cubicBezTo>
                    <a:pt x="108" y="233"/>
                    <a:pt x="109" y="230"/>
                    <a:pt x="109" y="228"/>
                  </a:cubicBezTo>
                  <a:cubicBezTo>
                    <a:pt x="106" y="221"/>
                    <a:pt x="106" y="221"/>
                    <a:pt x="106" y="221"/>
                  </a:cubicBezTo>
                  <a:cubicBezTo>
                    <a:pt x="105" y="217"/>
                    <a:pt x="103" y="212"/>
                    <a:pt x="103" y="210"/>
                  </a:cubicBezTo>
                  <a:cubicBezTo>
                    <a:pt x="103" y="207"/>
                    <a:pt x="103" y="204"/>
                    <a:pt x="104" y="203"/>
                  </a:cubicBezTo>
                  <a:cubicBezTo>
                    <a:pt x="104" y="202"/>
                    <a:pt x="106" y="200"/>
                    <a:pt x="108" y="199"/>
                  </a:cubicBezTo>
                  <a:cubicBezTo>
                    <a:pt x="114" y="197"/>
                    <a:pt x="114" y="197"/>
                    <a:pt x="114" y="197"/>
                  </a:cubicBezTo>
                  <a:cubicBezTo>
                    <a:pt x="116" y="196"/>
                    <a:pt x="117" y="193"/>
                    <a:pt x="116" y="191"/>
                  </a:cubicBezTo>
                  <a:cubicBezTo>
                    <a:pt x="115" y="190"/>
                    <a:pt x="115" y="189"/>
                    <a:pt x="114" y="189"/>
                  </a:cubicBezTo>
                  <a:cubicBezTo>
                    <a:pt x="115" y="188"/>
                    <a:pt x="116" y="188"/>
                    <a:pt x="117" y="187"/>
                  </a:cubicBezTo>
                  <a:cubicBezTo>
                    <a:pt x="132" y="181"/>
                    <a:pt x="147" y="168"/>
                    <a:pt x="149" y="160"/>
                  </a:cubicBezTo>
                  <a:cubicBezTo>
                    <a:pt x="151" y="152"/>
                    <a:pt x="147" y="131"/>
                    <a:pt x="139" y="115"/>
                  </a:cubicBezTo>
                  <a:cubicBezTo>
                    <a:pt x="132" y="99"/>
                    <a:pt x="120" y="72"/>
                    <a:pt x="113" y="56"/>
                  </a:cubicBezTo>
                  <a:cubicBezTo>
                    <a:pt x="106" y="39"/>
                    <a:pt x="94" y="22"/>
                    <a:pt x="86" y="18"/>
                  </a:cubicBezTo>
                  <a:cubicBezTo>
                    <a:pt x="79" y="14"/>
                    <a:pt x="60" y="17"/>
                    <a:pt x="45" y="24"/>
                  </a:cubicBezTo>
                  <a:cubicBezTo>
                    <a:pt x="43" y="24"/>
                    <a:pt x="42" y="25"/>
                    <a:pt x="41" y="25"/>
                  </a:cubicBezTo>
                  <a:cubicBezTo>
                    <a:pt x="42" y="24"/>
                    <a:pt x="42" y="23"/>
                    <a:pt x="41" y="22"/>
                  </a:cubicBezTo>
                  <a:cubicBezTo>
                    <a:pt x="40" y="20"/>
                    <a:pt x="38" y="19"/>
                    <a:pt x="35" y="20"/>
                  </a:cubicBezTo>
                  <a:cubicBezTo>
                    <a:pt x="30" y="22"/>
                    <a:pt x="30" y="22"/>
                    <a:pt x="30" y="22"/>
                  </a:cubicBezTo>
                  <a:cubicBezTo>
                    <a:pt x="28" y="23"/>
                    <a:pt x="25" y="23"/>
                    <a:pt x="24" y="23"/>
                  </a:cubicBezTo>
                  <a:cubicBezTo>
                    <a:pt x="23" y="22"/>
                    <a:pt x="20" y="20"/>
                    <a:pt x="19" y="19"/>
                  </a:cubicBezTo>
                  <a:cubicBezTo>
                    <a:pt x="17" y="17"/>
                    <a:pt x="14" y="12"/>
                    <a:pt x="12" y="9"/>
                  </a:cubicBezTo>
                  <a:cubicBezTo>
                    <a:pt x="9" y="3"/>
                    <a:pt x="9" y="3"/>
                    <a:pt x="9" y="3"/>
                  </a:cubicBezTo>
                  <a:cubicBezTo>
                    <a:pt x="8" y="0"/>
                    <a:pt x="5" y="0"/>
                    <a:pt x="3" y="1"/>
                  </a:cubicBezTo>
                  <a:cubicBezTo>
                    <a:pt x="1" y="2"/>
                    <a:pt x="0" y="4"/>
                    <a:pt x="1" y="7"/>
                  </a:cubicBezTo>
                  <a:close/>
                  <a:moveTo>
                    <a:pt x="135" y="129"/>
                  </a:moveTo>
                  <a:cubicBezTo>
                    <a:pt x="138" y="137"/>
                    <a:pt x="140" y="146"/>
                    <a:pt x="140" y="151"/>
                  </a:cubicBezTo>
                  <a:cubicBezTo>
                    <a:pt x="139" y="156"/>
                    <a:pt x="137" y="162"/>
                    <a:pt x="134" y="164"/>
                  </a:cubicBezTo>
                  <a:cubicBezTo>
                    <a:pt x="131" y="167"/>
                    <a:pt x="125" y="172"/>
                    <a:pt x="119" y="174"/>
                  </a:cubicBezTo>
                  <a:cubicBezTo>
                    <a:pt x="114" y="177"/>
                    <a:pt x="105" y="182"/>
                    <a:pt x="99" y="184"/>
                  </a:cubicBezTo>
                  <a:cubicBezTo>
                    <a:pt x="93" y="187"/>
                    <a:pt x="86" y="190"/>
                    <a:pt x="83" y="191"/>
                  </a:cubicBezTo>
                  <a:cubicBezTo>
                    <a:pt x="81" y="193"/>
                    <a:pt x="81" y="192"/>
                    <a:pt x="82" y="189"/>
                  </a:cubicBezTo>
                  <a:cubicBezTo>
                    <a:pt x="83" y="187"/>
                    <a:pt x="89" y="182"/>
                    <a:pt x="95" y="178"/>
                  </a:cubicBezTo>
                  <a:cubicBezTo>
                    <a:pt x="100" y="175"/>
                    <a:pt x="109" y="169"/>
                    <a:pt x="114" y="165"/>
                  </a:cubicBezTo>
                  <a:cubicBezTo>
                    <a:pt x="119" y="160"/>
                    <a:pt x="124" y="153"/>
                    <a:pt x="125" y="148"/>
                  </a:cubicBezTo>
                  <a:cubicBezTo>
                    <a:pt x="127" y="144"/>
                    <a:pt x="128" y="134"/>
                    <a:pt x="128" y="128"/>
                  </a:cubicBezTo>
                  <a:cubicBezTo>
                    <a:pt x="129" y="122"/>
                    <a:pt x="131" y="122"/>
                    <a:pt x="135"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49" name="Freeform 88"/>
          <p:cNvSpPr>
            <a:spLocks noEditPoints="1"/>
          </p:cNvSpPr>
          <p:nvPr/>
        </p:nvSpPr>
        <p:spPr bwMode="auto">
          <a:xfrm rot="2480896">
            <a:off x="2967646" y="2435062"/>
            <a:ext cx="337415" cy="329722"/>
          </a:xfrm>
          <a:custGeom>
            <a:avLst/>
            <a:gdLst>
              <a:gd name="T0" fmla="*/ 119 w 130"/>
              <a:gd name="T1" fmla="*/ 14 h 127"/>
              <a:gd name="T2" fmla="*/ 113 w 130"/>
              <a:gd name="T3" fmla="*/ 11 h 127"/>
              <a:gd name="T4" fmla="*/ 104 w 130"/>
              <a:gd name="T5" fmla="*/ 4 h 127"/>
              <a:gd name="T6" fmla="*/ 14 w 130"/>
              <a:gd name="T7" fmla="*/ 99 h 127"/>
              <a:gd name="T8" fmla="*/ 2 w 130"/>
              <a:gd name="T9" fmla="*/ 115 h 127"/>
              <a:gd name="T10" fmla="*/ 26 w 130"/>
              <a:gd name="T11" fmla="*/ 114 h 127"/>
              <a:gd name="T12" fmla="*/ 48 w 130"/>
              <a:gd name="T13" fmla="*/ 117 h 127"/>
              <a:gd name="T14" fmla="*/ 62 w 130"/>
              <a:gd name="T15" fmla="*/ 120 h 127"/>
              <a:gd name="T16" fmla="*/ 85 w 130"/>
              <a:gd name="T17" fmla="*/ 123 h 127"/>
              <a:gd name="T18" fmla="*/ 115 w 130"/>
              <a:gd name="T19" fmla="*/ 86 h 127"/>
              <a:gd name="T20" fmla="*/ 125 w 130"/>
              <a:gd name="T21" fmla="*/ 52 h 127"/>
              <a:gd name="T22" fmla="*/ 62 w 130"/>
              <a:gd name="T23" fmla="*/ 79 h 127"/>
              <a:gd name="T24" fmla="*/ 58 w 130"/>
              <a:gd name="T25" fmla="*/ 81 h 127"/>
              <a:gd name="T26" fmla="*/ 62 w 130"/>
              <a:gd name="T27" fmla="*/ 88 h 127"/>
              <a:gd name="T28" fmla="*/ 46 w 130"/>
              <a:gd name="T29" fmla="*/ 92 h 127"/>
              <a:gd name="T30" fmla="*/ 50 w 130"/>
              <a:gd name="T31" fmla="*/ 94 h 127"/>
              <a:gd name="T32" fmla="*/ 47 w 130"/>
              <a:gd name="T33" fmla="*/ 114 h 127"/>
              <a:gd name="T34" fmla="*/ 52 w 130"/>
              <a:gd name="T35" fmla="*/ 118 h 127"/>
              <a:gd name="T36" fmla="*/ 40 w 130"/>
              <a:gd name="T37" fmla="*/ 103 h 127"/>
              <a:gd name="T38" fmla="*/ 55 w 130"/>
              <a:gd name="T39" fmla="*/ 113 h 127"/>
              <a:gd name="T40" fmla="*/ 60 w 130"/>
              <a:gd name="T41" fmla="*/ 117 h 127"/>
              <a:gd name="T42" fmla="*/ 59 w 130"/>
              <a:gd name="T43" fmla="*/ 111 h 127"/>
              <a:gd name="T44" fmla="*/ 63 w 130"/>
              <a:gd name="T45" fmla="*/ 115 h 127"/>
              <a:gd name="T46" fmla="*/ 57 w 130"/>
              <a:gd name="T47" fmla="*/ 98 h 127"/>
              <a:gd name="T48" fmla="*/ 67 w 130"/>
              <a:gd name="T49" fmla="*/ 107 h 127"/>
              <a:gd name="T50" fmla="*/ 63 w 130"/>
              <a:gd name="T51" fmla="*/ 99 h 127"/>
              <a:gd name="T52" fmla="*/ 55 w 130"/>
              <a:gd name="T53" fmla="*/ 90 h 127"/>
              <a:gd name="T54" fmla="*/ 49 w 130"/>
              <a:gd name="T55" fmla="*/ 86 h 127"/>
              <a:gd name="T56" fmla="*/ 66 w 130"/>
              <a:gd name="T57" fmla="*/ 90 h 127"/>
              <a:gd name="T58" fmla="*/ 77 w 130"/>
              <a:gd name="T59" fmla="*/ 98 h 127"/>
              <a:gd name="T60" fmla="*/ 66 w 130"/>
              <a:gd name="T61" fmla="*/ 86 h 127"/>
              <a:gd name="T62" fmla="*/ 80 w 130"/>
              <a:gd name="T63" fmla="*/ 95 h 127"/>
              <a:gd name="T64" fmla="*/ 69 w 130"/>
              <a:gd name="T65" fmla="*/ 76 h 127"/>
              <a:gd name="T66" fmla="*/ 88 w 130"/>
              <a:gd name="T67" fmla="*/ 94 h 127"/>
              <a:gd name="T68" fmla="*/ 86 w 130"/>
              <a:gd name="T69" fmla="*/ 89 h 127"/>
              <a:gd name="T70" fmla="*/ 82 w 130"/>
              <a:gd name="T71" fmla="*/ 88 h 127"/>
              <a:gd name="T72" fmla="*/ 93 w 130"/>
              <a:gd name="T73" fmla="*/ 90 h 127"/>
              <a:gd name="T74" fmla="*/ 86 w 130"/>
              <a:gd name="T75" fmla="*/ 86 h 127"/>
              <a:gd name="T76" fmla="*/ 82 w 130"/>
              <a:gd name="T77" fmla="*/ 79 h 127"/>
              <a:gd name="T78" fmla="*/ 100 w 130"/>
              <a:gd name="T79" fmla="*/ 85 h 127"/>
              <a:gd name="T80" fmla="*/ 96 w 130"/>
              <a:gd name="T81" fmla="*/ 84 h 127"/>
              <a:gd name="T82" fmla="*/ 84 w 130"/>
              <a:gd name="T83" fmla="*/ 68 h 127"/>
              <a:gd name="T84" fmla="*/ 100 w 130"/>
              <a:gd name="T85" fmla="*/ 81 h 127"/>
              <a:gd name="T86" fmla="*/ 96 w 130"/>
              <a:gd name="T87" fmla="*/ 74 h 127"/>
              <a:gd name="T88" fmla="*/ 91 w 130"/>
              <a:gd name="T89" fmla="*/ 63 h 127"/>
              <a:gd name="T90" fmla="*/ 87 w 130"/>
              <a:gd name="T91" fmla="*/ 61 h 127"/>
              <a:gd name="T92" fmla="*/ 97 w 130"/>
              <a:gd name="T93" fmla="*/ 63 h 127"/>
              <a:gd name="T94" fmla="*/ 91 w 130"/>
              <a:gd name="T95" fmla="*/ 59 h 127"/>
              <a:gd name="T96" fmla="*/ 87 w 130"/>
              <a:gd name="T97" fmla="*/ 52 h 127"/>
              <a:gd name="T98" fmla="*/ 104 w 130"/>
              <a:gd name="T99" fmla="*/ 58 h 127"/>
              <a:gd name="T100" fmla="*/ 100 w 130"/>
              <a:gd name="T101" fmla="*/ 57 h 127"/>
              <a:gd name="T102" fmla="*/ 92 w 130"/>
              <a:gd name="T103" fmla="*/ 48 h 127"/>
              <a:gd name="T104" fmla="*/ 114 w 130"/>
              <a:gd name="T105" fmla="*/ 64 h 127"/>
              <a:gd name="T106" fmla="*/ 104 w 130"/>
              <a:gd name="T107" fmla="*/ 52 h 127"/>
              <a:gd name="T108" fmla="*/ 103 w 130"/>
              <a:gd name="T109" fmla="*/ 47 h 127"/>
              <a:gd name="T110" fmla="*/ 99 w 130"/>
              <a:gd name="T111" fmla="*/ 46 h 127"/>
              <a:gd name="T112" fmla="*/ 118 w 130"/>
              <a:gd name="T113" fmla="*/ 59 h 127"/>
              <a:gd name="T114" fmla="*/ 107 w 130"/>
              <a:gd name="T115" fmla="*/ 48 h 127"/>
              <a:gd name="T116" fmla="*/ 103 w 130"/>
              <a:gd name="T117" fmla="*/ 41 h 127"/>
              <a:gd name="T118" fmla="*/ 121 w 130"/>
              <a:gd name="T119" fmla="*/ 55 h 127"/>
              <a:gd name="T120" fmla="*/ 120 w 130"/>
              <a:gd name="T121" fmla="*/ 53 h 127"/>
              <a:gd name="T122" fmla="*/ 122 w 130"/>
              <a:gd name="T123" fmla="*/ 4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 h="127">
                <a:moveTo>
                  <a:pt x="122" y="30"/>
                </a:moveTo>
                <a:cubicBezTo>
                  <a:pt x="122" y="30"/>
                  <a:pt x="122" y="29"/>
                  <a:pt x="122" y="29"/>
                </a:cubicBezTo>
                <a:cubicBezTo>
                  <a:pt x="123" y="28"/>
                  <a:pt x="123" y="27"/>
                  <a:pt x="122" y="25"/>
                </a:cubicBezTo>
                <a:cubicBezTo>
                  <a:pt x="120" y="22"/>
                  <a:pt x="120" y="22"/>
                  <a:pt x="120" y="22"/>
                </a:cubicBezTo>
                <a:cubicBezTo>
                  <a:pt x="119" y="20"/>
                  <a:pt x="118" y="18"/>
                  <a:pt x="118" y="17"/>
                </a:cubicBezTo>
                <a:cubicBezTo>
                  <a:pt x="118" y="17"/>
                  <a:pt x="118" y="15"/>
                  <a:pt x="119" y="14"/>
                </a:cubicBezTo>
                <a:cubicBezTo>
                  <a:pt x="119" y="12"/>
                  <a:pt x="121" y="10"/>
                  <a:pt x="122" y="8"/>
                </a:cubicBezTo>
                <a:cubicBezTo>
                  <a:pt x="125" y="5"/>
                  <a:pt x="125" y="5"/>
                  <a:pt x="125" y="5"/>
                </a:cubicBezTo>
                <a:cubicBezTo>
                  <a:pt x="126" y="4"/>
                  <a:pt x="126" y="2"/>
                  <a:pt x="125" y="1"/>
                </a:cubicBezTo>
                <a:cubicBezTo>
                  <a:pt x="124" y="0"/>
                  <a:pt x="122" y="0"/>
                  <a:pt x="121" y="1"/>
                </a:cubicBezTo>
                <a:cubicBezTo>
                  <a:pt x="118" y="4"/>
                  <a:pt x="118" y="4"/>
                  <a:pt x="118" y="4"/>
                </a:cubicBezTo>
                <a:cubicBezTo>
                  <a:pt x="116" y="6"/>
                  <a:pt x="114" y="9"/>
                  <a:pt x="113" y="11"/>
                </a:cubicBezTo>
                <a:cubicBezTo>
                  <a:pt x="112" y="13"/>
                  <a:pt x="112" y="16"/>
                  <a:pt x="112" y="18"/>
                </a:cubicBezTo>
                <a:cubicBezTo>
                  <a:pt x="112" y="18"/>
                  <a:pt x="112" y="19"/>
                  <a:pt x="112" y="19"/>
                </a:cubicBezTo>
                <a:cubicBezTo>
                  <a:pt x="110" y="15"/>
                  <a:pt x="108" y="13"/>
                  <a:pt x="107" y="12"/>
                </a:cubicBezTo>
                <a:cubicBezTo>
                  <a:pt x="107" y="11"/>
                  <a:pt x="107" y="10"/>
                  <a:pt x="108" y="9"/>
                </a:cubicBezTo>
                <a:cubicBezTo>
                  <a:pt x="109" y="8"/>
                  <a:pt x="109" y="6"/>
                  <a:pt x="108" y="5"/>
                </a:cubicBezTo>
                <a:cubicBezTo>
                  <a:pt x="107" y="4"/>
                  <a:pt x="105" y="3"/>
                  <a:pt x="104" y="4"/>
                </a:cubicBezTo>
                <a:cubicBezTo>
                  <a:pt x="103" y="5"/>
                  <a:pt x="91" y="16"/>
                  <a:pt x="78" y="28"/>
                </a:cubicBezTo>
                <a:cubicBezTo>
                  <a:pt x="66" y="40"/>
                  <a:pt x="45" y="59"/>
                  <a:pt x="32" y="71"/>
                </a:cubicBezTo>
                <a:cubicBezTo>
                  <a:pt x="19" y="83"/>
                  <a:pt x="8" y="93"/>
                  <a:pt x="7" y="94"/>
                </a:cubicBezTo>
                <a:cubicBezTo>
                  <a:pt x="6" y="95"/>
                  <a:pt x="6" y="97"/>
                  <a:pt x="7" y="98"/>
                </a:cubicBezTo>
                <a:cubicBezTo>
                  <a:pt x="8" y="99"/>
                  <a:pt x="10" y="100"/>
                  <a:pt x="11" y="99"/>
                </a:cubicBezTo>
                <a:cubicBezTo>
                  <a:pt x="12" y="98"/>
                  <a:pt x="13" y="98"/>
                  <a:pt x="14" y="99"/>
                </a:cubicBezTo>
                <a:cubicBezTo>
                  <a:pt x="15" y="99"/>
                  <a:pt x="17" y="101"/>
                  <a:pt x="21" y="103"/>
                </a:cubicBezTo>
                <a:cubicBezTo>
                  <a:pt x="20" y="103"/>
                  <a:pt x="20" y="103"/>
                  <a:pt x="20" y="103"/>
                </a:cubicBezTo>
                <a:cubicBezTo>
                  <a:pt x="18" y="103"/>
                  <a:pt x="15" y="103"/>
                  <a:pt x="13" y="104"/>
                </a:cubicBezTo>
                <a:cubicBezTo>
                  <a:pt x="11" y="105"/>
                  <a:pt x="8" y="107"/>
                  <a:pt x="5" y="108"/>
                </a:cubicBezTo>
                <a:cubicBezTo>
                  <a:pt x="2" y="111"/>
                  <a:pt x="2" y="111"/>
                  <a:pt x="2" y="111"/>
                </a:cubicBezTo>
                <a:cubicBezTo>
                  <a:pt x="1" y="112"/>
                  <a:pt x="0" y="114"/>
                  <a:pt x="2" y="115"/>
                </a:cubicBezTo>
                <a:cubicBezTo>
                  <a:pt x="3" y="117"/>
                  <a:pt x="5" y="117"/>
                  <a:pt x="6" y="116"/>
                </a:cubicBezTo>
                <a:cubicBezTo>
                  <a:pt x="9" y="113"/>
                  <a:pt x="9" y="113"/>
                  <a:pt x="9" y="113"/>
                </a:cubicBezTo>
                <a:cubicBezTo>
                  <a:pt x="11" y="112"/>
                  <a:pt x="14" y="110"/>
                  <a:pt x="15" y="110"/>
                </a:cubicBezTo>
                <a:cubicBezTo>
                  <a:pt x="16" y="109"/>
                  <a:pt x="18" y="109"/>
                  <a:pt x="19" y="109"/>
                </a:cubicBezTo>
                <a:cubicBezTo>
                  <a:pt x="19" y="109"/>
                  <a:pt x="21" y="110"/>
                  <a:pt x="23" y="112"/>
                </a:cubicBezTo>
                <a:cubicBezTo>
                  <a:pt x="26" y="114"/>
                  <a:pt x="26" y="114"/>
                  <a:pt x="26" y="114"/>
                </a:cubicBezTo>
                <a:cubicBezTo>
                  <a:pt x="27" y="115"/>
                  <a:pt x="29" y="115"/>
                  <a:pt x="30" y="114"/>
                </a:cubicBezTo>
                <a:cubicBezTo>
                  <a:pt x="30" y="114"/>
                  <a:pt x="31" y="114"/>
                  <a:pt x="31" y="114"/>
                </a:cubicBezTo>
                <a:cubicBezTo>
                  <a:pt x="31" y="113"/>
                  <a:pt x="32" y="112"/>
                  <a:pt x="31" y="110"/>
                </a:cubicBezTo>
                <a:cubicBezTo>
                  <a:pt x="35" y="113"/>
                  <a:pt x="40" y="115"/>
                  <a:pt x="46" y="117"/>
                </a:cubicBezTo>
                <a:cubicBezTo>
                  <a:pt x="46" y="117"/>
                  <a:pt x="46" y="117"/>
                  <a:pt x="46" y="116"/>
                </a:cubicBezTo>
                <a:cubicBezTo>
                  <a:pt x="46" y="116"/>
                  <a:pt x="48" y="116"/>
                  <a:pt x="48" y="117"/>
                </a:cubicBezTo>
                <a:cubicBezTo>
                  <a:pt x="49" y="117"/>
                  <a:pt x="49" y="118"/>
                  <a:pt x="49" y="118"/>
                </a:cubicBezTo>
                <a:cubicBezTo>
                  <a:pt x="51" y="119"/>
                  <a:pt x="54" y="119"/>
                  <a:pt x="56" y="119"/>
                </a:cubicBezTo>
                <a:cubicBezTo>
                  <a:pt x="56" y="119"/>
                  <a:pt x="56" y="119"/>
                  <a:pt x="56" y="119"/>
                </a:cubicBezTo>
                <a:cubicBezTo>
                  <a:pt x="56" y="119"/>
                  <a:pt x="57" y="119"/>
                  <a:pt x="58" y="119"/>
                </a:cubicBezTo>
                <a:cubicBezTo>
                  <a:pt x="58" y="119"/>
                  <a:pt x="59" y="120"/>
                  <a:pt x="59" y="120"/>
                </a:cubicBezTo>
                <a:cubicBezTo>
                  <a:pt x="60" y="120"/>
                  <a:pt x="61" y="120"/>
                  <a:pt x="62" y="120"/>
                </a:cubicBezTo>
                <a:cubicBezTo>
                  <a:pt x="61" y="119"/>
                  <a:pt x="61" y="118"/>
                  <a:pt x="61" y="118"/>
                </a:cubicBezTo>
                <a:cubicBezTo>
                  <a:pt x="62" y="117"/>
                  <a:pt x="63" y="117"/>
                  <a:pt x="64" y="118"/>
                </a:cubicBezTo>
                <a:cubicBezTo>
                  <a:pt x="64" y="119"/>
                  <a:pt x="65" y="119"/>
                  <a:pt x="65" y="120"/>
                </a:cubicBezTo>
                <a:cubicBezTo>
                  <a:pt x="71" y="119"/>
                  <a:pt x="80" y="115"/>
                  <a:pt x="88" y="109"/>
                </a:cubicBezTo>
                <a:cubicBezTo>
                  <a:pt x="88" y="110"/>
                  <a:pt x="87" y="111"/>
                  <a:pt x="87" y="111"/>
                </a:cubicBezTo>
                <a:cubicBezTo>
                  <a:pt x="85" y="115"/>
                  <a:pt x="85" y="120"/>
                  <a:pt x="85" y="123"/>
                </a:cubicBezTo>
                <a:cubicBezTo>
                  <a:pt x="86" y="126"/>
                  <a:pt x="87" y="127"/>
                  <a:pt x="89" y="126"/>
                </a:cubicBezTo>
                <a:cubicBezTo>
                  <a:pt x="91" y="124"/>
                  <a:pt x="96" y="119"/>
                  <a:pt x="100" y="115"/>
                </a:cubicBezTo>
                <a:cubicBezTo>
                  <a:pt x="105" y="111"/>
                  <a:pt x="113" y="104"/>
                  <a:pt x="117" y="99"/>
                </a:cubicBezTo>
                <a:cubicBezTo>
                  <a:pt x="122" y="95"/>
                  <a:pt x="127" y="90"/>
                  <a:pt x="129" y="89"/>
                </a:cubicBezTo>
                <a:cubicBezTo>
                  <a:pt x="130" y="87"/>
                  <a:pt x="129" y="85"/>
                  <a:pt x="127" y="85"/>
                </a:cubicBezTo>
                <a:cubicBezTo>
                  <a:pt x="124" y="84"/>
                  <a:pt x="118" y="84"/>
                  <a:pt x="115" y="86"/>
                </a:cubicBezTo>
                <a:cubicBezTo>
                  <a:pt x="114" y="86"/>
                  <a:pt x="113" y="86"/>
                  <a:pt x="113" y="87"/>
                </a:cubicBezTo>
                <a:cubicBezTo>
                  <a:pt x="119" y="78"/>
                  <a:pt x="124" y="69"/>
                  <a:pt x="125" y="62"/>
                </a:cubicBezTo>
                <a:cubicBezTo>
                  <a:pt x="125" y="62"/>
                  <a:pt x="125" y="62"/>
                  <a:pt x="125" y="62"/>
                </a:cubicBezTo>
                <a:cubicBezTo>
                  <a:pt x="124" y="61"/>
                  <a:pt x="124" y="60"/>
                  <a:pt x="124" y="59"/>
                </a:cubicBezTo>
                <a:cubicBezTo>
                  <a:pt x="125" y="59"/>
                  <a:pt x="125" y="59"/>
                  <a:pt x="125" y="59"/>
                </a:cubicBezTo>
                <a:cubicBezTo>
                  <a:pt x="125" y="57"/>
                  <a:pt x="125" y="55"/>
                  <a:pt x="125" y="52"/>
                </a:cubicBezTo>
                <a:cubicBezTo>
                  <a:pt x="124" y="53"/>
                  <a:pt x="124" y="52"/>
                  <a:pt x="123" y="52"/>
                </a:cubicBezTo>
                <a:cubicBezTo>
                  <a:pt x="122" y="51"/>
                  <a:pt x="122" y="50"/>
                  <a:pt x="123" y="49"/>
                </a:cubicBezTo>
                <a:cubicBezTo>
                  <a:pt x="123" y="49"/>
                  <a:pt x="124" y="49"/>
                  <a:pt x="124" y="49"/>
                </a:cubicBezTo>
                <a:cubicBezTo>
                  <a:pt x="123" y="42"/>
                  <a:pt x="121" y="35"/>
                  <a:pt x="118" y="30"/>
                </a:cubicBezTo>
                <a:cubicBezTo>
                  <a:pt x="119" y="30"/>
                  <a:pt x="120" y="30"/>
                  <a:pt x="122" y="30"/>
                </a:cubicBezTo>
                <a:close/>
                <a:moveTo>
                  <a:pt x="62" y="79"/>
                </a:moveTo>
                <a:cubicBezTo>
                  <a:pt x="63" y="78"/>
                  <a:pt x="64" y="78"/>
                  <a:pt x="65" y="79"/>
                </a:cubicBezTo>
                <a:cubicBezTo>
                  <a:pt x="66" y="80"/>
                  <a:pt x="66" y="81"/>
                  <a:pt x="65" y="82"/>
                </a:cubicBezTo>
                <a:cubicBezTo>
                  <a:pt x="64" y="82"/>
                  <a:pt x="63" y="82"/>
                  <a:pt x="62" y="81"/>
                </a:cubicBezTo>
                <a:cubicBezTo>
                  <a:pt x="61" y="81"/>
                  <a:pt x="61" y="79"/>
                  <a:pt x="62" y="79"/>
                </a:cubicBezTo>
                <a:close/>
                <a:moveTo>
                  <a:pt x="55" y="81"/>
                </a:moveTo>
                <a:cubicBezTo>
                  <a:pt x="56" y="80"/>
                  <a:pt x="57" y="80"/>
                  <a:pt x="58" y="81"/>
                </a:cubicBezTo>
                <a:cubicBezTo>
                  <a:pt x="59" y="82"/>
                  <a:pt x="59" y="83"/>
                  <a:pt x="58" y="84"/>
                </a:cubicBezTo>
                <a:cubicBezTo>
                  <a:pt x="57" y="85"/>
                  <a:pt x="56" y="84"/>
                  <a:pt x="55" y="84"/>
                </a:cubicBezTo>
                <a:cubicBezTo>
                  <a:pt x="55" y="83"/>
                  <a:pt x="55" y="82"/>
                  <a:pt x="55" y="81"/>
                </a:cubicBezTo>
                <a:close/>
                <a:moveTo>
                  <a:pt x="59" y="85"/>
                </a:moveTo>
                <a:cubicBezTo>
                  <a:pt x="60" y="84"/>
                  <a:pt x="61" y="84"/>
                  <a:pt x="62" y="85"/>
                </a:cubicBezTo>
                <a:cubicBezTo>
                  <a:pt x="63" y="86"/>
                  <a:pt x="63" y="87"/>
                  <a:pt x="62" y="88"/>
                </a:cubicBezTo>
                <a:cubicBezTo>
                  <a:pt x="61" y="89"/>
                  <a:pt x="60" y="89"/>
                  <a:pt x="59" y="88"/>
                </a:cubicBezTo>
                <a:cubicBezTo>
                  <a:pt x="59" y="87"/>
                  <a:pt x="59" y="86"/>
                  <a:pt x="59" y="85"/>
                </a:cubicBezTo>
                <a:close/>
                <a:moveTo>
                  <a:pt x="46" y="90"/>
                </a:moveTo>
                <a:cubicBezTo>
                  <a:pt x="47" y="89"/>
                  <a:pt x="48" y="89"/>
                  <a:pt x="49" y="90"/>
                </a:cubicBezTo>
                <a:cubicBezTo>
                  <a:pt x="50" y="91"/>
                  <a:pt x="49" y="92"/>
                  <a:pt x="49" y="93"/>
                </a:cubicBezTo>
                <a:cubicBezTo>
                  <a:pt x="48" y="93"/>
                  <a:pt x="47" y="93"/>
                  <a:pt x="46" y="92"/>
                </a:cubicBezTo>
                <a:cubicBezTo>
                  <a:pt x="45" y="92"/>
                  <a:pt x="45" y="90"/>
                  <a:pt x="46" y="90"/>
                </a:cubicBezTo>
                <a:close/>
                <a:moveTo>
                  <a:pt x="50" y="94"/>
                </a:moveTo>
                <a:cubicBezTo>
                  <a:pt x="51" y="93"/>
                  <a:pt x="52" y="93"/>
                  <a:pt x="53" y="94"/>
                </a:cubicBezTo>
                <a:cubicBezTo>
                  <a:pt x="54" y="95"/>
                  <a:pt x="53" y="96"/>
                  <a:pt x="53" y="97"/>
                </a:cubicBezTo>
                <a:cubicBezTo>
                  <a:pt x="52" y="98"/>
                  <a:pt x="51" y="98"/>
                  <a:pt x="50" y="97"/>
                </a:cubicBezTo>
                <a:cubicBezTo>
                  <a:pt x="49" y="96"/>
                  <a:pt x="49" y="95"/>
                  <a:pt x="50" y="94"/>
                </a:cubicBezTo>
                <a:close/>
                <a:moveTo>
                  <a:pt x="43" y="96"/>
                </a:moveTo>
                <a:cubicBezTo>
                  <a:pt x="44" y="95"/>
                  <a:pt x="45" y="95"/>
                  <a:pt x="46" y="96"/>
                </a:cubicBezTo>
                <a:cubicBezTo>
                  <a:pt x="47" y="97"/>
                  <a:pt x="47" y="98"/>
                  <a:pt x="46" y="99"/>
                </a:cubicBezTo>
                <a:cubicBezTo>
                  <a:pt x="45" y="100"/>
                  <a:pt x="44" y="100"/>
                  <a:pt x="43" y="99"/>
                </a:cubicBezTo>
                <a:cubicBezTo>
                  <a:pt x="42" y="98"/>
                  <a:pt x="42" y="97"/>
                  <a:pt x="43" y="96"/>
                </a:cubicBezTo>
                <a:close/>
                <a:moveTo>
                  <a:pt x="47" y="114"/>
                </a:moveTo>
                <a:cubicBezTo>
                  <a:pt x="46" y="113"/>
                  <a:pt x="46" y="112"/>
                  <a:pt x="47" y="112"/>
                </a:cubicBezTo>
                <a:cubicBezTo>
                  <a:pt x="47" y="111"/>
                  <a:pt x="48" y="111"/>
                  <a:pt x="49" y="112"/>
                </a:cubicBezTo>
                <a:cubicBezTo>
                  <a:pt x="50" y="113"/>
                  <a:pt x="50" y="114"/>
                  <a:pt x="50" y="114"/>
                </a:cubicBezTo>
                <a:cubicBezTo>
                  <a:pt x="49" y="115"/>
                  <a:pt x="48" y="115"/>
                  <a:pt x="47" y="114"/>
                </a:cubicBezTo>
                <a:close/>
                <a:moveTo>
                  <a:pt x="54" y="118"/>
                </a:moveTo>
                <a:cubicBezTo>
                  <a:pt x="54" y="118"/>
                  <a:pt x="53" y="118"/>
                  <a:pt x="52" y="118"/>
                </a:cubicBezTo>
                <a:cubicBezTo>
                  <a:pt x="51" y="117"/>
                  <a:pt x="51" y="116"/>
                  <a:pt x="51" y="115"/>
                </a:cubicBezTo>
                <a:cubicBezTo>
                  <a:pt x="52" y="115"/>
                  <a:pt x="53" y="115"/>
                  <a:pt x="54" y="116"/>
                </a:cubicBezTo>
                <a:cubicBezTo>
                  <a:pt x="55" y="117"/>
                  <a:pt x="55" y="117"/>
                  <a:pt x="54" y="118"/>
                </a:cubicBezTo>
                <a:close/>
                <a:moveTo>
                  <a:pt x="43" y="106"/>
                </a:moveTo>
                <a:cubicBezTo>
                  <a:pt x="42" y="106"/>
                  <a:pt x="41" y="106"/>
                  <a:pt x="40" y="105"/>
                </a:cubicBezTo>
                <a:cubicBezTo>
                  <a:pt x="40" y="105"/>
                  <a:pt x="40" y="103"/>
                  <a:pt x="40" y="103"/>
                </a:cubicBezTo>
                <a:cubicBezTo>
                  <a:pt x="41" y="102"/>
                  <a:pt x="43" y="102"/>
                  <a:pt x="43" y="103"/>
                </a:cubicBezTo>
                <a:cubicBezTo>
                  <a:pt x="44" y="104"/>
                  <a:pt x="44" y="105"/>
                  <a:pt x="43" y="106"/>
                </a:cubicBezTo>
                <a:close/>
                <a:moveTo>
                  <a:pt x="53" y="113"/>
                </a:moveTo>
                <a:cubicBezTo>
                  <a:pt x="52" y="112"/>
                  <a:pt x="52" y="111"/>
                  <a:pt x="52" y="110"/>
                </a:cubicBezTo>
                <a:cubicBezTo>
                  <a:pt x="53" y="110"/>
                  <a:pt x="54" y="110"/>
                  <a:pt x="55" y="111"/>
                </a:cubicBezTo>
                <a:cubicBezTo>
                  <a:pt x="56" y="111"/>
                  <a:pt x="56" y="113"/>
                  <a:pt x="55" y="113"/>
                </a:cubicBezTo>
                <a:cubicBezTo>
                  <a:pt x="55" y="114"/>
                  <a:pt x="54" y="113"/>
                  <a:pt x="53" y="113"/>
                </a:cubicBezTo>
                <a:close/>
                <a:moveTo>
                  <a:pt x="60" y="117"/>
                </a:moveTo>
                <a:cubicBezTo>
                  <a:pt x="59" y="117"/>
                  <a:pt x="58" y="117"/>
                  <a:pt x="57" y="116"/>
                </a:cubicBezTo>
                <a:cubicBezTo>
                  <a:pt x="56" y="116"/>
                  <a:pt x="56" y="115"/>
                  <a:pt x="57" y="114"/>
                </a:cubicBezTo>
                <a:cubicBezTo>
                  <a:pt x="57" y="114"/>
                  <a:pt x="59" y="114"/>
                  <a:pt x="59" y="115"/>
                </a:cubicBezTo>
                <a:cubicBezTo>
                  <a:pt x="60" y="115"/>
                  <a:pt x="60" y="116"/>
                  <a:pt x="60" y="117"/>
                </a:cubicBezTo>
                <a:close/>
                <a:moveTo>
                  <a:pt x="50" y="103"/>
                </a:moveTo>
                <a:cubicBezTo>
                  <a:pt x="49" y="104"/>
                  <a:pt x="48" y="104"/>
                  <a:pt x="47" y="103"/>
                </a:cubicBezTo>
                <a:cubicBezTo>
                  <a:pt x="46" y="102"/>
                  <a:pt x="46" y="101"/>
                  <a:pt x="47" y="100"/>
                </a:cubicBezTo>
                <a:cubicBezTo>
                  <a:pt x="48" y="100"/>
                  <a:pt x="49" y="100"/>
                  <a:pt x="50" y="101"/>
                </a:cubicBezTo>
                <a:cubicBezTo>
                  <a:pt x="51" y="101"/>
                  <a:pt x="51" y="103"/>
                  <a:pt x="50" y="103"/>
                </a:cubicBezTo>
                <a:close/>
                <a:moveTo>
                  <a:pt x="59" y="111"/>
                </a:moveTo>
                <a:cubicBezTo>
                  <a:pt x="58" y="111"/>
                  <a:pt x="58" y="110"/>
                  <a:pt x="58" y="109"/>
                </a:cubicBezTo>
                <a:cubicBezTo>
                  <a:pt x="59" y="108"/>
                  <a:pt x="60" y="108"/>
                  <a:pt x="61" y="109"/>
                </a:cubicBezTo>
                <a:cubicBezTo>
                  <a:pt x="62" y="110"/>
                  <a:pt x="62" y="111"/>
                  <a:pt x="61" y="112"/>
                </a:cubicBezTo>
                <a:cubicBezTo>
                  <a:pt x="61" y="112"/>
                  <a:pt x="59" y="112"/>
                  <a:pt x="59" y="111"/>
                </a:cubicBezTo>
                <a:close/>
                <a:moveTo>
                  <a:pt x="66" y="115"/>
                </a:moveTo>
                <a:cubicBezTo>
                  <a:pt x="65" y="116"/>
                  <a:pt x="64" y="116"/>
                  <a:pt x="63" y="115"/>
                </a:cubicBezTo>
                <a:cubicBezTo>
                  <a:pt x="62" y="114"/>
                  <a:pt x="62" y="113"/>
                  <a:pt x="63" y="113"/>
                </a:cubicBezTo>
                <a:cubicBezTo>
                  <a:pt x="63" y="112"/>
                  <a:pt x="64" y="112"/>
                  <a:pt x="65" y="113"/>
                </a:cubicBezTo>
                <a:cubicBezTo>
                  <a:pt x="66" y="114"/>
                  <a:pt x="66" y="115"/>
                  <a:pt x="66" y="115"/>
                </a:cubicBezTo>
                <a:close/>
                <a:moveTo>
                  <a:pt x="54" y="101"/>
                </a:moveTo>
                <a:cubicBezTo>
                  <a:pt x="53" y="100"/>
                  <a:pt x="53" y="99"/>
                  <a:pt x="54" y="98"/>
                </a:cubicBezTo>
                <a:cubicBezTo>
                  <a:pt x="55" y="97"/>
                  <a:pt x="56" y="97"/>
                  <a:pt x="57" y="98"/>
                </a:cubicBezTo>
                <a:cubicBezTo>
                  <a:pt x="57" y="99"/>
                  <a:pt x="57" y="100"/>
                  <a:pt x="57" y="101"/>
                </a:cubicBezTo>
                <a:cubicBezTo>
                  <a:pt x="56" y="102"/>
                  <a:pt x="55" y="102"/>
                  <a:pt x="54" y="101"/>
                </a:cubicBezTo>
                <a:close/>
                <a:moveTo>
                  <a:pt x="67" y="110"/>
                </a:moveTo>
                <a:cubicBezTo>
                  <a:pt x="67" y="111"/>
                  <a:pt x="65" y="111"/>
                  <a:pt x="65" y="110"/>
                </a:cubicBezTo>
                <a:cubicBezTo>
                  <a:pt x="64" y="109"/>
                  <a:pt x="64" y="108"/>
                  <a:pt x="64" y="107"/>
                </a:cubicBezTo>
                <a:cubicBezTo>
                  <a:pt x="65" y="106"/>
                  <a:pt x="66" y="107"/>
                  <a:pt x="67" y="107"/>
                </a:cubicBezTo>
                <a:cubicBezTo>
                  <a:pt x="68" y="108"/>
                  <a:pt x="68" y="109"/>
                  <a:pt x="67" y="110"/>
                </a:cubicBezTo>
                <a:close/>
                <a:moveTo>
                  <a:pt x="63" y="99"/>
                </a:moveTo>
                <a:cubicBezTo>
                  <a:pt x="63" y="100"/>
                  <a:pt x="61" y="100"/>
                  <a:pt x="60" y="99"/>
                </a:cubicBezTo>
                <a:cubicBezTo>
                  <a:pt x="60" y="98"/>
                  <a:pt x="60" y="97"/>
                  <a:pt x="61" y="96"/>
                </a:cubicBezTo>
                <a:cubicBezTo>
                  <a:pt x="61" y="95"/>
                  <a:pt x="63" y="95"/>
                  <a:pt x="63" y="96"/>
                </a:cubicBezTo>
                <a:cubicBezTo>
                  <a:pt x="64" y="97"/>
                  <a:pt x="64" y="98"/>
                  <a:pt x="63" y="99"/>
                </a:cubicBezTo>
                <a:close/>
                <a:moveTo>
                  <a:pt x="59" y="95"/>
                </a:moveTo>
                <a:cubicBezTo>
                  <a:pt x="59" y="95"/>
                  <a:pt x="57" y="95"/>
                  <a:pt x="57" y="94"/>
                </a:cubicBezTo>
                <a:cubicBezTo>
                  <a:pt x="56" y="94"/>
                  <a:pt x="56" y="92"/>
                  <a:pt x="57" y="92"/>
                </a:cubicBezTo>
                <a:cubicBezTo>
                  <a:pt x="57" y="91"/>
                  <a:pt x="59" y="91"/>
                  <a:pt x="59" y="92"/>
                </a:cubicBezTo>
                <a:cubicBezTo>
                  <a:pt x="60" y="93"/>
                  <a:pt x="60" y="94"/>
                  <a:pt x="59" y="95"/>
                </a:cubicBezTo>
                <a:close/>
                <a:moveTo>
                  <a:pt x="55" y="90"/>
                </a:moveTo>
                <a:cubicBezTo>
                  <a:pt x="55" y="91"/>
                  <a:pt x="53" y="91"/>
                  <a:pt x="53" y="90"/>
                </a:cubicBezTo>
                <a:cubicBezTo>
                  <a:pt x="52" y="89"/>
                  <a:pt x="52" y="88"/>
                  <a:pt x="53" y="87"/>
                </a:cubicBezTo>
                <a:cubicBezTo>
                  <a:pt x="53" y="87"/>
                  <a:pt x="55" y="87"/>
                  <a:pt x="55" y="87"/>
                </a:cubicBezTo>
                <a:cubicBezTo>
                  <a:pt x="56" y="88"/>
                  <a:pt x="56" y="90"/>
                  <a:pt x="55" y="90"/>
                </a:cubicBezTo>
                <a:close/>
                <a:moveTo>
                  <a:pt x="51" y="86"/>
                </a:moveTo>
                <a:cubicBezTo>
                  <a:pt x="51" y="87"/>
                  <a:pt x="49" y="87"/>
                  <a:pt x="49" y="86"/>
                </a:cubicBezTo>
                <a:cubicBezTo>
                  <a:pt x="48" y="85"/>
                  <a:pt x="48" y="84"/>
                  <a:pt x="49" y="83"/>
                </a:cubicBezTo>
                <a:cubicBezTo>
                  <a:pt x="49" y="82"/>
                  <a:pt x="51" y="82"/>
                  <a:pt x="52" y="83"/>
                </a:cubicBezTo>
                <a:cubicBezTo>
                  <a:pt x="52" y="84"/>
                  <a:pt x="52" y="85"/>
                  <a:pt x="51" y="86"/>
                </a:cubicBezTo>
                <a:close/>
                <a:moveTo>
                  <a:pt x="63" y="92"/>
                </a:moveTo>
                <a:cubicBezTo>
                  <a:pt x="62" y="91"/>
                  <a:pt x="63" y="90"/>
                  <a:pt x="63" y="89"/>
                </a:cubicBezTo>
                <a:cubicBezTo>
                  <a:pt x="64" y="89"/>
                  <a:pt x="65" y="89"/>
                  <a:pt x="66" y="90"/>
                </a:cubicBezTo>
                <a:cubicBezTo>
                  <a:pt x="67" y="90"/>
                  <a:pt x="67" y="92"/>
                  <a:pt x="66" y="92"/>
                </a:cubicBezTo>
                <a:cubicBezTo>
                  <a:pt x="65" y="93"/>
                  <a:pt x="64" y="93"/>
                  <a:pt x="63" y="92"/>
                </a:cubicBezTo>
                <a:close/>
                <a:moveTo>
                  <a:pt x="77" y="101"/>
                </a:moveTo>
                <a:cubicBezTo>
                  <a:pt x="76" y="102"/>
                  <a:pt x="75" y="102"/>
                  <a:pt x="74" y="101"/>
                </a:cubicBezTo>
                <a:cubicBezTo>
                  <a:pt x="73" y="100"/>
                  <a:pt x="73" y="99"/>
                  <a:pt x="74" y="98"/>
                </a:cubicBezTo>
                <a:cubicBezTo>
                  <a:pt x="75" y="97"/>
                  <a:pt x="76" y="97"/>
                  <a:pt x="77" y="98"/>
                </a:cubicBezTo>
                <a:cubicBezTo>
                  <a:pt x="78" y="99"/>
                  <a:pt x="78" y="100"/>
                  <a:pt x="77" y="101"/>
                </a:cubicBezTo>
                <a:close/>
                <a:moveTo>
                  <a:pt x="66" y="86"/>
                </a:moveTo>
                <a:cubicBezTo>
                  <a:pt x="65" y="85"/>
                  <a:pt x="65" y="84"/>
                  <a:pt x="66" y="83"/>
                </a:cubicBezTo>
                <a:cubicBezTo>
                  <a:pt x="67" y="82"/>
                  <a:pt x="68" y="82"/>
                  <a:pt x="69" y="83"/>
                </a:cubicBezTo>
                <a:cubicBezTo>
                  <a:pt x="70" y="84"/>
                  <a:pt x="70" y="85"/>
                  <a:pt x="69" y="86"/>
                </a:cubicBezTo>
                <a:cubicBezTo>
                  <a:pt x="68" y="87"/>
                  <a:pt x="67" y="87"/>
                  <a:pt x="66" y="86"/>
                </a:cubicBezTo>
                <a:close/>
                <a:moveTo>
                  <a:pt x="84" y="99"/>
                </a:moveTo>
                <a:cubicBezTo>
                  <a:pt x="83" y="100"/>
                  <a:pt x="81" y="100"/>
                  <a:pt x="81" y="99"/>
                </a:cubicBezTo>
                <a:cubicBezTo>
                  <a:pt x="80" y="98"/>
                  <a:pt x="80" y="97"/>
                  <a:pt x="81" y="96"/>
                </a:cubicBezTo>
                <a:cubicBezTo>
                  <a:pt x="82" y="95"/>
                  <a:pt x="83" y="95"/>
                  <a:pt x="84" y="96"/>
                </a:cubicBezTo>
                <a:cubicBezTo>
                  <a:pt x="84" y="97"/>
                  <a:pt x="84" y="98"/>
                  <a:pt x="84" y="99"/>
                </a:cubicBezTo>
                <a:close/>
                <a:moveTo>
                  <a:pt x="80" y="95"/>
                </a:moveTo>
                <a:cubicBezTo>
                  <a:pt x="79" y="95"/>
                  <a:pt x="77" y="95"/>
                  <a:pt x="77" y="94"/>
                </a:cubicBezTo>
                <a:cubicBezTo>
                  <a:pt x="76" y="94"/>
                  <a:pt x="76" y="92"/>
                  <a:pt x="77" y="92"/>
                </a:cubicBezTo>
                <a:cubicBezTo>
                  <a:pt x="78" y="91"/>
                  <a:pt x="79" y="91"/>
                  <a:pt x="80" y="92"/>
                </a:cubicBezTo>
                <a:cubicBezTo>
                  <a:pt x="80" y="93"/>
                  <a:pt x="80" y="94"/>
                  <a:pt x="80" y="95"/>
                </a:cubicBezTo>
                <a:close/>
                <a:moveTo>
                  <a:pt x="69" y="79"/>
                </a:moveTo>
                <a:cubicBezTo>
                  <a:pt x="68" y="78"/>
                  <a:pt x="68" y="77"/>
                  <a:pt x="69" y="76"/>
                </a:cubicBezTo>
                <a:cubicBezTo>
                  <a:pt x="70" y="76"/>
                  <a:pt x="71" y="76"/>
                  <a:pt x="72" y="76"/>
                </a:cubicBezTo>
                <a:cubicBezTo>
                  <a:pt x="72" y="77"/>
                  <a:pt x="72" y="79"/>
                  <a:pt x="72" y="79"/>
                </a:cubicBezTo>
                <a:cubicBezTo>
                  <a:pt x="71" y="80"/>
                  <a:pt x="69" y="80"/>
                  <a:pt x="69" y="79"/>
                </a:cubicBezTo>
                <a:close/>
                <a:moveTo>
                  <a:pt x="90" y="97"/>
                </a:moveTo>
                <a:cubicBezTo>
                  <a:pt x="89" y="97"/>
                  <a:pt x="88" y="97"/>
                  <a:pt x="87" y="96"/>
                </a:cubicBezTo>
                <a:cubicBezTo>
                  <a:pt x="87" y="96"/>
                  <a:pt x="87" y="94"/>
                  <a:pt x="88" y="94"/>
                </a:cubicBezTo>
                <a:cubicBezTo>
                  <a:pt x="88" y="93"/>
                  <a:pt x="90" y="93"/>
                  <a:pt x="90" y="94"/>
                </a:cubicBezTo>
                <a:cubicBezTo>
                  <a:pt x="91" y="95"/>
                  <a:pt x="91" y="96"/>
                  <a:pt x="90" y="97"/>
                </a:cubicBezTo>
                <a:close/>
                <a:moveTo>
                  <a:pt x="86" y="92"/>
                </a:moveTo>
                <a:cubicBezTo>
                  <a:pt x="85" y="93"/>
                  <a:pt x="84" y="93"/>
                  <a:pt x="83" y="92"/>
                </a:cubicBezTo>
                <a:cubicBezTo>
                  <a:pt x="83" y="91"/>
                  <a:pt x="83" y="90"/>
                  <a:pt x="84" y="89"/>
                </a:cubicBezTo>
                <a:cubicBezTo>
                  <a:pt x="84" y="89"/>
                  <a:pt x="86" y="89"/>
                  <a:pt x="86" y="89"/>
                </a:cubicBezTo>
                <a:cubicBezTo>
                  <a:pt x="87" y="90"/>
                  <a:pt x="87" y="92"/>
                  <a:pt x="86" y="92"/>
                </a:cubicBezTo>
                <a:close/>
                <a:moveTo>
                  <a:pt x="82" y="88"/>
                </a:moveTo>
                <a:cubicBezTo>
                  <a:pt x="81" y="89"/>
                  <a:pt x="80" y="89"/>
                  <a:pt x="79" y="88"/>
                </a:cubicBezTo>
                <a:cubicBezTo>
                  <a:pt x="79" y="87"/>
                  <a:pt x="79" y="86"/>
                  <a:pt x="80" y="85"/>
                </a:cubicBezTo>
                <a:cubicBezTo>
                  <a:pt x="80" y="84"/>
                  <a:pt x="82" y="84"/>
                  <a:pt x="82" y="85"/>
                </a:cubicBezTo>
                <a:cubicBezTo>
                  <a:pt x="83" y="86"/>
                  <a:pt x="83" y="87"/>
                  <a:pt x="82" y="88"/>
                </a:cubicBezTo>
                <a:close/>
                <a:moveTo>
                  <a:pt x="97" y="94"/>
                </a:moveTo>
                <a:cubicBezTo>
                  <a:pt x="96" y="95"/>
                  <a:pt x="95" y="95"/>
                  <a:pt x="94" y="94"/>
                </a:cubicBezTo>
                <a:cubicBezTo>
                  <a:pt x="93" y="93"/>
                  <a:pt x="93" y="92"/>
                  <a:pt x="94" y="91"/>
                </a:cubicBezTo>
                <a:cubicBezTo>
                  <a:pt x="95" y="91"/>
                  <a:pt x="96" y="91"/>
                  <a:pt x="97" y="92"/>
                </a:cubicBezTo>
                <a:cubicBezTo>
                  <a:pt x="98" y="92"/>
                  <a:pt x="98" y="94"/>
                  <a:pt x="97" y="94"/>
                </a:cubicBezTo>
                <a:close/>
                <a:moveTo>
                  <a:pt x="93" y="90"/>
                </a:moveTo>
                <a:cubicBezTo>
                  <a:pt x="92" y="91"/>
                  <a:pt x="91" y="91"/>
                  <a:pt x="90" y="90"/>
                </a:cubicBezTo>
                <a:cubicBezTo>
                  <a:pt x="89" y="89"/>
                  <a:pt x="89" y="88"/>
                  <a:pt x="90" y="87"/>
                </a:cubicBezTo>
                <a:cubicBezTo>
                  <a:pt x="91" y="86"/>
                  <a:pt x="92" y="86"/>
                  <a:pt x="93" y="87"/>
                </a:cubicBezTo>
                <a:cubicBezTo>
                  <a:pt x="94" y="88"/>
                  <a:pt x="94" y="89"/>
                  <a:pt x="93" y="90"/>
                </a:cubicBezTo>
                <a:close/>
                <a:moveTo>
                  <a:pt x="89" y="86"/>
                </a:moveTo>
                <a:cubicBezTo>
                  <a:pt x="88" y="87"/>
                  <a:pt x="87" y="86"/>
                  <a:pt x="86" y="86"/>
                </a:cubicBezTo>
                <a:cubicBezTo>
                  <a:pt x="85" y="85"/>
                  <a:pt x="85" y="84"/>
                  <a:pt x="86" y="83"/>
                </a:cubicBezTo>
                <a:cubicBezTo>
                  <a:pt x="87" y="82"/>
                  <a:pt x="88" y="82"/>
                  <a:pt x="89" y="83"/>
                </a:cubicBezTo>
                <a:cubicBezTo>
                  <a:pt x="90" y="84"/>
                  <a:pt x="90" y="85"/>
                  <a:pt x="89" y="86"/>
                </a:cubicBezTo>
                <a:close/>
                <a:moveTo>
                  <a:pt x="85" y="81"/>
                </a:moveTo>
                <a:cubicBezTo>
                  <a:pt x="84" y="82"/>
                  <a:pt x="83" y="82"/>
                  <a:pt x="82" y="81"/>
                </a:cubicBezTo>
                <a:cubicBezTo>
                  <a:pt x="81" y="81"/>
                  <a:pt x="81" y="79"/>
                  <a:pt x="82" y="79"/>
                </a:cubicBezTo>
                <a:cubicBezTo>
                  <a:pt x="83" y="78"/>
                  <a:pt x="84" y="78"/>
                  <a:pt x="85" y="79"/>
                </a:cubicBezTo>
                <a:cubicBezTo>
                  <a:pt x="86" y="79"/>
                  <a:pt x="86" y="81"/>
                  <a:pt x="85" y="81"/>
                </a:cubicBezTo>
                <a:close/>
                <a:moveTo>
                  <a:pt x="100" y="88"/>
                </a:moveTo>
                <a:cubicBezTo>
                  <a:pt x="99" y="89"/>
                  <a:pt x="98" y="89"/>
                  <a:pt x="97" y="88"/>
                </a:cubicBezTo>
                <a:cubicBezTo>
                  <a:pt x="96" y="87"/>
                  <a:pt x="96" y="86"/>
                  <a:pt x="97" y="85"/>
                </a:cubicBezTo>
                <a:cubicBezTo>
                  <a:pt x="98" y="84"/>
                  <a:pt x="99" y="84"/>
                  <a:pt x="100" y="85"/>
                </a:cubicBezTo>
                <a:cubicBezTo>
                  <a:pt x="101" y="86"/>
                  <a:pt x="101" y="87"/>
                  <a:pt x="100" y="88"/>
                </a:cubicBezTo>
                <a:close/>
                <a:moveTo>
                  <a:pt x="96" y="84"/>
                </a:moveTo>
                <a:cubicBezTo>
                  <a:pt x="95" y="84"/>
                  <a:pt x="94" y="84"/>
                  <a:pt x="93" y="83"/>
                </a:cubicBezTo>
                <a:cubicBezTo>
                  <a:pt x="92" y="83"/>
                  <a:pt x="92" y="81"/>
                  <a:pt x="93" y="81"/>
                </a:cubicBezTo>
                <a:cubicBezTo>
                  <a:pt x="94" y="80"/>
                  <a:pt x="95" y="80"/>
                  <a:pt x="96" y="81"/>
                </a:cubicBezTo>
                <a:cubicBezTo>
                  <a:pt x="97" y="82"/>
                  <a:pt x="97" y="83"/>
                  <a:pt x="96" y="84"/>
                </a:cubicBezTo>
                <a:close/>
                <a:moveTo>
                  <a:pt x="92" y="79"/>
                </a:moveTo>
                <a:cubicBezTo>
                  <a:pt x="91" y="80"/>
                  <a:pt x="90" y="80"/>
                  <a:pt x="89" y="79"/>
                </a:cubicBezTo>
                <a:cubicBezTo>
                  <a:pt x="88" y="78"/>
                  <a:pt x="88" y="77"/>
                  <a:pt x="89" y="76"/>
                </a:cubicBezTo>
                <a:cubicBezTo>
                  <a:pt x="90" y="76"/>
                  <a:pt x="91" y="76"/>
                  <a:pt x="92" y="76"/>
                </a:cubicBezTo>
                <a:cubicBezTo>
                  <a:pt x="93" y="77"/>
                  <a:pt x="93" y="79"/>
                  <a:pt x="92" y="79"/>
                </a:cubicBezTo>
                <a:close/>
                <a:moveTo>
                  <a:pt x="84" y="68"/>
                </a:moveTo>
                <a:cubicBezTo>
                  <a:pt x="83" y="69"/>
                  <a:pt x="82" y="69"/>
                  <a:pt x="81" y="68"/>
                </a:cubicBezTo>
                <a:cubicBezTo>
                  <a:pt x="80" y="67"/>
                  <a:pt x="80" y="66"/>
                  <a:pt x="81" y="65"/>
                </a:cubicBezTo>
                <a:cubicBezTo>
                  <a:pt x="82" y="64"/>
                  <a:pt x="83" y="64"/>
                  <a:pt x="84" y="65"/>
                </a:cubicBezTo>
                <a:cubicBezTo>
                  <a:pt x="85" y="66"/>
                  <a:pt x="85" y="67"/>
                  <a:pt x="84" y="68"/>
                </a:cubicBezTo>
                <a:close/>
                <a:moveTo>
                  <a:pt x="102" y="81"/>
                </a:moveTo>
                <a:cubicBezTo>
                  <a:pt x="102" y="82"/>
                  <a:pt x="100" y="82"/>
                  <a:pt x="100" y="81"/>
                </a:cubicBezTo>
                <a:cubicBezTo>
                  <a:pt x="99" y="80"/>
                  <a:pt x="99" y="79"/>
                  <a:pt x="100" y="78"/>
                </a:cubicBezTo>
                <a:cubicBezTo>
                  <a:pt x="101" y="78"/>
                  <a:pt x="102" y="78"/>
                  <a:pt x="103" y="78"/>
                </a:cubicBezTo>
                <a:cubicBezTo>
                  <a:pt x="103" y="79"/>
                  <a:pt x="103" y="81"/>
                  <a:pt x="102" y="81"/>
                </a:cubicBezTo>
                <a:close/>
                <a:moveTo>
                  <a:pt x="98" y="77"/>
                </a:moveTo>
                <a:cubicBezTo>
                  <a:pt x="98" y="78"/>
                  <a:pt x="96" y="78"/>
                  <a:pt x="96" y="77"/>
                </a:cubicBezTo>
                <a:cubicBezTo>
                  <a:pt x="95" y="76"/>
                  <a:pt x="95" y="75"/>
                  <a:pt x="96" y="74"/>
                </a:cubicBezTo>
                <a:cubicBezTo>
                  <a:pt x="97" y="73"/>
                  <a:pt x="98" y="73"/>
                  <a:pt x="99" y="74"/>
                </a:cubicBezTo>
                <a:cubicBezTo>
                  <a:pt x="99" y="75"/>
                  <a:pt x="99" y="76"/>
                  <a:pt x="98" y="77"/>
                </a:cubicBezTo>
                <a:close/>
                <a:moveTo>
                  <a:pt x="91" y="66"/>
                </a:moveTo>
                <a:cubicBezTo>
                  <a:pt x="90" y="66"/>
                  <a:pt x="89" y="66"/>
                  <a:pt x="88" y="65"/>
                </a:cubicBezTo>
                <a:cubicBezTo>
                  <a:pt x="87" y="65"/>
                  <a:pt x="87" y="63"/>
                  <a:pt x="88" y="63"/>
                </a:cubicBezTo>
                <a:cubicBezTo>
                  <a:pt x="89" y="62"/>
                  <a:pt x="90" y="62"/>
                  <a:pt x="91" y="63"/>
                </a:cubicBezTo>
                <a:cubicBezTo>
                  <a:pt x="91" y="64"/>
                  <a:pt x="91" y="65"/>
                  <a:pt x="91" y="66"/>
                </a:cubicBezTo>
                <a:close/>
                <a:moveTo>
                  <a:pt x="87" y="61"/>
                </a:moveTo>
                <a:cubicBezTo>
                  <a:pt x="86" y="62"/>
                  <a:pt x="85" y="62"/>
                  <a:pt x="84" y="61"/>
                </a:cubicBezTo>
                <a:cubicBezTo>
                  <a:pt x="83" y="60"/>
                  <a:pt x="83" y="59"/>
                  <a:pt x="84" y="58"/>
                </a:cubicBezTo>
                <a:cubicBezTo>
                  <a:pt x="85" y="58"/>
                  <a:pt x="86" y="58"/>
                  <a:pt x="87" y="58"/>
                </a:cubicBezTo>
                <a:cubicBezTo>
                  <a:pt x="88" y="59"/>
                  <a:pt x="87" y="61"/>
                  <a:pt x="87" y="61"/>
                </a:cubicBezTo>
                <a:close/>
                <a:moveTo>
                  <a:pt x="105" y="75"/>
                </a:moveTo>
                <a:cubicBezTo>
                  <a:pt x="104" y="76"/>
                  <a:pt x="103" y="75"/>
                  <a:pt x="102" y="75"/>
                </a:cubicBezTo>
                <a:cubicBezTo>
                  <a:pt x="102" y="74"/>
                  <a:pt x="102" y="73"/>
                  <a:pt x="102" y="72"/>
                </a:cubicBezTo>
                <a:cubicBezTo>
                  <a:pt x="103" y="71"/>
                  <a:pt x="105" y="71"/>
                  <a:pt x="105" y="72"/>
                </a:cubicBezTo>
                <a:cubicBezTo>
                  <a:pt x="106" y="73"/>
                  <a:pt x="106" y="74"/>
                  <a:pt x="105" y="75"/>
                </a:cubicBezTo>
                <a:close/>
                <a:moveTo>
                  <a:pt x="97" y="63"/>
                </a:moveTo>
                <a:cubicBezTo>
                  <a:pt x="97" y="64"/>
                  <a:pt x="95" y="64"/>
                  <a:pt x="94" y="63"/>
                </a:cubicBezTo>
                <a:cubicBezTo>
                  <a:pt x="94" y="62"/>
                  <a:pt x="94" y="61"/>
                  <a:pt x="95" y="60"/>
                </a:cubicBezTo>
                <a:cubicBezTo>
                  <a:pt x="95" y="60"/>
                  <a:pt x="97" y="60"/>
                  <a:pt x="97" y="61"/>
                </a:cubicBezTo>
                <a:cubicBezTo>
                  <a:pt x="98" y="61"/>
                  <a:pt x="98" y="63"/>
                  <a:pt x="97" y="63"/>
                </a:cubicBezTo>
                <a:close/>
                <a:moveTo>
                  <a:pt x="93" y="59"/>
                </a:moveTo>
                <a:cubicBezTo>
                  <a:pt x="93" y="60"/>
                  <a:pt x="91" y="60"/>
                  <a:pt x="91" y="59"/>
                </a:cubicBezTo>
                <a:cubicBezTo>
                  <a:pt x="90" y="58"/>
                  <a:pt x="90" y="57"/>
                  <a:pt x="91" y="56"/>
                </a:cubicBezTo>
                <a:cubicBezTo>
                  <a:pt x="91" y="55"/>
                  <a:pt x="93" y="55"/>
                  <a:pt x="93" y="56"/>
                </a:cubicBezTo>
                <a:cubicBezTo>
                  <a:pt x="94" y="57"/>
                  <a:pt x="94" y="58"/>
                  <a:pt x="93" y="59"/>
                </a:cubicBezTo>
                <a:close/>
                <a:moveTo>
                  <a:pt x="89" y="55"/>
                </a:moveTo>
                <a:cubicBezTo>
                  <a:pt x="89" y="56"/>
                  <a:pt x="87" y="56"/>
                  <a:pt x="87" y="55"/>
                </a:cubicBezTo>
                <a:cubicBezTo>
                  <a:pt x="86" y="54"/>
                  <a:pt x="86" y="53"/>
                  <a:pt x="87" y="52"/>
                </a:cubicBezTo>
                <a:cubicBezTo>
                  <a:pt x="87" y="51"/>
                  <a:pt x="89" y="51"/>
                  <a:pt x="89" y="52"/>
                </a:cubicBezTo>
                <a:cubicBezTo>
                  <a:pt x="90" y="53"/>
                  <a:pt x="90" y="54"/>
                  <a:pt x="89" y="55"/>
                </a:cubicBezTo>
                <a:close/>
                <a:moveTo>
                  <a:pt x="104" y="61"/>
                </a:moveTo>
                <a:cubicBezTo>
                  <a:pt x="103" y="62"/>
                  <a:pt x="102" y="62"/>
                  <a:pt x="101" y="61"/>
                </a:cubicBezTo>
                <a:cubicBezTo>
                  <a:pt x="100" y="60"/>
                  <a:pt x="101" y="59"/>
                  <a:pt x="101" y="58"/>
                </a:cubicBezTo>
                <a:cubicBezTo>
                  <a:pt x="102" y="57"/>
                  <a:pt x="103" y="58"/>
                  <a:pt x="104" y="58"/>
                </a:cubicBezTo>
                <a:cubicBezTo>
                  <a:pt x="105" y="59"/>
                  <a:pt x="105" y="60"/>
                  <a:pt x="104" y="61"/>
                </a:cubicBezTo>
                <a:close/>
                <a:moveTo>
                  <a:pt x="100" y="57"/>
                </a:moveTo>
                <a:cubicBezTo>
                  <a:pt x="99" y="58"/>
                  <a:pt x="98" y="58"/>
                  <a:pt x="97" y="57"/>
                </a:cubicBezTo>
                <a:cubicBezTo>
                  <a:pt x="96" y="56"/>
                  <a:pt x="97" y="55"/>
                  <a:pt x="97" y="54"/>
                </a:cubicBezTo>
                <a:cubicBezTo>
                  <a:pt x="98" y="53"/>
                  <a:pt x="99" y="53"/>
                  <a:pt x="100" y="54"/>
                </a:cubicBezTo>
                <a:cubicBezTo>
                  <a:pt x="101" y="55"/>
                  <a:pt x="101" y="56"/>
                  <a:pt x="100" y="57"/>
                </a:cubicBezTo>
                <a:close/>
                <a:moveTo>
                  <a:pt x="96" y="53"/>
                </a:moveTo>
                <a:cubicBezTo>
                  <a:pt x="95" y="53"/>
                  <a:pt x="94" y="53"/>
                  <a:pt x="93" y="52"/>
                </a:cubicBezTo>
                <a:cubicBezTo>
                  <a:pt x="93" y="52"/>
                  <a:pt x="93" y="50"/>
                  <a:pt x="93" y="50"/>
                </a:cubicBezTo>
                <a:cubicBezTo>
                  <a:pt x="94" y="49"/>
                  <a:pt x="95" y="49"/>
                  <a:pt x="96" y="50"/>
                </a:cubicBezTo>
                <a:cubicBezTo>
                  <a:pt x="97" y="51"/>
                  <a:pt x="97" y="52"/>
                  <a:pt x="96" y="53"/>
                </a:cubicBezTo>
                <a:close/>
                <a:moveTo>
                  <a:pt x="92" y="48"/>
                </a:moveTo>
                <a:cubicBezTo>
                  <a:pt x="91" y="49"/>
                  <a:pt x="90" y="49"/>
                  <a:pt x="89" y="48"/>
                </a:cubicBezTo>
                <a:cubicBezTo>
                  <a:pt x="89" y="47"/>
                  <a:pt x="89" y="46"/>
                  <a:pt x="89" y="45"/>
                </a:cubicBezTo>
                <a:cubicBezTo>
                  <a:pt x="90" y="45"/>
                  <a:pt x="91" y="45"/>
                  <a:pt x="92" y="45"/>
                </a:cubicBezTo>
                <a:cubicBezTo>
                  <a:pt x="93" y="46"/>
                  <a:pt x="93" y="48"/>
                  <a:pt x="92" y="48"/>
                </a:cubicBezTo>
                <a:close/>
                <a:moveTo>
                  <a:pt x="116" y="65"/>
                </a:moveTo>
                <a:cubicBezTo>
                  <a:pt x="115" y="65"/>
                  <a:pt x="114" y="65"/>
                  <a:pt x="114" y="64"/>
                </a:cubicBezTo>
                <a:cubicBezTo>
                  <a:pt x="113" y="64"/>
                  <a:pt x="113" y="62"/>
                  <a:pt x="113" y="62"/>
                </a:cubicBezTo>
                <a:cubicBezTo>
                  <a:pt x="114" y="61"/>
                  <a:pt x="115" y="61"/>
                  <a:pt x="116" y="62"/>
                </a:cubicBezTo>
                <a:cubicBezTo>
                  <a:pt x="117" y="63"/>
                  <a:pt x="117" y="64"/>
                  <a:pt x="116" y="65"/>
                </a:cubicBezTo>
                <a:close/>
                <a:moveTo>
                  <a:pt x="107" y="55"/>
                </a:moveTo>
                <a:cubicBezTo>
                  <a:pt x="106" y="55"/>
                  <a:pt x="105" y="55"/>
                  <a:pt x="104" y="55"/>
                </a:cubicBezTo>
                <a:cubicBezTo>
                  <a:pt x="103" y="54"/>
                  <a:pt x="103" y="52"/>
                  <a:pt x="104" y="52"/>
                </a:cubicBezTo>
                <a:cubicBezTo>
                  <a:pt x="105" y="51"/>
                  <a:pt x="106" y="51"/>
                  <a:pt x="107" y="52"/>
                </a:cubicBezTo>
                <a:cubicBezTo>
                  <a:pt x="108" y="53"/>
                  <a:pt x="108" y="54"/>
                  <a:pt x="107" y="55"/>
                </a:cubicBezTo>
                <a:close/>
                <a:moveTo>
                  <a:pt x="103" y="50"/>
                </a:moveTo>
                <a:cubicBezTo>
                  <a:pt x="102" y="51"/>
                  <a:pt x="101" y="51"/>
                  <a:pt x="100" y="50"/>
                </a:cubicBezTo>
                <a:cubicBezTo>
                  <a:pt x="99" y="49"/>
                  <a:pt x="99" y="48"/>
                  <a:pt x="100" y="47"/>
                </a:cubicBezTo>
                <a:cubicBezTo>
                  <a:pt x="101" y="47"/>
                  <a:pt x="102" y="47"/>
                  <a:pt x="103" y="47"/>
                </a:cubicBezTo>
                <a:cubicBezTo>
                  <a:pt x="104" y="48"/>
                  <a:pt x="104" y="50"/>
                  <a:pt x="103" y="50"/>
                </a:cubicBezTo>
                <a:close/>
                <a:moveTo>
                  <a:pt x="99" y="46"/>
                </a:moveTo>
                <a:cubicBezTo>
                  <a:pt x="98" y="47"/>
                  <a:pt x="97" y="47"/>
                  <a:pt x="96" y="46"/>
                </a:cubicBezTo>
                <a:cubicBezTo>
                  <a:pt x="95" y="45"/>
                  <a:pt x="95" y="44"/>
                  <a:pt x="96" y="43"/>
                </a:cubicBezTo>
                <a:cubicBezTo>
                  <a:pt x="97" y="42"/>
                  <a:pt x="98" y="42"/>
                  <a:pt x="99" y="43"/>
                </a:cubicBezTo>
                <a:cubicBezTo>
                  <a:pt x="100" y="44"/>
                  <a:pt x="100" y="45"/>
                  <a:pt x="99" y="46"/>
                </a:cubicBezTo>
                <a:close/>
                <a:moveTo>
                  <a:pt x="122" y="63"/>
                </a:moveTo>
                <a:cubicBezTo>
                  <a:pt x="121" y="64"/>
                  <a:pt x="120" y="64"/>
                  <a:pt x="119" y="63"/>
                </a:cubicBezTo>
                <a:cubicBezTo>
                  <a:pt x="119" y="62"/>
                  <a:pt x="119" y="61"/>
                  <a:pt x="119" y="60"/>
                </a:cubicBezTo>
                <a:cubicBezTo>
                  <a:pt x="120" y="60"/>
                  <a:pt x="121" y="60"/>
                  <a:pt x="122" y="61"/>
                </a:cubicBezTo>
                <a:cubicBezTo>
                  <a:pt x="122" y="62"/>
                  <a:pt x="122" y="63"/>
                  <a:pt x="122" y="63"/>
                </a:cubicBezTo>
                <a:close/>
                <a:moveTo>
                  <a:pt x="118" y="59"/>
                </a:moveTo>
                <a:cubicBezTo>
                  <a:pt x="118" y="59"/>
                  <a:pt x="116" y="59"/>
                  <a:pt x="116" y="58"/>
                </a:cubicBezTo>
                <a:cubicBezTo>
                  <a:pt x="115" y="57"/>
                  <a:pt x="115" y="56"/>
                  <a:pt x="116" y="56"/>
                </a:cubicBezTo>
                <a:cubicBezTo>
                  <a:pt x="116" y="55"/>
                  <a:pt x="117" y="55"/>
                  <a:pt x="118" y="56"/>
                </a:cubicBezTo>
                <a:cubicBezTo>
                  <a:pt x="119" y="57"/>
                  <a:pt x="119" y="58"/>
                  <a:pt x="118" y="59"/>
                </a:cubicBezTo>
                <a:close/>
                <a:moveTo>
                  <a:pt x="110" y="48"/>
                </a:moveTo>
                <a:cubicBezTo>
                  <a:pt x="109" y="49"/>
                  <a:pt x="107" y="49"/>
                  <a:pt x="107" y="48"/>
                </a:cubicBezTo>
                <a:cubicBezTo>
                  <a:pt x="106" y="47"/>
                  <a:pt x="106" y="46"/>
                  <a:pt x="107" y="45"/>
                </a:cubicBezTo>
                <a:cubicBezTo>
                  <a:pt x="108" y="44"/>
                  <a:pt x="109" y="44"/>
                  <a:pt x="110" y="45"/>
                </a:cubicBezTo>
                <a:cubicBezTo>
                  <a:pt x="110" y="46"/>
                  <a:pt x="110" y="47"/>
                  <a:pt x="110" y="48"/>
                </a:cubicBezTo>
                <a:close/>
                <a:moveTo>
                  <a:pt x="106" y="44"/>
                </a:moveTo>
                <a:cubicBezTo>
                  <a:pt x="105" y="45"/>
                  <a:pt x="103" y="45"/>
                  <a:pt x="103" y="44"/>
                </a:cubicBezTo>
                <a:cubicBezTo>
                  <a:pt x="102" y="43"/>
                  <a:pt x="102" y="42"/>
                  <a:pt x="103" y="41"/>
                </a:cubicBezTo>
                <a:cubicBezTo>
                  <a:pt x="104" y="40"/>
                  <a:pt x="105" y="40"/>
                  <a:pt x="106" y="41"/>
                </a:cubicBezTo>
                <a:cubicBezTo>
                  <a:pt x="106" y="42"/>
                  <a:pt x="106" y="43"/>
                  <a:pt x="106" y="44"/>
                </a:cubicBezTo>
                <a:close/>
                <a:moveTo>
                  <a:pt x="123" y="55"/>
                </a:moveTo>
                <a:cubicBezTo>
                  <a:pt x="124" y="56"/>
                  <a:pt x="124" y="57"/>
                  <a:pt x="123" y="58"/>
                </a:cubicBezTo>
                <a:cubicBezTo>
                  <a:pt x="123" y="58"/>
                  <a:pt x="122" y="58"/>
                  <a:pt x="121" y="57"/>
                </a:cubicBezTo>
                <a:cubicBezTo>
                  <a:pt x="121" y="56"/>
                  <a:pt x="121" y="55"/>
                  <a:pt x="121" y="55"/>
                </a:cubicBezTo>
                <a:cubicBezTo>
                  <a:pt x="122" y="54"/>
                  <a:pt x="123" y="54"/>
                  <a:pt x="123" y="55"/>
                </a:cubicBezTo>
                <a:close/>
                <a:moveTo>
                  <a:pt x="120" y="53"/>
                </a:moveTo>
                <a:cubicBezTo>
                  <a:pt x="120" y="54"/>
                  <a:pt x="118" y="53"/>
                  <a:pt x="118" y="52"/>
                </a:cubicBezTo>
                <a:cubicBezTo>
                  <a:pt x="117" y="52"/>
                  <a:pt x="117" y="50"/>
                  <a:pt x="118" y="50"/>
                </a:cubicBezTo>
                <a:cubicBezTo>
                  <a:pt x="118" y="49"/>
                  <a:pt x="119" y="49"/>
                  <a:pt x="120" y="50"/>
                </a:cubicBezTo>
                <a:cubicBezTo>
                  <a:pt x="121" y="51"/>
                  <a:pt x="121" y="52"/>
                  <a:pt x="120" y="53"/>
                </a:cubicBezTo>
                <a:close/>
                <a:moveTo>
                  <a:pt x="112" y="42"/>
                </a:moveTo>
                <a:cubicBezTo>
                  <a:pt x="111" y="42"/>
                  <a:pt x="110" y="42"/>
                  <a:pt x="109" y="41"/>
                </a:cubicBezTo>
                <a:cubicBezTo>
                  <a:pt x="109" y="41"/>
                  <a:pt x="109" y="39"/>
                  <a:pt x="110" y="39"/>
                </a:cubicBezTo>
                <a:cubicBezTo>
                  <a:pt x="110" y="38"/>
                  <a:pt x="112" y="38"/>
                  <a:pt x="112" y="39"/>
                </a:cubicBezTo>
                <a:cubicBezTo>
                  <a:pt x="113" y="40"/>
                  <a:pt x="113" y="41"/>
                  <a:pt x="112" y="42"/>
                </a:cubicBezTo>
                <a:close/>
                <a:moveTo>
                  <a:pt x="122" y="48"/>
                </a:moveTo>
                <a:cubicBezTo>
                  <a:pt x="121" y="48"/>
                  <a:pt x="120" y="48"/>
                  <a:pt x="119" y="47"/>
                </a:cubicBezTo>
                <a:cubicBezTo>
                  <a:pt x="119" y="46"/>
                  <a:pt x="119" y="45"/>
                  <a:pt x="119" y="44"/>
                </a:cubicBezTo>
                <a:cubicBezTo>
                  <a:pt x="120" y="44"/>
                  <a:pt x="121" y="44"/>
                  <a:pt x="122" y="45"/>
                </a:cubicBezTo>
                <a:cubicBezTo>
                  <a:pt x="122" y="46"/>
                  <a:pt x="122" y="47"/>
                  <a:pt x="122" y="48"/>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P spid="12" grpId="0" animBg="1"/>
      <p:bldP spid="14" grpId="0" animBg="1"/>
      <p:bldP spid="15" grpId="0" animBg="1"/>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83878" y="-237221"/>
            <a:ext cx="2397397" cy="1014427"/>
            <a:chOff x="183878" y="-237221"/>
            <a:chExt cx="2397397" cy="1014427"/>
          </a:xfrm>
        </p:grpSpPr>
        <p:grpSp>
          <p:nvGrpSpPr>
            <p:cNvPr id="7" name="组合 6"/>
            <p:cNvGrpSpPr/>
            <p:nvPr/>
          </p:nvGrpSpPr>
          <p:grpSpPr>
            <a:xfrm>
              <a:off x="183878" y="-237221"/>
              <a:ext cx="2397397" cy="1014427"/>
              <a:chOff x="7791566" y="-316714"/>
              <a:chExt cx="3421802" cy="1228681"/>
            </a:xfrm>
          </p:grpSpPr>
          <p:sp>
            <p:nvSpPr>
              <p:cNvPr id="9" name="矩形 8"/>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10" name="椭圆 9"/>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 name="文本框 10"/>
            <p:cNvSpPr txBox="1"/>
            <p:nvPr/>
          </p:nvSpPr>
          <p:spPr>
            <a:xfrm>
              <a:off x="352425" y="192432"/>
              <a:ext cx="1113146" cy="583565"/>
            </a:xfrm>
            <a:prstGeom prst="rect">
              <a:avLst/>
            </a:prstGeom>
            <a:noFill/>
          </p:spPr>
          <p:txBody>
            <a:bodyPr wrap="square" rtlCol="0" anchor="t">
              <a:spAutoFit/>
            </a:bodyPr>
            <a:lstStyle/>
            <a:p>
              <a:pPr algn="ctr"/>
              <a:r>
                <a:rPr lang="zh-CN" altLang="en-US" sz="3200" dirty="0">
                  <a:blipFill>
                    <a:blip r:embed="rId2"/>
                    <a:stretch>
                      <a:fillRect/>
                    </a:stretch>
                  </a:blipFill>
                  <a:cs typeface="+mn-ea"/>
                  <a:sym typeface="+mn-lt"/>
                </a:rPr>
                <a:t>菜式</a:t>
              </a:r>
            </a:p>
          </p:txBody>
        </p:sp>
      </p:grpSp>
      <p:grpSp>
        <p:nvGrpSpPr>
          <p:cNvPr id="18" name="组合 17"/>
          <p:cNvGrpSpPr/>
          <p:nvPr/>
        </p:nvGrpSpPr>
        <p:grpSpPr>
          <a:xfrm>
            <a:off x="7216140" y="1196975"/>
            <a:ext cx="3998595" cy="2257425"/>
            <a:chOff x="11486" y="2257"/>
            <a:chExt cx="6297" cy="3555"/>
          </a:xfrm>
        </p:grpSpPr>
        <p:sp>
          <p:nvSpPr>
            <p:cNvPr id="12" name="文本框 11"/>
            <p:cNvSpPr txBox="1"/>
            <p:nvPr/>
          </p:nvSpPr>
          <p:spPr>
            <a:xfrm>
              <a:off x="11486" y="2615"/>
              <a:ext cx="6297" cy="3197"/>
            </a:xfrm>
            <a:prstGeom prst="rect">
              <a:avLst/>
            </a:prstGeom>
            <a:noFill/>
            <a:ln w="28575">
              <a:solidFill>
                <a:srgbClr val="ED7D31"/>
              </a:solidFill>
            </a:ln>
          </p:spPr>
          <p:txBody>
            <a:bodyPr wrap="square" rtlCol="0" anchor="t">
              <a:spAutoFit/>
            </a:bodyPr>
            <a:lstStyle/>
            <a:p>
              <a:pPr algn="l">
                <a:lnSpc>
                  <a:spcPct val="150000"/>
                </a:lnSpc>
              </a:pPr>
              <a:endParaRPr lang="zh-CN" altLang="en-US" sz="1400">
                <a:cs typeface="+mn-ea"/>
                <a:sym typeface="+mn-lt"/>
              </a:endParaRPr>
            </a:p>
            <a:p>
              <a:pPr algn="l">
                <a:lnSpc>
                  <a:spcPct val="150000"/>
                </a:lnSpc>
              </a:pPr>
              <a:r>
                <a:rPr lang="zh-CN" altLang="en-US" sz="1400">
                  <a:cs typeface="+mn-ea"/>
                  <a:sym typeface="+mn-lt"/>
                </a:rPr>
                <a:t>安徽菜又称"徽帮"、"安徽风味"，起源于徽菜南宋时期的古徽州，原是徽州山区的地方风味。由于徽商的崛起，这种地方风味逐渐进入市肆，流传于苏、浙、赣、闽、沪、鄂以至长江中下游区域，具有广泛的影响。</a:t>
              </a:r>
            </a:p>
          </p:txBody>
        </p:sp>
        <p:sp useBgFill="1">
          <p:nvSpPr>
            <p:cNvPr id="13" name="文本框 12"/>
            <p:cNvSpPr txBox="1"/>
            <p:nvPr/>
          </p:nvSpPr>
          <p:spPr>
            <a:xfrm>
              <a:off x="11662" y="2257"/>
              <a:ext cx="2848" cy="919"/>
            </a:xfrm>
            <a:prstGeom prst="rect">
              <a:avLst/>
            </a:prstGeom>
          </p:spPr>
          <p:txBody>
            <a:bodyPr wrap="none" rtlCol="0" anchor="t">
              <a:spAutoFit/>
            </a:bodyPr>
            <a:lstStyle/>
            <a:p>
              <a:pPr algn="l"/>
              <a:r>
                <a:rPr lang="zh-CN" altLang="en-US" sz="3200" dirty="0">
                  <a:blipFill>
                    <a:blip r:embed="rId2"/>
                    <a:stretch>
                      <a:fillRect/>
                    </a:stretch>
                  </a:blipFill>
                  <a:cs typeface="+mn-ea"/>
                  <a:sym typeface="+mn-lt"/>
                </a:rPr>
                <a:t>安徽风味</a:t>
              </a:r>
            </a:p>
          </p:txBody>
        </p:sp>
      </p:grpSp>
      <p:grpSp>
        <p:nvGrpSpPr>
          <p:cNvPr id="19" name="组合 18"/>
          <p:cNvGrpSpPr/>
          <p:nvPr/>
        </p:nvGrpSpPr>
        <p:grpSpPr>
          <a:xfrm>
            <a:off x="7243445" y="3844925"/>
            <a:ext cx="3998595" cy="2292350"/>
            <a:chOff x="11486" y="2202"/>
            <a:chExt cx="6297" cy="3610"/>
          </a:xfrm>
        </p:grpSpPr>
        <p:sp>
          <p:nvSpPr>
            <p:cNvPr id="20" name="文本框 19"/>
            <p:cNvSpPr txBox="1"/>
            <p:nvPr/>
          </p:nvSpPr>
          <p:spPr>
            <a:xfrm>
              <a:off x="11486" y="2615"/>
              <a:ext cx="6297" cy="3197"/>
            </a:xfrm>
            <a:prstGeom prst="rect">
              <a:avLst/>
            </a:prstGeom>
            <a:noFill/>
            <a:ln w="28575">
              <a:solidFill>
                <a:srgbClr val="ED7D31"/>
              </a:solidFill>
            </a:ln>
          </p:spPr>
          <p:txBody>
            <a:bodyPr wrap="square" rtlCol="0" anchor="t">
              <a:spAutoFit/>
            </a:bodyPr>
            <a:lstStyle/>
            <a:p>
              <a:pPr algn="l">
                <a:lnSpc>
                  <a:spcPct val="150000"/>
                </a:lnSpc>
              </a:pPr>
              <a:endParaRPr lang="zh-CN" altLang="en-US" sz="1400">
                <a:cs typeface="+mn-ea"/>
                <a:sym typeface="+mn-lt"/>
              </a:endParaRPr>
            </a:p>
            <a:p>
              <a:pPr algn="l">
                <a:lnSpc>
                  <a:spcPct val="150000"/>
                </a:lnSpc>
              </a:pPr>
              <a:r>
                <a:rPr lang="zh-CN" altLang="en-US" sz="1400">
                  <a:cs typeface="+mn-ea"/>
                  <a:sym typeface="+mn-lt"/>
                </a:rPr>
                <a:t>清雅纯朴、原汁原味、酥嫩香鲜、浓淡适宜，选料严谨、火工独到、讲究食补、注重本味、菜式多样。烹饪技法:滑烧、清炖和生熏法。它以烹制山珍野味著称，擅长烧、炖、蒸，而少爆炒。其烹饪芡大、油重、色浓、朴素实惠。</a:t>
              </a:r>
            </a:p>
          </p:txBody>
        </p:sp>
        <p:sp useBgFill="1">
          <p:nvSpPr>
            <p:cNvPr id="21" name="文本框 20"/>
            <p:cNvSpPr txBox="1"/>
            <p:nvPr/>
          </p:nvSpPr>
          <p:spPr>
            <a:xfrm>
              <a:off x="11619" y="2202"/>
              <a:ext cx="2848" cy="919"/>
            </a:xfrm>
            <a:prstGeom prst="rect">
              <a:avLst/>
            </a:prstGeom>
          </p:spPr>
          <p:txBody>
            <a:bodyPr wrap="none" rtlCol="0" anchor="t">
              <a:spAutoFit/>
            </a:bodyPr>
            <a:lstStyle/>
            <a:p>
              <a:pPr algn="l"/>
              <a:r>
                <a:rPr lang="zh-CN" altLang="en-US" sz="3200" dirty="0">
                  <a:blipFill>
                    <a:blip r:embed="rId2"/>
                    <a:stretch>
                      <a:fillRect/>
                    </a:stretch>
                  </a:blipFill>
                  <a:cs typeface="+mn-ea"/>
                  <a:sym typeface="+mn-lt"/>
                </a:rPr>
                <a:t>烹饪芡大</a:t>
              </a:r>
            </a:p>
          </p:txBody>
        </p:sp>
      </p:grpSp>
      <p:grpSp>
        <p:nvGrpSpPr>
          <p:cNvPr id="2" name="组合 1"/>
          <p:cNvGrpSpPr/>
          <p:nvPr/>
        </p:nvGrpSpPr>
        <p:grpSpPr>
          <a:xfrm>
            <a:off x="932180" y="1780540"/>
            <a:ext cx="5601970" cy="3886200"/>
            <a:chOff x="1468" y="2804"/>
            <a:chExt cx="8822" cy="6120"/>
          </a:xfrm>
        </p:grpSpPr>
        <p:grpSp>
          <p:nvGrpSpPr>
            <p:cNvPr id="4" name="组合 3"/>
            <p:cNvGrpSpPr/>
            <p:nvPr/>
          </p:nvGrpSpPr>
          <p:grpSpPr>
            <a:xfrm>
              <a:off x="1468" y="2836"/>
              <a:ext cx="8822" cy="6089"/>
              <a:chOff x="1468" y="2836"/>
              <a:chExt cx="8822" cy="6089"/>
            </a:xfrm>
          </p:grpSpPr>
          <p:pic>
            <p:nvPicPr>
              <p:cNvPr id="3" name="图片 2" descr="C:\Users\lijian\Desktop\MetSP4rlg7Z6Q8woEq5FXPZyGfIxbZoC3USKadSO2D5wG91rxZtvGJnXe6f4bb9dF7VyRb1efu_m19nXPmKITg.jpgMetSP4rlg7Z6Q8woEq5FXPZyGfIxbZoC3USKadSO2D5wG91rxZtvGJnXe6f4bb9dF7VyRb1efu_m19nXPmKITg"/>
              <p:cNvPicPr>
                <a:picLocks noChangeAspect="1"/>
              </p:cNvPicPr>
              <p:nvPr/>
            </p:nvPicPr>
            <p:blipFill>
              <a:blip r:embed="rId3"/>
              <a:srcRect b="8163"/>
              <a:stretch>
                <a:fillRect/>
              </a:stretch>
            </p:blipFill>
            <p:spPr>
              <a:xfrm>
                <a:off x="1468" y="2836"/>
                <a:ext cx="4552" cy="3145"/>
              </a:xfrm>
              <a:prstGeom prst="rect">
                <a:avLst/>
              </a:prstGeom>
              <a:ln w="47625">
                <a:solidFill>
                  <a:srgbClr val="ED7D31"/>
                </a:solidFill>
              </a:ln>
            </p:spPr>
          </p:pic>
          <p:pic>
            <p:nvPicPr>
              <p:cNvPr id="5" name="图片 4" descr="C:\Users\lijian\Desktop\u=3180217513,2046926182&amp;fm=26&amp;gp=0.jpgu=3180217513,2046926182&amp;fm=26&amp;gp=0"/>
              <p:cNvPicPr>
                <a:picLocks noChangeAspect="1"/>
              </p:cNvPicPr>
              <p:nvPr/>
            </p:nvPicPr>
            <p:blipFill>
              <a:blip r:embed="rId4"/>
              <a:srcRect/>
              <a:stretch>
                <a:fillRect/>
              </a:stretch>
            </p:blipFill>
            <p:spPr>
              <a:xfrm>
                <a:off x="6019" y="2836"/>
                <a:ext cx="4258" cy="3175"/>
              </a:xfrm>
              <a:prstGeom prst="rect">
                <a:avLst/>
              </a:prstGeom>
              <a:ln w="47625">
                <a:solidFill>
                  <a:srgbClr val="ED7D31"/>
                </a:solidFill>
              </a:ln>
            </p:spPr>
          </p:pic>
          <p:pic>
            <p:nvPicPr>
              <p:cNvPr id="6" name="图片 5" descr="C:\Users\lijian\Desktop\54-16101P93424-52.jpg54-16101P93424-52"/>
              <p:cNvPicPr>
                <a:picLocks noChangeAspect="1"/>
              </p:cNvPicPr>
              <p:nvPr/>
            </p:nvPicPr>
            <p:blipFill>
              <a:blip r:embed="rId5"/>
              <a:srcRect/>
              <a:stretch>
                <a:fillRect/>
              </a:stretch>
            </p:blipFill>
            <p:spPr>
              <a:xfrm>
                <a:off x="1468" y="5981"/>
                <a:ext cx="4567" cy="2944"/>
              </a:xfrm>
              <a:prstGeom prst="rect">
                <a:avLst/>
              </a:prstGeom>
              <a:ln w="47625">
                <a:solidFill>
                  <a:srgbClr val="ED7D31"/>
                </a:solidFill>
              </a:ln>
            </p:spPr>
          </p:pic>
          <p:pic>
            <p:nvPicPr>
              <p:cNvPr id="8" name="图片 7" descr="C:\Users\lijian\Desktop\3bc234c6a3a946209858107f0503a9c9_th.jpg3bc234c6a3a946209858107f0503a9c9_th"/>
              <p:cNvPicPr>
                <a:picLocks noChangeAspect="1"/>
              </p:cNvPicPr>
              <p:nvPr/>
            </p:nvPicPr>
            <p:blipFill>
              <a:blip r:embed="rId6"/>
              <a:srcRect/>
              <a:stretch>
                <a:fillRect/>
              </a:stretch>
            </p:blipFill>
            <p:spPr>
              <a:xfrm>
                <a:off x="6034" y="6010"/>
                <a:ext cx="4256" cy="2886"/>
              </a:xfrm>
              <a:prstGeom prst="rect">
                <a:avLst/>
              </a:prstGeom>
              <a:ln w="47625">
                <a:solidFill>
                  <a:srgbClr val="ED7D31"/>
                </a:solidFill>
              </a:ln>
            </p:spPr>
          </p:pic>
        </p:grpSp>
        <p:sp>
          <p:nvSpPr>
            <p:cNvPr id="14" name="菱形 13"/>
            <p:cNvSpPr/>
            <p:nvPr/>
          </p:nvSpPr>
          <p:spPr>
            <a:xfrm>
              <a:off x="3013" y="2804"/>
              <a:ext cx="5999" cy="6093"/>
            </a:xfrm>
            <a:prstGeom prst="diamond">
              <a:avLst/>
            </a:prstGeom>
            <a:solidFill>
              <a:schemeClr val="accent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4181050" y="-135808"/>
            <a:ext cx="4117194" cy="1524689"/>
            <a:chOff x="4188116" y="-118528"/>
            <a:chExt cx="4117194" cy="1524689"/>
          </a:xfrm>
        </p:grpSpPr>
        <p:grpSp>
          <p:nvGrpSpPr>
            <p:cNvPr id="47" name="组合 46"/>
            <p:cNvGrpSpPr/>
            <p:nvPr/>
          </p:nvGrpSpPr>
          <p:grpSpPr>
            <a:xfrm>
              <a:off x="4188116" y="-118528"/>
              <a:ext cx="4117194" cy="1524689"/>
              <a:chOff x="7791566" y="-276913"/>
              <a:chExt cx="3421802" cy="1524689"/>
            </a:xfrm>
          </p:grpSpPr>
          <p:sp>
            <p:nvSpPr>
              <p:cNvPr id="45" name="矩形 44"/>
              <p:cNvSpPr/>
              <p:nvPr/>
            </p:nvSpPr>
            <p:spPr>
              <a:xfrm>
                <a:off x="7791566" y="506048"/>
                <a:ext cx="3421802" cy="741728"/>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46" name="椭圆 45"/>
              <p:cNvSpPr/>
              <p:nvPr/>
            </p:nvSpPr>
            <p:spPr>
              <a:xfrm>
                <a:off x="8696779" y="-276913"/>
                <a:ext cx="1584766" cy="12763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 name="文本框 2"/>
            <p:cNvSpPr txBox="1"/>
            <p:nvPr/>
          </p:nvSpPr>
          <p:spPr>
            <a:xfrm>
              <a:off x="4912805" y="100803"/>
              <a:ext cx="2667816" cy="1200329"/>
            </a:xfrm>
            <a:prstGeom prst="rect">
              <a:avLst/>
            </a:prstGeom>
            <a:noFill/>
          </p:spPr>
          <p:txBody>
            <a:bodyPr wrap="square" rtlCol="0" anchor="t">
              <a:spAutoFit/>
            </a:bodyPr>
            <a:lstStyle/>
            <a:p>
              <a:pPr algn="ctr"/>
              <a:r>
                <a:rPr lang="zh-CN" altLang="en-US" sz="7200" dirty="0">
                  <a:blipFill>
                    <a:blip r:embed="rId2"/>
                    <a:stretch>
                      <a:fillRect/>
                    </a:stretch>
                  </a:blipFill>
                  <a:cs typeface="+mn-ea"/>
                  <a:sym typeface="+mn-lt"/>
                </a:rPr>
                <a:t>目录</a:t>
              </a:r>
            </a:p>
          </p:txBody>
        </p:sp>
      </p:grpSp>
      <p:sp>
        <p:nvSpPr>
          <p:cNvPr id="8" name="矩形 7"/>
          <p:cNvSpPr/>
          <p:nvPr/>
        </p:nvSpPr>
        <p:spPr>
          <a:xfrm>
            <a:off x="2582379" y="2948908"/>
            <a:ext cx="543739" cy="954107"/>
          </a:xfrm>
          <a:prstGeom prst="rect">
            <a:avLst/>
          </a:prstGeom>
          <a:effectLst/>
        </p:spPr>
        <p:txBody>
          <a:bodyPr wrap="none">
            <a:spAutoFit/>
          </a:bodyPr>
          <a:lstStyle/>
          <a:p>
            <a:pPr algn="ctr"/>
            <a:r>
              <a:rPr lang="zh-CN" altLang="en-US" sz="2800" dirty="0">
                <a:solidFill>
                  <a:srgbClr val="ED7D31"/>
                </a:solidFill>
                <a:cs typeface="+mn-ea"/>
                <a:sym typeface="+mn-lt"/>
              </a:rPr>
              <a:t>鲁</a:t>
            </a:r>
            <a:endParaRPr lang="en-US" altLang="zh-CN" sz="2800" dirty="0">
              <a:solidFill>
                <a:srgbClr val="ED7D31"/>
              </a:solidFill>
              <a:cs typeface="+mn-ea"/>
              <a:sym typeface="+mn-lt"/>
            </a:endParaRPr>
          </a:p>
          <a:p>
            <a:pPr algn="ctr"/>
            <a:r>
              <a:rPr lang="zh-CN" altLang="en-US" sz="2800" dirty="0">
                <a:solidFill>
                  <a:srgbClr val="ED7D31"/>
                </a:solidFill>
                <a:cs typeface="+mn-ea"/>
                <a:sym typeface="+mn-lt"/>
              </a:rPr>
              <a:t>菜</a:t>
            </a:r>
          </a:p>
        </p:txBody>
      </p:sp>
      <p:sp>
        <p:nvSpPr>
          <p:cNvPr id="13" name="矩形 12"/>
          <p:cNvSpPr/>
          <p:nvPr/>
        </p:nvSpPr>
        <p:spPr>
          <a:xfrm>
            <a:off x="4864876" y="2968108"/>
            <a:ext cx="543739" cy="954107"/>
          </a:xfrm>
          <a:prstGeom prst="rect">
            <a:avLst/>
          </a:prstGeom>
          <a:effectLst/>
        </p:spPr>
        <p:txBody>
          <a:bodyPr wrap="none">
            <a:spAutoFit/>
          </a:bodyPr>
          <a:lstStyle/>
          <a:p>
            <a:pPr algn="ctr"/>
            <a:r>
              <a:rPr lang="zh-CN" altLang="en-US" sz="2800" dirty="0">
                <a:solidFill>
                  <a:srgbClr val="ED7D31"/>
                </a:solidFill>
                <a:cs typeface="+mn-ea"/>
                <a:sym typeface="+mn-lt"/>
              </a:rPr>
              <a:t>川</a:t>
            </a:r>
            <a:endParaRPr lang="en-US" altLang="zh-CN" sz="2800" dirty="0">
              <a:solidFill>
                <a:srgbClr val="ED7D31"/>
              </a:solidFill>
              <a:cs typeface="+mn-ea"/>
              <a:sym typeface="+mn-lt"/>
            </a:endParaRPr>
          </a:p>
          <a:p>
            <a:pPr algn="ctr"/>
            <a:r>
              <a:rPr lang="zh-CN" altLang="en-US" sz="2800" dirty="0">
                <a:solidFill>
                  <a:srgbClr val="ED7D31"/>
                </a:solidFill>
                <a:cs typeface="+mn-ea"/>
                <a:sym typeface="+mn-lt"/>
              </a:rPr>
              <a:t>菜</a:t>
            </a: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6969" y="1645919"/>
            <a:ext cx="1259556" cy="1223657"/>
          </a:xfrm>
          <a:prstGeom prst="ellipse">
            <a:avLst/>
          </a:prstGeom>
          <a:ln w="50800">
            <a:solidFill>
              <a:schemeClr val="accent2"/>
            </a:solidFill>
          </a:ln>
          <a:effectLst/>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7497" y="1617344"/>
            <a:ext cx="1260749" cy="1256281"/>
          </a:xfrm>
          <a:prstGeom prst="ellipse">
            <a:avLst/>
          </a:prstGeom>
          <a:ln w="50800">
            <a:solidFill>
              <a:schemeClr val="accent2"/>
            </a:solidFill>
          </a:ln>
          <a:effectLst/>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9629" y="1686753"/>
            <a:ext cx="1243552" cy="1215447"/>
          </a:xfrm>
          <a:prstGeom prst="ellipse">
            <a:avLst/>
          </a:prstGeom>
          <a:ln w="50800">
            <a:solidFill>
              <a:schemeClr val="accent2"/>
            </a:solidFill>
          </a:ln>
        </p:spPr>
      </p:pic>
      <p:sp>
        <p:nvSpPr>
          <p:cNvPr id="18" name="矩形 17"/>
          <p:cNvSpPr/>
          <p:nvPr/>
        </p:nvSpPr>
        <p:spPr>
          <a:xfrm>
            <a:off x="7154222" y="2987158"/>
            <a:ext cx="543739" cy="954107"/>
          </a:xfrm>
          <a:prstGeom prst="rect">
            <a:avLst/>
          </a:prstGeom>
          <a:effectLst/>
        </p:spPr>
        <p:txBody>
          <a:bodyPr wrap="none">
            <a:spAutoFit/>
          </a:bodyPr>
          <a:lstStyle/>
          <a:p>
            <a:pPr algn="ctr"/>
            <a:r>
              <a:rPr lang="zh-CN" altLang="en-US" sz="2800" dirty="0">
                <a:solidFill>
                  <a:srgbClr val="ED7D31"/>
                </a:solidFill>
                <a:cs typeface="+mn-ea"/>
                <a:sym typeface="+mn-lt"/>
              </a:rPr>
              <a:t>粤</a:t>
            </a:r>
            <a:endParaRPr lang="en-US" altLang="zh-CN" sz="2800" dirty="0">
              <a:solidFill>
                <a:srgbClr val="ED7D31"/>
              </a:solidFill>
              <a:cs typeface="+mn-ea"/>
              <a:sym typeface="+mn-lt"/>
            </a:endParaRPr>
          </a:p>
          <a:p>
            <a:pPr algn="ctr"/>
            <a:r>
              <a:rPr lang="zh-CN" altLang="en-US" sz="2800" dirty="0">
                <a:solidFill>
                  <a:srgbClr val="ED7D31"/>
                </a:solidFill>
                <a:cs typeface="+mn-ea"/>
                <a:sym typeface="+mn-lt"/>
              </a:rPr>
              <a:t>菜</a:t>
            </a:r>
            <a:endParaRPr lang="en-US" altLang="zh-CN" sz="2800" dirty="0">
              <a:solidFill>
                <a:srgbClr val="ED7D31"/>
              </a:solidFill>
              <a:cs typeface="+mn-ea"/>
              <a:sym typeface="+mn-lt"/>
            </a:endParaRPr>
          </a:p>
        </p:txBody>
      </p:sp>
      <p:sp>
        <p:nvSpPr>
          <p:cNvPr id="20" name="矩形 19"/>
          <p:cNvSpPr/>
          <p:nvPr/>
        </p:nvSpPr>
        <p:spPr>
          <a:xfrm>
            <a:off x="9342073" y="3034782"/>
            <a:ext cx="707295" cy="954107"/>
          </a:xfrm>
          <a:prstGeom prst="rect">
            <a:avLst/>
          </a:prstGeom>
          <a:effectLst/>
        </p:spPr>
        <p:txBody>
          <a:bodyPr wrap="square">
            <a:spAutoFit/>
          </a:bodyPr>
          <a:lstStyle/>
          <a:p>
            <a:pPr algn="ctr"/>
            <a:r>
              <a:rPr lang="zh-CN" altLang="en-US" sz="2800" dirty="0">
                <a:solidFill>
                  <a:srgbClr val="ED7D31"/>
                </a:solidFill>
                <a:cs typeface="+mn-ea"/>
                <a:sym typeface="+mn-lt"/>
              </a:rPr>
              <a:t>苏菜</a:t>
            </a:r>
          </a:p>
        </p:txBody>
      </p:sp>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54977" y="1721266"/>
            <a:ext cx="1226252" cy="1196000"/>
          </a:xfrm>
          <a:prstGeom prst="ellipse">
            <a:avLst/>
          </a:prstGeom>
          <a:ln w="50800">
            <a:solidFill>
              <a:schemeClr val="accent2"/>
            </a:solidFill>
          </a:ln>
        </p:spPr>
      </p:pic>
      <p:sp>
        <p:nvSpPr>
          <p:cNvPr id="24" name="矩形 23"/>
          <p:cNvSpPr/>
          <p:nvPr/>
        </p:nvSpPr>
        <p:spPr>
          <a:xfrm>
            <a:off x="2552380" y="5384545"/>
            <a:ext cx="543739" cy="954107"/>
          </a:xfrm>
          <a:prstGeom prst="rect">
            <a:avLst/>
          </a:prstGeom>
          <a:effectLst/>
        </p:spPr>
        <p:txBody>
          <a:bodyPr wrap="none">
            <a:spAutoFit/>
          </a:bodyPr>
          <a:lstStyle/>
          <a:p>
            <a:pPr algn="ctr"/>
            <a:r>
              <a:rPr lang="zh-CN" altLang="en-US" sz="2800" dirty="0">
                <a:solidFill>
                  <a:srgbClr val="ED7D31"/>
                </a:solidFill>
                <a:cs typeface="+mn-ea"/>
                <a:sym typeface="+mn-lt"/>
              </a:rPr>
              <a:t>浙</a:t>
            </a:r>
            <a:endParaRPr lang="en-US" altLang="zh-CN" sz="2800" dirty="0">
              <a:solidFill>
                <a:srgbClr val="ED7D31"/>
              </a:solidFill>
              <a:cs typeface="+mn-ea"/>
              <a:sym typeface="+mn-lt"/>
            </a:endParaRPr>
          </a:p>
          <a:p>
            <a:pPr algn="ctr"/>
            <a:r>
              <a:rPr lang="zh-CN" altLang="en-US" sz="2800" dirty="0">
                <a:solidFill>
                  <a:srgbClr val="ED7D31"/>
                </a:solidFill>
                <a:cs typeface="+mn-ea"/>
                <a:sym typeface="+mn-lt"/>
              </a:rPr>
              <a:t>菜</a:t>
            </a:r>
          </a:p>
        </p:txBody>
      </p:sp>
      <p:sp>
        <p:nvSpPr>
          <p:cNvPr id="25" name="矩形 24"/>
          <p:cNvSpPr/>
          <p:nvPr/>
        </p:nvSpPr>
        <p:spPr>
          <a:xfrm>
            <a:off x="4792625" y="5438512"/>
            <a:ext cx="707295" cy="954107"/>
          </a:xfrm>
          <a:prstGeom prst="rect">
            <a:avLst/>
          </a:prstGeom>
          <a:effectLst/>
        </p:spPr>
        <p:txBody>
          <a:bodyPr wrap="square">
            <a:spAutoFit/>
          </a:bodyPr>
          <a:lstStyle/>
          <a:p>
            <a:pPr algn="ctr"/>
            <a:r>
              <a:rPr lang="zh-CN" altLang="en-US" sz="2800" dirty="0">
                <a:solidFill>
                  <a:srgbClr val="ED7D31"/>
                </a:solidFill>
                <a:cs typeface="+mn-ea"/>
                <a:sym typeface="+mn-lt"/>
              </a:rPr>
              <a:t>闽菜</a:t>
            </a:r>
          </a:p>
        </p:txBody>
      </p:sp>
      <p:pic>
        <p:nvPicPr>
          <p:cNvPr id="30" name="图片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1827" y="4084511"/>
            <a:ext cx="1284848" cy="1245573"/>
          </a:xfrm>
          <a:prstGeom prst="ellipse">
            <a:avLst/>
          </a:prstGeom>
          <a:ln w="50800">
            <a:solidFill>
              <a:schemeClr val="accent2"/>
            </a:solidFill>
          </a:ln>
        </p:spPr>
      </p:pic>
      <p:pic>
        <p:nvPicPr>
          <p:cNvPr id="34" name="图片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58725" y="4113086"/>
            <a:ext cx="1276228" cy="1245573"/>
          </a:xfrm>
          <a:prstGeom prst="ellipse">
            <a:avLst/>
          </a:prstGeom>
          <a:ln w="50800">
            <a:solidFill>
              <a:schemeClr val="accent2"/>
            </a:solidFill>
          </a:ln>
        </p:spPr>
      </p:pic>
      <p:sp>
        <p:nvSpPr>
          <p:cNvPr id="35" name="矩形 34"/>
          <p:cNvSpPr/>
          <p:nvPr/>
        </p:nvSpPr>
        <p:spPr>
          <a:xfrm>
            <a:off x="7091958" y="5438512"/>
            <a:ext cx="707295" cy="954107"/>
          </a:xfrm>
          <a:prstGeom prst="rect">
            <a:avLst/>
          </a:prstGeom>
          <a:effectLst/>
        </p:spPr>
        <p:txBody>
          <a:bodyPr wrap="square">
            <a:spAutoFit/>
          </a:bodyPr>
          <a:lstStyle/>
          <a:p>
            <a:pPr algn="ctr"/>
            <a:r>
              <a:rPr lang="zh-CN" altLang="en-US" sz="2800" dirty="0">
                <a:solidFill>
                  <a:srgbClr val="ED7D31"/>
                </a:solidFill>
                <a:cs typeface="+mn-ea"/>
                <a:sym typeface="+mn-lt"/>
              </a:rPr>
              <a:t>湘菜</a:t>
            </a:r>
          </a:p>
        </p:txBody>
      </p:sp>
      <p:pic>
        <p:nvPicPr>
          <p:cNvPr id="38" name="图片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88512" y="4113086"/>
            <a:ext cx="1280947" cy="1274939"/>
          </a:xfrm>
          <a:prstGeom prst="ellipse">
            <a:avLst/>
          </a:prstGeom>
          <a:ln w="50800">
            <a:solidFill>
              <a:schemeClr val="accent2"/>
            </a:solidFill>
          </a:ln>
        </p:spPr>
      </p:pic>
      <p:sp>
        <p:nvSpPr>
          <p:cNvPr id="40" name="矩形 39"/>
          <p:cNvSpPr/>
          <p:nvPr/>
        </p:nvSpPr>
        <p:spPr>
          <a:xfrm>
            <a:off x="9326852" y="5430977"/>
            <a:ext cx="707295" cy="954107"/>
          </a:xfrm>
          <a:prstGeom prst="rect">
            <a:avLst/>
          </a:prstGeom>
          <a:effectLst/>
        </p:spPr>
        <p:txBody>
          <a:bodyPr wrap="square">
            <a:spAutoFit/>
          </a:bodyPr>
          <a:lstStyle/>
          <a:p>
            <a:pPr algn="ctr"/>
            <a:r>
              <a:rPr lang="zh-CN" altLang="en-US" sz="2800" dirty="0">
                <a:solidFill>
                  <a:srgbClr val="ED7D31"/>
                </a:solidFill>
                <a:cs typeface="+mn-ea"/>
                <a:sym typeface="+mn-lt"/>
              </a:rPr>
              <a:t>徽菜</a:t>
            </a:r>
          </a:p>
        </p:txBody>
      </p:sp>
      <p:pic>
        <p:nvPicPr>
          <p:cNvPr id="43" name="图片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37330" y="4115327"/>
            <a:ext cx="1286340" cy="1241089"/>
          </a:xfrm>
          <a:prstGeom prst="ellipse">
            <a:avLst/>
          </a:prstGeom>
          <a:ln w="50800">
            <a:solidFill>
              <a:schemeClr val="accent2"/>
            </a:solid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1000"/>
                                        <p:tgtEl>
                                          <p:spTgt spid="38"/>
                                        </p:tgtEl>
                                      </p:cBhvr>
                                    </p:animEffect>
                                    <p:anim calcmode="lin" valueType="num">
                                      <p:cBhvr>
                                        <p:cTn id="73" dur="1000" fill="hold"/>
                                        <p:tgtEl>
                                          <p:spTgt spid="38"/>
                                        </p:tgtEl>
                                        <p:attrNameLst>
                                          <p:attrName>ppt_x</p:attrName>
                                        </p:attrNameLst>
                                      </p:cBhvr>
                                      <p:tavLst>
                                        <p:tav tm="0">
                                          <p:val>
                                            <p:strVal val="#ppt_x"/>
                                          </p:val>
                                        </p:tav>
                                        <p:tav tm="100000">
                                          <p:val>
                                            <p:strVal val="#ppt_x"/>
                                          </p:val>
                                        </p:tav>
                                      </p:tavLst>
                                    </p:anim>
                                    <p:anim calcmode="lin" valueType="num">
                                      <p:cBhvr>
                                        <p:cTn id="74" dur="1000" fill="hold"/>
                                        <p:tgtEl>
                                          <p:spTgt spid="3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1000"/>
                                        <p:tgtEl>
                                          <p:spTgt spid="40"/>
                                        </p:tgtEl>
                                      </p:cBhvr>
                                    </p:animEffect>
                                    <p:anim calcmode="lin" valueType="num">
                                      <p:cBhvr>
                                        <p:cTn id="78" dur="1000" fill="hold"/>
                                        <p:tgtEl>
                                          <p:spTgt spid="40"/>
                                        </p:tgtEl>
                                        <p:attrNameLst>
                                          <p:attrName>ppt_x</p:attrName>
                                        </p:attrNameLst>
                                      </p:cBhvr>
                                      <p:tavLst>
                                        <p:tav tm="0">
                                          <p:val>
                                            <p:strVal val="#ppt_x"/>
                                          </p:val>
                                        </p:tav>
                                        <p:tav tm="100000">
                                          <p:val>
                                            <p:strVal val="#ppt_x"/>
                                          </p:val>
                                        </p:tav>
                                      </p:tavLst>
                                    </p:anim>
                                    <p:anim calcmode="lin" valueType="num">
                                      <p:cBhvr>
                                        <p:cTn id="79" dur="1000" fill="hold"/>
                                        <p:tgtEl>
                                          <p:spTgt spid="40"/>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1000"/>
                                        <p:tgtEl>
                                          <p:spTgt spid="43"/>
                                        </p:tgtEl>
                                      </p:cBhvr>
                                    </p:animEffect>
                                    <p:anim calcmode="lin" valueType="num">
                                      <p:cBhvr>
                                        <p:cTn id="83" dur="1000" fill="hold"/>
                                        <p:tgtEl>
                                          <p:spTgt spid="43"/>
                                        </p:tgtEl>
                                        <p:attrNameLst>
                                          <p:attrName>ppt_x</p:attrName>
                                        </p:attrNameLst>
                                      </p:cBhvr>
                                      <p:tavLst>
                                        <p:tav tm="0">
                                          <p:val>
                                            <p:strVal val="#ppt_x"/>
                                          </p:val>
                                        </p:tav>
                                        <p:tav tm="100000">
                                          <p:val>
                                            <p:strVal val="#ppt_x"/>
                                          </p:val>
                                        </p:tav>
                                      </p:tavLst>
                                    </p:anim>
                                    <p:anim calcmode="lin" valueType="num">
                                      <p:cBhvr>
                                        <p:cTn id="8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8" grpId="0" animBg="1"/>
      <p:bldP spid="20" grpId="0" animBg="1"/>
      <p:bldP spid="24" grpId="0" animBg="1"/>
      <p:bldP spid="25" grpId="0" animBg="1"/>
      <p:bldP spid="35"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15a0920e5502105153c38c1098e8c9a"/>
          <p:cNvPicPr>
            <a:picLocks noChangeAspect="1"/>
          </p:cNvPicPr>
          <p:nvPr/>
        </p:nvPicPr>
        <p:blipFill>
          <a:blip r:embed="rId2"/>
          <a:srcRect t="6335" b="5700"/>
          <a:stretch>
            <a:fillRect/>
          </a:stretch>
        </p:blipFill>
        <p:spPr>
          <a:xfrm>
            <a:off x="1747230" y="1918880"/>
            <a:ext cx="3221838" cy="2834276"/>
          </a:xfrm>
          <a:prstGeom prst="rect">
            <a:avLst/>
          </a:prstGeom>
        </p:spPr>
      </p:pic>
      <p:grpSp>
        <p:nvGrpSpPr>
          <p:cNvPr id="2" name="组合 1"/>
          <p:cNvGrpSpPr/>
          <p:nvPr/>
        </p:nvGrpSpPr>
        <p:grpSpPr>
          <a:xfrm>
            <a:off x="5028909" y="1834950"/>
            <a:ext cx="7949800" cy="2562897"/>
            <a:chOff x="4027781" y="511306"/>
            <a:chExt cx="7949800" cy="2562897"/>
          </a:xfrm>
        </p:grpSpPr>
        <p:sp>
          <p:nvSpPr>
            <p:cNvPr id="3" name="文本框 2"/>
            <p:cNvSpPr txBox="1"/>
            <p:nvPr/>
          </p:nvSpPr>
          <p:spPr>
            <a:xfrm>
              <a:off x="4027781" y="950545"/>
              <a:ext cx="7949800" cy="2123658"/>
            </a:xfrm>
            <a:prstGeom prst="rect">
              <a:avLst/>
            </a:prstGeom>
            <a:noFill/>
          </p:spPr>
          <p:txBody>
            <a:bodyPr wrap="square" rtlCol="0" anchor="t">
              <a:spAutoFit/>
            </a:bodyPr>
            <a:lstStyle/>
            <a:p>
              <a:endParaRPr lang="en-US" altLang="zh-CN" sz="6600" dirty="0">
                <a:blipFill>
                  <a:blip r:embed="rId3"/>
                  <a:stretch>
                    <a:fillRect/>
                  </a:stretch>
                </a:blipFill>
                <a:cs typeface="+mn-ea"/>
                <a:sym typeface="+mn-lt"/>
              </a:endParaRPr>
            </a:p>
            <a:p>
              <a:r>
                <a:rPr lang="zh-CN" altLang="en-US" sz="6600" dirty="0">
                  <a:blipFill>
                    <a:blip r:embed="rId3"/>
                    <a:stretch>
                      <a:fillRect/>
                    </a:stretch>
                  </a:blipFill>
                  <a:cs typeface="+mn-ea"/>
                  <a:sym typeface="+mn-lt"/>
                </a:rPr>
                <a:t>感谢一路有你</a:t>
              </a:r>
              <a:endParaRPr lang="zh-CN" altLang="en-US" sz="5400" dirty="0">
                <a:blipFill>
                  <a:blip r:embed="rId3"/>
                  <a:stretch>
                    <a:fillRect/>
                  </a:stretch>
                </a:blipFill>
                <a:cs typeface="+mn-ea"/>
                <a:sym typeface="+mn-lt"/>
              </a:endParaRPr>
            </a:p>
          </p:txBody>
        </p:sp>
        <p:pic>
          <p:nvPicPr>
            <p:cNvPr id="5" name="图片 4" descr="9176b85f64fe124ffec744fd51627c06"/>
            <p:cNvPicPr>
              <a:picLocks noChangeAspect="1"/>
            </p:cNvPicPr>
            <p:nvPr/>
          </p:nvPicPr>
          <p:blipFill>
            <a:blip r:embed="rId4"/>
            <a:srcRect l="14994" t="8083" r="14546" b="33302"/>
            <a:stretch>
              <a:fillRect/>
            </a:stretch>
          </p:blipFill>
          <p:spPr>
            <a:xfrm>
              <a:off x="6600100" y="511306"/>
              <a:ext cx="1314813" cy="1717785"/>
            </a:xfrm>
            <a:prstGeom prst="rect">
              <a:avLst/>
            </a:prstGeom>
          </p:spPr>
        </p:pic>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645" y="1816428"/>
            <a:ext cx="2915528" cy="2905196"/>
          </a:xfrm>
          <a:prstGeom prst="ellipse">
            <a:avLst/>
          </a:prstGeom>
          <a:ln w="50800">
            <a:solidFill>
              <a:schemeClr val="accent2"/>
            </a:solidFill>
          </a:ln>
          <a:effectLst/>
        </p:spPr>
      </p:pic>
      <p:sp>
        <p:nvSpPr>
          <p:cNvPr id="5" name="文本框 4"/>
          <p:cNvSpPr txBox="1"/>
          <p:nvPr/>
        </p:nvSpPr>
        <p:spPr>
          <a:xfrm>
            <a:off x="5030470" y="3088058"/>
            <a:ext cx="4885055" cy="1446550"/>
          </a:xfrm>
          <a:prstGeom prst="rect">
            <a:avLst/>
          </a:prstGeom>
          <a:noFill/>
        </p:spPr>
        <p:txBody>
          <a:bodyPr wrap="square" rtlCol="0" anchor="t">
            <a:spAutoFit/>
          </a:bodyPr>
          <a:lstStyle/>
          <a:p>
            <a:r>
              <a:rPr lang="zh-CN" altLang="en-US" sz="8800" dirty="0">
                <a:blipFill>
                  <a:blip r:embed="rId3"/>
                  <a:stretch>
                    <a:fillRect/>
                  </a:stretch>
                </a:blipFill>
                <a:cs typeface="+mn-ea"/>
                <a:sym typeface="+mn-lt"/>
              </a:rPr>
              <a:t>鲁菜菜系</a:t>
            </a:r>
          </a:p>
        </p:txBody>
      </p:sp>
      <p:sp>
        <p:nvSpPr>
          <p:cNvPr id="6" name="文本框 5"/>
          <p:cNvSpPr txBox="1"/>
          <p:nvPr/>
        </p:nvSpPr>
        <p:spPr>
          <a:xfrm>
            <a:off x="4968570" y="2212353"/>
            <a:ext cx="3575355" cy="1015663"/>
          </a:xfrm>
          <a:prstGeom prst="rect">
            <a:avLst/>
          </a:prstGeom>
          <a:noFill/>
        </p:spPr>
        <p:txBody>
          <a:bodyPr wrap="square" rtlCol="0">
            <a:spAutoFit/>
          </a:bodyPr>
          <a:lstStyle/>
          <a:p>
            <a:pPr algn="ctr"/>
            <a:r>
              <a:rPr lang="zh-CN" altLang="en-US" sz="6000" dirty="0">
                <a:cs typeface="+mn-ea"/>
                <a:sym typeface="+mn-lt"/>
              </a:rPr>
              <a:t>中国名菜</a:t>
            </a:r>
          </a:p>
        </p:txBody>
      </p:sp>
      <p:pic>
        <p:nvPicPr>
          <p:cNvPr id="7" name="图片 6" descr="9176b85f64fe124ffec744fd51627c06"/>
          <p:cNvPicPr>
            <a:picLocks noChangeAspect="1"/>
          </p:cNvPicPr>
          <p:nvPr/>
        </p:nvPicPr>
        <p:blipFill>
          <a:blip r:embed="rId4"/>
          <a:srcRect l="14994" t="8083" r="14546" b="33302"/>
          <a:stretch>
            <a:fillRect/>
          </a:stretch>
        </p:blipFill>
        <p:spPr>
          <a:xfrm>
            <a:off x="8140042" y="1627441"/>
            <a:ext cx="1314813" cy="171778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Scale>
                                      <p:cBhvr>
                                        <p:cTn id="1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gtEl>
                                        <p:attrNameLst>
                                          <p:attrName>ppt_x</p:attrName>
                                          <p:attrName>ppt_y</p:attrName>
                                        </p:attrNameLst>
                                      </p:cBhvr>
                                    </p:animMotion>
                                    <p:animEffect transition="in" filter="fade">
                                      <p:cBhvr>
                                        <p:cTn id="19" dur="1000"/>
                                        <p:tgtEl>
                                          <p:spTgt spid="6"/>
                                        </p:tgtEl>
                                      </p:cBhvr>
                                    </p:animEffect>
                                  </p:childTnLst>
                                </p:cTn>
                              </p:par>
                              <p:par>
                                <p:cTn id="20" presetID="5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Scale>
                                      <p:cBhvr>
                                        <p:cTn id="2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7"/>
                                        </p:tgtEl>
                                        <p:attrNameLst>
                                          <p:attrName>ppt_x</p:attrName>
                                          <p:attrName>ppt_y</p:attrName>
                                        </p:attrNameLst>
                                      </p:cBhvr>
                                    </p:animMotion>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83878" y="-237221"/>
            <a:ext cx="2397397" cy="1014428"/>
            <a:chOff x="183878" y="-237221"/>
            <a:chExt cx="2397397" cy="1014428"/>
          </a:xfrm>
        </p:grpSpPr>
        <p:grpSp>
          <p:nvGrpSpPr>
            <p:cNvPr id="6" name="组合 5"/>
            <p:cNvGrpSpPr/>
            <p:nvPr/>
          </p:nvGrpSpPr>
          <p:grpSpPr>
            <a:xfrm>
              <a:off x="183878" y="-237221"/>
              <a:ext cx="2397397" cy="1014427"/>
              <a:chOff x="7791566" y="-316714"/>
              <a:chExt cx="3421802" cy="1228681"/>
            </a:xfrm>
          </p:grpSpPr>
          <p:sp>
            <p:nvSpPr>
              <p:cNvPr id="7" name="矩形 6"/>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8" name="椭圆 7"/>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352425" y="192432"/>
              <a:ext cx="1113146" cy="584775"/>
            </a:xfrm>
            <a:prstGeom prst="rect">
              <a:avLst/>
            </a:prstGeom>
            <a:noFill/>
          </p:spPr>
          <p:txBody>
            <a:bodyPr wrap="square" rtlCol="0" anchor="t">
              <a:spAutoFit/>
            </a:bodyPr>
            <a:lstStyle/>
            <a:p>
              <a:pPr algn="ctr"/>
              <a:r>
                <a:rPr lang="zh-CN" altLang="en-US" sz="3200" dirty="0">
                  <a:blipFill>
                    <a:blip r:embed="rId2"/>
                    <a:stretch>
                      <a:fillRect/>
                    </a:stretch>
                  </a:blipFill>
                  <a:cs typeface="+mn-ea"/>
                  <a:sym typeface="+mn-lt"/>
                </a:rPr>
                <a:t>概述</a:t>
              </a:r>
            </a:p>
          </p:txBody>
        </p:sp>
      </p:grpSp>
      <p:grpSp>
        <p:nvGrpSpPr>
          <p:cNvPr id="19" name="组合 18"/>
          <p:cNvGrpSpPr/>
          <p:nvPr/>
        </p:nvGrpSpPr>
        <p:grpSpPr>
          <a:xfrm>
            <a:off x="6097270" y="1158101"/>
            <a:ext cx="4454580" cy="1632481"/>
            <a:chOff x="3871273" y="427325"/>
            <a:chExt cx="4454580" cy="1632481"/>
          </a:xfrm>
        </p:grpSpPr>
        <p:grpSp>
          <p:nvGrpSpPr>
            <p:cNvPr id="4" name="组合 3"/>
            <p:cNvGrpSpPr/>
            <p:nvPr/>
          </p:nvGrpSpPr>
          <p:grpSpPr>
            <a:xfrm>
              <a:off x="3871273" y="427325"/>
              <a:ext cx="4454580" cy="1632481"/>
              <a:chOff x="4490267" y="310155"/>
              <a:chExt cx="4454580" cy="1430351"/>
            </a:xfrm>
          </p:grpSpPr>
          <p:sp>
            <p:nvSpPr>
              <p:cNvPr id="16" name="矩形 15"/>
              <p:cNvSpPr/>
              <p:nvPr/>
            </p:nvSpPr>
            <p:spPr>
              <a:xfrm>
                <a:off x="4490267" y="629176"/>
                <a:ext cx="4454580" cy="1111330"/>
              </a:xfrm>
              <a:prstGeom prst="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18" name="文本框 17"/>
              <p:cNvSpPr txBox="1"/>
              <p:nvPr/>
            </p:nvSpPr>
            <p:spPr>
              <a:xfrm>
                <a:off x="4590062" y="310155"/>
                <a:ext cx="1113146" cy="512370"/>
              </a:xfrm>
              <a:prstGeom prst="rect">
                <a:avLst/>
              </a:prstGeom>
            </p:spPr>
            <p:txBody>
              <a:bodyPr wrap="square" rtlCol="0" anchor="t">
                <a:spAutoFit/>
              </a:bodyPr>
              <a:lstStyle/>
              <a:p>
                <a:pPr algn="ctr"/>
                <a:r>
                  <a:rPr lang="zh-CN" altLang="en-US" sz="3200" dirty="0">
                    <a:blipFill>
                      <a:blip r:embed="rId2"/>
                      <a:stretch>
                        <a:fillRect/>
                      </a:stretch>
                    </a:blipFill>
                    <a:cs typeface="+mn-ea"/>
                    <a:sym typeface="+mn-lt"/>
                  </a:rPr>
                  <a:t>鲁菜</a:t>
                </a:r>
              </a:p>
            </p:txBody>
          </p:sp>
        </p:grpSp>
        <p:sp>
          <p:nvSpPr>
            <p:cNvPr id="2" name="矩形 1"/>
            <p:cNvSpPr/>
            <p:nvPr/>
          </p:nvSpPr>
          <p:spPr>
            <a:xfrm>
              <a:off x="4036651" y="895796"/>
              <a:ext cx="4232998" cy="1061829"/>
            </a:xfrm>
            <a:prstGeom prst="rect">
              <a:avLst/>
            </a:prstGeom>
          </p:spPr>
          <p:txBody>
            <a:bodyPr wrap="square">
              <a:spAutoFit/>
            </a:bodyPr>
            <a:lstStyle/>
            <a:p>
              <a:pPr>
                <a:lnSpc>
                  <a:spcPct val="150000"/>
                </a:lnSpc>
              </a:pPr>
              <a:r>
                <a:rPr lang="zh-CN" altLang="en-US" sz="1400" dirty="0">
                  <a:cs typeface="+mn-ea"/>
                  <a:sym typeface="+mn-lt"/>
                </a:rPr>
                <a:t>起源于山东的齐鲁风味，中国汉族的四大菜系之首(也是八大菜系)奠基，中国家常菜之基础，历史源远流长，底蕴深厚。</a:t>
              </a:r>
            </a:p>
          </p:txBody>
        </p:sp>
      </p:grpSp>
      <p:grpSp>
        <p:nvGrpSpPr>
          <p:cNvPr id="20" name="组合 19"/>
          <p:cNvGrpSpPr/>
          <p:nvPr/>
        </p:nvGrpSpPr>
        <p:grpSpPr>
          <a:xfrm>
            <a:off x="6087845" y="2869781"/>
            <a:ext cx="4454580" cy="1322507"/>
            <a:chOff x="3871273" y="408075"/>
            <a:chExt cx="4454580" cy="1322507"/>
          </a:xfrm>
        </p:grpSpPr>
        <p:grpSp>
          <p:nvGrpSpPr>
            <p:cNvPr id="21" name="组合 20"/>
            <p:cNvGrpSpPr/>
            <p:nvPr/>
          </p:nvGrpSpPr>
          <p:grpSpPr>
            <a:xfrm>
              <a:off x="3871273" y="408075"/>
              <a:ext cx="4454580" cy="1322507"/>
              <a:chOff x="4490267" y="293289"/>
              <a:chExt cx="4454580" cy="1158757"/>
            </a:xfrm>
          </p:grpSpPr>
          <p:sp>
            <p:nvSpPr>
              <p:cNvPr id="23" name="矩形 22"/>
              <p:cNvSpPr/>
              <p:nvPr/>
            </p:nvSpPr>
            <p:spPr>
              <a:xfrm>
                <a:off x="4490267" y="629176"/>
                <a:ext cx="4454580" cy="822870"/>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24" name="文本框 23"/>
              <p:cNvSpPr txBox="1"/>
              <p:nvPr/>
            </p:nvSpPr>
            <p:spPr>
              <a:xfrm>
                <a:off x="4645820" y="293289"/>
                <a:ext cx="1581938" cy="512370"/>
              </a:xfrm>
              <a:prstGeom prst="rect">
                <a:avLst/>
              </a:prstGeom>
            </p:spPr>
            <p:txBody>
              <a:bodyPr wrap="square" rtlCol="0" anchor="t">
                <a:spAutoFit/>
              </a:bodyPr>
              <a:lstStyle/>
              <a:p>
                <a:pPr algn="ctr"/>
                <a:r>
                  <a:rPr lang="zh-CN" altLang="en-US" sz="3200" dirty="0">
                    <a:blipFill>
                      <a:blip r:embed="rId2"/>
                      <a:stretch>
                        <a:fillRect/>
                      </a:stretch>
                    </a:blipFill>
                    <a:cs typeface="+mn-ea"/>
                    <a:sym typeface="+mn-lt"/>
                  </a:rPr>
                  <a:t>大众菜</a:t>
                </a:r>
              </a:p>
            </p:txBody>
          </p:sp>
        </p:grpSp>
        <p:sp>
          <p:nvSpPr>
            <p:cNvPr id="22" name="矩形 21"/>
            <p:cNvSpPr/>
            <p:nvPr/>
          </p:nvSpPr>
          <p:spPr>
            <a:xfrm>
              <a:off x="4036651" y="895796"/>
              <a:ext cx="4232998" cy="700576"/>
            </a:xfrm>
            <a:prstGeom prst="rect">
              <a:avLst/>
            </a:prstGeom>
          </p:spPr>
          <p:txBody>
            <a:bodyPr wrap="square">
              <a:spAutoFit/>
            </a:bodyPr>
            <a:lstStyle/>
            <a:p>
              <a:pPr>
                <a:lnSpc>
                  <a:spcPct val="150000"/>
                </a:lnSpc>
              </a:pPr>
              <a:r>
                <a:rPr lang="zh-CN" altLang="en-US" sz="1400" dirty="0">
                  <a:cs typeface="+mn-ea"/>
                  <a:sym typeface="+mn-lt"/>
                </a:rPr>
                <a:t>品往往突出葱香蒜香酱香，风味与全方面面食是绝配，因此在我国以发面面食为主食的地区广为流行。</a:t>
              </a:r>
            </a:p>
          </p:txBody>
        </p:sp>
      </p:grpSp>
      <p:grpSp>
        <p:nvGrpSpPr>
          <p:cNvPr id="25" name="组合 24"/>
          <p:cNvGrpSpPr/>
          <p:nvPr/>
        </p:nvGrpSpPr>
        <p:grpSpPr>
          <a:xfrm>
            <a:off x="6112752" y="4354409"/>
            <a:ext cx="4454580" cy="1589067"/>
            <a:chOff x="3871273" y="408075"/>
            <a:chExt cx="4454580" cy="1589067"/>
          </a:xfrm>
        </p:grpSpPr>
        <p:grpSp>
          <p:nvGrpSpPr>
            <p:cNvPr id="26" name="组合 25"/>
            <p:cNvGrpSpPr/>
            <p:nvPr/>
          </p:nvGrpSpPr>
          <p:grpSpPr>
            <a:xfrm>
              <a:off x="3871273" y="408075"/>
              <a:ext cx="4454580" cy="1589067"/>
              <a:chOff x="4490267" y="293289"/>
              <a:chExt cx="4454580" cy="1392312"/>
            </a:xfrm>
          </p:grpSpPr>
          <p:sp>
            <p:nvSpPr>
              <p:cNvPr id="28" name="矩形 27"/>
              <p:cNvSpPr/>
              <p:nvPr/>
            </p:nvSpPr>
            <p:spPr>
              <a:xfrm>
                <a:off x="4490267" y="629175"/>
                <a:ext cx="4454580" cy="1056426"/>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29" name="文本框 28"/>
              <p:cNvSpPr txBox="1"/>
              <p:nvPr/>
            </p:nvSpPr>
            <p:spPr>
              <a:xfrm>
                <a:off x="4645820" y="293289"/>
                <a:ext cx="1581938" cy="512370"/>
              </a:xfrm>
              <a:prstGeom prst="rect">
                <a:avLst/>
              </a:prstGeom>
            </p:spPr>
            <p:txBody>
              <a:bodyPr wrap="square" rtlCol="0" anchor="t">
                <a:spAutoFit/>
              </a:bodyPr>
              <a:lstStyle/>
              <a:p>
                <a:pPr algn="ctr"/>
                <a:r>
                  <a:rPr lang="zh-CN" altLang="en-US" sz="3200" dirty="0">
                    <a:blipFill>
                      <a:blip r:embed="rId2"/>
                      <a:stretch>
                        <a:fillRect/>
                      </a:stretch>
                    </a:blipFill>
                    <a:cs typeface="+mn-ea"/>
                    <a:sym typeface="+mn-lt"/>
                  </a:rPr>
                  <a:t>高档菜</a:t>
                </a:r>
              </a:p>
            </p:txBody>
          </p:sp>
        </p:grpSp>
        <p:sp>
          <p:nvSpPr>
            <p:cNvPr id="27" name="矩形 26"/>
            <p:cNvSpPr/>
            <p:nvPr/>
          </p:nvSpPr>
          <p:spPr>
            <a:xfrm>
              <a:off x="4036651" y="895796"/>
              <a:ext cx="4232998" cy="1061829"/>
            </a:xfrm>
            <a:prstGeom prst="rect">
              <a:avLst/>
            </a:prstGeom>
          </p:spPr>
          <p:txBody>
            <a:bodyPr wrap="square">
              <a:spAutoFit/>
            </a:bodyPr>
            <a:lstStyle/>
            <a:p>
              <a:pPr>
                <a:lnSpc>
                  <a:spcPct val="150000"/>
                </a:lnSpc>
              </a:pPr>
              <a:r>
                <a:rPr lang="zh-CN" altLang="en-US" sz="1400" dirty="0">
                  <a:cs typeface="+mn-ea"/>
                  <a:sym typeface="+mn-lt"/>
                </a:rPr>
                <a:t>离不开奶汤、清汤、优质食材与上佳的厨艺，大方古朴，堂堂正正，味鲜形美，有儒家饮馔风采</a:t>
              </a:r>
              <a:r>
                <a:rPr lang="en-US" altLang="zh-CN" sz="1400" dirty="0">
                  <a:cs typeface="+mn-ea"/>
                  <a:sym typeface="+mn-lt"/>
                </a:rPr>
                <a:t>;</a:t>
              </a:r>
              <a:r>
                <a:rPr lang="zh-CN" altLang="en-US" sz="1400" dirty="0">
                  <a:cs typeface="+mn-ea"/>
                  <a:sym typeface="+mn-lt"/>
                </a:rPr>
                <a:t>宴席隆重，讲究礼仪。</a:t>
              </a:r>
            </a:p>
          </p:txBody>
        </p:sp>
      </p:grpSp>
      <p:grpSp>
        <p:nvGrpSpPr>
          <p:cNvPr id="39" name="组合 38"/>
          <p:cNvGrpSpPr/>
          <p:nvPr/>
        </p:nvGrpSpPr>
        <p:grpSpPr>
          <a:xfrm>
            <a:off x="1551429" y="1247264"/>
            <a:ext cx="3517170" cy="2552449"/>
            <a:chOff x="1473616" y="1415696"/>
            <a:chExt cx="3517170" cy="2552449"/>
          </a:xfrm>
        </p:grpSpPr>
        <p:pic>
          <p:nvPicPr>
            <p:cNvPr id="11" name="图片 10" descr="11545066zg6yje2enhyko2"/>
            <p:cNvPicPr>
              <a:picLocks noChangeAspect="1"/>
            </p:cNvPicPr>
            <p:nvPr/>
          </p:nvPicPr>
          <p:blipFill rotWithShape="1">
            <a:blip r:embed="rId3"/>
            <a:srcRect l="3167" t="1541" r="3872" b="5422"/>
            <a:stretch>
              <a:fillRect/>
            </a:stretch>
          </p:blipFill>
          <p:spPr>
            <a:xfrm>
              <a:off x="1739608" y="1667065"/>
              <a:ext cx="3095625" cy="2095500"/>
            </a:xfrm>
            <a:prstGeom prst="rect">
              <a:avLst/>
            </a:prstGeom>
          </p:spPr>
        </p:pic>
        <p:sp>
          <p:nvSpPr>
            <p:cNvPr id="30" name="矩形 29"/>
            <p:cNvSpPr/>
            <p:nvPr/>
          </p:nvSpPr>
          <p:spPr>
            <a:xfrm>
              <a:off x="3402617" y="2387432"/>
              <a:ext cx="1588169"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1473616" y="1415696"/>
              <a:ext cx="2491992"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3387282" y="2398468"/>
              <a:ext cx="578326" cy="5964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p:cNvGrpSpPr/>
          <p:nvPr/>
        </p:nvGrpSpPr>
        <p:grpSpPr>
          <a:xfrm>
            <a:off x="1763547" y="4000378"/>
            <a:ext cx="3399700" cy="2304134"/>
            <a:chOff x="1753922" y="4048503"/>
            <a:chExt cx="3399700" cy="2304134"/>
          </a:xfrm>
        </p:grpSpPr>
        <p:pic>
          <p:nvPicPr>
            <p:cNvPr id="41" name="图片 40" descr="t01632404826d941474"/>
            <p:cNvPicPr>
              <a:picLocks noChangeAspect="1"/>
            </p:cNvPicPr>
            <p:nvPr/>
          </p:nvPicPr>
          <p:blipFill rotWithShape="1">
            <a:blip r:embed="rId4"/>
            <a:srcRect r="305" b="13574"/>
            <a:stretch>
              <a:fillRect/>
            </a:stretch>
          </p:blipFill>
          <p:spPr>
            <a:xfrm>
              <a:off x="1753922" y="4276264"/>
              <a:ext cx="3149500" cy="1880218"/>
            </a:xfrm>
            <a:prstGeom prst="rect">
              <a:avLst/>
            </a:prstGeom>
          </p:spPr>
        </p:pic>
        <p:sp>
          <p:nvSpPr>
            <p:cNvPr id="42" name="矩形 41"/>
            <p:cNvSpPr/>
            <p:nvPr/>
          </p:nvSpPr>
          <p:spPr>
            <a:xfrm>
              <a:off x="3565453" y="4771924"/>
              <a:ext cx="1588169"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1969174" y="4048503"/>
              <a:ext cx="2491992"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3560436" y="4766092"/>
              <a:ext cx="900730" cy="86312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6" name="组合 45"/>
          <p:cNvGrpSpPr/>
          <p:nvPr/>
        </p:nvGrpSpPr>
        <p:grpSpPr>
          <a:xfrm rot="6715756">
            <a:off x="3735764" y="4798863"/>
            <a:ext cx="545354" cy="777271"/>
            <a:chOff x="8118475" y="3544888"/>
            <a:chExt cx="615950" cy="877888"/>
          </a:xfrm>
          <a:solidFill>
            <a:schemeClr val="bg1"/>
          </a:solidFill>
        </p:grpSpPr>
        <p:sp>
          <p:nvSpPr>
            <p:cNvPr id="47" name="Freeform 89"/>
            <p:cNvSpPr>
              <a:spLocks noEditPoints="1"/>
            </p:cNvSpPr>
            <p:nvPr/>
          </p:nvSpPr>
          <p:spPr bwMode="auto">
            <a:xfrm>
              <a:off x="8118475" y="3705226"/>
              <a:ext cx="322262" cy="620713"/>
            </a:xfrm>
            <a:custGeom>
              <a:avLst/>
              <a:gdLst>
                <a:gd name="T0" fmla="*/ 84 w 86"/>
                <a:gd name="T1" fmla="*/ 162 h 165"/>
                <a:gd name="T2" fmla="*/ 66 w 86"/>
                <a:gd name="T3" fmla="*/ 120 h 165"/>
                <a:gd name="T4" fmla="*/ 33 w 86"/>
                <a:gd name="T5" fmla="*/ 45 h 165"/>
                <a:gd name="T6" fmla="*/ 14 w 86"/>
                <a:gd name="T7" fmla="*/ 3 h 165"/>
                <a:gd name="T8" fmla="*/ 9 w 86"/>
                <a:gd name="T9" fmla="*/ 14 h 165"/>
                <a:gd name="T10" fmla="*/ 18 w 86"/>
                <a:gd name="T11" fmla="*/ 61 h 165"/>
                <a:gd name="T12" fmla="*/ 20 w 86"/>
                <a:gd name="T13" fmla="*/ 66 h 165"/>
                <a:gd name="T14" fmla="*/ 18 w 86"/>
                <a:gd name="T15" fmla="*/ 71 h 165"/>
                <a:gd name="T16" fmla="*/ 19 w 86"/>
                <a:gd name="T17" fmla="*/ 76 h 165"/>
                <a:gd name="T18" fmla="*/ 13 w 86"/>
                <a:gd name="T19" fmla="*/ 79 h 165"/>
                <a:gd name="T20" fmla="*/ 4 w 86"/>
                <a:gd name="T21" fmla="*/ 102 h 165"/>
                <a:gd name="T22" fmla="*/ 28 w 86"/>
                <a:gd name="T23" fmla="*/ 111 h 165"/>
                <a:gd name="T24" fmla="*/ 34 w 86"/>
                <a:gd name="T25" fmla="*/ 108 h 165"/>
                <a:gd name="T26" fmla="*/ 37 w 86"/>
                <a:gd name="T27" fmla="*/ 112 h 165"/>
                <a:gd name="T28" fmla="*/ 42 w 86"/>
                <a:gd name="T29" fmla="*/ 115 h 165"/>
                <a:gd name="T30" fmla="*/ 44 w 86"/>
                <a:gd name="T31" fmla="*/ 120 h 165"/>
                <a:gd name="T32" fmla="*/ 73 w 86"/>
                <a:gd name="T33" fmla="*/ 158 h 165"/>
                <a:gd name="T34" fmla="*/ 84 w 86"/>
                <a:gd name="T35" fmla="*/ 162 h 165"/>
                <a:gd name="T36" fmla="*/ 25 w 86"/>
                <a:gd name="T37" fmla="*/ 106 h 165"/>
                <a:gd name="T38" fmla="*/ 9 w 86"/>
                <a:gd name="T39" fmla="*/ 100 h 165"/>
                <a:gd name="T40" fmla="*/ 16 w 86"/>
                <a:gd name="T41" fmla="*/ 84 h 165"/>
                <a:gd name="T42" fmla="*/ 21 w 86"/>
                <a:gd name="T43" fmla="*/ 81 h 165"/>
                <a:gd name="T44" fmla="*/ 22 w 86"/>
                <a:gd name="T45" fmla="*/ 84 h 165"/>
                <a:gd name="T46" fmla="*/ 30 w 86"/>
                <a:gd name="T47" fmla="*/ 101 h 165"/>
                <a:gd name="T48" fmla="*/ 31 w 86"/>
                <a:gd name="T49" fmla="*/ 103 h 165"/>
                <a:gd name="T50" fmla="*/ 25 w 86"/>
                <a:gd name="T51" fmla="*/ 106 h 165"/>
                <a:gd name="T52" fmla="*/ 72 w 86"/>
                <a:gd name="T53" fmla="*/ 149 h 165"/>
                <a:gd name="T54" fmla="*/ 58 w 86"/>
                <a:gd name="T55" fmla="*/ 136 h 165"/>
                <a:gd name="T56" fmla="*/ 46 w 86"/>
                <a:gd name="T57" fmla="*/ 115 h 165"/>
                <a:gd name="T58" fmla="*/ 47 w 86"/>
                <a:gd name="T59" fmla="*/ 113 h 165"/>
                <a:gd name="T60" fmla="*/ 57 w 86"/>
                <a:gd name="T61" fmla="*/ 126 h 165"/>
                <a:gd name="T62" fmla="*/ 64 w 86"/>
                <a:gd name="T63" fmla="*/ 130 h 165"/>
                <a:gd name="T64" fmla="*/ 73 w 86"/>
                <a:gd name="T65" fmla="*/ 141 h 165"/>
                <a:gd name="T66" fmla="*/ 72 w 86"/>
                <a:gd name="T67" fmla="*/ 14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165">
                  <a:moveTo>
                    <a:pt x="84" y="162"/>
                  </a:moveTo>
                  <a:cubicBezTo>
                    <a:pt x="83" y="159"/>
                    <a:pt x="75" y="140"/>
                    <a:pt x="66" y="120"/>
                  </a:cubicBezTo>
                  <a:cubicBezTo>
                    <a:pt x="57" y="99"/>
                    <a:pt x="42" y="66"/>
                    <a:pt x="33" y="45"/>
                  </a:cubicBezTo>
                  <a:cubicBezTo>
                    <a:pt x="24" y="25"/>
                    <a:pt x="15" y="6"/>
                    <a:pt x="14" y="3"/>
                  </a:cubicBezTo>
                  <a:cubicBezTo>
                    <a:pt x="13" y="0"/>
                    <a:pt x="11" y="5"/>
                    <a:pt x="9" y="14"/>
                  </a:cubicBezTo>
                  <a:cubicBezTo>
                    <a:pt x="8" y="23"/>
                    <a:pt x="12" y="44"/>
                    <a:pt x="18" y="61"/>
                  </a:cubicBezTo>
                  <a:cubicBezTo>
                    <a:pt x="19" y="62"/>
                    <a:pt x="19" y="64"/>
                    <a:pt x="20" y="66"/>
                  </a:cubicBezTo>
                  <a:cubicBezTo>
                    <a:pt x="19" y="67"/>
                    <a:pt x="18" y="69"/>
                    <a:pt x="18" y="71"/>
                  </a:cubicBezTo>
                  <a:cubicBezTo>
                    <a:pt x="18" y="72"/>
                    <a:pt x="19" y="74"/>
                    <a:pt x="19" y="76"/>
                  </a:cubicBezTo>
                  <a:cubicBezTo>
                    <a:pt x="13" y="79"/>
                    <a:pt x="13" y="79"/>
                    <a:pt x="13" y="79"/>
                  </a:cubicBezTo>
                  <a:cubicBezTo>
                    <a:pt x="4" y="83"/>
                    <a:pt x="0" y="93"/>
                    <a:pt x="4" y="102"/>
                  </a:cubicBezTo>
                  <a:cubicBezTo>
                    <a:pt x="8" y="111"/>
                    <a:pt x="19" y="115"/>
                    <a:pt x="28" y="111"/>
                  </a:cubicBezTo>
                  <a:cubicBezTo>
                    <a:pt x="34" y="108"/>
                    <a:pt x="34" y="108"/>
                    <a:pt x="34" y="108"/>
                  </a:cubicBezTo>
                  <a:cubicBezTo>
                    <a:pt x="35" y="110"/>
                    <a:pt x="36" y="112"/>
                    <a:pt x="37" y="112"/>
                  </a:cubicBezTo>
                  <a:cubicBezTo>
                    <a:pt x="38" y="114"/>
                    <a:pt x="40" y="115"/>
                    <a:pt x="42" y="115"/>
                  </a:cubicBezTo>
                  <a:cubicBezTo>
                    <a:pt x="42" y="116"/>
                    <a:pt x="43" y="118"/>
                    <a:pt x="44" y="120"/>
                  </a:cubicBezTo>
                  <a:cubicBezTo>
                    <a:pt x="53" y="135"/>
                    <a:pt x="66" y="152"/>
                    <a:pt x="73" y="158"/>
                  </a:cubicBezTo>
                  <a:cubicBezTo>
                    <a:pt x="80" y="163"/>
                    <a:pt x="86" y="165"/>
                    <a:pt x="84" y="162"/>
                  </a:cubicBezTo>
                  <a:close/>
                  <a:moveTo>
                    <a:pt x="25" y="106"/>
                  </a:moveTo>
                  <a:cubicBezTo>
                    <a:pt x="19" y="109"/>
                    <a:pt x="12" y="106"/>
                    <a:pt x="9" y="100"/>
                  </a:cubicBezTo>
                  <a:cubicBezTo>
                    <a:pt x="7" y="94"/>
                    <a:pt x="10" y="87"/>
                    <a:pt x="16" y="84"/>
                  </a:cubicBezTo>
                  <a:cubicBezTo>
                    <a:pt x="21" y="81"/>
                    <a:pt x="21" y="81"/>
                    <a:pt x="21" y="81"/>
                  </a:cubicBezTo>
                  <a:cubicBezTo>
                    <a:pt x="21" y="82"/>
                    <a:pt x="22" y="83"/>
                    <a:pt x="22" y="84"/>
                  </a:cubicBezTo>
                  <a:cubicBezTo>
                    <a:pt x="24" y="89"/>
                    <a:pt x="28" y="96"/>
                    <a:pt x="30" y="101"/>
                  </a:cubicBezTo>
                  <a:cubicBezTo>
                    <a:pt x="30" y="102"/>
                    <a:pt x="30" y="103"/>
                    <a:pt x="31" y="103"/>
                  </a:cubicBezTo>
                  <a:lnTo>
                    <a:pt x="25" y="106"/>
                  </a:lnTo>
                  <a:close/>
                  <a:moveTo>
                    <a:pt x="72" y="149"/>
                  </a:moveTo>
                  <a:cubicBezTo>
                    <a:pt x="68" y="147"/>
                    <a:pt x="62" y="141"/>
                    <a:pt x="58" y="136"/>
                  </a:cubicBezTo>
                  <a:cubicBezTo>
                    <a:pt x="55" y="131"/>
                    <a:pt x="49" y="122"/>
                    <a:pt x="46" y="115"/>
                  </a:cubicBezTo>
                  <a:cubicBezTo>
                    <a:pt x="43" y="109"/>
                    <a:pt x="44" y="108"/>
                    <a:pt x="47" y="113"/>
                  </a:cubicBezTo>
                  <a:cubicBezTo>
                    <a:pt x="50" y="119"/>
                    <a:pt x="55" y="125"/>
                    <a:pt x="57" y="126"/>
                  </a:cubicBezTo>
                  <a:cubicBezTo>
                    <a:pt x="60" y="128"/>
                    <a:pt x="63" y="130"/>
                    <a:pt x="64" y="130"/>
                  </a:cubicBezTo>
                  <a:cubicBezTo>
                    <a:pt x="66" y="130"/>
                    <a:pt x="70" y="135"/>
                    <a:pt x="73" y="141"/>
                  </a:cubicBezTo>
                  <a:cubicBezTo>
                    <a:pt x="76" y="148"/>
                    <a:pt x="75" y="151"/>
                    <a:pt x="72"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8" name="Freeform 90"/>
            <p:cNvSpPr>
              <a:spLocks noEditPoints="1"/>
            </p:cNvSpPr>
            <p:nvPr/>
          </p:nvSpPr>
          <p:spPr bwMode="auto">
            <a:xfrm>
              <a:off x="8166100" y="3544888"/>
              <a:ext cx="568325" cy="877888"/>
            </a:xfrm>
            <a:custGeom>
              <a:avLst/>
              <a:gdLst>
                <a:gd name="T0" fmla="*/ 1 w 151"/>
                <a:gd name="T1" fmla="*/ 7 h 234"/>
                <a:gd name="T2" fmla="*/ 5 w 151"/>
                <a:gd name="T3" fmla="*/ 13 h 234"/>
                <a:gd name="T4" fmla="*/ 12 w 151"/>
                <a:gd name="T5" fmla="*/ 25 h 234"/>
                <a:gd name="T6" fmla="*/ 21 w 151"/>
                <a:gd name="T7" fmla="*/ 31 h 234"/>
                <a:gd name="T8" fmla="*/ 26 w 151"/>
                <a:gd name="T9" fmla="*/ 32 h 234"/>
                <a:gd name="T10" fmla="*/ 13 w 151"/>
                <a:gd name="T11" fmla="*/ 37 h 234"/>
                <a:gd name="T12" fmla="*/ 9 w 151"/>
                <a:gd name="T13" fmla="*/ 35 h 234"/>
                <a:gd name="T14" fmla="*/ 4 w 151"/>
                <a:gd name="T15" fmla="*/ 34 h 234"/>
                <a:gd name="T16" fmla="*/ 1 w 151"/>
                <a:gd name="T17" fmla="*/ 39 h 234"/>
                <a:gd name="T18" fmla="*/ 21 w 151"/>
                <a:gd name="T19" fmla="*/ 83 h 234"/>
                <a:gd name="T20" fmla="*/ 57 w 151"/>
                <a:gd name="T21" fmla="*/ 165 h 234"/>
                <a:gd name="T22" fmla="*/ 77 w 151"/>
                <a:gd name="T23" fmla="*/ 209 h 234"/>
                <a:gd name="T24" fmla="*/ 82 w 151"/>
                <a:gd name="T25" fmla="*/ 211 h 234"/>
                <a:gd name="T26" fmla="*/ 84 w 151"/>
                <a:gd name="T27" fmla="*/ 206 h 234"/>
                <a:gd name="T28" fmla="*/ 86 w 151"/>
                <a:gd name="T29" fmla="*/ 201 h 234"/>
                <a:gd name="T30" fmla="*/ 99 w 151"/>
                <a:gd name="T31" fmla="*/ 195 h 234"/>
                <a:gd name="T32" fmla="*/ 96 w 151"/>
                <a:gd name="T33" fmla="*/ 200 h 234"/>
                <a:gd name="T34" fmla="*/ 94 w 151"/>
                <a:gd name="T35" fmla="*/ 211 h 234"/>
                <a:gd name="T36" fmla="*/ 98 w 151"/>
                <a:gd name="T37" fmla="*/ 224 h 234"/>
                <a:gd name="T38" fmla="*/ 100 w 151"/>
                <a:gd name="T39" fmla="*/ 231 h 234"/>
                <a:gd name="T40" fmla="*/ 106 w 151"/>
                <a:gd name="T41" fmla="*/ 233 h 234"/>
                <a:gd name="T42" fmla="*/ 109 w 151"/>
                <a:gd name="T43" fmla="*/ 228 h 234"/>
                <a:gd name="T44" fmla="*/ 106 w 151"/>
                <a:gd name="T45" fmla="*/ 221 h 234"/>
                <a:gd name="T46" fmla="*/ 103 w 151"/>
                <a:gd name="T47" fmla="*/ 210 h 234"/>
                <a:gd name="T48" fmla="*/ 104 w 151"/>
                <a:gd name="T49" fmla="*/ 203 h 234"/>
                <a:gd name="T50" fmla="*/ 108 w 151"/>
                <a:gd name="T51" fmla="*/ 199 h 234"/>
                <a:gd name="T52" fmla="*/ 114 w 151"/>
                <a:gd name="T53" fmla="*/ 197 h 234"/>
                <a:gd name="T54" fmla="*/ 116 w 151"/>
                <a:gd name="T55" fmla="*/ 191 h 234"/>
                <a:gd name="T56" fmla="*/ 114 w 151"/>
                <a:gd name="T57" fmla="*/ 189 h 234"/>
                <a:gd name="T58" fmla="*/ 117 w 151"/>
                <a:gd name="T59" fmla="*/ 187 h 234"/>
                <a:gd name="T60" fmla="*/ 149 w 151"/>
                <a:gd name="T61" fmla="*/ 160 h 234"/>
                <a:gd name="T62" fmla="*/ 139 w 151"/>
                <a:gd name="T63" fmla="*/ 115 h 234"/>
                <a:gd name="T64" fmla="*/ 113 w 151"/>
                <a:gd name="T65" fmla="*/ 56 h 234"/>
                <a:gd name="T66" fmla="*/ 86 w 151"/>
                <a:gd name="T67" fmla="*/ 18 h 234"/>
                <a:gd name="T68" fmla="*/ 45 w 151"/>
                <a:gd name="T69" fmla="*/ 24 h 234"/>
                <a:gd name="T70" fmla="*/ 41 w 151"/>
                <a:gd name="T71" fmla="*/ 25 h 234"/>
                <a:gd name="T72" fmla="*/ 41 w 151"/>
                <a:gd name="T73" fmla="*/ 22 h 234"/>
                <a:gd name="T74" fmla="*/ 35 w 151"/>
                <a:gd name="T75" fmla="*/ 20 h 234"/>
                <a:gd name="T76" fmla="*/ 30 w 151"/>
                <a:gd name="T77" fmla="*/ 22 h 234"/>
                <a:gd name="T78" fmla="*/ 24 w 151"/>
                <a:gd name="T79" fmla="*/ 23 h 234"/>
                <a:gd name="T80" fmla="*/ 19 w 151"/>
                <a:gd name="T81" fmla="*/ 19 h 234"/>
                <a:gd name="T82" fmla="*/ 12 w 151"/>
                <a:gd name="T83" fmla="*/ 9 h 234"/>
                <a:gd name="T84" fmla="*/ 9 w 151"/>
                <a:gd name="T85" fmla="*/ 3 h 234"/>
                <a:gd name="T86" fmla="*/ 3 w 151"/>
                <a:gd name="T87" fmla="*/ 1 h 234"/>
                <a:gd name="T88" fmla="*/ 1 w 151"/>
                <a:gd name="T89" fmla="*/ 7 h 234"/>
                <a:gd name="T90" fmla="*/ 135 w 151"/>
                <a:gd name="T91" fmla="*/ 129 h 234"/>
                <a:gd name="T92" fmla="*/ 140 w 151"/>
                <a:gd name="T93" fmla="*/ 151 h 234"/>
                <a:gd name="T94" fmla="*/ 134 w 151"/>
                <a:gd name="T95" fmla="*/ 164 h 234"/>
                <a:gd name="T96" fmla="*/ 119 w 151"/>
                <a:gd name="T97" fmla="*/ 174 h 234"/>
                <a:gd name="T98" fmla="*/ 99 w 151"/>
                <a:gd name="T99" fmla="*/ 184 h 234"/>
                <a:gd name="T100" fmla="*/ 83 w 151"/>
                <a:gd name="T101" fmla="*/ 191 h 234"/>
                <a:gd name="T102" fmla="*/ 82 w 151"/>
                <a:gd name="T103" fmla="*/ 189 h 234"/>
                <a:gd name="T104" fmla="*/ 95 w 151"/>
                <a:gd name="T105" fmla="*/ 178 h 234"/>
                <a:gd name="T106" fmla="*/ 114 w 151"/>
                <a:gd name="T107" fmla="*/ 165 h 234"/>
                <a:gd name="T108" fmla="*/ 125 w 151"/>
                <a:gd name="T109" fmla="*/ 148 h 234"/>
                <a:gd name="T110" fmla="*/ 128 w 151"/>
                <a:gd name="T111" fmla="*/ 128 h 234"/>
                <a:gd name="T112" fmla="*/ 135 w 151"/>
                <a:gd name="T113" fmla="*/ 1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 h="234">
                  <a:moveTo>
                    <a:pt x="1" y="7"/>
                  </a:moveTo>
                  <a:cubicBezTo>
                    <a:pt x="5" y="13"/>
                    <a:pt x="5" y="13"/>
                    <a:pt x="5" y="13"/>
                  </a:cubicBezTo>
                  <a:cubicBezTo>
                    <a:pt x="7" y="17"/>
                    <a:pt x="10" y="22"/>
                    <a:pt x="12" y="25"/>
                  </a:cubicBezTo>
                  <a:cubicBezTo>
                    <a:pt x="15" y="27"/>
                    <a:pt x="18" y="30"/>
                    <a:pt x="21" y="31"/>
                  </a:cubicBezTo>
                  <a:cubicBezTo>
                    <a:pt x="23" y="32"/>
                    <a:pt x="24" y="32"/>
                    <a:pt x="26" y="32"/>
                  </a:cubicBezTo>
                  <a:cubicBezTo>
                    <a:pt x="19" y="35"/>
                    <a:pt x="14" y="37"/>
                    <a:pt x="13" y="37"/>
                  </a:cubicBezTo>
                  <a:cubicBezTo>
                    <a:pt x="12" y="38"/>
                    <a:pt x="10" y="37"/>
                    <a:pt x="9" y="35"/>
                  </a:cubicBezTo>
                  <a:cubicBezTo>
                    <a:pt x="8" y="33"/>
                    <a:pt x="6" y="33"/>
                    <a:pt x="4" y="34"/>
                  </a:cubicBezTo>
                  <a:cubicBezTo>
                    <a:pt x="2" y="35"/>
                    <a:pt x="1" y="37"/>
                    <a:pt x="1" y="39"/>
                  </a:cubicBezTo>
                  <a:cubicBezTo>
                    <a:pt x="2" y="41"/>
                    <a:pt x="11" y="61"/>
                    <a:pt x="21" y="83"/>
                  </a:cubicBezTo>
                  <a:cubicBezTo>
                    <a:pt x="31" y="106"/>
                    <a:pt x="47" y="142"/>
                    <a:pt x="57" y="165"/>
                  </a:cubicBezTo>
                  <a:cubicBezTo>
                    <a:pt x="67" y="187"/>
                    <a:pt x="76" y="207"/>
                    <a:pt x="77" y="209"/>
                  </a:cubicBezTo>
                  <a:cubicBezTo>
                    <a:pt x="78" y="211"/>
                    <a:pt x="80" y="212"/>
                    <a:pt x="82" y="211"/>
                  </a:cubicBezTo>
                  <a:cubicBezTo>
                    <a:pt x="84" y="210"/>
                    <a:pt x="85" y="208"/>
                    <a:pt x="84" y="206"/>
                  </a:cubicBezTo>
                  <a:cubicBezTo>
                    <a:pt x="84" y="204"/>
                    <a:pt x="84" y="202"/>
                    <a:pt x="86" y="201"/>
                  </a:cubicBezTo>
                  <a:cubicBezTo>
                    <a:pt x="87" y="201"/>
                    <a:pt x="92" y="198"/>
                    <a:pt x="99" y="195"/>
                  </a:cubicBezTo>
                  <a:cubicBezTo>
                    <a:pt x="97" y="197"/>
                    <a:pt x="96" y="198"/>
                    <a:pt x="96" y="200"/>
                  </a:cubicBezTo>
                  <a:cubicBezTo>
                    <a:pt x="95" y="202"/>
                    <a:pt x="94" y="207"/>
                    <a:pt x="94" y="211"/>
                  </a:cubicBezTo>
                  <a:cubicBezTo>
                    <a:pt x="95" y="214"/>
                    <a:pt x="96" y="220"/>
                    <a:pt x="98" y="224"/>
                  </a:cubicBezTo>
                  <a:cubicBezTo>
                    <a:pt x="100" y="231"/>
                    <a:pt x="100" y="231"/>
                    <a:pt x="100" y="231"/>
                  </a:cubicBezTo>
                  <a:cubicBezTo>
                    <a:pt x="101" y="233"/>
                    <a:pt x="104" y="234"/>
                    <a:pt x="106" y="233"/>
                  </a:cubicBezTo>
                  <a:cubicBezTo>
                    <a:pt x="108" y="233"/>
                    <a:pt x="109" y="230"/>
                    <a:pt x="109" y="228"/>
                  </a:cubicBezTo>
                  <a:cubicBezTo>
                    <a:pt x="106" y="221"/>
                    <a:pt x="106" y="221"/>
                    <a:pt x="106" y="221"/>
                  </a:cubicBezTo>
                  <a:cubicBezTo>
                    <a:pt x="105" y="217"/>
                    <a:pt x="103" y="212"/>
                    <a:pt x="103" y="210"/>
                  </a:cubicBezTo>
                  <a:cubicBezTo>
                    <a:pt x="103" y="207"/>
                    <a:pt x="103" y="204"/>
                    <a:pt x="104" y="203"/>
                  </a:cubicBezTo>
                  <a:cubicBezTo>
                    <a:pt x="104" y="202"/>
                    <a:pt x="106" y="200"/>
                    <a:pt x="108" y="199"/>
                  </a:cubicBezTo>
                  <a:cubicBezTo>
                    <a:pt x="114" y="197"/>
                    <a:pt x="114" y="197"/>
                    <a:pt x="114" y="197"/>
                  </a:cubicBezTo>
                  <a:cubicBezTo>
                    <a:pt x="116" y="196"/>
                    <a:pt x="117" y="193"/>
                    <a:pt x="116" y="191"/>
                  </a:cubicBezTo>
                  <a:cubicBezTo>
                    <a:pt x="115" y="190"/>
                    <a:pt x="115" y="189"/>
                    <a:pt x="114" y="189"/>
                  </a:cubicBezTo>
                  <a:cubicBezTo>
                    <a:pt x="115" y="188"/>
                    <a:pt x="116" y="188"/>
                    <a:pt x="117" y="187"/>
                  </a:cubicBezTo>
                  <a:cubicBezTo>
                    <a:pt x="132" y="181"/>
                    <a:pt x="147" y="168"/>
                    <a:pt x="149" y="160"/>
                  </a:cubicBezTo>
                  <a:cubicBezTo>
                    <a:pt x="151" y="152"/>
                    <a:pt x="147" y="131"/>
                    <a:pt x="139" y="115"/>
                  </a:cubicBezTo>
                  <a:cubicBezTo>
                    <a:pt x="132" y="99"/>
                    <a:pt x="120" y="72"/>
                    <a:pt x="113" y="56"/>
                  </a:cubicBezTo>
                  <a:cubicBezTo>
                    <a:pt x="106" y="39"/>
                    <a:pt x="94" y="22"/>
                    <a:pt x="86" y="18"/>
                  </a:cubicBezTo>
                  <a:cubicBezTo>
                    <a:pt x="79" y="14"/>
                    <a:pt x="60" y="17"/>
                    <a:pt x="45" y="24"/>
                  </a:cubicBezTo>
                  <a:cubicBezTo>
                    <a:pt x="43" y="24"/>
                    <a:pt x="42" y="25"/>
                    <a:pt x="41" y="25"/>
                  </a:cubicBezTo>
                  <a:cubicBezTo>
                    <a:pt x="42" y="24"/>
                    <a:pt x="42" y="23"/>
                    <a:pt x="41" y="22"/>
                  </a:cubicBezTo>
                  <a:cubicBezTo>
                    <a:pt x="40" y="20"/>
                    <a:pt x="38" y="19"/>
                    <a:pt x="35" y="20"/>
                  </a:cubicBezTo>
                  <a:cubicBezTo>
                    <a:pt x="30" y="22"/>
                    <a:pt x="30" y="22"/>
                    <a:pt x="30" y="22"/>
                  </a:cubicBezTo>
                  <a:cubicBezTo>
                    <a:pt x="28" y="23"/>
                    <a:pt x="25" y="23"/>
                    <a:pt x="24" y="23"/>
                  </a:cubicBezTo>
                  <a:cubicBezTo>
                    <a:pt x="23" y="22"/>
                    <a:pt x="20" y="20"/>
                    <a:pt x="19" y="19"/>
                  </a:cubicBezTo>
                  <a:cubicBezTo>
                    <a:pt x="17" y="17"/>
                    <a:pt x="14" y="12"/>
                    <a:pt x="12" y="9"/>
                  </a:cubicBezTo>
                  <a:cubicBezTo>
                    <a:pt x="9" y="3"/>
                    <a:pt x="9" y="3"/>
                    <a:pt x="9" y="3"/>
                  </a:cubicBezTo>
                  <a:cubicBezTo>
                    <a:pt x="8" y="0"/>
                    <a:pt x="5" y="0"/>
                    <a:pt x="3" y="1"/>
                  </a:cubicBezTo>
                  <a:cubicBezTo>
                    <a:pt x="1" y="2"/>
                    <a:pt x="0" y="4"/>
                    <a:pt x="1" y="7"/>
                  </a:cubicBezTo>
                  <a:close/>
                  <a:moveTo>
                    <a:pt x="135" y="129"/>
                  </a:moveTo>
                  <a:cubicBezTo>
                    <a:pt x="138" y="137"/>
                    <a:pt x="140" y="146"/>
                    <a:pt x="140" y="151"/>
                  </a:cubicBezTo>
                  <a:cubicBezTo>
                    <a:pt x="139" y="156"/>
                    <a:pt x="137" y="162"/>
                    <a:pt x="134" y="164"/>
                  </a:cubicBezTo>
                  <a:cubicBezTo>
                    <a:pt x="131" y="167"/>
                    <a:pt x="125" y="172"/>
                    <a:pt x="119" y="174"/>
                  </a:cubicBezTo>
                  <a:cubicBezTo>
                    <a:pt x="114" y="177"/>
                    <a:pt x="105" y="182"/>
                    <a:pt x="99" y="184"/>
                  </a:cubicBezTo>
                  <a:cubicBezTo>
                    <a:pt x="93" y="187"/>
                    <a:pt x="86" y="190"/>
                    <a:pt x="83" y="191"/>
                  </a:cubicBezTo>
                  <a:cubicBezTo>
                    <a:pt x="81" y="193"/>
                    <a:pt x="81" y="192"/>
                    <a:pt x="82" y="189"/>
                  </a:cubicBezTo>
                  <a:cubicBezTo>
                    <a:pt x="83" y="187"/>
                    <a:pt x="89" y="182"/>
                    <a:pt x="95" y="178"/>
                  </a:cubicBezTo>
                  <a:cubicBezTo>
                    <a:pt x="100" y="175"/>
                    <a:pt x="109" y="169"/>
                    <a:pt x="114" y="165"/>
                  </a:cubicBezTo>
                  <a:cubicBezTo>
                    <a:pt x="119" y="160"/>
                    <a:pt x="124" y="153"/>
                    <a:pt x="125" y="148"/>
                  </a:cubicBezTo>
                  <a:cubicBezTo>
                    <a:pt x="127" y="144"/>
                    <a:pt x="128" y="134"/>
                    <a:pt x="128" y="128"/>
                  </a:cubicBezTo>
                  <a:cubicBezTo>
                    <a:pt x="129" y="122"/>
                    <a:pt x="131" y="122"/>
                    <a:pt x="135"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49" name="Freeform 88"/>
          <p:cNvSpPr>
            <a:spLocks noEditPoints="1"/>
          </p:cNvSpPr>
          <p:nvPr/>
        </p:nvSpPr>
        <p:spPr bwMode="auto">
          <a:xfrm rot="2480896">
            <a:off x="3596296" y="2325207"/>
            <a:ext cx="337415" cy="329722"/>
          </a:xfrm>
          <a:custGeom>
            <a:avLst/>
            <a:gdLst>
              <a:gd name="T0" fmla="*/ 119 w 130"/>
              <a:gd name="T1" fmla="*/ 14 h 127"/>
              <a:gd name="T2" fmla="*/ 113 w 130"/>
              <a:gd name="T3" fmla="*/ 11 h 127"/>
              <a:gd name="T4" fmla="*/ 104 w 130"/>
              <a:gd name="T5" fmla="*/ 4 h 127"/>
              <a:gd name="T6" fmla="*/ 14 w 130"/>
              <a:gd name="T7" fmla="*/ 99 h 127"/>
              <a:gd name="T8" fmla="*/ 2 w 130"/>
              <a:gd name="T9" fmla="*/ 115 h 127"/>
              <a:gd name="T10" fmla="*/ 26 w 130"/>
              <a:gd name="T11" fmla="*/ 114 h 127"/>
              <a:gd name="T12" fmla="*/ 48 w 130"/>
              <a:gd name="T13" fmla="*/ 117 h 127"/>
              <a:gd name="T14" fmla="*/ 62 w 130"/>
              <a:gd name="T15" fmla="*/ 120 h 127"/>
              <a:gd name="T16" fmla="*/ 85 w 130"/>
              <a:gd name="T17" fmla="*/ 123 h 127"/>
              <a:gd name="T18" fmla="*/ 115 w 130"/>
              <a:gd name="T19" fmla="*/ 86 h 127"/>
              <a:gd name="T20" fmla="*/ 125 w 130"/>
              <a:gd name="T21" fmla="*/ 52 h 127"/>
              <a:gd name="T22" fmla="*/ 62 w 130"/>
              <a:gd name="T23" fmla="*/ 79 h 127"/>
              <a:gd name="T24" fmla="*/ 58 w 130"/>
              <a:gd name="T25" fmla="*/ 81 h 127"/>
              <a:gd name="T26" fmla="*/ 62 w 130"/>
              <a:gd name="T27" fmla="*/ 88 h 127"/>
              <a:gd name="T28" fmla="*/ 46 w 130"/>
              <a:gd name="T29" fmla="*/ 92 h 127"/>
              <a:gd name="T30" fmla="*/ 50 w 130"/>
              <a:gd name="T31" fmla="*/ 94 h 127"/>
              <a:gd name="T32" fmla="*/ 47 w 130"/>
              <a:gd name="T33" fmla="*/ 114 h 127"/>
              <a:gd name="T34" fmla="*/ 52 w 130"/>
              <a:gd name="T35" fmla="*/ 118 h 127"/>
              <a:gd name="T36" fmla="*/ 40 w 130"/>
              <a:gd name="T37" fmla="*/ 103 h 127"/>
              <a:gd name="T38" fmla="*/ 55 w 130"/>
              <a:gd name="T39" fmla="*/ 113 h 127"/>
              <a:gd name="T40" fmla="*/ 60 w 130"/>
              <a:gd name="T41" fmla="*/ 117 h 127"/>
              <a:gd name="T42" fmla="*/ 59 w 130"/>
              <a:gd name="T43" fmla="*/ 111 h 127"/>
              <a:gd name="T44" fmla="*/ 63 w 130"/>
              <a:gd name="T45" fmla="*/ 115 h 127"/>
              <a:gd name="T46" fmla="*/ 57 w 130"/>
              <a:gd name="T47" fmla="*/ 98 h 127"/>
              <a:gd name="T48" fmla="*/ 67 w 130"/>
              <a:gd name="T49" fmla="*/ 107 h 127"/>
              <a:gd name="T50" fmla="*/ 63 w 130"/>
              <a:gd name="T51" fmla="*/ 99 h 127"/>
              <a:gd name="T52" fmla="*/ 55 w 130"/>
              <a:gd name="T53" fmla="*/ 90 h 127"/>
              <a:gd name="T54" fmla="*/ 49 w 130"/>
              <a:gd name="T55" fmla="*/ 86 h 127"/>
              <a:gd name="T56" fmla="*/ 66 w 130"/>
              <a:gd name="T57" fmla="*/ 90 h 127"/>
              <a:gd name="T58" fmla="*/ 77 w 130"/>
              <a:gd name="T59" fmla="*/ 98 h 127"/>
              <a:gd name="T60" fmla="*/ 66 w 130"/>
              <a:gd name="T61" fmla="*/ 86 h 127"/>
              <a:gd name="T62" fmla="*/ 80 w 130"/>
              <a:gd name="T63" fmla="*/ 95 h 127"/>
              <a:gd name="T64" fmla="*/ 69 w 130"/>
              <a:gd name="T65" fmla="*/ 76 h 127"/>
              <a:gd name="T66" fmla="*/ 88 w 130"/>
              <a:gd name="T67" fmla="*/ 94 h 127"/>
              <a:gd name="T68" fmla="*/ 86 w 130"/>
              <a:gd name="T69" fmla="*/ 89 h 127"/>
              <a:gd name="T70" fmla="*/ 82 w 130"/>
              <a:gd name="T71" fmla="*/ 88 h 127"/>
              <a:gd name="T72" fmla="*/ 93 w 130"/>
              <a:gd name="T73" fmla="*/ 90 h 127"/>
              <a:gd name="T74" fmla="*/ 86 w 130"/>
              <a:gd name="T75" fmla="*/ 86 h 127"/>
              <a:gd name="T76" fmla="*/ 82 w 130"/>
              <a:gd name="T77" fmla="*/ 79 h 127"/>
              <a:gd name="T78" fmla="*/ 100 w 130"/>
              <a:gd name="T79" fmla="*/ 85 h 127"/>
              <a:gd name="T80" fmla="*/ 96 w 130"/>
              <a:gd name="T81" fmla="*/ 84 h 127"/>
              <a:gd name="T82" fmla="*/ 84 w 130"/>
              <a:gd name="T83" fmla="*/ 68 h 127"/>
              <a:gd name="T84" fmla="*/ 100 w 130"/>
              <a:gd name="T85" fmla="*/ 81 h 127"/>
              <a:gd name="T86" fmla="*/ 96 w 130"/>
              <a:gd name="T87" fmla="*/ 74 h 127"/>
              <a:gd name="T88" fmla="*/ 91 w 130"/>
              <a:gd name="T89" fmla="*/ 63 h 127"/>
              <a:gd name="T90" fmla="*/ 87 w 130"/>
              <a:gd name="T91" fmla="*/ 61 h 127"/>
              <a:gd name="T92" fmla="*/ 97 w 130"/>
              <a:gd name="T93" fmla="*/ 63 h 127"/>
              <a:gd name="T94" fmla="*/ 91 w 130"/>
              <a:gd name="T95" fmla="*/ 59 h 127"/>
              <a:gd name="T96" fmla="*/ 87 w 130"/>
              <a:gd name="T97" fmla="*/ 52 h 127"/>
              <a:gd name="T98" fmla="*/ 104 w 130"/>
              <a:gd name="T99" fmla="*/ 58 h 127"/>
              <a:gd name="T100" fmla="*/ 100 w 130"/>
              <a:gd name="T101" fmla="*/ 57 h 127"/>
              <a:gd name="T102" fmla="*/ 92 w 130"/>
              <a:gd name="T103" fmla="*/ 48 h 127"/>
              <a:gd name="T104" fmla="*/ 114 w 130"/>
              <a:gd name="T105" fmla="*/ 64 h 127"/>
              <a:gd name="T106" fmla="*/ 104 w 130"/>
              <a:gd name="T107" fmla="*/ 52 h 127"/>
              <a:gd name="T108" fmla="*/ 103 w 130"/>
              <a:gd name="T109" fmla="*/ 47 h 127"/>
              <a:gd name="T110" fmla="*/ 99 w 130"/>
              <a:gd name="T111" fmla="*/ 46 h 127"/>
              <a:gd name="T112" fmla="*/ 118 w 130"/>
              <a:gd name="T113" fmla="*/ 59 h 127"/>
              <a:gd name="T114" fmla="*/ 107 w 130"/>
              <a:gd name="T115" fmla="*/ 48 h 127"/>
              <a:gd name="T116" fmla="*/ 103 w 130"/>
              <a:gd name="T117" fmla="*/ 41 h 127"/>
              <a:gd name="T118" fmla="*/ 121 w 130"/>
              <a:gd name="T119" fmla="*/ 55 h 127"/>
              <a:gd name="T120" fmla="*/ 120 w 130"/>
              <a:gd name="T121" fmla="*/ 53 h 127"/>
              <a:gd name="T122" fmla="*/ 122 w 130"/>
              <a:gd name="T123" fmla="*/ 4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 h="127">
                <a:moveTo>
                  <a:pt x="122" y="30"/>
                </a:moveTo>
                <a:cubicBezTo>
                  <a:pt x="122" y="30"/>
                  <a:pt x="122" y="29"/>
                  <a:pt x="122" y="29"/>
                </a:cubicBezTo>
                <a:cubicBezTo>
                  <a:pt x="123" y="28"/>
                  <a:pt x="123" y="27"/>
                  <a:pt x="122" y="25"/>
                </a:cubicBezTo>
                <a:cubicBezTo>
                  <a:pt x="120" y="22"/>
                  <a:pt x="120" y="22"/>
                  <a:pt x="120" y="22"/>
                </a:cubicBezTo>
                <a:cubicBezTo>
                  <a:pt x="119" y="20"/>
                  <a:pt x="118" y="18"/>
                  <a:pt x="118" y="17"/>
                </a:cubicBezTo>
                <a:cubicBezTo>
                  <a:pt x="118" y="17"/>
                  <a:pt x="118" y="15"/>
                  <a:pt x="119" y="14"/>
                </a:cubicBezTo>
                <a:cubicBezTo>
                  <a:pt x="119" y="12"/>
                  <a:pt x="121" y="10"/>
                  <a:pt x="122" y="8"/>
                </a:cubicBezTo>
                <a:cubicBezTo>
                  <a:pt x="125" y="5"/>
                  <a:pt x="125" y="5"/>
                  <a:pt x="125" y="5"/>
                </a:cubicBezTo>
                <a:cubicBezTo>
                  <a:pt x="126" y="4"/>
                  <a:pt x="126" y="2"/>
                  <a:pt x="125" y="1"/>
                </a:cubicBezTo>
                <a:cubicBezTo>
                  <a:pt x="124" y="0"/>
                  <a:pt x="122" y="0"/>
                  <a:pt x="121" y="1"/>
                </a:cubicBezTo>
                <a:cubicBezTo>
                  <a:pt x="118" y="4"/>
                  <a:pt x="118" y="4"/>
                  <a:pt x="118" y="4"/>
                </a:cubicBezTo>
                <a:cubicBezTo>
                  <a:pt x="116" y="6"/>
                  <a:pt x="114" y="9"/>
                  <a:pt x="113" y="11"/>
                </a:cubicBezTo>
                <a:cubicBezTo>
                  <a:pt x="112" y="13"/>
                  <a:pt x="112" y="16"/>
                  <a:pt x="112" y="18"/>
                </a:cubicBezTo>
                <a:cubicBezTo>
                  <a:pt x="112" y="18"/>
                  <a:pt x="112" y="19"/>
                  <a:pt x="112" y="19"/>
                </a:cubicBezTo>
                <a:cubicBezTo>
                  <a:pt x="110" y="15"/>
                  <a:pt x="108" y="13"/>
                  <a:pt x="107" y="12"/>
                </a:cubicBezTo>
                <a:cubicBezTo>
                  <a:pt x="107" y="11"/>
                  <a:pt x="107" y="10"/>
                  <a:pt x="108" y="9"/>
                </a:cubicBezTo>
                <a:cubicBezTo>
                  <a:pt x="109" y="8"/>
                  <a:pt x="109" y="6"/>
                  <a:pt x="108" y="5"/>
                </a:cubicBezTo>
                <a:cubicBezTo>
                  <a:pt x="107" y="4"/>
                  <a:pt x="105" y="3"/>
                  <a:pt x="104" y="4"/>
                </a:cubicBezTo>
                <a:cubicBezTo>
                  <a:pt x="103" y="5"/>
                  <a:pt x="91" y="16"/>
                  <a:pt x="78" y="28"/>
                </a:cubicBezTo>
                <a:cubicBezTo>
                  <a:pt x="66" y="40"/>
                  <a:pt x="45" y="59"/>
                  <a:pt x="32" y="71"/>
                </a:cubicBezTo>
                <a:cubicBezTo>
                  <a:pt x="19" y="83"/>
                  <a:pt x="8" y="93"/>
                  <a:pt x="7" y="94"/>
                </a:cubicBezTo>
                <a:cubicBezTo>
                  <a:pt x="6" y="95"/>
                  <a:pt x="6" y="97"/>
                  <a:pt x="7" y="98"/>
                </a:cubicBezTo>
                <a:cubicBezTo>
                  <a:pt x="8" y="99"/>
                  <a:pt x="10" y="100"/>
                  <a:pt x="11" y="99"/>
                </a:cubicBezTo>
                <a:cubicBezTo>
                  <a:pt x="12" y="98"/>
                  <a:pt x="13" y="98"/>
                  <a:pt x="14" y="99"/>
                </a:cubicBezTo>
                <a:cubicBezTo>
                  <a:pt x="15" y="99"/>
                  <a:pt x="17" y="101"/>
                  <a:pt x="21" y="103"/>
                </a:cubicBezTo>
                <a:cubicBezTo>
                  <a:pt x="20" y="103"/>
                  <a:pt x="20" y="103"/>
                  <a:pt x="20" y="103"/>
                </a:cubicBezTo>
                <a:cubicBezTo>
                  <a:pt x="18" y="103"/>
                  <a:pt x="15" y="103"/>
                  <a:pt x="13" y="104"/>
                </a:cubicBezTo>
                <a:cubicBezTo>
                  <a:pt x="11" y="105"/>
                  <a:pt x="8" y="107"/>
                  <a:pt x="5" y="108"/>
                </a:cubicBezTo>
                <a:cubicBezTo>
                  <a:pt x="2" y="111"/>
                  <a:pt x="2" y="111"/>
                  <a:pt x="2" y="111"/>
                </a:cubicBezTo>
                <a:cubicBezTo>
                  <a:pt x="1" y="112"/>
                  <a:pt x="0" y="114"/>
                  <a:pt x="2" y="115"/>
                </a:cubicBezTo>
                <a:cubicBezTo>
                  <a:pt x="3" y="117"/>
                  <a:pt x="5" y="117"/>
                  <a:pt x="6" y="116"/>
                </a:cubicBezTo>
                <a:cubicBezTo>
                  <a:pt x="9" y="113"/>
                  <a:pt x="9" y="113"/>
                  <a:pt x="9" y="113"/>
                </a:cubicBezTo>
                <a:cubicBezTo>
                  <a:pt x="11" y="112"/>
                  <a:pt x="14" y="110"/>
                  <a:pt x="15" y="110"/>
                </a:cubicBezTo>
                <a:cubicBezTo>
                  <a:pt x="16" y="109"/>
                  <a:pt x="18" y="109"/>
                  <a:pt x="19" y="109"/>
                </a:cubicBezTo>
                <a:cubicBezTo>
                  <a:pt x="19" y="109"/>
                  <a:pt x="21" y="110"/>
                  <a:pt x="23" y="112"/>
                </a:cubicBezTo>
                <a:cubicBezTo>
                  <a:pt x="26" y="114"/>
                  <a:pt x="26" y="114"/>
                  <a:pt x="26" y="114"/>
                </a:cubicBezTo>
                <a:cubicBezTo>
                  <a:pt x="27" y="115"/>
                  <a:pt x="29" y="115"/>
                  <a:pt x="30" y="114"/>
                </a:cubicBezTo>
                <a:cubicBezTo>
                  <a:pt x="30" y="114"/>
                  <a:pt x="31" y="114"/>
                  <a:pt x="31" y="114"/>
                </a:cubicBezTo>
                <a:cubicBezTo>
                  <a:pt x="31" y="113"/>
                  <a:pt x="32" y="112"/>
                  <a:pt x="31" y="110"/>
                </a:cubicBezTo>
                <a:cubicBezTo>
                  <a:pt x="35" y="113"/>
                  <a:pt x="40" y="115"/>
                  <a:pt x="46" y="117"/>
                </a:cubicBezTo>
                <a:cubicBezTo>
                  <a:pt x="46" y="117"/>
                  <a:pt x="46" y="117"/>
                  <a:pt x="46" y="116"/>
                </a:cubicBezTo>
                <a:cubicBezTo>
                  <a:pt x="46" y="116"/>
                  <a:pt x="48" y="116"/>
                  <a:pt x="48" y="117"/>
                </a:cubicBezTo>
                <a:cubicBezTo>
                  <a:pt x="49" y="117"/>
                  <a:pt x="49" y="118"/>
                  <a:pt x="49" y="118"/>
                </a:cubicBezTo>
                <a:cubicBezTo>
                  <a:pt x="51" y="119"/>
                  <a:pt x="54" y="119"/>
                  <a:pt x="56" y="119"/>
                </a:cubicBezTo>
                <a:cubicBezTo>
                  <a:pt x="56" y="119"/>
                  <a:pt x="56" y="119"/>
                  <a:pt x="56" y="119"/>
                </a:cubicBezTo>
                <a:cubicBezTo>
                  <a:pt x="56" y="119"/>
                  <a:pt x="57" y="119"/>
                  <a:pt x="58" y="119"/>
                </a:cubicBezTo>
                <a:cubicBezTo>
                  <a:pt x="58" y="119"/>
                  <a:pt x="59" y="120"/>
                  <a:pt x="59" y="120"/>
                </a:cubicBezTo>
                <a:cubicBezTo>
                  <a:pt x="60" y="120"/>
                  <a:pt x="61" y="120"/>
                  <a:pt x="62" y="120"/>
                </a:cubicBezTo>
                <a:cubicBezTo>
                  <a:pt x="61" y="119"/>
                  <a:pt x="61" y="118"/>
                  <a:pt x="61" y="118"/>
                </a:cubicBezTo>
                <a:cubicBezTo>
                  <a:pt x="62" y="117"/>
                  <a:pt x="63" y="117"/>
                  <a:pt x="64" y="118"/>
                </a:cubicBezTo>
                <a:cubicBezTo>
                  <a:pt x="64" y="119"/>
                  <a:pt x="65" y="119"/>
                  <a:pt x="65" y="120"/>
                </a:cubicBezTo>
                <a:cubicBezTo>
                  <a:pt x="71" y="119"/>
                  <a:pt x="80" y="115"/>
                  <a:pt x="88" y="109"/>
                </a:cubicBezTo>
                <a:cubicBezTo>
                  <a:pt x="88" y="110"/>
                  <a:pt x="87" y="111"/>
                  <a:pt x="87" y="111"/>
                </a:cubicBezTo>
                <a:cubicBezTo>
                  <a:pt x="85" y="115"/>
                  <a:pt x="85" y="120"/>
                  <a:pt x="85" y="123"/>
                </a:cubicBezTo>
                <a:cubicBezTo>
                  <a:pt x="86" y="126"/>
                  <a:pt x="87" y="127"/>
                  <a:pt x="89" y="126"/>
                </a:cubicBezTo>
                <a:cubicBezTo>
                  <a:pt x="91" y="124"/>
                  <a:pt x="96" y="119"/>
                  <a:pt x="100" y="115"/>
                </a:cubicBezTo>
                <a:cubicBezTo>
                  <a:pt x="105" y="111"/>
                  <a:pt x="113" y="104"/>
                  <a:pt x="117" y="99"/>
                </a:cubicBezTo>
                <a:cubicBezTo>
                  <a:pt x="122" y="95"/>
                  <a:pt x="127" y="90"/>
                  <a:pt x="129" y="89"/>
                </a:cubicBezTo>
                <a:cubicBezTo>
                  <a:pt x="130" y="87"/>
                  <a:pt x="129" y="85"/>
                  <a:pt x="127" y="85"/>
                </a:cubicBezTo>
                <a:cubicBezTo>
                  <a:pt x="124" y="84"/>
                  <a:pt x="118" y="84"/>
                  <a:pt x="115" y="86"/>
                </a:cubicBezTo>
                <a:cubicBezTo>
                  <a:pt x="114" y="86"/>
                  <a:pt x="113" y="86"/>
                  <a:pt x="113" y="87"/>
                </a:cubicBezTo>
                <a:cubicBezTo>
                  <a:pt x="119" y="78"/>
                  <a:pt x="124" y="69"/>
                  <a:pt x="125" y="62"/>
                </a:cubicBezTo>
                <a:cubicBezTo>
                  <a:pt x="125" y="62"/>
                  <a:pt x="125" y="62"/>
                  <a:pt x="125" y="62"/>
                </a:cubicBezTo>
                <a:cubicBezTo>
                  <a:pt x="124" y="61"/>
                  <a:pt x="124" y="60"/>
                  <a:pt x="124" y="59"/>
                </a:cubicBezTo>
                <a:cubicBezTo>
                  <a:pt x="125" y="59"/>
                  <a:pt x="125" y="59"/>
                  <a:pt x="125" y="59"/>
                </a:cubicBezTo>
                <a:cubicBezTo>
                  <a:pt x="125" y="57"/>
                  <a:pt x="125" y="55"/>
                  <a:pt x="125" y="52"/>
                </a:cubicBezTo>
                <a:cubicBezTo>
                  <a:pt x="124" y="53"/>
                  <a:pt x="124" y="52"/>
                  <a:pt x="123" y="52"/>
                </a:cubicBezTo>
                <a:cubicBezTo>
                  <a:pt x="122" y="51"/>
                  <a:pt x="122" y="50"/>
                  <a:pt x="123" y="49"/>
                </a:cubicBezTo>
                <a:cubicBezTo>
                  <a:pt x="123" y="49"/>
                  <a:pt x="124" y="49"/>
                  <a:pt x="124" y="49"/>
                </a:cubicBezTo>
                <a:cubicBezTo>
                  <a:pt x="123" y="42"/>
                  <a:pt x="121" y="35"/>
                  <a:pt x="118" y="30"/>
                </a:cubicBezTo>
                <a:cubicBezTo>
                  <a:pt x="119" y="30"/>
                  <a:pt x="120" y="30"/>
                  <a:pt x="122" y="30"/>
                </a:cubicBezTo>
                <a:close/>
                <a:moveTo>
                  <a:pt x="62" y="79"/>
                </a:moveTo>
                <a:cubicBezTo>
                  <a:pt x="63" y="78"/>
                  <a:pt x="64" y="78"/>
                  <a:pt x="65" y="79"/>
                </a:cubicBezTo>
                <a:cubicBezTo>
                  <a:pt x="66" y="80"/>
                  <a:pt x="66" y="81"/>
                  <a:pt x="65" y="82"/>
                </a:cubicBezTo>
                <a:cubicBezTo>
                  <a:pt x="64" y="82"/>
                  <a:pt x="63" y="82"/>
                  <a:pt x="62" y="81"/>
                </a:cubicBezTo>
                <a:cubicBezTo>
                  <a:pt x="61" y="81"/>
                  <a:pt x="61" y="79"/>
                  <a:pt x="62" y="79"/>
                </a:cubicBezTo>
                <a:close/>
                <a:moveTo>
                  <a:pt x="55" y="81"/>
                </a:moveTo>
                <a:cubicBezTo>
                  <a:pt x="56" y="80"/>
                  <a:pt x="57" y="80"/>
                  <a:pt x="58" y="81"/>
                </a:cubicBezTo>
                <a:cubicBezTo>
                  <a:pt x="59" y="82"/>
                  <a:pt x="59" y="83"/>
                  <a:pt x="58" y="84"/>
                </a:cubicBezTo>
                <a:cubicBezTo>
                  <a:pt x="57" y="85"/>
                  <a:pt x="56" y="84"/>
                  <a:pt x="55" y="84"/>
                </a:cubicBezTo>
                <a:cubicBezTo>
                  <a:pt x="55" y="83"/>
                  <a:pt x="55" y="82"/>
                  <a:pt x="55" y="81"/>
                </a:cubicBezTo>
                <a:close/>
                <a:moveTo>
                  <a:pt x="59" y="85"/>
                </a:moveTo>
                <a:cubicBezTo>
                  <a:pt x="60" y="84"/>
                  <a:pt x="61" y="84"/>
                  <a:pt x="62" y="85"/>
                </a:cubicBezTo>
                <a:cubicBezTo>
                  <a:pt x="63" y="86"/>
                  <a:pt x="63" y="87"/>
                  <a:pt x="62" y="88"/>
                </a:cubicBezTo>
                <a:cubicBezTo>
                  <a:pt x="61" y="89"/>
                  <a:pt x="60" y="89"/>
                  <a:pt x="59" y="88"/>
                </a:cubicBezTo>
                <a:cubicBezTo>
                  <a:pt x="59" y="87"/>
                  <a:pt x="59" y="86"/>
                  <a:pt x="59" y="85"/>
                </a:cubicBezTo>
                <a:close/>
                <a:moveTo>
                  <a:pt x="46" y="90"/>
                </a:moveTo>
                <a:cubicBezTo>
                  <a:pt x="47" y="89"/>
                  <a:pt x="48" y="89"/>
                  <a:pt x="49" y="90"/>
                </a:cubicBezTo>
                <a:cubicBezTo>
                  <a:pt x="50" y="91"/>
                  <a:pt x="49" y="92"/>
                  <a:pt x="49" y="93"/>
                </a:cubicBezTo>
                <a:cubicBezTo>
                  <a:pt x="48" y="93"/>
                  <a:pt x="47" y="93"/>
                  <a:pt x="46" y="92"/>
                </a:cubicBezTo>
                <a:cubicBezTo>
                  <a:pt x="45" y="92"/>
                  <a:pt x="45" y="90"/>
                  <a:pt x="46" y="90"/>
                </a:cubicBezTo>
                <a:close/>
                <a:moveTo>
                  <a:pt x="50" y="94"/>
                </a:moveTo>
                <a:cubicBezTo>
                  <a:pt x="51" y="93"/>
                  <a:pt x="52" y="93"/>
                  <a:pt x="53" y="94"/>
                </a:cubicBezTo>
                <a:cubicBezTo>
                  <a:pt x="54" y="95"/>
                  <a:pt x="53" y="96"/>
                  <a:pt x="53" y="97"/>
                </a:cubicBezTo>
                <a:cubicBezTo>
                  <a:pt x="52" y="98"/>
                  <a:pt x="51" y="98"/>
                  <a:pt x="50" y="97"/>
                </a:cubicBezTo>
                <a:cubicBezTo>
                  <a:pt x="49" y="96"/>
                  <a:pt x="49" y="95"/>
                  <a:pt x="50" y="94"/>
                </a:cubicBezTo>
                <a:close/>
                <a:moveTo>
                  <a:pt x="43" y="96"/>
                </a:moveTo>
                <a:cubicBezTo>
                  <a:pt x="44" y="95"/>
                  <a:pt x="45" y="95"/>
                  <a:pt x="46" y="96"/>
                </a:cubicBezTo>
                <a:cubicBezTo>
                  <a:pt x="47" y="97"/>
                  <a:pt x="47" y="98"/>
                  <a:pt x="46" y="99"/>
                </a:cubicBezTo>
                <a:cubicBezTo>
                  <a:pt x="45" y="100"/>
                  <a:pt x="44" y="100"/>
                  <a:pt x="43" y="99"/>
                </a:cubicBezTo>
                <a:cubicBezTo>
                  <a:pt x="42" y="98"/>
                  <a:pt x="42" y="97"/>
                  <a:pt x="43" y="96"/>
                </a:cubicBezTo>
                <a:close/>
                <a:moveTo>
                  <a:pt x="47" y="114"/>
                </a:moveTo>
                <a:cubicBezTo>
                  <a:pt x="46" y="113"/>
                  <a:pt x="46" y="112"/>
                  <a:pt x="47" y="112"/>
                </a:cubicBezTo>
                <a:cubicBezTo>
                  <a:pt x="47" y="111"/>
                  <a:pt x="48" y="111"/>
                  <a:pt x="49" y="112"/>
                </a:cubicBezTo>
                <a:cubicBezTo>
                  <a:pt x="50" y="113"/>
                  <a:pt x="50" y="114"/>
                  <a:pt x="50" y="114"/>
                </a:cubicBezTo>
                <a:cubicBezTo>
                  <a:pt x="49" y="115"/>
                  <a:pt x="48" y="115"/>
                  <a:pt x="47" y="114"/>
                </a:cubicBezTo>
                <a:close/>
                <a:moveTo>
                  <a:pt x="54" y="118"/>
                </a:moveTo>
                <a:cubicBezTo>
                  <a:pt x="54" y="118"/>
                  <a:pt x="53" y="118"/>
                  <a:pt x="52" y="118"/>
                </a:cubicBezTo>
                <a:cubicBezTo>
                  <a:pt x="51" y="117"/>
                  <a:pt x="51" y="116"/>
                  <a:pt x="51" y="115"/>
                </a:cubicBezTo>
                <a:cubicBezTo>
                  <a:pt x="52" y="115"/>
                  <a:pt x="53" y="115"/>
                  <a:pt x="54" y="116"/>
                </a:cubicBezTo>
                <a:cubicBezTo>
                  <a:pt x="55" y="117"/>
                  <a:pt x="55" y="117"/>
                  <a:pt x="54" y="118"/>
                </a:cubicBezTo>
                <a:close/>
                <a:moveTo>
                  <a:pt x="43" y="106"/>
                </a:moveTo>
                <a:cubicBezTo>
                  <a:pt x="42" y="106"/>
                  <a:pt x="41" y="106"/>
                  <a:pt x="40" y="105"/>
                </a:cubicBezTo>
                <a:cubicBezTo>
                  <a:pt x="40" y="105"/>
                  <a:pt x="40" y="103"/>
                  <a:pt x="40" y="103"/>
                </a:cubicBezTo>
                <a:cubicBezTo>
                  <a:pt x="41" y="102"/>
                  <a:pt x="43" y="102"/>
                  <a:pt x="43" y="103"/>
                </a:cubicBezTo>
                <a:cubicBezTo>
                  <a:pt x="44" y="104"/>
                  <a:pt x="44" y="105"/>
                  <a:pt x="43" y="106"/>
                </a:cubicBezTo>
                <a:close/>
                <a:moveTo>
                  <a:pt x="53" y="113"/>
                </a:moveTo>
                <a:cubicBezTo>
                  <a:pt x="52" y="112"/>
                  <a:pt x="52" y="111"/>
                  <a:pt x="52" y="110"/>
                </a:cubicBezTo>
                <a:cubicBezTo>
                  <a:pt x="53" y="110"/>
                  <a:pt x="54" y="110"/>
                  <a:pt x="55" y="111"/>
                </a:cubicBezTo>
                <a:cubicBezTo>
                  <a:pt x="56" y="111"/>
                  <a:pt x="56" y="113"/>
                  <a:pt x="55" y="113"/>
                </a:cubicBezTo>
                <a:cubicBezTo>
                  <a:pt x="55" y="114"/>
                  <a:pt x="54" y="113"/>
                  <a:pt x="53" y="113"/>
                </a:cubicBezTo>
                <a:close/>
                <a:moveTo>
                  <a:pt x="60" y="117"/>
                </a:moveTo>
                <a:cubicBezTo>
                  <a:pt x="59" y="117"/>
                  <a:pt x="58" y="117"/>
                  <a:pt x="57" y="116"/>
                </a:cubicBezTo>
                <a:cubicBezTo>
                  <a:pt x="56" y="116"/>
                  <a:pt x="56" y="115"/>
                  <a:pt x="57" y="114"/>
                </a:cubicBezTo>
                <a:cubicBezTo>
                  <a:pt x="57" y="114"/>
                  <a:pt x="59" y="114"/>
                  <a:pt x="59" y="115"/>
                </a:cubicBezTo>
                <a:cubicBezTo>
                  <a:pt x="60" y="115"/>
                  <a:pt x="60" y="116"/>
                  <a:pt x="60" y="117"/>
                </a:cubicBezTo>
                <a:close/>
                <a:moveTo>
                  <a:pt x="50" y="103"/>
                </a:moveTo>
                <a:cubicBezTo>
                  <a:pt x="49" y="104"/>
                  <a:pt x="48" y="104"/>
                  <a:pt x="47" y="103"/>
                </a:cubicBezTo>
                <a:cubicBezTo>
                  <a:pt x="46" y="102"/>
                  <a:pt x="46" y="101"/>
                  <a:pt x="47" y="100"/>
                </a:cubicBezTo>
                <a:cubicBezTo>
                  <a:pt x="48" y="100"/>
                  <a:pt x="49" y="100"/>
                  <a:pt x="50" y="101"/>
                </a:cubicBezTo>
                <a:cubicBezTo>
                  <a:pt x="51" y="101"/>
                  <a:pt x="51" y="103"/>
                  <a:pt x="50" y="103"/>
                </a:cubicBezTo>
                <a:close/>
                <a:moveTo>
                  <a:pt x="59" y="111"/>
                </a:moveTo>
                <a:cubicBezTo>
                  <a:pt x="58" y="111"/>
                  <a:pt x="58" y="110"/>
                  <a:pt x="58" y="109"/>
                </a:cubicBezTo>
                <a:cubicBezTo>
                  <a:pt x="59" y="108"/>
                  <a:pt x="60" y="108"/>
                  <a:pt x="61" y="109"/>
                </a:cubicBezTo>
                <a:cubicBezTo>
                  <a:pt x="62" y="110"/>
                  <a:pt x="62" y="111"/>
                  <a:pt x="61" y="112"/>
                </a:cubicBezTo>
                <a:cubicBezTo>
                  <a:pt x="61" y="112"/>
                  <a:pt x="59" y="112"/>
                  <a:pt x="59" y="111"/>
                </a:cubicBezTo>
                <a:close/>
                <a:moveTo>
                  <a:pt x="66" y="115"/>
                </a:moveTo>
                <a:cubicBezTo>
                  <a:pt x="65" y="116"/>
                  <a:pt x="64" y="116"/>
                  <a:pt x="63" y="115"/>
                </a:cubicBezTo>
                <a:cubicBezTo>
                  <a:pt x="62" y="114"/>
                  <a:pt x="62" y="113"/>
                  <a:pt x="63" y="113"/>
                </a:cubicBezTo>
                <a:cubicBezTo>
                  <a:pt x="63" y="112"/>
                  <a:pt x="64" y="112"/>
                  <a:pt x="65" y="113"/>
                </a:cubicBezTo>
                <a:cubicBezTo>
                  <a:pt x="66" y="114"/>
                  <a:pt x="66" y="115"/>
                  <a:pt x="66" y="115"/>
                </a:cubicBezTo>
                <a:close/>
                <a:moveTo>
                  <a:pt x="54" y="101"/>
                </a:moveTo>
                <a:cubicBezTo>
                  <a:pt x="53" y="100"/>
                  <a:pt x="53" y="99"/>
                  <a:pt x="54" y="98"/>
                </a:cubicBezTo>
                <a:cubicBezTo>
                  <a:pt x="55" y="97"/>
                  <a:pt x="56" y="97"/>
                  <a:pt x="57" y="98"/>
                </a:cubicBezTo>
                <a:cubicBezTo>
                  <a:pt x="57" y="99"/>
                  <a:pt x="57" y="100"/>
                  <a:pt x="57" y="101"/>
                </a:cubicBezTo>
                <a:cubicBezTo>
                  <a:pt x="56" y="102"/>
                  <a:pt x="55" y="102"/>
                  <a:pt x="54" y="101"/>
                </a:cubicBezTo>
                <a:close/>
                <a:moveTo>
                  <a:pt x="67" y="110"/>
                </a:moveTo>
                <a:cubicBezTo>
                  <a:pt x="67" y="111"/>
                  <a:pt x="65" y="111"/>
                  <a:pt x="65" y="110"/>
                </a:cubicBezTo>
                <a:cubicBezTo>
                  <a:pt x="64" y="109"/>
                  <a:pt x="64" y="108"/>
                  <a:pt x="64" y="107"/>
                </a:cubicBezTo>
                <a:cubicBezTo>
                  <a:pt x="65" y="106"/>
                  <a:pt x="66" y="107"/>
                  <a:pt x="67" y="107"/>
                </a:cubicBezTo>
                <a:cubicBezTo>
                  <a:pt x="68" y="108"/>
                  <a:pt x="68" y="109"/>
                  <a:pt x="67" y="110"/>
                </a:cubicBezTo>
                <a:close/>
                <a:moveTo>
                  <a:pt x="63" y="99"/>
                </a:moveTo>
                <a:cubicBezTo>
                  <a:pt x="63" y="100"/>
                  <a:pt x="61" y="100"/>
                  <a:pt x="60" y="99"/>
                </a:cubicBezTo>
                <a:cubicBezTo>
                  <a:pt x="60" y="98"/>
                  <a:pt x="60" y="97"/>
                  <a:pt x="61" y="96"/>
                </a:cubicBezTo>
                <a:cubicBezTo>
                  <a:pt x="61" y="95"/>
                  <a:pt x="63" y="95"/>
                  <a:pt x="63" y="96"/>
                </a:cubicBezTo>
                <a:cubicBezTo>
                  <a:pt x="64" y="97"/>
                  <a:pt x="64" y="98"/>
                  <a:pt x="63" y="99"/>
                </a:cubicBezTo>
                <a:close/>
                <a:moveTo>
                  <a:pt x="59" y="95"/>
                </a:moveTo>
                <a:cubicBezTo>
                  <a:pt x="59" y="95"/>
                  <a:pt x="57" y="95"/>
                  <a:pt x="57" y="94"/>
                </a:cubicBezTo>
                <a:cubicBezTo>
                  <a:pt x="56" y="94"/>
                  <a:pt x="56" y="92"/>
                  <a:pt x="57" y="92"/>
                </a:cubicBezTo>
                <a:cubicBezTo>
                  <a:pt x="57" y="91"/>
                  <a:pt x="59" y="91"/>
                  <a:pt x="59" y="92"/>
                </a:cubicBezTo>
                <a:cubicBezTo>
                  <a:pt x="60" y="93"/>
                  <a:pt x="60" y="94"/>
                  <a:pt x="59" y="95"/>
                </a:cubicBezTo>
                <a:close/>
                <a:moveTo>
                  <a:pt x="55" y="90"/>
                </a:moveTo>
                <a:cubicBezTo>
                  <a:pt x="55" y="91"/>
                  <a:pt x="53" y="91"/>
                  <a:pt x="53" y="90"/>
                </a:cubicBezTo>
                <a:cubicBezTo>
                  <a:pt x="52" y="89"/>
                  <a:pt x="52" y="88"/>
                  <a:pt x="53" y="87"/>
                </a:cubicBezTo>
                <a:cubicBezTo>
                  <a:pt x="53" y="87"/>
                  <a:pt x="55" y="87"/>
                  <a:pt x="55" y="87"/>
                </a:cubicBezTo>
                <a:cubicBezTo>
                  <a:pt x="56" y="88"/>
                  <a:pt x="56" y="90"/>
                  <a:pt x="55" y="90"/>
                </a:cubicBezTo>
                <a:close/>
                <a:moveTo>
                  <a:pt x="51" y="86"/>
                </a:moveTo>
                <a:cubicBezTo>
                  <a:pt x="51" y="87"/>
                  <a:pt x="49" y="87"/>
                  <a:pt x="49" y="86"/>
                </a:cubicBezTo>
                <a:cubicBezTo>
                  <a:pt x="48" y="85"/>
                  <a:pt x="48" y="84"/>
                  <a:pt x="49" y="83"/>
                </a:cubicBezTo>
                <a:cubicBezTo>
                  <a:pt x="49" y="82"/>
                  <a:pt x="51" y="82"/>
                  <a:pt x="52" y="83"/>
                </a:cubicBezTo>
                <a:cubicBezTo>
                  <a:pt x="52" y="84"/>
                  <a:pt x="52" y="85"/>
                  <a:pt x="51" y="86"/>
                </a:cubicBezTo>
                <a:close/>
                <a:moveTo>
                  <a:pt x="63" y="92"/>
                </a:moveTo>
                <a:cubicBezTo>
                  <a:pt x="62" y="91"/>
                  <a:pt x="63" y="90"/>
                  <a:pt x="63" y="89"/>
                </a:cubicBezTo>
                <a:cubicBezTo>
                  <a:pt x="64" y="89"/>
                  <a:pt x="65" y="89"/>
                  <a:pt x="66" y="90"/>
                </a:cubicBezTo>
                <a:cubicBezTo>
                  <a:pt x="67" y="90"/>
                  <a:pt x="67" y="92"/>
                  <a:pt x="66" y="92"/>
                </a:cubicBezTo>
                <a:cubicBezTo>
                  <a:pt x="65" y="93"/>
                  <a:pt x="64" y="93"/>
                  <a:pt x="63" y="92"/>
                </a:cubicBezTo>
                <a:close/>
                <a:moveTo>
                  <a:pt x="77" y="101"/>
                </a:moveTo>
                <a:cubicBezTo>
                  <a:pt x="76" y="102"/>
                  <a:pt x="75" y="102"/>
                  <a:pt x="74" y="101"/>
                </a:cubicBezTo>
                <a:cubicBezTo>
                  <a:pt x="73" y="100"/>
                  <a:pt x="73" y="99"/>
                  <a:pt x="74" y="98"/>
                </a:cubicBezTo>
                <a:cubicBezTo>
                  <a:pt x="75" y="97"/>
                  <a:pt x="76" y="97"/>
                  <a:pt x="77" y="98"/>
                </a:cubicBezTo>
                <a:cubicBezTo>
                  <a:pt x="78" y="99"/>
                  <a:pt x="78" y="100"/>
                  <a:pt x="77" y="101"/>
                </a:cubicBezTo>
                <a:close/>
                <a:moveTo>
                  <a:pt x="66" y="86"/>
                </a:moveTo>
                <a:cubicBezTo>
                  <a:pt x="65" y="85"/>
                  <a:pt x="65" y="84"/>
                  <a:pt x="66" y="83"/>
                </a:cubicBezTo>
                <a:cubicBezTo>
                  <a:pt x="67" y="82"/>
                  <a:pt x="68" y="82"/>
                  <a:pt x="69" y="83"/>
                </a:cubicBezTo>
                <a:cubicBezTo>
                  <a:pt x="70" y="84"/>
                  <a:pt x="70" y="85"/>
                  <a:pt x="69" y="86"/>
                </a:cubicBezTo>
                <a:cubicBezTo>
                  <a:pt x="68" y="87"/>
                  <a:pt x="67" y="87"/>
                  <a:pt x="66" y="86"/>
                </a:cubicBezTo>
                <a:close/>
                <a:moveTo>
                  <a:pt x="84" y="99"/>
                </a:moveTo>
                <a:cubicBezTo>
                  <a:pt x="83" y="100"/>
                  <a:pt x="81" y="100"/>
                  <a:pt x="81" y="99"/>
                </a:cubicBezTo>
                <a:cubicBezTo>
                  <a:pt x="80" y="98"/>
                  <a:pt x="80" y="97"/>
                  <a:pt x="81" y="96"/>
                </a:cubicBezTo>
                <a:cubicBezTo>
                  <a:pt x="82" y="95"/>
                  <a:pt x="83" y="95"/>
                  <a:pt x="84" y="96"/>
                </a:cubicBezTo>
                <a:cubicBezTo>
                  <a:pt x="84" y="97"/>
                  <a:pt x="84" y="98"/>
                  <a:pt x="84" y="99"/>
                </a:cubicBezTo>
                <a:close/>
                <a:moveTo>
                  <a:pt x="80" y="95"/>
                </a:moveTo>
                <a:cubicBezTo>
                  <a:pt x="79" y="95"/>
                  <a:pt x="77" y="95"/>
                  <a:pt x="77" y="94"/>
                </a:cubicBezTo>
                <a:cubicBezTo>
                  <a:pt x="76" y="94"/>
                  <a:pt x="76" y="92"/>
                  <a:pt x="77" y="92"/>
                </a:cubicBezTo>
                <a:cubicBezTo>
                  <a:pt x="78" y="91"/>
                  <a:pt x="79" y="91"/>
                  <a:pt x="80" y="92"/>
                </a:cubicBezTo>
                <a:cubicBezTo>
                  <a:pt x="80" y="93"/>
                  <a:pt x="80" y="94"/>
                  <a:pt x="80" y="95"/>
                </a:cubicBezTo>
                <a:close/>
                <a:moveTo>
                  <a:pt x="69" y="79"/>
                </a:moveTo>
                <a:cubicBezTo>
                  <a:pt x="68" y="78"/>
                  <a:pt x="68" y="77"/>
                  <a:pt x="69" y="76"/>
                </a:cubicBezTo>
                <a:cubicBezTo>
                  <a:pt x="70" y="76"/>
                  <a:pt x="71" y="76"/>
                  <a:pt x="72" y="76"/>
                </a:cubicBezTo>
                <a:cubicBezTo>
                  <a:pt x="72" y="77"/>
                  <a:pt x="72" y="79"/>
                  <a:pt x="72" y="79"/>
                </a:cubicBezTo>
                <a:cubicBezTo>
                  <a:pt x="71" y="80"/>
                  <a:pt x="69" y="80"/>
                  <a:pt x="69" y="79"/>
                </a:cubicBezTo>
                <a:close/>
                <a:moveTo>
                  <a:pt x="90" y="97"/>
                </a:moveTo>
                <a:cubicBezTo>
                  <a:pt x="89" y="97"/>
                  <a:pt x="88" y="97"/>
                  <a:pt x="87" y="96"/>
                </a:cubicBezTo>
                <a:cubicBezTo>
                  <a:pt x="87" y="96"/>
                  <a:pt x="87" y="94"/>
                  <a:pt x="88" y="94"/>
                </a:cubicBezTo>
                <a:cubicBezTo>
                  <a:pt x="88" y="93"/>
                  <a:pt x="90" y="93"/>
                  <a:pt x="90" y="94"/>
                </a:cubicBezTo>
                <a:cubicBezTo>
                  <a:pt x="91" y="95"/>
                  <a:pt x="91" y="96"/>
                  <a:pt x="90" y="97"/>
                </a:cubicBezTo>
                <a:close/>
                <a:moveTo>
                  <a:pt x="86" y="92"/>
                </a:moveTo>
                <a:cubicBezTo>
                  <a:pt x="85" y="93"/>
                  <a:pt x="84" y="93"/>
                  <a:pt x="83" y="92"/>
                </a:cubicBezTo>
                <a:cubicBezTo>
                  <a:pt x="83" y="91"/>
                  <a:pt x="83" y="90"/>
                  <a:pt x="84" y="89"/>
                </a:cubicBezTo>
                <a:cubicBezTo>
                  <a:pt x="84" y="89"/>
                  <a:pt x="86" y="89"/>
                  <a:pt x="86" y="89"/>
                </a:cubicBezTo>
                <a:cubicBezTo>
                  <a:pt x="87" y="90"/>
                  <a:pt x="87" y="92"/>
                  <a:pt x="86" y="92"/>
                </a:cubicBezTo>
                <a:close/>
                <a:moveTo>
                  <a:pt x="82" y="88"/>
                </a:moveTo>
                <a:cubicBezTo>
                  <a:pt x="81" y="89"/>
                  <a:pt x="80" y="89"/>
                  <a:pt x="79" y="88"/>
                </a:cubicBezTo>
                <a:cubicBezTo>
                  <a:pt x="79" y="87"/>
                  <a:pt x="79" y="86"/>
                  <a:pt x="80" y="85"/>
                </a:cubicBezTo>
                <a:cubicBezTo>
                  <a:pt x="80" y="84"/>
                  <a:pt x="82" y="84"/>
                  <a:pt x="82" y="85"/>
                </a:cubicBezTo>
                <a:cubicBezTo>
                  <a:pt x="83" y="86"/>
                  <a:pt x="83" y="87"/>
                  <a:pt x="82" y="88"/>
                </a:cubicBezTo>
                <a:close/>
                <a:moveTo>
                  <a:pt x="97" y="94"/>
                </a:moveTo>
                <a:cubicBezTo>
                  <a:pt x="96" y="95"/>
                  <a:pt x="95" y="95"/>
                  <a:pt x="94" y="94"/>
                </a:cubicBezTo>
                <a:cubicBezTo>
                  <a:pt x="93" y="93"/>
                  <a:pt x="93" y="92"/>
                  <a:pt x="94" y="91"/>
                </a:cubicBezTo>
                <a:cubicBezTo>
                  <a:pt x="95" y="91"/>
                  <a:pt x="96" y="91"/>
                  <a:pt x="97" y="92"/>
                </a:cubicBezTo>
                <a:cubicBezTo>
                  <a:pt x="98" y="92"/>
                  <a:pt x="98" y="94"/>
                  <a:pt x="97" y="94"/>
                </a:cubicBezTo>
                <a:close/>
                <a:moveTo>
                  <a:pt x="93" y="90"/>
                </a:moveTo>
                <a:cubicBezTo>
                  <a:pt x="92" y="91"/>
                  <a:pt x="91" y="91"/>
                  <a:pt x="90" y="90"/>
                </a:cubicBezTo>
                <a:cubicBezTo>
                  <a:pt x="89" y="89"/>
                  <a:pt x="89" y="88"/>
                  <a:pt x="90" y="87"/>
                </a:cubicBezTo>
                <a:cubicBezTo>
                  <a:pt x="91" y="86"/>
                  <a:pt x="92" y="86"/>
                  <a:pt x="93" y="87"/>
                </a:cubicBezTo>
                <a:cubicBezTo>
                  <a:pt x="94" y="88"/>
                  <a:pt x="94" y="89"/>
                  <a:pt x="93" y="90"/>
                </a:cubicBezTo>
                <a:close/>
                <a:moveTo>
                  <a:pt x="89" y="86"/>
                </a:moveTo>
                <a:cubicBezTo>
                  <a:pt x="88" y="87"/>
                  <a:pt x="87" y="86"/>
                  <a:pt x="86" y="86"/>
                </a:cubicBezTo>
                <a:cubicBezTo>
                  <a:pt x="85" y="85"/>
                  <a:pt x="85" y="84"/>
                  <a:pt x="86" y="83"/>
                </a:cubicBezTo>
                <a:cubicBezTo>
                  <a:pt x="87" y="82"/>
                  <a:pt x="88" y="82"/>
                  <a:pt x="89" y="83"/>
                </a:cubicBezTo>
                <a:cubicBezTo>
                  <a:pt x="90" y="84"/>
                  <a:pt x="90" y="85"/>
                  <a:pt x="89" y="86"/>
                </a:cubicBezTo>
                <a:close/>
                <a:moveTo>
                  <a:pt x="85" y="81"/>
                </a:moveTo>
                <a:cubicBezTo>
                  <a:pt x="84" y="82"/>
                  <a:pt x="83" y="82"/>
                  <a:pt x="82" y="81"/>
                </a:cubicBezTo>
                <a:cubicBezTo>
                  <a:pt x="81" y="81"/>
                  <a:pt x="81" y="79"/>
                  <a:pt x="82" y="79"/>
                </a:cubicBezTo>
                <a:cubicBezTo>
                  <a:pt x="83" y="78"/>
                  <a:pt x="84" y="78"/>
                  <a:pt x="85" y="79"/>
                </a:cubicBezTo>
                <a:cubicBezTo>
                  <a:pt x="86" y="79"/>
                  <a:pt x="86" y="81"/>
                  <a:pt x="85" y="81"/>
                </a:cubicBezTo>
                <a:close/>
                <a:moveTo>
                  <a:pt x="100" y="88"/>
                </a:moveTo>
                <a:cubicBezTo>
                  <a:pt x="99" y="89"/>
                  <a:pt x="98" y="89"/>
                  <a:pt x="97" y="88"/>
                </a:cubicBezTo>
                <a:cubicBezTo>
                  <a:pt x="96" y="87"/>
                  <a:pt x="96" y="86"/>
                  <a:pt x="97" y="85"/>
                </a:cubicBezTo>
                <a:cubicBezTo>
                  <a:pt x="98" y="84"/>
                  <a:pt x="99" y="84"/>
                  <a:pt x="100" y="85"/>
                </a:cubicBezTo>
                <a:cubicBezTo>
                  <a:pt x="101" y="86"/>
                  <a:pt x="101" y="87"/>
                  <a:pt x="100" y="88"/>
                </a:cubicBezTo>
                <a:close/>
                <a:moveTo>
                  <a:pt x="96" y="84"/>
                </a:moveTo>
                <a:cubicBezTo>
                  <a:pt x="95" y="84"/>
                  <a:pt x="94" y="84"/>
                  <a:pt x="93" y="83"/>
                </a:cubicBezTo>
                <a:cubicBezTo>
                  <a:pt x="92" y="83"/>
                  <a:pt x="92" y="81"/>
                  <a:pt x="93" y="81"/>
                </a:cubicBezTo>
                <a:cubicBezTo>
                  <a:pt x="94" y="80"/>
                  <a:pt x="95" y="80"/>
                  <a:pt x="96" y="81"/>
                </a:cubicBezTo>
                <a:cubicBezTo>
                  <a:pt x="97" y="82"/>
                  <a:pt x="97" y="83"/>
                  <a:pt x="96" y="84"/>
                </a:cubicBezTo>
                <a:close/>
                <a:moveTo>
                  <a:pt x="92" y="79"/>
                </a:moveTo>
                <a:cubicBezTo>
                  <a:pt x="91" y="80"/>
                  <a:pt x="90" y="80"/>
                  <a:pt x="89" y="79"/>
                </a:cubicBezTo>
                <a:cubicBezTo>
                  <a:pt x="88" y="78"/>
                  <a:pt x="88" y="77"/>
                  <a:pt x="89" y="76"/>
                </a:cubicBezTo>
                <a:cubicBezTo>
                  <a:pt x="90" y="76"/>
                  <a:pt x="91" y="76"/>
                  <a:pt x="92" y="76"/>
                </a:cubicBezTo>
                <a:cubicBezTo>
                  <a:pt x="93" y="77"/>
                  <a:pt x="93" y="79"/>
                  <a:pt x="92" y="79"/>
                </a:cubicBezTo>
                <a:close/>
                <a:moveTo>
                  <a:pt x="84" y="68"/>
                </a:moveTo>
                <a:cubicBezTo>
                  <a:pt x="83" y="69"/>
                  <a:pt x="82" y="69"/>
                  <a:pt x="81" y="68"/>
                </a:cubicBezTo>
                <a:cubicBezTo>
                  <a:pt x="80" y="67"/>
                  <a:pt x="80" y="66"/>
                  <a:pt x="81" y="65"/>
                </a:cubicBezTo>
                <a:cubicBezTo>
                  <a:pt x="82" y="64"/>
                  <a:pt x="83" y="64"/>
                  <a:pt x="84" y="65"/>
                </a:cubicBezTo>
                <a:cubicBezTo>
                  <a:pt x="85" y="66"/>
                  <a:pt x="85" y="67"/>
                  <a:pt x="84" y="68"/>
                </a:cubicBezTo>
                <a:close/>
                <a:moveTo>
                  <a:pt x="102" y="81"/>
                </a:moveTo>
                <a:cubicBezTo>
                  <a:pt x="102" y="82"/>
                  <a:pt x="100" y="82"/>
                  <a:pt x="100" y="81"/>
                </a:cubicBezTo>
                <a:cubicBezTo>
                  <a:pt x="99" y="80"/>
                  <a:pt x="99" y="79"/>
                  <a:pt x="100" y="78"/>
                </a:cubicBezTo>
                <a:cubicBezTo>
                  <a:pt x="101" y="78"/>
                  <a:pt x="102" y="78"/>
                  <a:pt x="103" y="78"/>
                </a:cubicBezTo>
                <a:cubicBezTo>
                  <a:pt x="103" y="79"/>
                  <a:pt x="103" y="81"/>
                  <a:pt x="102" y="81"/>
                </a:cubicBezTo>
                <a:close/>
                <a:moveTo>
                  <a:pt x="98" y="77"/>
                </a:moveTo>
                <a:cubicBezTo>
                  <a:pt x="98" y="78"/>
                  <a:pt x="96" y="78"/>
                  <a:pt x="96" y="77"/>
                </a:cubicBezTo>
                <a:cubicBezTo>
                  <a:pt x="95" y="76"/>
                  <a:pt x="95" y="75"/>
                  <a:pt x="96" y="74"/>
                </a:cubicBezTo>
                <a:cubicBezTo>
                  <a:pt x="97" y="73"/>
                  <a:pt x="98" y="73"/>
                  <a:pt x="99" y="74"/>
                </a:cubicBezTo>
                <a:cubicBezTo>
                  <a:pt x="99" y="75"/>
                  <a:pt x="99" y="76"/>
                  <a:pt x="98" y="77"/>
                </a:cubicBezTo>
                <a:close/>
                <a:moveTo>
                  <a:pt x="91" y="66"/>
                </a:moveTo>
                <a:cubicBezTo>
                  <a:pt x="90" y="66"/>
                  <a:pt x="89" y="66"/>
                  <a:pt x="88" y="65"/>
                </a:cubicBezTo>
                <a:cubicBezTo>
                  <a:pt x="87" y="65"/>
                  <a:pt x="87" y="63"/>
                  <a:pt x="88" y="63"/>
                </a:cubicBezTo>
                <a:cubicBezTo>
                  <a:pt x="89" y="62"/>
                  <a:pt x="90" y="62"/>
                  <a:pt x="91" y="63"/>
                </a:cubicBezTo>
                <a:cubicBezTo>
                  <a:pt x="91" y="64"/>
                  <a:pt x="91" y="65"/>
                  <a:pt x="91" y="66"/>
                </a:cubicBezTo>
                <a:close/>
                <a:moveTo>
                  <a:pt x="87" y="61"/>
                </a:moveTo>
                <a:cubicBezTo>
                  <a:pt x="86" y="62"/>
                  <a:pt x="85" y="62"/>
                  <a:pt x="84" y="61"/>
                </a:cubicBezTo>
                <a:cubicBezTo>
                  <a:pt x="83" y="60"/>
                  <a:pt x="83" y="59"/>
                  <a:pt x="84" y="58"/>
                </a:cubicBezTo>
                <a:cubicBezTo>
                  <a:pt x="85" y="58"/>
                  <a:pt x="86" y="58"/>
                  <a:pt x="87" y="58"/>
                </a:cubicBezTo>
                <a:cubicBezTo>
                  <a:pt x="88" y="59"/>
                  <a:pt x="87" y="61"/>
                  <a:pt x="87" y="61"/>
                </a:cubicBezTo>
                <a:close/>
                <a:moveTo>
                  <a:pt x="105" y="75"/>
                </a:moveTo>
                <a:cubicBezTo>
                  <a:pt x="104" y="76"/>
                  <a:pt x="103" y="75"/>
                  <a:pt x="102" y="75"/>
                </a:cubicBezTo>
                <a:cubicBezTo>
                  <a:pt x="102" y="74"/>
                  <a:pt x="102" y="73"/>
                  <a:pt x="102" y="72"/>
                </a:cubicBezTo>
                <a:cubicBezTo>
                  <a:pt x="103" y="71"/>
                  <a:pt x="105" y="71"/>
                  <a:pt x="105" y="72"/>
                </a:cubicBezTo>
                <a:cubicBezTo>
                  <a:pt x="106" y="73"/>
                  <a:pt x="106" y="74"/>
                  <a:pt x="105" y="75"/>
                </a:cubicBezTo>
                <a:close/>
                <a:moveTo>
                  <a:pt x="97" y="63"/>
                </a:moveTo>
                <a:cubicBezTo>
                  <a:pt x="97" y="64"/>
                  <a:pt x="95" y="64"/>
                  <a:pt x="94" y="63"/>
                </a:cubicBezTo>
                <a:cubicBezTo>
                  <a:pt x="94" y="62"/>
                  <a:pt x="94" y="61"/>
                  <a:pt x="95" y="60"/>
                </a:cubicBezTo>
                <a:cubicBezTo>
                  <a:pt x="95" y="60"/>
                  <a:pt x="97" y="60"/>
                  <a:pt x="97" y="61"/>
                </a:cubicBezTo>
                <a:cubicBezTo>
                  <a:pt x="98" y="61"/>
                  <a:pt x="98" y="63"/>
                  <a:pt x="97" y="63"/>
                </a:cubicBezTo>
                <a:close/>
                <a:moveTo>
                  <a:pt x="93" y="59"/>
                </a:moveTo>
                <a:cubicBezTo>
                  <a:pt x="93" y="60"/>
                  <a:pt x="91" y="60"/>
                  <a:pt x="91" y="59"/>
                </a:cubicBezTo>
                <a:cubicBezTo>
                  <a:pt x="90" y="58"/>
                  <a:pt x="90" y="57"/>
                  <a:pt x="91" y="56"/>
                </a:cubicBezTo>
                <a:cubicBezTo>
                  <a:pt x="91" y="55"/>
                  <a:pt x="93" y="55"/>
                  <a:pt x="93" y="56"/>
                </a:cubicBezTo>
                <a:cubicBezTo>
                  <a:pt x="94" y="57"/>
                  <a:pt x="94" y="58"/>
                  <a:pt x="93" y="59"/>
                </a:cubicBezTo>
                <a:close/>
                <a:moveTo>
                  <a:pt x="89" y="55"/>
                </a:moveTo>
                <a:cubicBezTo>
                  <a:pt x="89" y="56"/>
                  <a:pt x="87" y="56"/>
                  <a:pt x="87" y="55"/>
                </a:cubicBezTo>
                <a:cubicBezTo>
                  <a:pt x="86" y="54"/>
                  <a:pt x="86" y="53"/>
                  <a:pt x="87" y="52"/>
                </a:cubicBezTo>
                <a:cubicBezTo>
                  <a:pt x="87" y="51"/>
                  <a:pt x="89" y="51"/>
                  <a:pt x="89" y="52"/>
                </a:cubicBezTo>
                <a:cubicBezTo>
                  <a:pt x="90" y="53"/>
                  <a:pt x="90" y="54"/>
                  <a:pt x="89" y="55"/>
                </a:cubicBezTo>
                <a:close/>
                <a:moveTo>
                  <a:pt x="104" y="61"/>
                </a:moveTo>
                <a:cubicBezTo>
                  <a:pt x="103" y="62"/>
                  <a:pt x="102" y="62"/>
                  <a:pt x="101" y="61"/>
                </a:cubicBezTo>
                <a:cubicBezTo>
                  <a:pt x="100" y="60"/>
                  <a:pt x="101" y="59"/>
                  <a:pt x="101" y="58"/>
                </a:cubicBezTo>
                <a:cubicBezTo>
                  <a:pt x="102" y="57"/>
                  <a:pt x="103" y="58"/>
                  <a:pt x="104" y="58"/>
                </a:cubicBezTo>
                <a:cubicBezTo>
                  <a:pt x="105" y="59"/>
                  <a:pt x="105" y="60"/>
                  <a:pt x="104" y="61"/>
                </a:cubicBezTo>
                <a:close/>
                <a:moveTo>
                  <a:pt x="100" y="57"/>
                </a:moveTo>
                <a:cubicBezTo>
                  <a:pt x="99" y="58"/>
                  <a:pt x="98" y="58"/>
                  <a:pt x="97" y="57"/>
                </a:cubicBezTo>
                <a:cubicBezTo>
                  <a:pt x="96" y="56"/>
                  <a:pt x="97" y="55"/>
                  <a:pt x="97" y="54"/>
                </a:cubicBezTo>
                <a:cubicBezTo>
                  <a:pt x="98" y="53"/>
                  <a:pt x="99" y="53"/>
                  <a:pt x="100" y="54"/>
                </a:cubicBezTo>
                <a:cubicBezTo>
                  <a:pt x="101" y="55"/>
                  <a:pt x="101" y="56"/>
                  <a:pt x="100" y="57"/>
                </a:cubicBezTo>
                <a:close/>
                <a:moveTo>
                  <a:pt x="96" y="53"/>
                </a:moveTo>
                <a:cubicBezTo>
                  <a:pt x="95" y="53"/>
                  <a:pt x="94" y="53"/>
                  <a:pt x="93" y="52"/>
                </a:cubicBezTo>
                <a:cubicBezTo>
                  <a:pt x="93" y="52"/>
                  <a:pt x="93" y="50"/>
                  <a:pt x="93" y="50"/>
                </a:cubicBezTo>
                <a:cubicBezTo>
                  <a:pt x="94" y="49"/>
                  <a:pt x="95" y="49"/>
                  <a:pt x="96" y="50"/>
                </a:cubicBezTo>
                <a:cubicBezTo>
                  <a:pt x="97" y="51"/>
                  <a:pt x="97" y="52"/>
                  <a:pt x="96" y="53"/>
                </a:cubicBezTo>
                <a:close/>
                <a:moveTo>
                  <a:pt x="92" y="48"/>
                </a:moveTo>
                <a:cubicBezTo>
                  <a:pt x="91" y="49"/>
                  <a:pt x="90" y="49"/>
                  <a:pt x="89" y="48"/>
                </a:cubicBezTo>
                <a:cubicBezTo>
                  <a:pt x="89" y="47"/>
                  <a:pt x="89" y="46"/>
                  <a:pt x="89" y="45"/>
                </a:cubicBezTo>
                <a:cubicBezTo>
                  <a:pt x="90" y="45"/>
                  <a:pt x="91" y="45"/>
                  <a:pt x="92" y="45"/>
                </a:cubicBezTo>
                <a:cubicBezTo>
                  <a:pt x="93" y="46"/>
                  <a:pt x="93" y="48"/>
                  <a:pt x="92" y="48"/>
                </a:cubicBezTo>
                <a:close/>
                <a:moveTo>
                  <a:pt x="116" y="65"/>
                </a:moveTo>
                <a:cubicBezTo>
                  <a:pt x="115" y="65"/>
                  <a:pt x="114" y="65"/>
                  <a:pt x="114" y="64"/>
                </a:cubicBezTo>
                <a:cubicBezTo>
                  <a:pt x="113" y="64"/>
                  <a:pt x="113" y="62"/>
                  <a:pt x="113" y="62"/>
                </a:cubicBezTo>
                <a:cubicBezTo>
                  <a:pt x="114" y="61"/>
                  <a:pt x="115" y="61"/>
                  <a:pt x="116" y="62"/>
                </a:cubicBezTo>
                <a:cubicBezTo>
                  <a:pt x="117" y="63"/>
                  <a:pt x="117" y="64"/>
                  <a:pt x="116" y="65"/>
                </a:cubicBezTo>
                <a:close/>
                <a:moveTo>
                  <a:pt x="107" y="55"/>
                </a:moveTo>
                <a:cubicBezTo>
                  <a:pt x="106" y="55"/>
                  <a:pt x="105" y="55"/>
                  <a:pt x="104" y="55"/>
                </a:cubicBezTo>
                <a:cubicBezTo>
                  <a:pt x="103" y="54"/>
                  <a:pt x="103" y="52"/>
                  <a:pt x="104" y="52"/>
                </a:cubicBezTo>
                <a:cubicBezTo>
                  <a:pt x="105" y="51"/>
                  <a:pt x="106" y="51"/>
                  <a:pt x="107" y="52"/>
                </a:cubicBezTo>
                <a:cubicBezTo>
                  <a:pt x="108" y="53"/>
                  <a:pt x="108" y="54"/>
                  <a:pt x="107" y="55"/>
                </a:cubicBezTo>
                <a:close/>
                <a:moveTo>
                  <a:pt x="103" y="50"/>
                </a:moveTo>
                <a:cubicBezTo>
                  <a:pt x="102" y="51"/>
                  <a:pt x="101" y="51"/>
                  <a:pt x="100" y="50"/>
                </a:cubicBezTo>
                <a:cubicBezTo>
                  <a:pt x="99" y="49"/>
                  <a:pt x="99" y="48"/>
                  <a:pt x="100" y="47"/>
                </a:cubicBezTo>
                <a:cubicBezTo>
                  <a:pt x="101" y="47"/>
                  <a:pt x="102" y="47"/>
                  <a:pt x="103" y="47"/>
                </a:cubicBezTo>
                <a:cubicBezTo>
                  <a:pt x="104" y="48"/>
                  <a:pt x="104" y="50"/>
                  <a:pt x="103" y="50"/>
                </a:cubicBezTo>
                <a:close/>
                <a:moveTo>
                  <a:pt x="99" y="46"/>
                </a:moveTo>
                <a:cubicBezTo>
                  <a:pt x="98" y="47"/>
                  <a:pt x="97" y="47"/>
                  <a:pt x="96" y="46"/>
                </a:cubicBezTo>
                <a:cubicBezTo>
                  <a:pt x="95" y="45"/>
                  <a:pt x="95" y="44"/>
                  <a:pt x="96" y="43"/>
                </a:cubicBezTo>
                <a:cubicBezTo>
                  <a:pt x="97" y="42"/>
                  <a:pt x="98" y="42"/>
                  <a:pt x="99" y="43"/>
                </a:cubicBezTo>
                <a:cubicBezTo>
                  <a:pt x="100" y="44"/>
                  <a:pt x="100" y="45"/>
                  <a:pt x="99" y="46"/>
                </a:cubicBezTo>
                <a:close/>
                <a:moveTo>
                  <a:pt x="122" y="63"/>
                </a:moveTo>
                <a:cubicBezTo>
                  <a:pt x="121" y="64"/>
                  <a:pt x="120" y="64"/>
                  <a:pt x="119" y="63"/>
                </a:cubicBezTo>
                <a:cubicBezTo>
                  <a:pt x="119" y="62"/>
                  <a:pt x="119" y="61"/>
                  <a:pt x="119" y="60"/>
                </a:cubicBezTo>
                <a:cubicBezTo>
                  <a:pt x="120" y="60"/>
                  <a:pt x="121" y="60"/>
                  <a:pt x="122" y="61"/>
                </a:cubicBezTo>
                <a:cubicBezTo>
                  <a:pt x="122" y="62"/>
                  <a:pt x="122" y="63"/>
                  <a:pt x="122" y="63"/>
                </a:cubicBezTo>
                <a:close/>
                <a:moveTo>
                  <a:pt x="118" y="59"/>
                </a:moveTo>
                <a:cubicBezTo>
                  <a:pt x="118" y="59"/>
                  <a:pt x="116" y="59"/>
                  <a:pt x="116" y="58"/>
                </a:cubicBezTo>
                <a:cubicBezTo>
                  <a:pt x="115" y="57"/>
                  <a:pt x="115" y="56"/>
                  <a:pt x="116" y="56"/>
                </a:cubicBezTo>
                <a:cubicBezTo>
                  <a:pt x="116" y="55"/>
                  <a:pt x="117" y="55"/>
                  <a:pt x="118" y="56"/>
                </a:cubicBezTo>
                <a:cubicBezTo>
                  <a:pt x="119" y="57"/>
                  <a:pt x="119" y="58"/>
                  <a:pt x="118" y="59"/>
                </a:cubicBezTo>
                <a:close/>
                <a:moveTo>
                  <a:pt x="110" y="48"/>
                </a:moveTo>
                <a:cubicBezTo>
                  <a:pt x="109" y="49"/>
                  <a:pt x="107" y="49"/>
                  <a:pt x="107" y="48"/>
                </a:cubicBezTo>
                <a:cubicBezTo>
                  <a:pt x="106" y="47"/>
                  <a:pt x="106" y="46"/>
                  <a:pt x="107" y="45"/>
                </a:cubicBezTo>
                <a:cubicBezTo>
                  <a:pt x="108" y="44"/>
                  <a:pt x="109" y="44"/>
                  <a:pt x="110" y="45"/>
                </a:cubicBezTo>
                <a:cubicBezTo>
                  <a:pt x="110" y="46"/>
                  <a:pt x="110" y="47"/>
                  <a:pt x="110" y="48"/>
                </a:cubicBezTo>
                <a:close/>
                <a:moveTo>
                  <a:pt x="106" y="44"/>
                </a:moveTo>
                <a:cubicBezTo>
                  <a:pt x="105" y="45"/>
                  <a:pt x="103" y="45"/>
                  <a:pt x="103" y="44"/>
                </a:cubicBezTo>
                <a:cubicBezTo>
                  <a:pt x="102" y="43"/>
                  <a:pt x="102" y="42"/>
                  <a:pt x="103" y="41"/>
                </a:cubicBezTo>
                <a:cubicBezTo>
                  <a:pt x="104" y="40"/>
                  <a:pt x="105" y="40"/>
                  <a:pt x="106" y="41"/>
                </a:cubicBezTo>
                <a:cubicBezTo>
                  <a:pt x="106" y="42"/>
                  <a:pt x="106" y="43"/>
                  <a:pt x="106" y="44"/>
                </a:cubicBezTo>
                <a:close/>
                <a:moveTo>
                  <a:pt x="123" y="55"/>
                </a:moveTo>
                <a:cubicBezTo>
                  <a:pt x="124" y="56"/>
                  <a:pt x="124" y="57"/>
                  <a:pt x="123" y="58"/>
                </a:cubicBezTo>
                <a:cubicBezTo>
                  <a:pt x="123" y="58"/>
                  <a:pt x="122" y="58"/>
                  <a:pt x="121" y="57"/>
                </a:cubicBezTo>
                <a:cubicBezTo>
                  <a:pt x="121" y="56"/>
                  <a:pt x="121" y="55"/>
                  <a:pt x="121" y="55"/>
                </a:cubicBezTo>
                <a:cubicBezTo>
                  <a:pt x="122" y="54"/>
                  <a:pt x="123" y="54"/>
                  <a:pt x="123" y="55"/>
                </a:cubicBezTo>
                <a:close/>
                <a:moveTo>
                  <a:pt x="120" y="53"/>
                </a:moveTo>
                <a:cubicBezTo>
                  <a:pt x="120" y="54"/>
                  <a:pt x="118" y="53"/>
                  <a:pt x="118" y="52"/>
                </a:cubicBezTo>
                <a:cubicBezTo>
                  <a:pt x="117" y="52"/>
                  <a:pt x="117" y="50"/>
                  <a:pt x="118" y="50"/>
                </a:cubicBezTo>
                <a:cubicBezTo>
                  <a:pt x="118" y="49"/>
                  <a:pt x="119" y="49"/>
                  <a:pt x="120" y="50"/>
                </a:cubicBezTo>
                <a:cubicBezTo>
                  <a:pt x="121" y="51"/>
                  <a:pt x="121" y="52"/>
                  <a:pt x="120" y="53"/>
                </a:cubicBezTo>
                <a:close/>
                <a:moveTo>
                  <a:pt x="112" y="42"/>
                </a:moveTo>
                <a:cubicBezTo>
                  <a:pt x="111" y="42"/>
                  <a:pt x="110" y="42"/>
                  <a:pt x="109" y="41"/>
                </a:cubicBezTo>
                <a:cubicBezTo>
                  <a:pt x="109" y="41"/>
                  <a:pt x="109" y="39"/>
                  <a:pt x="110" y="39"/>
                </a:cubicBezTo>
                <a:cubicBezTo>
                  <a:pt x="110" y="38"/>
                  <a:pt x="112" y="38"/>
                  <a:pt x="112" y="39"/>
                </a:cubicBezTo>
                <a:cubicBezTo>
                  <a:pt x="113" y="40"/>
                  <a:pt x="113" y="41"/>
                  <a:pt x="112" y="42"/>
                </a:cubicBezTo>
                <a:close/>
                <a:moveTo>
                  <a:pt x="122" y="48"/>
                </a:moveTo>
                <a:cubicBezTo>
                  <a:pt x="121" y="48"/>
                  <a:pt x="120" y="48"/>
                  <a:pt x="119" y="47"/>
                </a:cubicBezTo>
                <a:cubicBezTo>
                  <a:pt x="119" y="46"/>
                  <a:pt x="119" y="45"/>
                  <a:pt x="119" y="44"/>
                </a:cubicBezTo>
                <a:cubicBezTo>
                  <a:pt x="120" y="44"/>
                  <a:pt x="121" y="44"/>
                  <a:pt x="122" y="45"/>
                </a:cubicBezTo>
                <a:cubicBezTo>
                  <a:pt x="122" y="46"/>
                  <a:pt x="122" y="47"/>
                  <a:pt x="122" y="48"/>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83878" y="-237221"/>
            <a:ext cx="2397397" cy="1014428"/>
            <a:chOff x="183878" y="-237221"/>
            <a:chExt cx="2397397" cy="1014428"/>
          </a:xfrm>
        </p:grpSpPr>
        <p:grpSp>
          <p:nvGrpSpPr>
            <p:cNvPr id="8" name="组合 7"/>
            <p:cNvGrpSpPr/>
            <p:nvPr/>
          </p:nvGrpSpPr>
          <p:grpSpPr>
            <a:xfrm>
              <a:off x="183878" y="-237221"/>
              <a:ext cx="2397397" cy="1014427"/>
              <a:chOff x="7791566" y="-316714"/>
              <a:chExt cx="3421802" cy="1228681"/>
            </a:xfrm>
          </p:grpSpPr>
          <p:sp>
            <p:nvSpPr>
              <p:cNvPr id="10" name="矩形 9"/>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11" name="椭圆 10"/>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p:cNvSpPr txBox="1"/>
            <p:nvPr/>
          </p:nvSpPr>
          <p:spPr>
            <a:xfrm>
              <a:off x="352425" y="192432"/>
              <a:ext cx="1113146" cy="584775"/>
            </a:xfrm>
            <a:prstGeom prst="rect">
              <a:avLst/>
            </a:prstGeom>
            <a:noFill/>
          </p:spPr>
          <p:txBody>
            <a:bodyPr wrap="square" rtlCol="0" anchor="t">
              <a:spAutoFit/>
            </a:bodyPr>
            <a:lstStyle/>
            <a:p>
              <a:pPr algn="ctr"/>
              <a:r>
                <a:rPr lang="zh-CN" altLang="en-US" sz="3200" dirty="0">
                  <a:blipFill>
                    <a:blip r:embed="rId2"/>
                    <a:stretch>
                      <a:fillRect/>
                    </a:stretch>
                  </a:blipFill>
                  <a:cs typeface="+mn-ea"/>
                  <a:sym typeface="+mn-lt"/>
                </a:rPr>
                <a:t>起源</a:t>
              </a:r>
            </a:p>
          </p:txBody>
        </p:sp>
      </p:grpSp>
      <p:cxnSp>
        <p:nvCxnSpPr>
          <p:cNvPr id="16" name="直接连接符 15"/>
          <p:cNvCxnSpPr/>
          <p:nvPr/>
        </p:nvCxnSpPr>
        <p:spPr>
          <a:xfrm>
            <a:off x="3060836" y="4992406"/>
            <a:ext cx="2098306" cy="4919"/>
          </a:xfrm>
          <a:prstGeom prst="line">
            <a:avLst/>
          </a:prstGeom>
          <a:ln w="1905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053716" y="4997325"/>
            <a:ext cx="1973179" cy="0"/>
          </a:xfrm>
          <a:prstGeom prst="line">
            <a:avLst/>
          </a:prstGeom>
          <a:ln w="19050">
            <a:solidFill>
              <a:srgbClr val="ED7D31"/>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729615" y="3030220"/>
            <a:ext cx="2628900" cy="3279775"/>
            <a:chOff x="1149" y="4772"/>
            <a:chExt cx="4140" cy="5165"/>
          </a:xfrm>
        </p:grpSpPr>
        <p:sp>
          <p:nvSpPr>
            <p:cNvPr id="13" name="矩形 12"/>
            <p:cNvSpPr/>
            <p:nvPr/>
          </p:nvSpPr>
          <p:spPr>
            <a:xfrm>
              <a:off x="1465" y="8265"/>
              <a:ext cx="3510" cy="1672"/>
            </a:xfrm>
            <a:prstGeom prst="rect">
              <a:avLst/>
            </a:prstGeom>
          </p:spPr>
          <p:txBody>
            <a:bodyPr wrap="square">
              <a:spAutoFit/>
            </a:bodyPr>
            <a:lstStyle/>
            <a:p>
              <a:pPr algn="ctr">
                <a:lnSpc>
                  <a:spcPct val="150000"/>
                </a:lnSpc>
              </a:pPr>
              <a:r>
                <a:rPr lang="zh-CN" altLang="en-US" sz="1400" dirty="0">
                  <a:cs typeface="+mn-ea"/>
                  <a:sym typeface="+mn-lt"/>
                </a:rPr>
                <a:t>儒家圣贤们奠定了中国饮食对精细的审美取向以及五味调和的调味哲学</a:t>
              </a:r>
            </a:p>
          </p:txBody>
        </p:sp>
        <p:sp>
          <p:nvSpPr>
            <p:cNvPr id="14" name="文本框 13"/>
            <p:cNvSpPr txBox="1"/>
            <p:nvPr/>
          </p:nvSpPr>
          <p:spPr>
            <a:xfrm>
              <a:off x="1149" y="7371"/>
              <a:ext cx="4141" cy="921"/>
            </a:xfrm>
            <a:prstGeom prst="rect">
              <a:avLst/>
            </a:prstGeom>
            <a:noFill/>
          </p:spPr>
          <p:txBody>
            <a:bodyPr wrap="square" rtlCol="0" anchor="t">
              <a:spAutoFit/>
            </a:bodyPr>
            <a:lstStyle/>
            <a:p>
              <a:pPr algn="ctr"/>
              <a:r>
                <a:rPr lang="en-US" altLang="zh-CN" sz="3200" dirty="0">
                  <a:blipFill>
                    <a:blip r:embed="rId2"/>
                    <a:stretch>
                      <a:fillRect/>
                    </a:stretch>
                  </a:blipFill>
                  <a:cs typeface="+mn-ea"/>
                  <a:sym typeface="+mn-lt"/>
                </a:rPr>
                <a:t>2500</a:t>
              </a:r>
              <a:r>
                <a:rPr lang="zh-CN" altLang="en-US" sz="3200" dirty="0">
                  <a:blipFill>
                    <a:blip r:embed="rId2"/>
                    <a:stretch>
                      <a:fillRect/>
                    </a:stretch>
                  </a:blipFill>
                  <a:cs typeface="+mn-ea"/>
                  <a:sym typeface="+mn-lt"/>
                </a:rPr>
                <a:t>年前</a:t>
              </a:r>
            </a:p>
          </p:txBody>
        </p:sp>
        <p:pic>
          <p:nvPicPr>
            <p:cNvPr id="23" name="图片 22" descr="11545066zg6yje2enhyko2"/>
            <p:cNvPicPr>
              <a:picLocks noChangeAspect="1"/>
            </p:cNvPicPr>
            <p:nvPr/>
          </p:nvPicPr>
          <p:blipFill rotWithShape="1">
            <a:blip r:embed="rId3"/>
            <a:srcRect l="4491" t="3049" r="4144" b="3676"/>
            <a:stretch>
              <a:fillRect/>
            </a:stretch>
          </p:blipFill>
          <p:spPr>
            <a:xfrm>
              <a:off x="2065" y="4772"/>
              <a:ext cx="2371" cy="2340"/>
            </a:xfrm>
            <a:prstGeom prst="ellipse">
              <a:avLst/>
            </a:prstGeom>
          </p:spPr>
        </p:pic>
      </p:grpSp>
      <p:grpSp>
        <p:nvGrpSpPr>
          <p:cNvPr id="3" name="组合 2"/>
          <p:cNvGrpSpPr/>
          <p:nvPr/>
        </p:nvGrpSpPr>
        <p:grpSpPr>
          <a:xfrm>
            <a:off x="4602480" y="3030220"/>
            <a:ext cx="3006090" cy="3556000"/>
            <a:chOff x="7248" y="4772"/>
            <a:chExt cx="4734" cy="5600"/>
          </a:xfrm>
        </p:grpSpPr>
        <p:sp>
          <p:nvSpPr>
            <p:cNvPr id="17" name="文本框 16"/>
            <p:cNvSpPr txBox="1"/>
            <p:nvPr/>
          </p:nvSpPr>
          <p:spPr>
            <a:xfrm>
              <a:off x="7500" y="7344"/>
              <a:ext cx="4141" cy="921"/>
            </a:xfrm>
            <a:prstGeom prst="rect">
              <a:avLst/>
            </a:prstGeom>
            <a:noFill/>
          </p:spPr>
          <p:txBody>
            <a:bodyPr wrap="square" rtlCol="0" anchor="t">
              <a:spAutoFit/>
            </a:bodyPr>
            <a:lstStyle/>
            <a:p>
              <a:pPr algn="ctr"/>
              <a:r>
                <a:rPr lang="en-US" altLang="zh-CN" sz="3200" dirty="0">
                  <a:blipFill>
                    <a:blip r:embed="rId2"/>
                    <a:stretch>
                      <a:fillRect/>
                    </a:stretch>
                  </a:blipFill>
                  <a:cs typeface="+mn-ea"/>
                  <a:sym typeface="+mn-lt"/>
                </a:rPr>
                <a:t>1500</a:t>
              </a:r>
              <a:r>
                <a:rPr lang="zh-CN" altLang="en-US" sz="3200" dirty="0">
                  <a:blipFill>
                    <a:blip r:embed="rId2"/>
                    <a:stretch>
                      <a:fillRect/>
                    </a:stretch>
                  </a:blipFill>
                  <a:cs typeface="+mn-ea"/>
                  <a:sym typeface="+mn-lt"/>
                </a:rPr>
                <a:t>年前</a:t>
              </a:r>
            </a:p>
          </p:txBody>
        </p:sp>
        <p:sp>
          <p:nvSpPr>
            <p:cNvPr id="18" name="矩形 17"/>
            <p:cNvSpPr/>
            <p:nvPr/>
          </p:nvSpPr>
          <p:spPr>
            <a:xfrm>
              <a:off x="7248" y="8192"/>
              <a:ext cx="4734" cy="2181"/>
            </a:xfrm>
            <a:prstGeom prst="rect">
              <a:avLst/>
            </a:prstGeom>
          </p:spPr>
          <p:txBody>
            <a:bodyPr wrap="square">
              <a:spAutoFit/>
            </a:bodyPr>
            <a:lstStyle/>
            <a:p>
              <a:pPr algn="ctr">
                <a:lnSpc>
                  <a:spcPct val="150000"/>
                </a:lnSpc>
              </a:pPr>
              <a:r>
                <a:rPr lang="zh-CN" altLang="en-US" sz="1400" dirty="0">
                  <a:cs typeface="+mn-ea"/>
                  <a:sym typeface="+mn-lt"/>
                </a:rPr>
                <a:t>《齐民要术》中的"蒸、煮、烤、酿、煎、炒、熬、烹、炸、腊、盐、豉、醋、酱、酒、蜜、椒"奠定了中餐的烹调技法框架</a:t>
              </a:r>
            </a:p>
          </p:txBody>
        </p:sp>
        <p:pic>
          <p:nvPicPr>
            <p:cNvPr id="24" name="图片 23" descr="t01632404826d941474"/>
            <p:cNvPicPr>
              <a:picLocks noChangeAspect="1"/>
            </p:cNvPicPr>
            <p:nvPr/>
          </p:nvPicPr>
          <p:blipFill>
            <a:blip r:embed="rId4"/>
            <a:stretch>
              <a:fillRect/>
            </a:stretch>
          </p:blipFill>
          <p:spPr>
            <a:xfrm>
              <a:off x="8410" y="4772"/>
              <a:ext cx="2410" cy="2380"/>
            </a:xfrm>
            <a:prstGeom prst="ellipse">
              <a:avLst/>
            </a:prstGeom>
          </p:spPr>
        </p:pic>
      </p:grpSp>
      <p:grpSp>
        <p:nvGrpSpPr>
          <p:cNvPr id="4" name="组合 3"/>
          <p:cNvGrpSpPr/>
          <p:nvPr/>
        </p:nvGrpSpPr>
        <p:grpSpPr>
          <a:xfrm>
            <a:off x="8432165" y="3030220"/>
            <a:ext cx="3385820" cy="3517265"/>
            <a:chOff x="13279" y="4772"/>
            <a:chExt cx="5332" cy="5539"/>
          </a:xfrm>
        </p:grpSpPr>
        <p:sp>
          <p:nvSpPr>
            <p:cNvPr id="20" name="文本框 19"/>
            <p:cNvSpPr txBox="1"/>
            <p:nvPr/>
          </p:nvSpPr>
          <p:spPr>
            <a:xfrm>
              <a:off x="13683" y="7359"/>
              <a:ext cx="4141" cy="921"/>
            </a:xfrm>
            <a:prstGeom prst="rect">
              <a:avLst/>
            </a:prstGeom>
            <a:noFill/>
          </p:spPr>
          <p:txBody>
            <a:bodyPr wrap="square" rtlCol="0" anchor="t">
              <a:spAutoFit/>
            </a:bodyPr>
            <a:lstStyle/>
            <a:p>
              <a:pPr algn="ctr"/>
              <a:r>
                <a:rPr lang="zh-CN" altLang="en-US" sz="3200" dirty="0">
                  <a:blipFill>
                    <a:blip r:embed="rId2"/>
                    <a:stretch>
                      <a:fillRect/>
                    </a:stretch>
                  </a:blipFill>
                  <a:cs typeface="+mn-ea"/>
                  <a:sym typeface="+mn-lt"/>
                </a:rPr>
                <a:t>明清时期</a:t>
              </a:r>
            </a:p>
          </p:txBody>
        </p:sp>
        <p:sp>
          <p:nvSpPr>
            <p:cNvPr id="21" name="矩形 20"/>
            <p:cNvSpPr/>
            <p:nvPr/>
          </p:nvSpPr>
          <p:spPr>
            <a:xfrm>
              <a:off x="13279" y="8131"/>
              <a:ext cx="5332" cy="2181"/>
            </a:xfrm>
            <a:prstGeom prst="rect">
              <a:avLst/>
            </a:prstGeom>
          </p:spPr>
          <p:txBody>
            <a:bodyPr wrap="square">
              <a:spAutoFit/>
            </a:bodyPr>
            <a:lstStyle/>
            <a:p>
              <a:pPr algn="ctr">
                <a:lnSpc>
                  <a:spcPct val="150000"/>
                </a:lnSpc>
              </a:pPr>
              <a:r>
                <a:rPr lang="zh-CN" altLang="en-US" sz="1400" dirty="0">
                  <a:cs typeface="+mn-ea"/>
                  <a:sym typeface="+mn-lt"/>
                </a:rPr>
                <a:t>大量菜品进入宫廷，形成了众多极端考验厨艺的菜品和技法。明清两代北京的八大堂或十大堂，八大楼，八大居，顶级的二十四名店，皆为鲁菜</a:t>
              </a:r>
            </a:p>
          </p:txBody>
        </p:sp>
        <p:pic>
          <p:nvPicPr>
            <p:cNvPr id="25" name="图片 24" descr="20100512132838334"/>
            <p:cNvPicPr>
              <a:picLocks noChangeAspect="1"/>
            </p:cNvPicPr>
            <p:nvPr/>
          </p:nvPicPr>
          <p:blipFill rotWithShape="1">
            <a:blip r:embed="rId5"/>
            <a:srcRect l="7366" r="12871"/>
            <a:stretch>
              <a:fillRect/>
            </a:stretch>
          </p:blipFill>
          <p:spPr>
            <a:xfrm>
              <a:off x="14625" y="4772"/>
              <a:ext cx="2400" cy="2380"/>
            </a:xfrm>
            <a:prstGeom prst="ellipse">
              <a:avLst/>
            </a:prstGeom>
          </p:spPr>
        </p:pic>
      </p:grpSp>
      <p:sp>
        <p:nvSpPr>
          <p:cNvPr id="27" name="文本框 26"/>
          <p:cNvSpPr txBox="1"/>
          <p:nvPr/>
        </p:nvSpPr>
        <p:spPr>
          <a:xfrm>
            <a:off x="2217450" y="1853539"/>
            <a:ext cx="8112257" cy="700576"/>
          </a:xfrm>
          <a:prstGeom prst="rect">
            <a:avLst/>
          </a:prstGeom>
          <a:noFill/>
        </p:spPr>
        <p:txBody>
          <a:bodyPr wrap="square" rtlCol="0">
            <a:spAutoFit/>
          </a:bodyPr>
          <a:lstStyle/>
          <a:p>
            <a:pPr algn="ctr">
              <a:lnSpc>
                <a:spcPct val="150000"/>
              </a:lnSpc>
            </a:pPr>
            <a:r>
              <a:rPr lang="zh-CN" altLang="en-US" sz="1400" dirty="0">
                <a:cs typeface="+mn-ea"/>
                <a:sym typeface="+mn-lt"/>
              </a:rPr>
              <a:t>八旗子弟暗中投资，山东人经营，满汉合作的饭庄，在慈禧之后，达到顶峰，均开设在闹市区，古香古色，一派富丽堂皇。素有八大堂"、"八大楼"、"八大居"之说，皆为明清餐饮高级餐馆第一交椅。</a:t>
            </a:r>
          </a:p>
        </p:txBody>
      </p:sp>
      <p:sp>
        <p:nvSpPr>
          <p:cNvPr id="28" name="矩形 27"/>
          <p:cNvSpPr/>
          <p:nvPr/>
        </p:nvSpPr>
        <p:spPr>
          <a:xfrm>
            <a:off x="3314273" y="1283599"/>
            <a:ext cx="5596404" cy="584775"/>
          </a:xfrm>
          <a:prstGeom prst="rect">
            <a:avLst/>
          </a:prstGeom>
        </p:spPr>
        <p:txBody>
          <a:bodyPr wrap="none">
            <a:spAutoFit/>
          </a:bodyPr>
          <a:lstStyle/>
          <a:p>
            <a:pPr algn="ctr"/>
            <a:r>
              <a:rPr lang="zh-CN" altLang="en-US" sz="3200" dirty="0">
                <a:blipFill>
                  <a:blip r:embed="rId2"/>
                  <a:stretch>
                    <a:fillRect/>
                  </a:stretch>
                </a:blipFill>
                <a:cs typeface="+mn-ea"/>
                <a:sym typeface="+mn-lt"/>
              </a:rPr>
              <a:t>八大堂"、"八大楼"、"八大居"</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83878" y="-237221"/>
            <a:ext cx="2397397" cy="1014427"/>
            <a:chOff x="183878" y="-237221"/>
            <a:chExt cx="2397397" cy="1014427"/>
          </a:xfrm>
        </p:grpSpPr>
        <p:grpSp>
          <p:nvGrpSpPr>
            <p:cNvPr id="10" name="组合 9"/>
            <p:cNvGrpSpPr/>
            <p:nvPr/>
          </p:nvGrpSpPr>
          <p:grpSpPr>
            <a:xfrm>
              <a:off x="183878" y="-237221"/>
              <a:ext cx="2397397" cy="1014427"/>
              <a:chOff x="7791566" y="-316714"/>
              <a:chExt cx="3421802" cy="1228681"/>
            </a:xfrm>
          </p:grpSpPr>
          <p:sp>
            <p:nvSpPr>
              <p:cNvPr id="12" name="矩形 11"/>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13" name="椭圆 12"/>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useBgFill="1">
          <p:nvSpPr>
            <p:cNvPr id="11" name="文本框 10"/>
            <p:cNvSpPr txBox="1"/>
            <p:nvPr/>
          </p:nvSpPr>
          <p:spPr>
            <a:xfrm>
              <a:off x="298385" y="101863"/>
              <a:ext cx="2025015" cy="584775"/>
            </a:xfrm>
            <a:prstGeom prst="rect">
              <a:avLst/>
            </a:prstGeom>
          </p:spPr>
          <p:txBody>
            <a:bodyPr wrap="square" rtlCol="0" anchor="t">
              <a:spAutoFit/>
            </a:bodyPr>
            <a:lstStyle/>
            <a:p>
              <a:pPr algn="ctr"/>
              <a:r>
                <a:rPr lang="zh-CN" altLang="en-US" sz="3200" dirty="0">
                  <a:blipFill>
                    <a:blip r:embed="rId2"/>
                    <a:stretch>
                      <a:fillRect/>
                    </a:stretch>
                  </a:blipFill>
                  <a:cs typeface="+mn-ea"/>
                  <a:sym typeface="+mn-lt"/>
                </a:rPr>
                <a:t>口味特点</a:t>
              </a:r>
            </a:p>
          </p:txBody>
        </p:sp>
      </p:grpSp>
      <p:grpSp>
        <p:nvGrpSpPr>
          <p:cNvPr id="2" name="组合 1"/>
          <p:cNvGrpSpPr/>
          <p:nvPr/>
        </p:nvGrpSpPr>
        <p:grpSpPr>
          <a:xfrm>
            <a:off x="894080" y="928370"/>
            <a:ext cx="10289540" cy="4829810"/>
            <a:chOff x="1408" y="1462"/>
            <a:chExt cx="16204" cy="7606"/>
          </a:xfrm>
        </p:grpSpPr>
        <p:sp useBgFill="1">
          <p:nvSpPr>
            <p:cNvPr id="18" name="文本框 17"/>
            <p:cNvSpPr txBox="1"/>
            <p:nvPr/>
          </p:nvSpPr>
          <p:spPr>
            <a:xfrm>
              <a:off x="8210" y="1462"/>
              <a:ext cx="4909" cy="1696"/>
            </a:xfrm>
            <a:prstGeom prst="rect">
              <a:avLst/>
            </a:prstGeom>
          </p:spPr>
          <p:txBody>
            <a:bodyPr wrap="square" rtlCol="0" anchor="t">
              <a:spAutoFit/>
            </a:bodyPr>
            <a:lstStyle/>
            <a:p>
              <a:pPr algn="ctr"/>
              <a:r>
                <a:rPr lang="zh-CN" altLang="en-US" sz="3200" dirty="0">
                  <a:blipFill>
                    <a:blip r:embed="rId2"/>
                    <a:stretch>
                      <a:fillRect/>
                    </a:stretch>
                  </a:blipFill>
                  <a:cs typeface="+mn-ea"/>
                  <a:sym typeface="+mn-lt"/>
                </a:rPr>
                <a:t>咸鲜为主</a:t>
              </a:r>
              <a:endParaRPr lang="en-US" altLang="zh-CN" sz="3200" dirty="0">
                <a:blipFill>
                  <a:blip r:embed="rId2"/>
                  <a:stretch>
                    <a:fillRect/>
                  </a:stretch>
                </a:blipFill>
                <a:cs typeface="+mn-ea"/>
                <a:sym typeface="+mn-lt"/>
              </a:endParaRPr>
            </a:p>
            <a:p>
              <a:pPr algn="ctr"/>
              <a:r>
                <a:rPr lang="zh-CN" altLang="en-US" sz="3200" dirty="0">
                  <a:blipFill>
                    <a:blip r:embed="rId2"/>
                    <a:stretch>
                      <a:fillRect/>
                    </a:stretch>
                  </a:blipFill>
                  <a:cs typeface="+mn-ea"/>
                  <a:sym typeface="+mn-lt"/>
                </a:rPr>
                <a:t>突出本味</a:t>
              </a:r>
            </a:p>
          </p:txBody>
        </p:sp>
        <p:grpSp>
          <p:nvGrpSpPr>
            <p:cNvPr id="26" name="组合 25"/>
            <p:cNvGrpSpPr/>
            <p:nvPr/>
          </p:nvGrpSpPr>
          <p:grpSpPr>
            <a:xfrm>
              <a:off x="7153" y="2117"/>
              <a:ext cx="2221" cy="1961"/>
              <a:chOff x="637501" y="2033662"/>
              <a:chExt cx="1788857" cy="1579737"/>
            </a:xfrm>
          </p:grpSpPr>
          <p:sp>
            <p:nvSpPr>
              <p:cNvPr id="27" name="六边形 26"/>
              <p:cNvSpPr/>
              <p:nvPr/>
            </p:nvSpPr>
            <p:spPr>
              <a:xfrm>
                <a:off x="637501" y="2033662"/>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829295" y="2063249"/>
                <a:ext cx="1405309" cy="1520594"/>
              </a:xfrm>
              <a:prstGeom prst="rect">
                <a:avLst/>
              </a:prstGeom>
            </p:spPr>
            <p:txBody>
              <a:bodyPr wrap="square">
                <a:spAutoFit/>
              </a:bodyPr>
              <a:lstStyle/>
              <a:p>
                <a:pPr algn="ctr"/>
                <a:r>
                  <a:rPr lang="zh-CN" altLang="en-US" sz="7200" dirty="0">
                    <a:solidFill>
                      <a:srgbClr val="ED7D31"/>
                    </a:solidFill>
                    <a:cs typeface="+mn-ea"/>
                    <a:sym typeface="+mn-lt"/>
                  </a:rPr>
                  <a:t>葱</a:t>
                </a:r>
                <a:endParaRPr lang="en-US" altLang="zh-CN" sz="7200" dirty="0">
                  <a:solidFill>
                    <a:srgbClr val="ED7D31"/>
                  </a:solidFill>
                  <a:cs typeface="+mn-ea"/>
                  <a:sym typeface="+mn-lt"/>
                </a:endParaRPr>
              </a:p>
            </p:txBody>
          </p:sp>
        </p:grpSp>
        <p:sp useBgFill="1">
          <p:nvSpPr>
            <p:cNvPr id="35" name="文本框 34"/>
            <p:cNvSpPr txBox="1"/>
            <p:nvPr/>
          </p:nvSpPr>
          <p:spPr>
            <a:xfrm>
              <a:off x="1408" y="4399"/>
              <a:ext cx="3875" cy="1696"/>
            </a:xfrm>
            <a:prstGeom prst="rect">
              <a:avLst/>
            </a:prstGeom>
          </p:spPr>
          <p:txBody>
            <a:bodyPr wrap="square" rtlCol="0" anchor="t">
              <a:spAutoFit/>
            </a:bodyPr>
            <a:lstStyle/>
            <a:p>
              <a:r>
                <a:rPr lang="zh-CN" altLang="en-US" sz="3200" dirty="0">
                  <a:blipFill>
                    <a:blip r:embed="rId2"/>
                    <a:stretch>
                      <a:fillRect/>
                    </a:stretch>
                  </a:blipFill>
                  <a:cs typeface="+mn-ea"/>
                  <a:sym typeface="+mn-lt"/>
                </a:rPr>
                <a:t>以</a:t>
              </a:r>
              <a:r>
                <a:rPr lang="en-US" altLang="zh-CN" sz="3200" dirty="0">
                  <a:blipFill>
                    <a:blip r:embed="rId2"/>
                    <a:stretch>
                      <a:fillRect/>
                    </a:stretch>
                  </a:blipFill>
                  <a:cs typeface="+mn-ea"/>
                  <a:sym typeface="+mn-lt"/>
                </a:rPr>
                <a:t>"</a:t>
              </a:r>
              <a:r>
                <a:rPr lang="zh-CN" altLang="en-US" sz="3200" dirty="0">
                  <a:blipFill>
                    <a:blip r:embed="rId2"/>
                    <a:stretch>
                      <a:fillRect/>
                    </a:stretch>
                  </a:blipFill>
                  <a:cs typeface="+mn-ea"/>
                  <a:sym typeface="+mn-lt"/>
                </a:rPr>
                <a:t>爆</a:t>
              </a:r>
              <a:r>
                <a:rPr lang="en-US" altLang="zh-CN" sz="3200" dirty="0">
                  <a:blipFill>
                    <a:blip r:embed="rId2"/>
                    <a:stretch>
                      <a:fillRect/>
                    </a:stretch>
                  </a:blipFill>
                  <a:cs typeface="+mn-ea"/>
                  <a:sym typeface="+mn-lt"/>
                </a:rPr>
                <a:t>"</a:t>
              </a:r>
              <a:r>
                <a:rPr lang="zh-CN" altLang="en-US" sz="3200" dirty="0">
                  <a:blipFill>
                    <a:blip r:embed="rId2"/>
                    <a:stretch>
                      <a:fillRect/>
                    </a:stretch>
                  </a:blipFill>
                  <a:cs typeface="+mn-ea"/>
                  <a:sym typeface="+mn-lt"/>
                </a:rPr>
                <a:t>见长注重火功</a:t>
              </a:r>
            </a:p>
          </p:txBody>
        </p:sp>
        <p:grpSp>
          <p:nvGrpSpPr>
            <p:cNvPr id="36" name="组合 35"/>
            <p:cNvGrpSpPr/>
            <p:nvPr/>
          </p:nvGrpSpPr>
          <p:grpSpPr>
            <a:xfrm>
              <a:off x="4226" y="7023"/>
              <a:ext cx="2817" cy="1948"/>
              <a:chOff x="875897" y="2251118"/>
              <a:chExt cx="1788857" cy="1579737"/>
            </a:xfrm>
          </p:grpSpPr>
          <p:sp>
            <p:nvSpPr>
              <p:cNvPr id="37" name="六边形 36"/>
              <p:cNvSpPr/>
              <p:nvPr/>
            </p:nvSpPr>
            <p:spPr>
              <a:xfrm>
                <a:off x="875897" y="2251118"/>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ED7D31"/>
                  </a:solidFill>
                  <a:cs typeface="+mn-ea"/>
                  <a:sym typeface="+mn-lt"/>
                </a:endParaRPr>
              </a:p>
            </p:txBody>
          </p:sp>
          <p:sp>
            <p:nvSpPr>
              <p:cNvPr id="38" name="矩形 37"/>
              <p:cNvSpPr/>
              <p:nvPr/>
            </p:nvSpPr>
            <p:spPr>
              <a:xfrm>
                <a:off x="1135196" y="2614829"/>
                <a:ext cx="1314830" cy="894700"/>
              </a:xfrm>
              <a:prstGeom prst="rect">
                <a:avLst/>
              </a:prstGeom>
            </p:spPr>
            <p:txBody>
              <a:bodyPr wrap="none">
                <a:spAutoFit/>
              </a:bodyPr>
              <a:lstStyle/>
              <a:p>
                <a:pPr algn="ctr">
                  <a:lnSpc>
                    <a:spcPct val="150000"/>
                  </a:lnSpc>
                </a:pPr>
                <a:r>
                  <a:rPr lang="zh-CN" altLang="en-US" sz="1400" b="1" dirty="0">
                    <a:solidFill>
                      <a:srgbClr val="ED7D31"/>
                    </a:solidFill>
                    <a:cs typeface="+mn-ea"/>
                    <a:sym typeface="+mn-lt"/>
                  </a:rPr>
                  <a:t>突出烹调方式</a:t>
                </a:r>
                <a:endParaRPr lang="en-US" altLang="zh-CN" sz="1400" b="1" dirty="0">
                  <a:solidFill>
                    <a:srgbClr val="ED7D31"/>
                  </a:solidFill>
                  <a:cs typeface="+mn-ea"/>
                  <a:sym typeface="+mn-lt"/>
                </a:endParaRPr>
              </a:p>
              <a:p>
                <a:pPr algn="ctr">
                  <a:lnSpc>
                    <a:spcPct val="150000"/>
                  </a:lnSpc>
                </a:pPr>
                <a:r>
                  <a:rPr lang="zh-CN" altLang="en-US" sz="1400" b="1" dirty="0">
                    <a:solidFill>
                      <a:srgbClr val="ED7D31"/>
                    </a:solidFill>
                    <a:cs typeface="+mn-ea"/>
                    <a:sym typeface="+mn-lt"/>
                  </a:rPr>
                  <a:t>爆、扒、 拔丝</a:t>
                </a:r>
                <a:endParaRPr lang="en-US" altLang="zh-CN" sz="1400" b="1" dirty="0">
                  <a:solidFill>
                    <a:srgbClr val="ED7D31"/>
                  </a:solidFill>
                  <a:cs typeface="+mn-ea"/>
                  <a:sym typeface="+mn-lt"/>
                </a:endParaRPr>
              </a:p>
            </p:txBody>
          </p:sp>
        </p:grpSp>
        <p:grpSp>
          <p:nvGrpSpPr>
            <p:cNvPr id="39" name="组合 38"/>
            <p:cNvGrpSpPr/>
            <p:nvPr/>
          </p:nvGrpSpPr>
          <p:grpSpPr>
            <a:xfrm>
              <a:off x="4282" y="5058"/>
              <a:ext cx="2773" cy="1979"/>
              <a:chOff x="875897" y="2251118"/>
              <a:chExt cx="1788857" cy="1579737"/>
            </a:xfrm>
          </p:grpSpPr>
          <p:sp>
            <p:nvSpPr>
              <p:cNvPr id="40" name="六边形 39"/>
              <p:cNvSpPr/>
              <p:nvPr/>
            </p:nvSpPr>
            <p:spPr>
              <a:xfrm>
                <a:off x="875897" y="2251118"/>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ED7D31"/>
                  </a:solidFill>
                  <a:cs typeface="+mn-ea"/>
                  <a:sym typeface="+mn-lt"/>
                </a:endParaRPr>
              </a:p>
            </p:txBody>
          </p:sp>
          <p:sp>
            <p:nvSpPr>
              <p:cNvPr id="41" name="矩形 40"/>
              <p:cNvSpPr/>
              <p:nvPr/>
            </p:nvSpPr>
            <p:spPr>
              <a:xfrm>
                <a:off x="964574" y="2299104"/>
                <a:ext cx="1646770" cy="1334754"/>
              </a:xfrm>
              <a:prstGeom prst="rect">
                <a:avLst/>
              </a:prstGeom>
            </p:spPr>
            <p:txBody>
              <a:bodyPr wrap="none">
                <a:spAutoFit/>
              </a:bodyPr>
              <a:lstStyle/>
              <a:p>
                <a:pPr algn="ctr">
                  <a:lnSpc>
                    <a:spcPct val="150000"/>
                  </a:lnSpc>
                </a:pPr>
                <a:r>
                  <a:rPr lang="zh-CN" altLang="en-US" sz="1400" b="1" dirty="0">
                    <a:solidFill>
                      <a:srgbClr val="ED7D31"/>
                    </a:solidFill>
                    <a:cs typeface="+mn-ea"/>
                    <a:sym typeface="+mn-lt"/>
                  </a:rPr>
                  <a:t>爆，分为油爆</a:t>
                </a:r>
                <a:endParaRPr lang="en-US" altLang="zh-CN" sz="1400" b="1" dirty="0">
                  <a:solidFill>
                    <a:srgbClr val="ED7D31"/>
                  </a:solidFill>
                  <a:cs typeface="+mn-ea"/>
                  <a:sym typeface="+mn-lt"/>
                </a:endParaRPr>
              </a:p>
              <a:p>
                <a:pPr algn="ctr">
                  <a:lnSpc>
                    <a:spcPct val="150000"/>
                  </a:lnSpc>
                </a:pPr>
                <a:r>
                  <a:rPr lang="zh-CN" altLang="en-US" sz="1400" b="1" dirty="0">
                    <a:solidFill>
                      <a:srgbClr val="ED7D31"/>
                    </a:solidFill>
                    <a:cs typeface="+mn-ea"/>
                    <a:sym typeface="+mn-lt"/>
                  </a:rPr>
                  <a:t>盐爆、酱爆、芫爆</a:t>
                </a:r>
                <a:endParaRPr lang="en-US" altLang="zh-CN" sz="1400" b="1" dirty="0">
                  <a:solidFill>
                    <a:srgbClr val="ED7D31"/>
                  </a:solidFill>
                  <a:cs typeface="+mn-ea"/>
                  <a:sym typeface="+mn-lt"/>
                </a:endParaRPr>
              </a:p>
              <a:p>
                <a:pPr algn="ctr">
                  <a:lnSpc>
                    <a:spcPct val="150000"/>
                  </a:lnSpc>
                </a:pPr>
                <a:r>
                  <a:rPr lang="zh-CN" altLang="en-US" sz="1400" b="1" dirty="0">
                    <a:solidFill>
                      <a:srgbClr val="ED7D31"/>
                    </a:solidFill>
                    <a:cs typeface="+mn-ea"/>
                    <a:sym typeface="+mn-lt"/>
                  </a:rPr>
                  <a:t>葱爆、汤爆、水爆</a:t>
                </a:r>
                <a:endParaRPr lang="en-US" altLang="zh-CN" sz="1400" b="1" dirty="0">
                  <a:solidFill>
                    <a:srgbClr val="ED7D31"/>
                  </a:solidFill>
                  <a:cs typeface="+mn-ea"/>
                  <a:sym typeface="+mn-lt"/>
                </a:endParaRPr>
              </a:p>
            </p:txBody>
          </p:sp>
        </p:grpSp>
        <p:grpSp>
          <p:nvGrpSpPr>
            <p:cNvPr id="42" name="组合 41"/>
            <p:cNvGrpSpPr/>
            <p:nvPr/>
          </p:nvGrpSpPr>
          <p:grpSpPr>
            <a:xfrm>
              <a:off x="8869" y="2637"/>
              <a:ext cx="3737" cy="2431"/>
              <a:chOff x="-496837" y="2480075"/>
              <a:chExt cx="3227631" cy="1938014"/>
            </a:xfrm>
          </p:grpSpPr>
          <p:sp>
            <p:nvSpPr>
              <p:cNvPr id="43" name="六边形 42"/>
              <p:cNvSpPr/>
              <p:nvPr/>
            </p:nvSpPr>
            <p:spPr>
              <a:xfrm>
                <a:off x="-496837" y="2838352"/>
                <a:ext cx="3227631"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b="1" dirty="0">
                    <a:solidFill>
                      <a:schemeClr val="bg1"/>
                    </a:solidFill>
                    <a:cs typeface="+mn-ea"/>
                    <a:sym typeface="+mn-lt"/>
                  </a:rPr>
                  <a:t>大葱为山东特产</a:t>
                </a:r>
                <a:endParaRPr lang="en-US" altLang="zh-CN" sz="1400" b="1" dirty="0">
                  <a:solidFill>
                    <a:schemeClr val="bg1"/>
                  </a:solidFill>
                  <a:cs typeface="+mn-ea"/>
                  <a:sym typeface="+mn-lt"/>
                </a:endParaRPr>
              </a:p>
              <a:p>
                <a:pPr algn="ctr">
                  <a:lnSpc>
                    <a:spcPct val="150000"/>
                  </a:lnSpc>
                </a:pPr>
                <a:r>
                  <a:rPr lang="zh-CN" altLang="en-US" sz="1400" b="1" dirty="0">
                    <a:solidFill>
                      <a:schemeClr val="bg1"/>
                    </a:solidFill>
                    <a:cs typeface="+mn-ea"/>
                    <a:sym typeface="+mn-lt"/>
                  </a:rPr>
                  <a:t>炒、熘、爆、扒</a:t>
                </a:r>
                <a:endParaRPr lang="en-US" altLang="zh-CN" sz="1400" b="1" dirty="0">
                  <a:solidFill>
                    <a:schemeClr val="bg1"/>
                  </a:solidFill>
                  <a:cs typeface="+mn-ea"/>
                  <a:sym typeface="+mn-lt"/>
                </a:endParaRPr>
              </a:p>
              <a:p>
                <a:pPr algn="ctr">
                  <a:lnSpc>
                    <a:spcPct val="150000"/>
                  </a:lnSpc>
                </a:pPr>
                <a:r>
                  <a:rPr lang="zh-CN" altLang="en-US" sz="1400" b="1" dirty="0">
                    <a:solidFill>
                      <a:schemeClr val="bg1"/>
                    </a:solidFill>
                    <a:cs typeface="+mn-ea"/>
                    <a:sym typeface="+mn-lt"/>
                  </a:rPr>
                  <a:t>等方法都要用葱</a:t>
                </a:r>
                <a:endParaRPr lang="en-US" altLang="zh-CN" sz="1400" b="1" dirty="0">
                  <a:solidFill>
                    <a:schemeClr val="bg1"/>
                  </a:solidFill>
                  <a:cs typeface="+mn-ea"/>
                  <a:sym typeface="+mn-lt"/>
                </a:endParaRPr>
              </a:p>
              <a:p>
                <a:pPr algn="ctr"/>
                <a:endParaRPr lang="zh-CN" altLang="en-US" sz="900" dirty="0">
                  <a:solidFill>
                    <a:schemeClr val="bg1"/>
                  </a:solidFill>
                  <a:cs typeface="+mn-ea"/>
                  <a:sym typeface="+mn-lt"/>
                </a:endParaRPr>
              </a:p>
            </p:txBody>
          </p:sp>
          <p:sp>
            <p:nvSpPr>
              <p:cNvPr id="44" name="矩形 43"/>
              <p:cNvSpPr/>
              <p:nvPr/>
            </p:nvSpPr>
            <p:spPr>
              <a:xfrm>
                <a:off x="1666978" y="2480075"/>
                <a:ext cx="251262" cy="473819"/>
              </a:xfrm>
              <a:prstGeom prst="rect">
                <a:avLst/>
              </a:prstGeom>
            </p:spPr>
            <p:txBody>
              <a:bodyPr wrap="none">
                <a:spAutoFit/>
              </a:bodyPr>
              <a:lstStyle/>
              <a:p>
                <a:pPr algn="ctr">
                  <a:lnSpc>
                    <a:spcPct val="150000"/>
                  </a:lnSpc>
                </a:pPr>
                <a:endParaRPr lang="en-US" altLang="zh-CN" sz="1400" dirty="0">
                  <a:cs typeface="+mn-ea"/>
                  <a:sym typeface="+mn-lt"/>
                </a:endParaRPr>
              </a:p>
            </p:txBody>
          </p:sp>
        </p:grpSp>
        <p:grpSp>
          <p:nvGrpSpPr>
            <p:cNvPr id="48" name="组合 47"/>
            <p:cNvGrpSpPr/>
            <p:nvPr/>
          </p:nvGrpSpPr>
          <p:grpSpPr>
            <a:xfrm>
              <a:off x="7153" y="4078"/>
              <a:ext cx="2221" cy="1961"/>
              <a:chOff x="875897" y="2251118"/>
              <a:chExt cx="1788857" cy="1579737"/>
            </a:xfrm>
          </p:grpSpPr>
          <p:sp>
            <p:nvSpPr>
              <p:cNvPr id="49" name="六边形 48"/>
              <p:cNvSpPr/>
              <p:nvPr/>
            </p:nvSpPr>
            <p:spPr>
              <a:xfrm>
                <a:off x="875897" y="2251118"/>
                <a:ext cx="1788857"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a:off x="1063666" y="2307285"/>
                <a:ext cx="1405309" cy="1522418"/>
              </a:xfrm>
              <a:prstGeom prst="rect">
                <a:avLst/>
              </a:prstGeom>
            </p:spPr>
            <p:txBody>
              <a:bodyPr wrap="none">
                <a:spAutoFit/>
              </a:bodyPr>
              <a:lstStyle/>
              <a:p>
                <a:pPr algn="ctr"/>
                <a:r>
                  <a:rPr lang="zh-CN" altLang="en-US" sz="7200" dirty="0">
                    <a:solidFill>
                      <a:schemeClr val="bg1"/>
                    </a:solidFill>
                    <a:cs typeface="+mn-ea"/>
                    <a:sym typeface="+mn-lt"/>
                  </a:rPr>
                  <a:t>咸</a:t>
                </a:r>
                <a:endParaRPr lang="en-US" altLang="zh-CN" sz="7200" dirty="0">
                  <a:solidFill>
                    <a:schemeClr val="bg1"/>
                  </a:solidFill>
                  <a:cs typeface="+mn-ea"/>
                  <a:sym typeface="+mn-lt"/>
                </a:endParaRPr>
              </a:p>
            </p:txBody>
          </p:sp>
        </p:grpSp>
        <p:grpSp>
          <p:nvGrpSpPr>
            <p:cNvPr id="51" name="组合 50"/>
            <p:cNvGrpSpPr/>
            <p:nvPr/>
          </p:nvGrpSpPr>
          <p:grpSpPr>
            <a:xfrm>
              <a:off x="12148" y="4108"/>
              <a:ext cx="2221" cy="1961"/>
              <a:chOff x="875897" y="2251118"/>
              <a:chExt cx="1788857" cy="1579737"/>
            </a:xfrm>
          </p:grpSpPr>
          <p:sp>
            <p:nvSpPr>
              <p:cNvPr id="52" name="六边形 51"/>
              <p:cNvSpPr/>
              <p:nvPr/>
            </p:nvSpPr>
            <p:spPr>
              <a:xfrm>
                <a:off x="875897" y="2251118"/>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52"/>
              <p:cNvSpPr/>
              <p:nvPr/>
            </p:nvSpPr>
            <p:spPr>
              <a:xfrm>
                <a:off x="1063666" y="2307285"/>
                <a:ext cx="1405309" cy="1522418"/>
              </a:xfrm>
              <a:prstGeom prst="rect">
                <a:avLst/>
              </a:prstGeom>
            </p:spPr>
            <p:txBody>
              <a:bodyPr wrap="none">
                <a:spAutoFit/>
              </a:bodyPr>
              <a:lstStyle/>
              <a:p>
                <a:pPr algn="ctr"/>
                <a:r>
                  <a:rPr lang="zh-CN" altLang="en-US" sz="7200" dirty="0">
                    <a:solidFill>
                      <a:srgbClr val="ED7D31"/>
                    </a:solidFill>
                    <a:cs typeface="+mn-ea"/>
                    <a:sym typeface="+mn-lt"/>
                  </a:rPr>
                  <a:t>鲜</a:t>
                </a:r>
                <a:endParaRPr lang="en-US" altLang="zh-CN" sz="7200" dirty="0">
                  <a:solidFill>
                    <a:srgbClr val="ED7D31"/>
                  </a:solidFill>
                  <a:cs typeface="+mn-ea"/>
                  <a:sym typeface="+mn-lt"/>
                </a:endParaRPr>
              </a:p>
            </p:txBody>
          </p:sp>
        </p:grpSp>
        <p:grpSp>
          <p:nvGrpSpPr>
            <p:cNvPr id="54" name="组合 53"/>
            <p:cNvGrpSpPr/>
            <p:nvPr/>
          </p:nvGrpSpPr>
          <p:grpSpPr>
            <a:xfrm>
              <a:off x="12130" y="6063"/>
              <a:ext cx="2221" cy="1961"/>
              <a:chOff x="875897" y="2251118"/>
              <a:chExt cx="1788857" cy="1579737"/>
            </a:xfrm>
          </p:grpSpPr>
          <p:sp>
            <p:nvSpPr>
              <p:cNvPr id="55" name="六边形 54"/>
              <p:cNvSpPr/>
              <p:nvPr/>
            </p:nvSpPr>
            <p:spPr>
              <a:xfrm>
                <a:off x="875897" y="2251118"/>
                <a:ext cx="1788857"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6" name="矩形 55"/>
              <p:cNvSpPr/>
              <p:nvPr/>
            </p:nvSpPr>
            <p:spPr>
              <a:xfrm>
                <a:off x="1063666" y="2307285"/>
                <a:ext cx="1405309" cy="1522418"/>
              </a:xfrm>
              <a:prstGeom prst="rect">
                <a:avLst/>
              </a:prstGeom>
            </p:spPr>
            <p:txBody>
              <a:bodyPr wrap="none">
                <a:spAutoFit/>
              </a:bodyPr>
              <a:lstStyle/>
              <a:p>
                <a:pPr algn="ctr"/>
                <a:r>
                  <a:rPr lang="zh-CN" altLang="en-US" sz="7200" dirty="0">
                    <a:solidFill>
                      <a:schemeClr val="bg1"/>
                    </a:solidFill>
                    <a:cs typeface="+mn-ea"/>
                    <a:sym typeface="+mn-lt"/>
                  </a:rPr>
                  <a:t>原</a:t>
                </a:r>
                <a:endParaRPr lang="en-US" altLang="zh-CN" sz="7200" dirty="0">
                  <a:solidFill>
                    <a:schemeClr val="bg1"/>
                  </a:solidFill>
                  <a:cs typeface="+mn-ea"/>
                  <a:sym typeface="+mn-lt"/>
                </a:endParaRPr>
              </a:p>
            </p:txBody>
          </p:sp>
        </p:grpSp>
        <p:grpSp>
          <p:nvGrpSpPr>
            <p:cNvPr id="57" name="组合 56"/>
            <p:cNvGrpSpPr/>
            <p:nvPr/>
          </p:nvGrpSpPr>
          <p:grpSpPr>
            <a:xfrm>
              <a:off x="8884" y="4624"/>
              <a:ext cx="3737" cy="2431"/>
              <a:chOff x="-496837" y="2480075"/>
              <a:chExt cx="3227631" cy="1938014"/>
            </a:xfrm>
          </p:grpSpPr>
          <p:sp>
            <p:nvSpPr>
              <p:cNvPr id="58" name="六边形 57"/>
              <p:cNvSpPr/>
              <p:nvPr/>
            </p:nvSpPr>
            <p:spPr>
              <a:xfrm>
                <a:off x="-496837" y="2838352"/>
                <a:ext cx="3227631"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b="1" dirty="0">
                    <a:solidFill>
                      <a:srgbClr val="ED7D31"/>
                    </a:solidFill>
                    <a:cs typeface="+mn-ea"/>
                    <a:sym typeface="+mn-lt"/>
                  </a:rPr>
                  <a:t>原料质地优良，以盐提鲜，以汤壮鲜</a:t>
                </a:r>
              </a:p>
              <a:p>
                <a:pPr algn="ctr">
                  <a:lnSpc>
                    <a:spcPct val="150000"/>
                  </a:lnSpc>
                </a:pPr>
                <a:r>
                  <a:rPr lang="zh-CN" altLang="en-US" sz="1400" b="1" dirty="0">
                    <a:solidFill>
                      <a:srgbClr val="ED7D31"/>
                    </a:solidFill>
                    <a:cs typeface="+mn-ea"/>
                    <a:sym typeface="+mn-lt"/>
                  </a:rPr>
                  <a:t>讲求咸鲜纯正</a:t>
                </a:r>
              </a:p>
            </p:txBody>
          </p:sp>
          <p:sp>
            <p:nvSpPr>
              <p:cNvPr id="59" name="矩形 58"/>
              <p:cNvSpPr/>
              <p:nvPr/>
            </p:nvSpPr>
            <p:spPr>
              <a:xfrm>
                <a:off x="1666978" y="2480075"/>
                <a:ext cx="251262" cy="473819"/>
              </a:xfrm>
              <a:prstGeom prst="rect">
                <a:avLst/>
              </a:prstGeom>
            </p:spPr>
            <p:txBody>
              <a:bodyPr wrap="none">
                <a:spAutoFit/>
              </a:bodyPr>
              <a:lstStyle/>
              <a:p>
                <a:pPr algn="ctr">
                  <a:lnSpc>
                    <a:spcPct val="150000"/>
                  </a:lnSpc>
                </a:pPr>
                <a:endParaRPr lang="en-US" altLang="zh-CN" sz="1400" dirty="0">
                  <a:cs typeface="+mn-ea"/>
                  <a:sym typeface="+mn-lt"/>
                </a:endParaRPr>
              </a:p>
            </p:txBody>
          </p:sp>
        </p:grpSp>
        <p:sp>
          <p:nvSpPr>
            <p:cNvPr id="61" name="六边形 60"/>
            <p:cNvSpPr/>
            <p:nvPr/>
          </p:nvSpPr>
          <p:spPr>
            <a:xfrm>
              <a:off x="13876" y="5104"/>
              <a:ext cx="3737" cy="1981"/>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b="1" dirty="0">
                  <a:solidFill>
                    <a:schemeClr val="bg1"/>
                  </a:solidFill>
                  <a:cs typeface="+mn-ea"/>
                  <a:sym typeface="+mn-lt"/>
                </a:rPr>
                <a:t>高档原料</a:t>
              </a:r>
            </a:p>
            <a:p>
              <a:pPr algn="ctr">
                <a:lnSpc>
                  <a:spcPct val="150000"/>
                </a:lnSpc>
              </a:pPr>
              <a:r>
                <a:rPr lang="zh-CN" altLang="en-US" sz="1400" b="1" dirty="0">
                  <a:solidFill>
                    <a:schemeClr val="bg1"/>
                  </a:solidFill>
                  <a:cs typeface="+mn-ea"/>
                  <a:sym typeface="+mn-lt"/>
                </a:rPr>
                <a:t>质优味寡</a:t>
              </a:r>
            </a:p>
            <a:p>
              <a:pPr algn="ctr">
                <a:lnSpc>
                  <a:spcPct val="150000"/>
                </a:lnSpc>
              </a:pPr>
              <a:r>
                <a:rPr lang="zh-CN" altLang="en-US" sz="1400" b="1" dirty="0">
                  <a:solidFill>
                    <a:schemeClr val="bg1"/>
                  </a:solidFill>
                  <a:cs typeface="+mn-ea"/>
                  <a:sym typeface="+mn-lt"/>
                </a:rPr>
                <a:t>必用高汤提鲜</a:t>
              </a:r>
            </a:p>
          </p:txBody>
        </p:sp>
        <p:grpSp>
          <p:nvGrpSpPr>
            <p:cNvPr id="63" name="组合 62"/>
            <p:cNvGrpSpPr/>
            <p:nvPr/>
          </p:nvGrpSpPr>
          <p:grpSpPr>
            <a:xfrm>
              <a:off x="13851" y="6638"/>
              <a:ext cx="3737" cy="2431"/>
              <a:chOff x="-496837" y="2480075"/>
              <a:chExt cx="3227631" cy="1938014"/>
            </a:xfrm>
          </p:grpSpPr>
          <p:sp>
            <p:nvSpPr>
              <p:cNvPr id="64" name="六边形 63"/>
              <p:cNvSpPr/>
              <p:nvPr/>
            </p:nvSpPr>
            <p:spPr>
              <a:xfrm>
                <a:off x="-496837" y="2838352"/>
                <a:ext cx="3227631"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b="1" dirty="0">
                    <a:solidFill>
                      <a:srgbClr val="ED7D31"/>
                    </a:solidFill>
                    <a:cs typeface="+mn-ea"/>
                    <a:sym typeface="+mn-lt"/>
                  </a:rPr>
                  <a:t>海鲜类量多质优</a:t>
                </a:r>
              </a:p>
              <a:p>
                <a:pPr algn="ctr">
                  <a:lnSpc>
                    <a:spcPct val="150000"/>
                  </a:lnSpc>
                </a:pPr>
                <a:r>
                  <a:rPr lang="zh-CN" altLang="en-US" sz="1400" b="1" dirty="0">
                    <a:solidFill>
                      <a:srgbClr val="ED7D31"/>
                    </a:solidFill>
                    <a:cs typeface="+mn-ea"/>
                    <a:sym typeface="+mn-lt"/>
                  </a:rPr>
                  <a:t>异腥味较轻</a:t>
                </a:r>
              </a:p>
              <a:p>
                <a:pPr algn="ctr">
                  <a:lnSpc>
                    <a:spcPct val="150000"/>
                  </a:lnSpc>
                </a:pPr>
                <a:r>
                  <a:rPr lang="zh-CN" altLang="en-US" sz="1400" b="1" dirty="0">
                    <a:solidFill>
                      <a:srgbClr val="ED7D31"/>
                    </a:solidFill>
                    <a:cs typeface="+mn-ea"/>
                    <a:sym typeface="+mn-lt"/>
                  </a:rPr>
                  <a:t>讲究原汁原味</a:t>
                </a:r>
              </a:p>
            </p:txBody>
          </p:sp>
          <p:sp>
            <p:nvSpPr>
              <p:cNvPr id="65" name="矩形 64"/>
              <p:cNvSpPr/>
              <p:nvPr/>
            </p:nvSpPr>
            <p:spPr>
              <a:xfrm>
                <a:off x="1666978" y="2480075"/>
                <a:ext cx="251262" cy="473819"/>
              </a:xfrm>
              <a:prstGeom prst="rect">
                <a:avLst/>
              </a:prstGeom>
            </p:spPr>
            <p:txBody>
              <a:bodyPr wrap="none">
                <a:spAutoFit/>
              </a:bodyPr>
              <a:lstStyle/>
              <a:p>
                <a:pPr algn="ctr">
                  <a:lnSpc>
                    <a:spcPct val="150000"/>
                  </a:lnSpc>
                </a:pPr>
                <a:endParaRPr lang="en-US" altLang="zh-CN" sz="1400" dirty="0">
                  <a:cs typeface="+mn-ea"/>
                  <a:sym typeface="+mn-lt"/>
                </a:endParaRPr>
              </a:p>
            </p:txBody>
          </p:sp>
        </p:grpSp>
        <p:grpSp>
          <p:nvGrpSpPr>
            <p:cNvPr id="66" name="组合 65"/>
            <p:cNvGrpSpPr/>
            <p:nvPr/>
          </p:nvGrpSpPr>
          <p:grpSpPr>
            <a:xfrm>
              <a:off x="2514" y="6035"/>
              <a:ext cx="2221" cy="1961"/>
              <a:chOff x="875897" y="2251118"/>
              <a:chExt cx="1788857" cy="1579737"/>
            </a:xfrm>
          </p:grpSpPr>
          <p:sp>
            <p:nvSpPr>
              <p:cNvPr id="67" name="六边形 66"/>
              <p:cNvSpPr/>
              <p:nvPr/>
            </p:nvSpPr>
            <p:spPr>
              <a:xfrm>
                <a:off x="875897" y="2251118"/>
                <a:ext cx="1788857"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68" name="矩形 67"/>
              <p:cNvSpPr/>
              <p:nvPr/>
            </p:nvSpPr>
            <p:spPr>
              <a:xfrm>
                <a:off x="1063666" y="2307285"/>
                <a:ext cx="1405309" cy="1522418"/>
              </a:xfrm>
              <a:prstGeom prst="rect">
                <a:avLst/>
              </a:prstGeom>
            </p:spPr>
            <p:txBody>
              <a:bodyPr wrap="none">
                <a:spAutoFit/>
              </a:bodyPr>
              <a:lstStyle/>
              <a:p>
                <a:pPr algn="ctr"/>
                <a:r>
                  <a:rPr lang="zh-CN" altLang="en-US" sz="7200" dirty="0">
                    <a:solidFill>
                      <a:schemeClr val="bg1"/>
                    </a:solidFill>
                    <a:cs typeface="+mn-ea"/>
                    <a:sym typeface="+mn-lt"/>
                  </a:rPr>
                  <a:t>爆</a:t>
                </a:r>
                <a:endParaRPr lang="en-US" altLang="zh-CN" sz="7200" dirty="0">
                  <a:solidFill>
                    <a:schemeClr val="bg1"/>
                  </a:solidFill>
                  <a:cs typeface="+mn-ea"/>
                  <a:sym typeface="+mn-lt"/>
                </a:endParaRPr>
              </a:p>
            </p:txBody>
          </p:sp>
        </p:grpSp>
        <p:grpSp>
          <p:nvGrpSpPr>
            <p:cNvPr id="69" name="组合 68"/>
            <p:cNvGrpSpPr/>
            <p:nvPr/>
          </p:nvGrpSpPr>
          <p:grpSpPr>
            <a:xfrm>
              <a:off x="6547" y="6063"/>
              <a:ext cx="2817" cy="1948"/>
              <a:chOff x="875897" y="2251118"/>
              <a:chExt cx="1788857" cy="1579737"/>
            </a:xfrm>
          </p:grpSpPr>
          <p:sp>
            <p:nvSpPr>
              <p:cNvPr id="70" name="六边形 69"/>
              <p:cNvSpPr/>
              <p:nvPr/>
            </p:nvSpPr>
            <p:spPr>
              <a:xfrm>
                <a:off x="875897" y="2251118"/>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ED7D31"/>
                  </a:solidFill>
                  <a:cs typeface="+mn-ea"/>
                  <a:sym typeface="+mn-lt"/>
                </a:endParaRPr>
              </a:p>
            </p:txBody>
          </p:sp>
          <p:sp>
            <p:nvSpPr>
              <p:cNvPr id="71" name="矩形 70"/>
              <p:cNvSpPr/>
              <p:nvPr/>
            </p:nvSpPr>
            <p:spPr>
              <a:xfrm>
                <a:off x="1224234" y="2356075"/>
                <a:ext cx="1175364" cy="1307413"/>
              </a:xfrm>
              <a:prstGeom prst="rect">
                <a:avLst/>
              </a:prstGeom>
            </p:spPr>
            <p:txBody>
              <a:bodyPr wrap="none">
                <a:spAutoFit/>
              </a:bodyPr>
              <a:lstStyle/>
              <a:p>
                <a:pPr algn="ctr">
                  <a:lnSpc>
                    <a:spcPct val="150000"/>
                  </a:lnSpc>
                </a:pPr>
                <a:r>
                  <a:rPr lang="zh-CN" altLang="en-US" sz="1400" b="1" dirty="0">
                    <a:solidFill>
                      <a:srgbClr val="ED7D31"/>
                    </a:solidFill>
                    <a:cs typeface="+mn-ea"/>
                    <a:sym typeface="+mn-lt"/>
                  </a:rPr>
                  <a:t>世人称之为</a:t>
                </a:r>
                <a:endParaRPr lang="en-US" altLang="zh-CN" sz="1400" b="1" dirty="0">
                  <a:solidFill>
                    <a:srgbClr val="ED7D31"/>
                  </a:solidFill>
                  <a:cs typeface="+mn-ea"/>
                  <a:sym typeface="+mn-lt"/>
                </a:endParaRPr>
              </a:p>
              <a:p>
                <a:pPr algn="ctr">
                  <a:lnSpc>
                    <a:spcPct val="150000"/>
                  </a:lnSpc>
                </a:pPr>
                <a:r>
                  <a:rPr lang="en-US" altLang="zh-CN" sz="1400" b="1" dirty="0">
                    <a:solidFill>
                      <a:srgbClr val="ED7D31"/>
                    </a:solidFill>
                    <a:cs typeface="+mn-ea"/>
                    <a:sym typeface="+mn-lt"/>
                  </a:rPr>
                  <a:t>"</a:t>
                </a:r>
                <a:r>
                  <a:rPr lang="zh-CN" altLang="en-US" sz="1400" b="1" dirty="0">
                    <a:solidFill>
                      <a:srgbClr val="ED7D31"/>
                    </a:solidFill>
                    <a:cs typeface="+mn-ea"/>
                    <a:sym typeface="+mn-lt"/>
                  </a:rPr>
                  <a:t>食在中国，</a:t>
                </a:r>
                <a:endParaRPr lang="en-US" altLang="zh-CN" sz="1400" b="1" dirty="0">
                  <a:solidFill>
                    <a:srgbClr val="ED7D31"/>
                  </a:solidFill>
                  <a:cs typeface="+mn-ea"/>
                  <a:sym typeface="+mn-lt"/>
                </a:endParaRPr>
              </a:p>
              <a:p>
                <a:pPr algn="ctr">
                  <a:lnSpc>
                    <a:spcPct val="150000"/>
                  </a:lnSpc>
                </a:pPr>
                <a:r>
                  <a:rPr lang="zh-CN" altLang="en-US" sz="1400" b="1" dirty="0">
                    <a:solidFill>
                      <a:srgbClr val="ED7D31"/>
                    </a:solidFill>
                    <a:cs typeface="+mn-ea"/>
                    <a:sym typeface="+mn-lt"/>
                  </a:rPr>
                  <a:t>火在山东</a:t>
                </a:r>
                <a:r>
                  <a:rPr lang="en-US" altLang="zh-CN" sz="1400" b="1" dirty="0">
                    <a:solidFill>
                      <a:srgbClr val="ED7D31"/>
                    </a:solidFill>
                    <a:cs typeface="+mn-ea"/>
                    <a:sym typeface="+mn-lt"/>
                  </a:rPr>
                  <a:t>"</a:t>
                </a:r>
                <a:r>
                  <a:rPr lang="zh-CN" altLang="en-US" sz="1400" b="1" dirty="0">
                    <a:solidFill>
                      <a:srgbClr val="ED7D31"/>
                    </a:solidFill>
                    <a:cs typeface="+mn-ea"/>
                    <a:sym typeface="+mn-lt"/>
                  </a:rPr>
                  <a:t>。</a:t>
                </a:r>
                <a:endParaRPr lang="en-US" altLang="zh-CN" sz="1400" b="1" dirty="0">
                  <a:solidFill>
                    <a:srgbClr val="ED7D31"/>
                  </a:solidFill>
                  <a:cs typeface="+mn-ea"/>
                  <a:sym typeface="+mn-lt"/>
                </a:endParaRPr>
              </a:p>
            </p:txBody>
          </p:sp>
        </p:gr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645" y="1816428"/>
            <a:ext cx="2915528" cy="2905196"/>
          </a:xfrm>
          <a:prstGeom prst="ellipse">
            <a:avLst/>
          </a:prstGeom>
          <a:ln w="50800">
            <a:solidFill>
              <a:schemeClr val="accent2"/>
            </a:solidFill>
          </a:ln>
          <a:effectLst/>
        </p:spPr>
      </p:pic>
      <p:sp>
        <p:nvSpPr>
          <p:cNvPr id="5" name="文本框 4"/>
          <p:cNvSpPr txBox="1"/>
          <p:nvPr/>
        </p:nvSpPr>
        <p:spPr>
          <a:xfrm>
            <a:off x="5030470" y="3088058"/>
            <a:ext cx="4885055" cy="1446550"/>
          </a:xfrm>
          <a:prstGeom prst="rect">
            <a:avLst/>
          </a:prstGeom>
          <a:noFill/>
        </p:spPr>
        <p:txBody>
          <a:bodyPr wrap="square" rtlCol="0" anchor="t">
            <a:spAutoFit/>
          </a:bodyPr>
          <a:lstStyle/>
          <a:p>
            <a:r>
              <a:rPr lang="zh-CN" altLang="en-US" sz="8800" dirty="0">
                <a:blipFill>
                  <a:blip r:embed="rId3"/>
                  <a:stretch>
                    <a:fillRect/>
                  </a:stretch>
                </a:blipFill>
                <a:cs typeface="+mn-ea"/>
                <a:sym typeface="+mn-lt"/>
              </a:rPr>
              <a:t>川菜菜系</a:t>
            </a:r>
          </a:p>
        </p:txBody>
      </p:sp>
      <p:sp>
        <p:nvSpPr>
          <p:cNvPr id="6" name="文本框 5"/>
          <p:cNvSpPr txBox="1"/>
          <p:nvPr/>
        </p:nvSpPr>
        <p:spPr>
          <a:xfrm>
            <a:off x="4968570" y="2212353"/>
            <a:ext cx="3575355" cy="1015663"/>
          </a:xfrm>
          <a:prstGeom prst="rect">
            <a:avLst/>
          </a:prstGeom>
          <a:noFill/>
        </p:spPr>
        <p:txBody>
          <a:bodyPr wrap="square" rtlCol="0">
            <a:spAutoFit/>
          </a:bodyPr>
          <a:lstStyle/>
          <a:p>
            <a:pPr algn="ctr"/>
            <a:r>
              <a:rPr lang="zh-CN" altLang="en-US" sz="6000" dirty="0">
                <a:cs typeface="+mn-ea"/>
                <a:sym typeface="+mn-lt"/>
              </a:rPr>
              <a:t>中国名菜</a:t>
            </a:r>
          </a:p>
        </p:txBody>
      </p:sp>
      <p:pic>
        <p:nvPicPr>
          <p:cNvPr id="7" name="图片 6" descr="9176b85f64fe124ffec744fd51627c06"/>
          <p:cNvPicPr>
            <a:picLocks noChangeAspect="1"/>
          </p:cNvPicPr>
          <p:nvPr/>
        </p:nvPicPr>
        <p:blipFill>
          <a:blip r:embed="rId4"/>
          <a:srcRect l="14994" t="8083" r="14546" b="33302"/>
          <a:stretch>
            <a:fillRect/>
          </a:stretch>
        </p:blipFill>
        <p:spPr>
          <a:xfrm>
            <a:off x="8140042" y="1627441"/>
            <a:ext cx="1314813" cy="171778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Scale>
                                      <p:cBhvr>
                                        <p:cTn id="1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gtEl>
                                        <p:attrNameLst>
                                          <p:attrName>ppt_x</p:attrName>
                                          <p:attrName>ppt_y</p:attrName>
                                        </p:attrNameLst>
                                      </p:cBhvr>
                                    </p:animMotion>
                                    <p:animEffect transition="in" filter="fade">
                                      <p:cBhvr>
                                        <p:cTn id="19" dur="1000"/>
                                        <p:tgtEl>
                                          <p:spTgt spid="6"/>
                                        </p:tgtEl>
                                      </p:cBhvr>
                                    </p:animEffect>
                                  </p:childTnLst>
                                </p:cTn>
                              </p:par>
                              <p:par>
                                <p:cTn id="20" presetID="5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Scale>
                                      <p:cBhvr>
                                        <p:cTn id="2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7"/>
                                        </p:tgtEl>
                                        <p:attrNameLst>
                                          <p:attrName>ppt_x</p:attrName>
                                          <p:attrName>ppt_y</p:attrName>
                                        </p:attrNameLst>
                                      </p:cBhvr>
                                    </p:animMotion>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83878" y="-237221"/>
            <a:ext cx="2397397" cy="1014428"/>
            <a:chOff x="183878" y="-237221"/>
            <a:chExt cx="2397397" cy="1014428"/>
          </a:xfrm>
        </p:grpSpPr>
        <p:grpSp>
          <p:nvGrpSpPr>
            <p:cNvPr id="6" name="组合 5"/>
            <p:cNvGrpSpPr/>
            <p:nvPr/>
          </p:nvGrpSpPr>
          <p:grpSpPr>
            <a:xfrm>
              <a:off x="183878" y="-237221"/>
              <a:ext cx="2397397" cy="1014427"/>
              <a:chOff x="7791566" y="-316714"/>
              <a:chExt cx="3421802" cy="1228681"/>
            </a:xfrm>
          </p:grpSpPr>
          <p:sp>
            <p:nvSpPr>
              <p:cNvPr id="7" name="矩形 6"/>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8" name="椭圆 7"/>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352425" y="192432"/>
              <a:ext cx="1113146" cy="584775"/>
            </a:xfrm>
            <a:prstGeom prst="rect">
              <a:avLst/>
            </a:prstGeom>
            <a:noFill/>
          </p:spPr>
          <p:txBody>
            <a:bodyPr wrap="square" rtlCol="0" anchor="t">
              <a:spAutoFit/>
            </a:bodyPr>
            <a:lstStyle/>
            <a:p>
              <a:pPr algn="ctr"/>
              <a:r>
                <a:rPr lang="zh-CN" altLang="en-US" sz="3200" dirty="0">
                  <a:blipFill>
                    <a:blip r:embed="rId2"/>
                    <a:stretch>
                      <a:fillRect/>
                    </a:stretch>
                  </a:blipFill>
                  <a:cs typeface="+mn-ea"/>
                  <a:sym typeface="+mn-lt"/>
                </a:rPr>
                <a:t>概述</a:t>
              </a:r>
            </a:p>
          </p:txBody>
        </p:sp>
      </p:grpSp>
      <p:sp>
        <p:nvSpPr>
          <p:cNvPr id="12" name="文本框 11"/>
          <p:cNvSpPr txBox="1"/>
          <p:nvPr/>
        </p:nvSpPr>
        <p:spPr>
          <a:xfrm>
            <a:off x="6118225" y="1176020"/>
            <a:ext cx="4711700" cy="1337945"/>
          </a:xfrm>
          <a:prstGeom prst="rect">
            <a:avLst/>
          </a:prstGeom>
          <a:noFill/>
          <a:ln w="28575">
            <a:solidFill>
              <a:schemeClr val="accent2"/>
            </a:solidFill>
          </a:ln>
        </p:spPr>
        <p:txBody>
          <a:bodyPr wrap="square" rtlCol="0">
            <a:spAutoFit/>
          </a:bodyPr>
          <a:lstStyle/>
          <a:p>
            <a:endParaRPr lang="zh-CN" altLang="en-US">
              <a:cs typeface="+mn-ea"/>
              <a:sym typeface="+mn-lt"/>
            </a:endParaRPr>
          </a:p>
          <a:p>
            <a:pPr fontAlgn="auto">
              <a:lnSpc>
                <a:spcPct val="150000"/>
              </a:lnSpc>
            </a:pPr>
            <a:r>
              <a:rPr lang="zh-CN" altLang="en-US" sz="1400">
                <a:cs typeface="+mn-ea"/>
                <a:sym typeface="+mn-lt"/>
              </a:rPr>
              <a:t>中国汉族传统的四大菜系之一、中国八大菜系之一，取材广泛，调味多变，菜式多样，口味清鲜醇浓并重，以善用麻辣调味著称</a:t>
            </a:r>
          </a:p>
        </p:txBody>
      </p:sp>
      <p:sp useBgFill="1">
        <p:nvSpPr>
          <p:cNvPr id="13" name="文本框 12"/>
          <p:cNvSpPr txBox="1"/>
          <p:nvPr/>
        </p:nvSpPr>
        <p:spPr>
          <a:xfrm>
            <a:off x="6334125" y="946785"/>
            <a:ext cx="1068705" cy="583565"/>
          </a:xfrm>
          <a:prstGeom prst="rect">
            <a:avLst/>
          </a:prstGeom>
          <a:ln w="28575">
            <a:noFill/>
          </a:ln>
        </p:spPr>
        <p:txBody>
          <a:bodyPr wrap="square" rtlCol="0">
            <a:spAutoFit/>
          </a:bodyPr>
          <a:lstStyle/>
          <a:p>
            <a:r>
              <a:rPr lang="zh-CN" altLang="en-US" sz="3200" dirty="0">
                <a:blipFill>
                  <a:blip r:embed="rId2"/>
                  <a:stretch>
                    <a:fillRect/>
                  </a:stretch>
                </a:blipFill>
                <a:cs typeface="+mn-ea"/>
                <a:sym typeface="+mn-lt"/>
              </a:rPr>
              <a:t>川菜</a:t>
            </a:r>
            <a:endParaRPr lang="zh-CN" altLang="en-US" sz="3200" b="1">
              <a:cs typeface="+mn-ea"/>
              <a:sym typeface="+mn-lt"/>
            </a:endParaRPr>
          </a:p>
        </p:txBody>
      </p:sp>
      <p:sp>
        <p:nvSpPr>
          <p:cNvPr id="14" name="文本框 13"/>
          <p:cNvSpPr txBox="1"/>
          <p:nvPr/>
        </p:nvSpPr>
        <p:spPr>
          <a:xfrm>
            <a:off x="6141085" y="2996565"/>
            <a:ext cx="4665980" cy="1060450"/>
          </a:xfrm>
          <a:prstGeom prst="rect">
            <a:avLst/>
          </a:prstGeom>
          <a:noFill/>
          <a:ln w="28575">
            <a:solidFill>
              <a:schemeClr val="accent2"/>
            </a:solidFill>
          </a:ln>
        </p:spPr>
        <p:txBody>
          <a:bodyPr wrap="square" rtlCol="0">
            <a:spAutoFit/>
          </a:bodyPr>
          <a:lstStyle/>
          <a:p>
            <a:pPr fontAlgn="auto">
              <a:lnSpc>
                <a:spcPct val="150000"/>
              </a:lnSpc>
            </a:pPr>
            <a:endParaRPr lang="zh-CN" altLang="en-US" sz="1400">
              <a:cs typeface="+mn-ea"/>
              <a:sym typeface="+mn-lt"/>
            </a:endParaRPr>
          </a:p>
          <a:p>
            <a:pPr fontAlgn="auto">
              <a:lnSpc>
                <a:spcPct val="150000"/>
              </a:lnSpc>
            </a:pPr>
            <a:r>
              <a:rPr lang="zh-CN" altLang="en-US" sz="1400">
                <a:cs typeface="+mn-ea"/>
                <a:sym typeface="+mn-lt"/>
              </a:rPr>
              <a:t>调制这些复合味有很大的难度，但若掌握了它们的配方及调制方法，基本上也能学得八九不离十。</a:t>
            </a:r>
          </a:p>
        </p:txBody>
      </p:sp>
      <p:sp useBgFill="1">
        <p:nvSpPr>
          <p:cNvPr id="15" name="文本框 14"/>
          <p:cNvSpPr txBox="1"/>
          <p:nvPr/>
        </p:nvSpPr>
        <p:spPr>
          <a:xfrm>
            <a:off x="6295390" y="2736215"/>
            <a:ext cx="1894840" cy="583565"/>
          </a:xfrm>
          <a:prstGeom prst="rect">
            <a:avLst/>
          </a:prstGeom>
        </p:spPr>
        <p:txBody>
          <a:bodyPr wrap="square" rtlCol="0">
            <a:spAutoFit/>
          </a:bodyPr>
          <a:lstStyle/>
          <a:p>
            <a:r>
              <a:rPr lang="zh-CN" altLang="en-US" sz="3200" dirty="0">
                <a:blipFill>
                  <a:blip r:embed="rId2"/>
                  <a:stretch>
                    <a:fillRect/>
                  </a:stretch>
                </a:blipFill>
                <a:cs typeface="+mn-ea"/>
                <a:sym typeface="+mn-lt"/>
              </a:rPr>
              <a:t>百菜百味</a:t>
            </a:r>
            <a:endParaRPr lang="zh-CN" altLang="en-US" sz="3200" b="1">
              <a:cs typeface="+mn-ea"/>
              <a:sym typeface="+mn-lt"/>
            </a:endParaRPr>
          </a:p>
        </p:txBody>
      </p:sp>
      <p:sp>
        <p:nvSpPr>
          <p:cNvPr id="17" name="文本框 16"/>
          <p:cNvSpPr txBox="1"/>
          <p:nvPr/>
        </p:nvSpPr>
        <p:spPr>
          <a:xfrm>
            <a:off x="6177915" y="4538980"/>
            <a:ext cx="4619625" cy="1383665"/>
          </a:xfrm>
          <a:prstGeom prst="rect">
            <a:avLst/>
          </a:prstGeom>
          <a:noFill/>
          <a:ln w="28575">
            <a:solidFill>
              <a:schemeClr val="accent2"/>
            </a:solidFill>
          </a:ln>
        </p:spPr>
        <p:txBody>
          <a:bodyPr wrap="square" rtlCol="0">
            <a:spAutoFit/>
          </a:bodyPr>
          <a:lstStyle/>
          <a:p>
            <a:pPr fontAlgn="auto">
              <a:lnSpc>
                <a:spcPct val="150000"/>
              </a:lnSpc>
            </a:pPr>
            <a:endParaRPr lang="zh-CN" altLang="en-US" sz="1400">
              <a:cs typeface="+mn-ea"/>
              <a:sym typeface="+mn-lt"/>
            </a:endParaRPr>
          </a:p>
          <a:p>
            <a:pPr fontAlgn="auto">
              <a:lnSpc>
                <a:spcPct val="150000"/>
              </a:lnSpc>
            </a:pPr>
            <a:r>
              <a:rPr lang="zh-CN" altLang="en-US" sz="1400">
                <a:cs typeface="+mn-ea"/>
                <a:sym typeface="+mn-lt"/>
              </a:rPr>
              <a:t>川菜兴起于清末和抗战两个时间段，以家常菜为主，取材多为日常百味，其特点在于红味讲究麻、辣、香，白味咸鲜中仍带点微辣</a:t>
            </a:r>
          </a:p>
        </p:txBody>
      </p:sp>
      <p:sp useBgFill="1">
        <p:nvSpPr>
          <p:cNvPr id="18" name="文本框 17"/>
          <p:cNvSpPr txBox="1"/>
          <p:nvPr/>
        </p:nvSpPr>
        <p:spPr>
          <a:xfrm>
            <a:off x="6498590" y="4309745"/>
            <a:ext cx="1468755" cy="583565"/>
          </a:xfrm>
          <a:prstGeom prst="rect">
            <a:avLst/>
          </a:prstGeom>
          <a:ln>
            <a:solidFill>
              <a:schemeClr val="bg1"/>
            </a:solidFill>
          </a:ln>
        </p:spPr>
        <p:txBody>
          <a:bodyPr wrap="square" rtlCol="0">
            <a:spAutoFit/>
          </a:bodyPr>
          <a:lstStyle/>
          <a:p>
            <a:r>
              <a:rPr lang="zh-CN" altLang="en-US" sz="3200" dirty="0">
                <a:blipFill>
                  <a:blip r:embed="rId2"/>
                  <a:stretch>
                    <a:fillRect/>
                  </a:stretch>
                </a:blipFill>
                <a:cs typeface="+mn-ea"/>
                <a:sym typeface="+mn-lt"/>
              </a:rPr>
              <a:t>家常菜</a:t>
            </a:r>
            <a:endParaRPr lang="zh-CN" altLang="en-US" sz="3200">
              <a:cs typeface="+mn-ea"/>
              <a:sym typeface="+mn-lt"/>
            </a:endParaRPr>
          </a:p>
        </p:txBody>
      </p:sp>
      <p:pic>
        <p:nvPicPr>
          <p:cNvPr id="2" name="图片 1"/>
          <p:cNvPicPr>
            <a:picLocks noChangeAspect="1"/>
          </p:cNvPicPr>
          <p:nvPr/>
        </p:nvPicPr>
        <p:blipFill>
          <a:blip r:embed="rId3"/>
          <a:stretch>
            <a:fillRect/>
          </a:stretch>
        </p:blipFill>
        <p:spPr>
          <a:xfrm>
            <a:off x="1839595" y="1594485"/>
            <a:ext cx="3073400" cy="1986280"/>
          </a:xfrm>
          <a:prstGeom prst="rect">
            <a:avLst/>
          </a:prstGeom>
        </p:spPr>
      </p:pic>
      <p:pic>
        <p:nvPicPr>
          <p:cNvPr id="3" name="图片 2"/>
          <p:cNvPicPr>
            <a:picLocks noChangeAspect="1"/>
          </p:cNvPicPr>
          <p:nvPr/>
        </p:nvPicPr>
        <p:blipFill>
          <a:blip r:embed="rId4"/>
          <a:stretch>
            <a:fillRect/>
          </a:stretch>
        </p:blipFill>
        <p:spPr>
          <a:xfrm>
            <a:off x="1968500" y="4214495"/>
            <a:ext cx="2908935" cy="1965960"/>
          </a:xfrm>
          <a:prstGeom prst="rect">
            <a:avLst/>
          </a:prstGeom>
        </p:spPr>
      </p:pic>
      <p:grpSp>
        <p:nvGrpSpPr>
          <p:cNvPr id="39" name="组合 38"/>
          <p:cNvGrpSpPr/>
          <p:nvPr/>
        </p:nvGrpSpPr>
        <p:grpSpPr>
          <a:xfrm>
            <a:off x="1551429" y="1247264"/>
            <a:ext cx="3517170" cy="2552449"/>
            <a:chOff x="1473616" y="1415696"/>
            <a:chExt cx="3517170" cy="2552449"/>
          </a:xfrm>
        </p:grpSpPr>
        <p:sp>
          <p:nvSpPr>
            <p:cNvPr id="30" name="矩形 29"/>
            <p:cNvSpPr/>
            <p:nvPr/>
          </p:nvSpPr>
          <p:spPr>
            <a:xfrm>
              <a:off x="3402617" y="2387432"/>
              <a:ext cx="1588169"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1473616" y="1415696"/>
              <a:ext cx="2491992"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3387282" y="2398468"/>
              <a:ext cx="578326" cy="5964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p:cNvGrpSpPr/>
          <p:nvPr/>
        </p:nvGrpSpPr>
        <p:grpSpPr>
          <a:xfrm>
            <a:off x="1857514" y="4009903"/>
            <a:ext cx="3184448" cy="2304134"/>
            <a:chOff x="1969174" y="4048503"/>
            <a:chExt cx="3184448" cy="2304134"/>
          </a:xfrm>
        </p:grpSpPr>
        <p:sp>
          <p:nvSpPr>
            <p:cNvPr id="42" name="矩形 41"/>
            <p:cNvSpPr/>
            <p:nvPr/>
          </p:nvSpPr>
          <p:spPr>
            <a:xfrm>
              <a:off x="3565453" y="4771924"/>
              <a:ext cx="1588169"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1969174" y="4048503"/>
              <a:ext cx="2491992"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3560436" y="4766092"/>
              <a:ext cx="900730" cy="86312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6" name="组合 45"/>
          <p:cNvGrpSpPr/>
          <p:nvPr/>
        </p:nvGrpSpPr>
        <p:grpSpPr>
          <a:xfrm rot="6715756">
            <a:off x="3614479" y="4808388"/>
            <a:ext cx="545354" cy="777271"/>
            <a:chOff x="8118475" y="3544888"/>
            <a:chExt cx="615950" cy="877888"/>
          </a:xfrm>
          <a:solidFill>
            <a:schemeClr val="bg1"/>
          </a:solidFill>
        </p:grpSpPr>
        <p:sp>
          <p:nvSpPr>
            <p:cNvPr id="47" name="Freeform 89"/>
            <p:cNvSpPr>
              <a:spLocks noEditPoints="1"/>
            </p:cNvSpPr>
            <p:nvPr/>
          </p:nvSpPr>
          <p:spPr bwMode="auto">
            <a:xfrm>
              <a:off x="8118475" y="3705226"/>
              <a:ext cx="322262" cy="620713"/>
            </a:xfrm>
            <a:custGeom>
              <a:avLst/>
              <a:gdLst>
                <a:gd name="T0" fmla="*/ 84 w 86"/>
                <a:gd name="T1" fmla="*/ 162 h 165"/>
                <a:gd name="T2" fmla="*/ 66 w 86"/>
                <a:gd name="T3" fmla="*/ 120 h 165"/>
                <a:gd name="T4" fmla="*/ 33 w 86"/>
                <a:gd name="T5" fmla="*/ 45 h 165"/>
                <a:gd name="T6" fmla="*/ 14 w 86"/>
                <a:gd name="T7" fmla="*/ 3 h 165"/>
                <a:gd name="T8" fmla="*/ 9 w 86"/>
                <a:gd name="T9" fmla="*/ 14 h 165"/>
                <a:gd name="T10" fmla="*/ 18 w 86"/>
                <a:gd name="T11" fmla="*/ 61 h 165"/>
                <a:gd name="T12" fmla="*/ 20 w 86"/>
                <a:gd name="T13" fmla="*/ 66 h 165"/>
                <a:gd name="T14" fmla="*/ 18 w 86"/>
                <a:gd name="T15" fmla="*/ 71 h 165"/>
                <a:gd name="T16" fmla="*/ 19 w 86"/>
                <a:gd name="T17" fmla="*/ 76 h 165"/>
                <a:gd name="T18" fmla="*/ 13 w 86"/>
                <a:gd name="T19" fmla="*/ 79 h 165"/>
                <a:gd name="T20" fmla="*/ 4 w 86"/>
                <a:gd name="T21" fmla="*/ 102 h 165"/>
                <a:gd name="T22" fmla="*/ 28 w 86"/>
                <a:gd name="T23" fmla="*/ 111 h 165"/>
                <a:gd name="T24" fmla="*/ 34 w 86"/>
                <a:gd name="T25" fmla="*/ 108 h 165"/>
                <a:gd name="T26" fmla="*/ 37 w 86"/>
                <a:gd name="T27" fmla="*/ 112 h 165"/>
                <a:gd name="T28" fmla="*/ 42 w 86"/>
                <a:gd name="T29" fmla="*/ 115 h 165"/>
                <a:gd name="T30" fmla="*/ 44 w 86"/>
                <a:gd name="T31" fmla="*/ 120 h 165"/>
                <a:gd name="T32" fmla="*/ 73 w 86"/>
                <a:gd name="T33" fmla="*/ 158 h 165"/>
                <a:gd name="T34" fmla="*/ 84 w 86"/>
                <a:gd name="T35" fmla="*/ 162 h 165"/>
                <a:gd name="T36" fmla="*/ 25 w 86"/>
                <a:gd name="T37" fmla="*/ 106 h 165"/>
                <a:gd name="T38" fmla="*/ 9 w 86"/>
                <a:gd name="T39" fmla="*/ 100 h 165"/>
                <a:gd name="T40" fmla="*/ 16 w 86"/>
                <a:gd name="T41" fmla="*/ 84 h 165"/>
                <a:gd name="T42" fmla="*/ 21 w 86"/>
                <a:gd name="T43" fmla="*/ 81 h 165"/>
                <a:gd name="T44" fmla="*/ 22 w 86"/>
                <a:gd name="T45" fmla="*/ 84 h 165"/>
                <a:gd name="T46" fmla="*/ 30 w 86"/>
                <a:gd name="T47" fmla="*/ 101 h 165"/>
                <a:gd name="T48" fmla="*/ 31 w 86"/>
                <a:gd name="T49" fmla="*/ 103 h 165"/>
                <a:gd name="T50" fmla="*/ 25 w 86"/>
                <a:gd name="T51" fmla="*/ 106 h 165"/>
                <a:gd name="T52" fmla="*/ 72 w 86"/>
                <a:gd name="T53" fmla="*/ 149 h 165"/>
                <a:gd name="T54" fmla="*/ 58 w 86"/>
                <a:gd name="T55" fmla="*/ 136 h 165"/>
                <a:gd name="T56" fmla="*/ 46 w 86"/>
                <a:gd name="T57" fmla="*/ 115 h 165"/>
                <a:gd name="T58" fmla="*/ 47 w 86"/>
                <a:gd name="T59" fmla="*/ 113 h 165"/>
                <a:gd name="T60" fmla="*/ 57 w 86"/>
                <a:gd name="T61" fmla="*/ 126 h 165"/>
                <a:gd name="T62" fmla="*/ 64 w 86"/>
                <a:gd name="T63" fmla="*/ 130 h 165"/>
                <a:gd name="T64" fmla="*/ 73 w 86"/>
                <a:gd name="T65" fmla="*/ 141 h 165"/>
                <a:gd name="T66" fmla="*/ 72 w 86"/>
                <a:gd name="T67" fmla="*/ 14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165">
                  <a:moveTo>
                    <a:pt x="84" y="162"/>
                  </a:moveTo>
                  <a:cubicBezTo>
                    <a:pt x="83" y="159"/>
                    <a:pt x="75" y="140"/>
                    <a:pt x="66" y="120"/>
                  </a:cubicBezTo>
                  <a:cubicBezTo>
                    <a:pt x="57" y="99"/>
                    <a:pt x="42" y="66"/>
                    <a:pt x="33" y="45"/>
                  </a:cubicBezTo>
                  <a:cubicBezTo>
                    <a:pt x="24" y="25"/>
                    <a:pt x="15" y="6"/>
                    <a:pt x="14" y="3"/>
                  </a:cubicBezTo>
                  <a:cubicBezTo>
                    <a:pt x="13" y="0"/>
                    <a:pt x="11" y="5"/>
                    <a:pt x="9" y="14"/>
                  </a:cubicBezTo>
                  <a:cubicBezTo>
                    <a:pt x="8" y="23"/>
                    <a:pt x="12" y="44"/>
                    <a:pt x="18" y="61"/>
                  </a:cubicBezTo>
                  <a:cubicBezTo>
                    <a:pt x="19" y="62"/>
                    <a:pt x="19" y="64"/>
                    <a:pt x="20" y="66"/>
                  </a:cubicBezTo>
                  <a:cubicBezTo>
                    <a:pt x="19" y="67"/>
                    <a:pt x="18" y="69"/>
                    <a:pt x="18" y="71"/>
                  </a:cubicBezTo>
                  <a:cubicBezTo>
                    <a:pt x="18" y="72"/>
                    <a:pt x="19" y="74"/>
                    <a:pt x="19" y="76"/>
                  </a:cubicBezTo>
                  <a:cubicBezTo>
                    <a:pt x="13" y="79"/>
                    <a:pt x="13" y="79"/>
                    <a:pt x="13" y="79"/>
                  </a:cubicBezTo>
                  <a:cubicBezTo>
                    <a:pt x="4" y="83"/>
                    <a:pt x="0" y="93"/>
                    <a:pt x="4" y="102"/>
                  </a:cubicBezTo>
                  <a:cubicBezTo>
                    <a:pt x="8" y="111"/>
                    <a:pt x="19" y="115"/>
                    <a:pt x="28" y="111"/>
                  </a:cubicBezTo>
                  <a:cubicBezTo>
                    <a:pt x="34" y="108"/>
                    <a:pt x="34" y="108"/>
                    <a:pt x="34" y="108"/>
                  </a:cubicBezTo>
                  <a:cubicBezTo>
                    <a:pt x="35" y="110"/>
                    <a:pt x="36" y="112"/>
                    <a:pt x="37" y="112"/>
                  </a:cubicBezTo>
                  <a:cubicBezTo>
                    <a:pt x="38" y="114"/>
                    <a:pt x="40" y="115"/>
                    <a:pt x="42" y="115"/>
                  </a:cubicBezTo>
                  <a:cubicBezTo>
                    <a:pt x="42" y="116"/>
                    <a:pt x="43" y="118"/>
                    <a:pt x="44" y="120"/>
                  </a:cubicBezTo>
                  <a:cubicBezTo>
                    <a:pt x="53" y="135"/>
                    <a:pt x="66" y="152"/>
                    <a:pt x="73" y="158"/>
                  </a:cubicBezTo>
                  <a:cubicBezTo>
                    <a:pt x="80" y="163"/>
                    <a:pt x="86" y="165"/>
                    <a:pt x="84" y="162"/>
                  </a:cubicBezTo>
                  <a:close/>
                  <a:moveTo>
                    <a:pt x="25" y="106"/>
                  </a:moveTo>
                  <a:cubicBezTo>
                    <a:pt x="19" y="109"/>
                    <a:pt x="12" y="106"/>
                    <a:pt x="9" y="100"/>
                  </a:cubicBezTo>
                  <a:cubicBezTo>
                    <a:pt x="7" y="94"/>
                    <a:pt x="10" y="87"/>
                    <a:pt x="16" y="84"/>
                  </a:cubicBezTo>
                  <a:cubicBezTo>
                    <a:pt x="21" y="81"/>
                    <a:pt x="21" y="81"/>
                    <a:pt x="21" y="81"/>
                  </a:cubicBezTo>
                  <a:cubicBezTo>
                    <a:pt x="21" y="82"/>
                    <a:pt x="22" y="83"/>
                    <a:pt x="22" y="84"/>
                  </a:cubicBezTo>
                  <a:cubicBezTo>
                    <a:pt x="24" y="89"/>
                    <a:pt x="28" y="96"/>
                    <a:pt x="30" y="101"/>
                  </a:cubicBezTo>
                  <a:cubicBezTo>
                    <a:pt x="30" y="102"/>
                    <a:pt x="30" y="103"/>
                    <a:pt x="31" y="103"/>
                  </a:cubicBezTo>
                  <a:lnTo>
                    <a:pt x="25" y="106"/>
                  </a:lnTo>
                  <a:close/>
                  <a:moveTo>
                    <a:pt x="72" y="149"/>
                  </a:moveTo>
                  <a:cubicBezTo>
                    <a:pt x="68" y="147"/>
                    <a:pt x="62" y="141"/>
                    <a:pt x="58" y="136"/>
                  </a:cubicBezTo>
                  <a:cubicBezTo>
                    <a:pt x="55" y="131"/>
                    <a:pt x="49" y="122"/>
                    <a:pt x="46" y="115"/>
                  </a:cubicBezTo>
                  <a:cubicBezTo>
                    <a:pt x="43" y="109"/>
                    <a:pt x="44" y="108"/>
                    <a:pt x="47" y="113"/>
                  </a:cubicBezTo>
                  <a:cubicBezTo>
                    <a:pt x="50" y="119"/>
                    <a:pt x="55" y="125"/>
                    <a:pt x="57" y="126"/>
                  </a:cubicBezTo>
                  <a:cubicBezTo>
                    <a:pt x="60" y="128"/>
                    <a:pt x="63" y="130"/>
                    <a:pt x="64" y="130"/>
                  </a:cubicBezTo>
                  <a:cubicBezTo>
                    <a:pt x="66" y="130"/>
                    <a:pt x="70" y="135"/>
                    <a:pt x="73" y="141"/>
                  </a:cubicBezTo>
                  <a:cubicBezTo>
                    <a:pt x="76" y="148"/>
                    <a:pt x="75" y="151"/>
                    <a:pt x="72"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8" name="Freeform 90"/>
            <p:cNvSpPr>
              <a:spLocks noEditPoints="1"/>
            </p:cNvSpPr>
            <p:nvPr/>
          </p:nvSpPr>
          <p:spPr bwMode="auto">
            <a:xfrm>
              <a:off x="8166100" y="3544888"/>
              <a:ext cx="568325" cy="877888"/>
            </a:xfrm>
            <a:custGeom>
              <a:avLst/>
              <a:gdLst>
                <a:gd name="T0" fmla="*/ 1 w 151"/>
                <a:gd name="T1" fmla="*/ 7 h 234"/>
                <a:gd name="T2" fmla="*/ 5 w 151"/>
                <a:gd name="T3" fmla="*/ 13 h 234"/>
                <a:gd name="T4" fmla="*/ 12 w 151"/>
                <a:gd name="T5" fmla="*/ 25 h 234"/>
                <a:gd name="T6" fmla="*/ 21 w 151"/>
                <a:gd name="T7" fmla="*/ 31 h 234"/>
                <a:gd name="T8" fmla="*/ 26 w 151"/>
                <a:gd name="T9" fmla="*/ 32 h 234"/>
                <a:gd name="T10" fmla="*/ 13 w 151"/>
                <a:gd name="T11" fmla="*/ 37 h 234"/>
                <a:gd name="T12" fmla="*/ 9 w 151"/>
                <a:gd name="T13" fmla="*/ 35 h 234"/>
                <a:gd name="T14" fmla="*/ 4 w 151"/>
                <a:gd name="T15" fmla="*/ 34 h 234"/>
                <a:gd name="T16" fmla="*/ 1 w 151"/>
                <a:gd name="T17" fmla="*/ 39 h 234"/>
                <a:gd name="T18" fmla="*/ 21 w 151"/>
                <a:gd name="T19" fmla="*/ 83 h 234"/>
                <a:gd name="T20" fmla="*/ 57 w 151"/>
                <a:gd name="T21" fmla="*/ 165 h 234"/>
                <a:gd name="T22" fmla="*/ 77 w 151"/>
                <a:gd name="T23" fmla="*/ 209 h 234"/>
                <a:gd name="T24" fmla="*/ 82 w 151"/>
                <a:gd name="T25" fmla="*/ 211 h 234"/>
                <a:gd name="T26" fmla="*/ 84 w 151"/>
                <a:gd name="T27" fmla="*/ 206 h 234"/>
                <a:gd name="T28" fmla="*/ 86 w 151"/>
                <a:gd name="T29" fmla="*/ 201 h 234"/>
                <a:gd name="T30" fmla="*/ 99 w 151"/>
                <a:gd name="T31" fmla="*/ 195 h 234"/>
                <a:gd name="T32" fmla="*/ 96 w 151"/>
                <a:gd name="T33" fmla="*/ 200 h 234"/>
                <a:gd name="T34" fmla="*/ 94 w 151"/>
                <a:gd name="T35" fmla="*/ 211 h 234"/>
                <a:gd name="T36" fmla="*/ 98 w 151"/>
                <a:gd name="T37" fmla="*/ 224 h 234"/>
                <a:gd name="T38" fmla="*/ 100 w 151"/>
                <a:gd name="T39" fmla="*/ 231 h 234"/>
                <a:gd name="T40" fmla="*/ 106 w 151"/>
                <a:gd name="T41" fmla="*/ 233 h 234"/>
                <a:gd name="T42" fmla="*/ 109 w 151"/>
                <a:gd name="T43" fmla="*/ 228 h 234"/>
                <a:gd name="T44" fmla="*/ 106 w 151"/>
                <a:gd name="T45" fmla="*/ 221 h 234"/>
                <a:gd name="T46" fmla="*/ 103 w 151"/>
                <a:gd name="T47" fmla="*/ 210 h 234"/>
                <a:gd name="T48" fmla="*/ 104 w 151"/>
                <a:gd name="T49" fmla="*/ 203 h 234"/>
                <a:gd name="T50" fmla="*/ 108 w 151"/>
                <a:gd name="T51" fmla="*/ 199 h 234"/>
                <a:gd name="T52" fmla="*/ 114 w 151"/>
                <a:gd name="T53" fmla="*/ 197 h 234"/>
                <a:gd name="T54" fmla="*/ 116 w 151"/>
                <a:gd name="T55" fmla="*/ 191 h 234"/>
                <a:gd name="T56" fmla="*/ 114 w 151"/>
                <a:gd name="T57" fmla="*/ 189 h 234"/>
                <a:gd name="T58" fmla="*/ 117 w 151"/>
                <a:gd name="T59" fmla="*/ 187 h 234"/>
                <a:gd name="T60" fmla="*/ 149 w 151"/>
                <a:gd name="T61" fmla="*/ 160 h 234"/>
                <a:gd name="T62" fmla="*/ 139 w 151"/>
                <a:gd name="T63" fmla="*/ 115 h 234"/>
                <a:gd name="T64" fmla="*/ 113 w 151"/>
                <a:gd name="T65" fmla="*/ 56 h 234"/>
                <a:gd name="T66" fmla="*/ 86 w 151"/>
                <a:gd name="T67" fmla="*/ 18 h 234"/>
                <a:gd name="T68" fmla="*/ 45 w 151"/>
                <a:gd name="T69" fmla="*/ 24 h 234"/>
                <a:gd name="T70" fmla="*/ 41 w 151"/>
                <a:gd name="T71" fmla="*/ 25 h 234"/>
                <a:gd name="T72" fmla="*/ 41 w 151"/>
                <a:gd name="T73" fmla="*/ 22 h 234"/>
                <a:gd name="T74" fmla="*/ 35 w 151"/>
                <a:gd name="T75" fmla="*/ 20 h 234"/>
                <a:gd name="T76" fmla="*/ 30 w 151"/>
                <a:gd name="T77" fmla="*/ 22 h 234"/>
                <a:gd name="T78" fmla="*/ 24 w 151"/>
                <a:gd name="T79" fmla="*/ 23 h 234"/>
                <a:gd name="T80" fmla="*/ 19 w 151"/>
                <a:gd name="T81" fmla="*/ 19 h 234"/>
                <a:gd name="T82" fmla="*/ 12 w 151"/>
                <a:gd name="T83" fmla="*/ 9 h 234"/>
                <a:gd name="T84" fmla="*/ 9 w 151"/>
                <a:gd name="T85" fmla="*/ 3 h 234"/>
                <a:gd name="T86" fmla="*/ 3 w 151"/>
                <a:gd name="T87" fmla="*/ 1 h 234"/>
                <a:gd name="T88" fmla="*/ 1 w 151"/>
                <a:gd name="T89" fmla="*/ 7 h 234"/>
                <a:gd name="T90" fmla="*/ 135 w 151"/>
                <a:gd name="T91" fmla="*/ 129 h 234"/>
                <a:gd name="T92" fmla="*/ 140 w 151"/>
                <a:gd name="T93" fmla="*/ 151 h 234"/>
                <a:gd name="T94" fmla="*/ 134 w 151"/>
                <a:gd name="T95" fmla="*/ 164 h 234"/>
                <a:gd name="T96" fmla="*/ 119 w 151"/>
                <a:gd name="T97" fmla="*/ 174 h 234"/>
                <a:gd name="T98" fmla="*/ 99 w 151"/>
                <a:gd name="T99" fmla="*/ 184 h 234"/>
                <a:gd name="T100" fmla="*/ 83 w 151"/>
                <a:gd name="T101" fmla="*/ 191 h 234"/>
                <a:gd name="T102" fmla="*/ 82 w 151"/>
                <a:gd name="T103" fmla="*/ 189 h 234"/>
                <a:gd name="T104" fmla="*/ 95 w 151"/>
                <a:gd name="T105" fmla="*/ 178 h 234"/>
                <a:gd name="T106" fmla="*/ 114 w 151"/>
                <a:gd name="T107" fmla="*/ 165 h 234"/>
                <a:gd name="T108" fmla="*/ 125 w 151"/>
                <a:gd name="T109" fmla="*/ 148 h 234"/>
                <a:gd name="T110" fmla="*/ 128 w 151"/>
                <a:gd name="T111" fmla="*/ 128 h 234"/>
                <a:gd name="T112" fmla="*/ 135 w 151"/>
                <a:gd name="T113" fmla="*/ 1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 h="234">
                  <a:moveTo>
                    <a:pt x="1" y="7"/>
                  </a:moveTo>
                  <a:cubicBezTo>
                    <a:pt x="5" y="13"/>
                    <a:pt x="5" y="13"/>
                    <a:pt x="5" y="13"/>
                  </a:cubicBezTo>
                  <a:cubicBezTo>
                    <a:pt x="7" y="17"/>
                    <a:pt x="10" y="22"/>
                    <a:pt x="12" y="25"/>
                  </a:cubicBezTo>
                  <a:cubicBezTo>
                    <a:pt x="15" y="27"/>
                    <a:pt x="18" y="30"/>
                    <a:pt x="21" y="31"/>
                  </a:cubicBezTo>
                  <a:cubicBezTo>
                    <a:pt x="23" y="32"/>
                    <a:pt x="24" y="32"/>
                    <a:pt x="26" y="32"/>
                  </a:cubicBezTo>
                  <a:cubicBezTo>
                    <a:pt x="19" y="35"/>
                    <a:pt x="14" y="37"/>
                    <a:pt x="13" y="37"/>
                  </a:cubicBezTo>
                  <a:cubicBezTo>
                    <a:pt x="12" y="38"/>
                    <a:pt x="10" y="37"/>
                    <a:pt x="9" y="35"/>
                  </a:cubicBezTo>
                  <a:cubicBezTo>
                    <a:pt x="8" y="33"/>
                    <a:pt x="6" y="33"/>
                    <a:pt x="4" y="34"/>
                  </a:cubicBezTo>
                  <a:cubicBezTo>
                    <a:pt x="2" y="35"/>
                    <a:pt x="1" y="37"/>
                    <a:pt x="1" y="39"/>
                  </a:cubicBezTo>
                  <a:cubicBezTo>
                    <a:pt x="2" y="41"/>
                    <a:pt x="11" y="61"/>
                    <a:pt x="21" y="83"/>
                  </a:cubicBezTo>
                  <a:cubicBezTo>
                    <a:pt x="31" y="106"/>
                    <a:pt x="47" y="142"/>
                    <a:pt x="57" y="165"/>
                  </a:cubicBezTo>
                  <a:cubicBezTo>
                    <a:pt x="67" y="187"/>
                    <a:pt x="76" y="207"/>
                    <a:pt x="77" y="209"/>
                  </a:cubicBezTo>
                  <a:cubicBezTo>
                    <a:pt x="78" y="211"/>
                    <a:pt x="80" y="212"/>
                    <a:pt x="82" y="211"/>
                  </a:cubicBezTo>
                  <a:cubicBezTo>
                    <a:pt x="84" y="210"/>
                    <a:pt x="85" y="208"/>
                    <a:pt x="84" y="206"/>
                  </a:cubicBezTo>
                  <a:cubicBezTo>
                    <a:pt x="84" y="204"/>
                    <a:pt x="84" y="202"/>
                    <a:pt x="86" y="201"/>
                  </a:cubicBezTo>
                  <a:cubicBezTo>
                    <a:pt x="87" y="201"/>
                    <a:pt x="92" y="198"/>
                    <a:pt x="99" y="195"/>
                  </a:cubicBezTo>
                  <a:cubicBezTo>
                    <a:pt x="97" y="197"/>
                    <a:pt x="96" y="198"/>
                    <a:pt x="96" y="200"/>
                  </a:cubicBezTo>
                  <a:cubicBezTo>
                    <a:pt x="95" y="202"/>
                    <a:pt x="94" y="207"/>
                    <a:pt x="94" y="211"/>
                  </a:cubicBezTo>
                  <a:cubicBezTo>
                    <a:pt x="95" y="214"/>
                    <a:pt x="96" y="220"/>
                    <a:pt x="98" y="224"/>
                  </a:cubicBezTo>
                  <a:cubicBezTo>
                    <a:pt x="100" y="231"/>
                    <a:pt x="100" y="231"/>
                    <a:pt x="100" y="231"/>
                  </a:cubicBezTo>
                  <a:cubicBezTo>
                    <a:pt x="101" y="233"/>
                    <a:pt x="104" y="234"/>
                    <a:pt x="106" y="233"/>
                  </a:cubicBezTo>
                  <a:cubicBezTo>
                    <a:pt x="108" y="233"/>
                    <a:pt x="109" y="230"/>
                    <a:pt x="109" y="228"/>
                  </a:cubicBezTo>
                  <a:cubicBezTo>
                    <a:pt x="106" y="221"/>
                    <a:pt x="106" y="221"/>
                    <a:pt x="106" y="221"/>
                  </a:cubicBezTo>
                  <a:cubicBezTo>
                    <a:pt x="105" y="217"/>
                    <a:pt x="103" y="212"/>
                    <a:pt x="103" y="210"/>
                  </a:cubicBezTo>
                  <a:cubicBezTo>
                    <a:pt x="103" y="207"/>
                    <a:pt x="103" y="204"/>
                    <a:pt x="104" y="203"/>
                  </a:cubicBezTo>
                  <a:cubicBezTo>
                    <a:pt x="104" y="202"/>
                    <a:pt x="106" y="200"/>
                    <a:pt x="108" y="199"/>
                  </a:cubicBezTo>
                  <a:cubicBezTo>
                    <a:pt x="114" y="197"/>
                    <a:pt x="114" y="197"/>
                    <a:pt x="114" y="197"/>
                  </a:cubicBezTo>
                  <a:cubicBezTo>
                    <a:pt x="116" y="196"/>
                    <a:pt x="117" y="193"/>
                    <a:pt x="116" y="191"/>
                  </a:cubicBezTo>
                  <a:cubicBezTo>
                    <a:pt x="115" y="190"/>
                    <a:pt x="115" y="189"/>
                    <a:pt x="114" y="189"/>
                  </a:cubicBezTo>
                  <a:cubicBezTo>
                    <a:pt x="115" y="188"/>
                    <a:pt x="116" y="188"/>
                    <a:pt x="117" y="187"/>
                  </a:cubicBezTo>
                  <a:cubicBezTo>
                    <a:pt x="132" y="181"/>
                    <a:pt x="147" y="168"/>
                    <a:pt x="149" y="160"/>
                  </a:cubicBezTo>
                  <a:cubicBezTo>
                    <a:pt x="151" y="152"/>
                    <a:pt x="147" y="131"/>
                    <a:pt x="139" y="115"/>
                  </a:cubicBezTo>
                  <a:cubicBezTo>
                    <a:pt x="132" y="99"/>
                    <a:pt x="120" y="72"/>
                    <a:pt x="113" y="56"/>
                  </a:cubicBezTo>
                  <a:cubicBezTo>
                    <a:pt x="106" y="39"/>
                    <a:pt x="94" y="22"/>
                    <a:pt x="86" y="18"/>
                  </a:cubicBezTo>
                  <a:cubicBezTo>
                    <a:pt x="79" y="14"/>
                    <a:pt x="60" y="17"/>
                    <a:pt x="45" y="24"/>
                  </a:cubicBezTo>
                  <a:cubicBezTo>
                    <a:pt x="43" y="24"/>
                    <a:pt x="42" y="25"/>
                    <a:pt x="41" y="25"/>
                  </a:cubicBezTo>
                  <a:cubicBezTo>
                    <a:pt x="42" y="24"/>
                    <a:pt x="42" y="23"/>
                    <a:pt x="41" y="22"/>
                  </a:cubicBezTo>
                  <a:cubicBezTo>
                    <a:pt x="40" y="20"/>
                    <a:pt x="38" y="19"/>
                    <a:pt x="35" y="20"/>
                  </a:cubicBezTo>
                  <a:cubicBezTo>
                    <a:pt x="30" y="22"/>
                    <a:pt x="30" y="22"/>
                    <a:pt x="30" y="22"/>
                  </a:cubicBezTo>
                  <a:cubicBezTo>
                    <a:pt x="28" y="23"/>
                    <a:pt x="25" y="23"/>
                    <a:pt x="24" y="23"/>
                  </a:cubicBezTo>
                  <a:cubicBezTo>
                    <a:pt x="23" y="22"/>
                    <a:pt x="20" y="20"/>
                    <a:pt x="19" y="19"/>
                  </a:cubicBezTo>
                  <a:cubicBezTo>
                    <a:pt x="17" y="17"/>
                    <a:pt x="14" y="12"/>
                    <a:pt x="12" y="9"/>
                  </a:cubicBezTo>
                  <a:cubicBezTo>
                    <a:pt x="9" y="3"/>
                    <a:pt x="9" y="3"/>
                    <a:pt x="9" y="3"/>
                  </a:cubicBezTo>
                  <a:cubicBezTo>
                    <a:pt x="8" y="0"/>
                    <a:pt x="5" y="0"/>
                    <a:pt x="3" y="1"/>
                  </a:cubicBezTo>
                  <a:cubicBezTo>
                    <a:pt x="1" y="2"/>
                    <a:pt x="0" y="4"/>
                    <a:pt x="1" y="7"/>
                  </a:cubicBezTo>
                  <a:close/>
                  <a:moveTo>
                    <a:pt x="135" y="129"/>
                  </a:moveTo>
                  <a:cubicBezTo>
                    <a:pt x="138" y="137"/>
                    <a:pt x="140" y="146"/>
                    <a:pt x="140" y="151"/>
                  </a:cubicBezTo>
                  <a:cubicBezTo>
                    <a:pt x="139" y="156"/>
                    <a:pt x="137" y="162"/>
                    <a:pt x="134" y="164"/>
                  </a:cubicBezTo>
                  <a:cubicBezTo>
                    <a:pt x="131" y="167"/>
                    <a:pt x="125" y="172"/>
                    <a:pt x="119" y="174"/>
                  </a:cubicBezTo>
                  <a:cubicBezTo>
                    <a:pt x="114" y="177"/>
                    <a:pt x="105" y="182"/>
                    <a:pt x="99" y="184"/>
                  </a:cubicBezTo>
                  <a:cubicBezTo>
                    <a:pt x="93" y="187"/>
                    <a:pt x="86" y="190"/>
                    <a:pt x="83" y="191"/>
                  </a:cubicBezTo>
                  <a:cubicBezTo>
                    <a:pt x="81" y="193"/>
                    <a:pt x="81" y="192"/>
                    <a:pt x="82" y="189"/>
                  </a:cubicBezTo>
                  <a:cubicBezTo>
                    <a:pt x="83" y="187"/>
                    <a:pt x="89" y="182"/>
                    <a:pt x="95" y="178"/>
                  </a:cubicBezTo>
                  <a:cubicBezTo>
                    <a:pt x="100" y="175"/>
                    <a:pt x="109" y="169"/>
                    <a:pt x="114" y="165"/>
                  </a:cubicBezTo>
                  <a:cubicBezTo>
                    <a:pt x="119" y="160"/>
                    <a:pt x="124" y="153"/>
                    <a:pt x="125" y="148"/>
                  </a:cubicBezTo>
                  <a:cubicBezTo>
                    <a:pt x="127" y="144"/>
                    <a:pt x="128" y="134"/>
                    <a:pt x="128" y="128"/>
                  </a:cubicBezTo>
                  <a:cubicBezTo>
                    <a:pt x="129" y="122"/>
                    <a:pt x="131" y="122"/>
                    <a:pt x="135"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49" name="Freeform 88"/>
          <p:cNvSpPr>
            <a:spLocks noEditPoints="1"/>
          </p:cNvSpPr>
          <p:nvPr/>
        </p:nvSpPr>
        <p:spPr bwMode="auto">
          <a:xfrm rot="2480896">
            <a:off x="3596296" y="2325207"/>
            <a:ext cx="337415" cy="329722"/>
          </a:xfrm>
          <a:custGeom>
            <a:avLst/>
            <a:gdLst>
              <a:gd name="T0" fmla="*/ 119 w 130"/>
              <a:gd name="T1" fmla="*/ 14 h 127"/>
              <a:gd name="T2" fmla="*/ 113 w 130"/>
              <a:gd name="T3" fmla="*/ 11 h 127"/>
              <a:gd name="T4" fmla="*/ 104 w 130"/>
              <a:gd name="T5" fmla="*/ 4 h 127"/>
              <a:gd name="T6" fmla="*/ 14 w 130"/>
              <a:gd name="T7" fmla="*/ 99 h 127"/>
              <a:gd name="T8" fmla="*/ 2 w 130"/>
              <a:gd name="T9" fmla="*/ 115 h 127"/>
              <a:gd name="T10" fmla="*/ 26 w 130"/>
              <a:gd name="T11" fmla="*/ 114 h 127"/>
              <a:gd name="T12" fmla="*/ 48 w 130"/>
              <a:gd name="T13" fmla="*/ 117 h 127"/>
              <a:gd name="T14" fmla="*/ 62 w 130"/>
              <a:gd name="T15" fmla="*/ 120 h 127"/>
              <a:gd name="T16" fmla="*/ 85 w 130"/>
              <a:gd name="T17" fmla="*/ 123 h 127"/>
              <a:gd name="T18" fmla="*/ 115 w 130"/>
              <a:gd name="T19" fmla="*/ 86 h 127"/>
              <a:gd name="T20" fmla="*/ 125 w 130"/>
              <a:gd name="T21" fmla="*/ 52 h 127"/>
              <a:gd name="T22" fmla="*/ 62 w 130"/>
              <a:gd name="T23" fmla="*/ 79 h 127"/>
              <a:gd name="T24" fmla="*/ 58 w 130"/>
              <a:gd name="T25" fmla="*/ 81 h 127"/>
              <a:gd name="T26" fmla="*/ 62 w 130"/>
              <a:gd name="T27" fmla="*/ 88 h 127"/>
              <a:gd name="T28" fmla="*/ 46 w 130"/>
              <a:gd name="T29" fmla="*/ 92 h 127"/>
              <a:gd name="T30" fmla="*/ 50 w 130"/>
              <a:gd name="T31" fmla="*/ 94 h 127"/>
              <a:gd name="T32" fmla="*/ 47 w 130"/>
              <a:gd name="T33" fmla="*/ 114 h 127"/>
              <a:gd name="T34" fmla="*/ 52 w 130"/>
              <a:gd name="T35" fmla="*/ 118 h 127"/>
              <a:gd name="T36" fmla="*/ 40 w 130"/>
              <a:gd name="T37" fmla="*/ 103 h 127"/>
              <a:gd name="T38" fmla="*/ 55 w 130"/>
              <a:gd name="T39" fmla="*/ 113 h 127"/>
              <a:gd name="T40" fmla="*/ 60 w 130"/>
              <a:gd name="T41" fmla="*/ 117 h 127"/>
              <a:gd name="T42" fmla="*/ 59 w 130"/>
              <a:gd name="T43" fmla="*/ 111 h 127"/>
              <a:gd name="T44" fmla="*/ 63 w 130"/>
              <a:gd name="T45" fmla="*/ 115 h 127"/>
              <a:gd name="T46" fmla="*/ 57 w 130"/>
              <a:gd name="T47" fmla="*/ 98 h 127"/>
              <a:gd name="T48" fmla="*/ 67 w 130"/>
              <a:gd name="T49" fmla="*/ 107 h 127"/>
              <a:gd name="T50" fmla="*/ 63 w 130"/>
              <a:gd name="T51" fmla="*/ 99 h 127"/>
              <a:gd name="T52" fmla="*/ 55 w 130"/>
              <a:gd name="T53" fmla="*/ 90 h 127"/>
              <a:gd name="T54" fmla="*/ 49 w 130"/>
              <a:gd name="T55" fmla="*/ 86 h 127"/>
              <a:gd name="T56" fmla="*/ 66 w 130"/>
              <a:gd name="T57" fmla="*/ 90 h 127"/>
              <a:gd name="T58" fmla="*/ 77 w 130"/>
              <a:gd name="T59" fmla="*/ 98 h 127"/>
              <a:gd name="T60" fmla="*/ 66 w 130"/>
              <a:gd name="T61" fmla="*/ 86 h 127"/>
              <a:gd name="T62" fmla="*/ 80 w 130"/>
              <a:gd name="T63" fmla="*/ 95 h 127"/>
              <a:gd name="T64" fmla="*/ 69 w 130"/>
              <a:gd name="T65" fmla="*/ 76 h 127"/>
              <a:gd name="T66" fmla="*/ 88 w 130"/>
              <a:gd name="T67" fmla="*/ 94 h 127"/>
              <a:gd name="T68" fmla="*/ 86 w 130"/>
              <a:gd name="T69" fmla="*/ 89 h 127"/>
              <a:gd name="T70" fmla="*/ 82 w 130"/>
              <a:gd name="T71" fmla="*/ 88 h 127"/>
              <a:gd name="T72" fmla="*/ 93 w 130"/>
              <a:gd name="T73" fmla="*/ 90 h 127"/>
              <a:gd name="T74" fmla="*/ 86 w 130"/>
              <a:gd name="T75" fmla="*/ 86 h 127"/>
              <a:gd name="T76" fmla="*/ 82 w 130"/>
              <a:gd name="T77" fmla="*/ 79 h 127"/>
              <a:gd name="T78" fmla="*/ 100 w 130"/>
              <a:gd name="T79" fmla="*/ 85 h 127"/>
              <a:gd name="T80" fmla="*/ 96 w 130"/>
              <a:gd name="T81" fmla="*/ 84 h 127"/>
              <a:gd name="T82" fmla="*/ 84 w 130"/>
              <a:gd name="T83" fmla="*/ 68 h 127"/>
              <a:gd name="T84" fmla="*/ 100 w 130"/>
              <a:gd name="T85" fmla="*/ 81 h 127"/>
              <a:gd name="T86" fmla="*/ 96 w 130"/>
              <a:gd name="T87" fmla="*/ 74 h 127"/>
              <a:gd name="T88" fmla="*/ 91 w 130"/>
              <a:gd name="T89" fmla="*/ 63 h 127"/>
              <a:gd name="T90" fmla="*/ 87 w 130"/>
              <a:gd name="T91" fmla="*/ 61 h 127"/>
              <a:gd name="T92" fmla="*/ 97 w 130"/>
              <a:gd name="T93" fmla="*/ 63 h 127"/>
              <a:gd name="T94" fmla="*/ 91 w 130"/>
              <a:gd name="T95" fmla="*/ 59 h 127"/>
              <a:gd name="T96" fmla="*/ 87 w 130"/>
              <a:gd name="T97" fmla="*/ 52 h 127"/>
              <a:gd name="T98" fmla="*/ 104 w 130"/>
              <a:gd name="T99" fmla="*/ 58 h 127"/>
              <a:gd name="T100" fmla="*/ 100 w 130"/>
              <a:gd name="T101" fmla="*/ 57 h 127"/>
              <a:gd name="T102" fmla="*/ 92 w 130"/>
              <a:gd name="T103" fmla="*/ 48 h 127"/>
              <a:gd name="T104" fmla="*/ 114 w 130"/>
              <a:gd name="T105" fmla="*/ 64 h 127"/>
              <a:gd name="T106" fmla="*/ 104 w 130"/>
              <a:gd name="T107" fmla="*/ 52 h 127"/>
              <a:gd name="T108" fmla="*/ 103 w 130"/>
              <a:gd name="T109" fmla="*/ 47 h 127"/>
              <a:gd name="T110" fmla="*/ 99 w 130"/>
              <a:gd name="T111" fmla="*/ 46 h 127"/>
              <a:gd name="T112" fmla="*/ 118 w 130"/>
              <a:gd name="T113" fmla="*/ 59 h 127"/>
              <a:gd name="T114" fmla="*/ 107 w 130"/>
              <a:gd name="T115" fmla="*/ 48 h 127"/>
              <a:gd name="T116" fmla="*/ 103 w 130"/>
              <a:gd name="T117" fmla="*/ 41 h 127"/>
              <a:gd name="T118" fmla="*/ 121 w 130"/>
              <a:gd name="T119" fmla="*/ 55 h 127"/>
              <a:gd name="T120" fmla="*/ 120 w 130"/>
              <a:gd name="T121" fmla="*/ 53 h 127"/>
              <a:gd name="T122" fmla="*/ 122 w 130"/>
              <a:gd name="T123" fmla="*/ 4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 h="127">
                <a:moveTo>
                  <a:pt x="122" y="30"/>
                </a:moveTo>
                <a:cubicBezTo>
                  <a:pt x="122" y="30"/>
                  <a:pt x="122" y="29"/>
                  <a:pt x="122" y="29"/>
                </a:cubicBezTo>
                <a:cubicBezTo>
                  <a:pt x="123" y="28"/>
                  <a:pt x="123" y="27"/>
                  <a:pt x="122" y="25"/>
                </a:cubicBezTo>
                <a:cubicBezTo>
                  <a:pt x="120" y="22"/>
                  <a:pt x="120" y="22"/>
                  <a:pt x="120" y="22"/>
                </a:cubicBezTo>
                <a:cubicBezTo>
                  <a:pt x="119" y="20"/>
                  <a:pt x="118" y="18"/>
                  <a:pt x="118" y="17"/>
                </a:cubicBezTo>
                <a:cubicBezTo>
                  <a:pt x="118" y="17"/>
                  <a:pt x="118" y="15"/>
                  <a:pt x="119" y="14"/>
                </a:cubicBezTo>
                <a:cubicBezTo>
                  <a:pt x="119" y="12"/>
                  <a:pt x="121" y="10"/>
                  <a:pt x="122" y="8"/>
                </a:cubicBezTo>
                <a:cubicBezTo>
                  <a:pt x="125" y="5"/>
                  <a:pt x="125" y="5"/>
                  <a:pt x="125" y="5"/>
                </a:cubicBezTo>
                <a:cubicBezTo>
                  <a:pt x="126" y="4"/>
                  <a:pt x="126" y="2"/>
                  <a:pt x="125" y="1"/>
                </a:cubicBezTo>
                <a:cubicBezTo>
                  <a:pt x="124" y="0"/>
                  <a:pt x="122" y="0"/>
                  <a:pt x="121" y="1"/>
                </a:cubicBezTo>
                <a:cubicBezTo>
                  <a:pt x="118" y="4"/>
                  <a:pt x="118" y="4"/>
                  <a:pt x="118" y="4"/>
                </a:cubicBezTo>
                <a:cubicBezTo>
                  <a:pt x="116" y="6"/>
                  <a:pt x="114" y="9"/>
                  <a:pt x="113" y="11"/>
                </a:cubicBezTo>
                <a:cubicBezTo>
                  <a:pt x="112" y="13"/>
                  <a:pt x="112" y="16"/>
                  <a:pt x="112" y="18"/>
                </a:cubicBezTo>
                <a:cubicBezTo>
                  <a:pt x="112" y="18"/>
                  <a:pt x="112" y="19"/>
                  <a:pt x="112" y="19"/>
                </a:cubicBezTo>
                <a:cubicBezTo>
                  <a:pt x="110" y="15"/>
                  <a:pt x="108" y="13"/>
                  <a:pt x="107" y="12"/>
                </a:cubicBezTo>
                <a:cubicBezTo>
                  <a:pt x="107" y="11"/>
                  <a:pt x="107" y="10"/>
                  <a:pt x="108" y="9"/>
                </a:cubicBezTo>
                <a:cubicBezTo>
                  <a:pt x="109" y="8"/>
                  <a:pt x="109" y="6"/>
                  <a:pt x="108" y="5"/>
                </a:cubicBezTo>
                <a:cubicBezTo>
                  <a:pt x="107" y="4"/>
                  <a:pt x="105" y="3"/>
                  <a:pt x="104" y="4"/>
                </a:cubicBezTo>
                <a:cubicBezTo>
                  <a:pt x="103" y="5"/>
                  <a:pt x="91" y="16"/>
                  <a:pt x="78" y="28"/>
                </a:cubicBezTo>
                <a:cubicBezTo>
                  <a:pt x="66" y="40"/>
                  <a:pt x="45" y="59"/>
                  <a:pt x="32" y="71"/>
                </a:cubicBezTo>
                <a:cubicBezTo>
                  <a:pt x="19" y="83"/>
                  <a:pt x="8" y="93"/>
                  <a:pt x="7" y="94"/>
                </a:cubicBezTo>
                <a:cubicBezTo>
                  <a:pt x="6" y="95"/>
                  <a:pt x="6" y="97"/>
                  <a:pt x="7" y="98"/>
                </a:cubicBezTo>
                <a:cubicBezTo>
                  <a:pt x="8" y="99"/>
                  <a:pt x="10" y="100"/>
                  <a:pt x="11" y="99"/>
                </a:cubicBezTo>
                <a:cubicBezTo>
                  <a:pt x="12" y="98"/>
                  <a:pt x="13" y="98"/>
                  <a:pt x="14" y="99"/>
                </a:cubicBezTo>
                <a:cubicBezTo>
                  <a:pt x="15" y="99"/>
                  <a:pt x="17" y="101"/>
                  <a:pt x="21" y="103"/>
                </a:cubicBezTo>
                <a:cubicBezTo>
                  <a:pt x="20" y="103"/>
                  <a:pt x="20" y="103"/>
                  <a:pt x="20" y="103"/>
                </a:cubicBezTo>
                <a:cubicBezTo>
                  <a:pt x="18" y="103"/>
                  <a:pt x="15" y="103"/>
                  <a:pt x="13" y="104"/>
                </a:cubicBezTo>
                <a:cubicBezTo>
                  <a:pt x="11" y="105"/>
                  <a:pt x="8" y="107"/>
                  <a:pt x="5" y="108"/>
                </a:cubicBezTo>
                <a:cubicBezTo>
                  <a:pt x="2" y="111"/>
                  <a:pt x="2" y="111"/>
                  <a:pt x="2" y="111"/>
                </a:cubicBezTo>
                <a:cubicBezTo>
                  <a:pt x="1" y="112"/>
                  <a:pt x="0" y="114"/>
                  <a:pt x="2" y="115"/>
                </a:cubicBezTo>
                <a:cubicBezTo>
                  <a:pt x="3" y="117"/>
                  <a:pt x="5" y="117"/>
                  <a:pt x="6" y="116"/>
                </a:cubicBezTo>
                <a:cubicBezTo>
                  <a:pt x="9" y="113"/>
                  <a:pt x="9" y="113"/>
                  <a:pt x="9" y="113"/>
                </a:cubicBezTo>
                <a:cubicBezTo>
                  <a:pt x="11" y="112"/>
                  <a:pt x="14" y="110"/>
                  <a:pt x="15" y="110"/>
                </a:cubicBezTo>
                <a:cubicBezTo>
                  <a:pt x="16" y="109"/>
                  <a:pt x="18" y="109"/>
                  <a:pt x="19" y="109"/>
                </a:cubicBezTo>
                <a:cubicBezTo>
                  <a:pt x="19" y="109"/>
                  <a:pt x="21" y="110"/>
                  <a:pt x="23" y="112"/>
                </a:cubicBezTo>
                <a:cubicBezTo>
                  <a:pt x="26" y="114"/>
                  <a:pt x="26" y="114"/>
                  <a:pt x="26" y="114"/>
                </a:cubicBezTo>
                <a:cubicBezTo>
                  <a:pt x="27" y="115"/>
                  <a:pt x="29" y="115"/>
                  <a:pt x="30" y="114"/>
                </a:cubicBezTo>
                <a:cubicBezTo>
                  <a:pt x="30" y="114"/>
                  <a:pt x="31" y="114"/>
                  <a:pt x="31" y="114"/>
                </a:cubicBezTo>
                <a:cubicBezTo>
                  <a:pt x="31" y="113"/>
                  <a:pt x="32" y="112"/>
                  <a:pt x="31" y="110"/>
                </a:cubicBezTo>
                <a:cubicBezTo>
                  <a:pt x="35" y="113"/>
                  <a:pt x="40" y="115"/>
                  <a:pt x="46" y="117"/>
                </a:cubicBezTo>
                <a:cubicBezTo>
                  <a:pt x="46" y="117"/>
                  <a:pt x="46" y="117"/>
                  <a:pt x="46" y="116"/>
                </a:cubicBezTo>
                <a:cubicBezTo>
                  <a:pt x="46" y="116"/>
                  <a:pt x="48" y="116"/>
                  <a:pt x="48" y="117"/>
                </a:cubicBezTo>
                <a:cubicBezTo>
                  <a:pt x="49" y="117"/>
                  <a:pt x="49" y="118"/>
                  <a:pt x="49" y="118"/>
                </a:cubicBezTo>
                <a:cubicBezTo>
                  <a:pt x="51" y="119"/>
                  <a:pt x="54" y="119"/>
                  <a:pt x="56" y="119"/>
                </a:cubicBezTo>
                <a:cubicBezTo>
                  <a:pt x="56" y="119"/>
                  <a:pt x="56" y="119"/>
                  <a:pt x="56" y="119"/>
                </a:cubicBezTo>
                <a:cubicBezTo>
                  <a:pt x="56" y="119"/>
                  <a:pt x="57" y="119"/>
                  <a:pt x="58" y="119"/>
                </a:cubicBezTo>
                <a:cubicBezTo>
                  <a:pt x="58" y="119"/>
                  <a:pt x="59" y="120"/>
                  <a:pt x="59" y="120"/>
                </a:cubicBezTo>
                <a:cubicBezTo>
                  <a:pt x="60" y="120"/>
                  <a:pt x="61" y="120"/>
                  <a:pt x="62" y="120"/>
                </a:cubicBezTo>
                <a:cubicBezTo>
                  <a:pt x="61" y="119"/>
                  <a:pt x="61" y="118"/>
                  <a:pt x="61" y="118"/>
                </a:cubicBezTo>
                <a:cubicBezTo>
                  <a:pt x="62" y="117"/>
                  <a:pt x="63" y="117"/>
                  <a:pt x="64" y="118"/>
                </a:cubicBezTo>
                <a:cubicBezTo>
                  <a:pt x="64" y="119"/>
                  <a:pt x="65" y="119"/>
                  <a:pt x="65" y="120"/>
                </a:cubicBezTo>
                <a:cubicBezTo>
                  <a:pt x="71" y="119"/>
                  <a:pt x="80" y="115"/>
                  <a:pt x="88" y="109"/>
                </a:cubicBezTo>
                <a:cubicBezTo>
                  <a:pt x="88" y="110"/>
                  <a:pt x="87" y="111"/>
                  <a:pt x="87" y="111"/>
                </a:cubicBezTo>
                <a:cubicBezTo>
                  <a:pt x="85" y="115"/>
                  <a:pt x="85" y="120"/>
                  <a:pt x="85" y="123"/>
                </a:cubicBezTo>
                <a:cubicBezTo>
                  <a:pt x="86" y="126"/>
                  <a:pt x="87" y="127"/>
                  <a:pt x="89" y="126"/>
                </a:cubicBezTo>
                <a:cubicBezTo>
                  <a:pt x="91" y="124"/>
                  <a:pt x="96" y="119"/>
                  <a:pt x="100" y="115"/>
                </a:cubicBezTo>
                <a:cubicBezTo>
                  <a:pt x="105" y="111"/>
                  <a:pt x="113" y="104"/>
                  <a:pt x="117" y="99"/>
                </a:cubicBezTo>
                <a:cubicBezTo>
                  <a:pt x="122" y="95"/>
                  <a:pt x="127" y="90"/>
                  <a:pt x="129" y="89"/>
                </a:cubicBezTo>
                <a:cubicBezTo>
                  <a:pt x="130" y="87"/>
                  <a:pt x="129" y="85"/>
                  <a:pt x="127" y="85"/>
                </a:cubicBezTo>
                <a:cubicBezTo>
                  <a:pt x="124" y="84"/>
                  <a:pt x="118" y="84"/>
                  <a:pt x="115" y="86"/>
                </a:cubicBezTo>
                <a:cubicBezTo>
                  <a:pt x="114" y="86"/>
                  <a:pt x="113" y="86"/>
                  <a:pt x="113" y="87"/>
                </a:cubicBezTo>
                <a:cubicBezTo>
                  <a:pt x="119" y="78"/>
                  <a:pt x="124" y="69"/>
                  <a:pt x="125" y="62"/>
                </a:cubicBezTo>
                <a:cubicBezTo>
                  <a:pt x="125" y="62"/>
                  <a:pt x="125" y="62"/>
                  <a:pt x="125" y="62"/>
                </a:cubicBezTo>
                <a:cubicBezTo>
                  <a:pt x="124" y="61"/>
                  <a:pt x="124" y="60"/>
                  <a:pt x="124" y="59"/>
                </a:cubicBezTo>
                <a:cubicBezTo>
                  <a:pt x="125" y="59"/>
                  <a:pt x="125" y="59"/>
                  <a:pt x="125" y="59"/>
                </a:cubicBezTo>
                <a:cubicBezTo>
                  <a:pt x="125" y="57"/>
                  <a:pt x="125" y="55"/>
                  <a:pt x="125" y="52"/>
                </a:cubicBezTo>
                <a:cubicBezTo>
                  <a:pt x="124" y="53"/>
                  <a:pt x="124" y="52"/>
                  <a:pt x="123" y="52"/>
                </a:cubicBezTo>
                <a:cubicBezTo>
                  <a:pt x="122" y="51"/>
                  <a:pt x="122" y="50"/>
                  <a:pt x="123" y="49"/>
                </a:cubicBezTo>
                <a:cubicBezTo>
                  <a:pt x="123" y="49"/>
                  <a:pt x="124" y="49"/>
                  <a:pt x="124" y="49"/>
                </a:cubicBezTo>
                <a:cubicBezTo>
                  <a:pt x="123" y="42"/>
                  <a:pt x="121" y="35"/>
                  <a:pt x="118" y="30"/>
                </a:cubicBezTo>
                <a:cubicBezTo>
                  <a:pt x="119" y="30"/>
                  <a:pt x="120" y="30"/>
                  <a:pt x="122" y="30"/>
                </a:cubicBezTo>
                <a:close/>
                <a:moveTo>
                  <a:pt x="62" y="79"/>
                </a:moveTo>
                <a:cubicBezTo>
                  <a:pt x="63" y="78"/>
                  <a:pt x="64" y="78"/>
                  <a:pt x="65" y="79"/>
                </a:cubicBezTo>
                <a:cubicBezTo>
                  <a:pt x="66" y="80"/>
                  <a:pt x="66" y="81"/>
                  <a:pt x="65" y="82"/>
                </a:cubicBezTo>
                <a:cubicBezTo>
                  <a:pt x="64" y="82"/>
                  <a:pt x="63" y="82"/>
                  <a:pt x="62" y="81"/>
                </a:cubicBezTo>
                <a:cubicBezTo>
                  <a:pt x="61" y="81"/>
                  <a:pt x="61" y="79"/>
                  <a:pt x="62" y="79"/>
                </a:cubicBezTo>
                <a:close/>
                <a:moveTo>
                  <a:pt x="55" y="81"/>
                </a:moveTo>
                <a:cubicBezTo>
                  <a:pt x="56" y="80"/>
                  <a:pt x="57" y="80"/>
                  <a:pt x="58" y="81"/>
                </a:cubicBezTo>
                <a:cubicBezTo>
                  <a:pt x="59" y="82"/>
                  <a:pt x="59" y="83"/>
                  <a:pt x="58" y="84"/>
                </a:cubicBezTo>
                <a:cubicBezTo>
                  <a:pt x="57" y="85"/>
                  <a:pt x="56" y="84"/>
                  <a:pt x="55" y="84"/>
                </a:cubicBezTo>
                <a:cubicBezTo>
                  <a:pt x="55" y="83"/>
                  <a:pt x="55" y="82"/>
                  <a:pt x="55" y="81"/>
                </a:cubicBezTo>
                <a:close/>
                <a:moveTo>
                  <a:pt x="59" y="85"/>
                </a:moveTo>
                <a:cubicBezTo>
                  <a:pt x="60" y="84"/>
                  <a:pt x="61" y="84"/>
                  <a:pt x="62" y="85"/>
                </a:cubicBezTo>
                <a:cubicBezTo>
                  <a:pt x="63" y="86"/>
                  <a:pt x="63" y="87"/>
                  <a:pt x="62" y="88"/>
                </a:cubicBezTo>
                <a:cubicBezTo>
                  <a:pt x="61" y="89"/>
                  <a:pt x="60" y="89"/>
                  <a:pt x="59" y="88"/>
                </a:cubicBezTo>
                <a:cubicBezTo>
                  <a:pt x="59" y="87"/>
                  <a:pt x="59" y="86"/>
                  <a:pt x="59" y="85"/>
                </a:cubicBezTo>
                <a:close/>
                <a:moveTo>
                  <a:pt x="46" y="90"/>
                </a:moveTo>
                <a:cubicBezTo>
                  <a:pt x="47" y="89"/>
                  <a:pt x="48" y="89"/>
                  <a:pt x="49" y="90"/>
                </a:cubicBezTo>
                <a:cubicBezTo>
                  <a:pt x="50" y="91"/>
                  <a:pt x="49" y="92"/>
                  <a:pt x="49" y="93"/>
                </a:cubicBezTo>
                <a:cubicBezTo>
                  <a:pt x="48" y="93"/>
                  <a:pt x="47" y="93"/>
                  <a:pt x="46" y="92"/>
                </a:cubicBezTo>
                <a:cubicBezTo>
                  <a:pt x="45" y="92"/>
                  <a:pt x="45" y="90"/>
                  <a:pt x="46" y="90"/>
                </a:cubicBezTo>
                <a:close/>
                <a:moveTo>
                  <a:pt x="50" y="94"/>
                </a:moveTo>
                <a:cubicBezTo>
                  <a:pt x="51" y="93"/>
                  <a:pt x="52" y="93"/>
                  <a:pt x="53" y="94"/>
                </a:cubicBezTo>
                <a:cubicBezTo>
                  <a:pt x="54" y="95"/>
                  <a:pt x="53" y="96"/>
                  <a:pt x="53" y="97"/>
                </a:cubicBezTo>
                <a:cubicBezTo>
                  <a:pt x="52" y="98"/>
                  <a:pt x="51" y="98"/>
                  <a:pt x="50" y="97"/>
                </a:cubicBezTo>
                <a:cubicBezTo>
                  <a:pt x="49" y="96"/>
                  <a:pt x="49" y="95"/>
                  <a:pt x="50" y="94"/>
                </a:cubicBezTo>
                <a:close/>
                <a:moveTo>
                  <a:pt x="43" y="96"/>
                </a:moveTo>
                <a:cubicBezTo>
                  <a:pt x="44" y="95"/>
                  <a:pt x="45" y="95"/>
                  <a:pt x="46" y="96"/>
                </a:cubicBezTo>
                <a:cubicBezTo>
                  <a:pt x="47" y="97"/>
                  <a:pt x="47" y="98"/>
                  <a:pt x="46" y="99"/>
                </a:cubicBezTo>
                <a:cubicBezTo>
                  <a:pt x="45" y="100"/>
                  <a:pt x="44" y="100"/>
                  <a:pt x="43" y="99"/>
                </a:cubicBezTo>
                <a:cubicBezTo>
                  <a:pt x="42" y="98"/>
                  <a:pt x="42" y="97"/>
                  <a:pt x="43" y="96"/>
                </a:cubicBezTo>
                <a:close/>
                <a:moveTo>
                  <a:pt x="47" y="114"/>
                </a:moveTo>
                <a:cubicBezTo>
                  <a:pt x="46" y="113"/>
                  <a:pt x="46" y="112"/>
                  <a:pt x="47" y="112"/>
                </a:cubicBezTo>
                <a:cubicBezTo>
                  <a:pt x="47" y="111"/>
                  <a:pt x="48" y="111"/>
                  <a:pt x="49" y="112"/>
                </a:cubicBezTo>
                <a:cubicBezTo>
                  <a:pt x="50" y="113"/>
                  <a:pt x="50" y="114"/>
                  <a:pt x="50" y="114"/>
                </a:cubicBezTo>
                <a:cubicBezTo>
                  <a:pt x="49" y="115"/>
                  <a:pt x="48" y="115"/>
                  <a:pt x="47" y="114"/>
                </a:cubicBezTo>
                <a:close/>
                <a:moveTo>
                  <a:pt x="54" y="118"/>
                </a:moveTo>
                <a:cubicBezTo>
                  <a:pt x="54" y="118"/>
                  <a:pt x="53" y="118"/>
                  <a:pt x="52" y="118"/>
                </a:cubicBezTo>
                <a:cubicBezTo>
                  <a:pt x="51" y="117"/>
                  <a:pt x="51" y="116"/>
                  <a:pt x="51" y="115"/>
                </a:cubicBezTo>
                <a:cubicBezTo>
                  <a:pt x="52" y="115"/>
                  <a:pt x="53" y="115"/>
                  <a:pt x="54" y="116"/>
                </a:cubicBezTo>
                <a:cubicBezTo>
                  <a:pt x="55" y="117"/>
                  <a:pt x="55" y="117"/>
                  <a:pt x="54" y="118"/>
                </a:cubicBezTo>
                <a:close/>
                <a:moveTo>
                  <a:pt x="43" y="106"/>
                </a:moveTo>
                <a:cubicBezTo>
                  <a:pt x="42" y="106"/>
                  <a:pt x="41" y="106"/>
                  <a:pt x="40" y="105"/>
                </a:cubicBezTo>
                <a:cubicBezTo>
                  <a:pt x="40" y="105"/>
                  <a:pt x="40" y="103"/>
                  <a:pt x="40" y="103"/>
                </a:cubicBezTo>
                <a:cubicBezTo>
                  <a:pt x="41" y="102"/>
                  <a:pt x="43" y="102"/>
                  <a:pt x="43" y="103"/>
                </a:cubicBezTo>
                <a:cubicBezTo>
                  <a:pt x="44" y="104"/>
                  <a:pt x="44" y="105"/>
                  <a:pt x="43" y="106"/>
                </a:cubicBezTo>
                <a:close/>
                <a:moveTo>
                  <a:pt x="53" y="113"/>
                </a:moveTo>
                <a:cubicBezTo>
                  <a:pt x="52" y="112"/>
                  <a:pt x="52" y="111"/>
                  <a:pt x="52" y="110"/>
                </a:cubicBezTo>
                <a:cubicBezTo>
                  <a:pt x="53" y="110"/>
                  <a:pt x="54" y="110"/>
                  <a:pt x="55" y="111"/>
                </a:cubicBezTo>
                <a:cubicBezTo>
                  <a:pt x="56" y="111"/>
                  <a:pt x="56" y="113"/>
                  <a:pt x="55" y="113"/>
                </a:cubicBezTo>
                <a:cubicBezTo>
                  <a:pt x="55" y="114"/>
                  <a:pt x="54" y="113"/>
                  <a:pt x="53" y="113"/>
                </a:cubicBezTo>
                <a:close/>
                <a:moveTo>
                  <a:pt x="60" y="117"/>
                </a:moveTo>
                <a:cubicBezTo>
                  <a:pt x="59" y="117"/>
                  <a:pt x="58" y="117"/>
                  <a:pt x="57" y="116"/>
                </a:cubicBezTo>
                <a:cubicBezTo>
                  <a:pt x="56" y="116"/>
                  <a:pt x="56" y="115"/>
                  <a:pt x="57" y="114"/>
                </a:cubicBezTo>
                <a:cubicBezTo>
                  <a:pt x="57" y="114"/>
                  <a:pt x="59" y="114"/>
                  <a:pt x="59" y="115"/>
                </a:cubicBezTo>
                <a:cubicBezTo>
                  <a:pt x="60" y="115"/>
                  <a:pt x="60" y="116"/>
                  <a:pt x="60" y="117"/>
                </a:cubicBezTo>
                <a:close/>
                <a:moveTo>
                  <a:pt x="50" y="103"/>
                </a:moveTo>
                <a:cubicBezTo>
                  <a:pt x="49" y="104"/>
                  <a:pt x="48" y="104"/>
                  <a:pt x="47" y="103"/>
                </a:cubicBezTo>
                <a:cubicBezTo>
                  <a:pt x="46" y="102"/>
                  <a:pt x="46" y="101"/>
                  <a:pt x="47" y="100"/>
                </a:cubicBezTo>
                <a:cubicBezTo>
                  <a:pt x="48" y="100"/>
                  <a:pt x="49" y="100"/>
                  <a:pt x="50" y="101"/>
                </a:cubicBezTo>
                <a:cubicBezTo>
                  <a:pt x="51" y="101"/>
                  <a:pt x="51" y="103"/>
                  <a:pt x="50" y="103"/>
                </a:cubicBezTo>
                <a:close/>
                <a:moveTo>
                  <a:pt x="59" y="111"/>
                </a:moveTo>
                <a:cubicBezTo>
                  <a:pt x="58" y="111"/>
                  <a:pt x="58" y="110"/>
                  <a:pt x="58" y="109"/>
                </a:cubicBezTo>
                <a:cubicBezTo>
                  <a:pt x="59" y="108"/>
                  <a:pt x="60" y="108"/>
                  <a:pt x="61" y="109"/>
                </a:cubicBezTo>
                <a:cubicBezTo>
                  <a:pt x="62" y="110"/>
                  <a:pt x="62" y="111"/>
                  <a:pt x="61" y="112"/>
                </a:cubicBezTo>
                <a:cubicBezTo>
                  <a:pt x="61" y="112"/>
                  <a:pt x="59" y="112"/>
                  <a:pt x="59" y="111"/>
                </a:cubicBezTo>
                <a:close/>
                <a:moveTo>
                  <a:pt x="66" y="115"/>
                </a:moveTo>
                <a:cubicBezTo>
                  <a:pt x="65" y="116"/>
                  <a:pt x="64" y="116"/>
                  <a:pt x="63" y="115"/>
                </a:cubicBezTo>
                <a:cubicBezTo>
                  <a:pt x="62" y="114"/>
                  <a:pt x="62" y="113"/>
                  <a:pt x="63" y="113"/>
                </a:cubicBezTo>
                <a:cubicBezTo>
                  <a:pt x="63" y="112"/>
                  <a:pt x="64" y="112"/>
                  <a:pt x="65" y="113"/>
                </a:cubicBezTo>
                <a:cubicBezTo>
                  <a:pt x="66" y="114"/>
                  <a:pt x="66" y="115"/>
                  <a:pt x="66" y="115"/>
                </a:cubicBezTo>
                <a:close/>
                <a:moveTo>
                  <a:pt x="54" y="101"/>
                </a:moveTo>
                <a:cubicBezTo>
                  <a:pt x="53" y="100"/>
                  <a:pt x="53" y="99"/>
                  <a:pt x="54" y="98"/>
                </a:cubicBezTo>
                <a:cubicBezTo>
                  <a:pt x="55" y="97"/>
                  <a:pt x="56" y="97"/>
                  <a:pt x="57" y="98"/>
                </a:cubicBezTo>
                <a:cubicBezTo>
                  <a:pt x="57" y="99"/>
                  <a:pt x="57" y="100"/>
                  <a:pt x="57" y="101"/>
                </a:cubicBezTo>
                <a:cubicBezTo>
                  <a:pt x="56" y="102"/>
                  <a:pt x="55" y="102"/>
                  <a:pt x="54" y="101"/>
                </a:cubicBezTo>
                <a:close/>
                <a:moveTo>
                  <a:pt x="67" y="110"/>
                </a:moveTo>
                <a:cubicBezTo>
                  <a:pt x="67" y="111"/>
                  <a:pt x="65" y="111"/>
                  <a:pt x="65" y="110"/>
                </a:cubicBezTo>
                <a:cubicBezTo>
                  <a:pt x="64" y="109"/>
                  <a:pt x="64" y="108"/>
                  <a:pt x="64" y="107"/>
                </a:cubicBezTo>
                <a:cubicBezTo>
                  <a:pt x="65" y="106"/>
                  <a:pt x="66" y="107"/>
                  <a:pt x="67" y="107"/>
                </a:cubicBezTo>
                <a:cubicBezTo>
                  <a:pt x="68" y="108"/>
                  <a:pt x="68" y="109"/>
                  <a:pt x="67" y="110"/>
                </a:cubicBezTo>
                <a:close/>
                <a:moveTo>
                  <a:pt x="63" y="99"/>
                </a:moveTo>
                <a:cubicBezTo>
                  <a:pt x="63" y="100"/>
                  <a:pt x="61" y="100"/>
                  <a:pt x="60" y="99"/>
                </a:cubicBezTo>
                <a:cubicBezTo>
                  <a:pt x="60" y="98"/>
                  <a:pt x="60" y="97"/>
                  <a:pt x="61" y="96"/>
                </a:cubicBezTo>
                <a:cubicBezTo>
                  <a:pt x="61" y="95"/>
                  <a:pt x="63" y="95"/>
                  <a:pt x="63" y="96"/>
                </a:cubicBezTo>
                <a:cubicBezTo>
                  <a:pt x="64" y="97"/>
                  <a:pt x="64" y="98"/>
                  <a:pt x="63" y="99"/>
                </a:cubicBezTo>
                <a:close/>
                <a:moveTo>
                  <a:pt x="59" y="95"/>
                </a:moveTo>
                <a:cubicBezTo>
                  <a:pt x="59" y="95"/>
                  <a:pt x="57" y="95"/>
                  <a:pt x="57" y="94"/>
                </a:cubicBezTo>
                <a:cubicBezTo>
                  <a:pt x="56" y="94"/>
                  <a:pt x="56" y="92"/>
                  <a:pt x="57" y="92"/>
                </a:cubicBezTo>
                <a:cubicBezTo>
                  <a:pt x="57" y="91"/>
                  <a:pt x="59" y="91"/>
                  <a:pt x="59" y="92"/>
                </a:cubicBezTo>
                <a:cubicBezTo>
                  <a:pt x="60" y="93"/>
                  <a:pt x="60" y="94"/>
                  <a:pt x="59" y="95"/>
                </a:cubicBezTo>
                <a:close/>
                <a:moveTo>
                  <a:pt x="55" y="90"/>
                </a:moveTo>
                <a:cubicBezTo>
                  <a:pt x="55" y="91"/>
                  <a:pt x="53" y="91"/>
                  <a:pt x="53" y="90"/>
                </a:cubicBezTo>
                <a:cubicBezTo>
                  <a:pt x="52" y="89"/>
                  <a:pt x="52" y="88"/>
                  <a:pt x="53" y="87"/>
                </a:cubicBezTo>
                <a:cubicBezTo>
                  <a:pt x="53" y="87"/>
                  <a:pt x="55" y="87"/>
                  <a:pt x="55" y="87"/>
                </a:cubicBezTo>
                <a:cubicBezTo>
                  <a:pt x="56" y="88"/>
                  <a:pt x="56" y="90"/>
                  <a:pt x="55" y="90"/>
                </a:cubicBezTo>
                <a:close/>
                <a:moveTo>
                  <a:pt x="51" y="86"/>
                </a:moveTo>
                <a:cubicBezTo>
                  <a:pt x="51" y="87"/>
                  <a:pt x="49" y="87"/>
                  <a:pt x="49" y="86"/>
                </a:cubicBezTo>
                <a:cubicBezTo>
                  <a:pt x="48" y="85"/>
                  <a:pt x="48" y="84"/>
                  <a:pt x="49" y="83"/>
                </a:cubicBezTo>
                <a:cubicBezTo>
                  <a:pt x="49" y="82"/>
                  <a:pt x="51" y="82"/>
                  <a:pt x="52" y="83"/>
                </a:cubicBezTo>
                <a:cubicBezTo>
                  <a:pt x="52" y="84"/>
                  <a:pt x="52" y="85"/>
                  <a:pt x="51" y="86"/>
                </a:cubicBezTo>
                <a:close/>
                <a:moveTo>
                  <a:pt x="63" y="92"/>
                </a:moveTo>
                <a:cubicBezTo>
                  <a:pt x="62" y="91"/>
                  <a:pt x="63" y="90"/>
                  <a:pt x="63" y="89"/>
                </a:cubicBezTo>
                <a:cubicBezTo>
                  <a:pt x="64" y="89"/>
                  <a:pt x="65" y="89"/>
                  <a:pt x="66" y="90"/>
                </a:cubicBezTo>
                <a:cubicBezTo>
                  <a:pt x="67" y="90"/>
                  <a:pt x="67" y="92"/>
                  <a:pt x="66" y="92"/>
                </a:cubicBezTo>
                <a:cubicBezTo>
                  <a:pt x="65" y="93"/>
                  <a:pt x="64" y="93"/>
                  <a:pt x="63" y="92"/>
                </a:cubicBezTo>
                <a:close/>
                <a:moveTo>
                  <a:pt x="77" y="101"/>
                </a:moveTo>
                <a:cubicBezTo>
                  <a:pt x="76" y="102"/>
                  <a:pt x="75" y="102"/>
                  <a:pt x="74" y="101"/>
                </a:cubicBezTo>
                <a:cubicBezTo>
                  <a:pt x="73" y="100"/>
                  <a:pt x="73" y="99"/>
                  <a:pt x="74" y="98"/>
                </a:cubicBezTo>
                <a:cubicBezTo>
                  <a:pt x="75" y="97"/>
                  <a:pt x="76" y="97"/>
                  <a:pt x="77" y="98"/>
                </a:cubicBezTo>
                <a:cubicBezTo>
                  <a:pt x="78" y="99"/>
                  <a:pt x="78" y="100"/>
                  <a:pt x="77" y="101"/>
                </a:cubicBezTo>
                <a:close/>
                <a:moveTo>
                  <a:pt x="66" y="86"/>
                </a:moveTo>
                <a:cubicBezTo>
                  <a:pt x="65" y="85"/>
                  <a:pt x="65" y="84"/>
                  <a:pt x="66" y="83"/>
                </a:cubicBezTo>
                <a:cubicBezTo>
                  <a:pt x="67" y="82"/>
                  <a:pt x="68" y="82"/>
                  <a:pt x="69" y="83"/>
                </a:cubicBezTo>
                <a:cubicBezTo>
                  <a:pt x="70" y="84"/>
                  <a:pt x="70" y="85"/>
                  <a:pt x="69" y="86"/>
                </a:cubicBezTo>
                <a:cubicBezTo>
                  <a:pt x="68" y="87"/>
                  <a:pt x="67" y="87"/>
                  <a:pt x="66" y="86"/>
                </a:cubicBezTo>
                <a:close/>
                <a:moveTo>
                  <a:pt x="84" y="99"/>
                </a:moveTo>
                <a:cubicBezTo>
                  <a:pt x="83" y="100"/>
                  <a:pt x="81" y="100"/>
                  <a:pt x="81" y="99"/>
                </a:cubicBezTo>
                <a:cubicBezTo>
                  <a:pt x="80" y="98"/>
                  <a:pt x="80" y="97"/>
                  <a:pt x="81" y="96"/>
                </a:cubicBezTo>
                <a:cubicBezTo>
                  <a:pt x="82" y="95"/>
                  <a:pt x="83" y="95"/>
                  <a:pt x="84" y="96"/>
                </a:cubicBezTo>
                <a:cubicBezTo>
                  <a:pt x="84" y="97"/>
                  <a:pt x="84" y="98"/>
                  <a:pt x="84" y="99"/>
                </a:cubicBezTo>
                <a:close/>
                <a:moveTo>
                  <a:pt x="80" y="95"/>
                </a:moveTo>
                <a:cubicBezTo>
                  <a:pt x="79" y="95"/>
                  <a:pt x="77" y="95"/>
                  <a:pt x="77" y="94"/>
                </a:cubicBezTo>
                <a:cubicBezTo>
                  <a:pt x="76" y="94"/>
                  <a:pt x="76" y="92"/>
                  <a:pt x="77" y="92"/>
                </a:cubicBezTo>
                <a:cubicBezTo>
                  <a:pt x="78" y="91"/>
                  <a:pt x="79" y="91"/>
                  <a:pt x="80" y="92"/>
                </a:cubicBezTo>
                <a:cubicBezTo>
                  <a:pt x="80" y="93"/>
                  <a:pt x="80" y="94"/>
                  <a:pt x="80" y="95"/>
                </a:cubicBezTo>
                <a:close/>
                <a:moveTo>
                  <a:pt x="69" y="79"/>
                </a:moveTo>
                <a:cubicBezTo>
                  <a:pt x="68" y="78"/>
                  <a:pt x="68" y="77"/>
                  <a:pt x="69" y="76"/>
                </a:cubicBezTo>
                <a:cubicBezTo>
                  <a:pt x="70" y="76"/>
                  <a:pt x="71" y="76"/>
                  <a:pt x="72" y="76"/>
                </a:cubicBezTo>
                <a:cubicBezTo>
                  <a:pt x="72" y="77"/>
                  <a:pt x="72" y="79"/>
                  <a:pt x="72" y="79"/>
                </a:cubicBezTo>
                <a:cubicBezTo>
                  <a:pt x="71" y="80"/>
                  <a:pt x="69" y="80"/>
                  <a:pt x="69" y="79"/>
                </a:cubicBezTo>
                <a:close/>
                <a:moveTo>
                  <a:pt x="90" y="97"/>
                </a:moveTo>
                <a:cubicBezTo>
                  <a:pt x="89" y="97"/>
                  <a:pt x="88" y="97"/>
                  <a:pt x="87" y="96"/>
                </a:cubicBezTo>
                <a:cubicBezTo>
                  <a:pt x="87" y="96"/>
                  <a:pt x="87" y="94"/>
                  <a:pt x="88" y="94"/>
                </a:cubicBezTo>
                <a:cubicBezTo>
                  <a:pt x="88" y="93"/>
                  <a:pt x="90" y="93"/>
                  <a:pt x="90" y="94"/>
                </a:cubicBezTo>
                <a:cubicBezTo>
                  <a:pt x="91" y="95"/>
                  <a:pt x="91" y="96"/>
                  <a:pt x="90" y="97"/>
                </a:cubicBezTo>
                <a:close/>
                <a:moveTo>
                  <a:pt x="86" y="92"/>
                </a:moveTo>
                <a:cubicBezTo>
                  <a:pt x="85" y="93"/>
                  <a:pt x="84" y="93"/>
                  <a:pt x="83" y="92"/>
                </a:cubicBezTo>
                <a:cubicBezTo>
                  <a:pt x="83" y="91"/>
                  <a:pt x="83" y="90"/>
                  <a:pt x="84" y="89"/>
                </a:cubicBezTo>
                <a:cubicBezTo>
                  <a:pt x="84" y="89"/>
                  <a:pt x="86" y="89"/>
                  <a:pt x="86" y="89"/>
                </a:cubicBezTo>
                <a:cubicBezTo>
                  <a:pt x="87" y="90"/>
                  <a:pt x="87" y="92"/>
                  <a:pt x="86" y="92"/>
                </a:cubicBezTo>
                <a:close/>
                <a:moveTo>
                  <a:pt x="82" y="88"/>
                </a:moveTo>
                <a:cubicBezTo>
                  <a:pt x="81" y="89"/>
                  <a:pt x="80" y="89"/>
                  <a:pt x="79" y="88"/>
                </a:cubicBezTo>
                <a:cubicBezTo>
                  <a:pt x="79" y="87"/>
                  <a:pt x="79" y="86"/>
                  <a:pt x="80" y="85"/>
                </a:cubicBezTo>
                <a:cubicBezTo>
                  <a:pt x="80" y="84"/>
                  <a:pt x="82" y="84"/>
                  <a:pt x="82" y="85"/>
                </a:cubicBezTo>
                <a:cubicBezTo>
                  <a:pt x="83" y="86"/>
                  <a:pt x="83" y="87"/>
                  <a:pt x="82" y="88"/>
                </a:cubicBezTo>
                <a:close/>
                <a:moveTo>
                  <a:pt x="97" y="94"/>
                </a:moveTo>
                <a:cubicBezTo>
                  <a:pt x="96" y="95"/>
                  <a:pt x="95" y="95"/>
                  <a:pt x="94" y="94"/>
                </a:cubicBezTo>
                <a:cubicBezTo>
                  <a:pt x="93" y="93"/>
                  <a:pt x="93" y="92"/>
                  <a:pt x="94" y="91"/>
                </a:cubicBezTo>
                <a:cubicBezTo>
                  <a:pt x="95" y="91"/>
                  <a:pt x="96" y="91"/>
                  <a:pt x="97" y="92"/>
                </a:cubicBezTo>
                <a:cubicBezTo>
                  <a:pt x="98" y="92"/>
                  <a:pt x="98" y="94"/>
                  <a:pt x="97" y="94"/>
                </a:cubicBezTo>
                <a:close/>
                <a:moveTo>
                  <a:pt x="93" y="90"/>
                </a:moveTo>
                <a:cubicBezTo>
                  <a:pt x="92" y="91"/>
                  <a:pt x="91" y="91"/>
                  <a:pt x="90" y="90"/>
                </a:cubicBezTo>
                <a:cubicBezTo>
                  <a:pt x="89" y="89"/>
                  <a:pt x="89" y="88"/>
                  <a:pt x="90" y="87"/>
                </a:cubicBezTo>
                <a:cubicBezTo>
                  <a:pt x="91" y="86"/>
                  <a:pt x="92" y="86"/>
                  <a:pt x="93" y="87"/>
                </a:cubicBezTo>
                <a:cubicBezTo>
                  <a:pt x="94" y="88"/>
                  <a:pt x="94" y="89"/>
                  <a:pt x="93" y="90"/>
                </a:cubicBezTo>
                <a:close/>
                <a:moveTo>
                  <a:pt x="89" y="86"/>
                </a:moveTo>
                <a:cubicBezTo>
                  <a:pt x="88" y="87"/>
                  <a:pt x="87" y="86"/>
                  <a:pt x="86" y="86"/>
                </a:cubicBezTo>
                <a:cubicBezTo>
                  <a:pt x="85" y="85"/>
                  <a:pt x="85" y="84"/>
                  <a:pt x="86" y="83"/>
                </a:cubicBezTo>
                <a:cubicBezTo>
                  <a:pt x="87" y="82"/>
                  <a:pt x="88" y="82"/>
                  <a:pt x="89" y="83"/>
                </a:cubicBezTo>
                <a:cubicBezTo>
                  <a:pt x="90" y="84"/>
                  <a:pt x="90" y="85"/>
                  <a:pt x="89" y="86"/>
                </a:cubicBezTo>
                <a:close/>
                <a:moveTo>
                  <a:pt x="85" y="81"/>
                </a:moveTo>
                <a:cubicBezTo>
                  <a:pt x="84" y="82"/>
                  <a:pt x="83" y="82"/>
                  <a:pt x="82" y="81"/>
                </a:cubicBezTo>
                <a:cubicBezTo>
                  <a:pt x="81" y="81"/>
                  <a:pt x="81" y="79"/>
                  <a:pt x="82" y="79"/>
                </a:cubicBezTo>
                <a:cubicBezTo>
                  <a:pt x="83" y="78"/>
                  <a:pt x="84" y="78"/>
                  <a:pt x="85" y="79"/>
                </a:cubicBezTo>
                <a:cubicBezTo>
                  <a:pt x="86" y="79"/>
                  <a:pt x="86" y="81"/>
                  <a:pt x="85" y="81"/>
                </a:cubicBezTo>
                <a:close/>
                <a:moveTo>
                  <a:pt x="100" y="88"/>
                </a:moveTo>
                <a:cubicBezTo>
                  <a:pt x="99" y="89"/>
                  <a:pt x="98" y="89"/>
                  <a:pt x="97" y="88"/>
                </a:cubicBezTo>
                <a:cubicBezTo>
                  <a:pt x="96" y="87"/>
                  <a:pt x="96" y="86"/>
                  <a:pt x="97" y="85"/>
                </a:cubicBezTo>
                <a:cubicBezTo>
                  <a:pt x="98" y="84"/>
                  <a:pt x="99" y="84"/>
                  <a:pt x="100" y="85"/>
                </a:cubicBezTo>
                <a:cubicBezTo>
                  <a:pt x="101" y="86"/>
                  <a:pt x="101" y="87"/>
                  <a:pt x="100" y="88"/>
                </a:cubicBezTo>
                <a:close/>
                <a:moveTo>
                  <a:pt x="96" y="84"/>
                </a:moveTo>
                <a:cubicBezTo>
                  <a:pt x="95" y="84"/>
                  <a:pt x="94" y="84"/>
                  <a:pt x="93" y="83"/>
                </a:cubicBezTo>
                <a:cubicBezTo>
                  <a:pt x="92" y="83"/>
                  <a:pt x="92" y="81"/>
                  <a:pt x="93" y="81"/>
                </a:cubicBezTo>
                <a:cubicBezTo>
                  <a:pt x="94" y="80"/>
                  <a:pt x="95" y="80"/>
                  <a:pt x="96" y="81"/>
                </a:cubicBezTo>
                <a:cubicBezTo>
                  <a:pt x="97" y="82"/>
                  <a:pt x="97" y="83"/>
                  <a:pt x="96" y="84"/>
                </a:cubicBezTo>
                <a:close/>
                <a:moveTo>
                  <a:pt x="92" y="79"/>
                </a:moveTo>
                <a:cubicBezTo>
                  <a:pt x="91" y="80"/>
                  <a:pt x="90" y="80"/>
                  <a:pt x="89" y="79"/>
                </a:cubicBezTo>
                <a:cubicBezTo>
                  <a:pt x="88" y="78"/>
                  <a:pt x="88" y="77"/>
                  <a:pt x="89" y="76"/>
                </a:cubicBezTo>
                <a:cubicBezTo>
                  <a:pt x="90" y="76"/>
                  <a:pt x="91" y="76"/>
                  <a:pt x="92" y="76"/>
                </a:cubicBezTo>
                <a:cubicBezTo>
                  <a:pt x="93" y="77"/>
                  <a:pt x="93" y="79"/>
                  <a:pt x="92" y="79"/>
                </a:cubicBezTo>
                <a:close/>
                <a:moveTo>
                  <a:pt x="84" y="68"/>
                </a:moveTo>
                <a:cubicBezTo>
                  <a:pt x="83" y="69"/>
                  <a:pt x="82" y="69"/>
                  <a:pt x="81" y="68"/>
                </a:cubicBezTo>
                <a:cubicBezTo>
                  <a:pt x="80" y="67"/>
                  <a:pt x="80" y="66"/>
                  <a:pt x="81" y="65"/>
                </a:cubicBezTo>
                <a:cubicBezTo>
                  <a:pt x="82" y="64"/>
                  <a:pt x="83" y="64"/>
                  <a:pt x="84" y="65"/>
                </a:cubicBezTo>
                <a:cubicBezTo>
                  <a:pt x="85" y="66"/>
                  <a:pt x="85" y="67"/>
                  <a:pt x="84" y="68"/>
                </a:cubicBezTo>
                <a:close/>
                <a:moveTo>
                  <a:pt x="102" y="81"/>
                </a:moveTo>
                <a:cubicBezTo>
                  <a:pt x="102" y="82"/>
                  <a:pt x="100" y="82"/>
                  <a:pt x="100" y="81"/>
                </a:cubicBezTo>
                <a:cubicBezTo>
                  <a:pt x="99" y="80"/>
                  <a:pt x="99" y="79"/>
                  <a:pt x="100" y="78"/>
                </a:cubicBezTo>
                <a:cubicBezTo>
                  <a:pt x="101" y="78"/>
                  <a:pt x="102" y="78"/>
                  <a:pt x="103" y="78"/>
                </a:cubicBezTo>
                <a:cubicBezTo>
                  <a:pt x="103" y="79"/>
                  <a:pt x="103" y="81"/>
                  <a:pt x="102" y="81"/>
                </a:cubicBezTo>
                <a:close/>
                <a:moveTo>
                  <a:pt x="98" y="77"/>
                </a:moveTo>
                <a:cubicBezTo>
                  <a:pt x="98" y="78"/>
                  <a:pt x="96" y="78"/>
                  <a:pt x="96" y="77"/>
                </a:cubicBezTo>
                <a:cubicBezTo>
                  <a:pt x="95" y="76"/>
                  <a:pt x="95" y="75"/>
                  <a:pt x="96" y="74"/>
                </a:cubicBezTo>
                <a:cubicBezTo>
                  <a:pt x="97" y="73"/>
                  <a:pt x="98" y="73"/>
                  <a:pt x="99" y="74"/>
                </a:cubicBezTo>
                <a:cubicBezTo>
                  <a:pt x="99" y="75"/>
                  <a:pt x="99" y="76"/>
                  <a:pt x="98" y="77"/>
                </a:cubicBezTo>
                <a:close/>
                <a:moveTo>
                  <a:pt x="91" y="66"/>
                </a:moveTo>
                <a:cubicBezTo>
                  <a:pt x="90" y="66"/>
                  <a:pt x="89" y="66"/>
                  <a:pt x="88" y="65"/>
                </a:cubicBezTo>
                <a:cubicBezTo>
                  <a:pt x="87" y="65"/>
                  <a:pt x="87" y="63"/>
                  <a:pt x="88" y="63"/>
                </a:cubicBezTo>
                <a:cubicBezTo>
                  <a:pt x="89" y="62"/>
                  <a:pt x="90" y="62"/>
                  <a:pt x="91" y="63"/>
                </a:cubicBezTo>
                <a:cubicBezTo>
                  <a:pt x="91" y="64"/>
                  <a:pt x="91" y="65"/>
                  <a:pt x="91" y="66"/>
                </a:cubicBezTo>
                <a:close/>
                <a:moveTo>
                  <a:pt x="87" y="61"/>
                </a:moveTo>
                <a:cubicBezTo>
                  <a:pt x="86" y="62"/>
                  <a:pt x="85" y="62"/>
                  <a:pt x="84" y="61"/>
                </a:cubicBezTo>
                <a:cubicBezTo>
                  <a:pt x="83" y="60"/>
                  <a:pt x="83" y="59"/>
                  <a:pt x="84" y="58"/>
                </a:cubicBezTo>
                <a:cubicBezTo>
                  <a:pt x="85" y="58"/>
                  <a:pt x="86" y="58"/>
                  <a:pt x="87" y="58"/>
                </a:cubicBezTo>
                <a:cubicBezTo>
                  <a:pt x="88" y="59"/>
                  <a:pt x="87" y="61"/>
                  <a:pt x="87" y="61"/>
                </a:cubicBezTo>
                <a:close/>
                <a:moveTo>
                  <a:pt x="105" y="75"/>
                </a:moveTo>
                <a:cubicBezTo>
                  <a:pt x="104" y="76"/>
                  <a:pt x="103" y="75"/>
                  <a:pt x="102" y="75"/>
                </a:cubicBezTo>
                <a:cubicBezTo>
                  <a:pt x="102" y="74"/>
                  <a:pt x="102" y="73"/>
                  <a:pt x="102" y="72"/>
                </a:cubicBezTo>
                <a:cubicBezTo>
                  <a:pt x="103" y="71"/>
                  <a:pt x="105" y="71"/>
                  <a:pt x="105" y="72"/>
                </a:cubicBezTo>
                <a:cubicBezTo>
                  <a:pt x="106" y="73"/>
                  <a:pt x="106" y="74"/>
                  <a:pt x="105" y="75"/>
                </a:cubicBezTo>
                <a:close/>
                <a:moveTo>
                  <a:pt x="97" y="63"/>
                </a:moveTo>
                <a:cubicBezTo>
                  <a:pt x="97" y="64"/>
                  <a:pt x="95" y="64"/>
                  <a:pt x="94" y="63"/>
                </a:cubicBezTo>
                <a:cubicBezTo>
                  <a:pt x="94" y="62"/>
                  <a:pt x="94" y="61"/>
                  <a:pt x="95" y="60"/>
                </a:cubicBezTo>
                <a:cubicBezTo>
                  <a:pt x="95" y="60"/>
                  <a:pt x="97" y="60"/>
                  <a:pt x="97" y="61"/>
                </a:cubicBezTo>
                <a:cubicBezTo>
                  <a:pt x="98" y="61"/>
                  <a:pt x="98" y="63"/>
                  <a:pt x="97" y="63"/>
                </a:cubicBezTo>
                <a:close/>
                <a:moveTo>
                  <a:pt x="93" y="59"/>
                </a:moveTo>
                <a:cubicBezTo>
                  <a:pt x="93" y="60"/>
                  <a:pt x="91" y="60"/>
                  <a:pt x="91" y="59"/>
                </a:cubicBezTo>
                <a:cubicBezTo>
                  <a:pt x="90" y="58"/>
                  <a:pt x="90" y="57"/>
                  <a:pt x="91" y="56"/>
                </a:cubicBezTo>
                <a:cubicBezTo>
                  <a:pt x="91" y="55"/>
                  <a:pt x="93" y="55"/>
                  <a:pt x="93" y="56"/>
                </a:cubicBezTo>
                <a:cubicBezTo>
                  <a:pt x="94" y="57"/>
                  <a:pt x="94" y="58"/>
                  <a:pt x="93" y="59"/>
                </a:cubicBezTo>
                <a:close/>
                <a:moveTo>
                  <a:pt x="89" y="55"/>
                </a:moveTo>
                <a:cubicBezTo>
                  <a:pt x="89" y="56"/>
                  <a:pt x="87" y="56"/>
                  <a:pt x="87" y="55"/>
                </a:cubicBezTo>
                <a:cubicBezTo>
                  <a:pt x="86" y="54"/>
                  <a:pt x="86" y="53"/>
                  <a:pt x="87" y="52"/>
                </a:cubicBezTo>
                <a:cubicBezTo>
                  <a:pt x="87" y="51"/>
                  <a:pt x="89" y="51"/>
                  <a:pt x="89" y="52"/>
                </a:cubicBezTo>
                <a:cubicBezTo>
                  <a:pt x="90" y="53"/>
                  <a:pt x="90" y="54"/>
                  <a:pt x="89" y="55"/>
                </a:cubicBezTo>
                <a:close/>
                <a:moveTo>
                  <a:pt x="104" y="61"/>
                </a:moveTo>
                <a:cubicBezTo>
                  <a:pt x="103" y="62"/>
                  <a:pt x="102" y="62"/>
                  <a:pt x="101" y="61"/>
                </a:cubicBezTo>
                <a:cubicBezTo>
                  <a:pt x="100" y="60"/>
                  <a:pt x="101" y="59"/>
                  <a:pt x="101" y="58"/>
                </a:cubicBezTo>
                <a:cubicBezTo>
                  <a:pt x="102" y="57"/>
                  <a:pt x="103" y="58"/>
                  <a:pt x="104" y="58"/>
                </a:cubicBezTo>
                <a:cubicBezTo>
                  <a:pt x="105" y="59"/>
                  <a:pt x="105" y="60"/>
                  <a:pt x="104" y="61"/>
                </a:cubicBezTo>
                <a:close/>
                <a:moveTo>
                  <a:pt x="100" y="57"/>
                </a:moveTo>
                <a:cubicBezTo>
                  <a:pt x="99" y="58"/>
                  <a:pt x="98" y="58"/>
                  <a:pt x="97" y="57"/>
                </a:cubicBezTo>
                <a:cubicBezTo>
                  <a:pt x="96" y="56"/>
                  <a:pt x="97" y="55"/>
                  <a:pt x="97" y="54"/>
                </a:cubicBezTo>
                <a:cubicBezTo>
                  <a:pt x="98" y="53"/>
                  <a:pt x="99" y="53"/>
                  <a:pt x="100" y="54"/>
                </a:cubicBezTo>
                <a:cubicBezTo>
                  <a:pt x="101" y="55"/>
                  <a:pt x="101" y="56"/>
                  <a:pt x="100" y="57"/>
                </a:cubicBezTo>
                <a:close/>
                <a:moveTo>
                  <a:pt x="96" y="53"/>
                </a:moveTo>
                <a:cubicBezTo>
                  <a:pt x="95" y="53"/>
                  <a:pt x="94" y="53"/>
                  <a:pt x="93" y="52"/>
                </a:cubicBezTo>
                <a:cubicBezTo>
                  <a:pt x="93" y="52"/>
                  <a:pt x="93" y="50"/>
                  <a:pt x="93" y="50"/>
                </a:cubicBezTo>
                <a:cubicBezTo>
                  <a:pt x="94" y="49"/>
                  <a:pt x="95" y="49"/>
                  <a:pt x="96" y="50"/>
                </a:cubicBezTo>
                <a:cubicBezTo>
                  <a:pt x="97" y="51"/>
                  <a:pt x="97" y="52"/>
                  <a:pt x="96" y="53"/>
                </a:cubicBezTo>
                <a:close/>
                <a:moveTo>
                  <a:pt x="92" y="48"/>
                </a:moveTo>
                <a:cubicBezTo>
                  <a:pt x="91" y="49"/>
                  <a:pt x="90" y="49"/>
                  <a:pt x="89" y="48"/>
                </a:cubicBezTo>
                <a:cubicBezTo>
                  <a:pt x="89" y="47"/>
                  <a:pt x="89" y="46"/>
                  <a:pt x="89" y="45"/>
                </a:cubicBezTo>
                <a:cubicBezTo>
                  <a:pt x="90" y="45"/>
                  <a:pt x="91" y="45"/>
                  <a:pt x="92" y="45"/>
                </a:cubicBezTo>
                <a:cubicBezTo>
                  <a:pt x="93" y="46"/>
                  <a:pt x="93" y="48"/>
                  <a:pt x="92" y="48"/>
                </a:cubicBezTo>
                <a:close/>
                <a:moveTo>
                  <a:pt x="116" y="65"/>
                </a:moveTo>
                <a:cubicBezTo>
                  <a:pt x="115" y="65"/>
                  <a:pt x="114" y="65"/>
                  <a:pt x="114" y="64"/>
                </a:cubicBezTo>
                <a:cubicBezTo>
                  <a:pt x="113" y="64"/>
                  <a:pt x="113" y="62"/>
                  <a:pt x="113" y="62"/>
                </a:cubicBezTo>
                <a:cubicBezTo>
                  <a:pt x="114" y="61"/>
                  <a:pt x="115" y="61"/>
                  <a:pt x="116" y="62"/>
                </a:cubicBezTo>
                <a:cubicBezTo>
                  <a:pt x="117" y="63"/>
                  <a:pt x="117" y="64"/>
                  <a:pt x="116" y="65"/>
                </a:cubicBezTo>
                <a:close/>
                <a:moveTo>
                  <a:pt x="107" y="55"/>
                </a:moveTo>
                <a:cubicBezTo>
                  <a:pt x="106" y="55"/>
                  <a:pt x="105" y="55"/>
                  <a:pt x="104" y="55"/>
                </a:cubicBezTo>
                <a:cubicBezTo>
                  <a:pt x="103" y="54"/>
                  <a:pt x="103" y="52"/>
                  <a:pt x="104" y="52"/>
                </a:cubicBezTo>
                <a:cubicBezTo>
                  <a:pt x="105" y="51"/>
                  <a:pt x="106" y="51"/>
                  <a:pt x="107" y="52"/>
                </a:cubicBezTo>
                <a:cubicBezTo>
                  <a:pt x="108" y="53"/>
                  <a:pt x="108" y="54"/>
                  <a:pt x="107" y="55"/>
                </a:cubicBezTo>
                <a:close/>
                <a:moveTo>
                  <a:pt x="103" y="50"/>
                </a:moveTo>
                <a:cubicBezTo>
                  <a:pt x="102" y="51"/>
                  <a:pt x="101" y="51"/>
                  <a:pt x="100" y="50"/>
                </a:cubicBezTo>
                <a:cubicBezTo>
                  <a:pt x="99" y="49"/>
                  <a:pt x="99" y="48"/>
                  <a:pt x="100" y="47"/>
                </a:cubicBezTo>
                <a:cubicBezTo>
                  <a:pt x="101" y="47"/>
                  <a:pt x="102" y="47"/>
                  <a:pt x="103" y="47"/>
                </a:cubicBezTo>
                <a:cubicBezTo>
                  <a:pt x="104" y="48"/>
                  <a:pt x="104" y="50"/>
                  <a:pt x="103" y="50"/>
                </a:cubicBezTo>
                <a:close/>
                <a:moveTo>
                  <a:pt x="99" y="46"/>
                </a:moveTo>
                <a:cubicBezTo>
                  <a:pt x="98" y="47"/>
                  <a:pt x="97" y="47"/>
                  <a:pt x="96" y="46"/>
                </a:cubicBezTo>
                <a:cubicBezTo>
                  <a:pt x="95" y="45"/>
                  <a:pt x="95" y="44"/>
                  <a:pt x="96" y="43"/>
                </a:cubicBezTo>
                <a:cubicBezTo>
                  <a:pt x="97" y="42"/>
                  <a:pt x="98" y="42"/>
                  <a:pt x="99" y="43"/>
                </a:cubicBezTo>
                <a:cubicBezTo>
                  <a:pt x="100" y="44"/>
                  <a:pt x="100" y="45"/>
                  <a:pt x="99" y="46"/>
                </a:cubicBezTo>
                <a:close/>
                <a:moveTo>
                  <a:pt x="122" y="63"/>
                </a:moveTo>
                <a:cubicBezTo>
                  <a:pt x="121" y="64"/>
                  <a:pt x="120" y="64"/>
                  <a:pt x="119" y="63"/>
                </a:cubicBezTo>
                <a:cubicBezTo>
                  <a:pt x="119" y="62"/>
                  <a:pt x="119" y="61"/>
                  <a:pt x="119" y="60"/>
                </a:cubicBezTo>
                <a:cubicBezTo>
                  <a:pt x="120" y="60"/>
                  <a:pt x="121" y="60"/>
                  <a:pt x="122" y="61"/>
                </a:cubicBezTo>
                <a:cubicBezTo>
                  <a:pt x="122" y="62"/>
                  <a:pt x="122" y="63"/>
                  <a:pt x="122" y="63"/>
                </a:cubicBezTo>
                <a:close/>
                <a:moveTo>
                  <a:pt x="118" y="59"/>
                </a:moveTo>
                <a:cubicBezTo>
                  <a:pt x="118" y="59"/>
                  <a:pt x="116" y="59"/>
                  <a:pt x="116" y="58"/>
                </a:cubicBezTo>
                <a:cubicBezTo>
                  <a:pt x="115" y="57"/>
                  <a:pt x="115" y="56"/>
                  <a:pt x="116" y="56"/>
                </a:cubicBezTo>
                <a:cubicBezTo>
                  <a:pt x="116" y="55"/>
                  <a:pt x="117" y="55"/>
                  <a:pt x="118" y="56"/>
                </a:cubicBezTo>
                <a:cubicBezTo>
                  <a:pt x="119" y="57"/>
                  <a:pt x="119" y="58"/>
                  <a:pt x="118" y="59"/>
                </a:cubicBezTo>
                <a:close/>
                <a:moveTo>
                  <a:pt x="110" y="48"/>
                </a:moveTo>
                <a:cubicBezTo>
                  <a:pt x="109" y="49"/>
                  <a:pt x="107" y="49"/>
                  <a:pt x="107" y="48"/>
                </a:cubicBezTo>
                <a:cubicBezTo>
                  <a:pt x="106" y="47"/>
                  <a:pt x="106" y="46"/>
                  <a:pt x="107" y="45"/>
                </a:cubicBezTo>
                <a:cubicBezTo>
                  <a:pt x="108" y="44"/>
                  <a:pt x="109" y="44"/>
                  <a:pt x="110" y="45"/>
                </a:cubicBezTo>
                <a:cubicBezTo>
                  <a:pt x="110" y="46"/>
                  <a:pt x="110" y="47"/>
                  <a:pt x="110" y="48"/>
                </a:cubicBezTo>
                <a:close/>
                <a:moveTo>
                  <a:pt x="106" y="44"/>
                </a:moveTo>
                <a:cubicBezTo>
                  <a:pt x="105" y="45"/>
                  <a:pt x="103" y="45"/>
                  <a:pt x="103" y="44"/>
                </a:cubicBezTo>
                <a:cubicBezTo>
                  <a:pt x="102" y="43"/>
                  <a:pt x="102" y="42"/>
                  <a:pt x="103" y="41"/>
                </a:cubicBezTo>
                <a:cubicBezTo>
                  <a:pt x="104" y="40"/>
                  <a:pt x="105" y="40"/>
                  <a:pt x="106" y="41"/>
                </a:cubicBezTo>
                <a:cubicBezTo>
                  <a:pt x="106" y="42"/>
                  <a:pt x="106" y="43"/>
                  <a:pt x="106" y="44"/>
                </a:cubicBezTo>
                <a:close/>
                <a:moveTo>
                  <a:pt x="123" y="55"/>
                </a:moveTo>
                <a:cubicBezTo>
                  <a:pt x="124" y="56"/>
                  <a:pt x="124" y="57"/>
                  <a:pt x="123" y="58"/>
                </a:cubicBezTo>
                <a:cubicBezTo>
                  <a:pt x="123" y="58"/>
                  <a:pt x="122" y="58"/>
                  <a:pt x="121" y="57"/>
                </a:cubicBezTo>
                <a:cubicBezTo>
                  <a:pt x="121" y="56"/>
                  <a:pt x="121" y="55"/>
                  <a:pt x="121" y="55"/>
                </a:cubicBezTo>
                <a:cubicBezTo>
                  <a:pt x="122" y="54"/>
                  <a:pt x="123" y="54"/>
                  <a:pt x="123" y="55"/>
                </a:cubicBezTo>
                <a:close/>
                <a:moveTo>
                  <a:pt x="120" y="53"/>
                </a:moveTo>
                <a:cubicBezTo>
                  <a:pt x="120" y="54"/>
                  <a:pt x="118" y="53"/>
                  <a:pt x="118" y="52"/>
                </a:cubicBezTo>
                <a:cubicBezTo>
                  <a:pt x="117" y="52"/>
                  <a:pt x="117" y="50"/>
                  <a:pt x="118" y="50"/>
                </a:cubicBezTo>
                <a:cubicBezTo>
                  <a:pt x="118" y="49"/>
                  <a:pt x="119" y="49"/>
                  <a:pt x="120" y="50"/>
                </a:cubicBezTo>
                <a:cubicBezTo>
                  <a:pt x="121" y="51"/>
                  <a:pt x="121" y="52"/>
                  <a:pt x="120" y="53"/>
                </a:cubicBezTo>
                <a:close/>
                <a:moveTo>
                  <a:pt x="112" y="42"/>
                </a:moveTo>
                <a:cubicBezTo>
                  <a:pt x="111" y="42"/>
                  <a:pt x="110" y="42"/>
                  <a:pt x="109" y="41"/>
                </a:cubicBezTo>
                <a:cubicBezTo>
                  <a:pt x="109" y="41"/>
                  <a:pt x="109" y="39"/>
                  <a:pt x="110" y="39"/>
                </a:cubicBezTo>
                <a:cubicBezTo>
                  <a:pt x="110" y="38"/>
                  <a:pt x="112" y="38"/>
                  <a:pt x="112" y="39"/>
                </a:cubicBezTo>
                <a:cubicBezTo>
                  <a:pt x="113" y="40"/>
                  <a:pt x="113" y="41"/>
                  <a:pt x="112" y="42"/>
                </a:cubicBezTo>
                <a:close/>
                <a:moveTo>
                  <a:pt x="122" y="48"/>
                </a:moveTo>
                <a:cubicBezTo>
                  <a:pt x="121" y="48"/>
                  <a:pt x="120" y="48"/>
                  <a:pt x="119" y="47"/>
                </a:cubicBezTo>
                <a:cubicBezTo>
                  <a:pt x="119" y="46"/>
                  <a:pt x="119" y="45"/>
                  <a:pt x="119" y="44"/>
                </a:cubicBezTo>
                <a:cubicBezTo>
                  <a:pt x="120" y="44"/>
                  <a:pt x="121" y="44"/>
                  <a:pt x="122" y="45"/>
                </a:cubicBezTo>
                <a:cubicBezTo>
                  <a:pt x="122" y="46"/>
                  <a:pt x="122" y="47"/>
                  <a:pt x="122" y="48"/>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49"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A000120151104A01KPBG</Template>
  <TotalTime>0</TotalTime>
  <Words>2237</Words>
  <Application>Microsoft Office PowerPoint</Application>
  <PresentationFormat>宽屏</PresentationFormat>
  <Paragraphs>248</Paragraphs>
  <Slides>30</Slides>
  <Notes>1</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30</vt:i4>
      </vt:variant>
    </vt:vector>
  </HeadingPairs>
  <TitlesOfParts>
    <vt:vector size="33" baseType="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lastModifiedBy>天 下</cp:lastModifiedBy>
  <cp:revision>56</cp:revision>
  <dcterms:created xsi:type="dcterms:W3CDTF">2017-07-05T02:05:00Z</dcterms:created>
  <dcterms:modified xsi:type="dcterms:W3CDTF">2021-01-05T09:57:24Z</dcterms:modified>
  <cp:category>http://www.ypppt.com/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