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4" r:id="rId4"/>
    <p:sldId id="258" r:id="rId5"/>
    <p:sldId id="261" r:id="rId6"/>
    <p:sldId id="262" r:id="rId7"/>
    <p:sldId id="265" r:id="rId8"/>
    <p:sldId id="260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676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4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0653D-036C-45FB-9C8F-5E38A4EF526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381DE-FE25-467A-ACE2-932755834F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381DE-FE25-467A-ACE2-932755834F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6D7-21CB-4BB1-AF34-136DB81371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72-48AF-4BDE-B78B-661AAC8000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6D7-21CB-4BB1-AF34-136DB81371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72-48AF-4BDE-B78B-661AAC8000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6D7-21CB-4BB1-AF34-136DB81371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72-48AF-4BDE-B78B-661AAC8000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6D7-21CB-4BB1-AF34-136DB81371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72-48AF-4BDE-B78B-661AAC8000E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6D7-21CB-4BB1-AF34-136DB81371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72-48AF-4BDE-B78B-661AAC8000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6D7-21CB-4BB1-AF34-136DB81371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72-48AF-4BDE-B78B-661AAC8000E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流程图: 文档 7"/>
          <p:cNvSpPr/>
          <p:nvPr userDrawn="1"/>
        </p:nvSpPr>
        <p:spPr>
          <a:xfrm rot="16200000">
            <a:off x="4676171" y="-2620355"/>
            <a:ext cx="2963120" cy="12315462"/>
          </a:xfrm>
          <a:prstGeom prst="flowChartDocumen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6D7-21CB-4BB1-AF34-136DB81371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72-48AF-4BDE-B78B-661AAC8000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6D7-21CB-4BB1-AF34-136DB81371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72-48AF-4BDE-B78B-661AAC8000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"/>
            <a:ext cx="12192000" cy="685800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6D7-21CB-4BB1-AF34-136DB81371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72-48AF-4BDE-B78B-661AAC8000E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流程图: 文档 7"/>
          <p:cNvSpPr/>
          <p:nvPr userDrawn="1"/>
        </p:nvSpPr>
        <p:spPr>
          <a:xfrm rot="16200000">
            <a:off x="-22299" y="22301"/>
            <a:ext cx="6858000" cy="6813397"/>
          </a:xfrm>
          <a:prstGeom prst="flowChartDocumen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7380" y="0"/>
            <a:ext cx="9774619" cy="6857999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6D7-21CB-4BB1-AF34-136DB81371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72-48AF-4BDE-B78B-661AAC8000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686D7-21CB-4BB1-AF34-136DB81371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CCC72-48AF-4BDE-B78B-661AAC8000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86D7-21CB-4BB1-AF34-136DB81371D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CCC72-48AF-4BDE-B78B-661AAC8000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1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8418" y="1958326"/>
            <a:ext cx="5684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 西 方</a:t>
            </a:r>
            <a:endParaRPr lang="en-US" altLang="zh-CN" sz="96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96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餐 饮 礼仪     </a:t>
            </a:r>
          </a:p>
          <a:p>
            <a:pPr algn="ctr"/>
            <a:endParaRPr lang="zh-CN" altLang="en-US" sz="9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348518" y="2147023"/>
            <a:ext cx="4091635" cy="3999645"/>
            <a:chOff x="1371615" y="826506"/>
            <a:chExt cx="4091635" cy="399964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271" y="1071211"/>
              <a:ext cx="3604319" cy="3558544"/>
            </a:xfrm>
            <a:prstGeom prst="ellipse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1371615" y="826506"/>
              <a:ext cx="4091635" cy="3999645"/>
            </a:xfrm>
            <a:prstGeom prst="ellipse">
              <a:avLst/>
            </a:prstGeom>
            <a:noFill/>
            <a:ln w="76200"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81490" y="2147023"/>
            <a:ext cx="4091635" cy="3999645"/>
            <a:chOff x="6545499" y="826506"/>
            <a:chExt cx="4091635" cy="399964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5163" y="1159653"/>
              <a:ext cx="3592306" cy="3381660"/>
            </a:xfrm>
            <a:prstGeom prst="ellipse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6545499" y="826506"/>
              <a:ext cx="4091635" cy="3999645"/>
            </a:xfrm>
            <a:prstGeom prst="ellipse">
              <a:avLst/>
            </a:prstGeom>
            <a:noFill/>
            <a:ln w="76200"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143458" y="3621203"/>
            <a:ext cx="1099595" cy="1099595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561024" y="3621203"/>
            <a:ext cx="1099595" cy="1099595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993996" y="3621203"/>
            <a:ext cx="1099595" cy="1099595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890030" y="85591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76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</a:t>
            </a:r>
            <a:r>
              <a:rPr lang="zh-CN" altLang="en-US" sz="3200" b="1" dirty="0">
                <a:solidFill>
                  <a:srgbClr val="76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式</a:t>
            </a:r>
          </a:p>
        </p:txBody>
      </p:sp>
      <p:sp>
        <p:nvSpPr>
          <p:cNvPr id="15" name="矩形 14"/>
          <p:cNvSpPr/>
          <p:nvPr/>
        </p:nvSpPr>
        <p:spPr>
          <a:xfrm>
            <a:off x="8534750" y="855918"/>
            <a:ext cx="1008609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zh-CN" sz="3200" b="1" dirty="0">
                <a:solidFill>
                  <a:srgbClr val="76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</a:t>
            </a:r>
            <a:r>
              <a:rPr lang="zh-CN" altLang="en-US" sz="3200" b="1" dirty="0">
                <a:solidFill>
                  <a:srgbClr val="76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式</a:t>
            </a:r>
            <a:endParaRPr lang="zh-CN" altLang="zh-CN" sz="3200" b="1" dirty="0">
              <a:solidFill>
                <a:srgbClr val="76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11003" y="3035723"/>
            <a:ext cx="48205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进餐时的礼仪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4" y="1428751"/>
            <a:ext cx="4489576" cy="4489576"/>
          </a:xfrm>
          <a:prstGeom prst="ellipse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420629" y="1429712"/>
            <a:ext cx="2903577" cy="4896091"/>
          </a:xfrm>
          <a:prstGeom prst="rec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9725" y="478582"/>
            <a:ext cx="2934481" cy="563562"/>
          </a:xfrm>
          <a:solidFill>
            <a:srgbClr val="7600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</a:rPr>
              <a:t>上菜顺序</a:t>
            </a:r>
            <a:r>
              <a:rPr lang="en-US" altLang="zh-CN" sz="3200" dirty="0">
                <a:solidFill>
                  <a:schemeClr val="bg1"/>
                </a:solidFill>
              </a:rPr>
              <a:t>—</a:t>
            </a:r>
            <a:r>
              <a:rPr lang="zh-CN" altLang="en-US" sz="3200" dirty="0">
                <a:solidFill>
                  <a:schemeClr val="bg1"/>
                </a:solidFill>
              </a:rPr>
              <a:t>中餐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09" y="478582"/>
            <a:ext cx="2187432" cy="17212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/>
          <a:stretch>
            <a:fillRect/>
          </a:stretch>
        </p:blipFill>
        <p:spPr>
          <a:xfrm>
            <a:off x="7506955" y="478582"/>
            <a:ext cx="2189214" cy="17212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83" y="478582"/>
            <a:ext cx="2189214" cy="17212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09" y="2392584"/>
            <a:ext cx="2187432" cy="1919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56" y="2392585"/>
            <a:ext cx="2189214" cy="191922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83" y="4406579"/>
            <a:ext cx="2189214" cy="19192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09" y="4504518"/>
            <a:ext cx="2187432" cy="19305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55" y="4504519"/>
            <a:ext cx="2189214" cy="193050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283" y="2304724"/>
            <a:ext cx="2189214" cy="193050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019729" y="1916783"/>
            <a:ext cx="16744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+mn-ea"/>
              </a:rPr>
              <a:t>①汤、菜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+mn-ea"/>
              </a:rPr>
              <a:t>②主食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+mn-ea"/>
              </a:rPr>
              <a:t>③餐酒</a:t>
            </a:r>
          </a:p>
          <a:p>
            <a:pPr>
              <a:lnSpc>
                <a:spcPct val="20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+mn-ea"/>
              </a:rPr>
              <a:t>④水果 </a:t>
            </a: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03842" y="443857"/>
            <a:ext cx="2934481" cy="563562"/>
          </a:xfrm>
          <a:solidFill>
            <a:srgbClr val="7600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</a:rPr>
              <a:t>上菜顺序</a:t>
            </a:r>
            <a:r>
              <a:rPr lang="en-US" altLang="zh-CN" sz="3200" dirty="0">
                <a:solidFill>
                  <a:schemeClr val="bg1"/>
                </a:solidFill>
              </a:rPr>
              <a:t>—</a:t>
            </a:r>
            <a:r>
              <a:rPr lang="zh-CN" altLang="en-US" sz="3200" dirty="0">
                <a:solidFill>
                  <a:schemeClr val="bg1"/>
                </a:solidFill>
              </a:rPr>
              <a:t>西餐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28874" y="1697258"/>
            <a:ext cx="2945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2400" dirty="0">
                <a:solidFill>
                  <a:srgbClr val="760000"/>
                </a:solidFill>
                <a:latin typeface="+mn-ea"/>
              </a:rPr>
              <a:t>头盘 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2400" dirty="0">
                <a:solidFill>
                  <a:srgbClr val="760000"/>
                </a:solidFill>
                <a:latin typeface="+mn-ea"/>
              </a:rPr>
              <a:t>汤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2400" dirty="0">
                <a:solidFill>
                  <a:srgbClr val="760000"/>
                </a:solidFill>
                <a:latin typeface="+mn-ea"/>
              </a:rPr>
              <a:t>副菜 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2400" dirty="0">
                <a:solidFill>
                  <a:srgbClr val="760000"/>
                </a:solidFill>
                <a:latin typeface="+mn-ea"/>
              </a:rPr>
              <a:t>主菜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2400" dirty="0">
                <a:solidFill>
                  <a:srgbClr val="760000"/>
                </a:solidFill>
                <a:latin typeface="+mn-ea"/>
              </a:rPr>
              <a:t>蔬菜类菜肴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2400" dirty="0">
                <a:solidFill>
                  <a:srgbClr val="760000"/>
                </a:solidFill>
                <a:latin typeface="+mn-ea"/>
              </a:rPr>
              <a:t>甜品</a:t>
            </a:r>
          </a:p>
          <a:p>
            <a:pPr marL="514350" indent="-514350">
              <a:lnSpc>
                <a:spcPct val="150000"/>
              </a:lnSpc>
              <a:buFont typeface="+mj-ea"/>
              <a:buAutoNum type="circleNumDbPlain"/>
            </a:pPr>
            <a:r>
              <a:rPr lang="zh-CN" altLang="zh-CN" sz="2400" dirty="0">
                <a:solidFill>
                  <a:srgbClr val="760000"/>
                </a:solidFill>
                <a:latin typeface="+mn-ea"/>
              </a:rPr>
              <a:t>咖啡、茶  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99" y="4627041"/>
            <a:ext cx="2189214" cy="19192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" y="4615761"/>
            <a:ext cx="2187432" cy="193050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35" y="443857"/>
            <a:ext cx="2187432" cy="18672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" y="443857"/>
            <a:ext cx="2187432" cy="18672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80" y="417875"/>
            <a:ext cx="2187433" cy="191922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880" y="2439144"/>
            <a:ext cx="2187433" cy="207304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066" y="4615761"/>
            <a:ext cx="2177701" cy="19305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0" y="2414683"/>
            <a:ext cx="2187432" cy="20975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8" b="13080"/>
          <a:stretch>
            <a:fillRect/>
          </a:stretch>
        </p:blipFill>
        <p:spPr>
          <a:xfrm>
            <a:off x="2450553" y="2439145"/>
            <a:ext cx="2189214" cy="2073049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238491"/>
            <a:ext cx="12192000" cy="4641448"/>
          </a:xfrm>
          <a:prstGeom prst="rec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43143" y="397559"/>
            <a:ext cx="3304624" cy="563562"/>
          </a:xfrm>
          <a:solidFill>
            <a:srgbClr val="760000"/>
          </a:solidFill>
        </p:spPr>
        <p:txBody>
          <a:bodyPr>
            <a:normAutofit fontScale="90000"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进餐的礼仪</a:t>
            </a:r>
            <a:r>
              <a:rPr lang="en-US" altLang="zh-CN" sz="3200" dirty="0">
                <a:solidFill>
                  <a:schemeClr val="bg1"/>
                </a:solidFill>
              </a:rPr>
              <a:t>—</a:t>
            </a:r>
            <a:r>
              <a:rPr lang="zh-CN" altLang="en-US" sz="3200" dirty="0">
                <a:solidFill>
                  <a:schemeClr val="bg1"/>
                </a:solidFill>
              </a:rPr>
              <a:t>进食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1" b="12236"/>
          <a:stretch>
            <a:fillRect/>
          </a:stretch>
        </p:blipFill>
        <p:spPr>
          <a:xfrm>
            <a:off x="82952" y="1302151"/>
            <a:ext cx="4572000" cy="451412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54980" y="212695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  <a:ea typeface="仿宋_GB2312" pitchFamily="1" charset="-122"/>
              </a:rPr>
              <a:t>筵席中暂时停餐，可以把筷子直搁在碟子或者调羹上。如果将筷子横搁在碟子上，那是表示酒醉饭饱不再进膳了。</a:t>
            </a:r>
          </a:p>
        </p:txBody>
      </p:sp>
      <p:sp>
        <p:nvSpPr>
          <p:cNvPr id="8" name="矩形 7"/>
          <p:cNvSpPr/>
          <p:nvPr/>
        </p:nvSpPr>
        <p:spPr>
          <a:xfrm>
            <a:off x="5554980" y="323513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ea typeface="仿宋_GB2312" pitchFamily="1" charset="-122"/>
              </a:rPr>
              <a:t>请客人、长者动筷子。夹菜时每次少一些，离自己远的菜就少吃一些。吃饭时不要出声音；喝汤时不要出声响，用汤匙一小口一小口地喝，不宜把碗端到嘴边喝，汤太热时不要一边吹一边喝，等凉了以后再喝。有的人吃饭喜欢用咀嚼食物.特别是使劲咀嚼脆食物，发出很清晰的声音来.这种做法是不合礼仪要求的，特别是和众人一起进餐时，就要尽量防止出现这种现象。</a:t>
            </a:r>
          </a:p>
        </p:txBody>
      </p:sp>
      <p:sp>
        <p:nvSpPr>
          <p:cNvPr id="10" name="椭圆 9"/>
          <p:cNvSpPr/>
          <p:nvPr/>
        </p:nvSpPr>
        <p:spPr>
          <a:xfrm>
            <a:off x="5038846" y="2293865"/>
            <a:ext cx="312516" cy="312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038846" y="3301692"/>
            <a:ext cx="312516" cy="312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7" grpId="0"/>
      <p:bldP spid="8" grpId="0"/>
      <p:bldP spid="1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7361499" cy="6857999"/>
          </a:xfrm>
          <a:prstGeom prst="rec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42738" y="166065"/>
            <a:ext cx="3119429" cy="563562"/>
          </a:xfrm>
          <a:solidFill>
            <a:srgbClr val="760000"/>
          </a:solidFill>
        </p:spPr>
        <p:txBody>
          <a:bodyPr>
            <a:normAutofit fontScale="90000"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进餐的礼仪</a:t>
            </a:r>
            <a:r>
              <a:rPr lang="en-US" altLang="zh-CN" sz="3200" dirty="0">
                <a:solidFill>
                  <a:schemeClr val="bg1"/>
                </a:solidFill>
              </a:rPr>
              <a:t>—</a:t>
            </a:r>
            <a:r>
              <a:rPr lang="zh-CN" altLang="en-US" sz="3200" dirty="0">
                <a:solidFill>
                  <a:schemeClr val="bg1"/>
                </a:solidFill>
              </a:rPr>
              <a:t>进食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08482" y="3303285"/>
            <a:ext cx="2979407" cy="260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果要给客人或长辈布菜.最好用公筷.也可以把离客人或长辈远的菜肴送到他们跟前,按我们中华民族的习惯.菜是一个一个往上端的.如果同桌有领导,老人,客人的话.每当上来一个新菜时就请他们先动筷子.或着轮流请他们先动</a:t>
            </a:r>
            <a:endParaRPr lang="zh-CN" altLang="en-US"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8"/>
          <p:cNvSpPr txBox="1"/>
          <p:nvPr/>
        </p:nvSpPr>
        <p:spPr>
          <a:xfrm>
            <a:off x="3899848" y="3303285"/>
            <a:ext cx="3213211" cy="1647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吃到鱼头,鱼刺,骨头等物时,不要往外面吐,也不要往地上仍.要慢慢用手拿到自己的碟子里,或放在紧靠自己餐桌边或放在事先准备好的纸上</a:t>
            </a:r>
            <a:endParaRPr lang="zh-CN" altLang="en-US" sz="16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9" y="166065"/>
            <a:ext cx="3259460" cy="2456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96" y="3412214"/>
            <a:ext cx="50408" cy="335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96" y="3412214"/>
            <a:ext cx="50408" cy="335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96" y="3412214"/>
            <a:ext cx="50408" cy="335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96" y="3412214"/>
            <a:ext cx="50408" cy="335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92" y="189824"/>
            <a:ext cx="3309067" cy="24560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96" y="3412214"/>
            <a:ext cx="50408" cy="335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796" y="3412214"/>
            <a:ext cx="50408" cy="335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458" y="1070858"/>
            <a:ext cx="3743352" cy="286332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615706" y="4439716"/>
            <a:ext cx="4058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b="1" dirty="0">
                <a:latin typeface="仿宋_GB2312" pitchFamily="1" charset="-122"/>
                <a:ea typeface="仿宋_GB2312" pitchFamily="1" charset="-122"/>
              </a:rPr>
              <a:t>要适时地抽空和左右的人聊几句风趣的话,以调和气氛.不要光着头吃饭,不管别人,也不要狼吞虎咽地大吃一顿,更不要贪杯.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1600" b="1" dirty="0">
                <a:latin typeface="仿宋_GB2312" pitchFamily="1" charset="-122"/>
                <a:ea typeface="仿宋_GB2312" pitchFamily="1" charset="-122"/>
              </a:rPr>
              <a:t>    最好不要在餐桌上剔牙.如果要剔牙时,就要用餐巾或手挡住自己的嘴巴.</a:t>
            </a:r>
            <a:r>
              <a:rPr lang="zh-CN" altLang="en-US" sz="1600" b="1" dirty="0"/>
              <a:t> </a:t>
            </a: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4" grpId="0"/>
      <p:bldP spid="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91919" y="4436394"/>
            <a:ext cx="6400800" cy="2106592"/>
          </a:xfrm>
          <a:prstGeom prst="rec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91919" y="1168861"/>
            <a:ext cx="6400800" cy="2106592"/>
          </a:xfrm>
          <a:prstGeom prst="rec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28480" y="1827946"/>
            <a:ext cx="4367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传统的中餐并没有餐巾。只是在用餐完毕时才用温热的湿毛巾来擦洗一下便完了。</a:t>
            </a:r>
            <a:r>
              <a:rPr lang="zh-CN" altLang="zh-CN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zh-CN" altLang="zh-CN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5096719" y="48895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>
                <a:solidFill>
                  <a:schemeClr val="bg1"/>
                </a:solidFill>
              </a:rPr>
              <a:t>餐巾在用餐前就可以打开。点完菜后，在前菜送来前的这段时间把餐巾打开，往内摺三分之一，让三分之二平铺在腿上，盖住膝盖以上的双腿部分。最好不要把餐巾塞入领口。</a:t>
            </a:r>
          </a:p>
        </p:txBody>
      </p:sp>
      <p:pic>
        <p:nvPicPr>
          <p:cNvPr id="5" name="Picture 5" descr="餐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4" y="4041180"/>
            <a:ext cx="2253456" cy="28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餐巾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43" y="663303"/>
            <a:ext cx="2226197" cy="28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32604" y="170608"/>
            <a:ext cx="3119429" cy="56356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zh-CN" altLang="en-US" sz="3200" b="1" dirty="0">
                <a:solidFill>
                  <a:srgbClr val="760000"/>
                </a:solidFill>
              </a:rPr>
              <a:t>进餐的礼仪</a:t>
            </a:r>
            <a:r>
              <a:rPr lang="en-US" altLang="zh-CN" sz="3200" b="1" dirty="0">
                <a:solidFill>
                  <a:srgbClr val="760000"/>
                </a:solidFill>
              </a:rPr>
              <a:t>—</a:t>
            </a:r>
            <a:r>
              <a:rPr lang="zh-CN" altLang="en-US" sz="3200" b="1" dirty="0">
                <a:solidFill>
                  <a:srgbClr val="760000"/>
                </a:solidFill>
              </a:rPr>
              <a:t>餐巾</a:t>
            </a:r>
            <a:endParaRPr lang="zh-CN" altLang="zh-CN" sz="3200" b="1" dirty="0">
              <a:solidFill>
                <a:srgbClr val="7600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74929" y="1789932"/>
            <a:ext cx="1556847" cy="563562"/>
          </a:xfrm>
          <a:solidFill>
            <a:srgbClr val="760000"/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中方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74929" y="5207908"/>
            <a:ext cx="1556847" cy="563562"/>
          </a:xfrm>
          <a:solidFill>
            <a:srgbClr val="760000"/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西方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11798" y="277480"/>
            <a:ext cx="3119429" cy="563562"/>
          </a:xfrm>
          <a:solidFill>
            <a:srgbClr val="760000"/>
          </a:solidFill>
        </p:spPr>
        <p:txBody>
          <a:bodyPr>
            <a:normAutofit fontScale="90000"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进餐的礼仪</a:t>
            </a:r>
            <a:r>
              <a:rPr lang="en-US" altLang="zh-CN" sz="3200" dirty="0">
                <a:solidFill>
                  <a:schemeClr val="bg1"/>
                </a:solidFill>
              </a:rPr>
              <a:t>—</a:t>
            </a:r>
            <a:r>
              <a:rPr lang="zh-CN" altLang="en-US" sz="3200" dirty="0">
                <a:solidFill>
                  <a:schemeClr val="bg1"/>
                </a:solidFill>
              </a:rPr>
              <a:t>餐巾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217320" y="1212706"/>
            <a:ext cx="3595359" cy="605002"/>
            <a:chOff x="814597" y="1596095"/>
            <a:chExt cx="3595359" cy="605002"/>
          </a:xfrm>
        </p:grpSpPr>
        <p:sp>
          <p:nvSpPr>
            <p:cNvPr id="15" name="流程图: 文档 14"/>
            <p:cNvSpPr/>
            <p:nvPr/>
          </p:nvSpPr>
          <p:spPr>
            <a:xfrm rot="16200000">
              <a:off x="2309776" y="100916"/>
              <a:ext cx="605002" cy="3595359"/>
            </a:xfrm>
            <a:prstGeom prst="flowChartDocument">
              <a:avLst/>
            </a:prstGeom>
            <a:solidFill>
              <a:srgbClr val="760000"/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165406" y="1691794"/>
              <a:ext cx="28937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+mn-ea"/>
                </a:rPr>
                <a:t>餐巾摊开应该放何处？</a:t>
              </a:r>
              <a:r>
                <a:rPr lang="zh-TW" altLang="en-US" sz="2000" dirty="0">
                  <a:solidFill>
                    <a:schemeClr val="bg1"/>
                  </a:solidFill>
                  <a:latin typeface="+mn-ea"/>
                </a:rPr>
                <a:t> 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42" y="2189371"/>
            <a:ext cx="2135019" cy="233340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3" y="2176978"/>
            <a:ext cx="2073520" cy="2333406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069419" y="4841345"/>
            <a:ext cx="2299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应该折成三角形或折叠放于腿上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00782" y="4825218"/>
            <a:ext cx="2186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不是围在脖子上，或者塞在领口，这是小朋友的做法</a:t>
            </a:r>
          </a:p>
        </p:txBody>
      </p:sp>
      <p:sp>
        <p:nvSpPr>
          <p:cNvPr id="28" name="椭圆 27"/>
          <p:cNvSpPr/>
          <p:nvPr/>
        </p:nvSpPr>
        <p:spPr>
          <a:xfrm>
            <a:off x="3957994" y="6062990"/>
            <a:ext cx="590308" cy="590308"/>
          </a:xfrm>
          <a:prstGeom prst="ellipse">
            <a:avLst/>
          </a:prstGeom>
          <a:noFill/>
          <a:ln w="76200"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366021" y="5696425"/>
            <a:ext cx="88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760000"/>
                </a:solidFill>
              </a:rPr>
              <a:t>X</a:t>
            </a:r>
            <a:endParaRPr lang="zh-CN" altLang="en-US" sz="8000" dirty="0">
              <a:solidFill>
                <a:srgbClr val="760000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629695" y="1212706"/>
            <a:ext cx="3595359" cy="605002"/>
            <a:chOff x="814597" y="1596095"/>
            <a:chExt cx="3595359" cy="605002"/>
          </a:xfrm>
        </p:grpSpPr>
        <p:sp>
          <p:nvSpPr>
            <p:cNvPr id="31" name="流程图: 文档 30"/>
            <p:cNvSpPr/>
            <p:nvPr/>
          </p:nvSpPr>
          <p:spPr>
            <a:xfrm rot="16200000">
              <a:off x="2309776" y="100916"/>
              <a:ext cx="605002" cy="3595359"/>
            </a:xfrm>
            <a:prstGeom prst="flowChartDocument">
              <a:avLst/>
            </a:prstGeom>
            <a:solidFill>
              <a:srgbClr val="760000"/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823462" y="1774742"/>
              <a:ext cx="31822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n-ea"/>
                </a:rPr>
                <a:t>餐巾万一不小心滑下去怎么办？</a:t>
              </a:r>
              <a:r>
                <a:rPr lang="zh-TW" altLang="en-US" sz="1600" dirty="0">
                  <a:solidFill>
                    <a:schemeClr val="bg1"/>
                  </a:solidFill>
                  <a:latin typeface="+mn-ea"/>
                </a:rPr>
                <a:t> 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9611949" y="4828469"/>
            <a:ext cx="208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请服务员捡起来，并更换一条新的餐巾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289465" y="4783256"/>
            <a:ext cx="195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直接捡起来</a:t>
            </a:r>
          </a:p>
        </p:txBody>
      </p:sp>
      <p:sp>
        <p:nvSpPr>
          <p:cNvPr id="37" name="椭圆 36"/>
          <p:cNvSpPr/>
          <p:nvPr/>
        </p:nvSpPr>
        <p:spPr>
          <a:xfrm>
            <a:off x="10230533" y="5901126"/>
            <a:ext cx="590308" cy="590308"/>
          </a:xfrm>
          <a:prstGeom prst="ellipse">
            <a:avLst/>
          </a:prstGeom>
          <a:noFill/>
          <a:ln w="76200"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7638560" y="5534561"/>
            <a:ext cx="88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760000"/>
                </a:solidFill>
              </a:rPr>
              <a:t>X</a:t>
            </a:r>
            <a:endParaRPr lang="zh-CN" altLang="en-US" sz="8000" dirty="0">
              <a:solidFill>
                <a:srgbClr val="760000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49" y="2129742"/>
            <a:ext cx="2037416" cy="2333357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66" y="2131282"/>
            <a:ext cx="1938652" cy="2289684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8" grpId="0" animBg="1"/>
      <p:bldP spid="29" grpId="0"/>
      <p:bldP spid="35" grpId="0"/>
      <p:bldP spid="36" grpId="0"/>
      <p:bldP spid="3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11798" y="277480"/>
            <a:ext cx="3119429" cy="563562"/>
          </a:xfrm>
          <a:solidFill>
            <a:srgbClr val="760000"/>
          </a:solidFill>
        </p:spPr>
        <p:txBody>
          <a:bodyPr>
            <a:normAutofit fontScale="90000"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进餐的礼仪</a:t>
            </a:r>
            <a:r>
              <a:rPr lang="en-US" altLang="zh-CN" sz="3200" dirty="0">
                <a:solidFill>
                  <a:schemeClr val="bg1"/>
                </a:solidFill>
              </a:rPr>
              <a:t>—</a:t>
            </a:r>
            <a:r>
              <a:rPr lang="zh-CN" altLang="en-US" sz="3200" dirty="0">
                <a:solidFill>
                  <a:schemeClr val="bg1"/>
                </a:solidFill>
              </a:rPr>
              <a:t>餐巾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16892" y="1160679"/>
            <a:ext cx="3595359" cy="605002"/>
            <a:chOff x="814597" y="1596095"/>
            <a:chExt cx="3595359" cy="605002"/>
          </a:xfrm>
        </p:grpSpPr>
        <p:sp>
          <p:nvSpPr>
            <p:cNvPr id="15" name="流程图: 文档 14"/>
            <p:cNvSpPr/>
            <p:nvPr/>
          </p:nvSpPr>
          <p:spPr>
            <a:xfrm rot="16200000">
              <a:off x="2309776" y="100916"/>
              <a:ext cx="605002" cy="3595359"/>
            </a:xfrm>
            <a:prstGeom prst="flowChartDocument">
              <a:avLst/>
            </a:prstGeom>
            <a:solidFill>
              <a:srgbClr val="760000"/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65406" y="1691794"/>
              <a:ext cx="25074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</a:rPr>
                <a:t>想擦嘴时该怎么办？</a:t>
              </a:r>
              <a:endParaRPr lang="zh-TW" altLang="en-US" sz="20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762669" y="4731229"/>
            <a:ext cx="2299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1200" dirty="0">
                <a:latin typeface="+mn-ea"/>
              </a:rPr>
              <a:t>要用餐巾擦拭，餐巾有分正反面，通常有印该店</a:t>
            </a:r>
            <a:r>
              <a:rPr lang="en-US" altLang="zh-CN" sz="1200" dirty="0">
                <a:latin typeface="+mn-ea"/>
              </a:rPr>
              <a:t>LOGO</a:t>
            </a:r>
            <a:r>
              <a:rPr lang="zh-TW" altLang="en-US" sz="1200" dirty="0">
                <a:latin typeface="+mn-ea"/>
              </a:rPr>
              <a:t>的为正面</a:t>
            </a:r>
            <a:r>
              <a:rPr lang="zh-CN" altLang="en-US" sz="1200" dirty="0">
                <a:latin typeface="+mn-ea"/>
              </a:rPr>
              <a:t>，要用反折的内侧来擦，擦完盖在餐巾内侧不外露，如果整条布都擦得脏兮兮，就请服务生再换一条。</a:t>
            </a:r>
            <a:endParaRPr lang="zh-TW" altLang="en-US" sz="1200" dirty="0"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0594" y="5100561"/>
            <a:ext cx="2299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dirty="0">
                <a:latin typeface="+mn-ea"/>
              </a:rPr>
              <a:t>用纸巾擦。</a:t>
            </a:r>
            <a:endParaRPr lang="zh-TW" altLang="en-US" dirty="0">
              <a:latin typeface="+mn-ea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557566" y="6010963"/>
            <a:ext cx="590308" cy="590308"/>
          </a:xfrm>
          <a:prstGeom prst="ellipse">
            <a:avLst/>
          </a:prstGeom>
          <a:noFill/>
          <a:ln w="76200"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965592" y="5644397"/>
            <a:ext cx="88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760000"/>
                </a:solidFill>
              </a:rPr>
              <a:t>X</a:t>
            </a:r>
            <a:endParaRPr lang="zh-CN" altLang="en-US" sz="8000" dirty="0">
              <a:solidFill>
                <a:srgbClr val="760000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127821" y="1099999"/>
            <a:ext cx="3193202" cy="605002"/>
            <a:chOff x="814597" y="1596095"/>
            <a:chExt cx="3595359" cy="605002"/>
          </a:xfrm>
        </p:grpSpPr>
        <p:sp>
          <p:nvSpPr>
            <p:cNvPr id="31" name="流程图: 文档 30"/>
            <p:cNvSpPr/>
            <p:nvPr/>
          </p:nvSpPr>
          <p:spPr>
            <a:xfrm rot="16200000">
              <a:off x="2309776" y="100916"/>
              <a:ext cx="605002" cy="3595359"/>
            </a:xfrm>
            <a:prstGeom prst="flowChartDocument">
              <a:avLst/>
            </a:prstGeom>
            <a:solidFill>
              <a:srgbClr val="760000"/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66149" y="1671143"/>
              <a:ext cx="28937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+mj-ea"/>
                  <a:ea typeface="+mj-ea"/>
                </a:rPr>
                <a:t>暂时离席餐巾放哪里？</a:t>
              </a:r>
              <a:r>
                <a:rPr lang="zh-TW" altLang="en-US" sz="2000" dirty="0"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66" y="1979897"/>
            <a:ext cx="1777486" cy="2446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4" y="1959925"/>
            <a:ext cx="1812012" cy="24665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88" y="2083721"/>
            <a:ext cx="3041650" cy="21209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23803" y="4962061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+mn-ea"/>
              </a:rPr>
              <a:t>将餐巾放在座位上。</a:t>
            </a:r>
            <a:r>
              <a:rPr lang="zh-TW" altLang="en-US" dirty="0">
                <a:latin typeface="+mn-ea"/>
              </a:rPr>
              <a:t> </a:t>
            </a:r>
          </a:p>
        </p:txBody>
      </p:sp>
      <p:sp>
        <p:nvSpPr>
          <p:cNvPr id="27" name="椭圆 26"/>
          <p:cNvSpPr/>
          <p:nvPr/>
        </p:nvSpPr>
        <p:spPr>
          <a:xfrm>
            <a:off x="6429268" y="5988284"/>
            <a:ext cx="590308" cy="590308"/>
          </a:xfrm>
          <a:prstGeom prst="ellipse">
            <a:avLst/>
          </a:prstGeom>
          <a:noFill/>
          <a:ln w="76200"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8644423" y="1051485"/>
            <a:ext cx="3547577" cy="605002"/>
            <a:chOff x="814598" y="1596094"/>
            <a:chExt cx="4849267" cy="605002"/>
          </a:xfrm>
        </p:grpSpPr>
        <p:sp>
          <p:nvSpPr>
            <p:cNvPr id="34" name="流程图: 文档 33"/>
            <p:cNvSpPr/>
            <p:nvPr/>
          </p:nvSpPr>
          <p:spPr>
            <a:xfrm rot="16200000">
              <a:off x="2936731" y="-526038"/>
              <a:ext cx="605002" cy="4849266"/>
            </a:xfrm>
            <a:prstGeom prst="flowChartDocument">
              <a:avLst/>
            </a:prstGeom>
            <a:solidFill>
              <a:srgbClr val="760000"/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814598" y="1713929"/>
              <a:ext cx="37493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chemeClr val="bg1"/>
                  </a:solidFill>
                  <a:latin typeface="+mn-ea"/>
                </a:rPr>
                <a:t>准备离席，餐巾应该放在哪里？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</a:rPr>
                <a:t>  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9022615" y="4962061"/>
            <a:ext cx="2364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折好放置于桌上。 </a:t>
            </a:r>
          </a:p>
        </p:txBody>
      </p:sp>
      <p:sp>
        <p:nvSpPr>
          <p:cNvPr id="43" name="椭圆 42"/>
          <p:cNvSpPr/>
          <p:nvPr/>
        </p:nvSpPr>
        <p:spPr>
          <a:xfrm>
            <a:off x="9827904" y="5988284"/>
            <a:ext cx="590308" cy="590308"/>
          </a:xfrm>
          <a:prstGeom prst="ellipse">
            <a:avLst/>
          </a:prstGeom>
          <a:noFill/>
          <a:ln w="76200"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423" y="2083721"/>
            <a:ext cx="3168573" cy="212090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/>
      <p:bldP spid="28" grpId="0" animBg="1"/>
      <p:bldP spid="29" grpId="0"/>
      <p:bldP spid="7" grpId="0"/>
      <p:bldP spid="27" grpId="0" animBg="1"/>
      <p:bldP spid="42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40636" y="211532"/>
            <a:ext cx="4219686" cy="563562"/>
          </a:xfrm>
          <a:solidFill>
            <a:srgbClr val="760000"/>
          </a:solidFill>
        </p:spPr>
        <p:txBody>
          <a:bodyPr>
            <a:normAutofit fontScale="90000"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进餐的礼仪</a:t>
            </a:r>
            <a:r>
              <a:rPr lang="en-US" altLang="zh-CN" sz="3200" dirty="0">
                <a:solidFill>
                  <a:schemeClr val="bg1"/>
                </a:solidFill>
              </a:rPr>
              <a:t>—</a:t>
            </a:r>
            <a:r>
              <a:rPr lang="zh-CN" altLang="en-US" sz="3200" dirty="0">
                <a:solidFill>
                  <a:schemeClr val="bg1"/>
                </a:solidFill>
              </a:rPr>
              <a:t>刀叉的使用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0" y="2557365"/>
            <a:ext cx="392430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560922" y="2060976"/>
            <a:ext cx="4877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+mn-ea"/>
              </a:rPr>
              <a:t> 吃西餐时右手拿刀，左手拿叉。使用刀叉时，左手用叉用力固定食物，同时移动右手的刀切割食物。</a:t>
            </a:r>
          </a:p>
        </p:txBody>
      </p:sp>
      <p:sp>
        <p:nvSpPr>
          <p:cNvPr id="8" name="矩形 7"/>
          <p:cNvSpPr/>
          <p:nvPr/>
        </p:nvSpPr>
        <p:spPr>
          <a:xfrm>
            <a:off x="5560922" y="35926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+mn-ea"/>
              </a:rPr>
              <a:t>用餐中暂时离开，要把刀叉呈八字形摆放，尽量将柄放入餐盘内，刀口向内</a:t>
            </a:r>
            <a:r>
              <a:rPr lang="en-US" altLang="zh-CN" dirty="0">
                <a:latin typeface="+mn-ea"/>
              </a:rPr>
              <a:t>.</a:t>
            </a:r>
            <a:endParaRPr lang="zh-CN" altLang="en-US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55534" y="50619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+mn-ea"/>
              </a:rPr>
              <a:t>用餐结束或不想吃了，刀口向内、叉齿向上，刀右叉左地并排纵放，或者刀上叉下地并排横放在餐盘里。</a:t>
            </a:r>
            <a:r>
              <a:rPr lang="zh-TW" altLang="en-US" dirty="0">
                <a:latin typeface="+mn-ea"/>
              </a:rPr>
              <a:t> </a:t>
            </a:r>
            <a:endParaRPr lang="zh-CN" altLang="en-US" dirty="0">
              <a:latin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586265" y="2278113"/>
            <a:ext cx="426941" cy="426941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586265" y="3702327"/>
            <a:ext cx="426941" cy="426941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586265" y="5171650"/>
            <a:ext cx="426941" cy="426941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8" grpId="0"/>
      <p:bldP spid="9" grpId="0"/>
      <p:bldP spid="10" grpId="0" animBg="1"/>
      <p:bldP spid="26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257764" y="106606"/>
            <a:ext cx="1288572" cy="1288572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63993" y="1581745"/>
            <a:ext cx="3428201" cy="3428201"/>
          </a:xfrm>
          <a:prstGeom prst="ellipse">
            <a:avLst/>
          </a:prstGeom>
          <a:noFill/>
          <a:ln w="76200">
            <a:solidFill>
              <a:srgbClr val="76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2813" y="1210565"/>
            <a:ext cx="4170559" cy="4170559"/>
          </a:xfrm>
          <a:prstGeom prst="ellipse">
            <a:avLst/>
          </a:prstGeom>
          <a:noFill/>
          <a:ln w="190500">
            <a:solidFill>
              <a:srgbClr val="76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363616" y="363509"/>
            <a:ext cx="3021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</a:rPr>
              <a:t>目录</a:t>
            </a:r>
          </a:p>
        </p:txBody>
      </p:sp>
      <p:sp>
        <p:nvSpPr>
          <p:cNvPr id="12" name="Text Box 3">
            <a:hlinkClick r:id="rId3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314848" y="1978826"/>
            <a:ext cx="3288127" cy="584775"/>
          </a:xfrm>
          <a:prstGeom prst="rect">
            <a:avLst/>
          </a:prstGeom>
          <a:solidFill>
            <a:srgbClr val="760000"/>
          </a:solidFill>
          <a:ln w="9525">
            <a:solidFill>
              <a:srgbClr val="760000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仿宋_GB2312" pitchFamily="1" charset="-122"/>
                <a:ea typeface="仿宋_GB2312" pitchFamily="1" charset="-122"/>
              </a:rPr>
              <a:t>入座的礼仪</a:t>
            </a:r>
          </a:p>
        </p:txBody>
      </p:sp>
      <p:sp>
        <p:nvSpPr>
          <p:cNvPr id="13" name="Text Box 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7315199" y="3224946"/>
            <a:ext cx="3287211" cy="584775"/>
          </a:xfrm>
          <a:prstGeom prst="rect">
            <a:avLst/>
          </a:prstGeom>
          <a:solidFill>
            <a:srgbClr val="760000"/>
          </a:solidFill>
          <a:ln w="9525">
            <a:solidFill>
              <a:srgbClr val="760000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仿宋_GB2312" pitchFamily="1" charset="-122"/>
                <a:ea typeface="仿宋_GB2312" pitchFamily="1" charset="-122"/>
              </a:rPr>
              <a:t>餐具的使用方法</a:t>
            </a:r>
          </a:p>
        </p:txBody>
      </p:sp>
      <p:sp>
        <p:nvSpPr>
          <p:cNvPr id="14" name="Text Box 5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7314848" y="4594041"/>
            <a:ext cx="3288127" cy="584775"/>
          </a:xfrm>
          <a:prstGeom prst="rect">
            <a:avLst/>
          </a:prstGeom>
          <a:solidFill>
            <a:srgbClr val="760000"/>
          </a:solidFill>
          <a:ln w="9525">
            <a:solidFill>
              <a:srgbClr val="760000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仿宋_GB2312" pitchFamily="1" charset="-122"/>
                <a:ea typeface="仿宋_GB2312" pitchFamily="1" charset="-122"/>
              </a:rPr>
              <a:t>进餐时的礼仪</a:t>
            </a:r>
          </a:p>
        </p:txBody>
      </p:sp>
      <p:sp>
        <p:nvSpPr>
          <p:cNvPr id="15" name="椭圆 14"/>
          <p:cNvSpPr/>
          <p:nvPr/>
        </p:nvSpPr>
        <p:spPr>
          <a:xfrm>
            <a:off x="6201193" y="1899974"/>
            <a:ext cx="742477" cy="742477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1</a:t>
            </a:r>
            <a:endParaRPr lang="zh-CN" altLang="en-US" sz="4000" dirty="0"/>
          </a:p>
        </p:txBody>
      </p:sp>
      <p:sp>
        <p:nvSpPr>
          <p:cNvPr id="16" name="椭圆 15"/>
          <p:cNvSpPr/>
          <p:nvPr/>
        </p:nvSpPr>
        <p:spPr>
          <a:xfrm>
            <a:off x="6201193" y="3146094"/>
            <a:ext cx="742477" cy="742477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2</a:t>
            </a:r>
            <a:endParaRPr lang="zh-CN" altLang="en-US" sz="4000" dirty="0"/>
          </a:p>
        </p:txBody>
      </p:sp>
      <p:sp>
        <p:nvSpPr>
          <p:cNvPr id="17" name="椭圆 16"/>
          <p:cNvSpPr/>
          <p:nvPr/>
        </p:nvSpPr>
        <p:spPr>
          <a:xfrm>
            <a:off x="6257926" y="4515189"/>
            <a:ext cx="742477" cy="742477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3</a:t>
            </a:r>
            <a:endParaRPr lang="zh-CN" altLang="en-US" sz="4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6" y="1791341"/>
            <a:ext cx="3088532" cy="3009006"/>
          </a:xfrm>
          <a:prstGeom prst="ellipse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40636" y="211532"/>
            <a:ext cx="4219686" cy="563562"/>
          </a:xfrm>
          <a:solidFill>
            <a:srgbClr val="760000"/>
          </a:solidFill>
        </p:spPr>
        <p:txBody>
          <a:bodyPr>
            <a:normAutofit fontScale="90000"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进餐的礼仪</a:t>
            </a:r>
            <a:r>
              <a:rPr lang="en-US" altLang="zh-CN" sz="3200" dirty="0">
                <a:solidFill>
                  <a:schemeClr val="bg1"/>
                </a:solidFill>
              </a:rPr>
              <a:t>—</a:t>
            </a:r>
            <a:r>
              <a:rPr lang="zh-CN" altLang="en-US" sz="3200" dirty="0">
                <a:solidFill>
                  <a:schemeClr val="bg1"/>
                </a:solidFill>
              </a:rPr>
              <a:t>刀叉的使用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pic>
        <p:nvPicPr>
          <p:cNvPr id="4" name="Picture 5" descr="f_68170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8" y="1520734"/>
            <a:ext cx="1788188" cy="147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940636" y="19392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使用刀子切食物，先将刀子轻轻推向前，再用力拉回并向下切，这样就不会发出刺耳声音了。</a:t>
            </a:r>
            <a:r>
              <a:rPr lang="zh-TW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6" name="椭圆 5"/>
          <p:cNvSpPr/>
          <p:nvPr/>
        </p:nvSpPr>
        <p:spPr>
          <a:xfrm>
            <a:off x="4137564" y="2043300"/>
            <a:ext cx="426941" cy="426941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18965" y="1354236"/>
            <a:ext cx="1251820" cy="369183"/>
          </a:xfrm>
          <a:solidFill>
            <a:srgbClr val="760000"/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切法</a:t>
            </a:r>
            <a:endParaRPr lang="zh-CN" altLang="zh-CN" sz="1800" dirty="0">
              <a:solidFill>
                <a:schemeClr val="bg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29598" y="3130336"/>
            <a:ext cx="1830554" cy="369183"/>
          </a:xfrm>
          <a:solidFill>
            <a:srgbClr val="760000"/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中途离席</a:t>
            </a:r>
            <a:endParaRPr lang="zh-CN" altLang="zh-CN" sz="1800" dirty="0">
              <a:solidFill>
                <a:schemeClr val="bg1"/>
              </a:solidFill>
            </a:endParaRPr>
          </a:p>
        </p:txBody>
      </p:sp>
      <p:pic>
        <p:nvPicPr>
          <p:cNvPr id="9" name="Picture 8" descr="f_68170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8" y="3398503"/>
            <a:ext cx="1899455" cy="127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椭圆 11"/>
          <p:cNvSpPr/>
          <p:nvPr/>
        </p:nvSpPr>
        <p:spPr>
          <a:xfrm>
            <a:off x="4137563" y="4044247"/>
            <a:ext cx="426941" cy="426941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923268" y="3821246"/>
            <a:ext cx="3237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应该把刀叉朝八字型放置，</a:t>
            </a:r>
          </a:p>
          <a:p>
            <a:pPr>
              <a:spcBef>
                <a:spcPct val="0"/>
              </a:spcBef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刀口朝内、叉齿朝下。</a:t>
            </a:r>
          </a:p>
        </p:txBody>
      </p:sp>
      <p:pic>
        <p:nvPicPr>
          <p:cNvPr id="14" name="Picture 7" descr="f_68170_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9" y="5074865"/>
            <a:ext cx="3338910" cy="131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41173" y="4893051"/>
            <a:ext cx="1830554" cy="369183"/>
          </a:xfrm>
          <a:solidFill>
            <a:srgbClr val="760000"/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</a:rPr>
              <a:t>用餐完毕</a:t>
            </a:r>
            <a:endParaRPr lang="zh-CN" altLang="zh-CN" sz="18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94430" y="5466851"/>
            <a:ext cx="5725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左：应放在四点钟位置。</a:t>
            </a:r>
            <a:endParaRPr lang="zh-TW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右：应将刀叉重迭，这样方便服务生收时，不至于因为刀叉碰撞而发出声响，或是刀叉掉落的意外。</a:t>
            </a:r>
            <a:endParaRPr lang="zh-TW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37565" y="5501575"/>
            <a:ext cx="426941" cy="426941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12" grpId="0" animBg="1"/>
      <p:bldP spid="13" grpId="0"/>
      <p:bldP spid="15" grpId="0" animBg="1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770123" y="1145894"/>
            <a:ext cx="6451210" cy="5712106"/>
          </a:xfrm>
          <a:prstGeom prst="rec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145894"/>
            <a:ext cx="6278880" cy="5712106"/>
          </a:xfrm>
          <a:prstGeom prst="rec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86157" y="302201"/>
            <a:ext cx="4219686" cy="563562"/>
          </a:xfrm>
          <a:prstGeom prst="rect">
            <a:avLst/>
          </a:prstGeom>
          <a:solidFill>
            <a:srgbClr val="760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进餐的礼仪</a:t>
            </a:r>
            <a:r>
              <a:rPr lang="en-US" altLang="zh-CN" sz="3200" dirty="0">
                <a:solidFill>
                  <a:schemeClr val="bg1"/>
                </a:solidFill>
              </a:rPr>
              <a:t>—</a:t>
            </a:r>
            <a:r>
              <a:rPr lang="zh-CN" altLang="en-US" sz="3200" dirty="0">
                <a:solidFill>
                  <a:schemeClr val="bg1"/>
                </a:solidFill>
              </a:rPr>
              <a:t>面包篇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pic>
        <p:nvPicPr>
          <p:cNvPr id="4" name="Picture 8" descr="f_6817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97" y="1330839"/>
            <a:ext cx="2928395" cy="242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17013" y="4040631"/>
            <a:ext cx="48999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位置</a:t>
            </a:r>
            <a:endParaRPr lang="en-US" altLang="zh-TW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</a:pPr>
            <a:endParaRPr lang="en-US" altLang="zh-TW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常主菜未上桌前，服务生会先提供餐包，放的位置一定是在主菜左侧，所以餐具左侧的面包是属于你的，不要拿错。吃面包时，直接在面包盘上剥开、涂抹奶油，否则离开面包盘，面包屑容易掉得满桌都是，不易收拾。</a:t>
            </a:r>
          </a:p>
        </p:txBody>
      </p:sp>
      <p:pic>
        <p:nvPicPr>
          <p:cNvPr id="7" name="Picture 7" descr="f_68175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32" y="1330839"/>
            <a:ext cx="3016131" cy="242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055227" y="3995678"/>
            <a:ext cx="47050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涂抹法</a:t>
            </a:r>
            <a:endParaRPr lang="en-US" altLang="zh-TW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spcBef>
                <a:spcPct val="0"/>
              </a:spcBef>
            </a:pPr>
            <a:endParaRPr lang="en-US" altLang="zh-TW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应把面包撕成小口后再涂奶油，一口量放入口中咀嚼。涂抹时要使用个人的奶油刀，如无附奶油刀，可使用料理用刀。</a:t>
            </a:r>
            <a:endParaRPr lang="zh-TW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有些餐厅会提供橄榄油，先把橄榄油倒少许在碟子里，面包同样撕成一小口，沾橄榄油而食。也可以在用餐过程，向服务生要面包来沾取主餐的酱汁，代表主厨的料理美味。</a:t>
            </a:r>
            <a:endParaRPr lang="zh-TW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3" grpId="0" animBg="1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88755" y="1563980"/>
            <a:ext cx="495457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谢谢</a:t>
            </a:r>
            <a:endParaRPr lang="en-US" altLang="zh-CN" sz="115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大家</a:t>
            </a: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839266" y="3035723"/>
            <a:ext cx="4047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入座的礼仪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4" y="1428751"/>
            <a:ext cx="4489576" cy="4489576"/>
          </a:xfrm>
          <a:prstGeom prst="ellipse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17639" y="0"/>
            <a:ext cx="4771770" cy="6858000"/>
          </a:xfrm>
          <a:prstGeom prst="rect">
            <a:avLst/>
          </a:prstGeom>
          <a:solidFill>
            <a:srgbClr val="76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6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12" y="498800"/>
            <a:ext cx="3938201" cy="262546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045" y="1184029"/>
            <a:ext cx="76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中</a:t>
            </a:r>
            <a:endParaRPr lang="en-US" altLang="zh-CN" sz="3600" b="1" dirty="0"/>
          </a:p>
          <a:p>
            <a:pPr algn="ctr"/>
            <a:r>
              <a:rPr lang="zh-CN" altLang="en-US" sz="3600" b="1" dirty="0"/>
              <a:t>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24" y="3623067"/>
            <a:ext cx="3938201" cy="262546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913386" y="948547"/>
            <a:ext cx="4824761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中国人请客传统上用八仙桌。对门为上，两边为偏座。请客时，年长者、主宾或地位高的人坐上座，男女主人或陪客者坐下座，其余客人按顺序坐偏座。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         在中国，左为尊，右为次；上为尊，下为次；中为尊，偏为次。</a:t>
            </a:r>
            <a:r>
              <a:rPr lang="zh-CN" altLang="zh-CN" sz="1400" dirty="0"/>
              <a:t> </a:t>
            </a:r>
          </a:p>
        </p:txBody>
      </p:sp>
      <p:sp>
        <p:nvSpPr>
          <p:cNvPr id="11" name="矩形 10"/>
          <p:cNvSpPr/>
          <p:nvPr/>
        </p:nvSpPr>
        <p:spPr>
          <a:xfrm>
            <a:off x="5875741" y="3776989"/>
            <a:ext cx="6096000" cy="23176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/>
              <a:t>西方人请客用长桌，男女主人分坐两端，然后按男女主宾和一般客人的次序安排座位。以女主人的座位为准，主宾坐在女主人的右上方，主宾夫人坐在男主人的右上方，讲究</a:t>
            </a:r>
            <a:r>
              <a:rPr lang="zh-CN" altLang="zh-CN" sz="1400" b="1" dirty="0">
                <a:latin typeface="Arial" panose="020B0604020202020204" pitchFamily="34" charset="0"/>
              </a:rPr>
              <a:t>“</a:t>
            </a:r>
            <a:r>
              <a:rPr lang="zh-CN" altLang="zh-CN" sz="1400" b="1" dirty="0"/>
              <a:t>女士优先</a:t>
            </a:r>
            <a:r>
              <a:rPr lang="zh-CN" altLang="zh-CN" sz="1400" b="1" dirty="0">
                <a:latin typeface="Arial" panose="020B0604020202020204" pitchFamily="34" charset="0"/>
              </a:rPr>
              <a:t>”</a:t>
            </a:r>
            <a:r>
              <a:rPr lang="zh-CN" altLang="zh-CN" sz="1400" b="1" dirty="0"/>
              <a:t>的西方绅士，都会表现出对女士的殷勤。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/>
              <a:t>在西方，右为尊，左为次。最得体的入座方式是从左侧入座。手肘不要放在桌面上，不可跷足。用餐时，坐姿端正，背挺直，脖子伸长。上臂和背部要靠到椅背,腹部和桌子保持约一个拳头的距离在把面前的食物送进口中时，要以食物就口，而非弯下腰以口去就食物。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8045" y="4451336"/>
            <a:ext cx="76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西式</a:t>
            </a:r>
          </a:p>
        </p:txBody>
      </p:sp>
      <p:sp>
        <p:nvSpPr>
          <p:cNvPr id="14" name="Rectangle 5"/>
          <p:cNvSpPr>
            <a:spLocks noGrp="1" noChangeArrowheads="1"/>
          </p:cNvSpPr>
          <p:nvPr/>
        </p:nvSpPr>
        <p:spPr bwMode="auto">
          <a:xfrm>
            <a:off x="6735324" y="217812"/>
            <a:ext cx="4002823" cy="561975"/>
          </a:xfrm>
          <a:prstGeom prst="rec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座次安排</a:t>
            </a: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10" grpId="0"/>
      <p:bldP spid="11" grpId="0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61" y="1916934"/>
            <a:ext cx="3134523" cy="3223777"/>
          </a:xfrm>
          <a:prstGeom prst="ellipse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540" y="267035"/>
            <a:ext cx="1306514" cy="1287814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32" y="5272574"/>
            <a:ext cx="1306514" cy="1287814"/>
          </a:xfrm>
          <a:prstGeom prst="ellipse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64" y="1130013"/>
            <a:ext cx="1239607" cy="1298815"/>
          </a:xfrm>
          <a:prstGeom prst="ellipse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74" y="3409999"/>
            <a:ext cx="1239607" cy="1298815"/>
          </a:xfrm>
          <a:prstGeom prst="ellipse">
            <a:avLst/>
          </a:prstGeom>
        </p:spPr>
      </p:pic>
      <p:sp>
        <p:nvSpPr>
          <p:cNvPr id="10" name="Rectangle 5"/>
          <p:cNvSpPr>
            <a:spLocks noGrp="1" noChangeArrowheads="1"/>
          </p:cNvSpPr>
          <p:nvPr/>
        </p:nvSpPr>
        <p:spPr bwMode="auto">
          <a:xfrm>
            <a:off x="1740054" y="475087"/>
            <a:ext cx="400282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</a:rPr>
              <a:t>入座的礼仪 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36156" y="2052431"/>
            <a:ext cx="541452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仿宋_GB2312" pitchFamily="1" charset="-122"/>
                <a:ea typeface="仿宋_GB2312" pitchFamily="1" charset="-122"/>
              </a:rPr>
              <a:t> 先请客人入座上席，再请长者入座客人旁依次入座；</a:t>
            </a:r>
          </a:p>
          <a:p>
            <a:pPr eaLnBrk="1" hangingPunct="1">
              <a:spcBef>
                <a:spcPct val="0"/>
              </a:spcBef>
            </a:pPr>
            <a:endParaRPr lang="en-US" altLang="zh-CN" sz="2000" b="1" dirty="0">
              <a:solidFill>
                <a:schemeClr val="bg1"/>
              </a:solidFill>
              <a:latin typeface="仿宋_GB2312" pitchFamily="1" charset="-122"/>
              <a:ea typeface="仿宋_GB2312" pitchFamily="1" charset="-122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仿宋_GB2312" pitchFamily="1" charset="-122"/>
                <a:ea typeface="仿宋_GB2312" pitchFamily="1" charset="-122"/>
              </a:rPr>
              <a:t> 入座时要从椅子左边进入，入座后不要动筷子，更不要弄           出什么响声来，也不要起身走动；如果有什么事要向主人打招呼 。</a:t>
            </a:r>
            <a:endParaRPr lang="en-US" altLang="zh-CN" sz="2000" b="1" dirty="0">
              <a:solidFill>
                <a:schemeClr val="bg1"/>
              </a:solidFill>
              <a:latin typeface="仿宋_GB2312" pitchFamily="1" charset="-122"/>
              <a:ea typeface="仿宋_GB2312" pitchFamily="1" charset="-122"/>
            </a:endParaRPr>
          </a:p>
          <a:p>
            <a:pPr>
              <a:spcBef>
                <a:spcPct val="0"/>
              </a:spcBef>
            </a:pPr>
            <a:endParaRPr lang="en-US" altLang="zh-CN" sz="2000" b="1" dirty="0">
              <a:solidFill>
                <a:schemeClr val="bg1"/>
              </a:solidFill>
              <a:latin typeface="仿宋_GB2312" pitchFamily="1" charset="-122"/>
              <a:ea typeface="仿宋_GB2312" pitchFamily="1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仿宋_GB2312" pitchFamily="1" charset="-122"/>
                <a:ea typeface="仿宋_GB2312" pitchFamily="1" charset="-122"/>
              </a:rPr>
              <a:t>入座后姿式端正，脚踏在本人座位下，不可任意伸直，手肘不得靠桌缘， 或将手放在邻座椅背上。</a:t>
            </a:r>
            <a:r>
              <a:rPr lang="zh-CN" altLang="en-US" sz="1600" b="1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endParaRPr lang="zh-CN" altLang="en-US" sz="2000" b="1" dirty="0">
              <a:solidFill>
                <a:schemeClr val="bg1"/>
              </a:solidFill>
              <a:latin typeface="仿宋_GB2312" pitchFamily="1" charset="-122"/>
              <a:ea typeface="仿宋_GB2312" pitchFamily="1" charset="-122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6103716" y="4376012"/>
            <a:ext cx="6088284" cy="2481988"/>
          </a:xfrm>
          <a:prstGeom prst="rec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4376012"/>
            <a:ext cx="6088284" cy="2481988"/>
          </a:xfrm>
          <a:prstGeom prst="rec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888136" y="1357642"/>
            <a:ext cx="2587155" cy="2587155"/>
            <a:chOff x="2062975" y="446048"/>
            <a:chExt cx="2899317" cy="2899317"/>
          </a:xfrm>
        </p:grpSpPr>
        <p:sp>
          <p:nvSpPr>
            <p:cNvPr id="4" name="椭圆 3"/>
            <p:cNvSpPr/>
            <p:nvPr/>
          </p:nvSpPr>
          <p:spPr>
            <a:xfrm>
              <a:off x="2062975" y="446048"/>
              <a:ext cx="2899317" cy="2899317"/>
            </a:xfrm>
            <a:prstGeom prst="ellipse">
              <a:avLst/>
            </a:prstGeom>
            <a:solidFill>
              <a:srgbClr val="760000"/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877" y="611931"/>
              <a:ext cx="2629512" cy="2594237"/>
            </a:xfrm>
            <a:prstGeom prst="ellipse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7854280" y="1289952"/>
            <a:ext cx="2587155" cy="2587155"/>
            <a:chOff x="7348653" y="446048"/>
            <a:chExt cx="2899317" cy="2899317"/>
          </a:xfrm>
        </p:grpSpPr>
        <p:sp>
          <p:nvSpPr>
            <p:cNvPr id="12" name="椭圆 11"/>
            <p:cNvSpPr/>
            <p:nvPr/>
          </p:nvSpPr>
          <p:spPr>
            <a:xfrm>
              <a:off x="7348653" y="446048"/>
              <a:ext cx="2899317" cy="2899317"/>
            </a:xfrm>
            <a:prstGeom prst="ellipse">
              <a:avLst/>
            </a:prstGeom>
            <a:solidFill>
              <a:srgbClr val="760000"/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193" y="596395"/>
              <a:ext cx="2598235" cy="2598622"/>
            </a:xfrm>
            <a:prstGeom prst="ellipse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351648" y="219858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76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中方</a:t>
            </a:r>
            <a:endParaRPr lang="zh-CN" altLang="en-US" sz="3200" b="1" dirty="0">
              <a:solidFill>
                <a:srgbClr val="76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468787" y="5238441"/>
            <a:ext cx="37977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zh-CN" b="0" dirty="0">
                <a:solidFill>
                  <a:schemeClr val="bg1"/>
                </a:solidFill>
                <a:latin typeface="仿宋_GB2312" pitchFamily="1" charset="-122"/>
                <a:ea typeface="仿宋_GB2312" pitchFamily="1" charset="-122"/>
              </a:rPr>
              <a:t>客齐后导客入席，以左为上，视为首席，相对首座为二座，首座之下为三座，二座之下为四座。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0889041" y="2340387"/>
            <a:ext cx="1008609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zh-CN" sz="3200" b="1" dirty="0">
                <a:solidFill>
                  <a:srgbClr val="76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西方</a:t>
            </a:r>
          </a:p>
        </p:txBody>
      </p:sp>
      <p:sp>
        <p:nvSpPr>
          <p:cNvPr id="17" name="矩形 16"/>
          <p:cNvSpPr/>
          <p:nvPr/>
        </p:nvSpPr>
        <p:spPr>
          <a:xfrm>
            <a:off x="7111976" y="4725590"/>
            <a:ext cx="410665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zh-CN" b="0" dirty="0">
                <a:solidFill>
                  <a:schemeClr val="bg1"/>
                </a:solidFill>
                <a:latin typeface="仿宋_GB2312" pitchFamily="1" charset="-122"/>
                <a:ea typeface="仿宋_GB2312" pitchFamily="1" charset="-122"/>
              </a:rPr>
              <a:t>一般说来，面对门的离门最远的那个座位是女主人的，与之相对的是男主人的座位。女主人右手边的座位是第一主宾席，一般是位先生；男主人右边的座位是第二主宾席、一般是主宾的夫人。女主人左边的座位是第三主宾席，男主人的左边的座位是第四主宾席。</a:t>
            </a:r>
            <a:r>
              <a:rPr lang="zh-CN" altLang="zh-CN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50416" y="378731"/>
            <a:ext cx="2934481" cy="563562"/>
          </a:xfrm>
          <a:solidFill>
            <a:srgbClr val="760000"/>
          </a:solidFill>
        </p:spPr>
        <p:txBody>
          <a:bodyPr/>
          <a:lstStyle/>
          <a:p>
            <a:pPr algn="ctr" eaLnBrk="1" hangingPunct="1"/>
            <a:r>
              <a:rPr lang="zh-CN" altLang="zh-CN" sz="3200" dirty="0">
                <a:solidFill>
                  <a:schemeClr val="bg1"/>
                </a:solidFill>
              </a:rPr>
              <a:t>入座的位置 </a:t>
            </a: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14" grpId="0"/>
      <p:bldP spid="15" grpId="0"/>
      <p:bldP spid="16" grpId="0"/>
      <p:bldP spid="17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248958" y="3035723"/>
            <a:ext cx="55931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chemeClr val="bg1"/>
                </a:solidFill>
                <a:latin typeface="+mn-ea"/>
              </a:rPr>
              <a:t>餐具的使用方法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4" y="1428751"/>
            <a:ext cx="4489576" cy="4489576"/>
          </a:xfrm>
          <a:prstGeom prst="ellipse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" y="0"/>
            <a:ext cx="12192000" cy="3657600"/>
          </a:xfrm>
          <a:prstGeom prst="rect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"/>
          <a:stretch>
            <a:fillRect/>
          </a:stretch>
        </p:blipFill>
        <p:spPr>
          <a:xfrm>
            <a:off x="1106889" y="621320"/>
            <a:ext cx="2828503" cy="25511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88" y="3967156"/>
            <a:ext cx="2828503" cy="255119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218745" y="1573750"/>
            <a:ext cx="3850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中方餐具主要有杯子、盘子、碗、碟子、筷子、匙羹等几种。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679674" y="1666084"/>
            <a:ext cx="141632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zh-CN" sz="2400" b="1" dirty="0">
                <a:solidFill>
                  <a:srgbClr val="760000"/>
                </a:solidFill>
              </a:rPr>
              <a:t>中方餐具 </a:t>
            </a:r>
            <a:endParaRPr lang="zh-CN" altLang="en-US" sz="2400" b="1" dirty="0">
              <a:solidFill>
                <a:srgbClr val="76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03526" y="4318631"/>
            <a:ext cx="52008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西方餐具主要包括刀、叉、匙、盘、杯等。</a:t>
            </a:r>
          </a:p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刀又分为食用刀、鱼刀、肉刀、奶油刀、水果刀；叉又分为食用叉、鱼叉、龙虾叉；公用刀叉的规格一般大于使用刀叉。匙又分汤匙、茶匙等；</a:t>
            </a:r>
          </a:p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杯的种类更多，茶杯、咖啡杯为 瓷器，并配小碟；水杯，酒杯多为玻璃制品。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4679674" y="5011921"/>
            <a:ext cx="148470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CN" altLang="zh-CN" sz="2400" b="1" dirty="0">
                <a:solidFill>
                  <a:srgbClr val="760000"/>
                </a:solidFill>
              </a:rPr>
              <a:t>西方餐具 </a:t>
            </a:r>
            <a:endParaRPr lang="zh-CN" altLang="en-US" sz="2400" b="1" dirty="0">
              <a:solidFill>
                <a:srgbClr val="760000"/>
              </a:solidFill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7254325" y="1013606"/>
            <a:ext cx="3196754" cy="2954723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798218" y="1148687"/>
            <a:ext cx="3196754" cy="2954723"/>
          </a:xfrm>
          <a:prstGeom prst="ellipse">
            <a:avLst/>
          </a:prstGeom>
          <a:solidFill>
            <a:srgbClr val="760000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51648" y="219858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dirty="0">
                <a:solidFill>
                  <a:srgbClr val="76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中方</a:t>
            </a:r>
            <a:endParaRPr lang="zh-CN" altLang="en-US" sz="3200" b="1" dirty="0">
              <a:solidFill>
                <a:srgbClr val="76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889041" y="2340387"/>
            <a:ext cx="1008609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zh-CN" sz="3200" b="1" dirty="0">
                <a:solidFill>
                  <a:srgbClr val="76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西方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65072" y="293387"/>
            <a:ext cx="2934481" cy="563562"/>
          </a:xfrm>
          <a:solidFill>
            <a:srgbClr val="760000"/>
          </a:solidFill>
        </p:spPr>
        <p:txBody>
          <a:bodyPr/>
          <a:lstStyle/>
          <a:p>
            <a:pPr algn="ctr" eaLnBrk="1" hangingPunct="1"/>
            <a:r>
              <a:rPr lang="zh-CN" altLang="en-US" sz="3200" dirty="0">
                <a:solidFill>
                  <a:schemeClr val="bg1"/>
                </a:solidFill>
              </a:rPr>
              <a:t>餐具使用</a:t>
            </a:r>
            <a:endParaRPr lang="zh-CN" altLang="zh-CN" sz="3200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58149" y="4977194"/>
            <a:ext cx="36768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dirty="0"/>
              <a:t>如何用筷子。首先中指和无名指分别放在两只筷子的下方，大拇指按在筷子的上方，食指紧贴着大拇指，小指向内曲。筷子开合幅度可用中指的活动来调整。 </a:t>
            </a:r>
          </a:p>
        </p:txBody>
      </p:sp>
      <p:sp>
        <p:nvSpPr>
          <p:cNvPr id="3" name="矩形 2"/>
          <p:cNvSpPr/>
          <p:nvPr/>
        </p:nvSpPr>
        <p:spPr>
          <a:xfrm>
            <a:off x="6946006" y="4361641"/>
            <a:ext cx="3943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b="1" dirty="0"/>
              <a:t>如何使用刀叉。基本原则是右手持刀或汤匙，左手拿叉。若有两把以上，应由最外面的一把依次向内取用。刀叉的拿法是轻握尾端，食指按在柄上。汤匙则用握笔的方式拿即可。如果感觉不方便，可以换右手拿叉，但更换频繁则显得粗野。吃体积较大的蔬菜时，可用刀叉来折叠、分切。较软的食物可放在叉子平面上，用刀子整理一下。 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"/>
          <a:stretch>
            <a:fillRect/>
          </a:stretch>
        </p:blipFill>
        <p:spPr>
          <a:xfrm>
            <a:off x="1982344" y="1374209"/>
            <a:ext cx="2828503" cy="2551194"/>
          </a:xfrm>
          <a:prstGeom prst="ellipse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451" y="1197342"/>
            <a:ext cx="2828503" cy="2551194"/>
          </a:xfrm>
          <a:prstGeom prst="ellipse">
            <a:avLst/>
          </a:prstGeom>
        </p:spPr>
      </p:pic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14" grpId="0"/>
      <p:bldP spid="16" grpId="0"/>
      <p:bldP spid="23" grpId="0" animBg="1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Microsoft Office PowerPoint</Application>
  <PresentationFormat>宽屏</PresentationFormat>
  <Paragraphs>133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新細明體</vt:lpstr>
      <vt:lpstr>仿宋_GB2312</vt:lpstr>
      <vt:lpstr>华文新魏</vt:lpstr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入座的位置 </vt:lpstr>
      <vt:lpstr>PowerPoint 演示文稿</vt:lpstr>
      <vt:lpstr>PowerPoint 演示文稿</vt:lpstr>
      <vt:lpstr>餐具使用</vt:lpstr>
      <vt:lpstr>PowerPoint 演示文稿</vt:lpstr>
      <vt:lpstr>PowerPoint 演示文稿</vt:lpstr>
      <vt:lpstr>上菜顺序—中餐</vt:lpstr>
      <vt:lpstr>上菜顺序—西餐</vt:lpstr>
      <vt:lpstr>进餐的礼仪—进食</vt:lpstr>
      <vt:lpstr>进餐的礼仪—进食</vt:lpstr>
      <vt:lpstr>进餐的礼仪—餐巾</vt:lpstr>
      <vt:lpstr>进餐的礼仪—餐巾</vt:lpstr>
      <vt:lpstr>进餐的礼仪—餐巾</vt:lpstr>
      <vt:lpstr>进餐的礼仪—刀叉的使用</vt:lpstr>
      <vt:lpstr>进餐的礼仪—刀叉的使用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44</cp:revision>
  <dcterms:created xsi:type="dcterms:W3CDTF">2017-10-09T07:32:00Z</dcterms:created>
  <dcterms:modified xsi:type="dcterms:W3CDTF">2021-01-05T09:58:13Z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