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543DF-5DC0-48CF-B8B0-71D80CA0A6D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96EAC-FAC4-44FC-8554-9A30B65C28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FBDBDF4-74DD-46BC-9966-BB08EF3DEFC4}" type="slidenum">
              <a:rPr lang="en-US" altLang="zh-CN"/>
              <a:t>11</a:t>
            </a:fld>
            <a:endParaRPr lang="en-US" altLang="zh-CN"/>
          </a:p>
        </p:txBody>
      </p:sp>
      <p:sp>
        <p:nvSpPr>
          <p:cNvPr id="156674" name="Rectangle 2"/>
          <p:cNvSpPr>
            <a:spLocks noGrp="1" noRot="1" noChangeAspect="1" noChangeArrowheads="1" noTextEdit="1"/>
          </p:cNvSpPr>
          <p:nvPr>
            <p:ph type="sldImg"/>
          </p:nvPr>
        </p:nvSpPr>
        <p:spPr/>
      </p:sp>
      <p:sp>
        <p:nvSpPr>
          <p:cNvPr id="15667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E65E86C-4AAD-49D5-A7F4-EC435B6FA729}" type="slidenum">
              <a:rPr lang="en-US" altLang="zh-CN"/>
              <a:t>13</a:t>
            </a:fld>
            <a:endParaRPr lang="en-US" altLang="zh-CN"/>
          </a:p>
        </p:txBody>
      </p:sp>
      <p:sp>
        <p:nvSpPr>
          <p:cNvPr id="158722" name="Rectangle 2"/>
          <p:cNvSpPr>
            <a:spLocks noGrp="1" noRot="1" noChangeAspect="1" noChangeArrowheads="1" noTextEdit="1"/>
          </p:cNvSpPr>
          <p:nvPr>
            <p:ph type="sldImg"/>
          </p:nvPr>
        </p:nvSpPr>
        <p:spPr/>
      </p:sp>
      <p:sp>
        <p:nvSpPr>
          <p:cNvPr id="158723"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FDAD331-CEDF-4B00-B06F-D7FD9464F33C}" type="slidenum">
              <a:rPr lang="en-US" altLang="zh-CN"/>
              <a:t>14</a:t>
            </a:fld>
            <a:endParaRPr lang="en-US" altLang="zh-CN"/>
          </a:p>
        </p:txBody>
      </p:sp>
      <p:sp>
        <p:nvSpPr>
          <p:cNvPr id="166914" name="Rectangle 2"/>
          <p:cNvSpPr>
            <a:spLocks noGrp="1" noRot="1" noChangeAspect="1" noChangeArrowheads="1" noTextEdit="1"/>
          </p:cNvSpPr>
          <p:nvPr>
            <p:ph type="sldImg"/>
          </p:nvPr>
        </p:nvSpPr>
        <p:spPr/>
      </p:sp>
      <p:sp>
        <p:nvSpPr>
          <p:cNvPr id="16691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0D53656-C2AF-40C1-B88A-EDC3A2A72C9E}" type="slidenum">
              <a:rPr lang="en-US" altLang="zh-CN"/>
              <a:t>15</a:t>
            </a:fld>
            <a:endParaRPr lang="en-US" altLang="zh-CN"/>
          </a:p>
        </p:txBody>
      </p:sp>
      <p:sp>
        <p:nvSpPr>
          <p:cNvPr id="162818" name="Rectangle 2"/>
          <p:cNvSpPr>
            <a:spLocks noGrp="1" noRot="1" noChangeAspect="1" noChangeArrowheads="1" noTextEdit="1"/>
          </p:cNvSpPr>
          <p:nvPr>
            <p:ph type="sldImg"/>
          </p:nvPr>
        </p:nvSpPr>
        <p:spPr/>
      </p:sp>
      <p:sp>
        <p:nvSpPr>
          <p:cNvPr id="16281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01FC731-93A8-4DC4-A326-0CFEAA9B9A1C}" type="slidenum">
              <a:rPr lang="en-US" altLang="zh-CN"/>
              <a:t>16</a:t>
            </a:fld>
            <a:endParaRPr lang="en-US" altLang="zh-CN"/>
          </a:p>
        </p:txBody>
      </p:sp>
      <p:sp>
        <p:nvSpPr>
          <p:cNvPr id="164866" name="Rectangle 2"/>
          <p:cNvSpPr>
            <a:spLocks noGrp="1" noRot="1" noChangeAspect="1" noChangeArrowheads="1" noTextEdit="1"/>
          </p:cNvSpPr>
          <p:nvPr>
            <p:ph type="sldImg"/>
          </p:nvPr>
        </p:nvSpPr>
        <p:spPr/>
      </p:sp>
      <p:sp>
        <p:nvSpPr>
          <p:cNvPr id="16486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69CB5A1-DEC2-4E48-8372-D6A4871C1B86}" type="slidenum">
              <a:rPr lang="en-US" altLang="zh-CN"/>
              <a:t>17</a:t>
            </a:fld>
            <a:endParaRPr lang="en-US" altLang="zh-CN"/>
          </a:p>
        </p:txBody>
      </p:sp>
      <p:sp>
        <p:nvSpPr>
          <p:cNvPr id="96258" name="Rectangle 2"/>
          <p:cNvSpPr>
            <a:spLocks noGrp="1" noRot="1" noChangeAspect="1" noChangeArrowheads="1" noTextEdit="1"/>
          </p:cNvSpPr>
          <p:nvPr>
            <p:ph type="sldImg"/>
          </p:nvPr>
        </p:nvSpPr>
        <p:spPr/>
      </p:sp>
      <p:sp>
        <p:nvSpPr>
          <p:cNvPr id="9625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DBA80AB-6066-4167-8B6B-C880E622FAF1}" type="slidenum">
              <a:rPr lang="en-US" altLang="zh-CN"/>
              <a:t>18</a:t>
            </a:fld>
            <a:endParaRPr lang="en-US" altLang="zh-CN"/>
          </a:p>
        </p:txBody>
      </p:sp>
      <p:sp>
        <p:nvSpPr>
          <p:cNvPr id="97282" name="Rectangle 2"/>
          <p:cNvSpPr>
            <a:spLocks noGrp="1" noRot="1" noChangeAspect="1" noChangeArrowheads="1" noTextEdit="1"/>
          </p:cNvSpPr>
          <p:nvPr>
            <p:ph type="sldImg"/>
          </p:nvPr>
        </p:nvSpPr>
        <p:spPr/>
      </p:sp>
      <p:sp>
        <p:nvSpPr>
          <p:cNvPr id="97283"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218C523-D734-4A31-91EA-CB06684D99A5}" type="slidenum">
              <a:rPr lang="en-US" altLang="zh-CN"/>
              <a:t>19</a:t>
            </a:fld>
            <a:endParaRPr lang="en-US" altLang="zh-CN"/>
          </a:p>
        </p:txBody>
      </p:sp>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F18FEB1-322F-4C9D-9184-D2D06F650EBC}" type="slidenum">
              <a:rPr lang="en-US" altLang="zh-CN"/>
              <a:t>20</a:t>
            </a:fld>
            <a:endParaRPr lang="en-US" altLang="zh-CN"/>
          </a:p>
        </p:txBody>
      </p:sp>
      <p:sp>
        <p:nvSpPr>
          <p:cNvPr id="99330" name="Rectangle 2"/>
          <p:cNvSpPr>
            <a:spLocks noGrp="1" noRot="1" noChangeAspect="1" noChangeArrowheads="1" noTextEdit="1"/>
          </p:cNvSpPr>
          <p:nvPr>
            <p:ph type="sldImg"/>
          </p:nvPr>
        </p:nvSpPr>
        <p:spPr/>
      </p:sp>
      <p:sp>
        <p:nvSpPr>
          <p:cNvPr id="9933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4037A75-ED5A-4C23-BC02-8F6703DCD78F}" type="slidenum">
              <a:rPr lang="en-US" altLang="zh-CN"/>
              <a:t>21</a:t>
            </a:fld>
            <a:endParaRPr lang="en-US" altLang="zh-CN"/>
          </a:p>
        </p:txBody>
      </p:sp>
      <p:sp>
        <p:nvSpPr>
          <p:cNvPr id="100354" name="Rectangle 2"/>
          <p:cNvSpPr>
            <a:spLocks noGrp="1" noRot="1" noChangeAspect="1" noChangeArrowheads="1" noTextEdit="1"/>
          </p:cNvSpPr>
          <p:nvPr>
            <p:ph type="sldImg"/>
          </p:nvPr>
        </p:nvSpPr>
        <p:spPr/>
      </p:sp>
      <p:sp>
        <p:nvSpPr>
          <p:cNvPr id="10035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48870DD-D0F9-4D49-84A5-5DFE6344462C}" type="slidenum">
              <a:rPr lang="en-US" altLang="zh-CN"/>
              <a:t>22</a:t>
            </a:fld>
            <a:endParaRPr lang="en-US" altLang="zh-CN"/>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E9788B1-8DB7-4F15-B1B4-647A4B7F4D41}" type="slidenum">
              <a:rPr lang="en-US" altLang="zh-CN"/>
              <a:t>23</a:t>
            </a:fld>
            <a:endParaRPr lang="en-US" altLang="zh-CN"/>
          </a:p>
        </p:txBody>
      </p:sp>
      <p:sp>
        <p:nvSpPr>
          <p:cNvPr id="102402" name="Rectangle 2"/>
          <p:cNvSpPr>
            <a:spLocks noGrp="1" noRot="1" noChangeAspect="1" noChangeArrowheads="1" noTextEdit="1"/>
          </p:cNvSpPr>
          <p:nvPr>
            <p:ph type="sldImg"/>
          </p:nvPr>
        </p:nvSpPr>
        <p:spPr/>
      </p:sp>
      <p:sp>
        <p:nvSpPr>
          <p:cNvPr id="102403"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3BE6332-AA44-4A43-8862-B495DF318079}" type="slidenum">
              <a:rPr lang="en-US" altLang="zh-CN"/>
              <a:t>24</a:t>
            </a:fld>
            <a:endParaRPr lang="en-US" altLang="zh-CN"/>
          </a:p>
        </p:txBody>
      </p:sp>
      <p:sp>
        <p:nvSpPr>
          <p:cNvPr id="103426" name="Rectangle 2"/>
          <p:cNvSpPr>
            <a:spLocks noGrp="1" noRot="1" noChangeAspect="1" noChangeArrowheads="1" noTextEdit="1"/>
          </p:cNvSpPr>
          <p:nvPr>
            <p:ph type="sldImg"/>
          </p:nvPr>
        </p:nvSpPr>
        <p:spPr/>
      </p:sp>
      <p:sp>
        <p:nvSpPr>
          <p:cNvPr id="10342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7F26211-BACF-453F-937F-A638FC78FF5F}" type="slidenum">
              <a:rPr lang="en-US" altLang="zh-CN"/>
              <a:t>25</a:t>
            </a:fld>
            <a:endParaRPr lang="en-US" altLang="zh-CN"/>
          </a:p>
        </p:txBody>
      </p:sp>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5956A9-F293-4EAE-A7C2-177399B6E4DB}" type="slidenum">
              <a:rPr lang="en-US" altLang="zh-CN"/>
              <a:t>26</a:t>
            </a:fld>
            <a:endParaRPr lang="en-US" altLang="zh-CN"/>
          </a:p>
        </p:txBody>
      </p:sp>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D0122C2-6D24-4206-817A-74316012CFBC}" type="slidenum">
              <a:rPr lang="en-US" altLang="zh-CN"/>
              <a:t>27</a:t>
            </a:fld>
            <a:endParaRPr lang="en-US" altLang="zh-CN"/>
          </a:p>
        </p:txBody>
      </p:sp>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0FF055D-D721-4652-BD8E-A9DF03E193D9}" type="slidenum">
              <a:rPr lang="en-US" altLang="zh-CN"/>
              <a:t>28</a:t>
            </a:fld>
            <a:endParaRPr lang="en-US" altLang="zh-CN"/>
          </a:p>
        </p:txBody>
      </p:sp>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118B2C1-5C94-496D-8F21-041D735B04A4}" type="slidenum">
              <a:rPr lang="en-US" altLang="zh-CN"/>
              <a:t>29</a:t>
            </a:fld>
            <a:endParaRPr lang="en-US" altLang="zh-CN"/>
          </a:p>
        </p:txBody>
      </p:sp>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DE4DF6E-AED7-4024-8F56-ECB565C7C32C}" type="slidenum">
              <a:rPr lang="en-US" altLang="zh-CN"/>
              <a:t>30</a:t>
            </a:fld>
            <a:endParaRPr lang="en-US" altLang="zh-CN"/>
          </a:p>
        </p:txBody>
      </p:sp>
      <p:sp>
        <p:nvSpPr>
          <p:cNvPr id="169986" name="Rectangle 2"/>
          <p:cNvSpPr>
            <a:spLocks noGrp="1" noRot="1" noChangeAspect="1" noChangeArrowheads="1" noTextEdit="1"/>
          </p:cNvSpPr>
          <p:nvPr>
            <p:ph type="sldImg"/>
          </p:nvPr>
        </p:nvSpPr>
        <p:spPr/>
      </p:sp>
      <p:sp>
        <p:nvSpPr>
          <p:cNvPr id="16998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151C8CC-E89D-4864-A39A-0D2739DEE3FF}" type="slidenum">
              <a:rPr lang="en-US" altLang="zh-CN"/>
              <a:t>33</a:t>
            </a:fld>
            <a:endParaRPr lang="en-US" altLang="zh-CN"/>
          </a:p>
        </p:txBody>
      </p:sp>
      <p:sp>
        <p:nvSpPr>
          <p:cNvPr id="128002" name="Rectangle 2"/>
          <p:cNvSpPr>
            <a:spLocks noGrp="1" noRot="1" noChangeAspect="1" noChangeArrowheads="1" noTextEdit="1"/>
          </p:cNvSpPr>
          <p:nvPr>
            <p:ph type="sldImg"/>
          </p:nvPr>
        </p:nvSpPr>
        <p:spPr/>
      </p:sp>
      <p:sp>
        <p:nvSpPr>
          <p:cNvPr id="128003"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3A4575A-6E55-42F6-8FBC-302D2F616A20}" type="slidenum">
              <a:rPr lang="en-US" altLang="zh-CN"/>
              <a:t>34</a:t>
            </a:fld>
            <a:endParaRPr lang="en-US" altLang="zh-CN"/>
          </a:p>
        </p:txBody>
      </p:sp>
      <p:sp>
        <p:nvSpPr>
          <p:cNvPr id="130050" name="Rectangle 2"/>
          <p:cNvSpPr>
            <a:spLocks noGrp="1" noRot="1" noChangeAspect="1" noChangeArrowheads="1" noTextEdit="1"/>
          </p:cNvSpPr>
          <p:nvPr>
            <p:ph type="sldImg"/>
          </p:nvPr>
        </p:nvSpPr>
        <p:spPr/>
      </p:sp>
      <p:sp>
        <p:nvSpPr>
          <p:cNvPr id="13005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CA793E-7006-4455-9003-A48524AE864E}" type="slidenum">
              <a:rPr lang="en-US" altLang="zh-CN"/>
              <a:t>35</a:t>
            </a:fld>
            <a:endParaRPr lang="en-US" altLang="zh-CN"/>
          </a:p>
        </p:txBody>
      </p:sp>
      <p:sp>
        <p:nvSpPr>
          <p:cNvPr id="142338" name="Rectangle 2"/>
          <p:cNvSpPr>
            <a:spLocks noGrp="1" noRot="1" noChangeAspect="1" noChangeArrowheads="1" noTextEdit="1"/>
          </p:cNvSpPr>
          <p:nvPr>
            <p:ph type="sldImg"/>
          </p:nvPr>
        </p:nvSpPr>
        <p:spPr/>
      </p:sp>
      <p:sp>
        <p:nvSpPr>
          <p:cNvPr id="14233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2BFE715-F023-4478-8DFE-CBB779BA3FE0}" type="slidenum">
              <a:rPr lang="en-US" altLang="zh-CN"/>
              <a:t>36</a:t>
            </a:fld>
            <a:endParaRPr lang="en-US" altLang="zh-CN"/>
          </a:p>
        </p:txBody>
      </p:sp>
      <p:sp>
        <p:nvSpPr>
          <p:cNvPr id="132098" name="Rectangle 2"/>
          <p:cNvSpPr>
            <a:spLocks noGrp="1" noRot="1" noChangeAspect="1" noChangeArrowheads="1" noTextEdit="1"/>
          </p:cNvSpPr>
          <p:nvPr>
            <p:ph type="sldImg"/>
          </p:nvPr>
        </p:nvSpPr>
        <p:spPr/>
      </p:sp>
      <p:sp>
        <p:nvSpPr>
          <p:cNvPr id="13209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554CFAE-2924-4070-9AF5-8BFCC393E099}" type="slidenum">
              <a:rPr lang="en-US" altLang="zh-CN"/>
              <a:t>37</a:t>
            </a:fld>
            <a:endParaRPr lang="en-US" altLang="zh-CN"/>
          </a:p>
        </p:txBody>
      </p:sp>
      <p:sp>
        <p:nvSpPr>
          <p:cNvPr id="134146" name="Rectangle 2"/>
          <p:cNvSpPr>
            <a:spLocks noGrp="1" noRot="1" noChangeAspect="1" noChangeArrowheads="1" noTextEdit="1"/>
          </p:cNvSpPr>
          <p:nvPr>
            <p:ph type="sldImg"/>
          </p:nvPr>
        </p:nvSpPr>
        <p:spPr/>
      </p:sp>
      <p:sp>
        <p:nvSpPr>
          <p:cNvPr id="13414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32D49B5-904A-49CB-9FE5-5D603B9A9B70}" type="slidenum">
              <a:rPr lang="en-US" altLang="zh-CN"/>
              <a:t>38</a:t>
            </a:fld>
            <a:endParaRPr lang="en-US" altLang="zh-CN"/>
          </a:p>
        </p:txBody>
      </p:sp>
      <p:sp>
        <p:nvSpPr>
          <p:cNvPr id="136194" name="Rectangle 2"/>
          <p:cNvSpPr>
            <a:spLocks noGrp="1" noRot="1" noChangeAspect="1" noChangeArrowheads="1" noTextEdit="1"/>
          </p:cNvSpPr>
          <p:nvPr>
            <p:ph type="sldImg"/>
          </p:nvPr>
        </p:nvSpPr>
        <p:spPr/>
      </p:sp>
      <p:sp>
        <p:nvSpPr>
          <p:cNvPr id="13619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1698A73-FA61-421E-8783-9527ABAC8FE7}" type="slidenum">
              <a:rPr lang="en-US" altLang="zh-CN"/>
              <a:t>39</a:t>
            </a:fld>
            <a:endParaRPr lang="en-US" altLang="zh-CN"/>
          </a:p>
        </p:txBody>
      </p:sp>
      <p:sp>
        <p:nvSpPr>
          <p:cNvPr id="138242" name="Rectangle 2"/>
          <p:cNvSpPr>
            <a:spLocks noGrp="1" noRot="1" noChangeAspect="1" noChangeArrowheads="1" noTextEdit="1"/>
          </p:cNvSpPr>
          <p:nvPr>
            <p:ph type="sldImg"/>
          </p:nvPr>
        </p:nvSpPr>
        <p:spPr/>
      </p:sp>
      <p:sp>
        <p:nvSpPr>
          <p:cNvPr id="138243"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1414D50-39D2-47C6-BCAB-2827B9E0C9C5}" type="slidenum">
              <a:rPr lang="en-US" altLang="zh-CN"/>
              <a:t>40</a:t>
            </a:fld>
            <a:endParaRPr lang="en-US" altLang="zh-CN"/>
          </a:p>
        </p:txBody>
      </p:sp>
      <p:sp>
        <p:nvSpPr>
          <p:cNvPr id="140290" name="Rectangle 2"/>
          <p:cNvSpPr>
            <a:spLocks noGrp="1" noRot="1" noChangeAspect="1" noChangeArrowheads="1" noTextEdit="1"/>
          </p:cNvSpPr>
          <p:nvPr>
            <p:ph type="sldImg"/>
          </p:nvPr>
        </p:nvSpPr>
        <p:spPr/>
      </p:sp>
      <p:sp>
        <p:nvSpPr>
          <p:cNvPr id="14029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F5C9697-AA77-4DC7-838E-52FFE686A916}" type="slidenum">
              <a:rPr lang="en-US" altLang="zh-CN"/>
              <a:t>41</a:t>
            </a:fld>
            <a:endParaRPr lang="en-US" altLang="zh-CN"/>
          </a:p>
        </p:txBody>
      </p:sp>
      <p:sp>
        <p:nvSpPr>
          <p:cNvPr id="176130" name="Rectangle 2"/>
          <p:cNvSpPr>
            <a:spLocks noGrp="1" noRot="1" noChangeAspect="1" noChangeArrowheads="1" noTextEdit="1"/>
          </p:cNvSpPr>
          <p:nvPr>
            <p:ph type="sldImg"/>
          </p:nvPr>
        </p:nvSpPr>
        <p:spPr/>
      </p:sp>
      <p:sp>
        <p:nvSpPr>
          <p:cNvPr id="17613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996EAC-FAC4-44FC-8554-9A30B65C28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80BB2D8-53CD-49A8-B637-B2EBE339C5C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DA25F1-2BD4-4FEB-864C-283DA40DD8F7}"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B2D8-53CD-49A8-B637-B2EBE339C5CF}"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A25F1-2BD4-4FEB-864C-283DA40DD8F7}"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29" y="2909610"/>
            <a:ext cx="2498554" cy="3649203"/>
          </a:xfrm>
          <a:prstGeom prst="rect">
            <a:avLst/>
          </a:prstGeom>
        </p:spPr>
      </p:pic>
      <p:sp>
        <p:nvSpPr>
          <p:cNvPr id="10" name="文本框 9"/>
          <p:cNvSpPr txBox="1"/>
          <p:nvPr/>
        </p:nvSpPr>
        <p:spPr>
          <a:xfrm>
            <a:off x="1803952" y="2610424"/>
            <a:ext cx="6489700" cy="430887"/>
          </a:xfrm>
          <a:prstGeom prst="rect">
            <a:avLst/>
          </a:prstGeom>
          <a:noFill/>
        </p:spPr>
        <p:txBody>
          <a:bodyPr wrap="square" rtlCol="0">
            <a:spAutoFit/>
          </a:bodyPr>
          <a:lstStyle/>
          <a:p>
            <a:r>
              <a:rPr lang="zh-CN" altLang="en-US" sz="2200" spc="300" dirty="0">
                <a:solidFill>
                  <a:schemeClr val="bg1"/>
                </a:solidFill>
                <a:latin typeface="微软雅黑" panose="020B0503020204020204" pitchFamily="34" charset="-122"/>
                <a:ea typeface="微软雅黑" panose="020B0503020204020204" pitchFamily="34" charset="-122"/>
              </a:rPr>
              <a:t>中小学幼儿园食品安全专用  含详细内容</a:t>
            </a:r>
          </a:p>
        </p:txBody>
      </p:sp>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1112" t="73132" r="53096"/>
          <a:stretch>
            <a:fillRect/>
          </a:stretch>
        </p:blipFill>
        <p:spPr>
          <a:xfrm>
            <a:off x="3474870" y="4780672"/>
            <a:ext cx="3009900" cy="1763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 y="-25401"/>
            <a:ext cx="5820368" cy="3902669"/>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1" y="12699"/>
            <a:ext cx="5321301" cy="2400301"/>
          </a:xfrm>
          <a:prstGeom prst="rect">
            <a:avLst/>
          </a:prstGeom>
        </p:spPr>
      </p:pic>
      <p:pic>
        <p:nvPicPr>
          <p:cNvPr id="12" name="图片 11"/>
          <p:cNvPicPr>
            <a:picLocks noChangeAspect="1"/>
          </p:cNvPicPr>
          <p:nvPr/>
        </p:nvPicPr>
        <p:blipFill rotWithShape="1">
          <a:blip r:embed="rId8" cstate="print">
            <a:extLst>
              <a:ext uri="{28A0092B-C50C-407E-A947-70E740481C1C}">
                <a14:useLocalDpi xmlns:a14="http://schemas.microsoft.com/office/drawing/2010/main" val="0"/>
              </a:ext>
            </a:extLst>
          </a:blip>
          <a:srcRect l="55708" t="26096" r="2177" b="3093"/>
          <a:stretch>
            <a:fillRect/>
          </a:stretch>
        </p:blipFill>
        <p:spPr>
          <a:xfrm>
            <a:off x="7023100" y="2235200"/>
            <a:ext cx="4914900" cy="4648200"/>
          </a:xfrm>
          <a:prstGeom prst="rect">
            <a:avLst/>
          </a:prstGeom>
        </p:spPr>
      </p:pic>
      <p:sp>
        <p:nvSpPr>
          <p:cNvPr id="14" name="文本框 13"/>
          <p:cNvSpPr txBox="1"/>
          <p:nvPr/>
        </p:nvSpPr>
        <p:spPr>
          <a:xfrm>
            <a:off x="1376471" y="1502428"/>
            <a:ext cx="7206698" cy="1107996"/>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校园食品安全专用</a:t>
            </a:r>
          </a:p>
        </p:txBody>
      </p:sp>
    </p:spTree>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4/3*#ppt_w"/>
                                          </p:val>
                                        </p:tav>
                                        <p:tav tm="100000">
                                          <p:val>
                                            <p:strVal val="#ppt_w"/>
                                          </p:val>
                                        </p:tav>
                                      </p:tavLst>
                                    </p:anim>
                                    <p:anim calcmode="lin" valueType="num">
                                      <p:cBhvr>
                                        <p:cTn id="8" dur="5000" fill="hold"/>
                                        <p:tgtEl>
                                          <p:spTgt spid="4"/>
                                        </p:tgtEl>
                                        <p:attrNameLst>
                                          <p:attrName>ppt_h</p:attrName>
                                        </p:attrNameLst>
                                      </p:cBhvr>
                                      <p:tavLst>
                                        <p:tav tm="0">
                                          <p:val>
                                            <p:strVal val="4/3*#ppt_h"/>
                                          </p:val>
                                        </p:tav>
                                        <p:tav tm="100000">
                                          <p:val>
                                            <p:strVal val="#ppt_h"/>
                                          </p:val>
                                        </p:tav>
                                      </p:tavLst>
                                    </p:anim>
                                  </p:childTnLst>
                                </p:cTn>
                              </p:par>
                              <p:par>
                                <p:cTn id="9" presetID="42" presetClass="entr" presetSubtype="0" fill="hold" nodeType="with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56" presetClass="entr" presetSubtype="0" fill="hold" grpId="0" nodeType="withEffect">
                                  <p:stCondLst>
                                    <p:cond delay="3500"/>
                                  </p:stCondLst>
                                  <p:iterate type="lt">
                                    <p:tmPct val="10000"/>
                                  </p:iterate>
                                  <p:childTnLst>
                                    <p:set>
                                      <p:cBhvr>
                                        <p:cTn id="15" dur="1" fill="hold">
                                          <p:stCondLst>
                                            <p:cond delay="0"/>
                                          </p:stCondLst>
                                        </p:cTn>
                                        <p:tgtEl>
                                          <p:spTgt spid="10"/>
                                        </p:tgtEl>
                                        <p:attrNameLst>
                                          <p:attrName>style.visibility</p:attrName>
                                        </p:attrNameLst>
                                      </p:cBhvr>
                                      <p:to>
                                        <p:strVal val="visible"/>
                                      </p:to>
                                    </p:set>
                                    <p:anim by="(-#ppt_w*2)" calcmode="lin" valueType="num">
                                      <p:cBhvr rctx="PPT">
                                        <p:cTn id="16" dur="500" autoRev="1" fill="hold">
                                          <p:stCondLst>
                                            <p:cond delay="0"/>
                                          </p:stCondLst>
                                        </p:cTn>
                                        <p:tgtEl>
                                          <p:spTgt spid="10"/>
                                        </p:tgtEl>
                                        <p:attrNameLst>
                                          <p:attrName>ppt_w</p:attrName>
                                        </p:attrNameLst>
                                      </p:cBhvr>
                                    </p:anim>
                                    <p:anim by="(#ppt_w*0.50)" calcmode="lin" valueType="num">
                                      <p:cBhvr>
                                        <p:cTn id="17" dur="500" decel="50000" autoRev="1" fill="hold">
                                          <p:stCondLst>
                                            <p:cond delay="0"/>
                                          </p:stCondLst>
                                        </p:cTn>
                                        <p:tgtEl>
                                          <p:spTgt spid="10"/>
                                        </p:tgtEl>
                                        <p:attrNameLst>
                                          <p:attrName>ppt_x</p:attrName>
                                        </p:attrNameLst>
                                      </p:cBhvr>
                                    </p:anim>
                                    <p:anim from="(-#ppt_h/2)" to="(#ppt_y)" calcmode="lin" valueType="num">
                                      <p:cBhvr>
                                        <p:cTn id="18" dur="1000" fill="hold">
                                          <p:stCondLst>
                                            <p:cond delay="0"/>
                                          </p:stCondLst>
                                        </p:cTn>
                                        <p:tgtEl>
                                          <p:spTgt spid="10"/>
                                        </p:tgtEl>
                                        <p:attrNameLst>
                                          <p:attrName>ppt_y</p:attrName>
                                        </p:attrNameLst>
                                      </p:cBhvr>
                                    </p:anim>
                                    <p:animRot by="21600000">
                                      <p:cBhvr>
                                        <p:cTn id="19" dur="1000" fill="hold">
                                          <p:stCondLst>
                                            <p:cond delay="0"/>
                                          </p:stCondLst>
                                        </p:cTn>
                                        <p:tgtEl>
                                          <p:spTgt spid="10"/>
                                        </p:tgtEl>
                                        <p:attrNameLst>
                                          <p:attrName>r</p:attrName>
                                        </p:attrNameLst>
                                      </p:cBhvr>
                                    </p:animRot>
                                  </p:childTnLst>
                                </p:cTn>
                              </p:par>
                              <p:par>
                                <p:cTn id="20" presetID="42" presetClass="entr" presetSubtype="0" fill="hold"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5"/>
          <p:cNvSpPr>
            <a:spLocks noChangeArrowheads="1"/>
          </p:cNvSpPr>
          <p:nvPr/>
        </p:nvSpPr>
        <p:spPr bwMode="auto">
          <a:xfrm>
            <a:off x="4419600" y="2260600"/>
            <a:ext cx="937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b="1" dirty="0">
                <a:ea typeface="微软雅黑" panose="020B0503020204020204" pitchFamily="34" charset="-122"/>
              </a:rPr>
              <a:t>危害度：★★☆公众喜欢度：★★★★★关键词：</a:t>
            </a:r>
            <a:r>
              <a:rPr lang="zh-CN" altLang="en-US" b="1" dirty="0">
                <a:solidFill>
                  <a:schemeClr val="bg1"/>
                </a:solidFill>
                <a:ea typeface="微软雅黑" panose="020B0503020204020204" pitchFamily="34" charset="-122"/>
              </a:rPr>
              <a:t>猪肉瘤 血脖肉    死猪</a:t>
            </a:r>
          </a:p>
        </p:txBody>
      </p:sp>
      <p:pic>
        <p:nvPicPr>
          <p:cNvPr id="153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03" y="1352550"/>
            <a:ext cx="3437804" cy="41656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07" name="Rectangle 7"/>
          <p:cNvSpPr>
            <a:spLocks noChangeArrowheads="1"/>
          </p:cNvSpPr>
          <p:nvPr/>
        </p:nvSpPr>
        <p:spPr bwMode="auto">
          <a:xfrm>
            <a:off x="4419600" y="2917746"/>
            <a:ext cx="77724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ea typeface="微软雅黑" panose="020B0503020204020204" pitchFamily="34" charset="-122"/>
              </a:rPr>
              <a:t>罪状揭露</a:t>
            </a:r>
            <a:r>
              <a:rPr lang="zh-CN" altLang="en-US" sz="2800" dirty="0">
                <a:ea typeface="微软雅黑" panose="020B0503020204020204" pitchFamily="34" charset="-122"/>
              </a:rPr>
              <a:t>：</a:t>
            </a:r>
          </a:p>
          <a:p>
            <a:endParaRPr lang="zh-CN" altLang="en-US" sz="2800" dirty="0">
              <a:ea typeface="微软雅黑" panose="020B0503020204020204" pitchFamily="34" charset="-122"/>
            </a:endParaRPr>
          </a:p>
          <a:p>
            <a:r>
              <a:rPr lang="zh-CN" altLang="en-US" sz="2400" dirty="0">
                <a:ea typeface="微软雅黑" panose="020B0503020204020204" pitchFamily="34" charset="-122"/>
              </a:rPr>
              <a:t>●</a:t>
            </a:r>
            <a:r>
              <a:rPr lang="zh-CN" altLang="en-US" sz="2400" b="1" dirty="0">
                <a:ea typeface="微软雅黑" panose="020B0503020204020204" pitchFamily="34" charset="-122"/>
              </a:rPr>
              <a:t>无良商贩用猪肉瘤配做包子馅</a:t>
            </a:r>
          </a:p>
          <a:p>
            <a:r>
              <a:rPr lang="zh-CN" altLang="en-US" sz="2400" b="1" dirty="0">
                <a:ea typeface="微软雅黑" panose="020B0503020204020204" pitchFamily="34" charset="-122"/>
              </a:rPr>
              <a:t>●淄博包子铺血脖肉泛滥</a:t>
            </a:r>
            <a:r>
              <a:rPr lang="en-US" altLang="zh-CN" sz="2400" b="1" dirty="0">
                <a:ea typeface="微软雅黑" panose="020B0503020204020204" pitchFamily="34" charset="-122"/>
              </a:rPr>
              <a:t>,</a:t>
            </a:r>
            <a:r>
              <a:rPr lang="zh-CN" altLang="en-US" sz="2400" b="1" dirty="0">
                <a:ea typeface="微软雅黑" panose="020B0503020204020204" pitchFamily="34" charset="-122"/>
              </a:rPr>
              <a:t>人过量食用中毒可致死</a:t>
            </a:r>
          </a:p>
          <a:p>
            <a:r>
              <a:rPr lang="zh-CN" altLang="en-US" sz="2400" b="1" dirty="0">
                <a:ea typeface="微软雅黑" panose="020B0503020204020204" pitchFamily="34" charset="-122"/>
              </a:rPr>
              <a:t>●长沙包子铺挂狗头卖臭包子</a:t>
            </a:r>
          </a:p>
          <a:p>
            <a:r>
              <a:rPr lang="zh-CN" altLang="en-US" sz="2400" b="1" dirty="0">
                <a:ea typeface="微软雅黑" panose="020B0503020204020204" pitchFamily="34" charset="-122"/>
              </a:rPr>
              <a:t>●咸菜包子里吃出塑料纸</a:t>
            </a:r>
          </a:p>
          <a:p>
            <a:r>
              <a:rPr lang="zh-CN" altLang="en-US" sz="2400" b="1" dirty="0">
                <a:ea typeface="微软雅黑" panose="020B0503020204020204" pitchFamily="34" charset="-122"/>
              </a:rPr>
              <a:t>●黑心店主超低价收购死猪做包子</a:t>
            </a:r>
          </a:p>
        </p:txBody>
      </p:sp>
      <p:sp>
        <p:nvSpPr>
          <p:cNvPr id="6" name="文本框 5"/>
          <p:cNvSpPr txBox="1"/>
          <p:nvPr/>
        </p:nvSpPr>
        <p:spPr>
          <a:xfrm>
            <a:off x="4400551" y="1152604"/>
            <a:ext cx="3905249" cy="1107996"/>
          </a:xfrm>
          <a:prstGeom prst="rect">
            <a:avLst/>
          </a:prstGeom>
          <a:noFill/>
        </p:spPr>
        <p:txBody>
          <a:bodyPr wrap="square" rtlCol="0">
            <a:spAutoFit/>
          </a:bodyPr>
          <a:lstStyle/>
          <a:p>
            <a:r>
              <a:rPr lang="zh-CN" altLang="en-US" sz="6600" b="1" dirty="0">
                <a:latin typeface="微软雅黑" panose="020B0503020204020204" pitchFamily="34" charset="-122"/>
                <a:ea typeface="微软雅黑" panose="020B0503020204020204" pitchFamily="34" charset="-122"/>
              </a:rPr>
              <a:t>油条油饼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607"/>
                                        </p:tgtEl>
                                        <p:attrNameLst>
                                          <p:attrName>style.visibility</p:attrName>
                                        </p:attrNameLst>
                                      </p:cBhvr>
                                      <p:to>
                                        <p:strVal val="visible"/>
                                      </p:to>
                                    </p:set>
                                    <p:animEffect transition="in" filter="circle(in)">
                                      <p:cBhvr>
                                        <p:cTn id="7" dur="1000"/>
                                        <p:tgtEl>
                                          <p:spTgt spid="15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809750" y="5143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endParaRPr>
          </a:p>
        </p:txBody>
      </p:sp>
      <p:sp>
        <p:nvSpPr>
          <p:cNvPr id="155656" name="Rectangle 8"/>
          <p:cNvSpPr>
            <a:spLocks noChangeArrowheads="1"/>
          </p:cNvSpPr>
          <p:nvPr/>
        </p:nvSpPr>
        <p:spPr bwMode="auto">
          <a:xfrm>
            <a:off x="685800" y="1104901"/>
            <a:ext cx="11125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b="1" dirty="0">
                <a:ea typeface="微软雅黑" panose="020B0503020204020204" pitchFamily="34" charset="-122"/>
              </a:rPr>
              <a:t>新华网西安</a:t>
            </a:r>
            <a:r>
              <a:rPr kumimoji="1" lang="en-US" altLang="zh-CN" sz="2800" b="1" dirty="0">
                <a:ea typeface="微软雅黑" panose="020B0503020204020204" pitchFamily="34" charset="-122"/>
              </a:rPr>
              <a:t>3</a:t>
            </a:r>
            <a:r>
              <a:rPr kumimoji="1" lang="zh-CN" altLang="en-US" sz="2800" b="1" dirty="0">
                <a:ea typeface="微软雅黑" panose="020B0503020204020204" pitchFamily="34" charset="-122"/>
              </a:rPr>
              <a:t>月</a:t>
            </a:r>
            <a:r>
              <a:rPr kumimoji="1" lang="en-US" altLang="zh-CN" sz="2800" b="1" dirty="0">
                <a:ea typeface="微软雅黑" panose="020B0503020204020204" pitchFamily="34" charset="-122"/>
              </a:rPr>
              <a:t>7</a:t>
            </a:r>
            <a:r>
              <a:rPr kumimoji="1" lang="zh-CN" altLang="en-US" sz="2800" b="1" dirty="0">
                <a:ea typeface="微软雅黑" panose="020B0503020204020204" pitchFamily="34" charset="-122"/>
              </a:rPr>
              <a:t>日电</a:t>
            </a:r>
            <a:r>
              <a:rPr kumimoji="1" lang="zh-CN" altLang="en-US" sz="2800" dirty="0">
                <a:ea typeface="微软雅黑" panose="020B0503020204020204" pitchFamily="34" charset="-122"/>
              </a:rPr>
              <a:t> 记者</a:t>
            </a:r>
            <a:r>
              <a:rPr kumimoji="1" lang="en-US" altLang="zh-CN" sz="2800" dirty="0">
                <a:ea typeface="微软雅黑" panose="020B0503020204020204" pitchFamily="34" charset="-122"/>
              </a:rPr>
              <a:t>7</a:t>
            </a:r>
            <a:r>
              <a:rPr kumimoji="1" lang="zh-CN" altLang="en-US" sz="2800" dirty="0">
                <a:ea typeface="微软雅黑" panose="020B0503020204020204" pitchFamily="34" charset="-122"/>
              </a:rPr>
              <a:t>日上午从陕西省教育厅了解到，安康市紫阳县的一所小学发生食物中毒的</a:t>
            </a:r>
            <a:r>
              <a:rPr kumimoji="1" lang="en-US" altLang="zh-CN" sz="2800" dirty="0">
                <a:ea typeface="微软雅黑" panose="020B0503020204020204" pitchFamily="34" charset="-122"/>
              </a:rPr>
              <a:t>40</a:t>
            </a:r>
            <a:r>
              <a:rPr kumimoji="1" lang="zh-CN" altLang="en-US" sz="2800" dirty="0">
                <a:ea typeface="微软雅黑" panose="020B0503020204020204" pitchFamily="34" charset="-122"/>
              </a:rPr>
              <a:t>余名小学生经紧急抢救，目前已全部脱离生命危险。</a:t>
            </a:r>
            <a:r>
              <a:rPr kumimoji="1" lang="en-US" altLang="zh-CN" sz="2800" b="1" dirty="0">
                <a:solidFill>
                  <a:schemeClr val="bg1"/>
                </a:solidFill>
                <a:ea typeface="微软雅黑" panose="020B0503020204020204" pitchFamily="34" charset="-122"/>
              </a:rPr>
              <a:t>3</a:t>
            </a:r>
            <a:r>
              <a:rPr kumimoji="1" lang="zh-CN" altLang="en-US" sz="2800" b="1" dirty="0">
                <a:solidFill>
                  <a:schemeClr val="bg1"/>
                </a:solidFill>
                <a:ea typeface="微软雅黑" panose="020B0503020204020204" pitchFamily="34" charset="-122"/>
              </a:rPr>
              <a:t>月</a:t>
            </a:r>
            <a:r>
              <a:rPr kumimoji="1" lang="en-US" altLang="zh-CN" sz="2800" b="1" dirty="0">
                <a:solidFill>
                  <a:schemeClr val="bg1"/>
                </a:solidFill>
                <a:ea typeface="微软雅黑" panose="020B0503020204020204" pitchFamily="34" charset="-122"/>
              </a:rPr>
              <a:t>5</a:t>
            </a:r>
            <a:r>
              <a:rPr kumimoji="1" lang="zh-CN" altLang="en-US" sz="2800" b="1" dirty="0">
                <a:solidFill>
                  <a:schemeClr val="bg1"/>
                </a:solidFill>
                <a:ea typeface="微软雅黑" panose="020B0503020204020204" pitchFamily="34" charset="-122"/>
              </a:rPr>
              <a:t>日至</a:t>
            </a:r>
            <a:r>
              <a:rPr kumimoji="1" lang="en-US" altLang="zh-CN" sz="2800" b="1" dirty="0">
                <a:solidFill>
                  <a:schemeClr val="bg1"/>
                </a:solidFill>
                <a:ea typeface="微软雅黑" panose="020B0503020204020204" pitchFamily="34" charset="-122"/>
              </a:rPr>
              <a:t>6</a:t>
            </a:r>
            <a:r>
              <a:rPr kumimoji="1" lang="zh-CN" altLang="en-US" sz="2800" b="1" dirty="0">
                <a:solidFill>
                  <a:schemeClr val="bg1"/>
                </a:solidFill>
                <a:ea typeface="微软雅黑" panose="020B0503020204020204" pitchFamily="34" charset="-122"/>
              </a:rPr>
              <a:t>日，紫阳县毛坝镇新联小学陆续有</a:t>
            </a:r>
            <a:r>
              <a:rPr kumimoji="1" lang="en-US" altLang="zh-CN" sz="2800" b="1" dirty="0">
                <a:solidFill>
                  <a:schemeClr val="bg1"/>
                </a:solidFill>
                <a:ea typeface="微软雅黑" panose="020B0503020204020204" pitchFamily="34" charset="-122"/>
              </a:rPr>
              <a:t>43</a:t>
            </a:r>
            <a:r>
              <a:rPr kumimoji="1" lang="zh-CN" altLang="en-US" sz="2800" b="1" dirty="0">
                <a:solidFill>
                  <a:schemeClr val="bg1"/>
                </a:solidFill>
                <a:ea typeface="微软雅黑" panose="020B0503020204020204" pitchFamily="34" charset="-122"/>
              </a:rPr>
              <a:t>名学生出现头昏、呕吐、脸色发白、肚子疼等食物中毒症状。</a:t>
            </a:r>
            <a:r>
              <a:rPr kumimoji="1" lang="zh-CN" altLang="en-US" sz="2800" dirty="0">
                <a:ea typeface="微软雅黑" panose="020B0503020204020204" pitchFamily="34" charset="-122"/>
              </a:rPr>
              <a:t>事件发生后，安康市有关领导前往现场看望了中毒的学生，并组织有关部门进行救治。截至记者发稿时，这些学生已全部脱离了危险。 </a:t>
            </a:r>
            <a:br>
              <a:rPr kumimoji="1" lang="zh-CN" altLang="en-US" sz="2800" dirty="0">
                <a:ea typeface="微软雅黑" panose="020B0503020204020204" pitchFamily="34" charset="-122"/>
              </a:rPr>
            </a:br>
            <a:r>
              <a:rPr kumimoji="1" lang="zh-CN" altLang="en-US" sz="2800" dirty="0">
                <a:ea typeface="微软雅黑" panose="020B0503020204020204" pitchFamily="34" charset="-122"/>
              </a:rPr>
              <a:t>     经卫生部门调查，出现食物中毒症状的小学生大多在学校附近的一个小卖部买过棒棒糖、麻辣卷和奶糖等食品。专家初步认为，奶糖导致中毒的可能性较大。目前，当地已查封了这个小卖部里的食物，并正在对各种食品进行动物实验和其他多项化验、检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a:bodyPr>
          <a:lstStyle/>
          <a:p>
            <a:r>
              <a:rPr lang="zh-CN" altLang="en-US" sz="5400" b="1" dirty="0">
                <a:ea typeface="微软雅黑" panose="020B0503020204020204" pitchFamily="34" charset="-122"/>
              </a:rPr>
              <a:t>选择正规商店</a:t>
            </a:r>
          </a:p>
        </p:txBody>
      </p:sp>
      <p:pic>
        <p:nvPicPr>
          <p:cNvPr id="167940" name="Picture 4" descr="3c767e4f6a6f2d04afc3ab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5029200" cy="3352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7941" name="Picture 5" descr="%D0%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1724635"/>
            <a:ext cx="4895850" cy="345696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8" name="Object 2"/>
          <p:cNvGraphicFramePr>
            <a:graphicFrameLocks noChangeAspect="1"/>
          </p:cNvGraphicFramePr>
          <p:nvPr/>
        </p:nvGraphicFramePr>
        <p:xfrm>
          <a:off x="6243639" y="1345547"/>
          <a:ext cx="3586161" cy="3523317"/>
        </p:xfrm>
        <a:graphic>
          <a:graphicData uri="http://schemas.openxmlformats.org/presentationml/2006/ole">
            <mc:AlternateContent xmlns:mc="http://schemas.openxmlformats.org/markup-compatibility/2006">
              <mc:Choice xmlns:v="urn:schemas-microsoft-com:vml" Requires="v">
                <p:oleObj name="BMP 图像" r:id="rId3" imgW="3295650" imgH="2771775" progId="Paint.Picture">
                  <p:embed/>
                </p:oleObj>
              </mc:Choice>
              <mc:Fallback>
                <p:oleObj name="BMP 图像" r:id="rId3" imgW="3295650" imgH="2771775" progId="Paint.Picture">
                  <p:embed/>
                  <p:pic>
                    <p:nvPicPr>
                      <p:cNvPr id="0" name="图片 1067"/>
                      <p:cNvPicPr>
                        <a:picLocks noChangeAspect="1" noChangeArrowheads="1"/>
                      </p:cNvPicPr>
                      <p:nvPr/>
                    </p:nvPicPr>
                    <p:blipFill>
                      <a:blip r:embed="rId4"/>
                      <a:srcRect/>
                      <a:stretch>
                        <a:fillRect/>
                      </a:stretch>
                    </p:blipFill>
                    <p:spPr bwMode="auto">
                      <a:xfrm>
                        <a:off x="6243639" y="1345547"/>
                        <a:ext cx="3586161" cy="3523317"/>
                      </a:xfrm>
                      <a:prstGeom prst="rect">
                        <a:avLst/>
                      </a:prstGeom>
                      <a:noFill/>
                      <a:ln>
                        <a:noFill/>
                      </a:ln>
                      <a:effectLst/>
                    </p:spPr>
                  </p:pic>
                </p:oleObj>
              </mc:Fallback>
            </mc:AlternateContent>
          </a:graphicData>
        </a:graphic>
      </p:graphicFrame>
      <p:pic>
        <p:nvPicPr>
          <p:cNvPr id="157699" name="Picture 3" descr="pic_338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569" y="1192681"/>
            <a:ext cx="3348038" cy="35306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7700" name="Text Box 4"/>
          <p:cNvSpPr txBox="1">
            <a:spLocks noChangeArrowheads="1"/>
          </p:cNvSpPr>
          <p:nvPr/>
        </p:nvSpPr>
        <p:spPr bwMode="auto">
          <a:xfrm>
            <a:off x="1774825" y="4868864"/>
            <a:ext cx="2952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ea typeface="微软雅黑" panose="020B0503020204020204" pitchFamily="34" charset="-122"/>
              </a:rPr>
              <a:t>合格肉类食物</a:t>
            </a:r>
          </a:p>
        </p:txBody>
      </p:sp>
      <p:sp>
        <p:nvSpPr>
          <p:cNvPr id="157701" name="Text Box 5"/>
          <p:cNvSpPr txBox="1">
            <a:spLocks noChangeArrowheads="1"/>
          </p:cNvSpPr>
          <p:nvPr/>
        </p:nvSpPr>
        <p:spPr bwMode="auto">
          <a:xfrm>
            <a:off x="2782889" y="260350"/>
            <a:ext cx="59769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sz="3200">
              <a:ea typeface="微软雅黑" panose="020B0503020204020204" pitchFamily="34" charset="-122"/>
            </a:endParaRPr>
          </a:p>
        </p:txBody>
      </p:sp>
      <p:sp>
        <p:nvSpPr>
          <p:cNvPr id="157702" name="Text Box 6"/>
          <p:cNvSpPr txBox="1">
            <a:spLocks noChangeArrowheads="1"/>
          </p:cNvSpPr>
          <p:nvPr/>
        </p:nvSpPr>
        <p:spPr bwMode="auto">
          <a:xfrm>
            <a:off x="3575051" y="188914"/>
            <a:ext cx="5616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b="1" dirty="0">
                <a:ea typeface="微软雅黑" panose="020B0503020204020204" pitchFamily="34" charset="-122"/>
              </a:rPr>
              <a:t>检查食物是否合格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143000" y="274637"/>
            <a:ext cx="3219450" cy="1325563"/>
          </a:xfrm>
        </p:spPr>
        <p:txBody>
          <a:bodyPr>
            <a:normAutofit/>
          </a:bodyPr>
          <a:lstStyle/>
          <a:p>
            <a:r>
              <a:rPr lang="zh-CN" altLang="en-US" sz="5400" b="1" dirty="0">
                <a:ea typeface="微软雅黑" panose="020B0503020204020204" pitchFamily="34" charset="-122"/>
              </a:rPr>
              <a:t>绿色食品</a:t>
            </a:r>
          </a:p>
        </p:txBody>
      </p:sp>
      <p:sp>
        <p:nvSpPr>
          <p:cNvPr id="165891" name="Rectangle 3"/>
          <p:cNvSpPr>
            <a:spLocks noGrp="1" noChangeArrowheads="1"/>
          </p:cNvSpPr>
          <p:nvPr>
            <p:ph type="body" idx="1"/>
          </p:nvPr>
        </p:nvSpPr>
        <p:spPr>
          <a:xfrm>
            <a:off x="838200" y="1600200"/>
            <a:ext cx="10382250" cy="4114800"/>
          </a:xfrm>
        </p:spPr>
        <p:txBody>
          <a:bodyPr>
            <a:normAutofit/>
          </a:bodyPr>
          <a:lstStyle/>
          <a:p>
            <a:pPr>
              <a:lnSpc>
                <a:spcPct val="90000"/>
              </a:lnSpc>
            </a:pPr>
            <a:r>
              <a:rPr lang="zh-CN" altLang="en-US" sz="2400" dirty="0">
                <a:ea typeface="微软雅黑" panose="020B0503020204020204" pitchFamily="34" charset="-122"/>
              </a:rPr>
              <a:t>在我国，将产自良好生态环境的，无污染、安全、优质的食品，统称为绿色食品。</a:t>
            </a:r>
          </a:p>
          <a:p>
            <a:pPr>
              <a:lnSpc>
                <a:spcPct val="90000"/>
              </a:lnSpc>
            </a:pPr>
            <a:r>
              <a:rPr lang="zh-CN" altLang="en-US" sz="2400" dirty="0">
                <a:ea typeface="微软雅黑" panose="020B0503020204020204" pitchFamily="34" charset="-122"/>
              </a:rPr>
              <a:t>绿色食品的标志</a:t>
            </a:r>
          </a:p>
          <a:p>
            <a:pPr>
              <a:lnSpc>
                <a:spcPct val="90000"/>
              </a:lnSpc>
              <a:buFontTx/>
              <a:buNone/>
            </a:pPr>
            <a:r>
              <a:rPr lang="zh-CN" altLang="en-US" sz="2400" dirty="0">
                <a:ea typeface="微软雅黑" panose="020B0503020204020204" pitchFamily="34" charset="-122"/>
              </a:rPr>
              <a:t>      由上方的太阳、下方的叶片和中心的蓓蕾组成，象征和谐的生态系统。整个标志为正圆形，寓意保护。</a:t>
            </a:r>
          </a:p>
          <a:p>
            <a:pPr>
              <a:lnSpc>
                <a:spcPct val="90000"/>
              </a:lnSpc>
              <a:buFontTx/>
              <a:buNone/>
            </a:pPr>
            <a:r>
              <a:rPr lang="zh-CN" altLang="en-US" sz="2400" dirty="0">
                <a:ea typeface="微软雅黑" panose="020B0503020204020204" pitchFamily="34" charset="-122"/>
              </a:rPr>
              <a:t>      绿色食品分为</a:t>
            </a:r>
            <a:r>
              <a:rPr lang="en-US" altLang="zh-CN" sz="2400" dirty="0">
                <a:solidFill>
                  <a:srgbClr val="FF0000"/>
                </a:solidFill>
                <a:ea typeface="微软雅黑" panose="020B0503020204020204" pitchFamily="34" charset="-122"/>
              </a:rPr>
              <a:t>A</a:t>
            </a:r>
            <a:r>
              <a:rPr lang="zh-CN" altLang="en-US" sz="2400" dirty="0">
                <a:ea typeface="微软雅黑" panose="020B0503020204020204" pitchFamily="34" charset="-122"/>
              </a:rPr>
              <a:t>级和</a:t>
            </a:r>
            <a:r>
              <a:rPr lang="en-US" altLang="zh-CN" sz="2400" dirty="0">
                <a:solidFill>
                  <a:srgbClr val="FF0000"/>
                </a:solidFill>
                <a:ea typeface="微软雅黑" panose="020B0503020204020204" pitchFamily="34" charset="-122"/>
              </a:rPr>
              <a:t>AA</a:t>
            </a:r>
            <a:r>
              <a:rPr lang="zh-CN" altLang="en-US" sz="2400" dirty="0">
                <a:ea typeface="微软雅黑" panose="020B0503020204020204" pitchFamily="34" charset="-122"/>
              </a:rPr>
              <a:t>级两类。</a:t>
            </a:r>
          </a:p>
          <a:p>
            <a:pPr>
              <a:lnSpc>
                <a:spcPct val="90000"/>
              </a:lnSpc>
              <a:buFontTx/>
              <a:buNone/>
            </a:pPr>
            <a:r>
              <a:rPr lang="en-US" altLang="zh-CN" sz="2400" dirty="0">
                <a:ea typeface="微软雅黑" panose="020B0503020204020204" pitchFamily="34" charset="-122"/>
              </a:rPr>
              <a:t>A</a:t>
            </a:r>
            <a:r>
              <a:rPr lang="zh-CN" altLang="en-US" sz="2400" dirty="0">
                <a:ea typeface="微软雅黑" panose="020B0503020204020204" pitchFamily="34" charset="-122"/>
              </a:rPr>
              <a:t>级：在生产过程中允许限量使用限定的化学合成物质。</a:t>
            </a:r>
          </a:p>
          <a:p>
            <a:pPr>
              <a:lnSpc>
                <a:spcPct val="90000"/>
              </a:lnSpc>
              <a:buFontTx/>
              <a:buNone/>
            </a:pPr>
            <a:r>
              <a:rPr lang="en-US" altLang="zh-CN" sz="2400" dirty="0">
                <a:ea typeface="微软雅黑" panose="020B0503020204020204" pitchFamily="34" charset="-122"/>
              </a:rPr>
              <a:t>AA</a:t>
            </a:r>
            <a:r>
              <a:rPr lang="zh-CN" altLang="en-US" sz="2400" dirty="0">
                <a:ea typeface="微软雅黑" panose="020B0503020204020204" pitchFamily="34" charset="-122"/>
              </a:rPr>
              <a:t>级：在生产过程中不允许使用任何有害化学合成物质。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3962400" y="457200"/>
            <a:ext cx="3429000" cy="649288"/>
          </a:xfrm>
          <a:prstGeom prst="rect">
            <a:avLst/>
          </a:prstGeom>
          <a:noFill/>
          <a:ln w="9525">
            <a:noFill/>
            <a:miter lim="800000"/>
          </a:ln>
          <a:effectLst/>
        </p:spPr>
        <p:txBody>
          <a:bodyPr wrap="none" lIns="90000" tIns="46800" rIns="90000" bIns="46800" anchor="ctr"/>
          <a:lstStyle/>
          <a:p>
            <a:pPr algn="ctr"/>
            <a:r>
              <a:rPr lang="zh-CN" altLang="en-US" sz="5400" b="1" dirty="0">
                <a:latin typeface="Comic Sans MS" panose="030F0702030302020204" pitchFamily="66" charset="0"/>
                <a:ea typeface="微软雅黑" panose="020B0503020204020204" pitchFamily="34" charset="-122"/>
              </a:rPr>
              <a:t>包装食品安全</a:t>
            </a:r>
          </a:p>
        </p:txBody>
      </p:sp>
      <p:sp>
        <p:nvSpPr>
          <p:cNvPr id="161795" name="Rectangle 3"/>
          <p:cNvSpPr>
            <a:spLocks noChangeArrowheads="1"/>
          </p:cNvSpPr>
          <p:nvPr/>
        </p:nvSpPr>
        <p:spPr bwMode="auto">
          <a:xfrm>
            <a:off x="552451" y="928688"/>
            <a:ext cx="8964613"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、应当关注食品包装上的哪些内容？</a:t>
            </a:r>
          </a:p>
          <a:p>
            <a:endParaRPr lang="zh-CN" altLang="en-US"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、怎样判断包装食品是否过了保质期？</a:t>
            </a:r>
          </a:p>
          <a:p>
            <a:endParaRPr lang="zh-CN" altLang="en-US"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、包装便宜味道鲜美的小食品能否经常吃？</a:t>
            </a:r>
          </a:p>
        </p:txBody>
      </p:sp>
      <p:sp>
        <p:nvSpPr>
          <p:cNvPr id="161796" name="Rectangle 4"/>
          <p:cNvSpPr>
            <a:spLocks noChangeArrowheads="1"/>
          </p:cNvSpPr>
          <p:nvPr/>
        </p:nvSpPr>
        <p:spPr bwMode="auto">
          <a:xfrm>
            <a:off x="1234282" y="1796257"/>
            <a:ext cx="954405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应当关注食品包装上有关营养成分，是否含有添加剂，生产日期，生产厂家和厂家地址等内容。</a:t>
            </a:r>
          </a:p>
        </p:txBody>
      </p:sp>
      <p:sp>
        <p:nvSpPr>
          <p:cNvPr id="161797" name="Rectangle 5"/>
          <p:cNvSpPr>
            <a:spLocks noChangeArrowheads="1"/>
          </p:cNvSpPr>
          <p:nvPr/>
        </p:nvSpPr>
        <p:spPr bwMode="auto">
          <a:xfrm>
            <a:off x="-546893" y="2977357"/>
            <a:ext cx="13106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CN" sz="2400" dirty="0">
                <a:solidFill>
                  <a:schemeClr val="bg1"/>
                </a:solidFill>
                <a:latin typeface="Comic Sans MS" panose="030F0702030302020204" pitchFamily="66" charset="0"/>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根据食品包装上注明的生产日期或保质时间进行推算，就可以判断食品是否过了保质期。</a:t>
            </a:r>
          </a:p>
        </p:txBody>
      </p:sp>
      <p:sp>
        <p:nvSpPr>
          <p:cNvPr id="161798" name="Rectangle 6"/>
          <p:cNvSpPr>
            <a:spLocks noChangeArrowheads="1"/>
          </p:cNvSpPr>
          <p:nvPr/>
        </p:nvSpPr>
        <p:spPr bwMode="auto">
          <a:xfrm>
            <a:off x="1005682" y="4402931"/>
            <a:ext cx="1095771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价格便宜，糖分高、口味好、口味重的背后：偷工减料，使用糖精、味精、化学合成食用色素</a:t>
            </a:r>
            <a:r>
              <a:rPr lang="en-US" altLang="zh-CN" sz="2000" dirty="0">
                <a:solidFill>
                  <a:schemeClr val="bg1"/>
                </a:solidFill>
                <a:latin typeface="微软雅黑" panose="020B0503020204020204" pitchFamily="34" charset="-122"/>
                <a:ea typeface="微软雅黑" panose="020B0503020204020204" pitchFamily="34" charset="-122"/>
              </a:rPr>
              <a:t>,</a:t>
            </a:r>
          </a:p>
          <a:p>
            <a:r>
              <a:rPr lang="zh-CN" altLang="en-US" sz="2000" dirty="0">
                <a:solidFill>
                  <a:schemeClr val="bg1"/>
                </a:solidFill>
                <a:latin typeface="微软雅黑" panose="020B0503020204020204" pitchFamily="34" charset="-122"/>
                <a:ea typeface="微软雅黑" panose="020B0503020204020204" pitchFamily="34" charset="-122"/>
              </a:rPr>
              <a:t>甚至一些工业原料这些合成色素如果食用过量，会引起人体慢性中毒、畸形，甚至致癌等症状。</a:t>
            </a:r>
          </a:p>
          <a:p>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wipe(down)">
                                      <p:cBhvr>
                                        <p:cTn id="7" dur="500"/>
                                        <p:tgtEl>
                                          <p:spTgt spid="1617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1797"/>
                                        </p:tgtEl>
                                        <p:attrNameLst>
                                          <p:attrName>style.visibility</p:attrName>
                                        </p:attrNameLst>
                                      </p:cBhvr>
                                      <p:to>
                                        <p:strVal val="visible"/>
                                      </p:to>
                                    </p:set>
                                    <p:animEffect transition="in" filter="wipe(down)">
                                      <p:cBhvr>
                                        <p:cTn id="12" dur="500"/>
                                        <p:tgtEl>
                                          <p:spTgt spid="1617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1798"/>
                                        </p:tgtEl>
                                        <p:attrNameLst>
                                          <p:attrName>style.visibility</p:attrName>
                                        </p:attrNameLst>
                                      </p:cBhvr>
                                      <p:to>
                                        <p:strVal val="visible"/>
                                      </p:to>
                                    </p:set>
                                    <p:animEffect transition="in" filter="wipe(down)">
                                      <p:cBhvr>
                                        <p:cTn id="17" dur="5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P spid="161797" grpId="0"/>
      <p:bldP spid="1617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906463" y="1651606"/>
            <a:ext cx="10594975" cy="3671887"/>
          </a:xfrm>
        </p:spPr>
        <p:txBody>
          <a:bodyPr/>
          <a:lstStyle/>
          <a:p>
            <a:r>
              <a:rPr lang="en-US" altLang="zh-CN" dirty="0">
                <a:ea typeface="微软雅黑" panose="020B0503020204020204" pitchFamily="34" charset="-122"/>
              </a:rPr>
              <a:t>      </a:t>
            </a:r>
            <a:r>
              <a:rPr lang="zh-CN" altLang="en-US" b="1" dirty="0">
                <a:ea typeface="微软雅黑" panose="020B0503020204020204" pitchFamily="34" charset="-122"/>
              </a:rPr>
              <a:t>食品添加剂</a:t>
            </a:r>
            <a:r>
              <a:rPr lang="zh-CN" altLang="en-US" dirty="0">
                <a:ea typeface="微软雅黑" panose="020B0503020204020204" pitchFamily="34" charset="-122"/>
              </a:rPr>
              <a:t>包括</a:t>
            </a:r>
            <a:r>
              <a:rPr lang="zh-CN" altLang="en-US" b="1" dirty="0">
                <a:ea typeface="微软雅黑" panose="020B0503020204020204" pitchFamily="34" charset="-122"/>
              </a:rPr>
              <a:t>人工色素、香料、调味品、防腐剂、抗氧化剂</a:t>
            </a:r>
            <a:r>
              <a:rPr lang="zh-CN" altLang="en-US" dirty="0">
                <a:ea typeface="微软雅黑" panose="020B0503020204020204" pitchFamily="34" charset="-122"/>
              </a:rPr>
              <a:t>等，多达数千个品种。但是，随着科学研究的深入，人们越来越清晰认识到，食品添加剂是人类健康的隐性杀手</a:t>
            </a:r>
            <a:r>
              <a:rPr lang="en-US" altLang="zh-CN" dirty="0">
                <a:ea typeface="微软雅黑" panose="020B0503020204020204" pitchFamily="34" charset="-122"/>
              </a:rPr>
              <a:t>!</a:t>
            </a:r>
            <a:r>
              <a:rPr lang="zh-CN" altLang="en-US" b="1" dirty="0">
                <a:ea typeface="微软雅黑" panose="020B0503020204020204" pitchFamily="34" charset="-122"/>
              </a:rPr>
              <a:t>不少的食品添加剂能直接致癌或有致癌之嫌</a:t>
            </a:r>
            <a:r>
              <a:rPr lang="zh-CN" altLang="en-US" dirty="0">
                <a:ea typeface="微软雅黑" panose="020B0503020204020204" pitchFamily="34" charset="-122"/>
              </a:rPr>
              <a:t>，就目前不断增高的癌症发病率，不能排除有食品添加剂在推波助澜</a:t>
            </a:r>
            <a:r>
              <a:rPr lang="en-US" altLang="zh-CN" dirty="0">
                <a:ea typeface="微软雅黑" panose="020B0503020204020204" pitchFamily="34" charset="-122"/>
              </a:rPr>
              <a:t>!</a:t>
            </a:r>
          </a:p>
          <a:p>
            <a:pPr>
              <a:buFontTx/>
              <a:buNone/>
            </a:pPr>
            <a:endParaRPr lang="en-US" altLang="zh-CN" dirty="0">
              <a:ea typeface="微软雅黑" panose="020B0503020204020204" pitchFamily="34" charset="-122"/>
            </a:endParaRPr>
          </a:p>
        </p:txBody>
      </p:sp>
      <p:sp>
        <p:nvSpPr>
          <p:cNvPr id="163843" name="Rectangle 3"/>
          <p:cNvSpPr>
            <a:spLocks noChangeArrowheads="1"/>
          </p:cNvSpPr>
          <p:nvPr/>
        </p:nvSpPr>
        <p:spPr bwMode="auto">
          <a:xfrm>
            <a:off x="906463" y="4005263"/>
            <a:ext cx="10809287" cy="1077218"/>
          </a:xfrm>
          <a:prstGeom prst="rect">
            <a:avLst/>
          </a:prstGeom>
          <a:noFill/>
          <a:ln>
            <a:noFill/>
          </a:ln>
          <a:effectLst/>
        </p:spPr>
        <p:txBody>
          <a:bodyPr wrap="square">
            <a:spAutoFit/>
          </a:bodyPr>
          <a:lstStyle/>
          <a:p>
            <a:pPr>
              <a:spcBef>
                <a:spcPct val="20000"/>
              </a:spcBef>
              <a:buFontTx/>
              <a:buChar char="•"/>
            </a:pPr>
            <a:r>
              <a:rPr lang="en-US" altLang="zh-CN" sz="3200" b="1" dirty="0">
                <a:solidFill>
                  <a:schemeClr val="bg1"/>
                </a:solidFill>
                <a:latin typeface="Comic Sans MS" panose="030F0702030302020204" pitchFamily="66" charset="0"/>
                <a:ea typeface="微软雅黑" panose="020B0503020204020204" pitchFamily="34" charset="-122"/>
              </a:rPr>
              <a:t>    </a:t>
            </a:r>
            <a:r>
              <a:rPr lang="zh-CN" altLang="en-US" sz="3200" b="1" dirty="0">
                <a:solidFill>
                  <a:schemeClr val="bg1"/>
                </a:solidFill>
                <a:latin typeface="Comic Sans MS" panose="030F0702030302020204" pitchFamily="66" charset="0"/>
                <a:ea typeface="微软雅黑" panose="020B0503020204020204" pitchFamily="34" charset="-122"/>
              </a:rPr>
              <a:t>常用防腐剂为</a:t>
            </a:r>
            <a:r>
              <a:rPr lang="zh-CN" altLang="en-US" sz="3200" dirty="0">
                <a:solidFill>
                  <a:schemeClr val="bg1"/>
                </a:solidFill>
                <a:latin typeface="Comic Sans MS" panose="030F0702030302020204" pitchFamily="66" charset="0"/>
                <a:ea typeface="微软雅黑" panose="020B0503020204020204" pitchFamily="34" charset="-122"/>
              </a:rPr>
              <a:t>：硝酸钠、硝酸钾</a:t>
            </a:r>
            <a:r>
              <a:rPr lang="en-US" altLang="zh-CN" sz="3200" dirty="0">
                <a:solidFill>
                  <a:schemeClr val="bg1"/>
                </a:solidFill>
                <a:latin typeface="Comic Sans MS" panose="030F0702030302020204" pitchFamily="66" charset="0"/>
                <a:ea typeface="微软雅黑" panose="020B0503020204020204" pitchFamily="34" charset="-122"/>
              </a:rPr>
              <a:t>(</a:t>
            </a:r>
            <a:r>
              <a:rPr lang="zh-CN" altLang="en-US" sz="3200" dirty="0">
                <a:solidFill>
                  <a:schemeClr val="bg1"/>
                </a:solidFill>
                <a:latin typeface="Comic Sans MS" panose="030F0702030302020204" pitchFamily="66" charset="0"/>
                <a:ea typeface="微软雅黑" panose="020B0503020204020204" pitchFamily="34" charset="-122"/>
              </a:rPr>
              <a:t>火硝</a:t>
            </a:r>
            <a:r>
              <a:rPr lang="en-US" altLang="zh-CN" sz="3200" dirty="0">
                <a:solidFill>
                  <a:schemeClr val="bg1"/>
                </a:solidFill>
                <a:latin typeface="Comic Sans MS" panose="030F0702030302020204" pitchFamily="66" charset="0"/>
                <a:ea typeface="微软雅黑" panose="020B0503020204020204" pitchFamily="34" charset="-122"/>
              </a:rPr>
              <a:t>)</a:t>
            </a:r>
            <a:r>
              <a:rPr lang="zh-CN" altLang="en-US" sz="3200" dirty="0">
                <a:solidFill>
                  <a:schemeClr val="bg1"/>
                </a:solidFill>
                <a:latin typeface="Comic Sans MS" panose="030F0702030302020204" pitchFamily="66" charset="0"/>
                <a:ea typeface="微软雅黑" panose="020B0503020204020204" pitchFamily="34" charset="-122"/>
              </a:rPr>
              <a:t>、亚硝酸钠</a:t>
            </a:r>
            <a:r>
              <a:rPr lang="en-US" altLang="zh-CN" sz="3200" dirty="0">
                <a:solidFill>
                  <a:schemeClr val="bg1"/>
                </a:solidFill>
                <a:latin typeface="Comic Sans MS" panose="030F0702030302020204" pitchFamily="66" charset="0"/>
                <a:ea typeface="微软雅黑" panose="020B0503020204020204" pitchFamily="34" charset="-122"/>
              </a:rPr>
              <a:t>(</a:t>
            </a:r>
            <a:r>
              <a:rPr lang="zh-CN" altLang="en-US" sz="3200" dirty="0">
                <a:solidFill>
                  <a:schemeClr val="bg1"/>
                </a:solidFill>
                <a:latin typeface="Comic Sans MS" panose="030F0702030302020204" pitchFamily="66" charset="0"/>
                <a:ea typeface="微软雅黑" panose="020B0503020204020204" pitchFamily="34" charset="-122"/>
              </a:rPr>
              <a:t>快硝</a:t>
            </a:r>
            <a:r>
              <a:rPr lang="en-US" altLang="zh-CN" sz="3200" dirty="0">
                <a:solidFill>
                  <a:schemeClr val="bg1"/>
                </a:solidFill>
                <a:latin typeface="Comic Sans MS" panose="030F0702030302020204" pitchFamily="66" charset="0"/>
                <a:ea typeface="微软雅黑" panose="020B0503020204020204" pitchFamily="34" charset="-122"/>
              </a:rPr>
              <a:t>) </a:t>
            </a:r>
            <a:r>
              <a:rPr lang="zh-CN" altLang="en-US" sz="3200" dirty="0">
                <a:solidFill>
                  <a:schemeClr val="bg1"/>
                </a:solidFill>
                <a:latin typeface="Comic Sans MS" panose="030F0702030302020204" pitchFamily="66" charset="0"/>
                <a:ea typeface="微软雅黑" panose="020B0503020204020204" pitchFamily="34" charset="-122"/>
              </a:rPr>
              <a:t>、苯甲酸、苯甲酸钠、山梨酸等。 </a:t>
            </a:r>
          </a:p>
        </p:txBody>
      </p:sp>
      <p:sp>
        <p:nvSpPr>
          <p:cNvPr id="5" name="Rectangle 2"/>
          <p:cNvSpPr>
            <a:spLocks noChangeArrowheads="1"/>
          </p:cNvSpPr>
          <p:nvPr/>
        </p:nvSpPr>
        <p:spPr bwMode="auto">
          <a:xfrm>
            <a:off x="3723482" y="195264"/>
            <a:ext cx="4960938" cy="649288"/>
          </a:xfrm>
          <a:prstGeom prst="rect">
            <a:avLst/>
          </a:prstGeom>
          <a:noFill/>
          <a:ln w="9525">
            <a:noFill/>
            <a:miter lim="800000"/>
          </a:ln>
          <a:effectLst/>
        </p:spPr>
        <p:txBody>
          <a:bodyPr wrap="none" lIns="90000" tIns="46800" rIns="90000" bIns="46800" anchor="ctr"/>
          <a:lstStyle/>
          <a:p>
            <a:pPr algn="ctr"/>
            <a:r>
              <a:rPr lang="zh-CN" altLang="en-US" sz="5400" b="1" dirty="0">
                <a:latin typeface="Comic Sans MS" panose="030F0702030302020204" pitchFamily="66" charset="0"/>
                <a:ea typeface="微软雅黑" panose="020B0503020204020204" pitchFamily="34" charset="-122"/>
              </a:rPr>
              <a:t>食品添加剂</a:t>
            </a:r>
            <a:r>
              <a:rPr lang="en-US" altLang="zh-CN" sz="5400" b="1" dirty="0">
                <a:latin typeface="Comic Sans MS" panose="030F0702030302020204" pitchFamily="66" charset="0"/>
                <a:ea typeface="微软雅黑" panose="020B0503020204020204" pitchFamily="34" charset="-122"/>
              </a:rPr>
              <a:t>-</a:t>
            </a:r>
            <a:r>
              <a:rPr lang="zh-CN" altLang="en-US" sz="5400" b="1" dirty="0">
                <a:latin typeface="Comic Sans MS" panose="030F0702030302020204" pitchFamily="66" charset="0"/>
                <a:ea typeface="微软雅黑" panose="020B0503020204020204" pitchFamily="34" charset="-122"/>
              </a:rPr>
              <a:t>癌之桥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032126" y="1782764"/>
            <a:ext cx="62896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8000" b="1" dirty="0">
                <a:ea typeface="微软雅黑" panose="020B0503020204020204" pitchFamily="34" charset="-122"/>
              </a:rPr>
              <a:t>十大垃圾食品</a:t>
            </a:r>
            <a:br>
              <a:rPr lang="zh-CN" altLang="en-US" sz="8000" b="1" dirty="0">
                <a:ea typeface="微软雅黑" panose="020B0503020204020204" pitchFamily="34" charset="-122"/>
              </a:rPr>
            </a:br>
            <a:r>
              <a:rPr lang="zh-CN" altLang="en-US" sz="8000" b="1" dirty="0">
                <a:ea typeface="微软雅黑" panose="020B0503020204020204" pitchFamily="34" charset="-122"/>
              </a:rPr>
              <a:t>  你知道吗？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730070" y="2156121"/>
            <a:ext cx="53292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5400" b="1" dirty="0">
                <a:ea typeface="微软雅黑" panose="020B0503020204020204" pitchFamily="34" charset="-122"/>
              </a:rPr>
              <a:t>第一：油炸食品 </a:t>
            </a:r>
          </a:p>
        </p:txBody>
      </p:sp>
      <p:sp>
        <p:nvSpPr>
          <p:cNvPr id="16387" name="Rectangle 3"/>
          <p:cNvSpPr>
            <a:spLocks noChangeArrowheads="1"/>
          </p:cNvSpPr>
          <p:nvPr/>
        </p:nvSpPr>
        <p:spPr bwMode="auto">
          <a:xfrm>
            <a:off x="4730070" y="3616324"/>
            <a:ext cx="6564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ea typeface="微软雅黑" panose="020B0503020204020204" pitchFamily="34" charset="-122"/>
              </a:rPr>
              <a:t>导致心血管疾病；含致癌物质；破坏维生素。   </a:t>
            </a:r>
          </a:p>
        </p:txBody>
      </p:sp>
      <p:pic>
        <p:nvPicPr>
          <p:cNvPr id="16388" name="Picture 4" descr="d-t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20" y="1443086"/>
            <a:ext cx="2571750" cy="2349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9" name="Picture 5" descr="200616121919-443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920" y="3311524"/>
            <a:ext cx="2571750" cy="2349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1000" fill="hold"/>
                                        <p:tgtEl>
                                          <p:spTgt spid="16387"/>
                                        </p:tgtEl>
                                        <p:attrNameLst>
                                          <p:attrName>ppt_x</p:attrName>
                                        </p:attrNameLst>
                                      </p:cBhvr>
                                      <p:tavLst>
                                        <p:tav tm="0">
                                          <p:val>
                                            <p:strVal val="#ppt_x"/>
                                          </p:val>
                                        </p:tav>
                                        <p:tav tm="100000">
                                          <p:val>
                                            <p:strVal val="#ppt_x"/>
                                          </p:val>
                                        </p:tav>
                                      </p:tavLst>
                                    </p:anim>
                                    <p:anim calcmode="lin" valueType="num">
                                      <p:cBhvr additive="base">
                                        <p:cTn id="8" dur="10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415088" y="1699220"/>
            <a:ext cx="74526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5400" b="1" dirty="0">
                <a:ea typeface="微软雅黑" panose="020B0503020204020204" pitchFamily="34" charset="-122"/>
              </a:rPr>
              <a:t>第二：腌制类食品           </a:t>
            </a:r>
          </a:p>
        </p:txBody>
      </p:sp>
      <p:sp>
        <p:nvSpPr>
          <p:cNvPr id="17411" name="Rectangle 3"/>
          <p:cNvSpPr>
            <a:spLocks noChangeArrowheads="1"/>
          </p:cNvSpPr>
          <p:nvPr/>
        </p:nvSpPr>
        <p:spPr bwMode="auto">
          <a:xfrm>
            <a:off x="6557964" y="2808585"/>
            <a:ext cx="625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a:ea typeface="微软雅黑" panose="020B0503020204020204" pitchFamily="34" charset="-122"/>
              </a:rPr>
              <a:t>导致高血压，肾负担过重，导致鼻咽癌等。   </a:t>
            </a:r>
          </a:p>
        </p:txBody>
      </p:sp>
      <p:pic>
        <p:nvPicPr>
          <p:cNvPr id="17412" name="Picture 4" descr="按此在新窗口浏览图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659110"/>
            <a:ext cx="5472112" cy="47561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1000" fill="hold"/>
                                        <p:tgtEl>
                                          <p:spTgt spid="17411"/>
                                        </p:tgtEl>
                                        <p:attrNameLst>
                                          <p:attrName>ppt_x</p:attrName>
                                        </p:attrNameLst>
                                      </p:cBhvr>
                                      <p:tavLst>
                                        <p:tav tm="0">
                                          <p:val>
                                            <p:strVal val="#ppt_x"/>
                                          </p:val>
                                        </p:tav>
                                        <p:tav tm="100000">
                                          <p:val>
                                            <p:strVal val="#ppt_x"/>
                                          </p:val>
                                        </p:tav>
                                      </p:tavLst>
                                    </p:anim>
                                    <p:anim calcmode="lin" valueType="num">
                                      <p:cBhvr additive="base">
                                        <p:cTn id="8" dur="10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descr="200672810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060450"/>
            <a:ext cx="4025348" cy="495617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文本框 1"/>
          <p:cNvSpPr txBox="1"/>
          <p:nvPr/>
        </p:nvSpPr>
        <p:spPr>
          <a:xfrm>
            <a:off x="3156287" y="1060450"/>
            <a:ext cx="1015663" cy="6076950"/>
          </a:xfrm>
          <a:prstGeom prst="rect">
            <a:avLst/>
          </a:prstGeom>
          <a:noFill/>
        </p:spPr>
        <p:txBody>
          <a:bodyPr vert="eaVert" wrap="squar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关爱我们的健康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99007" y="1802674"/>
            <a:ext cx="877355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5400" b="1" dirty="0">
                <a:ea typeface="微软雅黑" panose="020B0503020204020204" pitchFamily="34" charset="-122"/>
              </a:rPr>
              <a:t>第三：加工类肉食品               </a:t>
            </a:r>
            <a:br>
              <a:rPr lang="zh-CN" altLang="en-US" sz="5400" b="1" dirty="0">
                <a:ea typeface="微软雅黑" panose="020B0503020204020204" pitchFamily="34" charset="-122"/>
              </a:rPr>
            </a:br>
            <a:endParaRPr lang="zh-CN" altLang="en-US" sz="5400" b="1" dirty="0">
              <a:ea typeface="微软雅黑" panose="020B0503020204020204" pitchFamily="34" charset="-122"/>
            </a:endParaRPr>
          </a:p>
        </p:txBody>
      </p:sp>
      <p:sp>
        <p:nvSpPr>
          <p:cNvPr id="18435" name="Rectangle 3"/>
          <p:cNvSpPr>
            <a:spLocks noChangeArrowheads="1"/>
          </p:cNvSpPr>
          <p:nvPr/>
        </p:nvSpPr>
        <p:spPr bwMode="auto">
          <a:xfrm>
            <a:off x="1053590" y="2782887"/>
            <a:ext cx="628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ea typeface="微软雅黑" panose="020B0503020204020204" pitchFamily="34" charset="-122"/>
              </a:rPr>
              <a:t>含致癌物质：亚硝酸盐；含大量防腐剂。       </a:t>
            </a:r>
          </a:p>
        </p:txBody>
      </p:sp>
      <p:pic>
        <p:nvPicPr>
          <p:cNvPr id="18436" name="Picture 4" descr="200411819424548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11" y="1562100"/>
            <a:ext cx="5196270" cy="33559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1000" fill="hold"/>
                                        <p:tgtEl>
                                          <p:spTgt spid="18435"/>
                                        </p:tgtEl>
                                        <p:attrNameLst>
                                          <p:attrName>ppt_x</p:attrName>
                                        </p:attrNameLst>
                                      </p:cBhvr>
                                      <p:tavLst>
                                        <p:tav tm="0">
                                          <p:val>
                                            <p:strVal val="#ppt_x"/>
                                          </p:val>
                                        </p:tav>
                                        <p:tav tm="100000">
                                          <p:val>
                                            <p:strVal val="#ppt_x"/>
                                          </p:val>
                                        </p:tav>
                                      </p:tavLst>
                                    </p:anim>
                                    <p:anim calcmode="lin" valueType="num">
                                      <p:cBhvr additive="base">
                                        <p:cTn id="8" dur="10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73932" y="1866507"/>
            <a:ext cx="555793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4000" b="1" dirty="0">
                <a:ea typeface="微软雅黑" panose="020B0503020204020204" pitchFamily="34" charset="-122"/>
              </a:rPr>
              <a:t>第四：饼干类食品           </a:t>
            </a:r>
            <a:br>
              <a:rPr lang="zh-CN" altLang="en-US" sz="4000" b="1" dirty="0">
                <a:ea typeface="微软雅黑" panose="020B0503020204020204" pitchFamily="34" charset="-122"/>
              </a:rPr>
            </a:br>
            <a:endParaRPr lang="zh-CN" altLang="en-US" sz="4000" b="1" dirty="0">
              <a:ea typeface="微软雅黑" panose="020B0503020204020204" pitchFamily="34" charset="-122"/>
            </a:endParaRPr>
          </a:p>
        </p:txBody>
      </p:sp>
      <p:pic>
        <p:nvPicPr>
          <p:cNvPr id="19459" name="Picture 3" descr="2006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90" y="1290370"/>
            <a:ext cx="5458074" cy="379915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0" name="Rectangle 4"/>
          <p:cNvSpPr>
            <a:spLocks noChangeArrowheads="1"/>
          </p:cNvSpPr>
          <p:nvPr/>
        </p:nvSpPr>
        <p:spPr bwMode="auto">
          <a:xfrm>
            <a:off x="6073932" y="2774448"/>
            <a:ext cx="62514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400" b="1" dirty="0">
                <a:ea typeface="微软雅黑" panose="020B0503020204020204" pitchFamily="34" charset="-122"/>
              </a:rPr>
              <a:t>食用香精和色素过多</a:t>
            </a:r>
            <a:r>
              <a:rPr lang="en-US" altLang="zh-CN" sz="2400" b="1" dirty="0">
                <a:ea typeface="微软雅黑" panose="020B0503020204020204" pitchFamily="34" charset="-122"/>
              </a:rPr>
              <a:t>,</a:t>
            </a:r>
            <a:r>
              <a:rPr lang="zh-CN" altLang="en-US" sz="2400" b="1" dirty="0">
                <a:ea typeface="微软雅黑" panose="020B0503020204020204" pitchFamily="34" charset="-122"/>
              </a:rPr>
              <a:t>严重破坏维生素；营养成分低。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01921" y="2015698"/>
            <a:ext cx="723787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4400" b="1" dirty="0">
                <a:ea typeface="微软雅黑" panose="020B0503020204020204" pitchFamily="34" charset="-122"/>
              </a:rPr>
              <a:t>第五：汽水可乐类食品           </a:t>
            </a:r>
            <a:br>
              <a:rPr lang="zh-CN" altLang="en-US" sz="4400" b="1" dirty="0">
                <a:ea typeface="微软雅黑" panose="020B0503020204020204" pitchFamily="34" charset="-122"/>
              </a:rPr>
            </a:br>
            <a:endParaRPr lang="zh-CN" altLang="en-US" sz="4400" b="1" dirty="0">
              <a:ea typeface="微软雅黑" panose="020B0503020204020204" pitchFamily="34" charset="-122"/>
            </a:endParaRPr>
          </a:p>
        </p:txBody>
      </p:sp>
      <p:pic>
        <p:nvPicPr>
          <p:cNvPr id="20483" name="Picture 3" descr="2007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556" y="1600200"/>
            <a:ext cx="4917282" cy="32781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4" name="Rectangle 4"/>
          <p:cNvSpPr>
            <a:spLocks noChangeArrowheads="1"/>
          </p:cNvSpPr>
          <p:nvPr/>
        </p:nvSpPr>
        <p:spPr bwMode="auto">
          <a:xfrm>
            <a:off x="801921" y="3046750"/>
            <a:ext cx="53451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400" b="1" dirty="0">
                <a:ea typeface="微软雅黑" panose="020B0503020204020204" pitchFamily="34" charset="-122"/>
              </a:rPr>
              <a:t>含磷酸、碳酸，会带走体内大量的钙；含糖量过高。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148514" y="1937000"/>
            <a:ext cx="61093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4400" b="1" dirty="0">
                <a:ea typeface="微软雅黑" panose="020B0503020204020204" pitchFamily="34" charset="-122"/>
              </a:rPr>
              <a:t>第六：方便类食品           </a:t>
            </a:r>
          </a:p>
        </p:txBody>
      </p:sp>
      <p:pic>
        <p:nvPicPr>
          <p:cNvPr id="21507" name="Picture 3" descr="uvRB6o0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50" y="842458"/>
            <a:ext cx="6335712" cy="47529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8" name="Rectangle 4"/>
          <p:cNvSpPr>
            <a:spLocks noChangeArrowheads="1"/>
          </p:cNvSpPr>
          <p:nvPr/>
        </p:nvSpPr>
        <p:spPr bwMode="auto">
          <a:xfrm>
            <a:off x="7148514" y="2990345"/>
            <a:ext cx="6065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ea typeface="微软雅黑" panose="020B0503020204020204" pitchFamily="34" charset="-122"/>
              </a:rPr>
              <a:t>盐分过高；热量过高，营养价值极低。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111132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456" y="2305050"/>
            <a:ext cx="3170024" cy="299878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1" name="Rectangle 3"/>
          <p:cNvSpPr>
            <a:spLocks noChangeArrowheads="1"/>
          </p:cNvSpPr>
          <p:nvPr/>
        </p:nvSpPr>
        <p:spPr bwMode="auto">
          <a:xfrm>
            <a:off x="736600" y="1730625"/>
            <a:ext cx="61093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4400" b="1" dirty="0">
                <a:ea typeface="微软雅黑" panose="020B0503020204020204" pitchFamily="34" charset="-122"/>
              </a:rPr>
              <a:t>第七：罐头类食品           </a:t>
            </a:r>
          </a:p>
        </p:txBody>
      </p:sp>
      <p:pic>
        <p:nvPicPr>
          <p:cNvPr id="22532" name="Picture 4" descr="10882544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641" y="1377363"/>
            <a:ext cx="3086099" cy="30120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3" name="Rectangle 5"/>
          <p:cNvSpPr>
            <a:spLocks noChangeArrowheads="1"/>
          </p:cNvSpPr>
          <p:nvPr/>
        </p:nvSpPr>
        <p:spPr bwMode="auto">
          <a:xfrm>
            <a:off x="736600" y="2830767"/>
            <a:ext cx="4502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400" b="1" dirty="0">
                <a:ea typeface="微软雅黑" panose="020B0503020204020204" pitchFamily="34" charset="-122"/>
              </a:rPr>
              <a:t>破坏维生素，使蛋白质变性；热量过多，营养成分低。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353969" y="2081838"/>
            <a:ext cx="736611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4400" b="1" dirty="0">
                <a:ea typeface="微软雅黑" panose="020B0503020204020204" pitchFamily="34" charset="-122"/>
              </a:rPr>
              <a:t>第八：话梅蜜饯类食品            </a:t>
            </a:r>
            <a:br>
              <a:rPr lang="zh-CN" altLang="en-US" sz="4400" b="1" dirty="0">
                <a:ea typeface="微软雅黑" panose="020B0503020204020204" pitchFamily="34" charset="-122"/>
              </a:rPr>
            </a:br>
            <a:endParaRPr lang="zh-CN" altLang="en-US" sz="4400" b="1" dirty="0">
              <a:ea typeface="微软雅黑" panose="020B0503020204020204" pitchFamily="34" charset="-122"/>
            </a:endParaRPr>
          </a:p>
        </p:txBody>
      </p:sp>
      <p:sp>
        <p:nvSpPr>
          <p:cNvPr id="23555" name="Rectangle 3"/>
          <p:cNvSpPr>
            <a:spLocks noChangeArrowheads="1"/>
          </p:cNvSpPr>
          <p:nvPr/>
        </p:nvSpPr>
        <p:spPr bwMode="auto">
          <a:xfrm>
            <a:off x="6518275" y="3022600"/>
            <a:ext cx="584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ea typeface="微软雅黑" panose="020B0503020204020204" pitchFamily="34" charset="-122"/>
              </a:rPr>
              <a:t>含致癌物质：亚硝酸盐，含防腐剂。         </a:t>
            </a:r>
          </a:p>
        </p:txBody>
      </p:sp>
      <p:pic>
        <p:nvPicPr>
          <p:cNvPr id="23556" name="Picture 4" descr="141551092291305232_QtntLWPgQZiu"/>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509589" y="938213"/>
            <a:ext cx="5545137" cy="46259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88107" y="2870153"/>
            <a:ext cx="736611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4400" b="1" dirty="0">
                <a:ea typeface="微软雅黑" panose="020B0503020204020204" pitchFamily="34" charset="-122"/>
              </a:rPr>
              <a:t>第九：冷冻甜品类食品            </a:t>
            </a:r>
          </a:p>
        </p:txBody>
      </p:sp>
      <p:pic>
        <p:nvPicPr>
          <p:cNvPr id="24579" name="Picture 3" descr="2005714164117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784" y="1231902"/>
            <a:ext cx="3273467" cy="264636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0" name="Picture 4" descr="xinsrc_0520702150823638083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606" y="3087688"/>
            <a:ext cx="2801281" cy="264636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1" name="Rectangle 5"/>
          <p:cNvSpPr>
            <a:spLocks noChangeArrowheads="1"/>
          </p:cNvSpPr>
          <p:nvPr/>
        </p:nvSpPr>
        <p:spPr bwMode="auto">
          <a:xfrm>
            <a:off x="1188107" y="3713165"/>
            <a:ext cx="690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ea typeface="微软雅黑" panose="020B0503020204020204" pitchFamily="34" charset="-122"/>
              </a:rPr>
              <a:t>含奶油极易引起肥胖；含糖量过高影响正餐。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778374" y="1473589"/>
            <a:ext cx="5038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4400" b="1" dirty="0">
                <a:ea typeface="微软雅黑" panose="020B0503020204020204" pitchFamily="34" charset="-122"/>
              </a:rPr>
              <a:t>第十：烧烤类食品          </a:t>
            </a:r>
          </a:p>
        </p:txBody>
      </p:sp>
      <p:pic>
        <p:nvPicPr>
          <p:cNvPr id="25603" name="Picture 3" descr="201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1" y="1334576"/>
            <a:ext cx="2860525" cy="25817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4" name="Picture 4" descr="2004621949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769" y="3351750"/>
            <a:ext cx="3179538" cy="259556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Rectangle 5"/>
          <p:cNvSpPr>
            <a:spLocks noChangeArrowheads="1"/>
          </p:cNvSpPr>
          <p:nvPr/>
        </p:nvSpPr>
        <p:spPr bwMode="auto">
          <a:xfrm>
            <a:off x="4768850" y="2396869"/>
            <a:ext cx="765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400" b="1" dirty="0">
                <a:ea typeface="微软雅黑" panose="020B0503020204020204" pitchFamily="34" charset="-122"/>
              </a:rPr>
              <a:t>含大量致癌物质三苯四丙吡，导致蛋白质碳化变性。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1600" y="1127125"/>
            <a:ext cx="10515600" cy="1325563"/>
          </a:xfrm>
        </p:spPr>
        <p:txBody>
          <a:bodyPr/>
          <a:lstStyle/>
          <a:p>
            <a:r>
              <a:rPr lang="zh-CN" altLang="en-US" b="1" dirty="0">
                <a:ea typeface="微软雅黑" panose="020B0503020204020204" pitchFamily="34" charset="-122"/>
              </a:rPr>
              <a:t>中国疾病预防控制中心营养与食品安全所对中小学生的要求</a:t>
            </a:r>
          </a:p>
        </p:txBody>
      </p:sp>
      <p:sp>
        <p:nvSpPr>
          <p:cNvPr id="45059" name="Rectangle 3"/>
          <p:cNvSpPr>
            <a:spLocks noGrp="1" noChangeArrowheads="1"/>
          </p:cNvSpPr>
          <p:nvPr>
            <p:ph type="body" idx="1"/>
          </p:nvPr>
        </p:nvSpPr>
        <p:spPr>
          <a:xfrm>
            <a:off x="1919288" y="2703515"/>
            <a:ext cx="8532812" cy="2605086"/>
          </a:xfrm>
        </p:spPr>
        <p:txBody>
          <a:bodyPr>
            <a:normAutofit/>
          </a:bodyPr>
          <a:lstStyle/>
          <a:p>
            <a:pPr>
              <a:lnSpc>
                <a:spcPct val="90000"/>
              </a:lnSpc>
            </a:pPr>
            <a:r>
              <a:rPr lang="en-US" altLang="zh-CN" sz="2000" dirty="0">
                <a:ea typeface="微软雅黑" panose="020B0503020204020204" pitchFamily="34" charset="-122"/>
              </a:rPr>
              <a:t>1 </a:t>
            </a:r>
            <a:r>
              <a:rPr lang="zh-CN" altLang="en-US" sz="2000" dirty="0">
                <a:ea typeface="微软雅黑" panose="020B0503020204020204" pitchFamily="34" charset="-122"/>
              </a:rPr>
              <a:t>许多饮料中都含有防腐剂、香精和人造色素等，并且由于糖分含量多而热量很高，中小学生经常饮用这样的饮料不利于身体健康，所以，</a:t>
            </a:r>
            <a:r>
              <a:rPr lang="zh-CN" altLang="en-US" sz="2000" u="sng" dirty="0">
                <a:ea typeface="微软雅黑" panose="020B0503020204020204" pitchFamily="34" charset="-122"/>
              </a:rPr>
              <a:t>最好的饮料是白开水。</a:t>
            </a:r>
          </a:p>
          <a:p>
            <a:pPr>
              <a:lnSpc>
                <a:spcPct val="90000"/>
              </a:lnSpc>
            </a:pPr>
            <a:r>
              <a:rPr lang="en-US" altLang="zh-CN" sz="2000" dirty="0">
                <a:ea typeface="微软雅黑" panose="020B0503020204020204" pitchFamily="34" charset="-122"/>
              </a:rPr>
              <a:t>2 </a:t>
            </a:r>
            <a:r>
              <a:rPr lang="zh-CN" altLang="en-US" sz="2000" dirty="0">
                <a:ea typeface="微软雅黑" panose="020B0503020204020204" pitchFamily="34" charset="-122"/>
              </a:rPr>
              <a:t>养成良好的卫生习惯，如经常剪指甲、饭前便后及时洗手等，预防一些传染病和肠道寄生虫的传播。</a:t>
            </a:r>
          </a:p>
          <a:p>
            <a:pPr>
              <a:lnSpc>
                <a:spcPct val="90000"/>
              </a:lnSpc>
            </a:pPr>
            <a:r>
              <a:rPr lang="en-US" altLang="zh-CN" sz="2000" dirty="0">
                <a:ea typeface="微软雅黑" panose="020B0503020204020204" pitchFamily="34" charset="-122"/>
              </a:rPr>
              <a:t>3 </a:t>
            </a:r>
            <a:r>
              <a:rPr lang="zh-CN" altLang="en-US" sz="2000" dirty="0">
                <a:ea typeface="微软雅黑" panose="020B0503020204020204" pitchFamily="34" charset="-122"/>
              </a:rPr>
              <a:t>生吃的瓜果和蔬菜要洗净，避免农药中毒。</a:t>
            </a:r>
          </a:p>
          <a:p>
            <a:pPr>
              <a:lnSpc>
                <a:spcPct val="90000"/>
              </a:lnSpc>
            </a:pPr>
            <a:r>
              <a:rPr lang="en-US" altLang="zh-CN" sz="2000" dirty="0">
                <a:ea typeface="微软雅黑" panose="020B0503020204020204" pitchFamily="34" charset="-122"/>
              </a:rPr>
              <a:t>4 </a:t>
            </a:r>
            <a:r>
              <a:rPr lang="zh-CN" altLang="en-US" sz="2000" dirty="0">
                <a:ea typeface="微软雅黑" panose="020B0503020204020204" pitchFamily="34" charset="-122"/>
              </a:rPr>
              <a:t>选择包装食品时，要注意识别食品的生产日期和保质期等。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009650" y="2051051"/>
            <a:ext cx="10128250" cy="5287963"/>
          </a:xfrm>
        </p:spPr>
        <p:txBody>
          <a:bodyPr>
            <a:normAutofit/>
          </a:bodyPr>
          <a:lstStyle/>
          <a:p>
            <a:r>
              <a:rPr lang="en-US" altLang="zh-CN" sz="2000" dirty="0">
                <a:ea typeface="微软雅黑" panose="020B0503020204020204" pitchFamily="34" charset="-122"/>
              </a:rPr>
              <a:t>5 </a:t>
            </a:r>
            <a:r>
              <a:rPr lang="zh-CN" altLang="en-US" sz="2000" dirty="0">
                <a:ea typeface="微软雅黑" panose="020B0503020204020204" pitchFamily="34" charset="-122"/>
              </a:rPr>
              <a:t>尽量少吃时间过长的剩菜、剩饭。如果吃，一定要彻底加热，防止细菌性食物中毒。</a:t>
            </a:r>
          </a:p>
          <a:p>
            <a:r>
              <a:rPr lang="en-US" altLang="zh-CN" sz="2000" dirty="0">
                <a:ea typeface="微软雅黑" panose="020B0503020204020204" pitchFamily="34" charset="-122"/>
              </a:rPr>
              <a:t>6 </a:t>
            </a:r>
            <a:r>
              <a:rPr lang="zh-CN" altLang="en-US" sz="2000" dirty="0">
                <a:ea typeface="微软雅黑" panose="020B0503020204020204" pitchFamily="34" charset="-122"/>
              </a:rPr>
              <a:t>不吃没有卫生保证的生食，如生鱼片、生荸荠。</a:t>
            </a:r>
          </a:p>
          <a:p>
            <a:r>
              <a:rPr lang="en-US" altLang="zh-CN" sz="2000" dirty="0">
                <a:ea typeface="微软雅黑" panose="020B0503020204020204" pitchFamily="34" charset="-122"/>
              </a:rPr>
              <a:t>7 </a:t>
            </a:r>
            <a:r>
              <a:rPr lang="zh-CN" altLang="en-US" sz="2000" dirty="0">
                <a:ea typeface="微软雅黑" panose="020B0503020204020204" pitchFamily="34" charset="-122"/>
              </a:rPr>
              <a:t>不吃街头贩卖的、没有卫生许可证的食品。</a:t>
            </a:r>
          </a:p>
          <a:p>
            <a:r>
              <a:rPr lang="en-US" altLang="zh-CN" sz="2000" dirty="0">
                <a:ea typeface="微软雅黑" panose="020B0503020204020204" pitchFamily="34" charset="-122"/>
              </a:rPr>
              <a:t>8 </a:t>
            </a:r>
            <a:r>
              <a:rPr lang="zh-CN" altLang="en-US" sz="2000" dirty="0">
                <a:ea typeface="微软雅黑" panose="020B0503020204020204" pitchFamily="34" charset="-122"/>
              </a:rPr>
              <a:t>尽量少吃油炸、烟熏和烧烤等食品，这是因为这类食品往往含有比较多的污染物。</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946" y="3681983"/>
            <a:ext cx="4645154" cy="270764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200503311238182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71854"/>
            <a:ext cx="7581900" cy="54336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pic_338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2813050"/>
            <a:ext cx="4025899" cy="284161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8963" name="Text Box 3"/>
          <p:cNvSpPr txBox="1">
            <a:spLocks noChangeArrowheads="1"/>
          </p:cNvSpPr>
          <p:nvPr/>
        </p:nvSpPr>
        <p:spPr bwMode="auto">
          <a:xfrm>
            <a:off x="3441700" y="976313"/>
            <a:ext cx="4216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4000" b="1" dirty="0">
                <a:ea typeface="微软雅黑" panose="020B0503020204020204" pitchFamily="34" charset="-122"/>
              </a:rPr>
              <a:t>区分有毒</a:t>
            </a:r>
          </a:p>
          <a:p>
            <a:pPr>
              <a:spcBef>
                <a:spcPct val="50000"/>
              </a:spcBef>
            </a:pPr>
            <a:r>
              <a:rPr lang="zh-CN" altLang="en-US" sz="4000" b="1" dirty="0">
                <a:ea typeface="微软雅黑" panose="020B0503020204020204" pitchFamily="34" charset="-122"/>
              </a:rPr>
              <a:t>的食物</a:t>
            </a:r>
          </a:p>
        </p:txBody>
      </p:sp>
      <p:pic>
        <p:nvPicPr>
          <p:cNvPr id="168964" name="Picture 4" descr="2008921084989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200" y="766100"/>
            <a:ext cx="2966333" cy="22247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8965" name="Text Box 5"/>
          <p:cNvSpPr txBox="1">
            <a:spLocks noChangeArrowheads="1"/>
          </p:cNvSpPr>
          <p:nvPr/>
        </p:nvSpPr>
        <p:spPr bwMode="auto">
          <a:xfrm>
            <a:off x="7490266" y="38100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dirty="0">
                <a:ea typeface="微软雅黑" panose="020B0503020204020204" pitchFamily="34" charset="-122"/>
              </a:rPr>
              <a:t>河豚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almonds-451x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750061"/>
            <a:ext cx="2848575" cy="189483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2037" name="Picture 5" descr="cher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955" y="1752599"/>
            <a:ext cx="2859649" cy="190859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2038" name="Picture 6" descr="cashew-fru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970" y="1750061"/>
            <a:ext cx="2665090" cy="189483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2040" name="Rectangle 8"/>
          <p:cNvSpPr>
            <a:spLocks noChangeArrowheads="1"/>
          </p:cNvSpPr>
          <p:nvPr/>
        </p:nvSpPr>
        <p:spPr bwMode="auto">
          <a:xfrm>
            <a:off x="2413000" y="40513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ea typeface="微软雅黑" panose="020B0503020204020204" pitchFamily="34" charset="-122"/>
              </a:rPr>
              <a:t>杏仁</a:t>
            </a:r>
          </a:p>
        </p:txBody>
      </p:sp>
      <p:sp>
        <p:nvSpPr>
          <p:cNvPr id="172041" name="Text Box 9"/>
          <p:cNvSpPr txBox="1">
            <a:spLocks noChangeArrowheads="1"/>
          </p:cNvSpPr>
          <p:nvPr/>
        </p:nvSpPr>
        <p:spPr bwMode="auto">
          <a:xfrm>
            <a:off x="5484652" y="4051300"/>
            <a:ext cx="110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b="1" dirty="0">
                <a:ea typeface="微软雅黑" panose="020B0503020204020204" pitchFamily="34" charset="-122"/>
              </a:rPr>
              <a:t>腰果</a:t>
            </a:r>
          </a:p>
        </p:txBody>
      </p:sp>
      <p:sp>
        <p:nvSpPr>
          <p:cNvPr id="172042" name="Text Box 10"/>
          <p:cNvSpPr txBox="1">
            <a:spLocks noChangeArrowheads="1"/>
          </p:cNvSpPr>
          <p:nvPr/>
        </p:nvSpPr>
        <p:spPr bwMode="auto">
          <a:xfrm>
            <a:off x="7952735" y="4051300"/>
            <a:ext cx="2478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b="1" dirty="0">
                <a:ea typeface="微软雅黑" panose="020B0503020204020204" pitchFamily="34" charset="-122"/>
              </a:rPr>
              <a:t>樱桃（核）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749800" y="1006475"/>
            <a:ext cx="3048000" cy="1325563"/>
          </a:xfrm>
        </p:spPr>
        <p:txBody>
          <a:bodyPr/>
          <a:lstStyle/>
          <a:p>
            <a:r>
              <a:rPr lang="zh-CN" altLang="en-US" sz="4800" b="1" dirty="0">
                <a:ea typeface="微软雅黑" panose="020B0503020204020204" pitchFamily="34" charset="-122"/>
              </a:rPr>
              <a:t>食物相克</a:t>
            </a:r>
          </a:p>
        </p:txBody>
      </p:sp>
      <p:sp>
        <p:nvSpPr>
          <p:cNvPr id="171011" name="Rectangle 3"/>
          <p:cNvSpPr>
            <a:spLocks noGrp="1" noChangeArrowheads="1"/>
          </p:cNvSpPr>
          <p:nvPr>
            <p:ph type="body" idx="1"/>
          </p:nvPr>
        </p:nvSpPr>
        <p:spPr>
          <a:xfrm>
            <a:off x="4749800" y="2466975"/>
            <a:ext cx="5092700" cy="3508375"/>
          </a:xfrm>
        </p:spPr>
        <p:txBody>
          <a:bodyPr/>
          <a:lstStyle/>
          <a:p>
            <a:r>
              <a:rPr lang="zh-CN" altLang="en-US" b="1" dirty="0">
                <a:ea typeface="微软雅黑" panose="020B0503020204020204" pitchFamily="34" charset="-122"/>
              </a:rPr>
              <a:t>白酒</a:t>
            </a:r>
            <a:r>
              <a:rPr lang="en-US" altLang="zh-CN" b="1" dirty="0">
                <a:ea typeface="微软雅黑" panose="020B0503020204020204" pitchFamily="34" charset="-122"/>
              </a:rPr>
              <a:t>+</a:t>
            </a:r>
            <a:r>
              <a:rPr lang="zh-CN" altLang="en-US" b="1" dirty="0">
                <a:ea typeface="微软雅黑" panose="020B0503020204020204" pitchFamily="34" charset="-122"/>
              </a:rPr>
              <a:t>柿子，会引起中毒；</a:t>
            </a:r>
          </a:p>
          <a:p>
            <a:r>
              <a:rPr lang="zh-CN" altLang="en-US" b="1" dirty="0">
                <a:ea typeface="微软雅黑" panose="020B0503020204020204" pitchFamily="34" charset="-122"/>
              </a:rPr>
              <a:t>狗肉</a:t>
            </a:r>
            <a:r>
              <a:rPr lang="en-US" altLang="zh-CN" b="1" dirty="0">
                <a:ea typeface="微软雅黑" panose="020B0503020204020204" pitchFamily="34" charset="-122"/>
              </a:rPr>
              <a:t>+</a:t>
            </a:r>
            <a:r>
              <a:rPr lang="zh-CN" altLang="en-US" b="1" dirty="0">
                <a:ea typeface="微软雅黑" panose="020B0503020204020204" pitchFamily="34" charset="-122"/>
              </a:rPr>
              <a:t>绿豆，会引起中毒； </a:t>
            </a:r>
          </a:p>
          <a:p>
            <a:r>
              <a:rPr lang="zh-CN" altLang="en-US" b="1" dirty="0">
                <a:ea typeface="微软雅黑" panose="020B0503020204020204" pitchFamily="34" charset="-122"/>
              </a:rPr>
              <a:t>甲鱼</a:t>
            </a:r>
            <a:r>
              <a:rPr lang="en-US" altLang="zh-CN" b="1" dirty="0">
                <a:ea typeface="微软雅黑" panose="020B0503020204020204" pitchFamily="34" charset="-122"/>
              </a:rPr>
              <a:t>+</a:t>
            </a:r>
            <a:r>
              <a:rPr lang="zh-CN" altLang="en-US" b="1" dirty="0">
                <a:ea typeface="微软雅黑" panose="020B0503020204020204" pitchFamily="34" charset="-122"/>
              </a:rPr>
              <a:t>苋菜，会中毒； </a:t>
            </a:r>
          </a:p>
          <a:p>
            <a:r>
              <a:rPr lang="zh-CN" altLang="en-US" b="1" dirty="0">
                <a:ea typeface="微软雅黑" panose="020B0503020204020204" pitchFamily="34" charset="-122"/>
              </a:rPr>
              <a:t>鲤鱼</a:t>
            </a:r>
            <a:r>
              <a:rPr lang="en-US" altLang="zh-CN" b="1" dirty="0">
                <a:ea typeface="微软雅黑" panose="020B0503020204020204" pitchFamily="34" charset="-122"/>
              </a:rPr>
              <a:t>+</a:t>
            </a:r>
            <a:r>
              <a:rPr lang="zh-CN" altLang="en-US" b="1" dirty="0">
                <a:ea typeface="微软雅黑" panose="020B0503020204020204" pitchFamily="34" charset="-122"/>
              </a:rPr>
              <a:t>甘草，会引起中毒； </a:t>
            </a:r>
          </a:p>
          <a:p>
            <a:r>
              <a:rPr lang="zh-CN" altLang="en-US" b="1" dirty="0">
                <a:ea typeface="微软雅黑" panose="020B0503020204020204" pitchFamily="34" charset="-122"/>
              </a:rPr>
              <a:t>白酒</a:t>
            </a:r>
            <a:r>
              <a:rPr lang="en-US" altLang="zh-CN" b="1" dirty="0">
                <a:ea typeface="微软雅黑" panose="020B0503020204020204" pitchFamily="34" charset="-122"/>
              </a:rPr>
              <a:t>+</a:t>
            </a:r>
            <a:r>
              <a:rPr lang="zh-CN" altLang="en-US" b="1" dirty="0">
                <a:ea typeface="微软雅黑" panose="020B0503020204020204" pitchFamily="34" charset="-122"/>
              </a:rPr>
              <a:t>胡萝卜，肝脏易中毒； </a:t>
            </a:r>
          </a:p>
          <a:p>
            <a:r>
              <a:rPr lang="zh-CN" altLang="en-US" b="1" dirty="0">
                <a:ea typeface="微软雅黑" panose="020B0503020204020204" pitchFamily="34" charset="-122"/>
              </a:rPr>
              <a:t>对虾</a:t>
            </a:r>
            <a:r>
              <a:rPr lang="en-US" altLang="zh-CN" b="1" dirty="0">
                <a:ea typeface="微软雅黑" panose="020B0503020204020204" pitchFamily="34" charset="-122"/>
              </a:rPr>
              <a:t>+</a:t>
            </a:r>
            <a:r>
              <a:rPr lang="zh-CN" altLang="en-US" b="1" dirty="0">
                <a:ea typeface="微软雅黑" panose="020B0503020204020204" pitchFamily="34" charset="-122"/>
              </a:rPr>
              <a:t>维生素</a:t>
            </a:r>
            <a:r>
              <a:rPr lang="en-US" altLang="zh-CN" b="1" dirty="0">
                <a:ea typeface="微软雅黑" panose="020B0503020204020204" pitchFamily="34" charset="-122"/>
              </a:rPr>
              <a:t>C</a:t>
            </a:r>
            <a:r>
              <a:rPr lang="zh-CN" altLang="en-US" b="1" dirty="0">
                <a:ea typeface="微软雅黑" panose="020B0503020204020204" pitchFamily="34" charset="-122"/>
              </a:rPr>
              <a:t>，可致砷中毒； </a:t>
            </a:r>
            <a:br>
              <a:rPr lang="zh-CN" altLang="en-US" b="1" dirty="0">
                <a:ea typeface="微软雅黑" panose="020B0503020204020204" pitchFamily="34" charset="-122"/>
              </a:rPr>
            </a:br>
            <a:r>
              <a:rPr lang="en-US" altLang="zh-CN" b="1" dirty="0">
                <a:ea typeface="微软雅黑" panose="020B0503020204020204" pitchFamily="34" charset="-122"/>
              </a:rPr>
              <a: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600075"/>
            <a:ext cx="3619500" cy="52863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checkerboard(across)">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checkerboard(across)">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checkerboard(across)">
                                      <p:cBhvr>
                                        <p:cTn id="17" dur="500"/>
                                        <p:tgtEl>
                                          <p:spTgt spid="171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checkerboard(across)">
                                      <p:cBhvr>
                                        <p:cTn id="22" dur="500"/>
                                        <p:tgtEl>
                                          <p:spTgt spid="171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checkerboard(across)">
                                      <p:cBhvr>
                                        <p:cTn id="27" dur="500"/>
                                        <p:tgtEl>
                                          <p:spTgt spid="171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1011">
                                            <p:txEl>
                                              <p:pRg st="5" end="5"/>
                                            </p:txEl>
                                          </p:spTgt>
                                        </p:tgtEl>
                                        <p:attrNameLst>
                                          <p:attrName>style.visibility</p:attrName>
                                        </p:attrNameLst>
                                      </p:cBhvr>
                                      <p:to>
                                        <p:strVal val="visible"/>
                                      </p:to>
                                    </p:set>
                                    <p:animEffect transition="in" filter="checkerboard(across)">
                                      <p:cBhvr>
                                        <p:cTn id="32" dur="500"/>
                                        <p:tgtEl>
                                          <p:spTgt spid="171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244056" y="534194"/>
            <a:ext cx="5832475" cy="1143000"/>
          </a:xfrm>
          <a:noFill/>
        </p:spPr>
        <p:txBody>
          <a:bodyPr/>
          <a:lstStyle/>
          <a:p>
            <a:r>
              <a:rPr lang="zh-CN" altLang="en-US" b="1" dirty="0">
                <a:ea typeface="微软雅黑" panose="020B0503020204020204" pitchFamily="34" charset="-122"/>
              </a:rPr>
              <a:t>算一下自己的营养状况</a:t>
            </a:r>
          </a:p>
        </p:txBody>
      </p:sp>
      <p:graphicFrame>
        <p:nvGraphicFramePr>
          <p:cNvPr id="126979" name="Group 3"/>
          <p:cNvGraphicFramePr>
            <a:graphicFrameLocks noGrp="1"/>
          </p:cNvGraphicFramePr>
          <p:nvPr/>
        </p:nvGraphicFramePr>
        <p:xfrm>
          <a:off x="2413001" y="1663700"/>
          <a:ext cx="7775575" cy="3024189"/>
        </p:xfrm>
        <a:graphic>
          <a:graphicData uri="http://schemas.openxmlformats.org/drawingml/2006/table">
            <a:tbl>
              <a:tblPr/>
              <a:tblGrid>
                <a:gridCol w="3024188">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911350">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tblGrid>
              <a:tr h="79851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计 算 方 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评  价  指  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1027113">
                <a:tc row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体重</a:t>
                      </a: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身高的平方</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kg/m</a:t>
                      </a:r>
                      <a:r>
                        <a:rPr kumimoji="0" lang="en-US" altLang="zh-CN" sz="2800" b="1" i="0" u="none" strike="noStrike" cap="none" normalizeH="0" baseline="30000">
                          <a:ln>
                            <a:noFill/>
                          </a:ln>
                          <a:solidFill>
                            <a:schemeClr val="tx1"/>
                          </a:solidFill>
                          <a:effectLst/>
                          <a:latin typeface="Arial" panose="020B0604020202020204" pitchFamily="34" charset="0"/>
                          <a:ea typeface="微软雅黑" panose="020B0503020204020204" pitchFamily="34" charset="-122"/>
                        </a:rPr>
                        <a:t>2</a:t>
                      </a:r>
                      <a:r>
                        <a:rPr kumimoji="0" lang="zh-CN" altLang="en-US"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a:ln>
                          <a:noFill/>
                        </a:ln>
                        <a:solidFill>
                          <a:srgbClr val="FF0000"/>
                        </a:solidFill>
                        <a:effectLst/>
                        <a:latin typeface="Arial" panose="020B060402020202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a:ln>
                          <a:noFill/>
                        </a:ln>
                        <a:solidFill>
                          <a:srgbClr val="FF0000"/>
                        </a:solidFill>
                        <a:effectLst/>
                        <a:latin typeface="Arial" panose="020B060402020202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98563">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6998" name="Rectangle 22"/>
          <p:cNvSpPr>
            <a:spLocks noChangeArrowheads="1"/>
          </p:cNvSpPr>
          <p:nvPr/>
        </p:nvSpPr>
        <p:spPr bwMode="auto">
          <a:xfrm>
            <a:off x="5689601" y="2578100"/>
            <a:ext cx="1158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chemeClr val="bg1"/>
                </a:solidFill>
                <a:ea typeface="微软雅黑" panose="020B0503020204020204" pitchFamily="34" charset="-122"/>
              </a:rPr>
              <a:t>营养不良 </a:t>
            </a:r>
            <a:r>
              <a:rPr lang="zh-CN" altLang="en-US" sz="2800" b="1" dirty="0">
                <a:solidFill>
                  <a:srgbClr val="FF0000"/>
                </a:solidFill>
                <a:ea typeface="微软雅黑" panose="020B0503020204020204" pitchFamily="34" charset="-122"/>
              </a:rPr>
              <a:t>   </a:t>
            </a:r>
          </a:p>
        </p:txBody>
      </p:sp>
      <p:sp>
        <p:nvSpPr>
          <p:cNvPr id="126999" name="Rectangle 23"/>
          <p:cNvSpPr>
            <a:spLocks noChangeArrowheads="1"/>
          </p:cNvSpPr>
          <p:nvPr/>
        </p:nvSpPr>
        <p:spPr bwMode="auto">
          <a:xfrm>
            <a:off x="5443538" y="4060826"/>
            <a:ext cx="14335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zh-CN" altLang="en-US" sz="2800" b="1">
                <a:ea typeface="微软雅黑" panose="020B0503020204020204" pitchFamily="34" charset="-122"/>
              </a:rPr>
              <a:t>＜</a:t>
            </a:r>
            <a:r>
              <a:rPr lang="en-US" altLang="zh-CN" sz="2800" b="1">
                <a:ea typeface="微软雅黑" panose="020B0503020204020204" pitchFamily="34" charset="-122"/>
              </a:rPr>
              <a:t>18.5   </a:t>
            </a:r>
          </a:p>
        </p:txBody>
      </p:sp>
      <p:sp>
        <p:nvSpPr>
          <p:cNvPr id="127000" name="Rectangle 24"/>
          <p:cNvSpPr>
            <a:spLocks noChangeArrowheads="1"/>
          </p:cNvSpPr>
          <p:nvPr/>
        </p:nvSpPr>
        <p:spPr bwMode="auto">
          <a:xfrm>
            <a:off x="7092951" y="2900363"/>
            <a:ext cx="1362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ea typeface="微软雅黑" panose="020B0503020204020204" pitchFamily="34" charset="-122"/>
              </a:rPr>
              <a:t>正 常   </a:t>
            </a:r>
          </a:p>
        </p:txBody>
      </p:sp>
      <p:sp>
        <p:nvSpPr>
          <p:cNvPr id="127001" name="Rectangle 25"/>
          <p:cNvSpPr>
            <a:spLocks noChangeArrowheads="1"/>
          </p:cNvSpPr>
          <p:nvPr/>
        </p:nvSpPr>
        <p:spPr bwMode="auto">
          <a:xfrm>
            <a:off x="6877050" y="4052888"/>
            <a:ext cx="1703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ea typeface="微软雅黑" panose="020B0503020204020204" pitchFamily="34" charset="-122"/>
              </a:rPr>
              <a:t>18.5</a:t>
            </a:r>
            <a:r>
              <a:rPr lang="zh-CN" altLang="en-US" sz="2800" b="1">
                <a:ea typeface="微软雅黑" panose="020B0503020204020204" pitchFamily="34" charset="-122"/>
              </a:rPr>
              <a:t>～</a:t>
            </a:r>
            <a:r>
              <a:rPr lang="en-US" altLang="zh-CN" sz="2800" b="1">
                <a:ea typeface="微软雅黑" panose="020B0503020204020204" pitchFamily="34" charset="-122"/>
              </a:rPr>
              <a:t>25   </a:t>
            </a:r>
          </a:p>
        </p:txBody>
      </p:sp>
      <p:sp>
        <p:nvSpPr>
          <p:cNvPr id="127002" name="Rectangle 26"/>
          <p:cNvSpPr>
            <a:spLocks noChangeArrowheads="1"/>
          </p:cNvSpPr>
          <p:nvPr/>
        </p:nvSpPr>
        <p:spPr bwMode="auto">
          <a:xfrm>
            <a:off x="8813801" y="2578100"/>
            <a:ext cx="1223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chemeClr val="bg1"/>
                </a:solidFill>
                <a:ea typeface="微软雅黑" panose="020B0503020204020204" pitchFamily="34" charset="-122"/>
              </a:rPr>
              <a:t>营养过剩   </a:t>
            </a:r>
          </a:p>
        </p:txBody>
      </p:sp>
      <p:sp>
        <p:nvSpPr>
          <p:cNvPr id="127003" name="Rectangle 27"/>
          <p:cNvSpPr>
            <a:spLocks noChangeArrowheads="1"/>
          </p:cNvSpPr>
          <p:nvPr/>
        </p:nvSpPr>
        <p:spPr bwMode="auto">
          <a:xfrm>
            <a:off x="8821738" y="4052888"/>
            <a:ext cx="132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zh-CN" altLang="en-US" sz="2800" b="1">
                <a:ea typeface="微软雅黑" panose="020B0503020204020204" pitchFamily="34" charset="-122"/>
              </a:rPr>
              <a:t>＞</a:t>
            </a:r>
            <a:r>
              <a:rPr lang="en-US" altLang="zh-CN" sz="2800" b="1">
                <a:ea typeface="微软雅黑" panose="020B0503020204020204" pitchFamily="34" charset="-122"/>
              </a:rPr>
              <a:t>25   </a:t>
            </a:r>
          </a:p>
        </p:txBody>
      </p:sp>
      <p:sp>
        <p:nvSpPr>
          <p:cNvPr id="127004" name="Text Box 28"/>
          <p:cNvSpPr txBox="1">
            <a:spLocks noChangeArrowheads="1"/>
          </p:cNvSpPr>
          <p:nvPr/>
        </p:nvSpPr>
        <p:spPr bwMode="auto">
          <a:xfrm>
            <a:off x="1905000" y="4910140"/>
            <a:ext cx="9486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ea typeface="微软雅黑" panose="020B0503020204020204" pitchFamily="34" charset="-122"/>
              </a:rPr>
              <a:t>国际上常用的人的体重计算公式                              标准体重</a:t>
            </a:r>
            <a:r>
              <a:rPr lang="en-US" altLang="zh-CN" dirty="0">
                <a:ea typeface="微软雅黑" panose="020B0503020204020204" pitchFamily="34" charset="-122"/>
              </a:rPr>
              <a:t>=(</a:t>
            </a:r>
            <a:r>
              <a:rPr lang="zh-CN" altLang="en-US" dirty="0">
                <a:ea typeface="微软雅黑" panose="020B0503020204020204" pitchFamily="34" charset="-122"/>
              </a:rPr>
              <a:t>身高</a:t>
            </a:r>
            <a:r>
              <a:rPr lang="en-US" altLang="zh-CN" dirty="0">
                <a:ea typeface="微软雅黑" panose="020B0503020204020204" pitchFamily="34" charset="-122"/>
              </a:rPr>
              <a:t>cm-100)x0.9(kg) </a:t>
            </a:r>
          </a:p>
          <a:p>
            <a:r>
              <a:rPr lang="zh-CN" altLang="en-US" dirty="0">
                <a:ea typeface="微软雅黑" panose="020B0503020204020204" pitchFamily="34" charset="-122"/>
              </a:rPr>
              <a:t>标准体重</a:t>
            </a:r>
            <a:r>
              <a:rPr lang="en-US" altLang="zh-CN" dirty="0">
                <a:ea typeface="微软雅黑" panose="020B0503020204020204" pitchFamily="34" charset="-122"/>
              </a:rPr>
              <a:t>(</a:t>
            </a:r>
            <a:r>
              <a:rPr lang="zh-CN" altLang="en-US" dirty="0">
                <a:ea typeface="微软雅黑" panose="020B0503020204020204" pitchFamily="34" charset="-122"/>
              </a:rPr>
              <a:t>女</a:t>
            </a:r>
            <a:r>
              <a:rPr lang="en-US" altLang="zh-CN" dirty="0">
                <a:ea typeface="微软雅黑" panose="020B0503020204020204" pitchFamily="34" charset="-122"/>
              </a:rPr>
              <a:t>)=(</a:t>
            </a:r>
            <a:r>
              <a:rPr lang="zh-CN" altLang="en-US" dirty="0">
                <a:ea typeface="微软雅黑" panose="020B0503020204020204" pitchFamily="34" charset="-122"/>
              </a:rPr>
              <a:t>身高</a:t>
            </a:r>
            <a:r>
              <a:rPr lang="en-US" altLang="zh-CN" dirty="0">
                <a:ea typeface="微软雅黑" panose="020B0503020204020204" pitchFamily="34" charset="-122"/>
              </a:rPr>
              <a:t>cm-100)x0.9(kg)-2.5(kg)             </a:t>
            </a:r>
            <a:r>
              <a:rPr lang="zh-CN" altLang="en-US" dirty="0">
                <a:ea typeface="微软雅黑" panose="020B0503020204020204" pitchFamily="34" charset="-122"/>
              </a:rPr>
              <a:t>正常体重：标准体重＋</a:t>
            </a:r>
            <a:r>
              <a:rPr lang="en-US" altLang="zh-CN" dirty="0">
                <a:ea typeface="微软雅黑" panose="020B0503020204020204" pitchFamily="34" charset="-122"/>
              </a:rPr>
              <a:t>-(</a:t>
            </a:r>
            <a:r>
              <a:rPr lang="zh-CN" altLang="en-US" dirty="0">
                <a:ea typeface="微软雅黑" panose="020B0503020204020204" pitchFamily="34" charset="-122"/>
              </a:rPr>
              <a:t>多少）</a:t>
            </a:r>
            <a:r>
              <a:rPr lang="en-US" altLang="zh-CN" dirty="0">
                <a:ea typeface="微软雅黑" panose="020B0503020204020204" pitchFamily="34" charset="-122"/>
              </a:rPr>
              <a:t>10</a:t>
            </a:r>
            <a:r>
              <a:rPr lang="zh-CN" altLang="en-US" dirty="0">
                <a:ea typeface="微软雅黑" panose="020B0503020204020204" pitchFamily="34" charset="-122"/>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999"/>
                                        </p:tgtEl>
                                        <p:attrNameLst>
                                          <p:attrName>style.visibility</p:attrName>
                                        </p:attrNameLst>
                                      </p:cBhvr>
                                      <p:to>
                                        <p:strVal val="visible"/>
                                      </p:to>
                                    </p:set>
                                    <p:animEffect transition="in" filter="fade">
                                      <p:cBhvr>
                                        <p:cTn id="7" dur="1000"/>
                                        <p:tgtEl>
                                          <p:spTgt spid="126999"/>
                                        </p:tgtEl>
                                      </p:cBhvr>
                                    </p:animEffect>
                                    <p:anim calcmode="lin" valueType="num">
                                      <p:cBhvr>
                                        <p:cTn id="8" dur="1000" fill="hold"/>
                                        <p:tgtEl>
                                          <p:spTgt spid="126999"/>
                                        </p:tgtEl>
                                        <p:attrNameLst>
                                          <p:attrName>ppt_x</p:attrName>
                                        </p:attrNameLst>
                                      </p:cBhvr>
                                      <p:tavLst>
                                        <p:tav tm="0">
                                          <p:val>
                                            <p:strVal val="#ppt_x"/>
                                          </p:val>
                                        </p:tav>
                                        <p:tav tm="100000">
                                          <p:val>
                                            <p:strVal val="#ppt_x"/>
                                          </p:val>
                                        </p:tav>
                                      </p:tavLst>
                                    </p:anim>
                                    <p:anim calcmode="lin" valueType="num">
                                      <p:cBhvr>
                                        <p:cTn id="9" dur="1000" fill="hold"/>
                                        <p:tgtEl>
                                          <p:spTgt spid="12699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7001"/>
                                        </p:tgtEl>
                                        <p:attrNameLst>
                                          <p:attrName>style.visibility</p:attrName>
                                        </p:attrNameLst>
                                      </p:cBhvr>
                                      <p:to>
                                        <p:strVal val="visible"/>
                                      </p:to>
                                    </p:set>
                                    <p:animEffect transition="in" filter="fade">
                                      <p:cBhvr>
                                        <p:cTn id="12" dur="1000"/>
                                        <p:tgtEl>
                                          <p:spTgt spid="127001"/>
                                        </p:tgtEl>
                                      </p:cBhvr>
                                    </p:animEffect>
                                    <p:anim calcmode="lin" valueType="num">
                                      <p:cBhvr>
                                        <p:cTn id="13" dur="1000" fill="hold"/>
                                        <p:tgtEl>
                                          <p:spTgt spid="127001"/>
                                        </p:tgtEl>
                                        <p:attrNameLst>
                                          <p:attrName>ppt_x</p:attrName>
                                        </p:attrNameLst>
                                      </p:cBhvr>
                                      <p:tavLst>
                                        <p:tav tm="0">
                                          <p:val>
                                            <p:strVal val="#ppt_x"/>
                                          </p:val>
                                        </p:tav>
                                        <p:tav tm="100000">
                                          <p:val>
                                            <p:strVal val="#ppt_x"/>
                                          </p:val>
                                        </p:tav>
                                      </p:tavLst>
                                    </p:anim>
                                    <p:anim calcmode="lin" valueType="num">
                                      <p:cBhvr>
                                        <p:cTn id="14" dur="1000" fill="hold"/>
                                        <p:tgtEl>
                                          <p:spTgt spid="12700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7003"/>
                                        </p:tgtEl>
                                        <p:attrNameLst>
                                          <p:attrName>style.visibility</p:attrName>
                                        </p:attrNameLst>
                                      </p:cBhvr>
                                      <p:to>
                                        <p:strVal val="visible"/>
                                      </p:to>
                                    </p:set>
                                    <p:animEffect transition="in" filter="fade">
                                      <p:cBhvr>
                                        <p:cTn id="17" dur="1000"/>
                                        <p:tgtEl>
                                          <p:spTgt spid="127003"/>
                                        </p:tgtEl>
                                      </p:cBhvr>
                                    </p:animEffect>
                                    <p:anim calcmode="lin" valueType="num">
                                      <p:cBhvr>
                                        <p:cTn id="18" dur="1000" fill="hold"/>
                                        <p:tgtEl>
                                          <p:spTgt spid="127003"/>
                                        </p:tgtEl>
                                        <p:attrNameLst>
                                          <p:attrName>ppt_x</p:attrName>
                                        </p:attrNameLst>
                                      </p:cBhvr>
                                      <p:tavLst>
                                        <p:tav tm="0">
                                          <p:val>
                                            <p:strVal val="#ppt_x"/>
                                          </p:val>
                                        </p:tav>
                                        <p:tav tm="100000">
                                          <p:val>
                                            <p:strVal val="#ppt_x"/>
                                          </p:val>
                                        </p:tav>
                                      </p:tavLst>
                                    </p:anim>
                                    <p:anim calcmode="lin" valueType="num">
                                      <p:cBhvr>
                                        <p:cTn id="19" dur="1000" fill="hold"/>
                                        <p:tgtEl>
                                          <p:spTgt spid="127003"/>
                                        </p:tgtEl>
                                        <p:attrNameLst>
                                          <p:attrName>ppt_y</p:attrName>
                                        </p:attrNameLst>
                                      </p:cBhvr>
                                      <p:tavLst>
                                        <p:tav tm="0">
                                          <p:val>
                                            <p:strVal val="#ppt_y+.1"/>
                                          </p:val>
                                        </p:tav>
                                        <p:tav tm="100000">
                                          <p:val>
                                            <p:strVal val="#ppt_y"/>
                                          </p:val>
                                        </p:tav>
                                      </p:tavLst>
                                    </p:anim>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27004"/>
                                        </p:tgtEl>
                                        <p:attrNameLst>
                                          <p:attrName>style.visibility</p:attrName>
                                        </p:attrNameLst>
                                      </p:cBhvr>
                                      <p:to>
                                        <p:strVal val="visible"/>
                                      </p:to>
                                    </p:set>
                                    <p:anim calcmode="discrete" valueType="clr">
                                      <p:cBhvr override="childStyle">
                                        <p:cTn id="22" dur="80"/>
                                        <p:tgtEl>
                                          <p:spTgt spid="12700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7004"/>
                                        </p:tgtEl>
                                        <p:attrNameLst>
                                          <p:attrName>fillcolor</p:attrName>
                                        </p:attrNameLst>
                                      </p:cBhvr>
                                      <p:tavLst>
                                        <p:tav tm="0">
                                          <p:val>
                                            <p:clrVal>
                                              <a:schemeClr val="accent2"/>
                                            </p:clrVal>
                                          </p:val>
                                        </p:tav>
                                        <p:tav tm="50000">
                                          <p:val>
                                            <p:clrVal>
                                              <a:schemeClr val="hlink"/>
                                            </p:clrVal>
                                          </p:val>
                                        </p:tav>
                                      </p:tavLst>
                                    </p:anim>
                                    <p:set>
                                      <p:cBhvr>
                                        <p:cTn id="24" dur="80"/>
                                        <p:tgtEl>
                                          <p:spTgt spid="1270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9" grpId="0"/>
      <p:bldP spid="127001" grpId="0"/>
      <p:bldP spid="127003" grpId="0"/>
      <p:bldP spid="1270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651000" y="1511301"/>
            <a:ext cx="90678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800" dirty="0">
                <a:ea typeface="微软雅黑" panose="020B0503020204020204" pitchFamily="34" charset="-122"/>
              </a:rPr>
              <a:t>据妇幼保健院妇保所林祖荣所长介绍，一般来说，</a:t>
            </a:r>
            <a:r>
              <a:rPr kumimoji="1" lang="zh-CN" altLang="en-US" sz="2800" b="1" dirty="0">
                <a:ea typeface="微软雅黑" panose="020B0503020204020204" pitchFamily="34" charset="-122"/>
              </a:rPr>
              <a:t>肥胖容易引起高血压、高血脂等多项疾病，</a:t>
            </a:r>
            <a:r>
              <a:rPr kumimoji="1" lang="zh-CN" altLang="en-US" sz="2800" dirty="0">
                <a:ea typeface="微软雅黑" panose="020B0503020204020204" pitchFamily="34" charset="-122"/>
              </a:rPr>
              <a:t>对身体的危害性较大，易被重视，</a:t>
            </a:r>
          </a:p>
          <a:p>
            <a:pPr>
              <a:spcBef>
                <a:spcPct val="50000"/>
              </a:spcBef>
            </a:pPr>
            <a:r>
              <a:rPr kumimoji="1" lang="zh-CN" altLang="en-US" sz="2800" dirty="0">
                <a:ea typeface="微软雅黑" panose="020B0503020204020204" pitchFamily="34" charset="-122"/>
              </a:rPr>
              <a:t>目前由于以瘦为美的审美观念影响</a:t>
            </a:r>
            <a:r>
              <a:rPr kumimoji="1" lang="zh-CN" altLang="en-US" sz="2800" b="1" dirty="0">
                <a:ea typeface="微软雅黑" panose="020B0503020204020204" pitchFamily="34" charset="-122"/>
              </a:rPr>
              <a:t>，少女盲目减肥的现象非常严重。　　</a:t>
            </a:r>
            <a:r>
              <a:rPr kumimoji="1" lang="zh-CN" altLang="en-US" sz="2800" dirty="0">
                <a:ea typeface="微软雅黑" panose="020B0503020204020204" pitchFamily="34" charset="-122"/>
              </a:rPr>
              <a:t>调查的主要完成人葛宁医生说，</a:t>
            </a:r>
            <a:r>
              <a:rPr kumimoji="1" lang="zh-CN" altLang="en-US" sz="2800" b="1" dirty="0">
                <a:ea typeface="微软雅黑" panose="020B0503020204020204" pitchFamily="34" charset="-122"/>
              </a:rPr>
              <a:t>由节食引起的身体偏瘦，通常和营养不良相联系，容易患上贫血、低血糖疾病。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524000" y="-9842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endParaRPr>
          </a:p>
        </p:txBody>
      </p:sp>
      <p:sp>
        <p:nvSpPr>
          <p:cNvPr id="141315" name="Text Box 3"/>
          <p:cNvSpPr txBox="1">
            <a:spLocks noChangeArrowheads="1"/>
          </p:cNvSpPr>
          <p:nvPr/>
        </p:nvSpPr>
        <p:spPr bwMode="auto">
          <a:xfrm>
            <a:off x="1879600" y="1193800"/>
            <a:ext cx="98806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4400" b="1" dirty="0">
                <a:ea typeface="微软雅黑" panose="020B0503020204020204" pitchFamily="34" charset="-122"/>
              </a:rPr>
              <a:t>              </a:t>
            </a:r>
            <a:r>
              <a:rPr kumimoji="1" lang="zh-CN" altLang="en-US" sz="4400" b="1" dirty="0">
                <a:ea typeface="微软雅黑" panose="020B0503020204020204" pitchFamily="34" charset="-122"/>
              </a:rPr>
              <a:t>合理营养 平衡膳食</a:t>
            </a:r>
            <a:br>
              <a:rPr kumimoji="1" lang="zh-CN" altLang="en-US" sz="2400" dirty="0">
                <a:ea typeface="微软雅黑" panose="020B0503020204020204" pitchFamily="34" charset="-122"/>
              </a:rPr>
            </a:br>
            <a:br>
              <a:rPr kumimoji="1" lang="zh-CN" altLang="en-US" sz="2400" dirty="0">
                <a:ea typeface="微软雅黑" panose="020B0503020204020204" pitchFamily="34" charset="-122"/>
              </a:rPr>
            </a:br>
            <a:r>
              <a:rPr kumimoji="1" lang="zh-CN" altLang="en-US" sz="2400" dirty="0">
                <a:ea typeface="微软雅黑" panose="020B0503020204020204" pitchFamily="34" charset="-122"/>
              </a:rPr>
              <a:t>即指食物含有人体所需要的一定质量的营养素，各营养素比例适宜，膳食营养供给量达到标准，使物质代谢和能量代谢保持平衡的膳食。</a:t>
            </a:r>
          </a:p>
          <a:p>
            <a:pPr>
              <a:spcBef>
                <a:spcPct val="50000"/>
              </a:spcBef>
            </a:pPr>
            <a:endParaRPr kumimoji="1" lang="zh-CN" altLang="en-US" sz="2400" b="1" dirty="0">
              <a:ea typeface="微软雅黑" panose="020B0503020204020204" pitchFamily="34" charset="-122"/>
            </a:endParaRPr>
          </a:p>
          <a:p>
            <a:r>
              <a:rPr lang="zh-CN" altLang="en-US" sz="2400" b="1" dirty="0">
                <a:ea typeface="微软雅黑" panose="020B0503020204020204" pitchFamily="34" charset="-122"/>
              </a:rPr>
              <a:t>保证每日三餐，按时进餐。</a:t>
            </a:r>
          </a:p>
          <a:p>
            <a:r>
              <a:rPr lang="zh-CN" altLang="en-US" sz="2400" b="1" dirty="0">
                <a:ea typeface="微软雅黑" panose="020B0503020204020204" pitchFamily="34" charset="-122"/>
              </a:rPr>
              <a:t>不挑食，不偏食，不暴饮暴食。</a:t>
            </a:r>
          </a:p>
          <a:p>
            <a:r>
              <a:rPr lang="zh-CN" altLang="en-US" sz="2400" b="1" dirty="0">
                <a:ea typeface="微软雅黑" panose="020B0503020204020204" pitchFamily="34" charset="-122"/>
              </a:rPr>
              <a:t>每餐动植物性食品合理搭配，饮食多样化。</a:t>
            </a:r>
          </a:p>
          <a:p>
            <a:r>
              <a:rPr lang="zh-CN" altLang="en-US" sz="2400" b="1" dirty="0">
                <a:ea typeface="微软雅黑" panose="020B0503020204020204" pitchFamily="34" charset="-122"/>
              </a:rPr>
              <a:t>早、中、晚三餐比例为</a:t>
            </a:r>
            <a:r>
              <a:rPr lang="en-US" altLang="zh-CN" sz="2400" b="1" dirty="0">
                <a:ea typeface="微软雅黑" panose="020B0503020204020204" pitchFamily="34" charset="-122"/>
              </a:rPr>
              <a:t>3</a:t>
            </a:r>
            <a:r>
              <a:rPr lang="zh-CN" altLang="en-US" sz="2400" b="1" dirty="0">
                <a:ea typeface="微软雅黑" panose="020B0503020204020204" pitchFamily="34" charset="-122"/>
              </a:rPr>
              <a:t>：</a:t>
            </a:r>
            <a:r>
              <a:rPr lang="en-US" altLang="zh-CN" sz="2400" b="1" dirty="0">
                <a:ea typeface="微软雅黑" panose="020B0503020204020204" pitchFamily="34" charset="-122"/>
              </a:rPr>
              <a:t>4</a:t>
            </a:r>
            <a:r>
              <a:rPr lang="zh-CN" altLang="en-US" sz="2400" b="1" dirty="0">
                <a:ea typeface="微软雅黑" panose="020B0503020204020204" pitchFamily="34" charset="-122"/>
              </a:rPr>
              <a:t>：</a:t>
            </a:r>
            <a:r>
              <a:rPr lang="en-US" altLang="zh-CN" sz="2400" b="1" dirty="0">
                <a:ea typeface="微软雅黑" panose="020B0503020204020204" pitchFamily="34" charset="-122"/>
              </a:rPr>
              <a:t>3</a:t>
            </a:r>
            <a:r>
              <a:rPr lang="zh-CN" altLang="en-US" sz="2400" b="1" dirty="0">
                <a:ea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3162300" y="1429196"/>
            <a:ext cx="7924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400" b="1" dirty="0">
                <a:ea typeface="微软雅黑" panose="020B0503020204020204" pitchFamily="34" charset="-122"/>
              </a:rPr>
              <a:t>忽视早餐危害大</a:t>
            </a:r>
            <a:endParaRPr lang="zh-CN" altLang="en-US" sz="4400" dirty="0">
              <a:ea typeface="微软雅黑" panose="020B0503020204020204" pitchFamily="34" charset="-122"/>
            </a:endParaRPr>
          </a:p>
          <a:p>
            <a:r>
              <a:rPr lang="zh-CN" altLang="en-US" sz="2000" dirty="0">
                <a:ea typeface="微软雅黑" panose="020B0503020204020204" pitchFamily="34" charset="-122"/>
              </a:rPr>
              <a:t>大多数学生认为早餐吃不吃无所谓，或者觉得早餐随便吃一点就行了。然而，营养学研究证明，</a:t>
            </a:r>
            <a:r>
              <a:rPr lang="zh-CN" altLang="en-US" sz="2000" u="sng" dirty="0">
                <a:ea typeface="微软雅黑" panose="020B0503020204020204" pitchFamily="34" charset="-122"/>
              </a:rPr>
              <a:t>早餐却是人一天中最重要的一顿饭</a:t>
            </a:r>
            <a:r>
              <a:rPr lang="zh-CN" altLang="en-US" sz="2000" dirty="0">
                <a:ea typeface="微软雅黑" panose="020B0503020204020204" pitchFamily="34" charset="-122"/>
              </a:rPr>
              <a:t>。</a:t>
            </a:r>
          </a:p>
          <a:p>
            <a:r>
              <a:rPr lang="zh-CN" altLang="en-US" sz="2000" dirty="0">
                <a:ea typeface="微软雅黑" panose="020B0503020204020204" pitchFamily="34" charset="-122"/>
              </a:rPr>
              <a:t>早餐是启动大脑的</a:t>
            </a:r>
            <a:r>
              <a:rPr lang="en-US" altLang="zh-CN" sz="2000" dirty="0">
                <a:ea typeface="微软雅黑" panose="020B0503020204020204" pitchFamily="34" charset="-122"/>
              </a:rPr>
              <a:t>"</a:t>
            </a:r>
            <a:r>
              <a:rPr lang="zh-CN" altLang="en-US" sz="2000" dirty="0">
                <a:ea typeface="微软雅黑" panose="020B0503020204020204" pitchFamily="34" charset="-122"/>
              </a:rPr>
              <a:t>开关</a:t>
            </a:r>
            <a:r>
              <a:rPr lang="en-US" altLang="zh-CN" sz="2000" dirty="0">
                <a:ea typeface="微软雅黑" panose="020B0503020204020204" pitchFamily="34" charset="-122"/>
              </a:rPr>
              <a:t>"</a:t>
            </a:r>
            <a:r>
              <a:rPr lang="zh-CN" altLang="en-US" sz="2000" dirty="0">
                <a:ea typeface="微软雅黑" panose="020B0503020204020204" pitchFamily="34" charset="-122"/>
              </a:rPr>
              <a:t>。经过一夜，储存的葡萄糖在餐后</a:t>
            </a:r>
            <a:r>
              <a:rPr lang="en-US" altLang="zh-CN" sz="2000" dirty="0">
                <a:ea typeface="微软雅黑" panose="020B0503020204020204" pitchFamily="34" charset="-122"/>
              </a:rPr>
              <a:t>8</a:t>
            </a:r>
            <a:r>
              <a:rPr lang="zh-CN" altLang="en-US" sz="2000" dirty="0">
                <a:ea typeface="微软雅黑" panose="020B0503020204020204" pitchFamily="34" charset="-122"/>
              </a:rPr>
              <a:t>小时就消耗殆尽，而人脑的细胞只能从葡萄糖这一种营养素获取能量。早餐能使激素分泌很快进入高潮，并为脑细胞提供能源。早餐吃的少或是虽然吃得不少，但</a:t>
            </a:r>
            <a:r>
              <a:rPr lang="zh-CN" altLang="en-US" sz="2000" u="sng" dirty="0">
                <a:ea typeface="微软雅黑" panose="020B0503020204020204" pitchFamily="34" charset="-122"/>
              </a:rPr>
              <a:t>食物选择不当，会使人精神不振，降低工作效率</a:t>
            </a:r>
            <a:r>
              <a:rPr lang="zh-CN" altLang="en-US" sz="2000" dirty="0">
                <a:ea typeface="微软雅黑" panose="020B0503020204020204" pitchFamily="34" charset="-122"/>
              </a:rPr>
              <a:t>。这是因为经过一个晚上没有进食而又不进早餐或早餐太少，血液就不能保证足够的葡萄糖供应，</a:t>
            </a:r>
            <a:r>
              <a:rPr lang="zh-CN" altLang="en-US" sz="2000" u="sng" dirty="0">
                <a:ea typeface="微软雅黑" panose="020B0503020204020204" pitchFamily="34" charset="-122"/>
              </a:rPr>
              <a:t>时间长了就会使人变得疲倦无力，头昏脑胀，情绪不稳定，甚至出现恶心、呕吐、晕倒等现象，</a:t>
            </a:r>
            <a:r>
              <a:rPr lang="zh-CN" altLang="en-US" sz="2000" dirty="0">
                <a:ea typeface="微软雅黑" panose="020B0503020204020204" pitchFamily="34" charset="-122"/>
              </a:rPr>
              <a:t>无法精力充沛地学习和工作。</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42900" y="1676400"/>
            <a:ext cx="2819400" cy="3352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235200" y="1625601"/>
            <a:ext cx="800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u="sng" dirty="0">
                <a:ea typeface="微软雅黑" panose="020B0503020204020204" pitchFamily="34" charset="-122"/>
              </a:rPr>
              <a:t>每天吃一顿丰盛的早餐，可使你长寿</a:t>
            </a:r>
            <a:r>
              <a:rPr lang="zh-CN" altLang="en-US" sz="2000" dirty="0">
                <a:ea typeface="微软雅黑" panose="020B0503020204020204" pitchFamily="34" charset="-122"/>
              </a:rPr>
              <a:t>。美国加州大学在</a:t>
            </a:r>
            <a:r>
              <a:rPr lang="en-US" altLang="zh-CN" sz="2000" dirty="0">
                <a:ea typeface="微软雅黑" panose="020B0503020204020204" pitchFamily="34" charset="-122"/>
              </a:rPr>
              <a:t>7 000</a:t>
            </a:r>
            <a:r>
              <a:rPr lang="zh-CN" altLang="en-US" sz="2000" dirty="0">
                <a:ea typeface="微软雅黑" panose="020B0503020204020204" pitchFamily="34" charset="-122"/>
              </a:rPr>
              <a:t>个接受研究的男女中，</a:t>
            </a:r>
            <a:r>
              <a:rPr lang="zh-CN" altLang="en-US" sz="2000" u="sng" dirty="0">
                <a:ea typeface="微软雅黑" panose="020B0503020204020204" pitchFamily="34" charset="-122"/>
              </a:rPr>
              <a:t>发觉习惯不吃早餐的人，死亡率高达</a:t>
            </a:r>
            <a:r>
              <a:rPr lang="en-US" altLang="zh-CN" sz="2000" u="sng" dirty="0">
                <a:ea typeface="微软雅黑" panose="020B0503020204020204" pitchFamily="34" charset="-122"/>
              </a:rPr>
              <a:t>40</a:t>
            </a:r>
            <a:r>
              <a:rPr lang="zh-CN" altLang="en-US" sz="2000" u="sng" dirty="0">
                <a:ea typeface="微软雅黑" panose="020B0503020204020204" pitchFamily="34" charset="-122"/>
              </a:rPr>
              <a:t>％。</a:t>
            </a:r>
            <a:r>
              <a:rPr lang="zh-CN" altLang="en-US" sz="2000" dirty="0">
                <a:ea typeface="微软雅黑" panose="020B0503020204020204" pitchFamily="34" charset="-122"/>
              </a:rPr>
              <a:t>另外，霍普金斯大学的一次以</a:t>
            </a:r>
            <a:r>
              <a:rPr lang="en-US" altLang="zh-CN" sz="2000" dirty="0">
                <a:ea typeface="微软雅黑" panose="020B0503020204020204" pitchFamily="34" charset="-122"/>
              </a:rPr>
              <a:t>80</a:t>
            </a:r>
            <a:r>
              <a:rPr lang="zh-CN" altLang="en-US" sz="2000" dirty="0">
                <a:ea typeface="微软雅黑" panose="020B0503020204020204" pitchFamily="34" charset="-122"/>
              </a:rPr>
              <a:t>～</a:t>
            </a:r>
            <a:r>
              <a:rPr lang="en-US" altLang="zh-CN" sz="2000" dirty="0">
                <a:ea typeface="微软雅黑" panose="020B0503020204020204" pitchFamily="34" charset="-122"/>
              </a:rPr>
              <a:t>90</a:t>
            </a:r>
            <a:r>
              <a:rPr lang="zh-CN" altLang="en-US" sz="2000" dirty="0">
                <a:ea typeface="微软雅黑" panose="020B0503020204020204" pitchFamily="34" charset="-122"/>
              </a:rPr>
              <a:t>岁老人为对象的研究，发现他们长寿的唯一共同点是每天吃一顿丰盛的早餐。尤其是正在长身体的中小学生和高等学校的学生，更应重视早餐。据调查，吃饭时间有规律的学校儿童比不吃早餐的儿童身体发育要好得多。</a:t>
            </a:r>
          </a:p>
          <a:p>
            <a:r>
              <a:rPr lang="zh-CN" altLang="en-US" sz="2000" u="sng" dirty="0">
                <a:ea typeface="微软雅黑" panose="020B0503020204020204" pitchFamily="34" charset="-122"/>
              </a:rPr>
              <a:t>不吃早餐会使人感到疲倦、胃部不适和头痛；长期不吃早餐的人，皮肤干燥，容易产生皱纹，提前老化。</a:t>
            </a:r>
            <a:r>
              <a:rPr lang="zh-CN" altLang="en-US" sz="2000" dirty="0">
                <a:ea typeface="微软雅黑" panose="020B0503020204020204" pitchFamily="34" charset="-122"/>
              </a:rPr>
              <a:t>另外，经常不吃早餐的人，长时间空腹后，如果狼吞虎咽地吃午饭，</a:t>
            </a:r>
            <a:r>
              <a:rPr lang="zh-CN" altLang="en-US" sz="2000" u="sng" dirty="0">
                <a:ea typeface="微软雅黑" panose="020B0503020204020204" pitchFamily="34" charset="-122"/>
              </a:rPr>
              <a:t>还容易犯严重的食后困倦症。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390650" y="1352551"/>
            <a:ext cx="984885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u="sng" dirty="0">
                <a:ea typeface="微软雅黑" panose="020B0503020204020204" pitchFamily="34" charset="-122"/>
              </a:rPr>
              <a:t>不吃早餐可导致肥胖</a:t>
            </a:r>
            <a:r>
              <a:rPr lang="zh-CN" altLang="en-US" sz="2800" dirty="0">
                <a:ea typeface="微软雅黑" panose="020B0503020204020204" pitchFamily="34" charset="-122"/>
              </a:rPr>
              <a:t>。人在空腹时身体内贮存能量的保护机能增强，因而吃进的食物容易被吸收，即使所吸收的是糖，也容易变成皮下脂肪，造成皮下脂肪积聚，使身体肥胖。</a:t>
            </a:r>
          </a:p>
          <a:p>
            <a:pPr>
              <a:spcBef>
                <a:spcPct val="50000"/>
              </a:spcBef>
            </a:pPr>
            <a:r>
              <a:rPr lang="zh-CN" altLang="en-US" sz="2800" dirty="0">
                <a:ea typeface="微软雅黑" panose="020B0503020204020204" pitchFamily="34" charset="-122"/>
              </a:rPr>
              <a:t>早餐应该以质量为主，而不是以数量为主，应该摄取一天所需要的整个营养量的三分之一以上。国外有人对</a:t>
            </a:r>
            <a:r>
              <a:rPr lang="en-US" altLang="zh-CN" sz="2800" dirty="0">
                <a:ea typeface="微软雅黑" panose="020B0503020204020204" pitchFamily="34" charset="-122"/>
              </a:rPr>
              <a:t>200</a:t>
            </a:r>
            <a:r>
              <a:rPr lang="zh-CN" altLang="en-US" sz="2800" dirty="0">
                <a:ea typeface="微软雅黑" panose="020B0503020204020204" pitchFamily="34" charset="-122"/>
              </a:rPr>
              <a:t>位受试者分别吃</a:t>
            </a:r>
            <a:r>
              <a:rPr lang="en-US" altLang="zh-CN" sz="2800" dirty="0">
                <a:ea typeface="微软雅黑" panose="020B0503020204020204" pitchFamily="34" charset="-122"/>
              </a:rPr>
              <a:t>6</a:t>
            </a:r>
            <a:r>
              <a:rPr lang="zh-CN" altLang="en-US" sz="2800" dirty="0">
                <a:ea typeface="微软雅黑" panose="020B0503020204020204" pitchFamily="34" charset="-122"/>
              </a:rPr>
              <a:t>种不同食物构成的早餐，结果表明，</a:t>
            </a:r>
            <a:r>
              <a:rPr lang="zh-CN" altLang="en-US" sz="2800" u="sng" dirty="0">
                <a:ea typeface="微软雅黑" panose="020B0503020204020204" pitchFamily="34" charset="-122"/>
              </a:rPr>
              <a:t>早餐除要供应糖类</a:t>
            </a:r>
            <a:r>
              <a:rPr lang="en-US" altLang="zh-CN" sz="2800" u="sng" dirty="0">
                <a:ea typeface="微软雅黑" panose="020B0503020204020204" pitchFamily="34" charset="-122"/>
              </a:rPr>
              <a:t>(</a:t>
            </a:r>
            <a:r>
              <a:rPr lang="zh-CN" altLang="en-US" sz="2800" u="sng" dirty="0">
                <a:ea typeface="微软雅黑" panose="020B0503020204020204" pitchFamily="34" charset="-122"/>
              </a:rPr>
              <a:t>粥、面包或馒头</a:t>
            </a:r>
            <a:r>
              <a:rPr lang="en-US" altLang="zh-CN" sz="2800" u="sng" dirty="0">
                <a:ea typeface="微软雅黑" panose="020B0503020204020204" pitchFamily="34" charset="-122"/>
              </a:rPr>
              <a:t>)</a:t>
            </a:r>
            <a:r>
              <a:rPr lang="zh-CN" altLang="en-US" sz="2800" u="sng" dirty="0">
                <a:ea typeface="微软雅黑" panose="020B0503020204020204" pitchFamily="34" charset="-122"/>
              </a:rPr>
              <a:t>和脂肪之外，还要有蛋白质</a:t>
            </a:r>
            <a:r>
              <a:rPr lang="en-US" altLang="zh-CN" sz="2800" u="sng" dirty="0">
                <a:ea typeface="微软雅黑" panose="020B0503020204020204" pitchFamily="34" charset="-122"/>
              </a:rPr>
              <a:t>(</a:t>
            </a:r>
            <a:r>
              <a:rPr lang="zh-CN" altLang="en-US" sz="2800" u="sng" dirty="0">
                <a:ea typeface="微软雅黑" panose="020B0503020204020204" pitchFamily="34" charset="-122"/>
              </a:rPr>
              <a:t>牛奶或鸡蛋等</a:t>
            </a:r>
            <a:r>
              <a:rPr lang="en-US" altLang="zh-CN" sz="2800" u="sng" dirty="0">
                <a:ea typeface="微软雅黑" panose="020B0503020204020204" pitchFamily="34" charset="-122"/>
              </a:rPr>
              <a:t>)</a:t>
            </a:r>
            <a:r>
              <a:rPr lang="zh-CN" altLang="en-US" sz="2800" u="sng" dirty="0">
                <a:ea typeface="微软雅黑" panose="020B0503020204020204" pitchFamily="34" charset="-122"/>
              </a:rPr>
              <a:t>供应。</a:t>
            </a:r>
            <a:r>
              <a:rPr lang="zh-CN" altLang="en-US" sz="2800" dirty="0">
                <a:ea typeface="微软雅黑" panose="020B0503020204020204" pitchFamily="34" charset="-122"/>
              </a:rPr>
              <a:t>富有蛋白质的早餐，可使人在较长时间保持很高的工作效率。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2"/>
          <p:cNvGrpSpPr/>
          <p:nvPr/>
        </p:nvGrpSpPr>
        <p:grpSpPr bwMode="auto">
          <a:xfrm>
            <a:off x="2286000" y="3886200"/>
            <a:ext cx="8743950" cy="1524000"/>
            <a:chOff x="0" y="0"/>
            <a:chExt cx="8525" cy="748"/>
          </a:xfrm>
        </p:grpSpPr>
        <p:sp>
          <p:nvSpPr>
            <p:cNvPr id="137219" name="Rectangle 3"/>
            <p:cNvSpPr>
              <a:spLocks noChangeArrowheads="1"/>
            </p:cNvSpPr>
            <p:nvPr/>
          </p:nvSpPr>
          <p:spPr bwMode="auto">
            <a:xfrm>
              <a:off x="0" y="0"/>
              <a:ext cx="8525" cy="748"/>
            </a:xfrm>
            <a:prstGeom prst="rect">
              <a:avLst/>
            </a:prstGeom>
            <a:noFill/>
            <a:ln>
              <a:noFill/>
            </a:ln>
            <a:effectLst/>
            <a:extLst>
              <a:ext uri="{909E8E84-426E-40DD-AFC4-6F175D3DCCD1}">
                <a14:hiddenFill xmlns:a14="http://schemas.microsoft.com/office/drawing/2010/main">
                  <a:solidFill>
                    <a:srgbClr val="E0E0D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a typeface="微软雅黑" panose="020B0503020204020204" pitchFamily="34" charset="-122"/>
              </a:endParaRPr>
            </a:p>
          </p:txBody>
        </p:sp>
        <p:sp>
          <p:nvSpPr>
            <p:cNvPr id="137220" name="Rectangle 4"/>
            <p:cNvSpPr>
              <a:spLocks noChangeArrowheads="1"/>
            </p:cNvSpPr>
            <p:nvPr/>
          </p:nvSpPr>
          <p:spPr bwMode="auto">
            <a:xfrm>
              <a:off x="0" y="0"/>
              <a:ext cx="8525" cy="748"/>
            </a:xfrm>
            <a:prstGeom prst="rect">
              <a:avLst/>
            </a:prstGeom>
            <a:noFill/>
            <a:ln>
              <a:noFill/>
            </a:ln>
            <a:effectLst/>
            <a:extLst>
              <a:ext uri="{909E8E84-426E-40DD-AFC4-6F175D3DCCD1}">
                <a14:hiddenFill xmlns:a14="http://schemas.microsoft.com/office/drawing/2010/main">
                  <a:solidFill>
                    <a:srgbClr val="E0E0D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kumimoji="1" lang="en-US" altLang="zh-CN" sz="2800" dirty="0">
                  <a:latin typeface="Times New Roman" panose="02020603050405020304" pitchFamily="18" charset="0"/>
                  <a:ea typeface="微软雅黑" panose="020B0503020204020204" pitchFamily="34" charset="-122"/>
                </a:rPr>
                <a:t>        </a:t>
              </a:r>
              <a:r>
                <a:rPr kumimoji="1" lang="zh-CN" altLang="en-US" sz="2800" dirty="0">
                  <a:latin typeface="Times New Roman" panose="02020603050405020304" pitchFamily="18" charset="0"/>
                  <a:ea typeface="微软雅黑" panose="020B0503020204020204" pitchFamily="34" charset="-122"/>
                </a:rPr>
                <a:t>饮料含糖较多，不要每天当开水喝，更不能在就餐时一口饭一口饮料，这样会把胃酸冲淡。</a:t>
              </a:r>
            </a:p>
            <a:p>
              <a:pPr eaLnBrk="0" hangingPunct="0"/>
              <a:r>
                <a:rPr kumimoji="1" lang="zh-CN" altLang="en-US" sz="2800" dirty="0">
                  <a:latin typeface="Times New Roman" panose="02020603050405020304" pitchFamily="18" charset="0"/>
                  <a:ea typeface="微软雅黑" panose="020B0503020204020204" pitchFamily="34" charset="-122"/>
                </a:rPr>
                <a:t>        甜饮料喝得多了，也会影响正餐营养的吸收。以喝白开水为好。</a:t>
              </a:r>
            </a:p>
          </p:txBody>
        </p:sp>
      </p:grpSp>
      <p:sp>
        <p:nvSpPr>
          <p:cNvPr id="137221" name="Rectangle 5"/>
          <p:cNvSpPr>
            <a:spLocks noChangeArrowheads="1"/>
          </p:cNvSpPr>
          <p:nvPr/>
        </p:nvSpPr>
        <p:spPr bwMode="auto">
          <a:xfrm>
            <a:off x="2286000" y="1085433"/>
            <a:ext cx="836295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dirty="0">
                <a:ea typeface="微软雅黑" panose="020B0503020204020204" pitchFamily="34" charset="-122"/>
              </a:rPr>
              <a:t>许多儿童患有缺铁性贫血</a:t>
            </a:r>
            <a:r>
              <a:rPr lang="en-US" altLang="zh-CN" sz="2800" dirty="0">
                <a:ea typeface="微软雅黑" panose="020B0503020204020204" pitchFamily="34" charset="-122"/>
              </a:rPr>
              <a:t>--</a:t>
            </a:r>
            <a:r>
              <a:rPr lang="zh-CN" altLang="en-US" sz="2800" dirty="0">
                <a:ea typeface="微软雅黑" panose="020B0503020204020204" pitchFamily="34" charset="-122"/>
              </a:rPr>
              <a:t>这与孩子们吃肉不吃菜有关。 </a:t>
            </a:r>
          </a:p>
          <a:p>
            <a:r>
              <a:rPr lang="zh-CN" altLang="en-US" sz="2800" dirty="0">
                <a:ea typeface="微软雅黑" panose="020B0503020204020204" pitchFamily="34" charset="-122"/>
              </a:rPr>
              <a:t>　　大鱼大肉中不乏有铁元素，但是，这些铁元素难以被人体吸收，只有在和蔬菜、水果的作用下，才能转化为易被人体吸收的铁元素。</a:t>
            </a:r>
            <a:br>
              <a:rPr lang="zh-CN" altLang="en-US" sz="2800" dirty="0">
                <a:ea typeface="微软雅黑" panose="020B0503020204020204" pitchFamily="34" charset="-122"/>
              </a:rPr>
            </a:br>
            <a:br>
              <a:rPr lang="zh-CN" altLang="en-US" dirty="0">
                <a:ea typeface="微软雅黑" panose="020B0503020204020204" pitchFamily="34" charset="-122"/>
              </a:rPr>
            </a:b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200602170031_48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895350"/>
            <a:ext cx="6883400" cy="51625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2590800" y="1066801"/>
            <a:ext cx="7467600" cy="463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20000"/>
              </a:lnSpc>
            </a:pPr>
            <a:r>
              <a:rPr lang="zh-CN" altLang="en-US"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rPr>
              <a:t>为预防高血压，成人每人每日</a:t>
            </a:r>
            <a:r>
              <a:rPr lang="zh-CN" altLang="en-US" sz="2800" b="1" dirty="0">
                <a:solidFill>
                  <a:schemeClr val="bg1"/>
                </a:solidFill>
                <a:latin typeface="宋体" panose="02010600030101010101" pitchFamily="2" charset="-122"/>
                <a:ea typeface="微软雅黑" panose="020B0503020204020204" pitchFamily="34" charset="-122"/>
              </a:rPr>
              <a:t>食盐</a:t>
            </a:r>
            <a:r>
              <a:rPr lang="zh-CN" altLang="en-US"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rPr>
              <a:t>食用量不超过</a:t>
            </a:r>
            <a:r>
              <a:rPr lang="en-US" altLang="zh-CN"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rPr>
              <a:t>10</a:t>
            </a:r>
            <a:r>
              <a:rPr lang="zh-CN" altLang="en-US"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rPr>
              <a:t>克为宜，儿童青少年应限制在</a:t>
            </a:r>
            <a:r>
              <a:rPr lang="en-US" altLang="zh-CN"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rPr>
              <a:t>6</a:t>
            </a:r>
            <a:r>
              <a:rPr lang="zh-CN" altLang="en-US"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rPr>
              <a:t>克左右。</a:t>
            </a:r>
          </a:p>
          <a:p>
            <a:pPr algn="just" eaLnBrk="0" hangingPunct="0">
              <a:lnSpc>
                <a:spcPct val="120000"/>
              </a:lnSpc>
            </a:pPr>
            <a:endParaRPr lang="zh-CN" altLang="en-US"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endParaRPr>
          </a:p>
          <a:p>
            <a:pPr algn="just" eaLnBrk="0" hangingPunct="0">
              <a:lnSpc>
                <a:spcPct val="120000"/>
              </a:lnSpc>
            </a:pPr>
            <a:r>
              <a:rPr lang="zh-CN" altLang="en-US" sz="2800" b="1" dirty="0">
                <a:solidFill>
                  <a:schemeClr val="bg1"/>
                </a:solidFill>
                <a:ea typeface="微软雅黑" panose="020B0503020204020204" pitchFamily="34" charset="-122"/>
              </a:rPr>
              <a:t>吃盐过少也会造成体内的含钠量过低，发生食欲不振，四肢无力，晕眩等现象；严重时还会出现厌食、恶心、呕吐、心率加速，脉搏细弱、肌肉痉挛、视力模糊、反射减弱等症状。</a:t>
            </a:r>
            <a:r>
              <a:rPr lang="zh-CN" altLang="en-US" dirty="0">
                <a:solidFill>
                  <a:schemeClr val="bg1"/>
                </a:solidFill>
                <a:ea typeface="微软雅黑" panose="020B0503020204020204" pitchFamily="34" charset="-122"/>
              </a:rPr>
              <a:t> </a:t>
            </a:r>
            <a:endParaRPr lang="zh-CN" altLang="en-US"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endParaRPr>
          </a:p>
          <a:p>
            <a:pPr algn="just" eaLnBrk="0" hangingPunct="0">
              <a:lnSpc>
                <a:spcPct val="120000"/>
              </a:lnSpc>
            </a:pPr>
            <a:endParaRPr lang="zh-CN" altLang="en-US" sz="2800" b="1" dirty="0">
              <a:solidFill>
                <a:schemeClr val="bg1"/>
              </a:solidFill>
              <a:latin typeface="宋体" panose="02010600030101010101" pitchFamily="2" charset="-122"/>
              <a:ea typeface="微软雅黑" panose="020B0503020204020204" pitchFamily="34" charset="-122"/>
              <a:cs typeface="Times New Roman" panose="02020603050405020304" pitchFamily="18" charset="0"/>
            </a:endParaRPr>
          </a:p>
          <a:p>
            <a:pPr algn="just" eaLnBrk="0" hangingPunct="0">
              <a:lnSpc>
                <a:spcPct val="120000"/>
              </a:lnSpc>
            </a:pPr>
            <a:endParaRPr kumimoji="1" lang="en-US" altLang="zh-CN" sz="2400" dirty="0">
              <a:solidFill>
                <a:schemeClr val="bg1"/>
              </a:solidFill>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893343" y="1028700"/>
            <a:ext cx="61198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6600" b="1" dirty="0">
                <a:ea typeface="微软雅黑" panose="020B0503020204020204" pitchFamily="34" charset="-122"/>
              </a:rPr>
              <a:t>你能做到吗？</a:t>
            </a:r>
          </a:p>
        </p:txBody>
      </p:sp>
      <p:sp>
        <p:nvSpPr>
          <p:cNvPr id="175107" name="Rectangle 3"/>
          <p:cNvSpPr>
            <a:spLocks noChangeArrowheads="1"/>
          </p:cNvSpPr>
          <p:nvPr/>
        </p:nvSpPr>
        <p:spPr bwMode="auto">
          <a:xfrm>
            <a:off x="3105150" y="2324101"/>
            <a:ext cx="7696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0" b="1" dirty="0">
                <a:latin typeface="微软雅黑" panose="020B0503020204020204" pitchFamily="34" charset="-122"/>
                <a:ea typeface="微软雅黑" panose="020B0503020204020204" pitchFamily="34" charset="-122"/>
              </a:rPr>
              <a:t>   </a:t>
            </a:r>
            <a:r>
              <a:rPr lang="zh-CN" altLang="en-US" sz="6000" b="1" dirty="0">
                <a:latin typeface="微软雅黑" panose="020B0503020204020204" pitchFamily="34" charset="-122"/>
                <a:ea typeface="微软雅黑" panose="020B0503020204020204" pitchFamily="34" charset="-122"/>
              </a:rPr>
              <a:t>不偏食、不挑食，养成良好的饮食卫生习惯。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wipe(down)">
                                      <p:cBhvr>
                                        <p:cTn id="7" dur="290">
                                          <p:stCondLst>
                                            <p:cond delay="0"/>
                                          </p:stCondLst>
                                        </p:cTn>
                                        <p:tgtEl>
                                          <p:spTgt spid="175106"/>
                                        </p:tgtEl>
                                      </p:cBhvr>
                                    </p:animEffect>
                                    <p:anim calcmode="lin" valueType="num">
                                      <p:cBhvr>
                                        <p:cTn id="8" dur="911" tmFilter="0,0; 0.14,0.36; 0.43,0.73; 0.71,0.91; 1.0,1.0">
                                          <p:stCondLst>
                                            <p:cond delay="0"/>
                                          </p:stCondLst>
                                        </p:cTn>
                                        <p:tgtEl>
                                          <p:spTgt spid="17510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7510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7510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7510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75106"/>
                                        </p:tgtEl>
                                        <p:attrNameLst>
                                          <p:attrName>ppt_y</p:attrName>
                                        </p:attrNameLst>
                                      </p:cBhvr>
                                      <p:tavLst>
                                        <p:tav tm="0" fmla="#ppt_y-sin(pi*$)/81">
                                          <p:val>
                                            <p:fltVal val="0"/>
                                          </p:val>
                                        </p:tav>
                                        <p:tav tm="100000">
                                          <p:val>
                                            <p:fltVal val="1"/>
                                          </p:val>
                                        </p:tav>
                                      </p:tavLst>
                                    </p:anim>
                                    <p:animScale>
                                      <p:cBhvr>
                                        <p:cTn id="13" dur="13">
                                          <p:stCondLst>
                                            <p:cond delay="325"/>
                                          </p:stCondLst>
                                        </p:cTn>
                                        <p:tgtEl>
                                          <p:spTgt spid="175106"/>
                                        </p:tgtEl>
                                      </p:cBhvr>
                                      <p:to x="100000" y="60000"/>
                                    </p:animScale>
                                    <p:animScale>
                                      <p:cBhvr>
                                        <p:cTn id="14" dur="83" decel="50000">
                                          <p:stCondLst>
                                            <p:cond delay="338"/>
                                          </p:stCondLst>
                                        </p:cTn>
                                        <p:tgtEl>
                                          <p:spTgt spid="175106"/>
                                        </p:tgtEl>
                                      </p:cBhvr>
                                      <p:to x="100000" y="100000"/>
                                    </p:animScale>
                                    <p:animScale>
                                      <p:cBhvr>
                                        <p:cTn id="15" dur="13">
                                          <p:stCondLst>
                                            <p:cond delay="656"/>
                                          </p:stCondLst>
                                        </p:cTn>
                                        <p:tgtEl>
                                          <p:spTgt spid="175106"/>
                                        </p:tgtEl>
                                      </p:cBhvr>
                                      <p:to x="100000" y="80000"/>
                                    </p:animScale>
                                    <p:animScale>
                                      <p:cBhvr>
                                        <p:cTn id="16" dur="83" decel="50000">
                                          <p:stCondLst>
                                            <p:cond delay="669"/>
                                          </p:stCondLst>
                                        </p:cTn>
                                        <p:tgtEl>
                                          <p:spTgt spid="175106"/>
                                        </p:tgtEl>
                                      </p:cBhvr>
                                      <p:to x="100000" y="100000"/>
                                    </p:animScale>
                                    <p:animScale>
                                      <p:cBhvr>
                                        <p:cTn id="17" dur="13">
                                          <p:stCondLst>
                                            <p:cond delay="821"/>
                                          </p:stCondLst>
                                        </p:cTn>
                                        <p:tgtEl>
                                          <p:spTgt spid="175106"/>
                                        </p:tgtEl>
                                      </p:cBhvr>
                                      <p:to x="100000" y="90000"/>
                                    </p:animScale>
                                    <p:animScale>
                                      <p:cBhvr>
                                        <p:cTn id="18" dur="83" decel="50000">
                                          <p:stCondLst>
                                            <p:cond delay="834"/>
                                          </p:stCondLst>
                                        </p:cTn>
                                        <p:tgtEl>
                                          <p:spTgt spid="175106"/>
                                        </p:tgtEl>
                                      </p:cBhvr>
                                      <p:to x="100000" y="100000"/>
                                    </p:animScale>
                                    <p:animScale>
                                      <p:cBhvr>
                                        <p:cTn id="19" dur="13">
                                          <p:stCondLst>
                                            <p:cond delay="904"/>
                                          </p:stCondLst>
                                        </p:cTn>
                                        <p:tgtEl>
                                          <p:spTgt spid="175106"/>
                                        </p:tgtEl>
                                      </p:cBhvr>
                                      <p:to x="100000" y="95000"/>
                                    </p:animScale>
                                    <p:animScale>
                                      <p:cBhvr>
                                        <p:cTn id="20" dur="83" decel="50000">
                                          <p:stCondLst>
                                            <p:cond delay="917"/>
                                          </p:stCondLst>
                                        </p:cTn>
                                        <p:tgtEl>
                                          <p:spTgt spid="1751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Img2200809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590550"/>
            <a:ext cx="7467600" cy="5600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12-9-17-1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667000" y="762000"/>
            <a:ext cx="6914116" cy="50673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WordArt 4"/>
          <p:cNvSpPr>
            <a:spLocks noChangeArrowheads="1" noChangeShapeType="1" noTextEdit="1"/>
          </p:cNvSpPr>
          <p:nvPr/>
        </p:nvSpPr>
        <p:spPr bwMode="auto">
          <a:xfrm>
            <a:off x="1606550" y="3498850"/>
            <a:ext cx="9266778" cy="152717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6000" b="1" kern="10" dirty="0">
                <a:solidFill>
                  <a:schemeClr val="bg1"/>
                </a:solidFill>
                <a:latin typeface="宋体" panose="02010600030101010101" pitchFamily="2" charset="-122"/>
                <a:ea typeface="微软雅黑" panose="020B0503020204020204" pitchFamily="34" charset="-122"/>
              </a:rPr>
              <a:t>小吃大揭密！</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749800" y="398773"/>
            <a:ext cx="2336800" cy="31000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ChangeArrowheads="1"/>
          </p:cNvSpPr>
          <p:nvPr/>
        </p:nvSpPr>
        <p:spPr bwMode="auto">
          <a:xfrm>
            <a:off x="3714751" y="2546351"/>
            <a:ext cx="8310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ea typeface="微软雅黑" panose="020B0503020204020204" pitchFamily="34" charset="-122"/>
              </a:rPr>
              <a:t>危害度：★★☆ 公众喜欢度：★★★★ 关键词：</a:t>
            </a:r>
            <a:r>
              <a:rPr lang="zh-CN" altLang="en-US" sz="2400" b="1" dirty="0">
                <a:solidFill>
                  <a:schemeClr val="bg1"/>
                </a:solidFill>
                <a:ea typeface="微软雅黑" panose="020B0503020204020204" pitchFamily="34" charset="-122"/>
              </a:rPr>
              <a:t>薯粉丸 臭鸡翅</a:t>
            </a:r>
          </a:p>
        </p:txBody>
      </p:sp>
      <p:pic>
        <p:nvPicPr>
          <p:cNvPr id="150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407816"/>
            <a:ext cx="2514600" cy="3200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0535" name="Rectangle 7"/>
          <p:cNvSpPr>
            <a:spLocks noChangeArrowheads="1"/>
          </p:cNvSpPr>
          <p:nvPr/>
        </p:nvSpPr>
        <p:spPr bwMode="auto">
          <a:xfrm>
            <a:off x="3905250" y="3219450"/>
            <a:ext cx="4572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ea typeface="微软雅黑" panose="020B0503020204020204" pitchFamily="34" charset="-122"/>
              </a:rPr>
              <a:t>罪状揭露：</a:t>
            </a:r>
          </a:p>
          <a:p>
            <a:endParaRPr lang="zh-CN" altLang="en-US" sz="2800" b="1" dirty="0">
              <a:ea typeface="微软雅黑" panose="020B0503020204020204" pitchFamily="34" charset="-122"/>
            </a:endParaRPr>
          </a:p>
          <a:p>
            <a:r>
              <a:rPr lang="zh-CN" altLang="en-US" sz="2400" b="1" dirty="0">
                <a:ea typeface="微软雅黑" panose="020B0503020204020204" pitchFamily="34" charset="-122"/>
              </a:rPr>
              <a:t>快餐店辣鸡翅竟是发臭</a:t>
            </a:r>
          </a:p>
          <a:p>
            <a:r>
              <a:rPr lang="zh-CN" altLang="en-US" sz="2400" b="1" dirty="0">
                <a:ea typeface="微软雅黑" panose="020B0503020204020204" pitchFamily="34" charset="-122"/>
              </a:rPr>
              <a:t>鸡翅制成</a:t>
            </a:r>
          </a:p>
        </p:txBody>
      </p:sp>
      <p:sp>
        <p:nvSpPr>
          <p:cNvPr id="2" name="文本框 1"/>
          <p:cNvSpPr txBox="1"/>
          <p:nvPr/>
        </p:nvSpPr>
        <p:spPr>
          <a:xfrm>
            <a:off x="3714751" y="1114565"/>
            <a:ext cx="2838450" cy="1107996"/>
          </a:xfrm>
          <a:prstGeom prst="rect">
            <a:avLst/>
          </a:prstGeom>
          <a:noFill/>
        </p:spPr>
        <p:txBody>
          <a:bodyPr wrap="square" rtlCol="0">
            <a:spAutoFit/>
          </a:bodyPr>
          <a:lstStyle/>
          <a:p>
            <a:r>
              <a:rPr lang="zh-CN" altLang="en-US" sz="6600" b="1" dirty="0">
                <a:latin typeface="微软雅黑" panose="020B0503020204020204" pitchFamily="34" charset="-122"/>
                <a:ea typeface="微软雅黑" panose="020B0503020204020204" pitchFamily="34" charset="-122"/>
              </a:rPr>
              <a:t>炸鸡翅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0535"/>
                                        </p:tgtEl>
                                        <p:attrNameLst>
                                          <p:attrName>style.visibility</p:attrName>
                                        </p:attrNameLst>
                                      </p:cBhvr>
                                      <p:to>
                                        <p:strVal val="visible"/>
                                      </p:to>
                                    </p:set>
                                    <p:animEffect transition="in" filter="diamond(in)">
                                      <p:cBhvr>
                                        <p:cTn id="7" dur="1000"/>
                                        <p:tgtEl>
                                          <p:spTgt spid="150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ChangeArrowheads="1"/>
          </p:cNvSpPr>
          <p:nvPr/>
        </p:nvSpPr>
        <p:spPr bwMode="auto">
          <a:xfrm>
            <a:off x="4552950" y="2689225"/>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ea typeface="微软雅黑" panose="020B0503020204020204" pitchFamily="34" charset="-122"/>
              </a:rPr>
              <a:t>危害度：★★★公众喜欢度：★★★★★关键词：</a:t>
            </a:r>
            <a:r>
              <a:rPr lang="zh-CN" altLang="en-US" b="1" dirty="0">
                <a:solidFill>
                  <a:schemeClr val="bg1"/>
                </a:solidFill>
                <a:ea typeface="微软雅黑" panose="020B0503020204020204" pitchFamily="34" charset="-122"/>
              </a:rPr>
              <a:t>铝超标 敌敌</a:t>
            </a:r>
          </a:p>
          <a:p>
            <a:r>
              <a:rPr lang="zh-CN" altLang="en-US" b="1" dirty="0">
                <a:solidFill>
                  <a:schemeClr val="bg1"/>
                </a:solidFill>
                <a:ea typeface="微软雅黑" panose="020B0503020204020204" pitchFamily="34" charset="-122"/>
              </a:rPr>
              <a:t>畏 地沟油</a:t>
            </a:r>
          </a:p>
        </p:txBody>
      </p:sp>
      <p:pic>
        <p:nvPicPr>
          <p:cNvPr id="151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339969"/>
            <a:ext cx="3086100" cy="365459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1559" name="Rectangle 7"/>
          <p:cNvSpPr>
            <a:spLocks noChangeArrowheads="1"/>
          </p:cNvSpPr>
          <p:nvPr/>
        </p:nvSpPr>
        <p:spPr bwMode="auto">
          <a:xfrm>
            <a:off x="4552950" y="3314700"/>
            <a:ext cx="4572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ea typeface="微软雅黑" panose="020B0503020204020204" pitchFamily="34" charset="-122"/>
              </a:rPr>
              <a:t>罪状揭露：</a:t>
            </a:r>
          </a:p>
          <a:p>
            <a:endParaRPr lang="zh-CN" altLang="en-US" sz="2800" b="1" dirty="0">
              <a:ea typeface="微软雅黑" panose="020B0503020204020204" pitchFamily="34" charset="-122"/>
            </a:endParaRPr>
          </a:p>
          <a:p>
            <a:r>
              <a:rPr lang="zh-CN" altLang="en-US" sz="2400" dirty="0">
                <a:ea typeface="微软雅黑" panose="020B0503020204020204" pitchFamily="34" charset="-122"/>
              </a:rPr>
              <a:t>●</a:t>
            </a:r>
            <a:r>
              <a:rPr lang="zh-CN" altLang="en-US" sz="2400" b="1" dirty="0">
                <a:ea typeface="微软雅黑" panose="020B0503020204020204" pitchFamily="34" charset="-122"/>
              </a:rPr>
              <a:t>油条八成铝超标</a:t>
            </a:r>
          </a:p>
          <a:p>
            <a:r>
              <a:rPr lang="zh-CN" altLang="en-US" sz="2400" b="1" dirty="0">
                <a:ea typeface="微软雅黑" panose="020B0503020204020204" pitchFamily="34" charset="-122"/>
              </a:rPr>
              <a:t>●过度摄入铝可能致痴呆症</a:t>
            </a:r>
          </a:p>
        </p:txBody>
      </p:sp>
      <p:sp>
        <p:nvSpPr>
          <p:cNvPr id="6" name="文本框 5"/>
          <p:cNvSpPr txBox="1"/>
          <p:nvPr/>
        </p:nvSpPr>
        <p:spPr>
          <a:xfrm>
            <a:off x="4552950" y="1339969"/>
            <a:ext cx="3905249" cy="1107996"/>
          </a:xfrm>
          <a:prstGeom prst="rect">
            <a:avLst/>
          </a:prstGeom>
          <a:noFill/>
        </p:spPr>
        <p:txBody>
          <a:bodyPr wrap="square" rtlCol="0">
            <a:spAutoFit/>
          </a:bodyPr>
          <a:lstStyle/>
          <a:p>
            <a:r>
              <a:rPr lang="zh-CN" altLang="en-US" sz="6600" b="1" dirty="0">
                <a:latin typeface="微软雅黑" panose="020B0503020204020204" pitchFamily="34" charset="-122"/>
                <a:ea typeface="微软雅黑" panose="020B0503020204020204" pitchFamily="34" charset="-122"/>
              </a:rPr>
              <a:t>油条油饼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1559"/>
                                        </p:tgtEl>
                                        <p:attrNameLst>
                                          <p:attrName>style.visibility</p:attrName>
                                        </p:attrNameLst>
                                      </p:cBhvr>
                                      <p:to>
                                        <p:strVal val="visible"/>
                                      </p:to>
                                    </p:set>
                                    <p:animEffect transition="in" filter="checkerboard(across)">
                                      <p:cBhvr>
                                        <p:cTn id="7" dur="1000"/>
                                        <p:tgtEl>
                                          <p:spTgt spid="151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shipinanquan02"/>
</p:tagLst>
</file>

<file path=ppt/theme/theme1.xml><?xml version="1.0" encoding="utf-8"?>
<a:theme xmlns:a="http://schemas.openxmlformats.org/drawingml/2006/main" name="Office 主题">
  <a:themeElements>
    <a:clrScheme name="自定义 6">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2114</Words>
  <Application>Microsoft Office PowerPoint</Application>
  <PresentationFormat>宽屏</PresentationFormat>
  <Paragraphs>173</Paragraphs>
  <Slides>41</Slides>
  <Notes>41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0" baseType="lpstr">
      <vt:lpstr>宋体</vt:lpstr>
      <vt:lpstr>微软雅黑</vt:lpstr>
      <vt:lpstr>Arial</vt:lpstr>
      <vt:lpstr>Calibri</vt:lpstr>
      <vt:lpstr>Calibri Light</vt:lpstr>
      <vt:lpstr>Comic Sans MS</vt:lpstr>
      <vt:lpstr>Times New Roman</vt:lpstr>
      <vt:lpstr>Office 主题</vt:lpstr>
      <vt:lpstr>BMP 图像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选择正规商店</vt:lpstr>
      <vt:lpstr>PowerPoint 演示文稿</vt:lpstr>
      <vt:lpstr>绿色食品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中国疾病预防控制中心营养与食品安全所对中小学生的要求</vt:lpstr>
      <vt:lpstr>PowerPoint 演示文稿</vt:lpstr>
      <vt:lpstr>PowerPoint 演示文稿</vt:lpstr>
      <vt:lpstr>PowerPoint 演示文稿</vt:lpstr>
      <vt:lpstr>食物相克</vt:lpstr>
      <vt:lpstr>算一下自己的营养状况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2017-04-12T11:12:00Z</dcterms:created>
  <dcterms:modified xsi:type="dcterms:W3CDTF">2021-01-05T09:58:15Z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