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8742D-95D4-40E0-84A5-E85C44E4956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6B058-7FAF-45DC-BB92-67F17772EA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C46B058-7FAF-45DC-BB92-67F17772EA7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46B058-7FAF-45DC-BB92-67F17772EA7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599" y="1"/>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4/3*#ppt_w"/>
                                          </p:val>
                                        </p:tav>
                                        <p:tav tm="100000">
                                          <p:val>
                                            <p:strVal val="#ppt_w"/>
                                          </p:val>
                                        </p:tav>
                                      </p:tavLst>
                                    </p:anim>
                                    <p:anim calcmode="lin" valueType="num">
                                      <p:cBhvr>
                                        <p:cTn id="8" dur="50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10C552-B17B-4416-8F37-9F2EA394B20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89663D-F675-433F-9DB7-A3826368FBE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0C552-B17B-4416-8F37-9F2EA394B20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663D-F675-433F-9DB7-A3826368FBE4}" type="slidenum">
              <a:rPr lang="zh-CN" altLang="en-US" smtClean="0"/>
              <a:t>‹#›</a:t>
            </a:fld>
            <a:endParaRPr lang="zh-CN" altLang="en-US"/>
          </a:p>
        </p:txBody>
      </p:sp>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37024" t="37052" b="1"/>
          <a:stretch>
            <a:fillRect/>
          </a:stretch>
        </p:blipFill>
        <p:spPr>
          <a:xfrm>
            <a:off x="0" y="-1"/>
            <a:ext cx="12197599"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strVal val="4/3*#ppt_w"/>
                                          </p:val>
                                        </p:tav>
                                        <p:tav tm="100000">
                                          <p:val>
                                            <p:strVal val="#ppt_w"/>
                                          </p:val>
                                        </p:tav>
                                      </p:tavLst>
                                    </p:anim>
                                    <p:anim calcmode="lin" valueType="num">
                                      <p:cBhvr>
                                        <p:cTn id="8" dur="50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8.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9" y="1"/>
            <a:ext cx="12192000" cy="685800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16062" t="54273" r="77728" b="32036"/>
          <a:stretch>
            <a:fillRect/>
          </a:stretch>
        </p:blipFill>
        <p:spPr>
          <a:xfrm>
            <a:off x="7017811" y="2104135"/>
            <a:ext cx="452326" cy="560949"/>
          </a:xfrm>
          <a:prstGeom prst="rect">
            <a:avLst/>
          </a:prstGeom>
        </p:spPr>
      </p:pic>
      <p:pic>
        <p:nvPicPr>
          <p:cNvPr id="8" name="图片 7"/>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Effect>
                      <a14:saturation sat="33000"/>
                    </a14:imgEffect>
                  </a14:imgLayer>
                </a14:imgProps>
              </a:ext>
              <a:ext uri="{28A0092B-C50C-407E-A947-70E740481C1C}">
                <a14:useLocalDpi xmlns:a14="http://schemas.microsoft.com/office/drawing/2010/main" val="0"/>
              </a:ext>
            </a:extLst>
          </a:blip>
          <a:srcRect l="37433" t="5121" r="49975" b="70029"/>
          <a:stretch>
            <a:fillRect/>
          </a:stretch>
        </p:blipFill>
        <p:spPr>
          <a:xfrm>
            <a:off x="6667169" y="823605"/>
            <a:ext cx="1153609" cy="1280530"/>
          </a:xfrm>
          <a:prstGeom prst="rect">
            <a:avLst/>
          </a:prstGeom>
        </p:spPr>
      </p:pic>
      <p:pic>
        <p:nvPicPr>
          <p:cNvPr id="13" name="广陵散">
            <a:hlinkClick r:id="" action="ppaction://media"/>
          </p:cNvPr>
          <p:cNvPicPr>
            <a:picLocks noChangeAspect="1"/>
          </p:cNvPicPr>
          <p:nvPr>
            <a:audioFile r:link="rId1"/>
            <p:extLst>
              <p:ext uri="{DAA4B4D4-6D71-4841-9C94-3DE7FCFB9230}">
                <p14:media xmlns:p14="http://schemas.microsoft.com/office/powerpoint/2010/main" r:embed="rId2">
                  <p14:trim st="4640"/>
                </p14:media>
              </p:ext>
            </p:extLst>
          </p:nvPr>
        </p:nvPicPr>
        <p:blipFill>
          <a:blip r:embed="rId9"/>
          <a:stretch>
            <a:fillRect/>
          </a:stretch>
        </p:blipFill>
        <p:spPr>
          <a:xfrm>
            <a:off x="-112712" y="-1098878"/>
            <a:ext cx="609600" cy="609600"/>
          </a:xfrm>
          <a:prstGeom prst="rect">
            <a:avLst/>
          </a:prstGeom>
        </p:spPr>
      </p:pic>
      <p:pic>
        <p:nvPicPr>
          <p:cNvPr id="7" name="图片 6"/>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Effect>
                      <a14:colorTemperature colorTemp="11200"/>
                    </a14:imgEffect>
                  </a14:imgLayer>
                </a14:imgProps>
              </a:ext>
              <a:ext uri="{28A0092B-C50C-407E-A947-70E740481C1C}">
                <a14:useLocalDpi xmlns:a14="http://schemas.microsoft.com/office/drawing/2010/main" val="0"/>
              </a:ext>
            </a:extLst>
          </a:blip>
          <a:srcRect l="68446" t="31541" r="20037" b="46264"/>
          <a:stretch>
            <a:fillRect/>
          </a:stretch>
        </p:blipFill>
        <p:spPr>
          <a:xfrm>
            <a:off x="2575480" y="253373"/>
            <a:ext cx="2201372" cy="2384404"/>
          </a:xfrm>
          <a:prstGeom prst="rect">
            <a:avLst/>
          </a:prstGeom>
        </p:spPr>
      </p:pic>
      <p:pic>
        <p:nvPicPr>
          <p:cNvPr id="3" name="图片 2"/>
          <p:cNvPicPr>
            <a:picLocks noChangeAspect="1"/>
          </p:cNvPicPr>
          <p:nvPr/>
        </p:nvPicPr>
        <p:blipFill rotWithShape="1">
          <a:blip r:embed="rId12">
            <a:extLst>
              <a:ext uri="{28A0092B-C50C-407E-A947-70E740481C1C}">
                <a14:useLocalDpi xmlns:a14="http://schemas.microsoft.com/office/drawing/2010/main" val="0"/>
              </a:ext>
            </a:extLst>
          </a:blip>
          <a:srcRect b="39244"/>
          <a:stretch>
            <a:fillRect/>
          </a:stretch>
        </p:blipFill>
        <p:spPr>
          <a:xfrm>
            <a:off x="1131428" y="3867638"/>
            <a:ext cx="5392502" cy="3155534"/>
          </a:xfrm>
          <a:prstGeom prst="rect">
            <a:avLst/>
          </a:prstGeom>
        </p:spPr>
      </p:pic>
      <p:pic>
        <p:nvPicPr>
          <p:cNvPr id="11" name="图片 10"/>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Effect>
                      <a14:colorTemperature colorTemp="11200"/>
                    </a14:imgEffect>
                  </a14:imgLayer>
                </a14:imgProps>
              </a:ext>
              <a:ext uri="{28A0092B-C50C-407E-A947-70E740481C1C}">
                <a14:useLocalDpi xmlns:a14="http://schemas.microsoft.com/office/drawing/2010/main" val="0"/>
              </a:ext>
            </a:extLst>
          </a:blip>
          <a:srcRect l="68446" t="54091" r="20037" b="22702"/>
          <a:stretch>
            <a:fillRect/>
          </a:stretch>
        </p:blipFill>
        <p:spPr>
          <a:xfrm>
            <a:off x="4653370" y="408905"/>
            <a:ext cx="2201372" cy="2493206"/>
          </a:xfrm>
          <a:prstGeom prst="rect">
            <a:avLst/>
          </a:prstGeom>
        </p:spPr>
      </p:pic>
      <p:sp>
        <p:nvSpPr>
          <p:cNvPr id="5" name="文本框 4"/>
          <p:cNvSpPr txBox="1"/>
          <p:nvPr/>
        </p:nvSpPr>
        <p:spPr>
          <a:xfrm>
            <a:off x="3055478" y="2693499"/>
            <a:ext cx="5967296" cy="584775"/>
          </a:xfrm>
          <a:prstGeom prst="rect">
            <a:avLst/>
          </a:prstGeom>
          <a:noFill/>
        </p:spPr>
        <p:txBody>
          <a:bodyPr wrap="square" rtlCol="0">
            <a:spAutoFit/>
          </a:bodyPr>
          <a:lstStyle/>
          <a:p>
            <a:r>
              <a:rPr lang="zh-CN" altLang="en-US" sz="3200" b="1" dirty="0">
                <a:latin typeface="微软雅黑 Light" panose="020B0502040204020203" pitchFamily="34" charset="-122"/>
                <a:ea typeface="微软雅黑 Light" panose="020B0502040204020203" pitchFamily="34" charset="-122"/>
              </a:rPr>
              <a:t>框架完整</a:t>
            </a:r>
            <a:r>
              <a:rPr lang="en-US" altLang="zh-CN" sz="3200" b="1" dirty="0">
                <a:latin typeface="微软雅黑 Light" panose="020B0502040204020203" pitchFamily="34" charset="-122"/>
                <a:ea typeface="微软雅黑 Light" panose="020B0502040204020203" pitchFamily="34" charset="-122"/>
              </a:rPr>
              <a:t>/</a:t>
            </a:r>
            <a:r>
              <a:rPr lang="zh-CN" altLang="en-US" sz="3200" b="1" dirty="0">
                <a:latin typeface="微软雅黑 Light" panose="020B0502040204020203" pitchFamily="34" charset="-122"/>
                <a:ea typeface="微软雅黑 Light" panose="020B0502040204020203" pitchFamily="34" charset="-122"/>
              </a:rPr>
              <a:t>内容几乎不需修改</a:t>
            </a:r>
            <a:endParaRPr lang="zh-CN" altLang="en-US" dirty="0">
              <a:ea typeface="微软雅黑 Light" panose="020B0502040204020203" pitchFamily="34" charset="-122"/>
            </a:endParaRPr>
          </a:p>
        </p:txBody>
      </p:sp>
      <p:sp>
        <p:nvSpPr>
          <p:cNvPr id="9" name="文本框 8"/>
          <p:cNvSpPr txBox="1"/>
          <p:nvPr/>
        </p:nvSpPr>
        <p:spPr>
          <a:xfrm>
            <a:off x="2628460" y="3255556"/>
            <a:ext cx="6251192" cy="646331"/>
          </a:xfrm>
          <a:prstGeom prst="rect">
            <a:avLst/>
          </a:prstGeom>
          <a:noFill/>
        </p:spPr>
        <p:txBody>
          <a:bodyPr wrap="square" rtlCol="0">
            <a:spAutoFit/>
          </a:bodyPr>
          <a:lstStyle/>
          <a:p>
            <a:r>
              <a:rPr lang="zh-CN" altLang="en-US" dirty="0">
                <a:ea typeface="微软雅黑 Light" panose="020B0502040204020203" pitchFamily="34" charset="-122"/>
              </a:rPr>
              <a:t>点击此处输入文本内容点击此点击此处输入文本内容点击此</a:t>
            </a:r>
          </a:p>
          <a:p>
            <a:endParaRPr lang="zh-CN" altLang="en-US" dirty="0">
              <a:ea typeface="微软雅黑 Light" panose="020B0502040204020203" pitchFamily="34" charset="-122"/>
            </a:endParaRPr>
          </a:p>
        </p:txBody>
      </p:sp>
      <p:sp>
        <p:nvSpPr>
          <p:cNvPr id="2" name="文本框 1"/>
          <p:cNvSpPr txBox="1"/>
          <p:nvPr/>
        </p:nvSpPr>
        <p:spPr>
          <a:xfrm>
            <a:off x="6291618" y="6489508"/>
            <a:ext cx="3554095" cy="368300"/>
          </a:xfrm>
          <a:prstGeom prst="rect">
            <a:avLst/>
          </a:prstGeom>
          <a:noFill/>
        </p:spPr>
        <p:txBody>
          <a:bodyPr wrap="none" rtlCol="0">
            <a:spAutoFit/>
          </a:bodyPr>
          <a:lstStyle/>
          <a:p>
            <a:r>
              <a:rPr lang="zh-CN" altLang="en-US">
                <a:ea typeface="微软雅黑 Light" panose="020B0502040204020203" pitchFamily="34" charset="-122"/>
              </a:rPr>
              <a:t> 汇报人：</a:t>
            </a:r>
            <a:r>
              <a:rPr lang="en-US" altLang="zh-CN">
                <a:ea typeface="微软雅黑 Light" panose="020B0502040204020203" pitchFamily="34" charset="-122"/>
              </a:rPr>
              <a:t>xiazaii  </a:t>
            </a:r>
            <a:r>
              <a:rPr lang="zh-CN" altLang="en-US">
                <a:ea typeface="微软雅黑 Light" panose="020B0502040204020203" pitchFamily="34" charset="-122"/>
              </a:rPr>
              <a:t>时间：</a:t>
            </a:r>
            <a:r>
              <a:rPr lang="en-US" altLang="zh-CN">
                <a:ea typeface="微软雅黑 Light" panose="020B0502040204020203" pitchFamily="34" charset="-122"/>
              </a:rPr>
              <a:t>XX</a:t>
            </a:r>
            <a:r>
              <a:rPr lang="zh-CN" altLang="en-US">
                <a:ea typeface="微软雅黑 Light" panose="020B0502040204020203" pitchFamily="34" charset="-122"/>
              </a:rPr>
              <a:t>年</a:t>
            </a:r>
            <a:r>
              <a:rPr lang="en-US" altLang="zh-CN">
                <a:ea typeface="微软雅黑 Light" panose="020B0502040204020203" pitchFamily="34" charset="-122"/>
              </a:rPr>
              <a:t>XX</a:t>
            </a:r>
            <a:r>
              <a:rPr lang="zh-CN" altLang="en-US">
                <a:ea typeface="微软雅黑 Light" panose="020B0502040204020203" pitchFamily="34" charset="-122"/>
              </a:rPr>
              <a:t>月</a:t>
            </a:r>
            <a:endParaRPr lang="zh-CN" altLang="en-US" dirty="0">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23" presetClass="entr" presetSubtype="28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0" fill="hold"/>
                                        <p:tgtEl>
                                          <p:spTgt spid="4"/>
                                        </p:tgtEl>
                                        <p:attrNameLst>
                                          <p:attrName>ppt_w</p:attrName>
                                        </p:attrNameLst>
                                      </p:cBhvr>
                                      <p:tavLst>
                                        <p:tav tm="0">
                                          <p:val>
                                            <p:strVal val="4/3*#ppt_w"/>
                                          </p:val>
                                        </p:tav>
                                        <p:tav tm="100000">
                                          <p:val>
                                            <p:strVal val="#ppt_w"/>
                                          </p:val>
                                        </p:tav>
                                      </p:tavLst>
                                    </p:anim>
                                    <p:anim calcmode="lin" valueType="num">
                                      <p:cBhvr>
                                        <p:cTn id="10" dur="5000" fill="hold"/>
                                        <p:tgtEl>
                                          <p:spTgt spid="4"/>
                                        </p:tgtEl>
                                        <p:attrNameLst>
                                          <p:attrName>ppt_h</p:attrName>
                                        </p:attrNameLst>
                                      </p:cBhvr>
                                      <p:tavLst>
                                        <p:tav tm="0">
                                          <p:val>
                                            <p:strVal val="4/3*#ppt_h"/>
                                          </p:val>
                                        </p:tav>
                                        <p:tav tm="100000">
                                          <p:val>
                                            <p:strVal val="#ppt_h"/>
                                          </p:val>
                                        </p:tav>
                                      </p:tavLst>
                                    </p:anim>
                                  </p:childTnLst>
                                </p:cTn>
                              </p:par>
                              <p:par>
                                <p:cTn id="11" presetID="23"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4*#ppt_w"/>
                                          </p:val>
                                        </p:tav>
                                        <p:tav tm="100000">
                                          <p:val>
                                            <p:strVal val="#ppt_w"/>
                                          </p:val>
                                        </p:tav>
                                      </p:tavLst>
                                    </p:anim>
                                    <p:anim calcmode="lin" valueType="num">
                                      <p:cBhvr>
                                        <p:cTn id="14" dur="500" fill="hold"/>
                                        <p:tgtEl>
                                          <p:spTgt spid="7"/>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2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4*#ppt_w"/>
                                          </p:val>
                                        </p:tav>
                                        <p:tav tm="100000">
                                          <p:val>
                                            <p:strVal val="#ppt_w"/>
                                          </p:val>
                                        </p:tav>
                                      </p:tavLst>
                                    </p:anim>
                                    <p:anim calcmode="lin" valueType="num">
                                      <p:cBhvr>
                                        <p:cTn id="18" dur="500" fill="hold"/>
                                        <p:tgtEl>
                                          <p:spTgt spid="8"/>
                                        </p:tgtEl>
                                        <p:attrNameLst>
                                          <p:attrName>ppt_h</p:attrName>
                                        </p:attrNameLst>
                                      </p:cBhvr>
                                      <p:tavLst>
                                        <p:tav tm="0">
                                          <p:val>
                                            <p:strVal val="4*#ppt_h"/>
                                          </p:val>
                                        </p:tav>
                                        <p:tav tm="100000">
                                          <p:val>
                                            <p:strVal val="#ppt_h"/>
                                          </p:val>
                                        </p:tav>
                                      </p:tavLst>
                                    </p:anim>
                                  </p:childTnLst>
                                </p:cTn>
                              </p:par>
                              <p:par>
                                <p:cTn id="19" presetID="10" presetClass="entr" presetSubtype="0" fill="hold" nodeType="withEffect">
                                  <p:stCondLst>
                                    <p:cond delay="4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23" presetClass="entr" presetSubtype="3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par>
                                <p:cTn id="26" presetID="2" presetClass="entr" presetSubtype="6" fill="hold" grpId="0" nodeType="withEffect">
                                  <p:stCondLst>
                                    <p:cond delay="3000"/>
                                  </p:stCondLst>
                                  <p:iterate type="lt">
                                    <p:tmPct val="20000"/>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4000"/>
                                  </p:stCondLst>
                                  <p:iterate type="lt">
                                    <p:tmPct val="20000"/>
                                  </p:iterate>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13"/>
                </p:tgtEl>
              </p:cMediaNode>
            </p:audio>
          </p:childTnLst>
        </p:cTn>
      </p:par>
    </p:tnLst>
    <p:bldLst>
      <p:bldP spid="5"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3505199" y="533400"/>
            <a:ext cx="7762875" cy="5257800"/>
          </a:xfrm>
        </p:spPr>
        <p:txBody>
          <a:bodyPr/>
          <a:lstStyle/>
          <a:p>
            <a:br>
              <a:rPr lang="zh-CN" altLang="zh-CN" sz="4000" dirty="0">
                <a:ea typeface="微软雅黑 Light" panose="020B0502040204020203" pitchFamily="34" charset="-122"/>
              </a:rPr>
            </a:br>
            <a:r>
              <a:rPr lang="zh-CN" altLang="zh-CN" sz="4000" dirty="0">
                <a:ea typeface="微软雅黑 Light" panose="020B0502040204020203" pitchFamily="34" charset="-122"/>
              </a:rPr>
              <a:t>　</a:t>
            </a:r>
            <a:r>
              <a:rPr lang="zh-CN" altLang="zh-CN" sz="2000" b="1" dirty="0">
                <a:ea typeface="微软雅黑 Light" panose="020B0502040204020203" pitchFamily="34" charset="-122"/>
              </a:rPr>
              <a:t>重阳节插茱萸的风俗，在唐代就已经很普遍。古人认为在重阳节这一天插茱萸可以避难消灾；或佩带于臂，或作香袋把茱萸放在里面佩带，还有插在头上的。大多是妇女、儿童佩带，有些地方，男子也佩带。重阳节佩茱萸，在晋代葛洪《西经杂记》中就有记载。除了佩带茱萸，也有头戴菊花的。唐代就已经如此，历代盛行。清代，北京重阳节的习俗是把菊花枝叶贴在门窗上，“解除凶秽，以招吉祥”。这是头上簪菊的变俗。宋代，还有将彩缯剪成茱萸、菊花来相赠佩带。</a:t>
            </a:r>
            <a:endParaRPr lang="zh-CN" altLang="zh-CN" sz="4000" dirty="0">
              <a:ea typeface="微软雅黑 Light" panose="020B0502040204020203" pitchFamily="34" charset="-122"/>
            </a:endParaRPr>
          </a:p>
        </p:txBody>
      </p:sp>
      <p:pic>
        <p:nvPicPr>
          <p:cNvPr id="3" name="Picture 5" descr="b74124f37a86e169352acc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4" y="3456454"/>
            <a:ext cx="2733675" cy="25728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6" descr="027a45b5f21e12f737d3ca0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2256842" cy="245745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Users\Thinkpad\Desktop\PNG\1_0003_图层-9.png"/>
          <p:cNvPicPr>
            <a:picLocks noChangeAspect="1" noChangeArrowheads="1"/>
          </p:cNvPicPr>
          <p:nvPr/>
        </p:nvPicPr>
        <p:blipFill rotWithShape="1">
          <a:blip r:embed="rId5" cstate="email"/>
          <a:srcRect/>
          <a:stretch>
            <a:fillRect/>
          </a:stretch>
        </p:blipFill>
        <p:spPr bwMode="auto">
          <a:xfrm>
            <a:off x="4601707" y="6246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019800" y="7389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200" b="1" dirty="0">
                <a:solidFill>
                  <a:schemeClr val="bg1"/>
                </a:solidFill>
                <a:ea typeface="微软雅黑 Light" panose="020B0502040204020203" pitchFamily="34" charset="-122"/>
              </a:rPr>
              <a:t>插茱萸和簪菊花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0" presetClass="path" presetSubtype="0" accel="50000" decel="50000" fill="hold" nodeType="withEffect">
                                  <p:stCondLst>
                                    <p:cond delay="0"/>
                                  </p:stCondLst>
                                  <p:childTnLst>
                                    <p:animMotion origin="layout" path="M -0.00417 0.01111 L 0.32083 -0.71112 " pathEditMode="relative" rAng="0" ptsTypes="AA">
                                      <p:cBhvr>
                                        <p:cTn id="9" dur="2000" fill="hold"/>
                                        <p:tgtEl>
                                          <p:spTgt spid="3"/>
                                        </p:tgtEl>
                                        <p:attrNameLst>
                                          <p:attrName>ppt_x</p:attrName>
                                          <p:attrName>ppt_y</p:attrName>
                                        </p:attrNameLst>
                                      </p:cBhvr>
                                      <p:rCtr x="16250" y="-36111"/>
                                    </p:animMotion>
                                  </p:childTnLst>
                                </p:cTn>
                              </p:par>
                              <p:par>
                                <p:cTn id="10" presetID="0" presetClass="path" presetSubtype="0" accel="50000" decel="50000" fill="hold" nodeType="withEffect">
                                  <p:stCondLst>
                                    <p:cond delay="0"/>
                                  </p:stCondLst>
                                  <p:childTnLst>
                                    <p:animMotion origin="layout" path="M 0.00416 -0.00185 L 0.7375 -0.00185 " pathEditMode="relative" rAng="0" ptsTypes="AA">
                                      <p:cBhvr>
                                        <p:cTn id="11" dur="2000" fill="hold"/>
                                        <p:tgtEl>
                                          <p:spTgt spid="4"/>
                                        </p:tgtEl>
                                        <p:attrNameLst>
                                          <p:attrName>ppt_x</p:attrName>
                                          <p:attrName>ppt_y</p:attrName>
                                        </p:attrNameLst>
                                      </p:cBhvr>
                                      <p:rCtr x="36667" y="0"/>
                                    </p:animMotion>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250"/>
                                        <p:tgtEl>
                                          <p:spTgt spid="5"/>
                                        </p:tgtEl>
                                      </p:cBhvr>
                                    </p:animEffect>
                                  </p:childTnLst>
                                </p:cTn>
                              </p:par>
                              <p:par>
                                <p:cTn id="16" presetID="19"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838699" y="1438275"/>
            <a:ext cx="5572125" cy="40195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zh-CN" altLang="zh-CN" b="1" dirty="0">
                <a:ea typeface="微软雅黑 Light" panose="020B0502040204020203" pitchFamily="34" charset="-122"/>
              </a:rPr>
              <a:t>九月九日忆山东兄弟</a:t>
            </a:r>
            <a:br>
              <a:rPr lang="zh-CN" altLang="zh-CN" b="1" dirty="0">
                <a:ea typeface="微软雅黑 Light" panose="020B0502040204020203" pitchFamily="34" charset="-122"/>
              </a:rPr>
            </a:br>
            <a:r>
              <a:rPr lang="zh-CN" altLang="zh-CN" b="1" dirty="0">
                <a:ea typeface="微软雅黑 Light" panose="020B0502040204020203" pitchFamily="34" charset="-122"/>
              </a:rPr>
              <a:t>          ——（唐）王维</a:t>
            </a:r>
            <a:br>
              <a:rPr lang="zh-CN" altLang="zh-CN" b="1" dirty="0">
                <a:ea typeface="微软雅黑 Light" panose="020B0502040204020203" pitchFamily="34" charset="-122"/>
              </a:rPr>
            </a:br>
            <a:r>
              <a:rPr lang="zh-CN" altLang="zh-CN" b="1" dirty="0">
                <a:ea typeface="微软雅黑 Light" panose="020B0502040204020203" pitchFamily="34" charset="-122"/>
              </a:rPr>
              <a:t>独在异乡为异客，</a:t>
            </a:r>
          </a:p>
          <a:p>
            <a:pPr>
              <a:lnSpc>
                <a:spcPct val="170000"/>
              </a:lnSpc>
              <a:buFontTx/>
              <a:buNone/>
            </a:pPr>
            <a:r>
              <a:rPr lang="zh-CN" altLang="zh-CN" b="1" dirty="0">
                <a:ea typeface="微软雅黑 Light" panose="020B0502040204020203" pitchFamily="34" charset="-122"/>
              </a:rPr>
              <a:t>   每逢佳节倍思亲。</a:t>
            </a:r>
            <a:br>
              <a:rPr lang="zh-CN" altLang="zh-CN" b="1" dirty="0">
                <a:ea typeface="微软雅黑 Light" panose="020B0502040204020203" pitchFamily="34" charset="-122"/>
              </a:rPr>
            </a:br>
            <a:r>
              <a:rPr lang="zh-CN" altLang="zh-CN" b="1" dirty="0">
                <a:ea typeface="微软雅黑 Light" panose="020B0502040204020203" pitchFamily="34" charset="-122"/>
              </a:rPr>
              <a:t>遥知兄弟登高处，</a:t>
            </a:r>
          </a:p>
          <a:p>
            <a:pPr>
              <a:lnSpc>
                <a:spcPct val="170000"/>
              </a:lnSpc>
              <a:buFontTx/>
              <a:buNone/>
            </a:pPr>
            <a:r>
              <a:rPr lang="zh-CN" altLang="zh-CN" b="1" dirty="0">
                <a:ea typeface="微软雅黑 Light" panose="020B0502040204020203" pitchFamily="34" charset="-122"/>
              </a:rPr>
              <a:t>   遍插茱萸少一人。</a:t>
            </a:r>
            <a:r>
              <a:rPr lang="zh-CN" altLang="zh-CN" sz="2400" dirty="0">
                <a:ea typeface="微软雅黑 Light" panose="020B0502040204020203" pitchFamily="34" charset="-122"/>
              </a:rPr>
              <a:t> </a:t>
            </a:r>
          </a:p>
        </p:txBody>
      </p:sp>
      <p:pic>
        <p:nvPicPr>
          <p:cNvPr id="5" name="Picture 2" descr="C:\Users\Thinkpad\Desktop\PNG\1_0003_图层-9.png"/>
          <p:cNvPicPr>
            <a:picLocks noChangeAspect="1" noChangeArrowheads="1"/>
          </p:cNvPicPr>
          <p:nvPr/>
        </p:nvPicPr>
        <p:blipFill rotWithShape="1">
          <a:blip r:embed="rId3" cstate="email"/>
          <a:srcRect/>
          <a:stretch>
            <a:fillRect/>
          </a:stretch>
        </p:blipFill>
        <p:spPr bwMode="auto">
          <a:xfrm>
            <a:off x="829807" y="234107"/>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2247900" y="348407"/>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ea typeface="微软雅黑 Light" panose="020B0502040204020203" pitchFamily="34" charset="-122"/>
              </a:rPr>
              <a:t>重阳诗篇</a:t>
            </a:r>
            <a:endParaRPr lang="zh-CN" altLang="zh-CN" sz="3200" b="1" dirty="0">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1250"/>
                                        <p:tgtEl>
                                          <p:spTgt spid="5"/>
                                        </p:tgtEl>
                                      </p:cBhvr>
                                    </p:animEffect>
                                  </p:childTnLst>
                                </p:cTn>
                              </p:par>
                              <p:par>
                                <p:cTn id="39" presetID="19"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0" fill="hold"/>
                                        <p:tgtEl>
                                          <p:spTgt spid="6"/>
                                        </p:tgtEl>
                                        <p:attrNameLst>
                                          <p:attrName>ppt_w</p:attrName>
                                        </p:attrNameLst>
                                      </p:cBhvr>
                                      <p:tavLst>
                                        <p:tav tm="0" fmla="#ppt_w*sin(2.5*pi*$)">
                                          <p:val>
                                            <p:fltVal val="0"/>
                                          </p:val>
                                        </p:tav>
                                        <p:tav tm="100000">
                                          <p:val>
                                            <p:fltVal val="1"/>
                                          </p:val>
                                        </p:tav>
                                      </p:tavLst>
                                    </p:anim>
                                    <p:anim calcmode="lin" valueType="num">
                                      <p:cBhvr>
                                        <p:cTn id="42"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24300" y="1114425"/>
            <a:ext cx="58102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400" b="1" dirty="0">
                <a:ea typeface="微软雅黑 Light" panose="020B0502040204020203" pitchFamily="34" charset="-122"/>
              </a:rPr>
              <a:t>  醉花荫</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            ——（宋）李清照</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薄雾浓云愁永昼，瑞脑销金兽。</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佳节又重阳，玉枕纱橱，半夜凉初透。</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东篱把酒黄昏后，有暗香盈袖。</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莫道不销魂，帘卷西风，人比黄花瘦！</a:t>
            </a:r>
            <a:r>
              <a:rPr lang="zh-CN" altLang="zh-CN" dirty="0">
                <a:ea typeface="微软雅黑 Light" panose="020B0502040204020203" pitchFamily="34"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85849" y="428625"/>
            <a:ext cx="10220325" cy="46783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000" b="1" dirty="0">
                <a:latin typeface="微软雅黑 Light" panose="020B0502040204020203" pitchFamily="34" charset="-122"/>
                <a:ea typeface="微软雅黑 Light" panose="020B0502040204020203" pitchFamily="34" charset="-122"/>
              </a:rPr>
              <a:t> </a:t>
            </a:r>
            <a:br>
              <a:rPr lang="zh-CN" altLang="zh-CN" sz="2000" b="1" dirty="0">
                <a:latin typeface="微软雅黑 Light" panose="020B0502040204020203" pitchFamily="34" charset="-122"/>
                <a:ea typeface="微软雅黑 Light" panose="020B0502040204020203" pitchFamily="34" charset="-122"/>
              </a:rPr>
            </a:br>
            <a:br>
              <a:rPr lang="zh-CN" altLang="zh-CN" sz="2000" b="1" dirty="0">
                <a:latin typeface="微软雅黑 Light" panose="020B0502040204020203" pitchFamily="34" charset="-122"/>
                <a:ea typeface="微软雅黑 Light" panose="020B0502040204020203" pitchFamily="34" charset="-122"/>
              </a:rPr>
            </a:br>
            <a:r>
              <a:rPr lang="zh-CN" altLang="zh-CN" sz="2000" b="1" dirty="0">
                <a:latin typeface="微软雅黑 Light" panose="020B0502040204020203" pitchFamily="34" charset="-122"/>
                <a:ea typeface="微软雅黑 Light" panose="020B0502040204020203" pitchFamily="34" charset="-122"/>
              </a:rPr>
              <a:t>　　</a:t>
            </a:r>
            <a:r>
              <a:rPr lang="zh-CN" altLang="zh-CN" sz="4800" b="1" dirty="0">
                <a:latin typeface="微软雅黑 Light" panose="020B0502040204020203" pitchFamily="34" charset="-122"/>
                <a:ea typeface="微软雅黑 Light" panose="020B0502040204020203" pitchFamily="34" charset="-122"/>
              </a:rPr>
              <a:t>今天的重阳节，被赋予了新的含义，在1989年，我国把每年的九月九日定为老人节，传统与现代巧妙地结合，成为尊老、敬老、爱老、助老的老年人的节日。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Abs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7" presetClass="entr" presetSubtype="0" fill="hold" nodeType="withEffect">
                                  <p:stCondLst>
                                    <p:cond delay="0"/>
                                  </p:stCondLst>
                                  <p:iterate type="lt">
                                    <p:tmPct val="50000"/>
                                  </p:iterate>
                                  <p:childTnLst>
                                    <p:set>
                                      <p:cBhvr>
                                        <p:cTn id="10"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1"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2">
                                            <p:txEl>
                                              <p:pRg st="0" end="0"/>
                                            </p:txEl>
                                          </p:spTgt>
                                        </p:tgtEl>
                                        <p:attrNameLst>
                                          <p:attrName>fill.type</p:attrName>
                                        </p:attrNameLst>
                                      </p:cBhvr>
                                      <p:to>
                                        <p:strVal val="solid"/>
                                      </p:to>
                                    </p:set>
                                  </p:childTnLst>
                                </p:cTn>
                              </p:par>
                              <p:par>
                                <p:cTn id="14" presetID="20" presetClass="entr" presetSubtype="0" fill="hold" nodeType="withEffect">
                                  <p:stCondLst>
                                    <p:cond delay="0"/>
                                  </p:stCondLst>
                                  <p:iterate type="lt">
                                    <p:tmAbs val="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edge">
                                      <p:cBhvr>
                                        <p:cTn id="16" dur="2000"/>
                                        <p:tgtEl>
                                          <p:spTgt spid="2">
                                            <p:txEl>
                                              <p:pRg st="0" end="0"/>
                                            </p:txEl>
                                          </p:spTgt>
                                        </p:tgtEl>
                                      </p:cBhvr>
                                    </p:animEffect>
                                  </p:childTnLst>
                                </p:cTn>
                              </p:par>
                              <p:par>
                                <p:cTn id="17" presetID="26" presetClass="entr" presetSubtype="0" fill="hold" nodeType="withEffect">
                                  <p:stCondLst>
                                    <p:cond delay="0"/>
                                  </p:stCondLst>
                                  <p:iterate type="lt">
                                    <p:tmAbs val="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80">
                                          <p:stCondLst>
                                            <p:cond delay="0"/>
                                          </p:stCondLst>
                                        </p:cTn>
                                        <p:tgtEl>
                                          <p:spTgt spid="2">
                                            <p:txEl>
                                              <p:pRg st="0" end="0"/>
                                            </p:txEl>
                                          </p:spTgt>
                                        </p:tgtEl>
                                      </p:cBhvr>
                                    </p:animEffect>
                                    <p:anim calcmode="lin" valueType="num">
                                      <p:cBhvr>
                                        <p:cTn id="20"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0" end="0"/>
                                            </p:txEl>
                                          </p:spTgt>
                                        </p:tgtEl>
                                      </p:cBhvr>
                                      <p:to x="100000" y="60000"/>
                                    </p:animScale>
                                    <p:animScale>
                                      <p:cBhvr>
                                        <p:cTn id="26" dur="166" decel="50000">
                                          <p:stCondLst>
                                            <p:cond delay="676"/>
                                          </p:stCondLst>
                                        </p:cTn>
                                        <p:tgtEl>
                                          <p:spTgt spid="2">
                                            <p:txEl>
                                              <p:pRg st="0" end="0"/>
                                            </p:txEl>
                                          </p:spTgt>
                                        </p:tgtEl>
                                      </p:cBhvr>
                                      <p:to x="100000" y="100000"/>
                                    </p:animScale>
                                    <p:animScale>
                                      <p:cBhvr>
                                        <p:cTn id="27" dur="26">
                                          <p:stCondLst>
                                            <p:cond delay="1312"/>
                                          </p:stCondLst>
                                        </p:cTn>
                                        <p:tgtEl>
                                          <p:spTgt spid="2">
                                            <p:txEl>
                                              <p:pRg st="0" end="0"/>
                                            </p:txEl>
                                          </p:spTgt>
                                        </p:tgtEl>
                                      </p:cBhvr>
                                      <p:to x="100000" y="80000"/>
                                    </p:animScale>
                                    <p:animScale>
                                      <p:cBhvr>
                                        <p:cTn id="28" dur="166" decel="50000">
                                          <p:stCondLst>
                                            <p:cond delay="1338"/>
                                          </p:stCondLst>
                                        </p:cTn>
                                        <p:tgtEl>
                                          <p:spTgt spid="2">
                                            <p:txEl>
                                              <p:pRg st="0" end="0"/>
                                            </p:txEl>
                                          </p:spTgt>
                                        </p:tgtEl>
                                      </p:cBhvr>
                                      <p:to x="100000" y="100000"/>
                                    </p:animScale>
                                    <p:animScale>
                                      <p:cBhvr>
                                        <p:cTn id="29" dur="26">
                                          <p:stCondLst>
                                            <p:cond delay="1642"/>
                                          </p:stCondLst>
                                        </p:cTn>
                                        <p:tgtEl>
                                          <p:spTgt spid="2">
                                            <p:txEl>
                                              <p:pRg st="0" end="0"/>
                                            </p:txEl>
                                          </p:spTgt>
                                        </p:tgtEl>
                                      </p:cBhvr>
                                      <p:to x="100000" y="90000"/>
                                    </p:animScale>
                                    <p:animScale>
                                      <p:cBhvr>
                                        <p:cTn id="30" dur="166" decel="50000">
                                          <p:stCondLst>
                                            <p:cond delay="1668"/>
                                          </p:stCondLst>
                                        </p:cTn>
                                        <p:tgtEl>
                                          <p:spTgt spid="2">
                                            <p:txEl>
                                              <p:pRg st="0" end="0"/>
                                            </p:txEl>
                                          </p:spTgt>
                                        </p:tgtEl>
                                      </p:cBhvr>
                                      <p:to x="100000" y="100000"/>
                                    </p:animScale>
                                    <p:animScale>
                                      <p:cBhvr>
                                        <p:cTn id="31" dur="26">
                                          <p:stCondLst>
                                            <p:cond delay="1808"/>
                                          </p:stCondLst>
                                        </p:cTn>
                                        <p:tgtEl>
                                          <p:spTgt spid="2">
                                            <p:txEl>
                                              <p:pRg st="0" end="0"/>
                                            </p:txEl>
                                          </p:spTgt>
                                        </p:tgtEl>
                                      </p:cBhvr>
                                      <p:to x="100000" y="95000"/>
                                    </p:animScale>
                                    <p:animScale>
                                      <p:cBhvr>
                                        <p:cTn id="32" dur="166" decel="50000">
                                          <p:stCondLst>
                                            <p:cond delay="1834"/>
                                          </p:stCondLst>
                                        </p:cTn>
                                        <p:tgtEl>
                                          <p:spTgt spid="2">
                                            <p:txEl>
                                              <p:pRg st="0" end="0"/>
                                            </p:txEl>
                                          </p:spTgt>
                                        </p:tgtEl>
                                      </p:cBhvr>
                                      <p:to x="100000" y="100000"/>
                                    </p:animScale>
                                  </p:childTnLst>
                                </p:cTn>
                              </p:par>
                              <p:par>
                                <p:cTn id="33" presetID="26" presetClass="entr" presetSubtype="0" fill="hold" nodeType="withEffect">
                                  <p:stCondLst>
                                    <p:cond delay="0"/>
                                  </p:stCondLst>
                                  <p:iterate type="lt">
                                    <p:tmAbs val="0"/>
                                  </p:iterate>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80">
                                          <p:stCondLst>
                                            <p:cond delay="0"/>
                                          </p:stCondLst>
                                        </p:cTn>
                                        <p:tgtEl>
                                          <p:spTgt spid="2">
                                            <p:txEl>
                                              <p:pRg st="0" end="0"/>
                                            </p:txEl>
                                          </p:spTgt>
                                        </p:tgtEl>
                                      </p:cBhvr>
                                    </p:animEffect>
                                    <p:anim calcmode="lin" valueType="num">
                                      <p:cBhvr>
                                        <p:cTn id="3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0" end="0"/>
                                            </p:txEl>
                                          </p:spTgt>
                                        </p:tgtEl>
                                      </p:cBhvr>
                                      <p:to x="100000" y="60000"/>
                                    </p:animScale>
                                    <p:animScale>
                                      <p:cBhvr>
                                        <p:cTn id="42" dur="166" decel="50000">
                                          <p:stCondLst>
                                            <p:cond delay="676"/>
                                          </p:stCondLst>
                                        </p:cTn>
                                        <p:tgtEl>
                                          <p:spTgt spid="2">
                                            <p:txEl>
                                              <p:pRg st="0" end="0"/>
                                            </p:txEl>
                                          </p:spTgt>
                                        </p:tgtEl>
                                      </p:cBhvr>
                                      <p:to x="100000" y="100000"/>
                                    </p:animScale>
                                    <p:animScale>
                                      <p:cBhvr>
                                        <p:cTn id="43" dur="26">
                                          <p:stCondLst>
                                            <p:cond delay="1312"/>
                                          </p:stCondLst>
                                        </p:cTn>
                                        <p:tgtEl>
                                          <p:spTgt spid="2">
                                            <p:txEl>
                                              <p:pRg st="0" end="0"/>
                                            </p:txEl>
                                          </p:spTgt>
                                        </p:tgtEl>
                                      </p:cBhvr>
                                      <p:to x="100000" y="80000"/>
                                    </p:animScale>
                                    <p:animScale>
                                      <p:cBhvr>
                                        <p:cTn id="44" dur="166" decel="50000">
                                          <p:stCondLst>
                                            <p:cond delay="1338"/>
                                          </p:stCondLst>
                                        </p:cTn>
                                        <p:tgtEl>
                                          <p:spTgt spid="2">
                                            <p:txEl>
                                              <p:pRg st="0" end="0"/>
                                            </p:txEl>
                                          </p:spTgt>
                                        </p:tgtEl>
                                      </p:cBhvr>
                                      <p:to x="100000" y="100000"/>
                                    </p:animScale>
                                    <p:animScale>
                                      <p:cBhvr>
                                        <p:cTn id="45" dur="26">
                                          <p:stCondLst>
                                            <p:cond delay="1642"/>
                                          </p:stCondLst>
                                        </p:cTn>
                                        <p:tgtEl>
                                          <p:spTgt spid="2">
                                            <p:txEl>
                                              <p:pRg st="0" end="0"/>
                                            </p:txEl>
                                          </p:spTgt>
                                        </p:tgtEl>
                                      </p:cBhvr>
                                      <p:to x="100000" y="90000"/>
                                    </p:animScale>
                                    <p:animScale>
                                      <p:cBhvr>
                                        <p:cTn id="46" dur="166" decel="50000">
                                          <p:stCondLst>
                                            <p:cond delay="1668"/>
                                          </p:stCondLst>
                                        </p:cTn>
                                        <p:tgtEl>
                                          <p:spTgt spid="2">
                                            <p:txEl>
                                              <p:pRg st="0" end="0"/>
                                            </p:txEl>
                                          </p:spTgt>
                                        </p:tgtEl>
                                      </p:cBhvr>
                                      <p:to x="100000" y="100000"/>
                                    </p:animScale>
                                    <p:animScale>
                                      <p:cBhvr>
                                        <p:cTn id="47" dur="26">
                                          <p:stCondLst>
                                            <p:cond delay="1808"/>
                                          </p:stCondLst>
                                        </p:cTn>
                                        <p:tgtEl>
                                          <p:spTgt spid="2">
                                            <p:txEl>
                                              <p:pRg st="0" end="0"/>
                                            </p:txEl>
                                          </p:spTgt>
                                        </p:tgtEl>
                                      </p:cBhvr>
                                      <p:to x="100000" y="95000"/>
                                    </p:animScale>
                                    <p:animScale>
                                      <p:cBhvr>
                                        <p:cTn id="4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3213387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477838"/>
            <a:ext cx="8208962" cy="58324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00710231025593755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409700"/>
            <a:ext cx="5223051" cy="39179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C:\Users\Thinkpad\Desktop\PNG\1_0003_图层-9.png"/>
          <p:cNvPicPr>
            <a:picLocks noChangeAspect="1" noChangeArrowheads="1"/>
          </p:cNvPicPr>
          <p:nvPr/>
        </p:nvPicPr>
        <p:blipFill rotWithShape="1">
          <a:blip r:embed="rId4" cstate="email"/>
          <a:srcRect/>
          <a:stretch>
            <a:fillRect/>
          </a:stretch>
        </p:blipFill>
        <p:spPr bwMode="auto">
          <a:xfrm>
            <a:off x="6934200" y="2224832"/>
            <a:ext cx="3590925" cy="12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7677150" y="23391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ea typeface="微软雅黑 Light" panose="020B0502040204020203" pitchFamily="34" charset="-122"/>
              </a:rPr>
              <a:t>尊敬老人</a:t>
            </a:r>
            <a:endParaRPr lang="zh-CN" altLang="zh-CN" sz="3200" b="1" dirty="0">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9607" t="13075" b="12919"/>
          <a:stretch>
            <a:fillRect/>
          </a:stretch>
        </p:blipFill>
        <p:spPr>
          <a:xfrm>
            <a:off x="6235701" y="1079500"/>
            <a:ext cx="6149483" cy="5080000"/>
          </a:xfrm>
          <a:prstGeom prst="rect">
            <a:avLst/>
          </a:prstGeom>
        </p:spPr>
      </p:pic>
      <p:pic>
        <p:nvPicPr>
          <p:cNvPr id="8" name="图片 7"/>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Effect>
                      <a14:saturation sat="33000"/>
                    </a14:imgEffect>
                  </a14:imgLayer>
                </a14:imgProps>
              </a:ext>
              <a:ext uri="{28A0092B-C50C-407E-A947-70E740481C1C}">
                <a14:useLocalDpi xmlns:a14="http://schemas.microsoft.com/office/drawing/2010/main" val="0"/>
              </a:ext>
            </a:extLst>
          </a:blip>
          <a:srcRect l="37433" t="5122" r="49975" b="48069"/>
          <a:stretch>
            <a:fillRect/>
          </a:stretch>
        </p:blipFill>
        <p:spPr>
          <a:xfrm>
            <a:off x="5295900" y="1079500"/>
            <a:ext cx="1536700" cy="3213100"/>
          </a:xfrm>
          <a:prstGeom prst="rect">
            <a:avLst/>
          </a:prstGeom>
        </p:spPr>
      </p:pic>
      <p:sp>
        <p:nvSpPr>
          <p:cNvPr id="10" name="文本框 9"/>
          <p:cNvSpPr txBox="1"/>
          <p:nvPr/>
        </p:nvSpPr>
        <p:spPr>
          <a:xfrm>
            <a:off x="3175002" y="1079500"/>
            <a:ext cx="615553" cy="4953000"/>
          </a:xfrm>
          <a:prstGeom prst="rect">
            <a:avLst/>
          </a:prstGeom>
          <a:noFill/>
        </p:spPr>
        <p:txBody>
          <a:bodyPr vert="eaVert" wrap="square" rtlCol="0">
            <a:spAutoFit/>
          </a:bodyPr>
          <a:lstStyle/>
          <a:p>
            <a:r>
              <a:rPr lang="zh-CN" altLang="en-US" sz="2800" dirty="0">
                <a:ea typeface="微软雅黑 Light" panose="020B0502040204020203" pitchFamily="34" charset="-122"/>
              </a:rPr>
              <a:t>重阳节佳节    敬老爱老</a:t>
            </a:r>
          </a:p>
        </p:txBody>
      </p:sp>
      <p:sp>
        <p:nvSpPr>
          <p:cNvPr id="11" name="文本框 10"/>
          <p:cNvSpPr txBox="1"/>
          <p:nvPr/>
        </p:nvSpPr>
        <p:spPr>
          <a:xfrm>
            <a:off x="6438903" y="1219200"/>
            <a:ext cx="615553" cy="2501900"/>
          </a:xfrm>
          <a:prstGeom prst="rect">
            <a:avLst/>
          </a:prstGeom>
          <a:noFill/>
        </p:spPr>
        <p:txBody>
          <a:bodyPr vert="eaVert" wrap="square" rtlCol="0">
            <a:spAutoFit/>
          </a:bodyPr>
          <a:lstStyle/>
          <a:p>
            <a:r>
              <a:rPr lang="en-US" altLang="zh-CN" sz="2800" dirty="0">
                <a:ea typeface="微软雅黑 Light" panose="020B0502040204020203" pitchFamily="34" charset="-122"/>
              </a:rPr>
              <a:t>[</a:t>
            </a:r>
            <a:r>
              <a:rPr lang="zh-CN" altLang="en-US" sz="2800" dirty="0">
                <a:ea typeface="微软雅黑 Light" panose="020B0502040204020203" pitchFamily="34" charset="-122"/>
              </a:rPr>
              <a:t>农历九月初九</a:t>
            </a:r>
            <a:r>
              <a:rPr lang="en-US" altLang="zh-CN" sz="2800" dirty="0">
                <a:ea typeface="微软雅黑 Light" panose="020B0502040204020203" pitchFamily="34" charset="-122"/>
              </a:rPr>
              <a:t>]</a:t>
            </a:r>
            <a:endParaRPr lang="zh-CN" altLang="en-US" sz="2800" dirty="0">
              <a:ea typeface="微软雅黑 Light" panose="020B0502040204020203" pitchFamily="34" charset="-122"/>
            </a:endParaRPr>
          </a:p>
        </p:txBody>
      </p:sp>
      <p:sp>
        <p:nvSpPr>
          <p:cNvPr id="12" name="文本框 11"/>
          <p:cNvSpPr txBox="1"/>
          <p:nvPr/>
        </p:nvSpPr>
        <p:spPr>
          <a:xfrm>
            <a:off x="1683668" y="1193801"/>
            <a:ext cx="1477328" cy="2730499"/>
          </a:xfrm>
          <a:prstGeom prst="rect">
            <a:avLst/>
          </a:prstGeom>
          <a:noFill/>
        </p:spPr>
        <p:txBody>
          <a:bodyPr vert="eaVert" wrap="square" rtlCol="0">
            <a:spAutoFit/>
          </a:bodyPr>
          <a:lstStyle/>
          <a:p>
            <a:r>
              <a:rPr lang="zh-CN" altLang="en-US" sz="1400" dirty="0">
                <a:ea typeface="微软雅黑 Light" panose="020B0502040204020203" pitchFamily="34" charset="-122"/>
              </a:rPr>
              <a:t>点击此处输入文本内容点击此处输入文本内容点击此处输入文本内容点击此处输入文本内容点击此处输入文本内容点击此处输入文本内容</a:t>
            </a:r>
          </a:p>
          <a:p>
            <a:endParaRPr lang="zh-CN" altLang="en-US" sz="1400" dirty="0">
              <a:ea typeface="微软雅黑 Light" panose="020B0502040204020203" pitchFamily="34" charset="-122"/>
            </a:endParaRPr>
          </a:p>
        </p:txBody>
      </p:sp>
      <p:sp>
        <p:nvSpPr>
          <p:cNvPr id="2" name="文本框 1"/>
          <p:cNvSpPr txBox="1"/>
          <p:nvPr/>
        </p:nvSpPr>
        <p:spPr>
          <a:xfrm>
            <a:off x="4003238" y="1079500"/>
            <a:ext cx="1292662" cy="5080000"/>
          </a:xfrm>
          <a:prstGeom prst="rect">
            <a:avLst/>
          </a:prstGeom>
          <a:noFill/>
        </p:spPr>
        <p:txBody>
          <a:bodyPr vert="eaVert" wrap="square" rtlCol="0">
            <a:spAutoFit/>
          </a:bodyPr>
          <a:lstStyle/>
          <a:p>
            <a:r>
              <a:rPr lang="zh-CN" altLang="en-US" sz="7200" dirty="0">
                <a:latin typeface="微软雅黑 Light" panose="020B0502040204020203" pitchFamily="34" charset="-122"/>
                <a:ea typeface="微软雅黑 Light" panose="020B0502040204020203" pitchFamily="34"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3" presetClass="entr" presetSubtype="32"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strVal val="4*#ppt_w"/>
                                          </p:val>
                                        </p:tav>
                                        <p:tav tm="100000">
                                          <p:val>
                                            <p:strVal val="#ppt_w"/>
                                          </p:val>
                                        </p:tav>
                                      </p:tavLst>
                                    </p:anim>
                                    <p:anim calcmode="lin" valueType="num">
                                      <p:cBhvr>
                                        <p:cTn id="11" dur="500" fill="hold"/>
                                        <p:tgtEl>
                                          <p:spTgt spid="8"/>
                                        </p:tgtEl>
                                        <p:attrNameLst>
                                          <p:attrName>ppt_h</p:attrName>
                                        </p:attrNameLst>
                                      </p:cBhvr>
                                      <p:tavLst>
                                        <p:tav tm="0">
                                          <p:val>
                                            <p:strVal val="4*#ppt_h"/>
                                          </p:val>
                                        </p:tav>
                                        <p:tav tm="100000">
                                          <p:val>
                                            <p:strVal val="#ppt_h"/>
                                          </p:val>
                                        </p:tav>
                                      </p:tavLst>
                                    </p:anim>
                                  </p:childTnLst>
                                </p:cTn>
                              </p:par>
                              <p:par>
                                <p:cTn id="12" presetID="10" presetClass="entr" presetSubtype="0" fill="hold" grpId="0" nodeType="withEffect">
                                  <p:stCondLst>
                                    <p:cond delay="300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6" fill="hold" grpId="0" nodeType="withEffect">
                                  <p:stCondLst>
                                    <p:cond delay="35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40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preferRelativeResize="0"/>
          <p:nvPr/>
        </p:nvPicPr>
        <p:blipFill>
          <a:blip r:embed="rId3" cstate="email"/>
          <a:stretch>
            <a:fillRect/>
          </a:stretch>
        </p:blipFill>
        <p:spPr bwMode="auto">
          <a:xfrm>
            <a:off x="1415787" y="1386390"/>
            <a:ext cx="2840790" cy="2839907"/>
          </a:xfrm>
          <a:prstGeom prst="rect">
            <a:avLst/>
          </a:prstGeom>
          <a:noFill/>
          <a:ln w="9525">
            <a:noFill/>
            <a:miter lim="800000"/>
            <a:headEnd/>
            <a:tailEnd/>
          </a:ln>
        </p:spPr>
      </p:pic>
      <p:sp>
        <p:nvSpPr>
          <p:cNvPr id="5" name="矩形 4"/>
          <p:cNvSpPr/>
          <p:nvPr/>
        </p:nvSpPr>
        <p:spPr>
          <a:xfrm>
            <a:off x="2173914" y="2192279"/>
            <a:ext cx="915635" cy="923330"/>
          </a:xfrm>
          <a:prstGeom prst="rect">
            <a:avLst/>
          </a:prstGeom>
        </p:spPr>
        <p:txBody>
          <a:bodyPr wrap="none">
            <a:spAutoFit/>
          </a:bodyPr>
          <a:lstStyle/>
          <a:p>
            <a:pPr defTabSz="713105" fontAlgn="auto">
              <a:spcBef>
                <a:spcPts val="0"/>
              </a:spcBef>
              <a:spcAft>
                <a:spcPts val="0"/>
              </a:spcAft>
              <a:defRPr/>
            </a:pPr>
            <a:r>
              <a:rPr lang="zh-CN" altLang="en-US" sz="5400" spc="300" dirty="0">
                <a:latin typeface="微软雅黑 Light" panose="020B0502040204020203" pitchFamily="34" charset="-122"/>
                <a:ea typeface="微软雅黑 Light" panose="020B0502040204020203" pitchFamily="34" charset="-122"/>
              </a:rPr>
              <a:t>前</a:t>
            </a:r>
          </a:p>
        </p:txBody>
      </p:sp>
      <p:sp>
        <p:nvSpPr>
          <p:cNvPr id="6" name="矩形 5"/>
          <p:cNvSpPr/>
          <p:nvPr/>
        </p:nvSpPr>
        <p:spPr>
          <a:xfrm>
            <a:off x="2650431" y="2372380"/>
            <a:ext cx="915635" cy="923330"/>
          </a:xfrm>
          <a:prstGeom prst="rect">
            <a:avLst/>
          </a:prstGeom>
        </p:spPr>
        <p:txBody>
          <a:bodyPr wrap="none">
            <a:spAutoFit/>
          </a:bodyPr>
          <a:lstStyle/>
          <a:p>
            <a:pPr defTabSz="713105" fontAlgn="auto">
              <a:spcBef>
                <a:spcPts val="0"/>
              </a:spcBef>
              <a:spcAft>
                <a:spcPts val="0"/>
              </a:spcAft>
              <a:defRPr/>
            </a:pPr>
            <a:r>
              <a:rPr lang="zh-CN" altLang="en-US" sz="5400" spc="300" dirty="0">
                <a:latin typeface="微软雅黑 Light" panose="020B0502040204020203" pitchFamily="34" charset="-122"/>
                <a:ea typeface="微软雅黑 Light" panose="020B0502040204020203" pitchFamily="34" charset="-122"/>
              </a:rPr>
              <a:t>言</a:t>
            </a:r>
          </a:p>
        </p:txBody>
      </p:sp>
      <p:sp>
        <p:nvSpPr>
          <p:cNvPr id="7" name="矩形 6"/>
          <p:cNvSpPr/>
          <p:nvPr/>
        </p:nvSpPr>
        <p:spPr>
          <a:xfrm>
            <a:off x="4585206" y="1609161"/>
            <a:ext cx="6755894" cy="3012895"/>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120000"/>
              </a:lnSpc>
            </a:pPr>
            <a:r>
              <a:rPr lang="zh-CN" altLang="en-US" sz="1600" b="1" dirty="0">
                <a:latin typeface="Arial" panose="020B0604020202020204" pitchFamily="34" charset="0"/>
                <a:ea typeface="微软雅黑 Light" panose="020B0502040204020203" pitchFamily="34" charset="-122"/>
              </a:rPr>
              <a:t>        重阳节（又称：老人节），在每年农历的九月九日，是汉族的传统节日，因</a:t>
            </a:r>
            <a:r>
              <a:rPr lang="en-US" altLang="zh-CN" sz="1600" b="1" dirty="0">
                <a:latin typeface="Arial" panose="020B0604020202020204" pitchFamily="34" charset="0"/>
                <a:ea typeface="微软雅黑 Light" panose="020B0502040204020203" pitchFamily="34" charset="-122"/>
              </a:rPr>
              <a:t>《</a:t>
            </a:r>
            <a:r>
              <a:rPr lang="zh-CN" altLang="en-US" sz="1600" b="1" dirty="0">
                <a:latin typeface="Arial" panose="020B0604020202020204" pitchFamily="34" charset="0"/>
                <a:ea typeface="微软雅黑 Light" panose="020B0502040204020203" pitchFamily="34" charset="-122"/>
              </a:rPr>
              <a:t>易经</a:t>
            </a:r>
            <a:r>
              <a:rPr lang="en-US" altLang="zh-CN" sz="1600" b="1" dirty="0">
                <a:latin typeface="Arial" panose="020B0604020202020204" pitchFamily="34" charset="0"/>
                <a:ea typeface="微软雅黑 Light" panose="020B0502040204020203" pitchFamily="34" charset="-122"/>
              </a:rPr>
              <a:t>》</a:t>
            </a:r>
            <a:r>
              <a:rPr lang="zh-CN" altLang="en-US" sz="1600" b="1" dirty="0">
                <a:latin typeface="Arial" panose="020B0604020202020204" pitchFamily="34" charset="0"/>
                <a:ea typeface="微软雅黑 Light" panose="020B0502040204020203" pitchFamily="34" charset="-122"/>
              </a:rPr>
              <a:t>中把“六”定为阴数，把“九”定为阳数，九月九日，日月并阳，两九相重，故而叫重阳，也叫重九。重阳节早在战国时期就已经形成，到了唐代，重阳被正式定为民间节日，此后历朝历代沿袭至今。民间在该日有登高的风俗，所以重阳节又称“登高节”，此外还有茱萸节、菊花节等说法。人们在庆祝重阳节时一般会登高、赏菊、喝菊花酒、插茱萸、还要吃糕。另外，由于九月初九“九九”谐音是“久久”，有长久之意，所以常在此日祭祖与推行敬老崇孝活动。重阳节与除、清、盂三节也是中国传统节日里祭祖的四大节日。</a:t>
            </a:r>
            <a:r>
              <a:rPr lang="en-US" altLang="zh-CN" sz="1600" b="1" dirty="0">
                <a:latin typeface="Arial" panose="020B0604020202020204" pitchFamily="34" charset="0"/>
                <a:ea typeface="微软雅黑 Light" panose="020B0502040204020203" pitchFamily="34" charset="-122"/>
              </a:rPr>
              <a:t>2012</a:t>
            </a:r>
            <a:r>
              <a:rPr lang="zh-CN" altLang="en-US" sz="1600" b="1" dirty="0">
                <a:latin typeface="Arial" panose="020B0604020202020204" pitchFamily="34" charset="0"/>
                <a:ea typeface="微软雅黑 Light" panose="020B0502040204020203" pitchFamily="34" charset="-122"/>
              </a:rPr>
              <a:t>年</a:t>
            </a:r>
            <a:r>
              <a:rPr lang="en-US" altLang="zh-CN" sz="1600" b="1" dirty="0">
                <a:latin typeface="Arial" panose="020B0604020202020204" pitchFamily="34" charset="0"/>
                <a:ea typeface="微软雅黑 Light" panose="020B0502040204020203" pitchFamily="34" charset="-122"/>
              </a:rPr>
              <a:t>12</a:t>
            </a:r>
            <a:r>
              <a:rPr lang="zh-CN" altLang="en-US" sz="1600" b="1" dirty="0">
                <a:latin typeface="Arial" panose="020B0604020202020204" pitchFamily="34" charset="0"/>
                <a:ea typeface="微软雅黑 Light" panose="020B0502040204020203" pitchFamily="34" charset="-122"/>
              </a:rPr>
              <a:t>月</a:t>
            </a:r>
            <a:r>
              <a:rPr lang="en-US" altLang="zh-CN" sz="1600" b="1" dirty="0">
                <a:latin typeface="Arial" panose="020B0604020202020204" pitchFamily="34" charset="0"/>
                <a:ea typeface="微软雅黑 Light" panose="020B0502040204020203" pitchFamily="34" charset="-122"/>
              </a:rPr>
              <a:t>28</a:t>
            </a:r>
            <a:r>
              <a:rPr lang="zh-CN" altLang="en-US" sz="1600" b="1" dirty="0">
                <a:latin typeface="Arial" panose="020B0604020202020204" pitchFamily="34" charset="0"/>
                <a:ea typeface="微软雅黑 Light" panose="020B0502040204020203" pitchFamily="34" charset="-122"/>
              </a:rPr>
              <a:t>日，全国人大常委会表决通过</a:t>
            </a:r>
            <a:r>
              <a:rPr lang="en-US" altLang="zh-CN" sz="1600" b="1" dirty="0">
                <a:latin typeface="Arial" panose="020B0604020202020204" pitchFamily="34" charset="0"/>
                <a:ea typeface="微软雅黑 Light" panose="020B0502040204020203" pitchFamily="34" charset="-122"/>
              </a:rPr>
              <a:t>《</a:t>
            </a:r>
            <a:r>
              <a:rPr lang="zh-CN" altLang="en-US" sz="1600" b="1" dirty="0">
                <a:latin typeface="Arial" panose="020B0604020202020204" pitchFamily="34" charset="0"/>
                <a:ea typeface="微软雅黑 Light" panose="020B0502040204020203" pitchFamily="34" charset="-122"/>
              </a:rPr>
              <a:t>老年人权益保障法</a:t>
            </a:r>
            <a:r>
              <a:rPr lang="en-US" altLang="zh-CN" sz="1600" b="1" dirty="0">
                <a:latin typeface="Arial" panose="020B0604020202020204" pitchFamily="34" charset="0"/>
                <a:ea typeface="微软雅黑 Light" panose="020B0502040204020203" pitchFamily="34" charset="-122"/>
              </a:rPr>
              <a:t>》</a:t>
            </a:r>
            <a:r>
              <a:rPr lang="zh-CN" altLang="en-US" sz="1600" b="1" dirty="0">
                <a:latin typeface="Arial" panose="020B0604020202020204" pitchFamily="34" charset="0"/>
                <a:ea typeface="微软雅黑 Light" panose="020B0502040204020203" pitchFamily="34" charset="-122"/>
              </a:rPr>
              <a:t>，法律明确规定每年农历九月初九（重阳节）为老年节。。</a:t>
            </a:r>
          </a:p>
        </p:txBody>
      </p:sp>
      <p:pic>
        <p:nvPicPr>
          <p:cNvPr id="8" name="Picture 4" descr="E:\PPT\PPT中国风元素\水墨祥云\水墨祥云\011.jpg"/>
          <p:cNvPicPr>
            <a:picLocks noChangeAspect="1" noChangeArrowheads="1"/>
          </p:cNvPicPr>
          <p:nvPr/>
        </p:nvPicPr>
        <p:blipFill>
          <a:blip r:embed="rId4" cstate="email"/>
          <a:srcRect/>
          <a:stretch>
            <a:fillRect/>
          </a:stretch>
        </p:blipFill>
        <p:spPr bwMode="auto">
          <a:xfrm>
            <a:off x="821039" y="3625910"/>
            <a:ext cx="807668" cy="5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b="39244"/>
          <a:stretch>
            <a:fillRect/>
          </a:stretch>
        </p:blipFill>
        <p:spPr>
          <a:xfrm>
            <a:off x="8588240" y="4911231"/>
            <a:ext cx="3326840" cy="19467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8" presetClass="emph" presetSubtype="0" decel="35000" fill="hold" nodeType="afterEffect">
                                  <p:stCondLst>
                                    <p:cond delay="0"/>
                                  </p:stCondLst>
                                  <p:childTnLst>
                                    <p:animRot by="-10800000">
                                      <p:cBhvr>
                                        <p:cTn id="24" dur="6000" fill="hold"/>
                                        <p:tgtEl>
                                          <p:spTgt spid="4"/>
                                        </p:tgtEl>
                                        <p:attrNameLst>
                                          <p:attrName>r</p:attrName>
                                        </p:attrNameLst>
                                      </p:cBhvr>
                                    </p:animRot>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2" presetClass="entr" presetSubtype="8" decel="46000" fill="hold" nodeType="withEffect">
                                  <p:stCondLst>
                                    <p:cond delay="10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750" fill="hold"/>
                                        <p:tgtEl>
                                          <p:spTgt spid="8"/>
                                        </p:tgtEl>
                                        <p:attrNameLst>
                                          <p:attrName>ppt_x</p:attrName>
                                        </p:attrNameLst>
                                      </p:cBhvr>
                                      <p:tavLst>
                                        <p:tav tm="0">
                                          <p:val>
                                            <p:strVal val="0-#ppt_w/2"/>
                                          </p:val>
                                        </p:tav>
                                        <p:tav tm="100000">
                                          <p:val>
                                            <p:strVal val="#ppt_x"/>
                                          </p:val>
                                        </p:tav>
                                      </p:tavLst>
                                    </p:anim>
                                    <p:anim calcmode="lin" valueType="num">
                                      <p:cBhvr additive="base">
                                        <p:cTn id="31" dur="3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Thinkpad\Desktop\PNG\1_0002_图层-5-副本.png"/>
          <p:cNvPicPr>
            <a:picLocks noChangeAspect="1" noChangeArrowheads="1"/>
          </p:cNvPicPr>
          <p:nvPr/>
        </p:nvPicPr>
        <p:blipFill>
          <a:blip r:embed="rId3" cstate="email"/>
          <a:srcRect/>
          <a:stretch>
            <a:fillRect/>
          </a:stretch>
        </p:blipFill>
        <p:spPr bwMode="auto">
          <a:xfrm>
            <a:off x="913542" y="2549067"/>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5222" y="3090751"/>
            <a:ext cx="1089874" cy="828625"/>
          </a:xfrm>
          <a:prstGeom prst="rect">
            <a:avLst/>
          </a:prstGeom>
          <a:noFill/>
        </p:spPr>
        <p:txBody>
          <a:bodyPr wrap="square" rtlCol="0">
            <a:spAutoFit/>
          </a:bodyPr>
          <a:lstStyle/>
          <a:p>
            <a:pPr algn="ctr">
              <a:lnSpc>
                <a:spcPct val="125000"/>
              </a:lnSpc>
            </a:pPr>
            <a:r>
              <a:rPr lang="zh-CN" altLang="en-US" sz="2000" b="1" dirty="0">
                <a:latin typeface="微软雅黑 Light" panose="020B0502040204020203" pitchFamily="34" charset="-122"/>
                <a:ea typeface="微软雅黑 Light" panose="020B0502040204020203" pitchFamily="34" charset="-122"/>
              </a:rPr>
              <a:t>重阳节简介</a:t>
            </a:r>
          </a:p>
        </p:txBody>
      </p:sp>
      <p:sp>
        <p:nvSpPr>
          <p:cNvPr id="8" name="矩形 7"/>
          <p:cNvSpPr/>
          <p:nvPr/>
        </p:nvSpPr>
        <p:spPr>
          <a:xfrm>
            <a:off x="1647656" y="2655191"/>
            <a:ext cx="494046" cy="461665"/>
          </a:xfrm>
          <a:prstGeom prst="rect">
            <a:avLst/>
          </a:prstGeom>
        </p:spPr>
        <p:txBody>
          <a:bodyPr wrap="none">
            <a:spAutoFit/>
          </a:bodyPr>
          <a:lstStyle/>
          <a:p>
            <a:r>
              <a:rPr lang="zh-CN" altLang="en-US" sz="2400" b="1" dirty="0">
                <a:latin typeface="微软雅黑 Light" panose="020B0502040204020203" pitchFamily="34" charset="-122"/>
                <a:ea typeface="微软雅黑 Light" panose="020B0502040204020203" pitchFamily="34" charset="-122"/>
              </a:rPr>
              <a:t>壹</a:t>
            </a:r>
          </a:p>
        </p:txBody>
      </p:sp>
      <p:pic>
        <p:nvPicPr>
          <p:cNvPr id="9" name="Picture 3" descr="C:\Users\Thinkpad\Desktop\PNG\1_0002_图层-5-副本.png"/>
          <p:cNvPicPr>
            <a:picLocks noChangeAspect="1" noChangeArrowheads="1"/>
          </p:cNvPicPr>
          <p:nvPr/>
        </p:nvPicPr>
        <p:blipFill>
          <a:blip r:embed="rId3" cstate="email"/>
          <a:srcRect/>
          <a:stretch>
            <a:fillRect/>
          </a:stretch>
        </p:blipFill>
        <p:spPr bwMode="auto">
          <a:xfrm>
            <a:off x="2914988" y="2569897"/>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p:nvPr/>
        </p:nvSpPr>
        <p:spPr>
          <a:xfrm>
            <a:off x="3396668" y="3111580"/>
            <a:ext cx="1089874" cy="828625"/>
          </a:xfrm>
          <a:prstGeom prst="rect">
            <a:avLst/>
          </a:prstGeom>
          <a:noFill/>
        </p:spPr>
        <p:txBody>
          <a:bodyPr wrap="square" rtlCol="0">
            <a:spAutoFit/>
          </a:bodyPr>
          <a:lstStyle/>
          <a:p>
            <a:pPr algn="ctr">
              <a:lnSpc>
                <a:spcPct val="125000"/>
              </a:lnSpc>
            </a:pPr>
            <a:r>
              <a:rPr lang="zh-CN" altLang="en-US" sz="2000" b="1" dirty="0">
                <a:latin typeface="微软雅黑 Light" panose="020B0502040204020203" pitchFamily="34" charset="-122"/>
                <a:ea typeface="微软雅黑 Light" panose="020B0502040204020203" pitchFamily="34" charset="-122"/>
              </a:rPr>
              <a:t>重阳节起源</a:t>
            </a:r>
          </a:p>
        </p:txBody>
      </p:sp>
      <p:sp>
        <p:nvSpPr>
          <p:cNvPr id="11" name="矩形 10"/>
          <p:cNvSpPr/>
          <p:nvPr/>
        </p:nvSpPr>
        <p:spPr>
          <a:xfrm>
            <a:off x="3649102" y="2676020"/>
            <a:ext cx="494046" cy="461665"/>
          </a:xfrm>
          <a:prstGeom prst="rect">
            <a:avLst/>
          </a:prstGeom>
        </p:spPr>
        <p:txBody>
          <a:bodyPr wrap="none">
            <a:spAutoFit/>
          </a:bodyPr>
          <a:lstStyle/>
          <a:p>
            <a:r>
              <a:rPr lang="zh-CN" altLang="en-US" sz="2400" b="1" dirty="0">
                <a:latin typeface="微软雅黑 Light" panose="020B0502040204020203" pitchFamily="34" charset="-122"/>
                <a:ea typeface="微软雅黑 Light" panose="020B0502040204020203" pitchFamily="34" charset="-122"/>
              </a:rPr>
              <a:t>贰</a:t>
            </a:r>
          </a:p>
        </p:txBody>
      </p:sp>
      <p:pic>
        <p:nvPicPr>
          <p:cNvPr id="12" name="Picture 3" descr="C:\Users\Thinkpad\Desktop\PNG\1_0002_图层-5-副本.png"/>
          <p:cNvPicPr>
            <a:picLocks noChangeAspect="1" noChangeArrowheads="1"/>
          </p:cNvPicPr>
          <p:nvPr/>
        </p:nvPicPr>
        <p:blipFill>
          <a:blip r:embed="rId3" cstate="email"/>
          <a:srcRect/>
          <a:stretch>
            <a:fillRect/>
          </a:stretch>
        </p:blipFill>
        <p:spPr bwMode="auto">
          <a:xfrm>
            <a:off x="4894736" y="2566061"/>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8"/>
          <p:cNvSpPr txBox="1"/>
          <p:nvPr/>
        </p:nvSpPr>
        <p:spPr>
          <a:xfrm>
            <a:off x="5376416" y="3107745"/>
            <a:ext cx="1089874" cy="828625"/>
          </a:xfrm>
          <a:prstGeom prst="rect">
            <a:avLst/>
          </a:prstGeom>
          <a:noFill/>
        </p:spPr>
        <p:txBody>
          <a:bodyPr wrap="square" rtlCol="0">
            <a:spAutoFit/>
          </a:bodyPr>
          <a:lstStyle/>
          <a:p>
            <a:pPr algn="ctr">
              <a:lnSpc>
                <a:spcPct val="125000"/>
              </a:lnSpc>
            </a:pPr>
            <a:r>
              <a:rPr lang="zh-CN" altLang="en-US" sz="2000" b="1" dirty="0">
                <a:latin typeface="微软雅黑 Light" panose="020B0502040204020203" pitchFamily="34" charset="-122"/>
                <a:ea typeface="微软雅黑 Light" panose="020B0502040204020203" pitchFamily="34" charset="-122"/>
              </a:rPr>
              <a:t>重阳节传说</a:t>
            </a:r>
          </a:p>
        </p:txBody>
      </p:sp>
      <p:sp>
        <p:nvSpPr>
          <p:cNvPr id="14" name="矩形 13"/>
          <p:cNvSpPr/>
          <p:nvPr/>
        </p:nvSpPr>
        <p:spPr>
          <a:xfrm>
            <a:off x="5628851" y="2672185"/>
            <a:ext cx="494046" cy="461665"/>
          </a:xfrm>
          <a:prstGeom prst="rect">
            <a:avLst/>
          </a:prstGeom>
        </p:spPr>
        <p:txBody>
          <a:bodyPr wrap="none">
            <a:spAutoFit/>
          </a:bodyPr>
          <a:lstStyle/>
          <a:p>
            <a:r>
              <a:rPr lang="zh-CN" altLang="en-US" sz="2400" b="1" dirty="0">
                <a:latin typeface="微软雅黑 Light" panose="020B0502040204020203" pitchFamily="34" charset="-122"/>
                <a:ea typeface="微软雅黑 Light" panose="020B0502040204020203" pitchFamily="34" charset="-122"/>
              </a:rPr>
              <a:t>叁</a:t>
            </a:r>
          </a:p>
        </p:txBody>
      </p:sp>
      <p:pic>
        <p:nvPicPr>
          <p:cNvPr id="15" name="Picture 3" descr="C:\Users\Thinkpad\Desktop\PNG\1_0002_图层-5-副本.png"/>
          <p:cNvPicPr>
            <a:picLocks noChangeAspect="1" noChangeArrowheads="1"/>
          </p:cNvPicPr>
          <p:nvPr/>
        </p:nvPicPr>
        <p:blipFill>
          <a:blip r:embed="rId3" cstate="email"/>
          <a:srcRect/>
          <a:stretch>
            <a:fillRect/>
          </a:stretch>
        </p:blipFill>
        <p:spPr bwMode="auto">
          <a:xfrm>
            <a:off x="6920169" y="2541605"/>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23"/>
          <p:cNvSpPr txBox="1"/>
          <p:nvPr/>
        </p:nvSpPr>
        <p:spPr>
          <a:xfrm>
            <a:off x="7401849" y="3083288"/>
            <a:ext cx="1089874" cy="828625"/>
          </a:xfrm>
          <a:prstGeom prst="rect">
            <a:avLst/>
          </a:prstGeom>
          <a:noFill/>
        </p:spPr>
        <p:txBody>
          <a:bodyPr wrap="square" rtlCol="0">
            <a:spAutoFit/>
          </a:bodyPr>
          <a:lstStyle/>
          <a:p>
            <a:pPr algn="ctr">
              <a:lnSpc>
                <a:spcPct val="125000"/>
              </a:lnSpc>
            </a:pPr>
            <a:r>
              <a:rPr lang="zh-CN" altLang="en-US" sz="2000" b="1" dirty="0">
                <a:latin typeface="微软雅黑 Light" panose="020B0502040204020203" pitchFamily="34" charset="-122"/>
                <a:ea typeface="微软雅黑 Light" panose="020B0502040204020203" pitchFamily="34" charset="-122"/>
              </a:rPr>
              <a:t>重阳节习俗</a:t>
            </a:r>
          </a:p>
        </p:txBody>
      </p:sp>
      <p:sp>
        <p:nvSpPr>
          <p:cNvPr id="17" name="矩形 16"/>
          <p:cNvSpPr/>
          <p:nvPr/>
        </p:nvSpPr>
        <p:spPr>
          <a:xfrm>
            <a:off x="7654283" y="2647728"/>
            <a:ext cx="494046" cy="461665"/>
          </a:xfrm>
          <a:prstGeom prst="rect">
            <a:avLst/>
          </a:prstGeom>
        </p:spPr>
        <p:txBody>
          <a:bodyPr wrap="none">
            <a:spAutoFit/>
          </a:bodyPr>
          <a:lstStyle/>
          <a:p>
            <a:r>
              <a:rPr lang="zh-CN" altLang="en-US" sz="2400" b="1" dirty="0">
                <a:latin typeface="微软雅黑 Light" panose="020B0502040204020203" pitchFamily="34" charset="-122"/>
                <a:ea typeface="微软雅黑 Light" panose="020B0502040204020203" pitchFamily="34" charset="-122"/>
              </a:rPr>
              <a:t>肆</a:t>
            </a:r>
          </a:p>
        </p:txBody>
      </p:sp>
      <p:grpSp>
        <p:nvGrpSpPr>
          <p:cNvPr id="18" name="组合 17"/>
          <p:cNvGrpSpPr/>
          <p:nvPr/>
        </p:nvGrpSpPr>
        <p:grpSpPr>
          <a:xfrm>
            <a:off x="913542" y="618385"/>
            <a:ext cx="6810759" cy="1637702"/>
            <a:chOff x="945803" y="915566"/>
            <a:chExt cx="3143657" cy="1180384"/>
          </a:xfrm>
        </p:grpSpPr>
        <p:pic>
          <p:nvPicPr>
            <p:cNvPr id="19" name="Picture 2" descr="C:\Users\Thinkpad\Desktop\PNG\1_0001_图层-6.pn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bwMode="auto">
            <a:xfrm>
              <a:off x="945803" y="915566"/>
              <a:ext cx="3143657" cy="118038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812579" y="1204658"/>
              <a:ext cx="511420" cy="522692"/>
            </a:xfrm>
            <a:prstGeom prst="rect">
              <a:avLst/>
            </a:prstGeom>
          </p:spPr>
          <p:txBody>
            <a:bodyPr wrap="none">
              <a:spAutoFit/>
            </a:bodyPr>
            <a:lstStyle/>
            <a:p>
              <a:pPr algn="ctr">
                <a:lnSpc>
                  <a:spcPct val="125000"/>
                </a:lnSpc>
              </a:pPr>
              <a:r>
                <a:rPr lang="zh-CN" altLang="en-US" sz="3600" b="1" dirty="0">
                  <a:solidFill>
                    <a:schemeClr val="bg1"/>
                  </a:solidFill>
                  <a:latin typeface="微软雅黑 Light" panose="020B0502040204020203" pitchFamily="34" charset="-122"/>
                  <a:ea typeface="微软雅黑 Light" panose="020B0502040204020203" pitchFamily="34" charset="-122"/>
                </a:rPr>
                <a:t>目录</a:t>
              </a:r>
            </a:p>
          </p:txBody>
        </p:sp>
      </p:grpSp>
      <p:pic>
        <p:nvPicPr>
          <p:cNvPr id="21" name="Picture 272" descr="28"/>
          <p:cNvPicPr>
            <a:picLocks noChangeAspect="1" noChangeArrowheads="1"/>
          </p:cNvPicPr>
          <p:nvPr/>
        </p:nvPicPr>
        <p:blipFill>
          <a:blip r:embed="rId6" cstate="email"/>
          <a:srcRect/>
          <a:stretch>
            <a:fillRect/>
          </a:stretch>
        </p:blipFill>
        <p:spPr bwMode="auto">
          <a:xfrm>
            <a:off x="1868670" y="567178"/>
            <a:ext cx="1579746" cy="1207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hinkpad\Desktop\PNG\1_0002_图层-5-副本.png"/>
          <p:cNvPicPr>
            <a:picLocks noChangeAspect="1" noChangeArrowheads="1"/>
          </p:cNvPicPr>
          <p:nvPr/>
        </p:nvPicPr>
        <p:blipFill>
          <a:blip r:embed="rId3" cstate="email"/>
          <a:srcRect/>
          <a:stretch>
            <a:fillRect/>
          </a:stretch>
        </p:blipFill>
        <p:spPr bwMode="auto">
          <a:xfrm>
            <a:off x="8973403" y="2647728"/>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3"/>
          <p:cNvSpPr txBox="1"/>
          <p:nvPr/>
        </p:nvSpPr>
        <p:spPr>
          <a:xfrm>
            <a:off x="9436711" y="3150529"/>
            <a:ext cx="1089874" cy="828625"/>
          </a:xfrm>
          <a:prstGeom prst="rect">
            <a:avLst/>
          </a:prstGeom>
          <a:noFill/>
        </p:spPr>
        <p:txBody>
          <a:bodyPr wrap="square" rtlCol="0">
            <a:spAutoFit/>
          </a:bodyPr>
          <a:lstStyle/>
          <a:p>
            <a:pPr algn="ctr">
              <a:lnSpc>
                <a:spcPct val="125000"/>
              </a:lnSpc>
            </a:pPr>
            <a:r>
              <a:rPr lang="zh-CN" altLang="en-US" sz="2000" b="1" dirty="0">
                <a:latin typeface="微软雅黑 Light" panose="020B0502040204020203" pitchFamily="34" charset="-122"/>
                <a:ea typeface="微软雅黑 Light" panose="020B0502040204020203" pitchFamily="34" charset="-122"/>
              </a:rPr>
              <a:t>重阳节诗选</a:t>
            </a:r>
          </a:p>
        </p:txBody>
      </p:sp>
      <p:sp>
        <p:nvSpPr>
          <p:cNvPr id="24" name="矩形 23"/>
          <p:cNvSpPr/>
          <p:nvPr/>
        </p:nvSpPr>
        <p:spPr>
          <a:xfrm>
            <a:off x="9707517" y="2753851"/>
            <a:ext cx="494046" cy="461665"/>
          </a:xfrm>
          <a:prstGeom prst="rect">
            <a:avLst/>
          </a:prstGeom>
        </p:spPr>
        <p:txBody>
          <a:bodyPr wrap="none">
            <a:spAutoFit/>
          </a:bodyPr>
          <a:lstStyle/>
          <a:p>
            <a:r>
              <a:rPr lang="zh-CN" altLang="en-US" sz="2400" b="1" dirty="0">
                <a:latin typeface="微软雅黑 Light" panose="020B0502040204020203" pitchFamily="34" charset="-122"/>
                <a:ea typeface="微软雅黑 Light" panose="020B0502040204020203" pitchFamily="34" charset="-122"/>
              </a:rPr>
              <a:t>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1.66667E-6 1.79685E-6 L 0.24688 1.79685E-6 " pathEditMode="relative" rAng="0" ptsTypes="AA">
                                      <p:cBhvr>
                                        <p:cTn id="10" dur="2750" fill="hold"/>
                                        <p:tgtEl>
                                          <p:spTgt spid="21"/>
                                        </p:tgtEl>
                                        <p:attrNameLst>
                                          <p:attrName>ppt_x</p:attrName>
                                          <p:attrName>ppt_y</p:attrName>
                                        </p:attrNameLst>
                                      </p:cBhvr>
                                      <p:rCtr x="12344" y="0"/>
                                    </p:animMotion>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750"/>
                                        <p:tgtEl>
                                          <p:spTgt spid="18"/>
                                        </p:tgtEl>
                                      </p:cBhvr>
                                    </p:animEffect>
                                  </p:childTnLst>
                                </p:cTn>
                              </p:par>
                            </p:childTnLst>
                          </p:cTn>
                        </p:par>
                        <p:par>
                          <p:cTn id="14" fill="hold">
                            <p:stCondLst>
                              <p:cond delay="3500"/>
                            </p:stCondLst>
                            <p:childTnLst>
                              <p:par>
                                <p:cTn id="15" presetID="10" presetClass="exit" presetSubtype="0" fill="hold" nodeType="after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par>
                          <p:cTn id="18" fill="hold">
                            <p:stCondLst>
                              <p:cond delay="4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5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750"/>
                                        <p:tgtEl>
                                          <p:spTgt spid="10"/>
                                        </p:tgtEl>
                                      </p:cBhvr>
                                    </p:animEffect>
                                  </p:childTnLst>
                                </p:cTn>
                              </p:par>
                              <p:par>
                                <p:cTn id="51" presetID="3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par>
                          <p:cTn id="63" fill="hold">
                            <p:stCondLst>
                              <p:cond delay="8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750"/>
                                        <p:tgtEl>
                                          <p:spTgt spid="13"/>
                                        </p:tgtEl>
                                      </p:cBhvr>
                                    </p:animEffect>
                                  </p:childTnLst>
                                </p:cTn>
                              </p:par>
                              <p:par>
                                <p:cTn id="67" presetID="31"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par>
                          <p:cTn id="73" fill="hold">
                            <p:stCondLst>
                              <p:cond delay="9500"/>
                            </p:stCondLst>
                            <p:childTnLst>
                              <p:par>
                                <p:cTn id="74" presetID="53" presetClass="entr" presetSubtype="16"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10000"/>
                            </p:stCondLst>
                            <p:childTnLst>
                              <p:par>
                                <p:cTn id="80" presetID="10"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childTnLst>
                                </p:cTn>
                              </p:par>
                              <p:par>
                                <p:cTn id="83" presetID="3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1000"/>
                            </p:stCondLst>
                            <p:childTnLst>
                              <p:par>
                                <p:cTn id="90" presetID="5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115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6" grpId="0"/>
      <p:bldP spid="17"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inkpad\Desktop\PNG\1_0003_图层-9.png"/>
          <p:cNvPicPr>
            <a:picLocks noChangeAspect="1" noChangeArrowheads="1"/>
          </p:cNvPicPr>
          <p:nvPr/>
        </p:nvPicPr>
        <p:blipFill rotWithShape="1">
          <a:blip r:embed="rId3" cstate="email"/>
          <a:srcRect/>
          <a:stretch>
            <a:fillRect/>
          </a:stretch>
        </p:blipFill>
        <p:spPr bwMode="auto">
          <a:xfrm>
            <a:off x="2041525" y="172989"/>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noChangeArrowheads="1"/>
          </p:cNvSpPr>
          <p:nvPr/>
        </p:nvSpPr>
        <p:spPr>
          <a:xfrm>
            <a:off x="782637" y="1146969"/>
            <a:ext cx="10247313" cy="4906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3200" b="1" dirty="0">
              <a:ea typeface="微软雅黑 Light" panose="020B0502040204020203" pitchFamily="34" charset="-122"/>
            </a:endParaRPr>
          </a:p>
          <a:p>
            <a:pPr marL="0" indent="0">
              <a:lnSpc>
                <a:spcPct val="150000"/>
              </a:lnSpc>
              <a:buNone/>
            </a:pPr>
            <a:r>
              <a:rPr lang="zh-CN" altLang="en-US" sz="3200" b="1" dirty="0">
                <a:ea typeface="微软雅黑 Light" panose="020B0502040204020203" pitchFamily="34" charset="-122"/>
              </a:rPr>
              <a:t>         九九重阳，早在春秋战国时的《楚词》中已提到了。</a:t>
            </a:r>
            <a:r>
              <a:rPr lang="zh-CN" altLang="en-US" sz="3200" b="1" dirty="0">
                <a:latin typeface="微软雅黑 Light" panose="020B0502040204020203" pitchFamily="34" charset="-122"/>
                <a:ea typeface="微软雅黑 Light" panose="020B0502040204020203" pitchFamily="34" charset="-122"/>
              </a:rPr>
              <a:t>大概在魏晋时期，重阳日已有了饮酒、赏菊的做法。到唐代重阳被正式定为民间的节日。到明代，九月重阳，皇宫上下要一起吃花糕以庆贺，此风俗一直流传到清代。</a:t>
            </a:r>
          </a:p>
          <a:p>
            <a:pPr>
              <a:lnSpc>
                <a:spcPct val="150000"/>
              </a:lnSpc>
            </a:pPr>
            <a:endParaRPr lang="zh-CN" altLang="en-US" sz="3200" b="1" dirty="0">
              <a:latin typeface="微软雅黑 Light" panose="020B0502040204020203" pitchFamily="34" charset="-122"/>
              <a:ea typeface="微软雅黑 Light" panose="020B0502040204020203" pitchFamily="34" charset="-122"/>
            </a:endParaRPr>
          </a:p>
        </p:txBody>
      </p:sp>
      <p:sp>
        <p:nvSpPr>
          <p:cNvPr id="3" name="Rectangle 4"/>
          <p:cNvSpPr>
            <a:spLocks noGrp="1" noChangeArrowheads="1"/>
          </p:cNvSpPr>
          <p:nvPr>
            <p:ph type="title"/>
          </p:nvPr>
        </p:nvSpPr>
        <p:spPr>
          <a:xfrm>
            <a:off x="2886075" y="350838"/>
            <a:ext cx="6477000" cy="1020762"/>
          </a:xfrm>
        </p:spPr>
        <p:txBody>
          <a:bodyPr>
            <a:normAutofit/>
          </a:bodyPr>
          <a:lstStyle/>
          <a:p>
            <a:r>
              <a:rPr lang="zh-CN" altLang="zh-CN" sz="4000" b="1" dirty="0">
                <a:solidFill>
                  <a:schemeClr val="bg1"/>
                </a:solidFill>
                <a:ea typeface="微软雅黑 Light" panose="020B0502040204020203" pitchFamily="34" charset="-122"/>
              </a:rPr>
              <a:t>重阳节起源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 presetClass="entr" presetSubtype="10" fill="hold" grpId="1" nodeType="withEffect">
                                  <p:stCondLst>
                                    <p:cond delay="0"/>
                                  </p:stCondLst>
                                  <p:iterate type="lt">
                                    <p:tmAbs val="0"/>
                                  </p:iterate>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29" presetClass="entr" presetSubtype="0" fill="hold" grpId="0" nodeType="withEffect">
                                  <p:stCondLst>
                                    <p:cond delay="0"/>
                                  </p:stCondLst>
                                  <p:iterate type="lt">
                                    <p:tmPct val="5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xEl>
                                              <p:pRg st="1" end="1"/>
                                            </p:txEl>
                                          </p:spTgt>
                                        </p:tgtEl>
                                      </p:cBhvr>
                                    </p:animEffec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autoUpdateAnimBg="0"/>
      <p:bldP spid="3" grpId="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inkpad\Desktop\PNG\1_0003_图层-9.png"/>
          <p:cNvPicPr>
            <a:picLocks noChangeAspect="1" noChangeArrowheads="1"/>
          </p:cNvPicPr>
          <p:nvPr/>
        </p:nvPicPr>
        <p:blipFill rotWithShape="1">
          <a:blip r:embed="rId3" cstate="email"/>
          <a:srcRect/>
          <a:stretch>
            <a:fillRect/>
          </a:stretch>
        </p:blipFill>
        <p:spPr bwMode="auto">
          <a:xfrm>
            <a:off x="1403350" y="357089"/>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Grp="1" noChangeArrowheads="1"/>
          </p:cNvSpPr>
          <p:nvPr>
            <p:ph type="title" idx="4294967295"/>
          </p:nvPr>
        </p:nvSpPr>
        <p:spPr>
          <a:xfrm>
            <a:off x="0" y="495300"/>
            <a:ext cx="2752725" cy="1143000"/>
          </a:xfrm>
        </p:spPr>
        <p:txBody>
          <a:bodyPr>
            <a:normAutofit/>
          </a:bodyPr>
          <a:lstStyle/>
          <a:p>
            <a:r>
              <a:rPr lang="zh-CN" altLang="zh-CN" sz="3200" b="1" dirty="0">
                <a:solidFill>
                  <a:schemeClr val="bg1"/>
                </a:solidFill>
                <a:ea typeface="微软雅黑 Light" panose="020B0502040204020203" pitchFamily="34" charset="-122"/>
              </a:rPr>
              <a:t>重阳节传说</a:t>
            </a:r>
          </a:p>
        </p:txBody>
      </p:sp>
      <p:sp>
        <p:nvSpPr>
          <p:cNvPr id="3" name="Rectangle 4"/>
          <p:cNvSpPr txBox="1">
            <a:spLocks noChangeArrowheads="1"/>
          </p:cNvSpPr>
          <p:nvPr/>
        </p:nvSpPr>
        <p:spPr>
          <a:xfrm>
            <a:off x="1203325" y="1776511"/>
            <a:ext cx="10140950" cy="4343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None/>
            </a:pPr>
            <a:r>
              <a:rPr lang="zh-CN" altLang="en-US" sz="1800" b="1" dirty="0">
                <a:ea typeface="微软雅黑 Light" panose="020B0502040204020203" pitchFamily="34" charset="-122"/>
              </a:rPr>
              <a:t>             相传在东汉时期，汝河有个瘟魔，只要它一出现，家家就有人病倒，天天有人丧命，这一带的百姓受尽了瘟魔的蹂躏。 </a:t>
            </a:r>
            <a:br>
              <a:rPr lang="zh-CN" altLang="en-US" sz="1800" b="1" dirty="0">
                <a:ea typeface="微软雅黑 Light" panose="020B0502040204020203" pitchFamily="34" charset="-122"/>
              </a:rPr>
            </a:br>
            <a:r>
              <a:rPr lang="zh-CN" altLang="en-US" sz="1800" b="1" dirty="0">
                <a:ea typeface="微软雅黑 Light" panose="020B0502040204020203" pitchFamily="34" charset="-122"/>
              </a:rPr>
              <a:t>　　一场瘟疫夺走了青年恒景的父母，他自己也因病差点儿丧了命。病愈之后，他辞别了心爱的妻子和父老乡亲，决心为民除掉瘟魔。恒景不畏艰险和路途的遥远，终于找到了有着神奇法力的仙长，仙长为他的精神所感动，教给他降妖剑术，还赠他一把降妖宝剑。恒景废寝忘食苦练，终于练出了一身非凡的武艺。</a:t>
            </a:r>
            <a:r>
              <a:rPr lang="zh-CN" altLang="en-US" sz="1800" b="1" dirty="0">
                <a:latin typeface="微软雅黑 Light" panose="020B0502040204020203" pitchFamily="34" charset="-122"/>
                <a:ea typeface="微软雅黑 Light" panose="020B0502040204020203" pitchFamily="34" charset="-122"/>
              </a:rPr>
              <a:t>这一天仙长把恒景叫到跟前说：</a:t>
            </a:r>
            <a:r>
              <a:rPr lang="zh-CN" altLang="en-US" sz="1800" b="1" dirty="0">
                <a:ea typeface="微软雅黑 Light" panose="020B0502040204020203" pitchFamily="34" charset="-122"/>
              </a:rPr>
              <a:t>“</a:t>
            </a:r>
            <a:r>
              <a:rPr lang="zh-CN" altLang="en-US" sz="1800" b="1" dirty="0">
                <a:latin typeface="微软雅黑 Light" panose="020B0502040204020203" pitchFamily="34" charset="-122"/>
                <a:ea typeface="微软雅黑 Light" panose="020B0502040204020203" pitchFamily="34" charset="-122"/>
              </a:rPr>
              <a:t>明天是九月初九，瘟魔又要出来作恶，你本领已经学成，应该回去为民除害了</a:t>
            </a:r>
            <a:r>
              <a:rPr lang="zh-CN" altLang="en-US" sz="1800" b="1" dirty="0">
                <a:ea typeface="微软雅黑 Light" panose="020B0502040204020203" pitchFamily="34" charset="-122"/>
              </a:rPr>
              <a:t>”</a:t>
            </a:r>
            <a:r>
              <a:rPr lang="zh-CN" altLang="en-US" sz="1800" b="1" dirty="0">
                <a:latin typeface="微软雅黑 Light" panose="020B0502040204020203" pitchFamily="34" charset="-122"/>
                <a:ea typeface="微软雅黑 Light" panose="020B0502040204020203" pitchFamily="34" charset="-122"/>
              </a:rPr>
              <a:t>。仙长送给恒景一包茱萸叶，一盅菊花酒，并且密授避邪用法，让恒景骑着仙鹤赶回家去。</a:t>
            </a:r>
            <a:r>
              <a:rPr lang="zh-CN" altLang="en-US" sz="1800" b="1" dirty="0">
                <a:ea typeface="微软雅黑 Light" panose="020B0502040204020203" pitchFamily="34" charset="-122"/>
              </a:rPr>
              <a:t> </a:t>
            </a:r>
            <a:br>
              <a:rPr lang="zh-CN" altLang="en-US" sz="1800" b="1" dirty="0">
                <a:latin typeface="微软雅黑 Light" panose="020B0502040204020203" pitchFamily="34" charset="-122"/>
                <a:ea typeface="微软雅黑 Light" panose="020B0502040204020203" pitchFamily="34" charset="-122"/>
              </a:rPr>
            </a:br>
            <a:r>
              <a:rPr lang="zh-CN" altLang="en-US" sz="1800" b="1" dirty="0">
                <a:latin typeface="微软雅黑 Light" panose="020B0502040204020203" pitchFamily="34" charset="-122"/>
                <a:ea typeface="微软雅黑 Light" panose="020B0502040204020203" pitchFamily="34" charset="-122"/>
              </a:rPr>
              <a:t>　　恒景回到家乡，在九月初九的早晨，按仙长的叮嘱把乡亲们领到了附近的一座山上，发给每人一片茱萸叶，一盅菊花酒，做好了降魔的准备。中午时分，随着几声怪叫，瘟魔冲出汝河，但是瘟魔刚扑到山下，突然闻到阵阵茱萸奇香和菊花酒气，便戛然止步，脸色突变，这时恒景手持降妖宝剑追下山来，几个回合就把温魔刺死剑下，从此九月初九登高避疫的风俗年复一年地流传下来。　</a:t>
            </a:r>
            <a:r>
              <a:rPr lang="zh-CN" altLang="en-US" sz="1800" b="1" dirty="0">
                <a:ea typeface="微软雅黑 Light" panose="020B0502040204020203" pitchFamily="34" charset="-122"/>
              </a:rPr>
              <a:t> </a:t>
            </a:r>
            <a:r>
              <a:rPr lang="zh-CN" altLang="en-US" sz="1800" dirty="0">
                <a:ea typeface="微软雅黑 Light" panose="020B0502040204020203" pitchFamily="34"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31" presetClass="entr" presetSubtype="0" fill="hold" grpId="1" nodeType="withEffect">
                                  <p:stCondLst>
                                    <p:cond delay="0"/>
                                  </p:stCondLst>
                                  <p:iterate type="lt">
                                    <p:tmPct val="5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inkpad\Desktop\PNG\1_0003_图层-9.png"/>
          <p:cNvPicPr>
            <a:picLocks noChangeAspect="1" noChangeArrowheads="1"/>
          </p:cNvPicPr>
          <p:nvPr/>
        </p:nvPicPr>
        <p:blipFill rotWithShape="1">
          <a:blip r:embed="rId3" cstate="email"/>
          <a:srcRect/>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Grp="1" noChangeArrowheads="1"/>
          </p:cNvSpPr>
          <p:nvPr>
            <p:ph type="title"/>
          </p:nvPr>
        </p:nvSpPr>
        <p:spPr>
          <a:xfrm>
            <a:off x="2514600" y="274638"/>
            <a:ext cx="6172200" cy="1143000"/>
          </a:xfrm>
        </p:spPr>
        <p:txBody>
          <a:bodyPr>
            <a:normAutofit/>
          </a:bodyPr>
          <a:lstStyle/>
          <a:p>
            <a:r>
              <a:rPr lang="zh-CN" altLang="zh-CN" sz="3200" b="1" dirty="0">
                <a:solidFill>
                  <a:schemeClr val="bg1"/>
                </a:solidFill>
                <a:ea typeface="微软雅黑 Light" panose="020B0502040204020203" pitchFamily="34" charset="-122"/>
              </a:rPr>
              <a:t>重阳节习俗</a:t>
            </a:r>
          </a:p>
        </p:txBody>
      </p:sp>
      <p:sp>
        <p:nvSpPr>
          <p:cNvPr id="3" name="Rectangle 4"/>
          <p:cNvSpPr txBox="1">
            <a:spLocks noChangeArrowheads="1"/>
          </p:cNvSpPr>
          <p:nvPr/>
        </p:nvSpPr>
        <p:spPr>
          <a:xfrm>
            <a:off x="2905125" y="2305050"/>
            <a:ext cx="6381750" cy="381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a:latin typeface="微软雅黑 Light" panose="020B0502040204020203" pitchFamily="34" charset="-122"/>
                <a:ea typeface="微软雅黑 Light" panose="020B0502040204020203" pitchFamily="34" charset="-122"/>
              </a:rPr>
              <a:t>金秋送爽，丹桂飘香，农历九月初九日的重阳佳节，活动丰富，情趣盎然，有登高、赏菊、喝菊花酒、吃重阳糕、插茱萸等等。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0" fill="hold"/>
                                        <p:tgtEl>
                                          <p:spTgt spid="2"/>
                                        </p:tgtEl>
                                        <p:attrNameLst>
                                          <p:attrName>ppt_w</p:attrName>
                                        </p:attrNameLst>
                                      </p:cBhvr>
                                      <p:tavLst>
                                        <p:tav tm="0" fmla="#ppt_w*sin(2.5*pi*$)">
                                          <p:val>
                                            <p:fltVal val="0"/>
                                          </p:val>
                                        </p:tav>
                                        <p:tav tm="100000">
                                          <p:val>
                                            <p:fltVal val="1"/>
                                          </p:val>
                                        </p:tav>
                                      </p:tavLst>
                                    </p:anim>
                                    <p:anim calcmode="lin" valueType="num">
                                      <p:cBhvr>
                                        <p:cTn id="11" dur="5000" fill="hold"/>
                                        <p:tgtEl>
                                          <p:spTgt spid="2"/>
                                        </p:tgtEl>
                                        <p:attrNameLst>
                                          <p:attrName>ppt_h</p:attrName>
                                        </p:attrNameLst>
                                      </p:cBhvr>
                                      <p:tavLst>
                                        <p:tav tm="0">
                                          <p:val>
                                            <p:strVal val="#ppt_h"/>
                                          </p:val>
                                        </p:tav>
                                        <p:tav tm="100000">
                                          <p:val>
                                            <p:strVal val="#ppt_h"/>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set>
                                      <p:cBhvr>
                                        <p:cTn id="14" dur="455" fill="hold">
                                          <p:stCondLst>
                                            <p:cond delay="0"/>
                                          </p:stCondLst>
                                        </p:cTn>
                                        <p:tgtEl>
                                          <p:spTgt spid="3">
                                            <p:txEl>
                                              <p:pRg st="0" end="0"/>
                                            </p:txEl>
                                          </p:spTgt>
                                        </p:tgtEl>
                                        <p:attrNameLst>
                                          <p:attrName>style.rotation</p:attrName>
                                        </p:attrNameLst>
                                      </p:cBhvr>
                                      <p:to>
                                        <p:strVal val="-45.0"/>
                                      </p:to>
                                    </p:set>
                                    <p:anim calcmode="lin" valueType="num">
                                      <p:cBhvr>
                                        <p:cTn id="15"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 y="1"/>
            <a:ext cx="12192000" cy="6858000"/>
          </a:xfrm>
          <a:prstGeom prst="rect">
            <a:avLst/>
          </a:prstGeom>
        </p:spPr>
      </p:pic>
      <p:sp>
        <p:nvSpPr>
          <p:cNvPr id="2" name="Rectangle 4"/>
          <p:cNvSpPr>
            <a:spLocks noGrp="1" noChangeArrowheads="1"/>
          </p:cNvSpPr>
          <p:nvPr>
            <p:ph type="title"/>
          </p:nvPr>
        </p:nvSpPr>
        <p:spPr>
          <a:xfrm>
            <a:off x="2505075" y="381000"/>
            <a:ext cx="7962900" cy="5791200"/>
          </a:xfrm>
        </p:spPr>
        <p:txBody>
          <a:bodyPr/>
          <a:lstStyle/>
          <a:p>
            <a:br>
              <a:rPr lang="zh-CN" altLang="zh-CN" sz="2800" b="1" dirty="0">
                <a:latin typeface="微软雅黑 Light" panose="020B0502040204020203" pitchFamily="34" charset="-122"/>
                <a:ea typeface="微软雅黑 Light" panose="020B0502040204020203" pitchFamily="34" charset="-122"/>
              </a:rPr>
            </a:br>
            <a:r>
              <a:rPr lang="zh-CN" altLang="zh-CN" sz="2800" b="1" dirty="0">
                <a:latin typeface="微软雅黑 Light" panose="020B0502040204020203" pitchFamily="34" charset="-122"/>
                <a:ea typeface="微软雅黑 Light" panose="020B0502040204020203" pitchFamily="34" charset="-122"/>
              </a:rPr>
              <a:t>    在古代，民间在重阳有登高的风俗，故重阳节又叫</a:t>
            </a:r>
            <a:r>
              <a:rPr lang="zh-CN" altLang="zh-CN" sz="2800" b="1" dirty="0">
                <a:ea typeface="微软雅黑 Light" panose="020B0502040204020203" pitchFamily="34" charset="-122"/>
              </a:rPr>
              <a:t>“</a:t>
            </a:r>
            <a:r>
              <a:rPr lang="zh-CN" altLang="zh-CN" sz="2800" b="1" dirty="0">
                <a:latin typeface="微软雅黑 Light" panose="020B0502040204020203" pitchFamily="34" charset="-122"/>
                <a:ea typeface="微软雅黑 Light" panose="020B0502040204020203" pitchFamily="34" charset="-122"/>
              </a:rPr>
              <a:t>登高节</a:t>
            </a:r>
            <a:r>
              <a:rPr lang="zh-CN" altLang="zh-CN" sz="2800" b="1" dirty="0">
                <a:ea typeface="微软雅黑 Light" panose="020B0502040204020203" pitchFamily="34" charset="-122"/>
              </a:rPr>
              <a:t>”</a:t>
            </a:r>
            <a:r>
              <a:rPr lang="zh-CN" altLang="zh-CN" sz="2800" b="1" dirty="0">
                <a:latin typeface="微软雅黑 Light" panose="020B0502040204020203" pitchFamily="34" charset="-122"/>
                <a:ea typeface="微软雅黑 Light" panose="020B0502040204020203" pitchFamily="34" charset="-122"/>
              </a:rPr>
              <a:t>。相传此风俗始于东汉。唐代文人所写的登高诗很多，大多是写重阳节的习俗；杜甫的七律《登高》，就是写重阳登高的名篇。登高所到之处，没有划一的规定，一般是登高山、登高塔。</a:t>
            </a:r>
            <a:endParaRPr lang="zh-CN" altLang="zh-CN" sz="2800" dirty="0">
              <a:latin typeface="微软雅黑 Light" panose="020B0502040204020203" pitchFamily="34" charset="-122"/>
              <a:ea typeface="微软雅黑 Light" panose="020B0502040204020203" pitchFamily="34" charset="-122"/>
            </a:endParaRPr>
          </a:p>
        </p:txBody>
      </p:sp>
      <p:pic>
        <p:nvPicPr>
          <p:cNvPr id="3" name="Picture 2" descr="C:\Users\Thinkpad\Desktop\PNG\1_0003_图层-9.png"/>
          <p:cNvPicPr>
            <a:picLocks noChangeAspect="1" noChangeArrowheads="1"/>
          </p:cNvPicPr>
          <p:nvPr/>
        </p:nvPicPr>
        <p:blipFill rotWithShape="1">
          <a:blip r:embed="rId4" cstate="email"/>
          <a:srcRect/>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2878593" y="3198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ea typeface="微软雅黑 Light" panose="020B0502040204020203" pitchFamily="34" charset="-122"/>
              </a:rPr>
              <a:t>登高</a:t>
            </a:r>
            <a:endParaRPr lang="zh-CN" altLang="zh-CN" sz="3200" b="1" dirty="0">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in_121001221436296103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167" y="1771301"/>
            <a:ext cx="3661907" cy="337219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5"/>
          <p:cNvSpPr>
            <a:spLocks noGrp="1" noChangeArrowheads="1"/>
          </p:cNvSpPr>
          <p:nvPr>
            <p:ph type="title" idx="4294967295"/>
          </p:nvPr>
        </p:nvSpPr>
        <p:spPr>
          <a:xfrm>
            <a:off x="0" y="609600"/>
            <a:ext cx="5486400" cy="5105400"/>
          </a:xfrm>
        </p:spPr>
        <p:txBody>
          <a:bodyPr/>
          <a:lstStyle/>
          <a:p>
            <a:br>
              <a:rPr lang="zh-CN" altLang="zh-CN" sz="4000" dirty="0">
                <a:ea typeface="微软雅黑 Light" panose="020B0502040204020203" pitchFamily="34" charset="-122"/>
              </a:rPr>
            </a:br>
            <a:r>
              <a:rPr lang="zh-CN" altLang="zh-CN" sz="4000" dirty="0">
                <a:ea typeface="微软雅黑 Light" panose="020B0502040204020203" pitchFamily="34" charset="-122"/>
              </a:rPr>
              <a:t>     </a:t>
            </a:r>
            <a:r>
              <a:rPr lang="zh-CN" altLang="zh-CN" sz="2400" b="1" dirty="0">
                <a:latin typeface="微软雅黑 Light" panose="020B0502040204020203" pitchFamily="34" charset="-122"/>
                <a:ea typeface="微软雅黑 Light" panose="020B0502040204020203" pitchFamily="34"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点灯</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吃糕</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代替</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登高</a:t>
            </a:r>
            <a:r>
              <a:rPr lang="zh-CN" altLang="zh-CN" sz="2400" b="1" dirty="0">
                <a:ea typeface="微软雅黑 Light" panose="020B0502040204020203" pitchFamily="34" charset="-122"/>
              </a:rPr>
              <a:t>”</a:t>
            </a:r>
            <a:r>
              <a:rPr lang="zh-CN" altLang="zh-CN" sz="2400" b="1" dirty="0">
                <a:latin typeface="微软雅黑 Light" panose="020B0502040204020203" pitchFamily="34" charset="-122"/>
                <a:ea typeface="微软雅黑 Light" panose="020B0502040204020203" pitchFamily="34" charset="-122"/>
              </a:rPr>
              <a:t>的意思，用小红纸旗代替茱萸。</a:t>
            </a:r>
            <a:endParaRPr lang="zh-CN" altLang="zh-CN" sz="4000" dirty="0">
              <a:ea typeface="微软雅黑 Light" panose="020B0502040204020203" pitchFamily="34" charset="-122"/>
            </a:endParaRPr>
          </a:p>
        </p:txBody>
      </p:sp>
      <p:pic>
        <p:nvPicPr>
          <p:cNvPr id="4" name="Picture 2" descr="C:\Users\Thinkpad\Desktop\PNG\1_0003_图层-9.png"/>
          <p:cNvPicPr>
            <a:picLocks noChangeAspect="1" noChangeArrowheads="1"/>
          </p:cNvPicPr>
          <p:nvPr/>
        </p:nvPicPr>
        <p:blipFill rotWithShape="1">
          <a:blip r:embed="rId4" cstate="email"/>
          <a:srcRect/>
          <a:stretch>
            <a:fillRect/>
          </a:stretch>
        </p:blipFill>
        <p:spPr bwMode="auto">
          <a:xfrm>
            <a:off x="1460500" y="2055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878593" y="3198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ea typeface="微软雅黑 Light" panose="020B0502040204020203" pitchFamily="34" charset="-122"/>
              </a:rPr>
              <a:t>吃重阳糕</a:t>
            </a:r>
            <a:endParaRPr lang="zh-CN" altLang="zh-CN" sz="3200" b="1" dirty="0">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par>
                                <p:cTn id="13" presetID="19"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fmla="#ppt_w*sin(2.5*pi*$)">
                                          <p:val>
                                            <p:fltVal val="0"/>
                                          </p:val>
                                        </p:tav>
                                        <p:tav tm="100000">
                                          <p:val>
                                            <p:fltVal val="1"/>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4505325" y="367457"/>
            <a:ext cx="7181850" cy="5516562"/>
          </a:xfrm>
        </p:spPr>
        <p:txBody>
          <a:bodyPr/>
          <a:lstStyle/>
          <a:p>
            <a:br>
              <a:rPr lang="zh-CN" altLang="zh-CN" dirty="0">
                <a:ea typeface="微软雅黑 Light" panose="020B0502040204020203" pitchFamily="34" charset="-122"/>
              </a:rPr>
            </a:br>
            <a:r>
              <a:rPr lang="zh-CN" altLang="zh-CN" dirty="0">
                <a:ea typeface="微软雅黑 Light" panose="020B0502040204020203" pitchFamily="34" charset="-122"/>
              </a:rPr>
              <a:t>　</a:t>
            </a:r>
            <a:r>
              <a:rPr lang="zh-CN" altLang="zh-CN" sz="2400" b="1" dirty="0">
                <a:ea typeface="微软雅黑 Light" panose="020B0502040204020203" pitchFamily="34" charset="-122"/>
              </a:rPr>
              <a:t>重阳节正是一年的金秋时节，菊花盛开，据传赏菊及饮菊花酒，起源于晋朝大诗人陶渊明。陶渊明以隐居出名，以诗出名，以酒出名，也以爱菊出名；后人效之，遂有重阳赏菊之俗。旧时文人士大夫，还将赏菊与宴饮结合，以求和陶渊明更接近。</a:t>
            </a:r>
            <a:br>
              <a:rPr lang="zh-CN" altLang="zh-CN" sz="2400" b="1" dirty="0">
                <a:ea typeface="微软雅黑 Light" panose="020B0502040204020203" pitchFamily="34" charset="-122"/>
              </a:rPr>
            </a:br>
            <a:r>
              <a:rPr lang="zh-CN" altLang="zh-CN" sz="2400" b="1" dirty="0">
                <a:ea typeface="微软雅黑 Light" panose="020B0502040204020203" pitchFamily="34" charset="-122"/>
              </a:rPr>
              <a:t>      北宋京师开封，重阳赏菊之风盛行，当时的菊花就有很多品种，千姿百态。民间还把农历九月称为“菊月”，在菊花傲霜怒放的重阳节里，观赏菊花成了节日的一项重要内容。</a:t>
            </a:r>
            <a:endParaRPr lang="zh-CN" altLang="zh-CN" sz="2400" dirty="0">
              <a:ea typeface="微软雅黑 Light" panose="020B0502040204020203" pitchFamily="34" charset="-122"/>
            </a:endParaRPr>
          </a:p>
        </p:txBody>
      </p:sp>
      <p:pic>
        <p:nvPicPr>
          <p:cNvPr id="3" name="Picture 6" descr="7ead5b47468e6264aec3ab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13" y="1981200"/>
            <a:ext cx="3930162" cy="283845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Users\Thinkpad\Desktop\PNG\1_0003_图层-9.png"/>
          <p:cNvPicPr>
            <a:picLocks noChangeAspect="1" noChangeArrowheads="1"/>
          </p:cNvPicPr>
          <p:nvPr/>
        </p:nvPicPr>
        <p:blipFill rotWithShape="1">
          <a:blip r:embed="rId4" cstate="email"/>
          <a:srcRect/>
          <a:stretch>
            <a:fillRect/>
          </a:stretch>
        </p:blipFill>
        <p:spPr bwMode="auto">
          <a:xfrm>
            <a:off x="4601707" y="624632"/>
            <a:ext cx="6173111" cy="1281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6019800" y="738932"/>
            <a:ext cx="6172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200" b="1" dirty="0">
                <a:solidFill>
                  <a:schemeClr val="bg1"/>
                </a:solidFill>
                <a:ea typeface="微软雅黑 Light" panose="020B0502040204020203" pitchFamily="34" charset="-122"/>
              </a:rPr>
              <a:t>赏菊并饮菊花酒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
                                        <p:tgtEl>
                                          <p:spTgt spid="4"/>
                                        </p:tgtEl>
                                      </p:cBhvr>
                                    </p:animEffect>
                                  </p:childTnLst>
                                </p:cTn>
                              </p:par>
                              <p:par>
                                <p:cTn id="12" presetID="19"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fmla="#ppt_w*sin(2.5*pi*$)">
                                          <p:val>
                                            <p:fltVal val="0"/>
                                          </p:val>
                                        </p:tav>
                                        <p:tav tm="100000">
                                          <p:val>
                                            <p:fltVal val="1"/>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宽屏</PresentationFormat>
  <Paragraphs>59</Paragraphs>
  <Slides>16</Slides>
  <Notes>16</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等线</vt:lpstr>
      <vt:lpstr>等线 Light</vt:lpstr>
      <vt:lpstr>微软雅黑 Light</vt:lpstr>
      <vt:lpstr>Arial</vt:lpstr>
      <vt:lpstr>Office 主题​​</vt:lpstr>
      <vt:lpstr>PowerPoint 演示文稿</vt:lpstr>
      <vt:lpstr>PowerPoint 演示文稿</vt:lpstr>
      <vt:lpstr>PowerPoint 演示文稿</vt:lpstr>
      <vt:lpstr>重阳节起源</vt:lpstr>
      <vt:lpstr>重阳节传说</vt:lpstr>
      <vt:lpstr>重阳节习俗</vt:lpstr>
      <vt:lpstr>     在古代，民间在重阳有登高的风俗，故重阳节又叫“登高节”。相传此风俗始于东汉。唐代文人所写的登高诗很多，大多是写重阳节的习俗；杜甫的七律《登高》，就是写重阳登高的名篇。登高所到之处，没有划一的规定，一般是登高山、登高塔。</vt:lpstr>
      <vt:lpstr>      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vt:lpstr>
      <vt:lpstr> 　重阳节正是一年的金秋时节，菊花盛开，据传赏菊及饮菊花酒，起源于晋朝大诗人陶渊明。陶渊明以隐居出名，以诗出名，以酒出名，也以爱菊出名；后人效之，遂有重阳赏菊之俗。旧时文人士大夫，还将赏菊与宴饮结合，以求和陶渊明更接近。       北宋京师开封，重阳赏菊之风盛行，当时的菊花就有很多品种，千姿百态。民间还把农历九月称为“菊月”，在菊花傲霜怒放的重阳节里，观赏菊花成了节日的一项重要内容。</vt:lpstr>
      <vt:lpstr> 　重阳节插茱萸的风俗，在唐代就已经很普遍。古人认为在重阳节这一天插茱萸可以避难消灾；或佩带于臂，或作香袋把茱萸放在里面佩带，还有插在头上的。大多是妇女、儿童佩带，有些地方，男子也佩带。重阳节佩茱萸，在晋代葛洪《西经杂记》中就有记载。除了佩带茱萸，也有头戴菊花的。唐代就已经如此，历代盛行。清代，北京重阳节的习俗是把菊花枝叶贴在门窗上，“解除凶秽，以招吉祥”。这是头上簪菊的变俗。宋代，还有将彩缯剪成茱萸、菊花来相赠佩带。</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33</cp:revision>
  <dcterms:created xsi:type="dcterms:W3CDTF">2016-09-29T23:44:00Z</dcterms:created>
  <dcterms:modified xsi:type="dcterms:W3CDTF">2021-01-06T08:44:02Z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