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62" r:id="rId12"/>
    <p:sldId id="264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18E"/>
    <a:srgbClr val="EF5F82"/>
    <a:srgbClr val="8ACC18"/>
    <a:srgbClr val="AE3434"/>
    <a:srgbClr val="FF556F"/>
    <a:srgbClr val="F8D9E5"/>
    <a:srgbClr val="EEABBC"/>
    <a:srgbClr val="F8A1B8"/>
    <a:srgbClr val="F378A7"/>
    <a:srgbClr val="A7D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60FD-B141-485F-BE0F-2F07BA3C9D2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FF868-7F5D-4CFA-8254-5B3A5005F8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F868-7F5D-4CFA-8254-5B3A5005F8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63165" y="136334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>
                <a:rot lat="300000" lon="21300000" rev="0"/>
              </a:camera>
              <a:lightRig rig="sunset" dir="t">
                <a:rot lat="0" lon="0" rev="4200000"/>
              </a:lightRig>
            </a:scene3d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rgbClr val="E45F8C"/>
                  </a:solidFill>
                  <a:prstDash val="solid"/>
                </a:ln>
                <a:solidFill>
                  <a:srgbClr val="E45F8C"/>
                </a:solidFill>
                <a:effectLst>
                  <a:outerShdw dist="38100" dir="13260000" algn="bl" rotWithShape="0">
                    <a:srgbClr val="FEBBD7"/>
                  </a:outerShdw>
                  <a:reflection stA="55000" endA="300" endPos="32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爱在重阳</a:t>
            </a:r>
          </a:p>
        </p:txBody>
      </p:sp>
      <p:pic>
        <p:nvPicPr>
          <p:cNvPr id="14" name="图片 13" descr="15ab2f78617ebcb7d6649495831e50a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0" y="3547745"/>
            <a:ext cx="2053590" cy="22161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500370" y="282956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>
                <a:rot lat="300000" lon="21300000" rev="0"/>
              </a:camera>
              <a:lightRig rig="sunset" dir="t">
                <a:rot lat="0" lon="0" rev="4200000"/>
              </a:lightRig>
            </a:scene3d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rgbClr val="E45F8C"/>
                  </a:solidFill>
                  <a:prstDash val="solid"/>
                </a:ln>
                <a:solidFill>
                  <a:srgbClr val="E45F8C"/>
                </a:solidFill>
                <a:effectLst>
                  <a:outerShdw dist="38100" dir="13260000" algn="bl" rotWithShape="0">
                    <a:srgbClr val="FEBBD7"/>
                  </a:outerShdw>
                  <a:reflection stA="55000" endA="300" endPos="32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感恩重阳</a:t>
            </a:r>
          </a:p>
        </p:txBody>
      </p:sp>
    </p:spTree>
    <p:custDataLst>
      <p:tags r:id="rId1"/>
    </p:custDataLst>
  </p:cSld>
  <p:clrMapOvr>
    <a:masterClrMapping/>
  </p:clrMapOvr>
  <p:transition advTm="380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270" y="325120"/>
            <a:ext cx="742950" cy="126746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792855" y="1816100"/>
            <a:ext cx="3900170" cy="9525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51300" y="1207135"/>
            <a:ext cx="353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九月九日忆山东兄弟</a:t>
            </a:r>
          </a:p>
        </p:txBody>
      </p:sp>
      <p:sp>
        <p:nvSpPr>
          <p:cNvPr id="219" name=" 219"/>
          <p:cNvSpPr/>
          <p:nvPr/>
        </p:nvSpPr>
        <p:spPr>
          <a:xfrm>
            <a:off x="4748530" y="18605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15205" y="21145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重阳节诗选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1549400" y="2422525"/>
            <a:ext cx="9093200" cy="2877185"/>
          </a:xfrm>
          <a:prstGeom prst="horizontalScroll">
            <a:avLst/>
          </a:prstGeom>
          <a:solidFill>
            <a:srgbClr val="FEE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独在异乡为异客，每逢佳节倍思亲。</a:t>
            </a:r>
          </a:p>
          <a:p>
            <a:pPr algn="ctr"/>
            <a:r>
              <a:rPr lang="zh-CN" altLang="en-US" sz="3200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遥知兄弟登高处，遍插茱萸少一人。</a:t>
            </a:r>
          </a:p>
        </p:txBody>
      </p:sp>
      <p:pic>
        <p:nvPicPr>
          <p:cNvPr id="10" name="图片 9" descr="32c70d317_副本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4464050"/>
            <a:ext cx="951865" cy="1557020"/>
          </a:xfrm>
          <a:prstGeom prst="rect">
            <a:avLst/>
          </a:prstGeom>
        </p:spPr>
      </p:pic>
      <p:pic>
        <p:nvPicPr>
          <p:cNvPr id="12" name="图片 11" descr="32c70d317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7790" y="2217420"/>
            <a:ext cx="1084580" cy="10280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32505" y="2054225"/>
            <a:ext cx="49333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【作者】王维                              【朝代】唐</a:t>
            </a:r>
          </a:p>
        </p:txBody>
      </p:sp>
    </p:spTree>
    <p:custDataLst>
      <p:tags r:id="rId1"/>
    </p:custDataLst>
  </p:cSld>
  <p:clrMapOvr>
    <a:masterClrMapping/>
  </p:clrMapOvr>
  <p:transition advTm="7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9" grpId="0" animBg="1"/>
      <p:bldP spid="18" grpId="0"/>
      <p:bldP spid="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70122_副本_副本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" y="1521460"/>
            <a:ext cx="11492230" cy="5068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42995" y="3190875"/>
            <a:ext cx="4906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九日龙山饮，黄花笑逐臣。</a:t>
            </a:r>
          </a:p>
          <a:p>
            <a:r>
              <a:rPr lang="zh-CN" altLang="en-US" sz="2800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醉看风落帽，舞爱月留人。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584700" y="1568450"/>
            <a:ext cx="2683510" cy="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56125" y="949960"/>
            <a:ext cx="2511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《九日龙山歌》</a:t>
            </a:r>
            <a:endParaRPr lang="zh-CN" altLang="en-US" sz="2800" b="1" dirty="0">
              <a:solidFill>
                <a:srgbClr val="DC3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 219"/>
          <p:cNvSpPr/>
          <p:nvPr/>
        </p:nvSpPr>
        <p:spPr>
          <a:xfrm>
            <a:off x="4748530" y="18605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5205" y="21145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重阳节诗选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83037" y="2725022"/>
            <a:ext cx="36576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年代: 唐                     作者: 李白</a:t>
            </a:r>
          </a:p>
        </p:txBody>
      </p:sp>
    </p:spTree>
    <p:custDataLst>
      <p:tags r:id="rId1"/>
    </p:custDataLst>
  </p:cSld>
  <p:clrMapOvr>
    <a:masterClrMapping/>
  </p:clrMapOvr>
  <p:transition advTm="6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544e9ddb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420" y="4038600"/>
            <a:ext cx="2007870" cy="175577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3811905" y="1571625"/>
            <a:ext cx="5840095" cy="1746250"/>
          </a:xfrm>
          <a:prstGeom prst="wedgeRectCallout">
            <a:avLst>
              <a:gd name="adj1" fmla="val -63700"/>
              <a:gd name="adj2" fmla="val 127163"/>
            </a:avLst>
          </a:prstGeom>
          <a:solidFill>
            <a:srgbClr val="FEB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78935" y="1783715"/>
            <a:ext cx="49041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</a:p>
        </p:txBody>
      </p:sp>
    </p:spTree>
    <p:custDataLst>
      <p:tags r:id="rId1"/>
    </p:custDataLst>
  </p:cSld>
  <p:clrMapOvr>
    <a:masterClrMapping/>
  </p:clrMapOvr>
  <p:transition advTm="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4748530" y="67500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15205" y="70040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sp>
        <p:nvSpPr>
          <p:cNvPr id="19" name="矩形 18"/>
          <p:cNvSpPr/>
          <p:nvPr/>
        </p:nvSpPr>
        <p:spPr>
          <a:xfrm>
            <a:off x="2428875" y="984250"/>
            <a:ext cx="1325880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>
                <a:rot lat="300000" lon="21300000" rev="0"/>
              </a:camera>
              <a:lightRig rig="sunset" dir="t">
                <a:rot lat="0" lon="0" rev="4200000"/>
              </a:lightRig>
            </a:scene3d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E45F8C"/>
                  </a:solidFill>
                  <a:prstDash val="solid"/>
                </a:ln>
                <a:solidFill>
                  <a:srgbClr val="E45F8C"/>
                </a:solidFill>
                <a:effectLst>
                  <a:outerShdw dist="38100" dir="13260000" algn="bl" rotWithShape="0">
                    <a:srgbClr val="FEBBD7"/>
                  </a:outerShdw>
                  <a:reflection stA="55000" endA="300" endPos="32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3" name="十角星 22"/>
          <p:cNvSpPr/>
          <p:nvPr/>
        </p:nvSpPr>
        <p:spPr>
          <a:xfrm>
            <a:off x="4058920" y="667385"/>
            <a:ext cx="598805" cy="588010"/>
          </a:xfrm>
          <a:prstGeom prst="star10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" name=" 219"/>
          <p:cNvSpPr/>
          <p:nvPr/>
        </p:nvSpPr>
        <p:spPr>
          <a:xfrm>
            <a:off x="4742180" y="168211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08855" y="170751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重阳节起源</a:t>
            </a:r>
          </a:p>
        </p:txBody>
      </p:sp>
      <p:sp>
        <p:nvSpPr>
          <p:cNvPr id="29" name="十角星 28"/>
          <p:cNvSpPr/>
          <p:nvPr/>
        </p:nvSpPr>
        <p:spPr>
          <a:xfrm>
            <a:off x="4052570" y="1674495"/>
            <a:ext cx="598805" cy="588010"/>
          </a:xfrm>
          <a:prstGeom prst="star10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" name=" 219"/>
          <p:cNvSpPr/>
          <p:nvPr/>
        </p:nvSpPr>
        <p:spPr>
          <a:xfrm>
            <a:off x="4718050" y="268922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84725" y="271462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重阳节习俗</a:t>
            </a:r>
          </a:p>
        </p:txBody>
      </p:sp>
      <p:sp>
        <p:nvSpPr>
          <p:cNvPr id="32" name="十角星 31"/>
          <p:cNvSpPr/>
          <p:nvPr/>
        </p:nvSpPr>
        <p:spPr>
          <a:xfrm>
            <a:off x="4028440" y="2681605"/>
            <a:ext cx="598805" cy="588010"/>
          </a:xfrm>
          <a:prstGeom prst="star10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" name=" 219"/>
          <p:cNvSpPr/>
          <p:nvPr/>
        </p:nvSpPr>
        <p:spPr>
          <a:xfrm>
            <a:off x="4693920" y="371411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60595" y="373951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重阳节诗选</a:t>
            </a:r>
          </a:p>
        </p:txBody>
      </p:sp>
      <p:sp>
        <p:nvSpPr>
          <p:cNvPr id="35" name="十角星 34"/>
          <p:cNvSpPr/>
          <p:nvPr/>
        </p:nvSpPr>
        <p:spPr>
          <a:xfrm>
            <a:off x="4004310" y="3706495"/>
            <a:ext cx="598805" cy="588010"/>
          </a:xfrm>
          <a:prstGeom prst="star10">
            <a:avLst/>
          </a:prstGeom>
          <a:gradFill flip="none"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p:transition advTm="5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18" grpId="0"/>
      <p:bldP spid="19" grpId="0"/>
      <p:bldP spid="23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46015" y="3495040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pic>
        <p:nvPicPr>
          <p:cNvPr id="13" name="图片 12" descr="QQ截图2017093009440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60" y="1957070"/>
            <a:ext cx="7314565" cy="2688590"/>
          </a:xfrm>
          <a:prstGeom prst="rect">
            <a:avLst/>
          </a:prstGeom>
        </p:spPr>
      </p:pic>
      <p:sp>
        <p:nvSpPr>
          <p:cNvPr id="14" name=" 219"/>
          <p:cNvSpPr/>
          <p:nvPr/>
        </p:nvSpPr>
        <p:spPr>
          <a:xfrm>
            <a:off x="4748530" y="2921000"/>
            <a:ext cx="2498090" cy="791845"/>
          </a:xfrm>
          <a:prstGeom prst="roundRect">
            <a:avLst>
              <a:gd name="adj" fmla="val 50000"/>
            </a:avLst>
          </a:prstGeom>
          <a:solidFill>
            <a:srgbClr val="FEC7C2"/>
          </a:solidFill>
          <a:ln>
            <a:solidFill>
              <a:srgbClr val="DC3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5205" y="29959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solidFill>
                  <a:srgbClr val="EEA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sp>
        <p:nvSpPr>
          <p:cNvPr id="16" name="十角星 15"/>
          <p:cNvSpPr/>
          <p:nvPr/>
        </p:nvSpPr>
        <p:spPr>
          <a:xfrm>
            <a:off x="3721100" y="2844165"/>
            <a:ext cx="869315" cy="915035"/>
          </a:xfrm>
          <a:prstGeom prst="star10">
            <a:avLst/>
          </a:prstGeom>
          <a:solidFill>
            <a:srgbClr val="FEC7C2"/>
          </a:soli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rgbClr val="EEAB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pic>
        <p:nvPicPr>
          <p:cNvPr id="20" name="图片 19" descr="0592727ee046e1d02f8b05744d21227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975" y="938530"/>
            <a:ext cx="3534410" cy="1314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270" y="680720"/>
            <a:ext cx="742950" cy="1267460"/>
          </a:xfrm>
          <a:prstGeom prst="rect">
            <a:avLst/>
          </a:prstGeom>
        </p:spPr>
      </p:pic>
      <p:pic>
        <p:nvPicPr>
          <p:cNvPr id="4" name="图片 3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30" y="3359150"/>
            <a:ext cx="742950" cy="126746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232785" y="1323340"/>
            <a:ext cx="3423920" cy="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3" idx="2"/>
          </p:cNvCxnSpPr>
          <p:nvPr/>
        </p:nvCxnSpPr>
        <p:spPr>
          <a:xfrm>
            <a:off x="2785745" y="1957070"/>
            <a:ext cx="0" cy="1885315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087620" y="4350385"/>
            <a:ext cx="3033395" cy="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8729980" y="1218565"/>
            <a:ext cx="0" cy="200025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166110" y="1617980"/>
            <a:ext cx="51358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45F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，又称重九节、晒秋节、“踏秋”，为每年的农历九月初九日，中国传统节日。庆祝重阳节一般包括出游赏秋、登高远眺、观赏菊花、遍插茱萸、吃重阳糕、饮菊花酒等活动。重阳节，早在战国时期就已经形成，到了唐代被正式定为民间的节日，此后历朝历代沿袭至今。重阳与三月初三日“踏春”皆是家族倾室而出，重阳这天所有亲人都要一起登高“避灾”。</a:t>
            </a:r>
          </a:p>
        </p:txBody>
      </p:sp>
      <p:pic>
        <p:nvPicPr>
          <p:cNvPr id="14" name="图片 13" descr="15ab2f78617ebcb7d6649495831e50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940" y="3747135"/>
            <a:ext cx="2053590" cy="221615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4748530" y="54165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15205" y="56705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</p:spTree>
    <p:custDataLst>
      <p:tags r:id="rId1"/>
    </p:custDataLst>
  </p:cSld>
  <p:clrMapOvr>
    <a:masterClrMapping/>
  </p:clrMapOvr>
  <p:transition advTm="5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46015" y="3495040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pic>
        <p:nvPicPr>
          <p:cNvPr id="13" name="图片 12" descr="QQ截图2017093009440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60" y="1957070"/>
            <a:ext cx="7314565" cy="2688590"/>
          </a:xfrm>
          <a:prstGeom prst="rect">
            <a:avLst/>
          </a:prstGeom>
        </p:spPr>
      </p:pic>
      <p:sp>
        <p:nvSpPr>
          <p:cNvPr id="14" name=" 219"/>
          <p:cNvSpPr/>
          <p:nvPr/>
        </p:nvSpPr>
        <p:spPr>
          <a:xfrm>
            <a:off x="4748530" y="2921000"/>
            <a:ext cx="2498090" cy="791845"/>
          </a:xfrm>
          <a:prstGeom prst="roundRect">
            <a:avLst>
              <a:gd name="adj" fmla="val 50000"/>
            </a:avLst>
          </a:prstGeom>
          <a:solidFill>
            <a:srgbClr val="FEC7C2"/>
          </a:solidFill>
          <a:ln>
            <a:solidFill>
              <a:srgbClr val="DC3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5205" y="29959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solidFill>
                  <a:srgbClr val="F8A1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重阳节起源</a:t>
            </a:r>
          </a:p>
        </p:txBody>
      </p:sp>
      <p:sp>
        <p:nvSpPr>
          <p:cNvPr id="16" name="十角星 15"/>
          <p:cNvSpPr/>
          <p:nvPr/>
        </p:nvSpPr>
        <p:spPr>
          <a:xfrm>
            <a:off x="3721100" y="2844165"/>
            <a:ext cx="869315" cy="915035"/>
          </a:xfrm>
          <a:prstGeom prst="star10">
            <a:avLst/>
          </a:prstGeom>
          <a:solidFill>
            <a:srgbClr val="FEC7C2"/>
          </a:soli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rgbClr val="F8A1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pic>
        <p:nvPicPr>
          <p:cNvPr id="20" name="图片 19" descr="0592727ee046e1d02f8b05744d21227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975" y="938530"/>
            <a:ext cx="3534410" cy="1314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ldLvl="0" animBg="1"/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270" y="325120"/>
            <a:ext cx="742950" cy="1267460"/>
          </a:xfrm>
          <a:prstGeom prst="rect">
            <a:avLst/>
          </a:prstGeom>
        </p:spPr>
      </p:pic>
      <p:pic>
        <p:nvPicPr>
          <p:cNvPr id="4" name="图片 3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505" y="4670425"/>
            <a:ext cx="742950" cy="126746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232785" y="967740"/>
            <a:ext cx="3423920" cy="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3" idx="2"/>
          </p:cNvCxnSpPr>
          <p:nvPr/>
        </p:nvCxnSpPr>
        <p:spPr>
          <a:xfrm>
            <a:off x="2785745" y="1583690"/>
            <a:ext cx="0" cy="1885315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3844925" y="5525135"/>
            <a:ext cx="4241165" cy="4445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8729980" y="2498725"/>
            <a:ext cx="0" cy="2000250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157220" y="1151255"/>
            <a:ext cx="51358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九重阳，早在春秋战国时的《楚词》中已提到了。屈原的《远游》里写道：“集重阳入帝宫兮，造旬始而观清都”。这里的“重阳”是指天，还不是指节日。三国时魏文帝曹丕《九日与钟繇书》中，则已明确写出重阳的饮宴了：“岁往月来，忽复九月九日。九为阳数，而日月并应，俗嘉其名，以为宜于长久，故以享宴高会。”</a:t>
            </a:r>
          </a:p>
          <a:p>
            <a:endParaRPr lang="zh-CN" altLang="en-US" dirty="0">
              <a:solidFill>
                <a:srgbClr val="DC3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晋代文人陶渊明在《九日闲居》诗序文中说：“余闲居，爱重九之名。秋菊盈园，而持醪靡由，空服九华，寄怀于言”。这里同时提到菊花和酒。大概在魏晋时期，重阳日已有了饮酒、赏菊的做法。到了唐代重阳被正式定为民间的节日。</a:t>
            </a:r>
          </a:p>
        </p:txBody>
      </p:sp>
      <p:sp>
        <p:nvSpPr>
          <p:cNvPr id="219" name=" 219"/>
          <p:cNvSpPr/>
          <p:nvPr/>
        </p:nvSpPr>
        <p:spPr>
          <a:xfrm>
            <a:off x="4748530" y="18605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15205" y="21145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重阳节起源</a:t>
            </a:r>
          </a:p>
        </p:txBody>
      </p:sp>
      <p:pic>
        <p:nvPicPr>
          <p:cNvPr id="9" name="图片 8" descr="a17ab37a057ce0e73af3123123f38b312321316ce9515_副本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235" y="3924935"/>
            <a:ext cx="1895475" cy="219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46015" y="3495040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pic>
        <p:nvPicPr>
          <p:cNvPr id="13" name="图片 12" descr="QQ截图2017093009440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60" y="1957070"/>
            <a:ext cx="7314565" cy="2688590"/>
          </a:xfrm>
          <a:prstGeom prst="rect">
            <a:avLst/>
          </a:prstGeom>
        </p:spPr>
      </p:pic>
      <p:sp>
        <p:nvSpPr>
          <p:cNvPr id="14" name=" 219"/>
          <p:cNvSpPr/>
          <p:nvPr/>
        </p:nvSpPr>
        <p:spPr>
          <a:xfrm>
            <a:off x="4748530" y="2921000"/>
            <a:ext cx="2498090" cy="791845"/>
          </a:xfrm>
          <a:prstGeom prst="roundRect">
            <a:avLst>
              <a:gd name="adj" fmla="val 50000"/>
            </a:avLst>
          </a:prstGeom>
          <a:solidFill>
            <a:srgbClr val="FEC7C2"/>
          </a:solidFill>
          <a:ln>
            <a:solidFill>
              <a:srgbClr val="DC3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5205" y="29959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dirty="0">
                <a:solidFill>
                  <a:srgbClr val="F37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重阳节习俗</a:t>
            </a:r>
          </a:p>
        </p:txBody>
      </p:sp>
      <p:sp>
        <p:nvSpPr>
          <p:cNvPr id="16" name="十角星 15"/>
          <p:cNvSpPr/>
          <p:nvPr/>
        </p:nvSpPr>
        <p:spPr>
          <a:xfrm>
            <a:off x="3721100" y="2844165"/>
            <a:ext cx="869315" cy="915035"/>
          </a:xfrm>
          <a:prstGeom prst="star10">
            <a:avLst/>
          </a:prstGeom>
          <a:solidFill>
            <a:srgbClr val="FEC7C2"/>
          </a:soli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dirty="0">
                <a:solidFill>
                  <a:srgbClr val="F37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20" name="图片 19" descr="0592727ee046e1d02f8b05744d21227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975" y="938530"/>
            <a:ext cx="3534410" cy="1314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ldLvl="0" animBg="1"/>
      <p:bldP spid="15" grpId="0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标注 15"/>
          <p:cNvSpPr/>
          <p:nvPr/>
        </p:nvSpPr>
        <p:spPr>
          <a:xfrm>
            <a:off x="29210" y="2288540"/>
            <a:ext cx="2900680" cy="2371090"/>
          </a:xfrm>
          <a:prstGeom prst="wedgeRectCallout">
            <a:avLst>
              <a:gd name="adj1" fmla="val -6742"/>
              <a:gd name="adj2" fmla="val 64341"/>
            </a:avLst>
          </a:prstGeom>
          <a:solidFill>
            <a:srgbClr val="FEEDF3"/>
          </a:solidFill>
          <a:ln>
            <a:solidFill>
              <a:srgbClr val="FEB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82851fc0494c6da067de1dea820efd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270" y="325120"/>
            <a:ext cx="742950" cy="126746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282315" y="1796415"/>
            <a:ext cx="5006975" cy="5715"/>
          </a:xfrm>
          <a:prstGeom prst="line">
            <a:avLst/>
          </a:prstGeom>
          <a:ln w="28575" cmpd="sng">
            <a:solidFill>
              <a:srgbClr val="FEBBD7"/>
            </a:solidFill>
            <a:prstDash val="solid"/>
          </a:ln>
          <a:effectLst>
            <a:outerShdw blurRad="50800" dist="50800" dir="5400000" algn="ctr" rotWithShape="0">
              <a:srgbClr val="DC3376">
                <a:alpha val="10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157220" y="1120775"/>
            <a:ext cx="5135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DC3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重阳节是杂糅多种民俗为一体而形成的汉族传统节日。</a:t>
            </a:r>
          </a:p>
        </p:txBody>
      </p:sp>
      <p:sp>
        <p:nvSpPr>
          <p:cNvPr id="219" name=" 219"/>
          <p:cNvSpPr/>
          <p:nvPr/>
        </p:nvSpPr>
        <p:spPr>
          <a:xfrm>
            <a:off x="4748530" y="186055"/>
            <a:ext cx="2139950" cy="5803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15205" y="21145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重阳节习俗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65505" y="5142865"/>
            <a:ext cx="762000" cy="1247140"/>
            <a:chOff x="2427" y="7140"/>
            <a:chExt cx="1200" cy="1964"/>
          </a:xfrm>
        </p:grpSpPr>
        <p:pic>
          <p:nvPicPr>
            <p:cNvPr id="6" name="图片 5" descr="3a4edb6f9_副本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7" y="7140"/>
              <a:ext cx="1200" cy="1965"/>
            </a:xfrm>
            <a:prstGeom prst="rect">
              <a:avLst/>
            </a:prstGeom>
          </p:spPr>
        </p:pic>
        <p:cxnSp>
          <p:nvCxnSpPr>
            <p:cNvPr id="9" name="曲线连接符 8"/>
            <p:cNvCxnSpPr/>
            <p:nvPr/>
          </p:nvCxnSpPr>
          <p:spPr>
            <a:xfrm rot="5400000">
              <a:off x="2630" y="8841"/>
              <a:ext cx="350" cy="117"/>
            </a:xfrm>
            <a:prstGeom prst="curvedConnector3">
              <a:avLst>
                <a:gd name="adj1" fmla="val 50143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曲线连接符 10"/>
            <p:cNvCxnSpPr/>
            <p:nvPr/>
          </p:nvCxnSpPr>
          <p:spPr>
            <a:xfrm rot="5400000" flipV="1">
              <a:off x="3045" y="8803"/>
              <a:ext cx="402" cy="142"/>
            </a:xfrm>
            <a:prstGeom prst="curvedConnector3">
              <a:avLst>
                <a:gd name="adj1" fmla="val 5024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60655" y="2830092"/>
            <a:ext cx="2540000" cy="11233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dirty="0">
                <a:solidFill>
                  <a:srgbClr val="75B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200" b="1" dirty="0">
                <a:solidFill>
                  <a:srgbClr val="75B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登高 </a:t>
            </a:r>
            <a:r>
              <a:rPr lang="zh-CN" altLang="en-US" sz="1100" dirty="0">
                <a:solidFill>
                  <a:srgbClr val="75BA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1100" dirty="0">
                <a:solidFill>
                  <a:srgbClr val="75B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</a:p>
          <a:p>
            <a:r>
              <a:rPr lang="zh-CN" altLang="en-US" sz="1100" dirty="0">
                <a:solidFill>
                  <a:srgbClr val="75B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先有登高的习俗，金秋九月，天高气爽，这个季节登高远望可达到心旷神怡、健身祛病的目的。早在西汉，《长安志》中就有汉代京城九月九日时人们游玩观景之记载。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3179445" y="2377440"/>
            <a:ext cx="2719705" cy="2396490"/>
          </a:xfrm>
          <a:prstGeom prst="wedgeRoundRectCallout">
            <a:avLst/>
          </a:prstGeom>
          <a:solidFill>
            <a:srgbClr val="FEB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20720" y="2948202"/>
            <a:ext cx="2540000" cy="11233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dirty="0">
                <a:solidFill>
                  <a:srgbClr val="FF5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200" b="1" dirty="0">
                <a:solidFill>
                  <a:srgbClr val="FF5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吃重阳糕</a:t>
            </a:r>
          </a:p>
          <a:p>
            <a:r>
              <a:rPr lang="zh-CN" altLang="en-US" sz="1100" dirty="0">
                <a:solidFill>
                  <a:srgbClr val="FF5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重阳糕又称花糕、菊糕、五色糕，制无定法，较为随意。</a:t>
            </a:r>
          </a:p>
          <a:p>
            <a:r>
              <a:rPr lang="zh-CN" altLang="en-US" sz="1100" dirty="0">
                <a:solidFill>
                  <a:srgbClr val="FF55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讲究的重阳糕要做成九层，像座宝塔，上面还做成两只小羊，以符合重阳(羊)之义。</a:t>
            </a:r>
          </a:p>
        </p:txBody>
      </p:sp>
      <p:pic>
        <p:nvPicPr>
          <p:cNvPr id="21" name="图片 20" descr="32333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1420" y="5132705"/>
            <a:ext cx="542290" cy="1149985"/>
          </a:xfrm>
          <a:prstGeom prst="rect">
            <a:avLst/>
          </a:prstGeom>
        </p:spPr>
      </p:pic>
      <p:pic>
        <p:nvPicPr>
          <p:cNvPr id="22" name="图片 21" descr="182f56030463bebd40c26023a4edb6f9_副本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250" y="5077460"/>
            <a:ext cx="574675" cy="1149985"/>
          </a:xfrm>
          <a:prstGeom prst="rect">
            <a:avLst/>
          </a:prstGeom>
        </p:spPr>
      </p:pic>
      <p:sp>
        <p:nvSpPr>
          <p:cNvPr id="23" name="椭圆形标注 22"/>
          <p:cNvSpPr/>
          <p:nvPr/>
        </p:nvSpPr>
        <p:spPr>
          <a:xfrm>
            <a:off x="6014085" y="2170430"/>
            <a:ext cx="3157220" cy="2546350"/>
          </a:xfrm>
          <a:prstGeom prst="wedgeEllipseCallout">
            <a:avLst>
              <a:gd name="adj1" fmla="val -19046"/>
              <a:gd name="adj2" fmla="val 60922"/>
            </a:avLst>
          </a:prstGeom>
          <a:solidFill>
            <a:srgbClr val="E45F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04915" y="2999369"/>
            <a:ext cx="2540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dirty="0">
                <a:solidFill>
                  <a:srgbClr val="AE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200" b="1" dirty="0">
                <a:solidFill>
                  <a:srgbClr val="AE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赏菊</a:t>
            </a:r>
          </a:p>
          <a:p>
            <a:r>
              <a:rPr lang="zh-CN" altLang="en-US" sz="1100" dirty="0">
                <a:solidFill>
                  <a:srgbClr val="AE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重阳日，历来就有赏菊花的风俗，所以古来又称菊花节。农历九月俗称菊月，节日举办菊花大会，倾城的人潮赴会赏菊。</a:t>
            </a:r>
          </a:p>
        </p:txBody>
      </p:sp>
      <p:pic>
        <p:nvPicPr>
          <p:cNvPr id="31" name="图片 30" descr="QQ截图20170929203716_副本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86035" y="5007610"/>
            <a:ext cx="965835" cy="1108710"/>
          </a:xfrm>
          <a:prstGeom prst="rect">
            <a:avLst/>
          </a:prstGeom>
        </p:spPr>
      </p:pic>
      <p:sp>
        <p:nvSpPr>
          <p:cNvPr id="32" name="云形标注 31"/>
          <p:cNvSpPr/>
          <p:nvPr/>
        </p:nvSpPr>
        <p:spPr>
          <a:xfrm>
            <a:off x="9170670" y="2169795"/>
            <a:ext cx="2964180" cy="26035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55150" y="2797072"/>
            <a:ext cx="23298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200" b="1" dirty="0">
                <a:solidFill>
                  <a:srgbClr val="8ACC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en-US" altLang="zh-CN" sz="1200" b="1" dirty="0" err="1">
                <a:solidFill>
                  <a:srgbClr val="8ACC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佩茱萸</a:t>
            </a:r>
            <a:endParaRPr lang="en-US" altLang="zh-CN" sz="1200" b="1" dirty="0">
              <a:solidFill>
                <a:srgbClr val="8ACC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>
                <a:solidFill>
                  <a:srgbClr val="8ACC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古代还风行九九插茱萸的习俗，所以又叫做茱萸节。茱萸入药，可制酒养身祛病。插茱萸和簪菊花在唐代就已经很普遍</a:t>
            </a:r>
            <a:r>
              <a:rPr lang="en-US" altLang="zh-CN" sz="1200" dirty="0">
                <a:solidFill>
                  <a:srgbClr val="8ACC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219" grpId="0" animBg="1"/>
      <p:bldP spid="18" grpId="0"/>
      <p:bldP spid="15" grpId="0"/>
      <p:bldP spid="17" grpId="0" animBg="1"/>
      <p:bldP spid="19" grpId="0"/>
      <p:bldP spid="23" grpId="0" animBg="1"/>
      <p:bldP spid="24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946015" y="3495040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重阳节简介</a:t>
            </a:r>
          </a:p>
        </p:txBody>
      </p:sp>
      <p:pic>
        <p:nvPicPr>
          <p:cNvPr id="13" name="图片 12" descr="QQ截图2017093009440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260" y="1957070"/>
            <a:ext cx="7314565" cy="2688590"/>
          </a:xfrm>
          <a:prstGeom prst="rect">
            <a:avLst/>
          </a:prstGeom>
        </p:spPr>
      </p:pic>
      <p:sp>
        <p:nvSpPr>
          <p:cNvPr id="14" name=" 219"/>
          <p:cNvSpPr/>
          <p:nvPr/>
        </p:nvSpPr>
        <p:spPr>
          <a:xfrm>
            <a:off x="4748530" y="2921000"/>
            <a:ext cx="2498090" cy="791845"/>
          </a:xfrm>
          <a:prstGeom prst="roundRect">
            <a:avLst>
              <a:gd name="adj" fmla="val 50000"/>
            </a:avLst>
          </a:prstGeom>
          <a:solidFill>
            <a:srgbClr val="FEC7C2"/>
          </a:solidFill>
          <a:ln>
            <a:solidFill>
              <a:srgbClr val="DC3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EF5F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15205" y="2995930"/>
            <a:ext cx="29629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solidFill>
                  <a:srgbClr val="F2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重阳节诗选</a:t>
            </a:r>
          </a:p>
        </p:txBody>
      </p:sp>
      <p:sp>
        <p:nvSpPr>
          <p:cNvPr id="16" name="十角星 15"/>
          <p:cNvSpPr/>
          <p:nvPr/>
        </p:nvSpPr>
        <p:spPr>
          <a:xfrm>
            <a:off x="3721100" y="2844165"/>
            <a:ext cx="869315" cy="915035"/>
          </a:xfrm>
          <a:prstGeom prst="star10">
            <a:avLst/>
          </a:prstGeom>
          <a:solidFill>
            <a:srgbClr val="FEC7C2"/>
          </a:solidFill>
          <a:ln>
            <a:solidFill>
              <a:srgbClr val="E45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rgbClr val="EF5F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pic>
        <p:nvPicPr>
          <p:cNvPr id="20" name="图片 19" descr="0592727ee046e1d02f8b05744d21227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975" y="938530"/>
            <a:ext cx="3534410" cy="1314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bldLvl="0" animBg="1"/>
      <p:bldP spid="15" grpId="0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重阳节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1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|0.9|0.9|0.8|1|0.9|0.9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宽屏</PresentationFormat>
  <Paragraphs>63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</cp:revision>
  <dcterms:created xsi:type="dcterms:W3CDTF">2017-09-29T08:35:00Z</dcterms:created>
  <dcterms:modified xsi:type="dcterms:W3CDTF">2021-01-06T08:43:14Z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