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83" r:id="rId5"/>
    <p:sldId id="286" r:id="rId6"/>
    <p:sldId id="287" r:id="rId7"/>
    <p:sldId id="284" r:id="rId8"/>
    <p:sldId id="288" r:id="rId9"/>
    <p:sldId id="289" r:id="rId10"/>
    <p:sldId id="290" r:id="rId11"/>
    <p:sldId id="291" r:id="rId12"/>
    <p:sldId id="292" r:id="rId13"/>
    <p:sldId id="294" r:id="rId14"/>
    <p:sldId id="293" r:id="rId15"/>
    <p:sldId id="295" r:id="rId16"/>
    <p:sldId id="296" r:id="rId17"/>
    <p:sldId id="299" r:id="rId18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0EC"/>
    <a:srgbClr val="FD41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6" autoAdjust="0"/>
  </p:normalViewPr>
  <p:slideViewPr>
    <p:cSldViewPr snapToGrid="0">
      <p:cViewPr varScale="1">
        <p:scale>
          <a:sx n="142" d="100"/>
          <a:sy n="142" d="100"/>
        </p:scale>
        <p:origin x="71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EB71C-3930-4E5C-9B46-FE9771418A6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1BAD6-428D-4243-97FB-2C95AD3149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1BAD6-428D-4243-97FB-2C95AD3149D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1BAD6-428D-4243-97FB-2C95AD3149D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1BAD6-428D-4243-97FB-2C95AD3149D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1BAD6-428D-4243-97FB-2C95AD3149D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1BAD6-428D-4243-97FB-2C95AD3149D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1BAD6-428D-4243-97FB-2C95AD3149D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1BAD6-428D-4243-97FB-2C95AD3149D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3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96B3-B523-40C5-87E0-9AF224BFDD9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5692-942A-4F9D-AC81-7FCD0B7FBB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96B3-B523-40C5-87E0-9AF224BFDD9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5692-942A-4F9D-AC81-7FCD0B7FBB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96B3-B523-40C5-87E0-9AF224BFDD9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5692-942A-4F9D-AC81-7FCD0B7FBB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96B3-B523-40C5-87E0-9AF224BFDD9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5692-942A-4F9D-AC81-7FCD0B7FBB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96B3-B523-40C5-87E0-9AF224BFDD9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5692-942A-4F9D-AC81-7FCD0B7FBB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96B3-B523-40C5-87E0-9AF224BFDD9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5692-942A-4F9D-AC81-7FCD0B7FBB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96B3-B523-40C5-87E0-9AF224BFDD9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5692-942A-4F9D-AC81-7FCD0B7FBB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96B3-B523-40C5-87E0-9AF224BFDD9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5692-942A-4F9D-AC81-7FCD0B7FBB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96B3-B523-40C5-87E0-9AF224BFDD9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5692-942A-4F9D-AC81-7FCD0B7FBB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96B3-B523-40C5-87E0-9AF224BFDD9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5692-942A-4F9D-AC81-7FCD0B7FBB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C96B3-B523-40C5-87E0-9AF224BFDD9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45692-942A-4F9D-AC81-7FCD0B7FBB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292" y="454595"/>
            <a:ext cx="4785505" cy="191015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1305" y="797768"/>
            <a:ext cx="4233732" cy="465478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50" y="2477633"/>
            <a:ext cx="2711124" cy="95393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10" y="3431567"/>
            <a:ext cx="1865953" cy="185839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 bwMode="auto">
          <a:xfrm>
            <a:off x="5481313" y="1344446"/>
            <a:ext cx="650153" cy="649742"/>
            <a:chOff x="802" y="845"/>
            <a:chExt cx="827" cy="826"/>
          </a:xfrm>
        </p:grpSpPr>
        <p:sp>
          <p:nvSpPr>
            <p:cNvPr id="8" name="Oval 6"/>
            <p:cNvSpPr>
              <a:spLocks noChangeArrowheads="1"/>
            </p:cNvSpPr>
            <p:nvPr/>
          </p:nvSpPr>
          <p:spPr bwMode="lt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rgbClr val="FD415C"/>
              </a:solidFill>
              <a:round/>
            </a:ln>
          </p:spPr>
          <p:txBody>
            <a:bodyPr wrap="none" anchor="ctr"/>
            <a:lstStyle/>
            <a:p>
              <a:endParaRPr lang="zh-CN" altLang="en-US" sz="1015">
                <a:latin typeface="Calibri" panose="020F0502020204030204" charset="0"/>
                <a:cs typeface="Arial" panose="020B0604020202020204" pitchFamily="34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836" y="879"/>
              <a:ext cx="758" cy="758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FD415C"/>
              </a:solidFill>
              <a:round/>
            </a:ln>
          </p:spPr>
          <p:txBody>
            <a:bodyPr wrap="none" anchor="ctr"/>
            <a:lstStyle/>
            <a:p>
              <a:endParaRPr lang="zh-CN" altLang="en-US" sz="1015">
                <a:latin typeface="Calibri" panose="020F050202020403020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rgbClr val="FD415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1015">
                <a:latin typeface="Calibri" panose="020F050202020403020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矩形 7"/>
          <p:cNvSpPr/>
          <p:nvPr/>
        </p:nvSpPr>
        <p:spPr>
          <a:xfrm>
            <a:off x="1064459" y="274426"/>
            <a:ext cx="1981885" cy="393081"/>
          </a:xfrm>
          <a:custGeom>
            <a:avLst/>
            <a:gdLst>
              <a:gd name="connsiteX0" fmla="*/ 0 w 4176464"/>
              <a:gd name="connsiteY0" fmla="*/ 0 h 620759"/>
              <a:gd name="connsiteX1" fmla="*/ 4176464 w 4176464"/>
              <a:gd name="connsiteY1" fmla="*/ 0 h 620759"/>
              <a:gd name="connsiteX2" fmla="*/ 4176464 w 4176464"/>
              <a:gd name="connsiteY2" fmla="*/ 620759 h 620759"/>
              <a:gd name="connsiteX3" fmla="*/ 0 w 4176464"/>
              <a:gd name="connsiteY3" fmla="*/ 620759 h 620759"/>
              <a:gd name="connsiteX4" fmla="*/ 0 w 4176464"/>
              <a:gd name="connsiteY4" fmla="*/ 0 h 620759"/>
              <a:gd name="connsiteX0-1" fmla="*/ 8404 w 4184868"/>
              <a:gd name="connsiteY0-2" fmla="*/ 0 h 620759"/>
              <a:gd name="connsiteX1-3" fmla="*/ 4184868 w 4184868"/>
              <a:gd name="connsiteY1-4" fmla="*/ 0 h 620759"/>
              <a:gd name="connsiteX2-5" fmla="*/ 4184868 w 4184868"/>
              <a:gd name="connsiteY2-6" fmla="*/ 620759 h 620759"/>
              <a:gd name="connsiteX3-7" fmla="*/ 8404 w 4184868"/>
              <a:gd name="connsiteY3-8" fmla="*/ 620759 h 620759"/>
              <a:gd name="connsiteX4-9" fmla="*/ 0 w 4184868"/>
              <a:gd name="connsiteY4-10" fmla="*/ 287258 h 620759"/>
              <a:gd name="connsiteX5" fmla="*/ 8404 w 4184868"/>
              <a:gd name="connsiteY5" fmla="*/ 0 h 620759"/>
              <a:gd name="connsiteX0-11" fmla="*/ 0 w 4176464"/>
              <a:gd name="connsiteY0-12" fmla="*/ 0 h 620759"/>
              <a:gd name="connsiteX1-13" fmla="*/ 4176464 w 4176464"/>
              <a:gd name="connsiteY1-14" fmla="*/ 0 h 620759"/>
              <a:gd name="connsiteX2-15" fmla="*/ 4176464 w 4176464"/>
              <a:gd name="connsiteY2-16" fmla="*/ 620759 h 620759"/>
              <a:gd name="connsiteX3-17" fmla="*/ 0 w 4176464"/>
              <a:gd name="connsiteY3-18" fmla="*/ 620759 h 620759"/>
              <a:gd name="connsiteX4-19" fmla="*/ 189716 w 4176464"/>
              <a:gd name="connsiteY4-20" fmla="*/ 287258 h 620759"/>
              <a:gd name="connsiteX5-21" fmla="*/ 0 w 4176464"/>
              <a:gd name="connsiteY5-22" fmla="*/ 0 h 620759"/>
              <a:gd name="connsiteX0-23" fmla="*/ 0 w 4176464"/>
              <a:gd name="connsiteY0-24" fmla="*/ 0 h 620759"/>
              <a:gd name="connsiteX1-25" fmla="*/ 4176464 w 4176464"/>
              <a:gd name="connsiteY1-26" fmla="*/ 0 h 620759"/>
              <a:gd name="connsiteX2-27" fmla="*/ 4176464 w 4176464"/>
              <a:gd name="connsiteY2-28" fmla="*/ 620759 h 620759"/>
              <a:gd name="connsiteX3-29" fmla="*/ 0 w 4176464"/>
              <a:gd name="connsiteY3-30" fmla="*/ 620759 h 620759"/>
              <a:gd name="connsiteX4-31" fmla="*/ 161141 w 4176464"/>
              <a:gd name="connsiteY4-32" fmla="*/ 306308 h 620759"/>
              <a:gd name="connsiteX5-33" fmla="*/ 0 w 4176464"/>
              <a:gd name="connsiteY5-34" fmla="*/ 0 h 620759"/>
              <a:gd name="connsiteX0-35" fmla="*/ 0 w 4176464"/>
              <a:gd name="connsiteY0-36" fmla="*/ 0 h 620759"/>
              <a:gd name="connsiteX1-37" fmla="*/ 4176464 w 4176464"/>
              <a:gd name="connsiteY1-38" fmla="*/ 0 h 620759"/>
              <a:gd name="connsiteX2-39" fmla="*/ 4176464 w 4176464"/>
              <a:gd name="connsiteY2-40" fmla="*/ 620759 h 620759"/>
              <a:gd name="connsiteX3-41" fmla="*/ 0 w 4176464"/>
              <a:gd name="connsiteY3-42" fmla="*/ 620759 h 620759"/>
              <a:gd name="connsiteX4-43" fmla="*/ 122392 w 4176464"/>
              <a:gd name="connsiteY4-44" fmla="*/ 306307 h 620759"/>
              <a:gd name="connsiteX5-45" fmla="*/ 0 w 4176464"/>
              <a:gd name="connsiteY5-46" fmla="*/ 0 h 6207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176464" h="620759">
                <a:moveTo>
                  <a:pt x="0" y="0"/>
                </a:moveTo>
                <a:lnTo>
                  <a:pt x="4176464" y="0"/>
                </a:lnTo>
                <a:lnTo>
                  <a:pt x="4176464" y="620759"/>
                </a:lnTo>
                <a:lnTo>
                  <a:pt x="0" y="620759"/>
                </a:lnTo>
                <a:lnTo>
                  <a:pt x="122392" y="306307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 algn="ctr">
            <a:noFill/>
            <a:prstDash val="solid"/>
          </a:ln>
          <a:effectLst/>
        </p:spPr>
        <p:txBody>
          <a:bodyPr lIns="68587" tIns="34293" rIns="68587" bIns="34293" rtlCol="0" anchor="ctr"/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空巢老人形成的原因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7"/>
          <p:cNvSpPr/>
          <p:nvPr/>
        </p:nvSpPr>
        <p:spPr>
          <a:xfrm>
            <a:off x="5620993" y="1462502"/>
            <a:ext cx="2382577" cy="393081"/>
          </a:xfrm>
          <a:custGeom>
            <a:avLst/>
            <a:gdLst>
              <a:gd name="connsiteX0" fmla="*/ 0 w 4176464"/>
              <a:gd name="connsiteY0" fmla="*/ 0 h 620759"/>
              <a:gd name="connsiteX1" fmla="*/ 4176464 w 4176464"/>
              <a:gd name="connsiteY1" fmla="*/ 0 h 620759"/>
              <a:gd name="connsiteX2" fmla="*/ 4176464 w 4176464"/>
              <a:gd name="connsiteY2" fmla="*/ 620759 h 620759"/>
              <a:gd name="connsiteX3" fmla="*/ 0 w 4176464"/>
              <a:gd name="connsiteY3" fmla="*/ 620759 h 620759"/>
              <a:gd name="connsiteX4" fmla="*/ 0 w 4176464"/>
              <a:gd name="connsiteY4" fmla="*/ 0 h 620759"/>
              <a:gd name="connsiteX0-1" fmla="*/ 8404 w 4184868"/>
              <a:gd name="connsiteY0-2" fmla="*/ 0 h 620759"/>
              <a:gd name="connsiteX1-3" fmla="*/ 4184868 w 4184868"/>
              <a:gd name="connsiteY1-4" fmla="*/ 0 h 620759"/>
              <a:gd name="connsiteX2-5" fmla="*/ 4184868 w 4184868"/>
              <a:gd name="connsiteY2-6" fmla="*/ 620759 h 620759"/>
              <a:gd name="connsiteX3-7" fmla="*/ 8404 w 4184868"/>
              <a:gd name="connsiteY3-8" fmla="*/ 620759 h 620759"/>
              <a:gd name="connsiteX4-9" fmla="*/ 0 w 4184868"/>
              <a:gd name="connsiteY4-10" fmla="*/ 287258 h 620759"/>
              <a:gd name="connsiteX5" fmla="*/ 8404 w 4184868"/>
              <a:gd name="connsiteY5" fmla="*/ 0 h 620759"/>
              <a:gd name="connsiteX0-11" fmla="*/ 0 w 4176464"/>
              <a:gd name="connsiteY0-12" fmla="*/ 0 h 620759"/>
              <a:gd name="connsiteX1-13" fmla="*/ 4176464 w 4176464"/>
              <a:gd name="connsiteY1-14" fmla="*/ 0 h 620759"/>
              <a:gd name="connsiteX2-15" fmla="*/ 4176464 w 4176464"/>
              <a:gd name="connsiteY2-16" fmla="*/ 620759 h 620759"/>
              <a:gd name="connsiteX3-17" fmla="*/ 0 w 4176464"/>
              <a:gd name="connsiteY3-18" fmla="*/ 620759 h 620759"/>
              <a:gd name="connsiteX4-19" fmla="*/ 189716 w 4176464"/>
              <a:gd name="connsiteY4-20" fmla="*/ 287258 h 620759"/>
              <a:gd name="connsiteX5-21" fmla="*/ 0 w 4176464"/>
              <a:gd name="connsiteY5-22" fmla="*/ 0 h 620759"/>
              <a:gd name="connsiteX0-23" fmla="*/ 0 w 4176464"/>
              <a:gd name="connsiteY0-24" fmla="*/ 0 h 620759"/>
              <a:gd name="connsiteX1-25" fmla="*/ 4176464 w 4176464"/>
              <a:gd name="connsiteY1-26" fmla="*/ 0 h 620759"/>
              <a:gd name="connsiteX2-27" fmla="*/ 4176464 w 4176464"/>
              <a:gd name="connsiteY2-28" fmla="*/ 620759 h 620759"/>
              <a:gd name="connsiteX3-29" fmla="*/ 0 w 4176464"/>
              <a:gd name="connsiteY3-30" fmla="*/ 620759 h 620759"/>
              <a:gd name="connsiteX4-31" fmla="*/ 161141 w 4176464"/>
              <a:gd name="connsiteY4-32" fmla="*/ 306308 h 620759"/>
              <a:gd name="connsiteX5-33" fmla="*/ 0 w 4176464"/>
              <a:gd name="connsiteY5-34" fmla="*/ 0 h 620759"/>
              <a:gd name="connsiteX0-35" fmla="*/ 0 w 4176464"/>
              <a:gd name="connsiteY0-36" fmla="*/ 0 h 620759"/>
              <a:gd name="connsiteX1-37" fmla="*/ 4176464 w 4176464"/>
              <a:gd name="connsiteY1-38" fmla="*/ 0 h 620759"/>
              <a:gd name="connsiteX2-39" fmla="*/ 4176464 w 4176464"/>
              <a:gd name="connsiteY2-40" fmla="*/ 620759 h 620759"/>
              <a:gd name="connsiteX3-41" fmla="*/ 0 w 4176464"/>
              <a:gd name="connsiteY3-42" fmla="*/ 620759 h 620759"/>
              <a:gd name="connsiteX4-43" fmla="*/ 122392 w 4176464"/>
              <a:gd name="connsiteY4-44" fmla="*/ 306307 h 620759"/>
              <a:gd name="connsiteX5-45" fmla="*/ 0 w 4176464"/>
              <a:gd name="connsiteY5-46" fmla="*/ 0 h 6207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176464" h="620759">
                <a:moveTo>
                  <a:pt x="0" y="0"/>
                </a:moveTo>
                <a:lnTo>
                  <a:pt x="4176464" y="0"/>
                </a:lnTo>
                <a:lnTo>
                  <a:pt x="4176464" y="620759"/>
                </a:lnTo>
                <a:lnTo>
                  <a:pt x="0" y="620759"/>
                </a:lnTo>
                <a:lnTo>
                  <a:pt x="122392" y="306307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 algn="ctr">
            <a:noFill/>
            <a:prstDash val="solid"/>
          </a:ln>
          <a:effectLst/>
        </p:spPr>
        <p:txBody>
          <a:bodyPr lIns="68587" tIns="34293" rIns="68587" bIns="34293" rtlCol="0" anchor="ctr"/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     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自然空巢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3"/>
          <p:cNvSpPr>
            <a:spLocks noGrp="1"/>
          </p:cNvSpPr>
          <p:nvPr/>
        </p:nvSpPr>
        <p:spPr>
          <a:xfrm>
            <a:off x="3872714" y="2020688"/>
            <a:ext cx="4932240" cy="2469461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300000"/>
              </a:lnSpc>
              <a:buNone/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一由于有的老人终身未婚，有的老人虽已结婚，但未生育小孩，有的生育的子女死亡，造成空巢。</a:t>
            </a:r>
          </a:p>
          <a:p>
            <a:pPr marL="0" indent="0" algn="ctr">
              <a:lnSpc>
                <a:spcPct val="300000"/>
              </a:lnSpc>
              <a:buNone/>
            </a:pPr>
            <a:endParaRPr lang="zh-CN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63" y="294413"/>
            <a:ext cx="968754" cy="34086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98" y="1583508"/>
            <a:ext cx="3385316" cy="3949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72448" y="2493548"/>
            <a:ext cx="4401275" cy="393081"/>
          </a:xfrm>
          <a:custGeom>
            <a:avLst/>
            <a:gdLst>
              <a:gd name="connsiteX0" fmla="*/ 0 w 4176464"/>
              <a:gd name="connsiteY0" fmla="*/ 0 h 620759"/>
              <a:gd name="connsiteX1" fmla="*/ 4176464 w 4176464"/>
              <a:gd name="connsiteY1" fmla="*/ 0 h 620759"/>
              <a:gd name="connsiteX2" fmla="*/ 4176464 w 4176464"/>
              <a:gd name="connsiteY2" fmla="*/ 620759 h 620759"/>
              <a:gd name="connsiteX3" fmla="*/ 0 w 4176464"/>
              <a:gd name="connsiteY3" fmla="*/ 620759 h 620759"/>
              <a:gd name="connsiteX4" fmla="*/ 0 w 4176464"/>
              <a:gd name="connsiteY4" fmla="*/ 0 h 620759"/>
              <a:gd name="connsiteX0-1" fmla="*/ 8404 w 4184868"/>
              <a:gd name="connsiteY0-2" fmla="*/ 0 h 620759"/>
              <a:gd name="connsiteX1-3" fmla="*/ 4184868 w 4184868"/>
              <a:gd name="connsiteY1-4" fmla="*/ 0 h 620759"/>
              <a:gd name="connsiteX2-5" fmla="*/ 4184868 w 4184868"/>
              <a:gd name="connsiteY2-6" fmla="*/ 620759 h 620759"/>
              <a:gd name="connsiteX3-7" fmla="*/ 8404 w 4184868"/>
              <a:gd name="connsiteY3-8" fmla="*/ 620759 h 620759"/>
              <a:gd name="connsiteX4-9" fmla="*/ 0 w 4184868"/>
              <a:gd name="connsiteY4-10" fmla="*/ 287258 h 620759"/>
              <a:gd name="connsiteX5" fmla="*/ 8404 w 4184868"/>
              <a:gd name="connsiteY5" fmla="*/ 0 h 620759"/>
              <a:gd name="connsiteX0-11" fmla="*/ 0 w 4176464"/>
              <a:gd name="connsiteY0-12" fmla="*/ 0 h 620759"/>
              <a:gd name="connsiteX1-13" fmla="*/ 4176464 w 4176464"/>
              <a:gd name="connsiteY1-14" fmla="*/ 0 h 620759"/>
              <a:gd name="connsiteX2-15" fmla="*/ 4176464 w 4176464"/>
              <a:gd name="connsiteY2-16" fmla="*/ 620759 h 620759"/>
              <a:gd name="connsiteX3-17" fmla="*/ 0 w 4176464"/>
              <a:gd name="connsiteY3-18" fmla="*/ 620759 h 620759"/>
              <a:gd name="connsiteX4-19" fmla="*/ 189716 w 4176464"/>
              <a:gd name="connsiteY4-20" fmla="*/ 287258 h 620759"/>
              <a:gd name="connsiteX5-21" fmla="*/ 0 w 4176464"/>
              <a:gd name="connsiteY5-22" fmla="*/ 0 h 620759"/>
              <a:gd name="connsiteX0-23" fmla="*/ 0 w 4176464"/>
              <a:gd name="connsiteY0-24" fmla="*/ 0 h 620759"/>
              <a:gd name="connsiteX1-25" fmla="*/ 4176464 w 4176464"/>
              <a:gd name="connsiteY1-26" fmla="*/ 0 h 620759"/>
              <a:gd name="connsiteX2-27" fmla="*/ 4176464 w 4176464"/>
              <a:gd name="connsiteY2-28" fmla="*/ 620759 h 620759"/>
              <a:gd name="connsiteX3-29" fmla="*/ 0 w 4176464"/>
              <a:gd name="connsiteY3-30" fmla="*/ 620759 h 620759"/>
              <a:gd name="connsiteX4-31" fmla="*/ 161141 w 4176464"/>
              <a:gd name="connsiteY4-32" fmla="*/ 306308 h 620759"/>
              <a:gd name="connsiteX5-33" fmla="*/ 0 w 4176464"/>
              <a:gd name="connsiteY5-34" fmla="*/ 0 h 620759"/>
              <a:gd name="connsiteX0-35" fmla="*/ 0 w 4176464"/>
              <a:gd name="connsiteY0-36" fmla="*/ 0 h 620759"/>
              <a:gd name="connsiteX1-37" fmla="*/ 4176464 w 4176464"/>
              <a:gd name="connsiteY1-38" fmla="*/ 0 h 620759"/>
              <a:gd name="connsiteX2-39" fmla="*/ 4176464 w 4176464"/>
              <a:gd name="connsiteY2-40" fmla="*/ 620759 h 620759"/>
              <a:gd name="connsiteX3-41" fmla="*/ 0 w 4176464"/>
              <a:gd name="connsiteY3-42" fmla="*/ 620759 h 620759"/>
              <a:gd name="connsiteX4-43" fmla="*/ 122392 w 4176464"/>
              <a:gd name="connsiteY4-44" fmla="*/ 306307 h 620759"/>
              <a:gd name="connsiteX5-45" fmla="*/ 0 w 4176464"/>
              <a:gd name="connsiteY5-46" fmla="*/ 0 h 6207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176464" h="620759">
                <a:moveTo>
                  <a:pt x="0" y="0"/>
                </a:moveTo>
                <a:lnTo>
                  <a:pt x="4176464" y="0"/>
                </a:lnTo>
                <a:lnTo>
                  <a:pt x="4176464" y="620759"/>
                </a:lnTo>
                <a:lnTo>
                  <a:pt x="0" y="620759"/>
                </a:lnTo>
                <a:lnTo>
                  <a:pt x="122392" y="306307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 algn="ctr">
            <a:noFill/>
            <a:prstDash val="solid"/>
          </a:ln>
          <a:effectLst/>
        </p:spPr>
        <p:txBody>
          <a:bodyPr lIns="68587" tIns="34293" rIns="68587" bIns="34293" rtlCol="0" anchor="ctr"/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空巢老人身心健康存在的问题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561450" y="909791"/>
            <a:ext cx="1135151" cy="978714"/>
            <a:chOff x="5141251" y="2718931"/>
            <a:chExt cx="1513535" cy="1304952"/>
          </a:xfrm>
        </p:grpSpPr>
        <p:sp>
          <p:nvSpPr>
            <p:cNvPr id="9" name="六边形 8"/>
            <p:cNvSpPr/>
            <p:nvPr/>
          </p:nvSpPr>
          <p:spPr>
            <a:xfrm>
              <a:off x="5141251" y="2718931"/>
              <a:ext cx="1513535" cy="1304952"/>
            </a:xfrm>
            <a:prstGeom prst="hexagon">
              <a:avLst/>
            </a:prstGeom>
            <a:solidFill>
              <a:schemeClr val="accent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21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TextBox 35"/>
            <p:cNvSpPr txBox="1"/>
            <p:nvPr/>
          </p:nvSpPr>
          <p:spPr>
            <a:xfrm>
              <a:off x="5332272" y="2858445"/>
              <a:ext cx="1322514" cy="1025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altLang="zh-CN" sz="44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03</a:t>
              </a:r>
              <a:endParaRPr lang="zh-CN" altLang="en-US" sz="4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01" y="1299673"/>
            <a:ext cx="4060898" cy="40608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7"/>
          <p:cNvSpPr/>
          <p:nvPr/>
        </p:nvSpPr>
        <p:spPr>
          <a:xfrm>
            <a:off x="1120216" y="273865"/>
            <a:ext cx="2674409" cy="393081"/>
          </a:xfrm>
          <a:custGeom>
            <a:avLst/>
            <a:gdLst>
              <a:gd name="connsiteX0" fmla="*/ 0 w 4176464"/>
              <a:gd name="connsiteY0" fmla="*/ 0 h 620759"/>
              <a:gd name="connsiteX1" fmla="*/ 4176464 w 4176464"/>
              <a:gd name="connsiteY1" fmla="*/ 0 h 620759"/>
              <a:gd name="connsiteX2" fmla="*/ 4176464 w 4176464"/>
              <a:gd name="connsiteY2" fmla="*/ 620759 h 620759"/>
              <a:gd name="connsiteX3" fmla="*/ 0 w 4176464"/>
              <a:gd name="connsiteY3" fmla="*/ 620759 h 620759"/>
              <a:gd name="connsiteX4" fmla="*/ 0 w 4176464"/>
              <a:gd name="connsiteY4" fmla="*/ 0 h 620759"/>
              <a:gd name="connsiteX0-1" fmla="*/ 8404 w 4184868"/>
              <a:gd name="connsiteY0-2" fmla="*/ 0 h 620759"/>
              <a:gd name="connsiteX1-3" fmla="*/ 4184868 w 4184868"/>
              <a:gd name="connsiteY1-4" fmla="*/ 0 h 620759"/>
              <a:gd name="connsiteX2-5" fmla="*/ 4184868 w 4184868"/>
              <a:gd name="connsiteY2-6" fmla="*/ 620759 h 620759"/>
              <a:gd name="connsiteX3-7" fmla="*/ 8404 w 4184868"/>
              <a:gd name="connsiteY3-8" fmla="*/ 620759 h 620759"/>
              <a:gd name="connsiteX4-9" fmla="*/ 0 w 4184868"/>
              <a:gd name="connsiteY4-10" fmla="*/ 287258 h 620759"/>
              <a:gd name="connsiteX5" fmla="*/ 8404 w 4184868"/>
              <a:gd name="connsiteY5" fmla="*/ 0 h 620759"/>
              <a:gd name="connsiteX0-11" fmla="*/ 0 w 4176464"/>
              <a:gd name="connsiteY0-12" fmla="*/ 0 h 620759"/>
              <a:gd name="connsiteX1-13" fmla="*/ 4176464 w 4176464"/>
              <a:gd name="connsiteY1-14" fmla="*/ 0 h 620759"/>
              <a:gd name="connsiteX2-15" fmla="*/ 4176464 w 4176464"/>
              <a:gd name="connsiteY2-16" fmla="*/ 620759 h 620759"/>
              <a:gd name="connsiteX3-17" fmla="*/ 0 w 4176464"/>
              <a:gd name="connsiteY3-18" fmla="*/ 620759 h 620759"/>
              <a:gd name="connsiteX4-19" fmla="*/ 189716 w 4176464"/>
              <a:gd name="connsiteY4-20" fmla="*/ 287258 h 620759"/>
              <a:gd name="connsiteX5-21" fmla="*/ 0 w 4176464"/>
              <a:gd name="connsiteY5-22" fmla="*/ 0 h 620759"/>
              <a:gd name="connsiteX0-23" fmla="*/ 0 w 4176464"/>
              <a:gd name="connsiteY0-24" fmla="*/ 0 h 620759"/>
              <a:gd name="connsiteX1-25" fmla="*/ 4176464 w 4176464"/>
              <a:gd name="connsiteY1-26" fmla="*/ 0 h 620759"/>
              <a:gd name="connsiteX2-27" fmla="*/ 4176464 w 4176464"/>
              <a:gd name="connsiteY2-28" fmla="*/ 620759 h 620759"/>
              <a:gd name="connsiteX3-29" fmla="*/ 0 w 4176464"/>
              <a:gd name="connsiteY3-30" fmla="*/ 620759 h 620759"/>
              <a:gd name="connsiteX4-31" fmla="*/ 161141 w 4176464"/>
              <a:gd name="connsiteY4-32" fmla="*/ 306308 h 620759"/>
              <a:gd name="connsiteX5-33" fmla="*/ 0 w 4176464"/>
              <a:gd name="connsiteY5-34" fmla="*/ 0 h 620759"/>
              <a:gd name="connsiteX0-35" fmla="*/ 0 w 4176464"/>
              <a:gd name="connsiteY0-36" fmla="*/ 0 h 620759"/>
              <a:gd name="connsiteX1-37" fmla="*/ 4176464 w 4176464"/>
              <a:gd name="connsiteY1-38" fmla="*/ 0 h 620759"/>
              <a:gd name="connsiteX2-39" fmla="*/ 4176464 w 4176464"/>
              <a:gd name="connsiteY2-40" fmla="*/ 620759 h 620759"/>
              <a:gd name="connsiteX3-41" fmla="*/ 0 w 4176464"/>
              <a:gd name="connsiteY3-42" fmla="*/ 620759 h 620759"/>
              <a:gd name="connsiteX4-43" fmla="*/ 122392 w 4176464"/>
              <a:gd name="connsiteY4-44" fmla="*/ 306307 h 620759"/>
              <a:gd name="connsiteX5-45" fmla="*/ 0 w 4176464"/>
              <a:gd name="connsiteY5-46" fmla="*/ 0 h 6207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176464" h="620759">
                <a:moveTo>
                  <a:pt x="0" y="0"/>
                </a:moveTo>
                <a:lnTo>
                  <a:pt x="4176464" y="0"/>
                </a:lnTo>
                <a:lnTo>
                  <a:pt x="4176464" y="620759"/>
                </a:lnTo>
                <a:lnTo>
                  <a:pt x="0" y="620759"/>
                </a:lnTo>
                <a:lnTo>
                  <a:pt x="122392" y="306307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 algn="ctr">
            <a:noFill/>
            <a:prstDash val="solid"/>
          </a:ln>
          <a:effectLst/>
        </p:spPr>
        <p:txBody>
          <a:bodyPr lIns="68587" tIns="34293" rIns="68587" bIns="34293" rtlCol="0" anchor="ctr"/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空巢老人身心健康存在的问题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3"/>
          <p:cNvSpPr>
            <a:spLocks noGrp="1"/>
          </p:cNvSpPr>
          <p:nvPr/>
        </p:nvSpPr>
        <p:spPr>
          <a:xfrm>
            <a:off x="710630" y="1132847"/>
            <a:ext cx="5941961" cy="45259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空巢综合征面对空荡的房子和漫长的独居生活, 会产生各种心理反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应。空巢综合征的核心是缺乏爱。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患病率增高􀀁 随着年龄的增长, 老年人机体各项生理功能逐渐减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退, 容易患病。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日常生活自理能力下降􀀁 随着年龄的增长, 老年人躯体功能逐渐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减退, 日常生活能力下降。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社会适应能力降低与社会和朋友的接触日益减少, 与子女之间距离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的拉大和生活方式、价值取向的差, 使老年人的社会适应能力下降。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zh-CN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00"/>
          <a:stretch>
            <a:fillRect/>
          </a:stretch>
        </p:blipFill>
        <p:spPr>
          <a:xfrm>
            <a:off x="6150836" y="1891332"/>
            <a:ext cx="2993164" cy="325216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" name="五边形 8"/>
          <p:cNvSpPr/>
          <p:nvPr/>
        </p:nvSpPr>
        <p:spPr>
          <a:xfrm>
            <a:off x="392131" y="1209973"/>
            <a:ext cx="318499" cy="260833"/>
          </a:xfrm>
          <a:prstGeom prst="homePlate">
            <a:avLst/>
          </a:prstGeom>
          <a:solidFill>
            <a:srgbClr val="FD415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五边形 9"/>
          <p:cNvSpPr/>
          <p:nvPr/>
        </p:nvSpPr>
        <p:spPr>
          <a:xfrm>
            <a:off x="392131" y="1970261"/>
            <a:ext cx="318499" cy="260833"/>
          </a:xfrm>
          <a:prstGeom prst="homePlate">
            <a:avLst/>
          </a:prstGeom>
          <a:solidFill>
            <a:srgbClr val="FD415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五边形 10"/>
          <p:cNvSpPr/>
          <p:nvPr/>
        </p:nvSpPr>
        <p:spPr>
          <a:xfrm>
            <a:off x="392130" y="2670396"/>
            <a:ext cx="318499" cy="260833"/>
          </a:xfrm>
          <a:prstGeom prst="homePlate">
            <a:avLst/>
          </a:prstGeom>
          <a:solidFill>
            <a:srgbClr val="FD415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五边形 11"/>
          <p:cNvSpPr/>
          <p:nvPr/>
        </p:nvSpPr>
        <p:spPr>
          <a:xfrm>
            <a:off x="392130" y="3370531"/>
            <a:ext cx="318499" cy="260833"/>
          </a:xfrm>
          <a:prstGeom prst="homePlate">
            <a:avLst/>
          </a:prstGeom>
          <a:solidFill>
            <a:srgbClr val="FD415C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3219" y="1190348"/>
            <a:ext cx="1781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73219" y="1946301"/>
            <a:ext cx="1781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73219" y="2654579"/>
            <a:ext cx="1781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58512" y="3355242"/>
            <a:ext cx="1781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63" y="294413"/>
            <a:ext cx="968754" cy="34086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9" grpId="0" animBg="1"/>
      <p:bldP spid="10" grpId="0" animBg="1"/>
      <p:bldP spid="11" grpId="0" animBg="1"/>
      <p:bldP spid="12" grpId="0" animBg="1"/>
      <p:bldP spid="3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352593" y="2601756"/>
            <a:ext cx="3928378" cy="393081"/>
          </a:xfrm>
          <a:custGeom>
            <a:avLst/>
            <a:gdLst>
              <a:gd name="connsiteX0" fmla="*/ 0 w 4176464"/>
              <a:gd name="connsiteY0" fmla="*/ 0 h 620759"/>
              <a:gd name="connsiteX1" fmla="*/ 4176464 w 4176464"/>
              <a:gd name="connsiteY1" fmla="*/ 0 h 620759"/>
              <a:gd name="connsiteX2" fmla="*/ 4176464 w 4176464"/>
              <a:gd name="connsiteY2" fmla="*/ 620759 h 620759"/>
              <a:gd name="connsiteX3" fmla="*/ 0 w 4176464"/>
              <a:gd name="connsiteY3" fmla="*/ 620759 h 620759"/>
              <a:gd name="connsiteX4" fmla="*/ 0 w 4176464"/>
              <a:gd name="connsiteY4" fmla="*/ 0 h 620759"/>
              <a:gd name="connsiteX0-1" fmla="*/ 8404 w 4184868"/>
              <a:gd name="connsiteY0-2" fmla="*/ 0 h 620759"/>
              <a:gd name="connsiteX1-3" fmla="*/ 4184868 w 4184868"/>
              <a:gd name="connsiteY1-4" fmla="*/ 0 h 620759"/>
              <a:gd name="connsiteX2-5" fmla="*/ 4184868 w 4184868"/>
              <a:gd name="connsiteY2-6" fmla="*/ 620759 h 620759"/>
              <a:gd name="connsiteX3-7" fmla="*/ 8404 w 4184868"/>
              <a:gd name="connsiteY3-8" fmla="*/ 620759 h 620759"/>
              <a:gd name="connsiteX4-9" fmla="*/ 0 w 4184868"/>
              <a:gd name="connsiteY4-10" fmla="*/ 287258 h 620759"/>
              <a:gd name="connsiteX5" fmla="*/ 8404 w 4184868"/>
              <a:gd name="connsiteY5" fmla="*/ 0 h 620759"/>
              <a:gd name="connsiteX0-11" fmla="*/ 0 w 4176464"/>
              <a:gd name="connsiteY0-12" fmla="*/ 0 h 620759"/>
              <a:gd name="connsiteX1-13" fmla="*/ 4176464 w 4176464"/>
              <a:gd name="connsiteY1-14" fmla="*/ 0 h 620759"/>
              <a:gd name="connsiteX2-15" fmla="*/ 4176464 w 4176464"/>
              <a:gd name="connsiteY2-16" fmla="*/ 620759 h 620759"/>
              <a:gd name="connsiteX3-17" fmla="*/ 0 w 4176464"/>
              <a:gd name="connsiteY3-18" fmla="*/ 620759 h 620759"/>
              <a:gd name="connsiteX4-19" fmla="*/ 189716 w 4176464"/>
              <a:gd name="connsiteY4-20" fmla="*/ 287258 h 620759"/>
              <a:gd name="connsiteX5-21" fmla="*/ 0 w 4176464"/>
              <a:gd name="connsiteY5-22" fmla="*/ 0 h 620759"/>
              <a:gd name="connsiteX0-23" fmla="*/ 0 w 4176464"/>
              <a:gd name="connsiteY0-24" fmla="*/ 0 h 620759"/>
              <a:gd name="connsiteX1-25" fmla="*/ 4176464 w 4176464"/>
              <a:gd name="connsiteY1-26" fmla="*/ 0 h 620759"/>
              <a:gd name="connsiteX2-27" fmla="*/ 4176464 w 4176464"/>
              <a:gd name="connsiteY2-28" fmla="*/ 620759 h 620759"/>
              <a:gd name="connsiteX3-29" fmla="*/ 0 w 4176464"/>
              <a:gd name="connsiteY3-30" fmla="*/ 620759 h 620759"/>
              <a:gd name="connsiteX4-31" fmla="*/ 161141 w 4176464"/>
              <a:gd name="connsiteY4-32" fmla="*/ 306308 h 620759"/>
              <a:gd name="connsiteX5-33" fmla="*/ 0 w 4176464"/>
              <a:gd name="connsiteY5-34" fmla="*/ 0 h 620759"/>
              <a:gd name="connsiteX0-35" fmla="*/ 0 w 4176464"/>
              <a:gd name="connsiteY0-36" fmla="*/ 0 h 620759"/>
              <a:gd name="connsiteX1-37" fmla="*/ 4176464 w 4176464"/>
              <a:gd name="connsiteY1-38" fmla="*/ 0 h 620759"/>
              <a:gd name="connsiteX2-39" fmla="*/ 4176464 w 4176464"/>
              <a:gd name="connsiteY2-40" fmla="*/ 620759 h 620759"/>
              <a:gd name="connsiteX3-41" fmla="*/ 0 w 4176464"/>
              <a:gd name="connsiteY3-42" fmla="*/ 620759 h 620759"/>
              <a:gd name="connsiteX4-43" fmla="*/ 122392 w 4176464"/>
              <a:gd name="connsiteY4-44" fmla="*/ 306307 h 620759"/>
              <a:gd name="connsiteX5-45" fmla="*/ 0 w 4176464"/>
              <a:gd name="connsiteY5-46" fmla="*/ 0 h 6207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176464" h="620759">
                <a:moveTo>
                  <a:pt x="0" y="0"/>
                </a:moveTo>
                <a:lnTo>
                  <a:pt x="4176464" y="0"/>
                </a:lnTo>
                <a:lnTo>
                  <a:pt x="4176464" y="620759"/>
                </a:lnTo>
                <a:lnTo>
                  <a:pt x="0" y="620759"/>
                </a:lnTo>
                <a:lnTo>
                  <a:pt x="122392" y="306307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 algn="ctr">
            <a:noFill/>
            <a:prstDash val="solid"/>
          </a:ln>
          <a:effectLst/>
        </p:spPr>
        <p:txBody>
          <a:bodyPr lIns="68587" tIns="34293" rIns="68587" bIns="34293" rtlCol="0" anchor="ctr"/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改善现状建议方法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561450" y="909791"/>
            <a:ext cx="1135151" cy="978714"/>
            <a:chOff x="5141251" y="2718931"/>
            <a:chExt cx="1513535" cy="1304952"/>
          </a:xfrm>
        </p:grpSpPr>
        <p:sp>
          <p:nvSpPr>
            <p:cNvPr id="9" name="六边形 8"/>
            <p:cNvSpPr/>
            <p:nvPr/>
          </p:nvSpPr>
          <p:spPr>
            <a:xfrm>
              <a:off x="5141251" y="2718931"/>
              <a:ext cx="1513535" cy="1304952"/>
            </a:xfrm>
            <a:prstGeom prst="hexagon">
              <a:avLst/>
            </a:prstGeom>
            <a:solidFill>
              <a:schemeClr val="accent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21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TextBox 35"/>
            <p:cNvSpPr txBox="1"/>
            <p:nvPr/>
          </p:nvSpPr>
          <p:spPr>
            <a:xfrm>
              <a:off x="5332272" y="2858445"/>
              <a:ext cx="1322514" cy="1025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altLang="zh-CN" sz="44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04</a:t>
              </a:r>
              <a:endParaRPr lang="zh-CN" altLang="en-US" sz="4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01" y="1299673"/>
            <a:ext cx="4060898" cy="40608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7"/>
          <p:cNvSpPr/>
          <p:nvPr/>
        </p:nvSpPr>
        <p:spPr>
          <a:xfrm>
            <a:off x="1145617" y="249709"/>
            <a:ext cx="1663386" cy="393081"/>
          </a:xfrm>
          <a:custGeom>
            <a:avLst/>
            <a:gdLst>
              <a:gd name="connsiteX0" fmla="*/ 0 w 4176464"/>
              <a:gd name="connsiteY0" fmla="*/ 0 h 620759"/>
              <a:gd name="connsiteX1" fmla="*/ 4176464 w 4176464"/>
              <a:gd name="connsiteY1" fmla="*/ 0 h 620759"/>
              <a:gd name="connsiteX2" fmla="*/ 4176464 w 4176464"/>
              <a:gd name="connsiteY2" fmla="*/ 620759 h 620759"/>
              <a:gd name="connsiteX3" fmla="*/ 0 w 4176464"/>
              <a:gd name="connsiteY3" fmla="*/ 620759 h 620759"/>
              <a:gd name="connsiteX4" fmla="*/ 0 w 4176464"/>
              <a:gd name="connsiteY4" fmla="*/ 0 h 620759"/>
              <a:gd name="connsiteX0-1" fmla="*/ 8404 w 4184868"/>
              <a:gd name="connsiteY0-2" fmla="*/ 0 h 620759"/>
              <a:gd name="connsiteX1-3" fmla="*/ 4184868 w 4184868"/>
              <a:gd name="connsiteY1-4" fmla="*/ 0 h 620759"/>
              <a:gd name="connsiteX2-5" fmla="*/ 4184868 w 4184868"/>
              <a:gd name="connsiteY2-6" fmla="*/ 620759 h 620759"/>
              <a:gd name="connsiteX3-7" fmla="*/ 8404 w 4184868"/>
              <a:gd name="connsiteY3-8" fmla="*/ 620759 h 620759"/>
              <a:gd name="connsiteX4-9" fmla="*/ 0 w 4184868"/>
              <a:gd name="connsiteY4-10" fmla="*/ 287258 h 620759"/>
              <a:gd name="connsiteX5" fmla="*/ 8404 w 4184868"/>
              <a:gd name="connsiteY5" fmla="*/ 0 h 620759"/>
              <a:gd name="connsiteX0-11" fmla="*/ 0 w 4176464"/>
              <a:gd name="connsiteY0-12" fmla="*/ 0 h 620759"/>
              <a:gd name="connsiteX1-13" fmla="*/ 4176464 w 4176464"/>
              <a:gd name="connsiteY1-14" fmla="*/ 0 h 620759"/>
              <a:gd name="connsiteX2-15" fmla="*/ 4176464 w 4176464"/>
              <a:gd name="connsiteY2-16" fmla="*/ 620759 h 620759"/>
              <a:gd name="connsiteX3-17" fmla="*/ 0 w 4176464"/>
              <a:gd name="connsiteY3-18" fmla="*/ 620759 h 620759"/>
              <a:gd name="connsiteX4-19" fmla="*/ 189716 w 4176464"/>
              <a:gd name="connsiteY4-20" fmla="*/ 287258 h 620759"/>
              <a:gd name="connsiteX5-21" fmla="*/ 0 w 4176464"/>
              <a:gd name="connsiteY5-22" fmla="*/ 0 h 620759"/>
              <a:gd name="connsiteX0-23" fmla="*/ 0 w 4176464"/>
              <a:gd name="connsiteY0-24" fmla="*/ 0 h 620759"/>
              <a:gd name="connsiteX1-25" fmla="*/ 4176464 w 4176464"/>
              <a:gd name="connsiteY1-26" fmla="*/ 0 h 620759"/>
              <a:gd name="connsiteX2-27" fmla="*/ 4176464 w 4176464"/>
              <a:gd name="connsiteY2-28" fmla="*/ 620759 h 620759"/>
              <a:gd name="connsiteX3-29" fmla="*/ 0 w 4176464"/>
              <a:gd name="connsiteY3-30" fmla="*/ 620759 h 620759"/>
              <a:gd name="connsiteX4-31" fmla="*/ 161141 w 4176464"/>
              <a:gd name="connsiteY4-32" fmla="*/ 306308 h 620759"/>
              <a:gd name="connsiteX5-33" fmla="*/ 0 w 4176464"/>
              <a:gd name="connsiteY5-34" fmla="*/ 0 h 620759"/>
              <a:gd name="connsiteX0-35" fmla="*/ 0 w 4176464"/>
              <a:gd name="connsiteY0-36" fmla="*/ 0 h 620759"/>
              <a:gd name="connsiteX1-37" fmla="*/ 4176464 w 4176464"/>
              <a:gd name="connsiteY1-38" fmla="*/ 0 h 620759"/>
              <a:gd name="connsiteX2-39" fmla="*/ 4176464 w 4176464"/>
              <a:gd name="connsiteY2-40" fmla="*/ 620759 h 620759"/>
              <a:gd name="connsiteX3-41" fmla="*/ 0 w 4176464"/>
              <a:gd name="connsiteY3-42" fmla="*/ 620759 h 620759"/>
              <a:gd name="connsiteX4-43" fmla="*/ 122392 w 4176464"/>
              <a:gd name="connsiteY4-44" fmla="*/ 306307 h 620759"/>
              <a:gd name="connsiteX5-45" fmla="*/ 0 w 4176464"/>
              <a:gd name="connsiteY5-46" fmla="*/ 0 h 6207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176464" h="620759">
                <a:moveTo>
                  <a:pt x="0" y="0"/>
                </a:moveTo>
                <a:lnTo>
                  <a:pt x="4176464" y="0"/>
                </a:lnTo>
                <a:lnTo>
                  <a:pt x="4176464" y="620759"/>
                </a:lnTo>
                <a:lnTo>
                  <a:pt x="0" y="620759"/>
                </a:lnTo>
                <a:lnTo>
                  <a:pt x="122392" y="306307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 algn="ctr">
            <a:noFill/>
            <a:prstDash val="solid"/>
          </a:ln>
          <a:effectLst/>
        </p:spPr>
        <p:txBody>
          <a:bodyPr lIns="68587" tIns="34293" rIns="68587" bIns="34293" rtlCol="0" anchor="ctr"/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改善现状建议方法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766" y="768014"/>
            <a:ext cx="5191506" cy="51435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1645111" y="1467869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丰富老年人的精神文化生活</a:t>
            </a:r>
          </a:p>
        </p:txBody>
      </p:sp>
      <p:sp>
        <p:nvSpPr>
          <p:cNvPr id="13" name="矩形 12"/>
          <p:cNvSpPr/>
          <p:nvPr/>
        </p:nvSpPr>
        <p:spPr>
          <a:xfrm>
            <a:off x="778280" y="1906480"/>
            <a:ext cx="4488779" cy="1616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社区和村（居）委会应针对老年期的生理和心理特点，开展老年人娱乐活动，并可以尝试兴办老年大学、老年健身和文化设施、老年活动中心等老年活动场所。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63" y="294413"/>
            <a:ext cx="968754" cy="34086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7"/>
          <p:cNvSpPr/>
          <p:nvPr/>
        </p:nvSpPr>
        <p:spPr>
          <a:xfrm>
            <a:off x="1145617" y="268304"/>
            <a:ext cx="1663386" cy="393081"/>
          </a:xfrm>
          <a:custGeom>
            <a:avLst/>
            <a:gdLst>
              <a:gd name="connsiteX0" fmla="*/ 0 w 4176464"/>
              <a:gd name="connsiteY0" fmla="*/ 0 h 620759"/>
              <a:gd name="connsiteX1" fmla="*/ 4176464 w 4176464"/>
              <a:gd name="connsiteY1" fmla="*/ 0 h 620759"/>
              <a:gd name="connsiteX2" fmla="*/ 4176464 w 4176464"/>
              <a:gd name="connsiteY2" fmla="*/ 620759 h 620759"/>
              <a:gd name="connsiteX3" fmla="*/ 0 w 4176464"/>
              <a:gd name="connsiteY3" fmla="*/ 620759 h 620759"/>
              <a:gd name="connsiteX4" fmla="*/ 0 w 4176464"/>
              <a:gd name="connsiteY4" fmla="*/ 0 h 620759"/>
              <a:gd name="connsiteX0-1" fmla="*/ 8404 w 4184868"/>
              <a:gd name="connsiteY0-2" fmla="*/ 0 h 620759"/>
              <a:gd name="connsiteX1-3" fmla="*/ 4184868 w 4184868"/>
              <a:gd name="connsiteY1-4" fmla="*/ 0 h 620759"/>
              <a:gd name="connsiteX2-5" fmla="*/ 4184868 w 4184868"/>
              <a:gd name="connsiteY2-6" fmla="*/ 620759 h 620759"/>
              <a:gd name="connsiteX3-7" fmla="*/ 8404 w 4184868"/>
              <a:gd name="connsiteY3-8" fmla="*/ 620759 h 620759"/>
              <a:gd name="connsiteX4-9" fmla="*/ 0 w 4184868"/>
              <a:gd name="connsiteY4-10" fmla="*/ 287258 h 620759"/>
              <a:gd name="connsiteX5" fmla="*/ 8404 w 4184868"/>
              <a:gd name="connsiteY5" fmla="*/ 0 h 620759"/>
              <a:gd name="connsiteX0-11" fmla="*/ 0 w 4176464"/>
              <a:gd name="connsiteY0-12" fmla="*/ 0 h 620759"/>
              <a:gd name="connsiteX1-13" fmla="*/ 4176464 w 4176464"/>
              <a:gd name="connsiteY1-14" fmla="*/ 0 h 620759"/>
              <a:gd name="connsiteX2-15" fmla="*/ 4176464 w 4176464"/>
              <a:gd name="connsiteY2-16" fmla="*/ 620759 h 620759"/>
              <a:gd name="connsiteX3-17" fmla="*/ 0 w 4176464"/>
              <a:gd name="connsiteY3-18" fmla="*/ 620759 h 620759"/>
              <a:gd name="connsiteX4-19" fmla="*/ 189716 w 4176464"/>
              <a:gd name="connsiteY4-20" fmla="*/ 287258 h 620759"/>
              <a:gd name="connsiteX5-21" fmla="*/ 0 w 4176464"/>
              <a:gd name="connsiteY5-22" fmla="*/ 0 h 620759"/>
              <a:gd name="connsiteX0-23" fmla="*/ 0 w 4176464"/>
              <a:gd name="connsiteY0-24" fmla="*/ 0 h 620759"/>
              <a:gd name="connsiteX1-25" fmla="*/ 4176464 w 4176464"/>
              <a:gd name="connsiteY1-26" fmla="*/ 0 h 620759"/>
              <a:gd name="connsiteX2-27" fmla="*/ 4176464 w 4176464"/>
              <a:gd name="connsiteY2-28" fmla="*/ 620759 h 620759"/>
              <a:gd name="connsiteX3-29" fmla="*/ 0 w 4176464"/>
              <a:gd name="connsiteY3-30" fmla="*/ 620759 h 620759"/>
              <a:gd name="connsiteX4-31" fmla="*/ 161141 w 4176464"/>
              <a:gd name="connsiteY4-32" fmla="*/ 306308 h 620759"/>
              <a:gd name="connsiteX5-33" fmla="*/ 0 w 4176464"/>
              <a:gd name="connsiteY5-34" fmla="*/ 0 h 620759"/>
              <a:gd name="connsiteX0-35" fmla="*/ 0 w 4176464"/>
              <a:gd name="connsiteY0-36" fmla="*/ 0 h 620759"/>
              <a:gd name="connsiteX1-37" fmla="*/ 4176464 w 4176464"/>
              <a:gd name="connsiteY1-38" fmla="*/ 0 h 620759"/>
              <a:gd name="connsiteX2-39" fmla="*/ 4176464 w 4176464"/>
              <a:gd name="connsiteY2-40" fmla="*/ 620759 h 620759"/>
              <a:gd name="connsiteX3-41" fmla="*/ 0 w 4176464"/>
              <a:gd name="connsiteY3-42" fmla="*/ 620759 h 620759"/>
              <a:gd name="connsiteX4-43" fmla="*/ 122392 w 4176464"/>
              <a:gd name="connsiteY4-44" fmla="*/ 306307 h 620759"/>
              <a:gd name="connsiteX5-45" fmla="*/ 0 w 4176464"/>
              <a:gd name="connsiteY5-46" fmla="*/ 0 h 6207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176464" h="620759">
                <a:moveTo>
                  <a:pt x="0" y="0"/>
                </a:moveTo>
                <a:lnTo>
                  <a:pt x="4176464" y="0"/>
                </a:lnTo>
                <a:lnTo>
                  <a:pt x="4176464" y="620759"/>
                </a:lnTo>
                <a:lnTo>
                  <a:pt x="0" y="620759"/>
                </a:lnTo>
                <a:lnTo>
                  <a:pt x="122392" y="306307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 algn="ctr">
            <a:noFill/>
            <a:prstDash val="solid"/>
          </a:ln>
          <a:effectLst/>
        </p:spPr>
        <p:txBody>
          <a:bodyPr lIns="68587" tIns="34293" rIns="68587" bIns="34293" rtlCol="0" anchor="ctr"/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改善现状建议方法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356477" y="768014"/>
            <a:ext cx="5289765" cy="3232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开展“百万空巢老人关爱志愿服务行动”旨在为认真贯彻落实中央文明委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关于深入开展志愿服务活动的意见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扎实推进社区志愿服务活动。该行动将以社区为依托，组织志愿者特别是身体健康的低龄老年志愿者，采取结对帮扶的办法，为高龄空巢老人提供生活照料、心理抚慰、应急救助、健康保健、法律援助等服务，积极为他们排忧解难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8014"/>
            <a:ext cx="4284324" cy="42843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63" y="294413"/>
            <a:ext cx="968754" cy="34086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7"/>
          <p:cNvSpPr/>
          <p:nvPr/>
        </p:nvSpPr>
        <p:spPr>
          <a:xfrm>
            <a:off x="1134017" y="242197"/>
            <a:ext cx="1663386" cy="393081"/>
          </a:xfrm>
          <a:custGeom>
            <a:avLst/>
            <a:gdLst>
              <a:gd name="connsiteX0" fmla="*/ 0 w 4176464"/>
              <a:gd name="connsiteY0" fmla="*/ 0 h 620759"/>
              <a:gd name="connsiteX1" fmla="*/ 4176464 w 4176464"/>
              <a:gd name="connsiteY1" fmla="*/ 0 h 620759"/>
              <a:gd name="connsiteX2" fmla="*/ 4176464 w 4176464"/>
              <a:gd name="connsiteY2" fmla="*/ 620759 h 620759"/>
              <a:gd name="connsiteX3" fmla="*/ 0 w 4176464"/>
              <a:gd name="connsiteY3" fmla="*/ 620759 h 620759"/>
              <a:gd name="connsiteX4" fmla="*/ 0 w 4176464"/>
              <a:gd name="connsiteY4" fmla="*/ 0 h 620759"/>
              <a:gd name="connsiteX0-1" fmla="*/ 8404 w 4184868"/>
              <a:gd name="connsiteY0-2" fmla="*/ 0 h 620759"/>
              <a:gd name="connsiteX1-3" fmla="*/ 4184868 w 4184868"/>
              <a:gd name="connsiteY1-4" fmla="*/ 0 h 620759"/>
              <a:gd name="connsiteX2-5" fmla="*/ 4184868 w 4184868"/>
              <a:gd name="connsiteY2-6" fmla="*/ 620759 h 620759"/>
              <a:gd name="connsiteX3-7" fmla="*/ 8404 w 4184868"/>
              <a:gd name="connsiteY3-8" fmla="*/ 620759 h 620759"/>
              <a:gd name="connsiteX4-9" fmla="*/ 0 w 4184868"/>
              <a:gd name="connsiteY4-10" fmla="*/ 287258 h 620759"/>
              <a:gd name="connsiteX5" fmla="*/ 8404 w 4184868"/>
              <a:gd name="connsiteY5" fmla="*/ 0 h 620759"/>
              <a:gd name="connsiteX0-11" fmla="*/ 0 w 4176464"/>
              <a:gd name="connsiteY0-12" fmla="*/ 0 h 620759"/>
              <a:gd name="connsiteX1-13" fmla="*/ 4176464 w 4176464"/>
              <a:gd name="connsiteY1-14" fmla="*/ 0 h 620759"/>
              <a:gd name="connsiteX2-15" fmla="*/ 4176464 w 4176464"/>
              <a:gd name="connsiteY2-16" fmla="*/ 620759 h 620759"/>
              <a:gd name="connsiteX3-17" fmla="*/ 0 w 4176464"/>
              <a:gd name="connsiteY3-18" fmla="*/ 620759 h 620759"/>
              <a:gd name="connsiteX4-19" fmla="*/ 189716 w 4176464"/>
              <a:gd name="connsiteY4-20" fmla="*/ 287258 h 620759"/>
              <a:gd name="connsiteX5-21" fmla="*/ 0 w 4176464"/>
              <a:gd name="connsiteY5-22" fmla="*/ 0 h 620759"/>
              <a:gd name="connsiteX0-23" fmla="*/ 0 w 4176464"/>
              <a:gd name="connsiteY0-24" fmla="*/ 0 h 620759"/>
              <a:gd name="connsiteX1-25" fmla="*/ 4176464 w 4176464"/>
              <a:gd name="connsiteY1-26" fmla="*/ 0 h 620759"/>
              <a:gd name="connsiteX2-27" fmla="*/ 4176464 w 4176464"/>
              <a:gd name="connsiteY2-28" fmla="*/ 620759 h 620759"/>
              <a:gd name="connsiteX3-29" fmla="*/ 0 w 4176464"/>
              <a:gd name="connsiteY3-30" fmla="*/ 620759 h 620759"/>
              <a:gd name="connsiteX4-31" fmla="*/ 161141 w 4176464"/>
              <a:gd name="connsiteY4-32" fmla="*/ 306308 h 620759"/>
              <a:gd name="connsiteX5-33" fmla="*/ 0 w 4176464"/>
              <a:gd name="connsiteY5-34" fmla="*/ 0 h 620759"/>
              <a:gd name="connsiteX0-35" fmla="*/ 0 w 4176464"/>
              <a:gd name="connsiteY0-36" fmla="*/ 0 h 620759"/>
              <a:gd name="connsiteX1-37" fmla="*/ 4176464 w 4176464"/>
              <a:gd name="connsiteY1-38" fmla="*/ 0 h 620759"/>
              <a:gd name="connsiteX2-39" fmla="*/ 4176464 w 4176464"/>
              <a:gd name="connsiteY2-40" fmla="*/ 620759 h 620759"/>
              <a:gd name="connsiteX3-41" fmla="*/ 0 w 4176464"/>
              <a:gd name="connsiteY3-42" fmla="*/ 620759 h 620759"/>
              <a:gd name="connsiteX4-43" fmla="*/ 122392 w 4176464"/>
              <a:gd name="connsiteY4-44" fmla="*/ 306307 h 620759"/>
              <a:gd name="connsiteX5-45" fmla="*/ 0 w 4176464"/>
              <a:gd name="connsiteY5-46" fmla="*/ 0 h 6207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176464" h="620759">
                <a:moveTo>
                  <a:pt x="0" y="0"/>
                </a:moveTo>
                <a:lnTo>
                  <a:pt x="4176464" y="0"/>
                </a:lnTo>
                <a:lnTo>
                  <a:pt x="4176464" y="620759"/>
                </a:lnTo>
                <a:lnTo>
                  <a:pt x="0" y="620759"/>
                </a:lnTo>
                <a:lnTo>
                  <a:pt x="122392" y="306307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 algn="ctr">
            <a:noFill/>
            <a:prstDash val="solid"/>
          </a:ln>
          <a:effectLst/>
        </p:spPr>
        <p:txBody>
          <a:bodyPr lIns="68587" tIns="34293" rIns="68587" bIns="34293" rtlCol="0" anchor="ctr"/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改善现状建议方法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2"/>
          <p:cNvSpPr>
            <a:spLocks noGrp="1"/>
          </p:cNvSpPr>
          <p:nvPr/>
        </p:nvSpPr>
        <p:spPr>
          <a:xfrm>
            <a:off x="3564505" y="1017949"/>
            <a:ext cx="4654821" cy="1470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14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zh-CN" sz="1400" kern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要从文化的角度努力，必须要把传统文化的美德和精华继承下来。凝聚着中华民族核心的东西就是文化，就是我们的传统美德。</a:t>
            </a:r>
          </a:p>
        </p:txBody>
      </p:sp>
      <p:sp>
        <p:nvSpPr>
          <p:cNvPr id="6" name="Rectangle 3"/>
          <p:cNvSpPr>
            <a:spLocks noGrp="1"/>
          </p:cNvSpPr>
          <p:nvPr/>
        </p:nvSpPr>
        <p:spPr>
          <a:xfrm>
            <a:off x="3782927" y="2629764"/>
            <a:ext cx="4518591" cy="18240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lnSpc>
                <a:spcPct val="200000"/>
              </a:lnSpc>
            </a:pPr>
            <a:r>
              <a:rPr lang="zh-CN" altLang="zh-CN" sz="1400" kern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只有在物质层面、文化层面和社会层面得到保障，才能把空巢老人的问题解决好。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63" y="294413"/>
            <a:ext cx="968754" cy="34086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01" y="1299673"/>
            <a:ext cx="4060898" cy="40608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292" y="454595"/>
            <a:ext cx="4785505" cy="191015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1305" y="797768"/>
            <a:ext cx="4233732" cy="465478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50" y="2477633"/>
            <a:ext cx="2711124" cy="95393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10" y="3431567"/>
            <a:ext cx="1865953" cy="185839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162928" y="1399467"/>
            <a:ext cx="2352673" cy="393081"/>
          </a:xfrm>
          <a:custGeom>
            <a:avLst/>
            <a:gdLst>
              <a:gd name="connsiteX0" fmla="*/ 0 w 4176464"/>
              <a:gd name="connsiteY0" fmla="*/ 0 h 620759"/>
              <a:gd name="connsiteX1" fmla="*/ 4176464 w 4176464"/>
              <a:gd name="connsiteY1" fmla="*/ 0 h 620759"/>
              <a:gd name="connsiteX2" fmla="*/ 4176464 w 4176464"/>
              <a:gd name="connsiteY2" fmla="*/ 620759 h 620759"/>
              <a:gd name="connsiteX3" fmla="*/ 0 w 4176464"/>
              <a:gd name="connsiteY3" fmla="*/ 620759 h 620759"/>
              <a:gd name="connsiteX4" fmla="*/ 0 w 4176464"/>
              <a:gd name="connsiteY4" fmla="*/ 0 h 620759"/>
              <a:gd name="connsiteX0-1" fmla="*/ 8404 w 4184868"/>
              <a:gd name="connsiteY0-2" fmla="*/ 0 h 620759"/>
              <a:gd name="connsiteX1-3" fmla="*/ 4184868 w 4184868"/>
              <a:gd name="connsiteY1-4" fmla="*/ 0 h 620759"/>
              <a:gd name="connsiteX2-5" fmla="*/ 4184868 w 4184868"/>
              <a:gd name="connsiteY2-6" fmla="*/ 620759 h 620759"/>
              <a:gd name="connsiteX3-7" fmla="*/ 8404 w 4184868"/>
              <a:gd name="connsiteY3-8" fmla="*/ 620759 h 620759"/>
              <a:gd name="connsiteX4-9" fmla="*/ 0 w 4184868"/>
              <a:gd name="connsiteY4-10" fmla="*/ 287258 h 620759"/>
              <a:gd name="connsiteX5" fmla="*/ 8404 w 4184868"/>
              <a:gd name="connsiteY5" fmla="*/ 0 h 620759"/>
              <a:gd name="connsiteX0-11" fmla="*/ 0 w 4176464"/>
              <a:gd name="connsiteY0-12" fmla="*/ 0 h 620759"/>
              <a:gd name="connsiteX1-13" fmla="*/ 4176464 w 4176464"/>
              <a:gd name="connsiteY1-14" fmla="*/ 0 h 620759"/>
              <a:gd name="connsiteX2-15" fmla="*/ 4176464 w 4176464"/>
              <a:gd name="connsiteY2-16" fmla="*/ 620759 h 620759"/>
              <a:gd name="connsiteX3-17" fmla="*/ 0 w 4176464"/>
              <a:gd name="connsiteY3-18" fmla="*/ 620759 h 620759"/>
              <a:gd name="connsiteX4-19" fmla="*/ 189716 w 4176464"/>
              <a:gd name="connsiteY4-20" fmla="*/ 287258 h 620759"/>
              <a:gd name="connsiteX5-21" fmla="*/ 0 w 4176464"/>
              <a:gd name="connsiteY5-22" fmla="*/ 0 h 620759"/>
              <a:gd name="connsiteX0-23" fmla="*/ 0 w 4176464"/>
              <a:gd name="connsiteY0-24" fmla="*/ 0 h 620759"/>
              <a:gd name="connsiteX1-25" fmla="*/ 4176464 w 4176464"/>
              <a:gd name="connsiteY1-26" fmla="*/ 0 h 620759"/>
              <a:gd name="connsiteX2-27" fmla="*/ 4176464 w 4176464"/>
              <a:gd name="connsiteY2-28" fmla="*/ 620759 h 620759"/>
              <a:gd name="connsiteX3-29" fmla="*/ 0 w 4176464"/>
              <a:gd name="connsiteY3-30" fmla="*/ 620759 h 620759"/>
              <a:gd name="connsiteX4-31" fmla="*/ 161141 w 4176464"/>
              <a:gd name="connsiteY4-32" fmla="*/ 306308 h 620759"/>
              <a:gd name="connsiteX5-33" fmla="*/ 0 w 4176464"/>
              <a:gd name="connsiteY5-34" fmla="*/ 0 h 620759"/>
              <a:gd name="connsiteX0-35" fmla="*/ 0 w 4176464"/>
              <a:gd name="connsiteY0-36" fmla="*/ 0 h 620759"/>
              <a:gd name="connsiteX1-37" fmla="*/ 4176464 w 4176464"/>
              <a:gd name="connsiteY1-38" fmla="*/ 0 h 620759"/>
              <a:gd name="connsiteX2-39" fmla="*/ 4176464 w 4176464"/>
              <a:gd name="connsiteY2-40" fmla="*/ 620759 h 620759"/>
              <a:gd name="connsiteX3-41" fmla="*/ 0 w 4176464"/>
              <a:gd name="connsiteY3-42" fmla="*/ 620759 h 620759"/>
              <a:gd name="connsiteX4-43" fmla="*/ 122392 w 4176464"/>
              <a:gd name="connsiteY4-44" fmla="*/ 306307 h 620759"/>
              <a:gd name="connsiteX5-45" fmla="*/ 0 w 4176464"/>
              <a:gd name="connsiteY5-46" fmla="*/ 0 h 6207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176464" h="620759">
                <a:moveTo>
                  <a:pt x="0" y="0"/>
                </a:moveTo>
                <a:lnTo>
                  <a:pt x="4176464" y="0"/>
                </a:lnTo>
                <a:lnTo>
                  <a:pt x="4176464" y="620759"/>
                </a:lnTo>
                <a:lnTo>
                  <a:pt x="0" y="620759"/>
                </a:lnTo>
                <a:lnTo>
                  <a:pt x="122392" y="306307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 algn="ctr">
            <a:noFill/>
            <a:prstDash val="solid"/>
          </a:ln>
          <a:effectLst/>
        </p:spPr>
        <p:txBody>
          <a:bodyPr lIns="68587" tIns="34293" rIns="68587" bIns="34293" rtlCol="0" anchor="ctr"/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空巢老人的概念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466440" y="1400686"/>
            <a:ext cx="622788" cy="390591"/>
            <a:chOff x="1977137" y="3402022"/>
            <a:chExt cx="1083049" cy="679250"/>
          </a:xfrm>
        </p:grpSpPr>
        <p:sp>
          <p:nvSpPr>
            <p:cNvPr id="9" name="六边形 8"/>
            <p:cNvSpPr/>
            <p:nvPr/>
          </p:nvSpPr>
          <p:spPr>
            <a:xfrm>
              <a:off x="1977137" y="3402022"/>
              <a:ext cx="787821" cy="679250"/>
            </a:xfrm>
            <a:prstGeom prst="hexagon">
              <a:avLst/>
            </a:prstGeom>
            <a:solidFill>
              <a:schemeClr val="accent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TextBox 35"/>
            <p:cNvSpPr txBox="1"/>
            <p:nvPr/>
          </p:nvSpPr>
          <p:spPr>
            <a:xfrm>
              <a:off x="2063101" y="3458041"/>
              <a:ext cx="997085" cy="535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altLang="zh-CN" sz="14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01</a:t>
              </a:r>
              <a:endParaRPr lang="zh-CN" altLang="en-US" sz="1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1" name="矩形 7"/>
          <p:cNvSpPr/>
          <p:nvPr/>
        </p:nvSpPr>
        <p:spPr>
          <a:xfrm>
            <a:off x="5162928" y="1964619"/>
            <a:ext cx="2941140" cy="393081"/>
          </a:xfrm>
          <a:custGeom>
            <a:avLst/>
            <a:gdLst>
              <a:gd name="connsiteX0" fmla="*/ 0 w 4176464"/>
              <a:gd name="connsiteY0" fmla="*/ 0 h 620759"/>
              <a:gd name="connsiteX1" fmla="*/ 4176464 w 4176464"/>
              <a:gd name="connsiteY1" fmla="*/ 0 h 620759"/>
              <a:gd name="connsiteX2" fmla="*/ 4176464 w 4176464"/>
              <a:gd name="connsiteY2" fmla="*/ 620759 h 620759"/>
              <a:gd name="connsiteX3" fmla="*/ 0 w 4176464"/>
              <a:gd name="connsiteY3" fmla="*/ 620759 h 620759"/>
              <a:gd name="connsiteX4" fmla="*/ 0 w 4176464"/>
              <a:gd name="connsiteY4" fmla="*/ 0 h 620759"/>
              <a:gd name="connsiteX0-1" fmla="*/ 8404 w 4184868"/>
              <a:gd name="connsiteY0-2" fmla="*/ 0 h 620759"/>
              <a:gd name="connsiteX1-3" fmla="*/ 4184868 w 4184868"/>
              <a:gd name="connsiteY1-4" fmla="*/ 0 h 620759"/>
              <a:gd name="connsiteX2-5" fmla="*/ 4184868 w 4184868"/>
              <a:gd name="connsiteY2-6" fmla="*/ 620759 h 620759"/>
              <a:gd name="connsiteX3-7" fmla="*/ 8404 w 4184868"/>
              <a:gd name="connsiteY3-8" fmla="*/ 620759 h 620759"/>
              <a:gd name="connsiteX4-9" fmla="*/ 0 w 4184868"/>
              <a:gd name="connsiteY4-10" fmla="*/ 287258 h 620759"/>
              <a:gd name="connsiteX5" fmla="*/ 8404 w 4184868"/>
              <a:gd name="connsiteY5" fmla="*/ 0 h 620759"/>
              <a:gd name="connsiteX0-11" fmla="*/ 0 w 4176464"/>
              <a:gd name="connsiteY0-12" fmla="*/ 0 h 620759"/>
              <a:gd name="connsiteX1-13" fmla="*/ 4176464 w 4176464"/>
              <a:gd name="connsiteY1-14" fmla="*/ 0 h 620759"/>
              <a:gd name="connsiteX2-15" fmla="*/ 4176464 w 4176464"/>
              <a:gd name="connsiteY2-16" fmla="*/ 620759 h 620759"/>
              <a:gd name="connsiteX3-17" fmla="*/ 0 w 4176464"/>
              <a:gd name="connsiteY3-18" fmla="*/ 620759 h 620759"/>
              <a:gd name="connsiteX4-19" fmla="*/ 189716 w 4176464"/>
              <a:gd name="connsiteY4-20" fmla="*/ 287258 h 620759"/>
              <a:gd name="connsiteX5-21" fmla="*/ 0 w 4176464"/>
              <a:gd name="connsiteY5-22" fmla="*/ 0 h 620759"/>
              <a:gd name="connsiteX0-23" fmla="*/ 0 w 4176464"/>
              <a:gd name="connsiteY0-24" fmla="*/ 0 h 620759"/>
              <a:gd name="connsiteX1-25" fmla="*/ 4176464 w 4176464"/>
              <a:gd name="connsiteY1-26" fmla="*/ 0 h 620759"/>
              <a:gd name="connsiteX2-27" fmla="*/ 4176464 w 4176464"/>
              <a:gd name="connsiteY2-28" fmla="*/ 620759 h 620759"/>
              <a:gd name="connsiteX3-29" fmla="*/ 0 w 4176464"/>
              <a:gd name="connsiteY3-30" fmla="*/ 620759 h 620759"/>
              <a:gd name="connsiteX4-31" fmla="*/ 161141 w 4176464"/>
              <a:gd name="connsiteY4-32" fmla="*/ 306308 h 620759"/>
              <a:gd name="connsiteX5-33" fmla="*/ 0 w 4176464"/>
              <a:gd name="connsiteY5-34" fmla="*/ 0 h 620759"/>
              <a:gd name="connsiteX0-35" fmla="*/ 0 w 4176464"/>
              <a:gd name="connsiteY0-36" fmla="*/ 0 h 620759"/>
              <a:gd name="connsiteX1-37" fmla="*/ 4176464 w 4176464"/>
              <a:gd name="connsiteY1-38" fmla="*/ 0 h 620759"/>
              <a:gd name="connsiteX2-39" fmla="*/ 4176464 w 4176464"/>
              <a:gd name="connsiteY2-40" fmla="*/ 620759 h 620759"/>
              <a:gd name="connsiteX3-41" fmla="*/ 0 w 4176464"/>
              <a:gd name="connsiteY3-42" fmla="*/ 620759 h 620759"/>
              <a:gd name="connsiteX4-43" fmla="*/ 122392 w 4176464"/>
              <a:gd name="connsiteY4-44" fmla="*/ 306307 h 620759"/>
              <a:gd name="connsiteX5-45" fmla="*/ 0 w 4176464"/>
              <a:gd name="connsiteY5-46" fmla="*/ 0 h 6207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176464" h="620759">
                <a:moveTo>
                  <a:pt x="0" y="0"/>
                </a:moveTo>
                <a:lnTo>
                  <a:pt x="4176464" y="0"/>
                </a:lnTo>
                <a:lnTo>
                  <a:pt x="4176464" y="620759"/>
                </a:lnTo>
                <a:lnTo>
                  <a:pt x="0" y="620759"/>
                </a:lnTo>
                <a:lnTo>
                  <a:pt x="122392" y="306307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 algn="ctr">
            <a:noFill/>
            <a:prstDash val="solid"/>
          </a:ln>
          <a:effectLst/>
        </p:spPr>
        <p:txBody>
          <a:bodyPr lIns="68587" tIns="34293" rIns="68587" bIns="34293" rtlCol="0" anchor="ctr"/>
          <a:lstStyle/>
          <a:p>
            <a:pPr>
              <a:defRPr/>
            </a:pP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空巢老人形成的原因</a:t>
            </a:r>
            <a:endParaRPr lang="zh-CN" altLang="en-US" sz="160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469019" y="2021652"/>
            <a:ext cx="620209" cy="390591"/>
            <a:chOff x="1977137" y="4210890"/>
            <a:chExt cx="1078564" cy="679250"/>
          </a:xfrm>
        </p:grpSpPr>
        <p:sp>
          <p:nvSpPr>
            <p:cNvPr id="12" name="六边形 11"/>
            <p:cNvSpPr/>
            <p:nvPr/>
          </p:nvSpPr>
          <p:spPr>
            <a:xfrm>
              <a:off x="1977137" y="4210890"/>
              <a:ext cx="787821" cy="679250"/>
            </a:xfrm>
            <a:prstGeom prst="hexagon">
              <a:avLst/>
            </a:prstGeom>
            <a:solidFill>
              <a:schemeClr val="accent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TextBox 39"/>
            <p:cNvSpPr txBox="1"/>
            <p:nvPr/>
          </p:nvSpPr>
          <p:spPr>
            <a:xfrm>
              <a:off x="2058616" y="4262174"/>
              <a:ext cx="997085" cy="535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altLang="zh-CN" sz="14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02</a:t>
              </a:r>
              <a:endParaRPr lang="zh-CN" altLang="en-US" sz="1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4" name="矩形 7"/>
          <p:cNvSpPr/>
          <p:nvPr/>
        </p:nvSpPr>
        <p:spPr>
          <a:xfrm>
            <a:off x="5162928" y="2540355"/>
            <a:ext cx="3499707" cy="393081"/>
          </a:xfrm>
          <a:custGeom>
            <a:avLst/>
            <a:gdLst>
              <a:gd name="connsiteX0" fmla="*/ 0 w 4176464"/>
              <a:gd name="connsiteY0" fmla="*/ 0 h 620759"/>
              <a:gd name="connsiteX1" fmla="*/ 4176464 w 4176464"/>
              <a:gd name="connsiteY1" fmla="*/ 0 h 620759"/>
              <a:gd name="connsiteX2" fmla="*/ 4176464 w 4176464"/>
              <a:gd name="connsiteY2" fmla="*/ 620759 h 620759"/>
              <a:gd name="connsiteX3" fmla="*/ 0 w 4176464"/>
              <a:gd name="connsiteY3" fmla="*/ 620759 h 620759"/>
              <a:gd name="connsiteX4" fmla="*/ 0 w 4176464"/>
              <a:gd name="connsiteY4" fmla="*/ 0 h 620759"/>
              <a:gd name="connsiteX0-1" fmla="*/ 8404 w 4184868"/>
              <a:gd name="connsiteY0-2" fmla="*/ 0 h 620759"/>
              <a:gd name="connsiteX1-3" fmla="*/ 4184868 w 4184868"/>
              <a:gd name="connsiteY1-4" fmla="*/ 0 h 620759"/>
              <a:gd name="connsiteX2-5" fmla="*/ 4184868 w 4184868"/>
              <a:gd name="connsiteY2-6" fmla="*/ 620759 h 620759"/>
              <a:gd name="connsiteX3-7" fmla="*/ 8404 w 4184868"/>
              <a:gd name="connsiteY3-8" fmla="*/ 620759 h 620759"/>
              <a:gd name="connsiteX4-9" fmla="*/ 0 w 4184868"/>
              <a:gd name="connsiteY4-10" fmla="*/ 287258 h 620759"/>
              <a:gd name="connsiteX5" fmla="*/ 8404 w 4184868"/>
              <a:gd name="connsiteY5" fmla="*/ 0 h 620759"/>
              <a:gd name="connsiteX0-11" fmla="*/ 0 w 4176464"/>
              <a:gd name="connsiteY0-12" fmla="*/ 0 h 620759"/>
              <a:gd name="connsiteX1-13" fmla="*/ 4176464 w 4176464"/>
              <a:gd name="connsiteY1-14" fmla="*/ 0 h 620759"/>
              <a:gd name="connsiteX2-15" fmla="*/ 4176464 w 4176464"/>
              <a:gd name="connsiteY2-16" fmla="*/ 620759 h 620759"/>
              <a:gd name="connsiteX3-17" fmla="*/ 0 w 4176464"/>
              <a:gd name="connsiteY3-18" fmla="*/ 620759 h 620759"/>
              <a:gd name="connsiteX4-19" fmla="*/ 189716 w 4176464"/>
              <a:gd name="connsiteY4-20" fmla="*/ 287258 h 620759"/>
              <a:gd name="connsiteX5-21" fmla="*/ 0 w 4176464"/>
              <a:gd name="connsiteY5-22" fmla="*/ 0 h 620759"/>
              <a:gd name="connsiteX0-23" fmla="*/ 0 w 4176464"/>
              <a:gd name="connsiteY0-24" fmla="*/ 0 h 620759"/>
              <a:gd name="connsiteX1-25" fmla="*/ 4176464 w 4176464"/>
              <a:gd name="connsiteY1-26" fmla="*/ 0 h 620759"/>
              <a:gd name="connsiteX2-27" fmla="*/ 4176464 w 4176464"/>
              <a:gd name="connsiteY2-28" fmla="*/ 620759 h 620759"/>
              <a:gd name="connsiteX3-29" fmla="*/ 0 w 4176464"/>
              <a:gd name="connsiteY3-30" fmla="*/ 620759 h 620759"/>
              <a:gd name="connsiteX4-31" fmla="*/ 161141 w 4176464"/>
              <a:gd name="connsiteY4-32" fmla="*/ 306308 h 620759"/>
              <a:gd name="connsiteX5-33" fmla="*/ 0 w 4176464"/>
              <a:gd name="connsiteY5-34" fmla="*/ 0 h 620759"/>
              <a:gd name="connsiteX0-35" fmla="*/ 0 w 4176464"/>
              <a:gd name="connsiteY0-36" fmla="*/ 0 h 620759"/>
              <a:gd name="connsiteX1-37" fmla="*/ 4176464 w 4176464"/>
              <a:gd name="connsiteY1-38" fmla="*/ 0 h 620759"/>
              <a:gd name="connsiteX2-39" fmla="*/ 4176464 w 4176464"/>
              <a:gd name="connsiteY2-40" fmla="*/ 620759 h 620759"/>
              <a:gd name="connsiteX3-41" fmla="*/ 0 w 4176464"/>
              <a:gd name="connsiteY3-42" fmla="*/ 620759 h 620759"/>
              <a:gd name="connsiteX4-43" fmla="*/ 122392 w 4176464"/>
              <a:gd name="connsiteY4-44" fmla="*/ 306307 h 620759"/>
              <a:gd name="connsiteX5-45" fmla="*/ 0 w 4176464"/>
              <a:gd name="connsiteY5-46" fmla="*/ 0 h 6207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176464" h="620759">
                <a:moveTo>
                  <a:pt x="0" y="0"/>
                </a:moveTo>
                <a:lnTo>
                  <a:pt x="4176464" y="0"/>
                </a:lnTo>
                <a:lnTo>
                  <a:pt x="4176464" y="620759"/>
                </a:lnTo>
                <a:lnTo>
                  <a:pt x="0" y="620759"/>
                </a:lnTo>
                <a:lnTo>
                  <a:pt x="122392" y="306307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 algn="ctr">
            <a:noFill/>
            <a:prstDash val="solid"/>
          </a:ln>
          <a:effectLst/>
        </p:spPr>
        <p:txBody>
          <a:bodyPr lIns="68587" tIns="34293" rIns="68587" bIns="34293" rtlCol="0" anchor="ctr"/>
          <a:lstStyle/>
          <a:p>
            <a:pPr>
              <a:defRPr/>
            </a:pP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空巢老人身心健康存在的问题</a:t>
            </a:r>
            <a:endParaRPr lang="zh-CN" altLang="en-US" sz="160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01" y="1299673"/>
            <a:ext cx="4060898" cy="40608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21" name="组合 20"/>
          <p:cNvGrpSpPr/>
          <p:nvPr/>
        </p:nvGrpSpPr>
        <p:grpSpPr>
          <a:xfrm>
            <a:off x="4457193" y="2611405"/>
            <a:ext cx="459243" cy="390591"/>
            <a:chOff x="6749412" y="3402022"/>
            <a:chExt cx="798638" cy="679250"/>
          </a:xfrm>
        </p:grpSpPr>
        <p:sp>
          <p:nvSpPr>
            <p:cNvPr id="15" name="六边形 14"/>
            <p:cNvSpPr/>
            <p:nvPr/>
          </p:nvSpPr>
          <p:spPr>
            <a:xfrm>
              <a:off x="6749412" y="3402022"/>
              <a:ext cx="798638" cy="679250"/>
            </a:xfrm>
            <a:prstGeom prst="hexagon">
              <a:avLst/>
            </a:prstGeom>
            <a:solidFill>
              <a:schemeClr val="accent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TextBox 43"/>
            <p:cNvSpPr txBox="1"/>
            <p:nvPr/>
          </p:nvSpPr>
          <p:spPr>
            <a:xfrm>
              <a:off x="6834835" y="3471187"/>
              <a:ext cx="705839" cy="535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altLang="zh-CN" sz="14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03</a:t>
              </a:r>
              <a:endParaRPr lang="zh-CN" altLang="en-US" sz="1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7" name="矩形 7"/>
          <p:cNvSpPr/>
          <p:nvPr/>
        </p:nvSpPr>
        <p:spPr>
          <a:xfrm>
            <a:off x="5148640" y="3131300"/>
            <a:ext cx="2350688" cy="393081"/>
          </a:xfrm>
          <a:custGeom>
            <a:avLst/>
            <a:gdLst>
              <a:gd name="connsiteX0" fmla="*/ 0 w 4176464"/>
              <a:gd name="connsiteY0" fmla="*/ 0 h 620759"/>
              <a:gd name="connsiteX1" fmla="*/ 4176464 w 4176464"/>
              <a:gd name="connsiteY1" fmla="*/ 0 h 620759"/>
              <a:gd name="connsiteX2" fmla="*/ 4176464 w 4176464"/>
              <a:gd name="connsiteY2" fmla="*/ 620759 h 620759"/>
              <a:gd name="connsiteX3" fmla="*/ 0 w 4176464"/>
              <a:gd name="connsiteY3" fmla="*/ 620759 h 620759"/>
              <a:gd name="connsiteX4" fmla="*/ 0 w 4176464"/>
              <a:gd name="connsiteY4" fmla="*/ 0 h 620759"/>
              <a:gd name="connsiteX0-1" fmla="*/ 8404 w 4184868"/>
              <a:gd name="connsiteY0-2" fmla="*/ 0 h 620759"/>
              <a:gd name="connsiteX1-3" fmla="*/ 4184868 w 4184868"/>
              <a:gd name="connsiteY1-4" fmla="*/ 0 h 620759"/>
              <a:gd name="connsiteX2-5" fmla="*/ 4184868 w 4184868"/>
              <a:gd name="connsiteY2-6" fmla="*/ 620759 h 620759"/>
              <a:gd name="connsiteX3-7" fmla="*/ 8404 w 4184868"/>
              <a:gd name="connsiteY3-8" fmla="*/ 620759 h 620759"/>
              <a:gd name="connsiteX4-9" fmla="*/ 0 w 4184868"/>
              <a:gd name="connsiteY4-10" fmla="*/ 287258 h 620759"/>
              <a:gd name="connsiteX5" fmla="*/ 8404 w 4184868"/>
              <a:gd name="connsiteY5" fmla="*/ 0 h 620759"/>
              <a:gd name="connsiteX0-11" fmla="*/ 0 w 4176464"/>
              <a:gd name="connsiteY0-12" fmla="*/ 0 h 620759"/>
              <a:gd name="connsiteX1-13" fmla="*/ 4176464 w 4176464"/>
              <a:gd name="connsiteY1-14" fmla="*/ 0 h 620759"/>
              <a:gd name="connsiteX2-15" fmla="*/ 4176464 w 4176464"/>
              <a:gd name="connsiteY2-16" fmla="*/ 620759 h 620759"/>
              <a:gd name="connsiteX3-17" fmla="*/ 0 w 4176464"/>
              <a:gd name="connsiteY3-18" fmla="*/ 620759 h 620759"/>
              <a:gd name="connsiteX4-19" fmla="*/ 189716 w 4176464"/>
              <a:gd name="connsiteY4-20" fmla="*/ 287258 h 620759"/>
              <a:gd name="connsiteX5-21" fmla="*/ 0 w 4176464"/>
              <a:gd name="connsiteY5-22" fmla="*/ 0 h 620759"/>
              <a:gd name="connsiteX0-23" fmla="*/ 0 w 4176464"/>
              <a:gd name="connsiteY0-24" fmla="*/ 0 h 620759"/>
              <a:gd name="connsiteX1-25" fmla="*/ 4176464 w 4176464"/>
              <a:gd name="connsiteY1-26" fmla="*/ 0 h 620759"/>
              <a:gd name="connsiteX2-27" fmla="*/ 4176464 w 4176464"/>
              <a:gd name="connsiteY2-28" fmla="*/ 620759 h 620759"/>
              <a:gd name="connsiteX3-29" fmla="*/ 0 w 4176464"/>
              <a:gd name="connsiteY3-30" fmla="*/ 620759 h 620759"/>
              <a:gd name="connsiteX4-31" fmla="*/ 161141 w 4176464"/>
              <a:gd name="connsiteY4-32" fmla="*/ 306308 h 620759"/>
              <a:gd name="connsiteX5-33" fmla="*/ 0 w 4176464"/>
              <a:gd name="connsiteY5-34" fmla="*/ 0 h 620759"/>
              <a:gd name="connsiteX0-35" fmla="*/ 0 w 4176464"/>
              <a:gd name="connsiteY0-36" fmla="*/ 0 h 620759"/>
              <a:gd name="connsiteX1-37" fmla="*/ 4176464 w 4176464"/>
              <a:gd name="connsiteY1-38" fmla="*/ 0 h 620759"/>
              <a:gd name="connsiteX2-39" fmla="*/ 4176464 w 4176464"/>
              <a:gd name="connsiteY2-40" fmla="*/ 620759 h 620759"/>
              <a:gd name="connsiteX3-41" fmla="*/ 0 w 4176464"/>
              <a:gd name="connsiteY3-42" fmla="*/ 620759 h 620759"/>
              <a:gd name="connsiteX4-43" fmla="*/ 122392 w 4176464"/>
              <a:gd name="connsiteY4-44" fmla="*/ 306307 h 620759"/>
              <a:gd name="connsiteX5-45" fmla="*/ 0 w 4176464"/>
              <a:gd name="connsiteY5-46" fmla="*/ 0 h 6207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176464" h="620759">
                <a:moveTo>
                  <a:pt x="0" y="0"/>
                </a:moveTo>
                <a:lnTo>
                  <a:pt x="4176464" y="0"/>
                </a:lnTo>
                <a:lnTo>
                  <a:pt x="4176464" y="620759"/>
                </a:lnTo>
                <a:lnTo>
                  <a:pt x="0" y="620759"/>
                </a:lnTo>
                <a:lnTo>
                  <a:pt x="122392" y="306307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 algn="ctr">
            <a:noFill/>
            <a:prstDash val="solid"/>
          </a:ln>
          <a:effectLst/>
        </p:spPr>
        <p:txBody>
          <a:bodyPr lIns="68587" tIns="34293" rIns="68587" bIns="34293" rtlCol="0" anchor="ctr"/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改善现状建议方法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474487" y="3167545"/>
            <a:ext cx="469533" cy="404826"/>
            <a:chOff x="6731516" y="4199698"/>
            <a:chExt cx="816534" cy="704006"/>
          </a:xfrm>
        </p:grpSpPr>
        <p:sp>
          <p:nvSpPr>
            <p:cNvPr id="18" name="六边形 17"/>
            <p:cNvSpPr/>
            <p:nvPr/>
          </p:nvSpPr>
          <p:spPr>
            <a:xfrm>
              <a:off x="6731516" y="4199698"/>
              <a:ext cx="816534" cy="704006"/>
            </a:xfrm>
            <a:prstGeom prst="hexagon">
              <a:avLst/>
            </a:prstGeom>
            <a:solidFill>
              <a:schemeClr val="accent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TextBox 63"/>
            <p:cNvSpPr txBox="1"/>
            <p:nvPr/>
          </p:nvSpPr>
          <p:spPr>
            <a:xfrm>
              <a:off x="6834836" y="4285013"/>
              <a:ext cx="705840" cy="535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altLang="zh-CN" sz="14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04</a:t>
              </a:r>
              <a:endParaRPr lang="zh-CN" altLang="en-US" sz="1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919462" y="534708"/>
            <a:ext cx="891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40" y="766173"/>
            <a:ext cx="1803315" cy="6345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1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372855" y="2555193"/>
            <a:ext cx="3728368" cy="393081"/>
          </a:xfrm>
          <a:custGeom>
            <a:avLst/>
            <a:gdLst>
              <a:gd name="connsiteX0" fmla="*/ 0 w 4176464"/>
              <a:gd name="connsiteY0" fmla="*/ 0 h 620759"/>
              <a:gd name="connsiteX1" fmla="*/ 4176464 w 4176464"/>
              <a:gd name="connsiteY1" fmla="*/ 0 h 620759"/>
              <a:gd name="connsiteX2" fmla="*/ 4176464 w 4176464"/>
              <a:gd name="connsiteY2" fmla="*/ 620759 h 620759"/>
              <a:gd name="connsiteX3" fmla="*/ 0 w 4176464"/>
              <a:gd name="connsiteY3" fmla="*/ 620759 h 620759"/>
              <a:gd name="connsiteX4" fmla="*/ 0 w 4176464"/>
              <a:gd name="connsiteY4" fmla="*/ 0 h 620759"/>
              <a:gd name="connsiteX0-1" fmla="*/ 8404 w 4184868"/>
              <a:gd name="connsiteY0-2" fmla="*/ 0 h 620759"/>
              <a:gd name="connsiteX1-3" fmla="*/ 4184868 w 4184868"/>
              <a:gd name="connsiteY1-4" fmla="*/ 0 h 620759"/>
              <a:gd name="connsiteX2-5" fmla="*/ 4184868 w 4184868"/>
              <a:gd name="connsiteY2-6" fmla="*/ 620759 h 620759"/>
              <a:gd name="connsiteX3-7" fmla="*/ 8404 w 4184868"/>
              <a:gd name="connsiteY3-8" fmla="*/ 620759 h 620759"/>
              <a:gd name="connsiteX4-9" fmla="*/ 0 w 4184868"/>
              <a:gd name="connsiteY4-10" fmla="*/ 287258 h 620759"/>
              <a:gd name="connsiteX5" fmla="*/ 8404 w 4184868"/>
              <a:gd name="connsiteY5" fmla="*/ 0 h 620759"/>
              <a:gd name="connsiteX0-11" fmla="*/ 0 w 4176464"/>
              <a:gd name="connsiteY0-12" fmla="*/ 0 h 620759"/>
              <a:gd name="connsiteX1-13" fmla="*/ 4176464 w 4176464"/>
              <a:gd name="connsiteY1-14" fmla="*/ 0 h 620759"/>
              <a:gd name="connsiteX2-15" fmla="*/ 4176464 w 4176464"/>
              <a:gd name="connsiteY2-16" fmla="*/ 620759 h 620759"/>
              <a:gd name="connsiteX3-17" fmla="*/ 0 w 4176464"/>
              <a:gd name="connsiteY3-18" fmla="*/ 620759 h 620759"/>
              <a:gd name="connsiteX4-19" fmla="*/ 189716 w 4176464"/>
              <a:gd name="connsiteY4-20" fmla="*/ 287258 h 620759"/>
              <a:gd name="connsiteX5-21" fmla="*/ 0 w 4176464"/>
              <a:gd name="connsiteY5-22" fmla="*/ 0 h 620759"/>
              <a:gd name="connsiteX0-23" fmla="*/ 0 w 4176464"/>
              <a:gd name="connsiteY0-24" fmla="*/ 0 h 620759"/>
              <a:gd name="connsiteX1-25" fmla="*/ 4176464 w 4176464"/>
              <a:gd name="connsiteY1-26" fmla="*/ 0 h 620759"/>
              <a:gd name="connsiteX2-27" fmla="*/ 4176464 w 4176464"/>
              <a:gd name="connsiteY2-28" fmla="*/ 620759 h 620759"/>
              <a:gd name="connsiteX3-29" fmla="*/ 0 w 4176464"/>
              <a:gd name="connsiteY3-30" fmla="*/ 620759 h 620759"/>
              <a:gd name="connsiteX4-31" fmla="*/ 161141 w 4176464"/>
              <a:gd name="connsiteY4-32" fmla="*/ 306308 h 620759"/>
              <a:gd name="connsiteX5-33" fmla="*/ 0 w 4176464"/>
              <a:gd name="connsiteY5-34" fmla="*/ 0 h 620759"/>
              <a:gd name="connsiteX0-35" fmla="*/ 0 w 4176464"/>
              <a:gd name="connsiteY0-36" fmla="*/ 0 h 620759"/>
              <a:gd name="connsiteX1-37" fmla="*/ 4176464 w 4176464"/>
              <a:gd name="connsiteY1-38" fmla="*/ 0 h 620759"/>
              <a:gd name="connsiteX2-39" fmla="*/ 4176464 w 4176464"/>
              <a:gd name="connsiteY2-40" fmla="*/ 620759 h 620759"/>
              <a:gd name="connsiteX3-41" fmla="*/ 0 w 4176464"/>
              <a:gd name="connsiteY3-42" fmla="*/ 620759 h 620759"/>
              <a:gd name="connsiteX4-43" fmla="*/ 122392 w 4176464"/>
              <a:gd name="connsiteY4-44" fmla="*/ 306307 h 620759"/>
              <a:gd name="connsiteX5-45" fmla="*/ 0 w 4176464"/>
              <a:gd name="connsiteY5-46" fmla="*/ 0 h 6207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176464" h="620759">
                <a:moveTo>
                  <a:pt x="0" y="0"/>
                </a:moveTo>
                <a:lnTo>
                  <a:pt x="4176464" y="0"/>
                </a:lnTo>
                <a:lnTo>
                  <a:pt x="4176464" y="620759"/>
                </a:lnTo>
                <a:lnTo>
                  <a:pt x="0" y="620759"/>
                </a:lnTo>
                <a:lnTo>
                  <a:pt x="122392" y="306307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 algn="ctr">
            <a:noFill/>
            <a:prstDash val="solid"/>
          </a:ln>
          <a:effectLst/>
        </p:spPr>
        <p:txBody>
          <a:bodyPr lIns="68587" tIns="34293" rIns="68587" bIns="34293" rtlCol="0" anchor="ctr"/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空巢老人的概念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520353" y="1073429"/>
            <a:ext cx="1135151" cy="978714"/>
            <a:chOff x="5141251" y="2718931"/>
            <a:chExt cx="1513535" cy="1304952"/>
          </a:xfrm>
        </p:grpSpPr>
        <p:sp>
          <p:nvSpPr>
            <p:cNvPr id="9" name="六边形 8"/>
            <p:cNvSpPr/>
            <p:nvPr/>
          </p:nvSpPr>
          <p:spPr>
            <a:xfrm>
              <a:off x="5141251" y="2718931"/>
              <a:ext cx="1513535" cy="1304952"/>
            </a:xfrm>
            <a:prstGeom prst="hexagon">
              <a:avLst/>
            </a:prstGeom>
            <a:solidFill>
              <a:schemeClr val="accent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21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TextBox 35"/>
            <p:cNvSpPr txBox="1"/>
            <p:nvPr/>
          </p:nvSpPr>
          <p:spPr>
            <a:xfrm>
              <a:off x="5332272" y="2858445"/>
              <a:ext cx="1322514" cy="1025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altLang="zh-CN" sz="44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01</a:t>
              </a:r>
              <a:endParaRPr lang="zh-CN" altLang="en-US" sz="4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01" y="1299673"/>
            <a:ext cx="4060898" cy="40608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7"/>
          <p:cNvSpPr/>
          <p:nvPr/>
        </p:nvSpPr>
        <p:spPr>
          <a:xfrm>
            <a:off x="1145617" y="268306"/>
            <a:ext cx="1549441" cy="393081"/>
          </a:xfrm>
          <a:custGeom>
            <a:avLst/>
            <a:gdLst>
              <a:gd name="connsiteX0" fmla="*/ 0 w 4176464"/>
              <a:gd name="connsiteY0" fmla="*/ 0 h 620759"/>
              <a:gd name="connsiteX1" fmla="*/ 4176464 w 4176464"/>
              <a:gd name="connsiteY1" fmla="*/ 0 h 620759"/>
              <a:gd name="connsiteX2" fmla="*/ 4176464 w 4176464"/>
              <a:gd name="connsiteY2" fmla="*/ 620759 h 620759"/>
              <a:gd name="connsiteX3" fmla="*/ 0 w 4176464"/>
              <a:gd name="connsiteY3" fmla="*/ 620759 h 620759"/>
              <a:gd name="connsiteX4" fmla="*/ 0 w 4176464"/>
              <a:gd name="connsiteY4" fmla="*/ 0 h 620759"/>
              <a:gd name="connsiteX0-1" fmla="*/ 8404 w 4184868"/>
              <a:gd name="connsiteY0-2" fmla="*/ 0 h 620759"/>
              <a:gd name="connsiteX1-3" fmla="*/ 4184868 w 4184868"/>
              <a:gd name="connsiteY1-4" fmla="*/ 0 h 620759"/>
              <a:gd name="connsiteX2-5" fmla="*/ 4184868 w 4184868"/>
              <a:gd name="connsiteY2-6" fmla="*/ 620759 h 620759"/>
              <a:gd name="connsiteX3-7" fmla="*/ 8404 w 4184868"/>
              <a:gd name="connsiteY3-8" fmla="*/ 620759 h 620759"/>
              <a:gd name="connsiteX4-9" fmla="*/ 0 w 4184868"/>
              <a:gd name="connsiteY4-10" fmla="*/ 287258 h 620759"/>
              <a:gd name="connsiteX5" fmla="*/ 8404 w 4184868"/>
              <a:gd name="connsiteY5" fmla="*/ 0 h 620759"/>
              <a:gd name="connsiteX0-11" fmla="*/ 0 w 4176464"/>
              <a:gd name="connsiteY0-12" fmla="*/ 0 h 620759"/>
              <a:gd name="connsiteX1-13" fmla="*/ 4176464 w 4176464"/>
              <a:gd name="connsiteY1-14" fmla="*/ 0 h 620759"/>
              <a:gd name="connsiteX2-15" fmla="*/ 4176464 w 4176464"/>
              <a:gd name="connsiteY2-16" fmla="*/ 620759 h 620759"/>
              <a:gd name="connsiteX3-17" fmla="*/ 0 w 4176464"/>
              <a:gd name="connsiteY3-18" fmla="*/ 620759 h 620759"/>
              <a:gd name="connsiteX4-19" fmla="*/ 189716 w 4176464"/>
              <a:gd name="connsiteY4-20" fmla="*/ 287258 h 620759"/>
              <a:gd name="connsiteX5-21" fmla="*/ 0 w 4176464"/>
              <a:gd name="connsiteY5-22" fmla="*/ 0 h 620759"/>
              <a:gd name="connsiteX0-23" fmla="*/ 0 w 4176464"/>
              <a:gd name="connsiteY0-24" fmla="*/ 0 h 620759"/>
              <a:gd name="connsiteX1-25" fmla="*/ 4176464 w 4176464"/>
              <a:gd name="connsiteY1-26" fmla="*/ 0 h 620759"/>
              <a:gd name="connsiteX2-27" fmla="*/ 4176464 w 4176464"/>
              <a:gd name="connsiteY2-28" fmla="*/ 620759 h 620759"/>
              <a:gd name="connsiteX3-29" fmla="*/ 0 w 4176464"/>
              <a:gd name="connsiteY3-30" fmla="*/ 620759 h 620759"/>
              <a:gd name="connsiteX4-31" fmla="*/ 161141 w 4176464"/>
              <a:gd name="connsiteY4-32" fmla="*/ 306308 h 620759"/>
              <a:gd name="connsiteX5-33" fmla="*/ 0 w 4176464"/>
              <a:gd name="connsiteY5-34" fmla="*/ 0 h 620759"/>
              <a:gd name="connsiteX0-35" fmla="*/ 0 w 4176464"/>
              <a:gd name="connsiteY0-36" fmla="*/ 0 h 620759"/>
              <a:gd name="connsiteX1-37" fmla="*/ 4176464 w 4176464"/>
              <a:gd name="connsiteY1-38" fmla="*/ 0 h 620759"/>
              <a:gd name="connsiteX2-39" fmla="*/ 4176464 w 4176464"/>
              <a:gd name="connsiteY2-40" fmla="*/ 620759 h 620759"/>
              <a:gd name="connsiteX3-41" fmla="*/ 0 w 4176464"/>
              <a:gd name="connsiteY3-42" fmla="*/ 620759 h 620759"/>
              <a:gd name="connsiteX4-43" fmla="*/ 122392 w 4176464"/>
              <a:gd name="connsiteY4-44" fmla="*/ 306307 h 620759"/>
              <a:gd name="connsiteX5-45" fmla="*/ 0 w 4176464"/>
              <a:gd name="connsiteY5-46" fmla="*/ 0 h 6207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176464" h="620759">
                <a:moveTo>
                  <a:pt x="0" y="0"/>
                </a:moveTo>
                <a:lnTo>
                  <a:pt x="4176464" y="0"/>
                </a:lnTo>
                <a:lnTo>
                  <a:pt x="4176464" y="620759"/>
                </a:lnTo>
                <a:lnTo>
                  <a:pt x="0" y="620759"/>
                </a:lnTo>
                <a:lnTo>
                  <a:pt x="122392" y="306307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 algn="ctr">
            <a:noFill/>
            <a:prstDash val="solid"/>
          </a:ln>
          <a:effectLst/>
        </p:spPr>
        <p:txBody>
          <a:bodyPr lIns="68587" tIns="34293" rIns="68587" bIns="34293" rtlCol="0" anchor="ctr"/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空巢老人的概念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7"/>
          <p:cNvSpPr/>
          <p:nvPr/>
        </p:nvSpPr>
        <p:spPr>
          <a:xfrm>
            <a:off x="5287138" y="1408963"/>
            <a:ext cx="2007516" cy="393081"/>
          </a:xfrm>
          <a:custGeom>
            <a:avLst/>
            <a:gdLst>
              <a:gd name="connsiteX0" fmla="*/ 0 w 4176464"/>
              <a:gd name="connsiteY0" fmla="*/ 0 h 620759"/>
              <a:gd name="connsiteX1" fmla="*/ 4176464 w 4176464"/>
              <a:gd name="connsiteY1" fmla="*/ 0 h 620759"/>
              <a:gd name="connsiteX2" fmla="*/ 4176464 w 4176464"/>
              <a:gd name="connsiteY2" fmla="*/ 620759 h 620759"/>
              <a:gd name="connsiteX3" fmla="*/ 0 w 4176464"/>
              <a:gd name="connsiteY3" fmla="*/ 620759 h 620759"/>
              <a:gd name="connsiteX4" fmla="*/ 0 w 4176464"/>
              <a:gd name="connsiteY4" fmla="*/ 0 h 620759"/>
              <a:gd name="connsiteX0-1" fmla="*/ 8404 w 4184868"/>
              <a:gd name="connsiteY0-2" fmla="*/ 0 h 620759"/>
              <a:gd name="connsiteX1-3" fmla="*/ 4184868 w 4184868"/>
              <a:gd name="connsiteY1-4" fmla="*/ 0 h 620759"/>
              <a:gd name="connsiteX2-5" fmla="*/ 4184868 w 4184868"/>
              <a:gd name="connsiteY2-6" fmla="*/ 620759 h 620759"/>
              <a:gd name="connsiteX3-7" fmla="*/ 8404 w 4184868"/>
              <a:gd name="connsiteY3-8" fmla="*/ 620759 h 620759"/>
              <a:gd name="connsiteX4-9" fmla="*/ 0 w 4184868"/>
              <a:gd name="connsiteY4-10" fmla="*/ 287258 h 620759"/>
              <a:gd name="connsiteX5" fmla="*/ 8404 w 4184868"/>
              <a:gd name="connsiteY5" fmla="*/ 0 h 620759"/>
              <a:gd name="connsiteX0-11" fmla="*/ 0 w 4176464"/>
              <a:gd name="connsiteY0-12" fmla="*/ 0 h 620759"/>
              <a:gd name="connsiteX1-13" fmla="*/ 4176464 w 4176464"/>
              <a:gd name="connsiteY1-14" fmla="*/ 0 h 620759"/>
              <a:gd name="connsiteX2-15" fmla="*/ 4176464 w 4176464"/>
              <a:gd name="connsiteY2-16" fmla="*/ 620759 h 620759"/>
              <a:gd name="connsiteX3-17" fmla="*/ 0 w 4176464"/>
              <a:gd name="connsiteY3-18" fmla="*/ 620759 h 620759"/>
              <a:gd name="connsiteX4-19" fmla="*/ 189716 w 4176464"/>
              <a:gd name="connsiteY4-20" fmla="*/ 287258 h 620759"/>
              <a:gd name="connsiteX5-21" fmla="*/ 0 w 4176464"/>
              <a:gd name="connsiteY5-22" fmla="*/ 0 h 620759"/>
              <a:gd name="connsiteX0-23" fmla="*/ 0 w 4176464"/>
              <a:gd name="connsiteY0-24" fmla="*/ 0 h 620759"/>
              <a:gd name="connsiteX1-25" fmla="*/ 4176464 w 4176464"/>
              <a:gd name="connsiteY1-26" fmla="*/ 0 h 620759"/>
              <a:gd name="connsiteX2-27" fmla="*/ 4176464 w 4176464"/>
              <a:gd name="connsiteY2-28" fmla="*/ 620759 h 620759"/>
              <a:gd name="connsiteX3-29" fmla="*/ 0 w 4176464"/>
              <a:gd name="connsiteY3-30" fmla="*/ 620759 h 620759"/>
              <a:gd name="connsiteX4-31" fmla="*/ 161141 w 4176464"/>
              <a:gd name="connsiteY4-32" fmla="*/ 306308 h 620759"/>
              <a:gd name="connsiteX5-33" fmla="*/ 0 w 4176464"/>
              <a:gd name="connsiteY5-34" fmla="*/ 0 h 620759"/>
              <a:gd name="connsiteX0-35" fmla="*/ 0 w 4176464"/>
              <a:gd name="connsiteY0-36" fmla="*/ 0 h 620759"/>
              <a:gd name="connsiteX1-37" fmla="*/ 4176464 w 4176464"/>
              <a:gd name="connsiteY1-38" fmla="*/ 0 h 620759"/>
              <a:gd name="connsiteX2-39" fmla="*/ 4176464 w 4176464"/>
              <a:gd name="connsiteY2-40" fmla="*/ 620759 h 620759"/>
              <a:gd name="connsiteX3-41" fmla="*/ 0 w 4176464"/>
              <a:gd name="connsiteY3-42" fmla="*/ 620759 h 620759"/>
              <a:gd name="connsiteX4-43" fmla="*/ 122392 w 4176464"/>
              <a:gd name="connsiteY4-44" fmla="*/ 306307 h 620759"/>
              <a:gd name="connsiteX5-45" fmla="*/ 0 w 4176464"/>
              <a:gd name="connsiteY5-46" fmla="*/ 0 h 6207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176464" h="620759">
                <a:moveTo>
                  <a:pt x="0" y="0"/>
                </a:moveTo>
                <a:lnTo>
                  <a:pt x="4176464" y="0"/>
                </a:lnTo>
                <a:lnTo>
                  <a:pt x="4176464" y="620759"/>
                </a:lnTo>
                <a:lnTo>
                  <a:pt x="0" y="620759"/>
                </a:lnTo>
                <a:lnTo>
                  <a:pt x="122392" y="306307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 algn="ctr">
            <a:noFill/>
            <a:prstDash val="solid"/>
          </a:ln>
          <a:effectLst/>
        </p:spPr>
        <p:txBody>
          <a:bodyPr lIns="68587" tIns="34293" rIns="68587" bIns="34293" rtlCol="0" anchor="ctr"/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空巢老人的概念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3"/>
          <p:cNvSpPr>
            <a:spLocks noGrp="1"/>
          </p:cNvSpPr>
          <p:nvPr/>
        </p:nvSpPr>
        <p:spPr>
          <a:xfrm>
            <a:off x="3524603" y="2044557"/>
            <a:ext cx="5121620" cy="2469461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250000"/>
              </a:lnSpc>
              <a:buNone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谓留守老人或空巢老人，是指那些身边无子女共同生活的老年人，其中既包括无子女的老人，也包括与子女分开居住的老人。这种空巢老人具体又包括两种情况：一是只有一位老人独自生活；二是老夫妇二人共同生活。 </a:t>
            </a:r>
          </a:p>
          <a:p>
            <a:pPr eaLnBrk="1" hangingPunct="1">
              <a:lnSpc>
                <a:spcPct val="250000"/>
              </a:lnSpc>
            </a:pPr>
            <a:endParaRPr lang="zh-CN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60" y="1559531"/>
            <a:ext cx="3071973" cy="358396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63" y="294413"/>
            <a:ext cx="968754" cy="34086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72448" y="2375208"/>
            <a:ext cx="4401275" cy="393081"/>
          </a:xfrm>
          <a:custGeom>
            <a:avLst/>
            <a:gdLst>
              <a:gd name="connsiteX0" fmla="*/ 0 w 4176464"/>
              <a:gd name="connsiteY0" fmla="*/ 0 h 620759"/>
              <a:gd name="connsiteX1" fmla="*/ 4176464 w 4176464"/>
              <a:gd name="connsiteY1" fmla="*/ 0 h 620759"/>
              <a:gd name="connsiteX2" fmla="*/ 4176464 w 4176464"/>
              <a:gd name="connsiteY2" fmla="*/ 620759 h 620759"/>
              <a:gd name="connsiteX3" fmla="*/ 0 w 4176464"/>
              <a:gd name="connsiteY3" fmla="*/ 620759 h 620759"/>
              <a:gd name="connsiteX4" fmla="*/ 0 w 4176464"/>
              <a:gd name="connsiteY4" fmla="*/ 0 h 620759"/>
              <a:gd name="connsiteX0-1" fmla="*/ 8404 w 4184868"/>
              <a:gd name="connsiteY0-2" fmla="*/ 0 h 620759"/>
              <a:gd name="connsiteX1-3" fmla="*/ 4184868 w 4184868"/>
              <a:gd name="connsiteY1-4" fmla="*/ 0 h 620759"/>
              <a:gd name="connsiteX2-5" fmla="*/ 4184868 w 4184868"/>
              <a:gd name="connsiteY2-6" fmla="*/ 620759 h 620759"/>
              <a:gd name="connsiteX3-7" fmla="*/ 8404 w 4184868"/>
              <a:gd name="connsiteY3-8" fmla="*/ 620759 h 620759"/>
              <a:gd name="connsiteX4-9" fmla="*/ 0 w 4184868"/>
              <a:gd name="connsiteY4-10" fmla="*/ 287258 h 620759"/>
              <a:gd name="connsiteX5" fmla="*/ 8404 w 4184868"/>
              <a:gd name="connsiteY5" fmla="*/ 0 h 620759"/>
              <a:gd name="connsiteX0-11" fmla="*/ 0 w 4176464"/>
              <a:gd name="connsiteY0-12" fmla="*/ 0 h 620759"/>
              <a:gd name="connsiteX1-13" fmla="*/ 4176464 w 4176464"/>
              <a:gd name="connsiteY1-14" fmla="*/ 0 h 620759"/>
              <a:gd name="connsiteX2-15" fmla="*/ 4176464 w 4176464"/>
              <a:gd name="connsiteY2-16" fmla="*/ 620759 h 620759"/>
              <a:gd name="connsiteX3-17" fmla="*/ 0 w 4176464"/>
              <a:gd name="connsiteY3-18" fmla="*/ 620759 h 620759"/>
              <a:gd name="connsiteX4-19" fmla="*/ 189716 w 4176464"/>
              <a:gd name="connsiteY4-20" fmla="*/ 287258 h 620759"/>
              <a:gd name="connsiteX5-21" fmla="*/ 0 w 4176464"/>
              <a:gd name="connsiteY5-22" fmla="*/ 0 h 620759"/>
              <a:gd name="connsiteX0-23" fmla="*/ 0 w 4176464"/>
              <a:gd name="connsiteY0-24" fmla="*/ 0 h 620759"/>
              <a:gd name="connsiteX1-25" fmla="*/ 4176464 w 4176464"/>
              <a:gd name="connsiteY1-26" fmla="*/ 0 h 620759"/>
              <a:gd name="connsiteX2-27" fmla="*/ 4176464 w 4176464"/>
              <a:gd name="connsiteY2-28" fmla="*/ 620759 h 620759"/>
              <a:gd name="connsiteX3-29" fmla="*/ 0 w 4176464"/>
              <a:gd name="connsiteY3-30" fmla="*/ 620759 h 620759"/>
              <a:gd name="connsiteX4-31" fmla="*/ 161141 w 4176464"/>
              <a:gd name="connsiteY4-32" fmla="*/ 306308 h 620759"/>
              <a:gd name="connsiteX5-33" fmla="*/ 0 w 4176464"/>
              <a:gd name="connsiteY5-34" fmla="*/ 0 h 620759"/>
              <a:gd name="connsiteX0-35" fmla="*/ 0 w 4176464"/>
              <a:gd name="connsiteY0-36" fmla="*/ 0 h 620759"/>
              <a:gd name="connsiteX1-37" fmla="*/ 4176464 w 4176464"/>
              <a:gd name="connsiteY1-38" fmla="*/ 0 h 620759"/>
              <a:gd name="connsiteX2-39" fmla="*/ 4176464 w 4176464"/>
              <a:gd name="connsiteY2-40" fmla="*/ 620759 h 620759"/>
              <a:gd name="connsiteX3-41" fmla="*/ 0 w 4176464"/>
              <a:gd name="connsiteY3-42" fmla="*/ 620759 h 620759"/>
              <a:gd name="connsiteX4-43" fmla="*/ 122392 w 4176464"/>
              <a:gd name="connsiteY4-44" fmla="*/ 306307 h 620759"/>
              <a:gd name="connsiteX5-45" fmla="*/ 0 w 4176464"/>
              <a:gd name="connsiteY5-46" fmla="*/ 0 h 6207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176464" h="620759">
                <a:moveTo>
                  <a:pt x="0" y="0"/>
                </a:moveTo>
                <a:lnTo>
                  <a:pt x="4176464" y="0"/>
                </a:lnTo>
                <a:lnTo>
                  <a:pt x="4176464" y="620759"/>
                </a:lnTo>
                <a:lnTo>
                  <a:pt x="0" y="620759"/>
                </a:lnTo>
                <a:lnTo>
                  <a:pt x="122392" y="306307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 algn="ctr">
            <a:noFill/>
            <a:prstDash val="solid"/>
          </a:ln>
          <a:effectLst/>
        </p:spPr>
        <p:txBody>
          <a:bodyPr lIns="68587" tIns="34293" rIns="68587" bIns="34293" rtlCol="0" anchor="ctr"/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空巢老人形成的原因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561450" y="909791"/>
            <a:ext cx="1135151" cy="978714"/>
            <a:chOff x="5141251" y="2718931"/>
            <a:chExt cx="1513535" cy="1304952"/>
          </a:xfrm>
        </p:grpSpPr>
        <p:sp>
          <p:nvSpPr>
            <p:cNvPr id="9" name="六边形 8"/>
            <p:cNvSpPr/>
            <p:nvPr/>
          </p:nvSpPr>
          <p:spPr>
            <a:xfrm>
              <a:off x="5141251" y="2718931"/>
              <a:ext cx="1513535" cy="1304952"/>
            </a:xfrm>
            <a:prstGeom prst="hexagon">
              <a:avLst/>
            </a:prstGeom>
            <a:solidFill>
              <a:schemeClr val="accent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sz="21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TextBox 35"/>
            <p:cNvSpPr txBox="1"/>
            <p:nvPr/>
          </p:nvSpPr>
          <p:spPr>
            <a:xfrm>
              <a:off x="5332272" y="2858445"/>
              <a:ext cx="1322514" cy="1025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altLang="zh-CN" sz="44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02</a:t>
              </a:r>
              <a:endParaRPr lang="zh-CN" altLang="en-US" sz="4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01" y="1299673"/>
            <a:ext cx="4060898" cy="40608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 bwMode="auto">
          <a:xfrm>
            <a:off x="4017531" y="1151081"/>
            <a:ext cx="650153" cy="649742"/>
            <a:chOff x="802" y="845"/>
            <a:chExt cx="827" cy="826"/>
          </a:xfrm>
        </p:grpSpPr>
        <p:sp>
          <p:nvSpPr>
            <p:cNvPr id="7" name="Oval 6"/>
            <p:cNvSpPr>
              <a:spLocks noChangeArrowheads="1"/>
            </p:cNvSpPr>
            <p:nvPr/>
          </p:nvSpPr>
          <p:spPr bwMode="lt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rgbClr val="FD415C"/>
              </a:solidFill>
              <a:round/>
            </a:ln>
          </p:spPr>
          <p:txBody>
            <a:bodyPr wrap="none" anchor="ctr"/>
            <a:lstStyle/>
            <a:p>
              <a:endParaRPr lang="zh-CN" altLang="en-US" sz="1015">
                <a:latin typeface="Calibri" panose="020F050202020403020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ltGray">
            <a:xfrm>
              <a:off x="836" y="879"/>
              <a:ext cx="758" cy="758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FD415C"/>
              </a:solidFill>
              <a:round/>
            </a:ln>
          </p:spPr>
          <p:txBody>
            <a:bodyPr wrap="none" anchor="ctr"/>
            <a:lstStyle/>
            <a:p>
              <a:endParaRPr lang="zh-CN" altLang="en-US" sz="1015">
                <a:latin typeface="Calibri" panose="020F0502020204030204" charset="0"/>
                <a:cs typeface="Arial" panose="020B0604020202020204" pitchFamily="34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lt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rgbClr val="FD415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1015">
                <a:latin typeface="Calibri" panose="020F050202020403020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矩形 7"/>
          <p:cNvSpPr/>
          <p:nvPr/>
        </p:nvSpPr>
        <p:spPr>
          <a:xfrm>
            <a:off x="1145617" y="322472"/>
            <a:ext cx="1833764" cy="265843"/>
          </a:xfrm>
          <a:custGeom>
            <a:avLst/>
            <a:gdLst>
              <a:gd name="connsiteX0" fmla="*/ 0 w 4176464"/>
              <a:gd name="connsiteY0" fmla="*/ 0 h 620759"/>
              <a:gd name="connsiteX1" fmla="*/ 4176464 w 4176464"/>
              <a:gd name="connsiteY1" fmla="*/ 0 h 620759"/>
              <a:gd name="connsiteX2" fmla="*/ 4176464 w 4176464"/>
              <a:gd name="connsiteY2" fmla="*/ 620759 h 620759"/>
              <a:gd name="connsiteX3" fmla="*/ 0 w 4176464"/>
              <a:gd name="connsiteY3" fmla="*/ 620759 h 620759"/>
              <a:gd name="connsiteX4" fmla="*/ 0 w 4176464"/>
              <a:gd name="connsiteY4" fmla="*/ 0 h 620759"/>
              <a:gd name="connsiteX0-1" fmla="*/ 8404 w 4184868"/>
              <a:gd name="connsiteY0-2" fmla="*/ 0 h 620759"/>
              <a:gd name="connsiteX1-3" fmla="*/ 4184868 w 4184868"/>
              <a:gd name="connsiteY1-4" fmla="*/ 0 h 620759"/>
              <a:gd name="connsiteX2-5" fmla="*/ 4184868 w 4184868"/>
              <a:gd name="connsiteY2-6" fmla="*/ 620759 h 620759"/>
              <a:gd name="connsiteX3-7" fmla="*/ 8404 w 4184868"/>
              <a:gd name="connsiteY3-8" fmla="*/ 620759 h 620759"/>
              <a:gd name="connsiteX4-9" fmla="*/ 0 w 4184868"/>
              <a:gd name="connsiteY4-10" fmla="*/ 287258 h 620759"/>
              <a:gd name="connsiteX5" fmla="*/ 8404 w 4184868"/>
              <a:gd name="connsiteY5" fmla="*/ 0 h 620759"/>
              <a:gd name="connsiteX0-11" fmla="*/ 0 w 4176464"/>
              <a:gd name="connsiteY0-12" fmla="*/ 0 h 620759"/>
              <a:gd name="connsiteX1-13" fmla="*/ 4176464 w 4176464"/>
              <a:gd name="connsiteY1-14" fmla="*/ 0 h 620759"/>
              <a:gd name="connsiteX2-15" fmla="*/ 4176464 w 4176464"/>
              <a:gd name="connsiteY2-16" fmla="*/ 620759 h 620759"/>
              <a:gd name="connsiteX3-17" fmla="*/ 0 w 4176464"/>
              <a:gd name="connsiteY3-18" fmla="*/ 620759 h 620759"/>
              <a:gd name="connsiteX4-19" fmla="*/ 189716 w 4176464"/>
              <a:gd name="connsiteY4-20" fmla="*/ 287258 h 620759"/>
              <a:gd name="connsiteX5-21" fmla="*/ 0 w 4176464"/>
              <a:gd name="connsiteY5-22" fmla="*/ 0 h 620759"/>
              <a:gd name="connsiteX0-23" fmla="*/ 0 w 4176464"/>
              <a:gd name="connsiteY0-24" fmla="*/ 0 h 620759"/>
              <a:gd name="connsiteX1-25" fmla="*/ 4176464 w 4176464"/>
              <a:gd name="connsiteY1-26" fmla="*/ 0 h 620759"/>
              <a:gd name="connsiteX2-27" fmla="*/ 4176464 w 4176464"/>
              <a:gd name="connsiteY2-28" fmla="*/ 620759 h 620759"/>
              <a:gd name="connsiteX3-29" fmla="*/ 0 w 4176464"/>
              <a:gd name="connsiteY3-30" fmla="*/ 620759 h 620759"/>
              <a:gd name="connsiteX4-31" fmla="*/ 161141 w 4176464"/>
              <a:gd name="connsiteY4-32" fmla="*/ 306308 h 620759"/>
              <a:gd name="connsiteX5-33" fmla="*/ 0 w 4176464"/>
              <a:gd name="connsiteY5-34" fmla="*/ 0 h 620759"/>
              <a:gd name="connsiteX0-35" fmla="*/ 0 w 4176464"/>
              <a:gd name="connsiteY0-36" fmla="*/ 0 h 620759"/>
              <a:gd name="connsiteX1-37" fmla="*/ 4176464 w 4176464"/>
              <a:gd name="connsiteY1-38" fmla="*/ 0 h 620759"/>
              <a:gd name="connsiteX2-39" fmla="*/ 4176464 w 4176464"/>
              <a:gd name="connsiteY2-40" fmla="*/ 620759 h 620759"/>
              <a:gd name="connsiteX3-41" fmla="*/ 0 w 4176464"/>
              <a:gd name="connsiteY3-42" fmla="*/ 620759 h 620759"/>
              <a:gd name="connsiteX4-43" fmla="*/ 122392 w 4176464"/>
              <a:gd name="connsiteY4-44" fmla="*/ 306307 h 620759"/>
              <a:gd name="connsiteX5-45" fmla="*/ 0 w 4176464"/>
              <a:gd name="connsiteY5-46" fmla="*/ 0 h 6207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176464" h="620759">
                <a:moveTo>
                  <a:pt x="0" y="0"/>
                </a:moveTo>
                <a:lnTo>
                  <a:pt x="4176464" y="0"/>
                </a:lnTo>
                <a:lnTo>
                  <a:pt x="4176464" y="620759"/>
                </a:lnTo>
                <a:lnTo>
                  <a:pt x="0" y="620759"/>
                </a:lnTo>
                <a:lnTo>
                  <a:pt x="122392" y="306307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 algn="ctr">
            <a:noFill/>
            <a:prstDash val="solid"/>
          </a:ln>
          <a:effectLst/>
        </p:spPr>
        <p:txBody>
          <a:bodyPr lIns="68587" tIns="34293" rIns="68587" bIns="34293" rtlCol="0" anchor="ctr"/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空巢老人形成的原因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7"/>
          <p:cNvSpPr/>
          <p:nvPr/>
        </p:nvSpPr>
        <p:spPr>
          <a:xfrm>
            <a:off x="4142034" y="1279412"/>
            <a:ext cx="3604048" cy="393081"/>
          </a:xfrm>
          <a:custGeom>
            <a:avLst/>
            <a:gdLst>
              <a:gd name="connsiteX0" fmla="*/ 0 w 4176464"/>
              <a:gd name="connsiteY0" fmla="*/ 0 h 620759"/>
              <a:gd name="connsiteX1" fmla="*/ 4176464 w 4176464"/>
              <a:gd name="connsiteY1" fmla="*/ 0 h 620759"/>
              <a:gd name="connsiteX2" fmla="*/ 4176464 w 4176464"/>
              <a:gd name="connsiteY2" fmla="*/ 620759 h 620759"/>
              <a:gd name="connsiteX3" fmla="*/ 0 w 4176464"/>
              <a:gd name="connsiteY3" fmla="*/ 620759 h 620759"/>
              <a:gd name="connsiteX4" fmla="*/ 0 w 4176464"/>
              <a:gd name="connsiteY4" fmla="*/ 0 h 620759"/>
              <a:gd name="connsiteX0-1" fmla="*/ 8404 w 4184868"/>
              <a:gd name="connsiteY0-2" fmla="*/ 0 h 620759"/>
              <a:gd name="connsiteX1-3" fmla="*/ 4184868 w 4184868"/>
              <a:gd name="connsiteY1-4" fmla="*/ 0 h 620759"/>
              <a:gd name="connsiteX2-5" fmla="*/ 4184868 w 4184868"/>
              <a:gd name="connsiteY2-6" fmla="*/ 620759 h 620759"/>
              <a:gd name="connsiteX3-7" fmla="*/ 8404 w 4184868"/>
              <a:gd name="connsiteY3-8" fmla="*/ 620759 h 620759"/>
              <a:gd name="connsiteX4-9" fmla="*/ 0 w 4184868"/>
              <a:gd name="connsiteY4-10" fmla="*/ 287258 h 620759"/>
              <a:gd name="connsiteX5" fmla="*/ 8404 w 4184868"/>
              <a:gd name="connsiteY5" fmla="*/ 0 h 620759"/>
              <a:gd name="connsiteX0-11" fmla="*/ 0 w 4176464"/>
              <a:gd name="connsiteY0-12" fmla="*/ 0 h 620759"/>
              <a:gd name="connsiteX1-13" fmla="*/ 4176464 w 4176464"/>
              <a:gd name="connsiteY1-14" fmla="*/ 0 h 620759"/>
              <a:gd name="connsiteX2-15" fmla="*/ 4176464 w 4176464"/>
              <a:gd name="connsiteY2-16" fmla="*/ 620759 h 620759"/>
              <a:gd name="connsiteX3-17" fmla="*/ 0 w 4176464"/>
              <a:gd name="connsiteY3-18" fmla="*/ 620759 h 620759"/>
              <a:gd name="connsiteX4-19" fmla="*/ 189716 w 4176464"/>
              <a:gd name="connsiteY4-20" fmla="*/ 287258 h 620759"/>
              <a:gd name="connsiteX5-21" fmla="*/ 0 w 4176464"/>
              <a:gd name="connsiteY5-22" fmla="*/ 0 h 620759"/>
              <a:gd name="connsiteX0-23" fmla="*/ 0 w 4176464"/>
              <a:gd name="connsiteY0-24" fmla="*/ 0 h 620759"/>
              <a:gd name="connsiteX1-25" fmla="*/ 4176464 w 4176464"/>
              <a:gd name="connsiteY1-26" fmla="*/ 0 h 620759"/>
              <a:gd name="connsiteX2-27" fmla="*/ 4176464 w 4176464"/>
              <a:gd name="connsiteY2-28" fmla="*/ 620759 h 620759"/>
              <a:gd name="connsiteX3-29" fmla="*/ 0 w 4176464"/>
              <a:gd name="connsiteY3-30" fmla="*/ 620759 h 620759"/>
              <a:gd name="connsiteX4-31" fmla="*/ 161141 w 4176464"/>
              <a:gd name="connsiteY4-32" fmla="*/ 306308 h 620759"/>
              <a:gd name="connsiteX5-33" fmla="*/ 0 w 4176464"/>
              <a:gd name="connsiteY5-34" fmla="*/ 0 h 620759"/>
              <a:gd name="connsiteX0-35" fmla="*/ 0 w 4176464"/>
              <a:gd name="connsiteY0-36" fmla="*/ 0 h 620759"/>
              <a:gd name="connsiteX1-37" fmla="*/ 4176464 w 4176464"/>
              <a:gd name="connsiteY1-38" fmla="*/ 0 h 620759"/>
              <a:gd name="connsiteX2-39" fmla="*/ 4176464 w 4176464"/>
              <a:gd name="connsiteY2-40" fmla="*/ 620759 h 620759"/>
              <a:gd name="connsiteX3-41" fmla="*/ 0 w 4176464"/>
              <a:gd name="connsiteY3-42" fmla="*/ 620759 h 620759"/>
              <a:gd name="connsiteX4-43" fmla="*/ 122392 w 4176464"/>
              <a:gd name="connsiteY4-44" fmla="*/ 306307 h 620759"/>
              <a:gd name="connsiteX5-45" fmla="*/ 0 w 4176464"/>
              <a:gd name="connsiteY5-46" fmla="*/ 0 h 6207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176464" h="620759">
                <a:moveTo>
                  <a:pt x="0" y="0"/>
                </a:moveTo>
                <a:lnTo>
                  <a:pt x="4176464" y="0"/>
                </a:lnTo>
                <a:lnTo>
                  <a:pt x="4176464" y="620759"/>
                </a:lnTo>
                <a:lnTo>
                  <a:pt x="0" y="620759"/>
                </a:lnTo>
                <a:lnTo>
                  <a:pt x="122392" y="306307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 algn="ctr">
            <a:noFill/>
            <a:prstDash val="solid"/>
          </a:ln>
          <a:effectLst/>
        </p:spPr>
        <p:txBody>
          <a:bodyPr lIns="68587" tIns="34293" rIns="68587" bIns="34293" rtlCol="0" anchor="ctr"/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     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惠民政策造成空巢老人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3"/>
          <p:cNvSpPr>
            <a:spLocks noGrp="1"/>
          </p:cNvSpPr>
          <p:nvPr/>
        </p:nvSpPr>
        <p:spPr>
          <a:xfrm>
            <a:off x="2979381" y="1876647"/>
            <a:ext cx="5054318" cy="2469461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300000"/>
              </a:lnSpc>
              <a:buNone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近年农村惠民政策不断出台，政策宽松，农民工地位明显提升，种植物不受限制， 耕地因企业占地不断减少，许多年轻人外出打工，节假日成了许多老人与儿女见面 的机会。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63" y="294413"/>
            <a:ext cx="968754" cy="34086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863" y="1206144"/>
            <a:ext cx="3328828" cy="5569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5"/>
          <p:cNvGrpSpPr/>
          <p:nvPr/>
        </p:nvGrpSpPr>
        <p:grpSpPr bwMode="auto">
          <a:xfrm>
            <a:off x="4542802" y="733780"/>
            <a:ext cx="650153" cy="649742"/>
            <a:chOff x="802" y="845"/>
            <a:chExt cx="827" cy="826"/>
          </a:xfrm>
        </p:grpSpPr>
        <p:sp>
          <p:nvSpPr>
            <p:cNvPr id="10" name="Oval 6"/>
            <p:cNvSpPr>
              <a:spLocks noChangeArrowheads="1"/>
            </p:cNvSpPr>
            <p:nvPr/>
          </p:nvSpPr>
          <p:spPr bwMode="lt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rgbClr val="FD415C"/>
              </a:solidFill>
              <a:round/>
            </a:ln>
          </p:spPr>
          <p:txBody>
            <a:bodyPr wrap="none" anchor="ctr"/>
            <a:lstStyle/>
            <a:p>
              <a:endParaRPr lang="zh-CN" altLang="en-US" sz="1015">
                <a:latin typeface="Calibri" panose="020F050202020403020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ltGray">
            <a:xfrm>
              <a:off x="836" y="879"/>
              <a:ext cx="758" cy="758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FD415C"/>
              </a:solidFill>
              <a:round/>
            </a:ln>
          </p:spPr>
          <p:txBody>
            <a:bodyPr wrap="none" anchor="ctr"/>
            <a:lstStyle/>
            <a:p>
              <a:endParaRPr lang="zh-CN" altLang="en-US" sz="1015">
                <a:latin typeface="Calibri" panose="020F050202020403020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lt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rgbClr val="FD415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1015">
                <a:latin typeface="Calibri" panose="020F050202020403020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矩形 7"/>
          <p:cNvSpPr/>
          <p:nvPr/>
        </p:nvSpPr>
        <p:spPr>
          <a:xfrm>
            <a:off x="911994" y="249687"/>
            <a:ext cx="2116356" cy="393081"/>
          </a:xfrm>
          <a:custGeom>
            <a:avLst/>
            <a:gdLst>
              <a:gd name="connsiteX0" fmla="*/ 0 w 4176464"/>
              <a:gd name="connsiteY0" fmla="*/ 0 h 620759"/>
              <a:gd name="connsiteX1" fmla="*/ 4176464 w 4176464"/>
              <a:gd name="connsiteY1" fmla="*/ 0 h 620759"/>
              <a:gd name="connsiteX2" fmla="*/ 4176464 w 4176464"/>
              <a:gd name="connsiteY2" fmla="*/ 620759 h 620759"/>
              <a:gd name="connsiteX3" fmla="*/ 0 w 4176464"/>
              <a:gd name="connsiteY3" fmla="*/ 620759 h 620759"/>
              <a:gd name="connsiteX4" fmla="*/ 0 w 4176464"/>
              <a:gd name="connsiteY4" fmla="*/ 0 h 620759"/>
              <a:gd name="connsiteX0-1" fmla="*/ 8404 w 4184868"/>
              <a:gd name="connsiteY0-2" fmla="*/ 0 h 620759"/>
              <a:gd name="connsiteX1-3" fmla="*/ 4184868 w 4184868"/>
              <a:gd name="connsiteY1-4" fmla="*/ 0 h 620759"/>
              <a:gd name="connsiteX2-5" fmla="*/ 4184868 w 4184868"/>
              <a:gd name="connsiteY2-6" fmla="*/ 620759 h 620759"/>
              <a:gd name="connsiteX3-7" fmla="*/ 8404 w 4184868"/>
              <a:gd name="connsiteY3-8" fmla="*/ 620759 h 620759"/>
              <a:gd name="connsiteX4-9" fmla="*/ 0 w 4184868"/>
              <a:gd name="connsiteY4-10" fmla="*/ 287258 h 620759"/>
              <a:gd name="connsiteX5" fmla="*/ 8404 w 4184868"/>
              <a:gd name="connsiteY5" fmla="*/ 0 h 620759"/>
              <a:gd name="connsiteX0-11" fmla="*/ 0 w 4176464"/>
              <a:gd name="connsiteY0-12" fmla="*/ 0 h 620759"/>
              <a:gd name="connsiteX1-13" fmla="*/ 4176464 w 4176464"/>
              <a:gd name="connsiteY1-14" fmla="*/ 0 h 620759"/>
              <a:gd name="connsiteX2-15" fmla="*/ 4176464 w 4176464"/>
              <a:gd name="connsiteY2-16" fmla="*/ 620759 h 620759"/>
              <a:gd name="connsiteX3-17" fmla="*/ 0 w 4176464"/>
              <a:gd name="connsiteY3-18" fmla="*/ 620759 h 620759"/>
              <a:gd name="connsiteX4-19" fmla="*/ 189716 w 4176464"/>
              <a:gd name="connsiteY4-20" fmla="*/ 287258 h 620759"/>
              <a:gd name="connsiteX5-21" fmla="*/ 0 w 4176464"/>
              <a:gd name="connsiteY5-22" fmla="*/ 0 h 620759"/>
              <a:gd name="connsiteX0-23" fmla="*/ 0 w 4176464"/>
              <a:gd name="connsiteY0-24" fmla="*/ 0 h 620759"/>
              <a:gd name="connsiteX1-25" fmla="*/ 4176464 w 4176464"/>
              <a:gd name="connsiteY1-26" fmla="*/ 0 h 620759"/>
              <a:gd name="connsiteX2-27" fmla="*/ 4176464 w 4176464"/>
              <a:gd name="connsiteY2-28" fmla="*/ 620759 h 620759"/>
              <a:gd name="connsiteX3-29" fmla="*/ 0 w 4176464"/>
              <a:gd name="connsiteY3-30" fmla="*/ 620759 h 620759"/>
              <a:gd name="connsiteX4-31" fmla="*/ 161141 w 4176464"/>
              <a:gd name="connsiteY4-32" fmla="*/ 306308 h 620759"/>
              <a:gd name="connsiteX5-33" fmla="*/ 0 w 4176464"/>
              <a:gd name="connsiteY5-34" fmla="*/ 0 h 620759"/>
              <a:gd name="connsiteX0-35" fmla="*/ 0 w 4176464"/>
              <a:gd name="connsiteY0-36" fmla="*/ 0 h 620759"/>
              <a:gd name="connsiteX1-37" fmla="*/ 4176464 w 4176464"/>
              <a:gd name="connsiteY1-38" fmla="*/ 0 h 620759"/>
              <a:gd name="connsiteX2-39" fmla="*/ 4176464 w 4176464"/>
              <a:gd name="connsiteY2-40" fmla="*/ 620759 h 620759"/>
              <a:gd name="connsiteX3-41" fmla="*/ 0 w 4176464"/>
              <a:gd name="connsiteY3-42" fmla="*/ 620759 h 620759"/>
              <a:gd name="connsiteX4-43" fmla="*/ 122392 w 4176464"/>
              <a:gd name="connsiteY4-44" fmla="*/ 306307 h 620759"/>
              <a:gd name="connsiteX5-45" fmla="*/ 0 w 4176464"/>
              <a:gd name="connsiteY5-46" fmla="*/ 0 h 6207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176464" h="620759">
                <a:moveTo>
                  <a:pt x="0" y="0"/>
                </a:moveTo>
                <a:lnTo>
                  <a:pt x="4176464" y="0"/>
                </a:lnTo>
                <a:lnTo>
                  <a:pt x="4176464" y="620759"/>
                </a:lnTo>
                <a:lnTo>
                  <a:pt x="0" y="620759"/>
                </a:lnTo>
                <a:lnTo>
                  <a:pt x="122392" y="306307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 algn="ctr">
            <a:noFill/>
            <a:prstDash val="solid"/>
          </a:ln>
          <a:effectLst/>
        </p:spPr>
        <p:txBody>
          <a:bodyPr lIns="68587" tIns="34293" rIns="68587" bIns="34293" rtlCol="0" anchor="ctr"/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空巢老人形成的原因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7"/>
          <p:cNvSpPr/>
          <p:nvPr/>
        </p:nvSpPr>
        <p:spPr>
          <a:xfrm>
            <a:off x="4665496" y="851311"/>
            <a:ext cx="3604048" cy="393081"/>
          </a:xfrm>
          <a:custGeom>
            <a:avLst/>
            <a:gdLst>
              <a:gd name="connsiteX0" fmla="*/ 0 w 4176464"/>
              <a:gd name="connsiteY0" fmla="*/ 0 h 620759"/>
              <a:gd name="connsiteX1" fmla="*/ 4176464 w 4176464"/>
              <a:gd name="connsiteY1" fmla="*/ 0 h 620759"/>
              <a:gd name="connsiteX2" fmla="*/ 4176464 w 4176464"/>
              <a:gd name="connsiteY2" fmla="*/ 620759 h 620759"/>
              <a:gd name="connsiteX3" fmla="*/ 0 w 4176464"/>
              <a:gd name="connsiteY3" fmla="*/ 620759 h 620759"/>
              <a:gd name="connsiteX4" fmla="*/ 0 w 4176464"/>
              <a:gd name="connsiteY4" fmla="*/ 0 h 620759"/>
              <a:gd name="connsiteX0-1" fmla="*/ 8404 w 4184868"/>
              <a:gd name="connsiteY0-2" fmla="*/ 0 h 620759"/>
              <a:gd name="connsiteX1-3" fmla="*/ 4184868 w 4184868"/>
              <a:gd name="connsiteY1-4" fmla="*/ 0 h 620759"/>
              <a:gd name="connsiteX2-5" fmla="*/ 4184868 w 4184868"/>
              <a:gd name="connsiteY2-6" fmla="*/ 620759 h 620759"/>
              <a:gd name="connsiteX3-7" fmla="*/ 8404 w 4184868"/>
              <a:gd name="connsiteY3-8" fmla="*/ 620759 h 620759"/>
              <a:gd name="connsiteX4-9" fmla="*/ 0 w 4184868"/>
              <a:gd name="connsiteY4-10" fmla="*/ 287258 h 620759"/>
              <a:gd name="connsiteX5" fmla="*/ 8404 w 4184868"/>
              <a:gd name="connsiteY5" fmla="*/ 0 h 620759"/>
              <a:gd name="connsiteX0-11" fmla="*/ 0 w 4176464"/>
              <a:gd name="connsiteY0-12" fmla="*/ 0 h 620759"/>
              <a:gd name="connsiteX1-13" fmla="*/ 4176464 w 4176464"/>
              <a:gd name="connsiteY1-14" fmla="*/ 0 h 620759"/>
              <a:gd name="connsiteX2-15" fmla="*/ 4176464 w 4176464"/>
              <a:gd name="connsiteY2-16" fmla="*/ 620759 h 620759"/>
              <a:gd name="connsiteX3-17" fmla="*/ 0 w 4176464"/>
              <a:gd name="connsiteY3-18" fmla="*/ 620759 h 620759"/>
              <a:gd name="connsiteX4-19" fmla="*/ 189716 w 4176464"/>
              <a:gd name="connsiteY4-20" fmla="*/ 287258 h 620759"/>
              <a:gd name="connsiteX5-21" fmla="*/ 0 w 4176464"/>
              <a:gd name="connsiteY5-22" fmla="*/ 0 h 620759"/>
              <a:gd name="connsiteX0-23" fmla="*/ 0 w 4176464"/>
              <a:gd name="connsiteY0-24" fmla="*/ 0 h 620759"/>
              <a:gd name="connsiteX1-25" fmla="*/ 4176464 w 4176464"/>
              <a:gd name="connsiteY1-26" fmla="*/ 0 h 620759"/>
              <a:gd name="connsiteX2-27" fmla="*/ 4176464 w 4176464"/>
              <a:gd name="connsiteY2-28" fmla="*/ 620759 h 620759"/>
              <a:gd name="connsiteX3-29" fmla="*/ 0 w 4176464"/>
              <a:gd name="connsiteY3-30" fmla="*/ 620759 h 620759"/>
              <a:gd name="connsiteX4-31" fmla="*/ 161141 w 4176464"/>
              <a:gd name="connsiteY4-32" fmla="*/ 306308 h 620759"/>
              <a:gd name="connsiteX5-33" fmla="*/ 0 w 4176464"/>
              <a:gd name="connsiteY5-34" fmla="*/ 0 h 620759"/>
              <a:gd name="connsiteX0-35" fmla="*/ 0 w 4176464"/>
              <a:gd name="connsiteY0-36" fmla="*/ 0 h 620759"/>
              <a:gd name="connsiteX1-37" fmla="*/ 4176464 w 4176464"/>
              <a:gd name="connsiteY1-38" fmla="*/ 0 h 620759"/>
              <a:gd name="connsiteX2-39" fmla="*/ 4176464 w 4176464"/>
              <a:gd name="connsiteY2-40" fmla="*/ 620759 h 620759"/>
              <a:gd name="connsiteX3-41" fmla="*/ 0 w 4176464"/>
              <a:gd name="connsiteY3-42" fmla="*/ 620759 h 620759"/>
              <a:gd name="connsiteX4-43" fmla="*/ 122392 w 4176464"/>
              <a:gd name="connsiteY4-44" fmla="*/ 306307 h 620759"/>
              <a:gd name="connsiteX5-45" fmla="*/ 0 w 4176464"/>
              <a:gd name="connsiteY5-46" fmla="*/ 0 h 6207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176464" h="620759">
                <a:moveTo>
                  <a:pt x="0" y="0"/>
                </a:moveTo>
                <a:lnTo>
                  <a:pt x="4176464" y="0"/>
                </a:lnTo>
                <a:lnTo>
                  <a:pt x="4176464" y="620759"/>
                </a:lnTo>
                <a:lnTo>
                  <a:pt x="0" y="620759"/>
                </a:lnTo>
                <a:lnTo>
                  <a:pt x="122392" y="306307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 algn="ctr">
            <a:noFill/>
            <a:prstDash val="solid"/>
          </a:ln>
          <a:effectLst/>
        </p:spPr>
        <p:txBody>
          <a:bodyPr lIns="68587" tIns="34293" rIns="68587" bIns="34293" rtlCol="0" anchor="ctr"/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       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个人原因造成空巢老人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3"/>
          <p:cNvSpPr>
            <a:spLocks noGrp="1"/>
          </p:cNvSpPr>
          <p:nvPr/>
        </p:nvSpPr>
        <p:spPr>
          <a:xfrm>
            <a:off x="3827328" y="1236902"/>
            <a:ext cx="5054318" cy="2469461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300000"/>
              </a:lnSpc>
              <a:buClr>
                <a:srgbClr val="FD415C"/>
              </a:buClr>
              <a:buFont typeface="Wingdings" panose="05000000000000000000" pitchFamily="2" charset="2"/>
              <a:buChar char="u"/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一是部分老人自己希望过独立生活，得到更多自由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300000"/>
              </a:lnSpc>
              <a:buClr>
                <a:srgbClr val="FD415C"/>
              </a:buClr>
              <a:buFont typeface="Wingdings" panose="05000000000000000000" pitchFamily="2" charset="2"/>
              <a:buChar char="u"/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二是老人对老居住地有深厚感情，即便是子女进了城或是迁了新居，要求其到新地居住 生活，但他们不愿意离开久居的环境，有山有田有房子，坚持守着老根据地。</a:t>
            </a:r>
            <a:b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63" y="294413"/>
            <a:ext cx="968754" cy="34086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417" y="1421617"/>
            <a:ext cx="4226119" cy="45694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"/>
          <p:cNvGrpSpPr/>
          <p:nvPr/>
        </p:nvGrpSpPr>
        <p:grpSpPr bwMode="auto">
          <a:xfrm>
            <a:off x="4202865" y="875103"/>
            <a:ext cx="650153" cy="649742"/>
            <a:chOff x="802" y="845"/>
            <a:chExt cx="827" cy="826"/>
          </a:xfrm>
        </p:grpSpPr>
        <p:sp>
          <p:nvSpPr>
            <p:cNvPr id="9" name="Oval 6"/>
            <p:cNvSpPr>
              <a:spLocks noChangeArrowheads="1"/>
            </p:cNvSpPr>
            <p:nvPr/>
          </p:nvSpPr>
          <p:spPr bwMode="lt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rgbClr val="FD415C"/>
              </a:solidFill>
              <a:round/>
            </a:ln>
          </p:spPr>
          <p:txBody>
            <a:bodyPr wrap="none" anchor="ctr"/>
            <a:lstStyle/>
            <a:p>
              <a:endParaRPr lang="zh-CN" altLang="en-US" sz="1015">
                <a:latin typeface="Calibri" panose="020F050202020403020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ltGray">
            <a:xfrm>
              <a:off x="836" y="879"/>
              <a:ext cx="758" cy="758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FD415C"/>
              </a:solidFill>
              <a:round/>
            </a:ln>
          </p:spPr>
          <p:txBody>
            <a:bodyPr wrap="none" anchor="ctr"/>
            <a:lstStyle/>
            <a:p>
              <a:endParaRPr lang="zh-CN" altLang="en-US" sz="1015">
                <a:latin typeface="Calibri" panose="020F050202020403020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lt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rgbClr val="FD415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1015">
                <a:latin typeface="Calibri" panose="020F050202020403020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矩形 7"/>
          <p:cNvSpPr/>
          <p:nvPr/>
        </p:nvSpPr>
        <p:spPr>
          <a:xfrm>
            <a:off x="995695" y="260243"/>
            <a:ext cx="1968438" cy="393081"/>
          </a:xfrm>
          <a:custGeom>
            <a:avLst/>
            <a:gdLst>
              <a:gd name="connsiteX0" fmla="*/ 0 w 4176464"/>
              <a:gd name="connsiteY0" fmla="*/ 0 h 620759"/>
              <a:gd name="connsiteX1" fmla="*/ 4176464 w 4176464"/>
              <a:gd name="connsiteY1" fmla="*/ 0 h 620759"/>
              <a:gd name="connsiteX2" fmla="*/ 4176464 w 4176464"/>
              <a:gd name="connsiteY2" fmla="*/ 620759 h 620759"/>
              <a:gd name="connsiteX3" fmla="*/ 0 w 4176464"/>
              <a:gd name="connsiteY3" fmla="*/ 620759 h 620759"/>
              <a:gd name="connsiteX4" fmla="*/ 0 w 4176464"/>
              <a:gd name="connsiteY4" fmla="*/ 0 h 620759"/>
              <a:gd name="connsiteX0-1" fmla="*/ 8404 w 4184868"/>
              <a:gd name="connsiteY0-2" fmla="*/ 0 h 620759"/>
              <a:gd name="connsiteX1-3" fmla="*/ 4184868 w 4184868"/>
              <a:gd name="connsiteY1-4" fmla="*/ 0 h 620759"/>
              <a:gd name="connsiteX2-5" fmla="*/ 4184868 w 4184868"/>
              <a:gd name="connsiteY2-6" fmla="*/ 620759 h 620759"/>
              <a:gd name="connsiteX3-7" fmla="*/ 8404 w 4184868"/>
              <a:gd name="connsiteY3-8" fmla="*/ 620759 h 620759"/>
              <a:gd name="connsiteX4-9" fmla="*/ 0 w 4184868"/>
              <a:gd name="connsiteY4-10" fmla="*/ 287258 h 620759"/>
              <a:gd name="connsiteX5" fmla="*/ 8404 w 4184868"/>
              <a:gd name="connsiteY5" fmla="*/ 0 h 620759"/>
              <a:gd name="connsiteX0-11" fmla="*/ 0 w 4176464"/>
              <a:gd name="connsiteY0-12" fmla="*/ 0 h 620759"/>
              <a:gd name="connsiteX1-13" fmla="*/ 4176464 w 4176464"/>
              <a:gd name="connsiteY1-14" fmla="*/ 0 h 620759"/>
              <a:gd name="connsiteX2-15" fmla="*/ 4176464 w 4176464"/>
              <a:gd name="connsiteY2-16" fmla="*/ 620759 h 620759"/>
              <a:gd name="connsiteX3-17" fmla="*/ 0 w 4176464"/>
              <a:gd name="connsiteY3-18" fmla="*/ 620759 h 620759"/>
              <a:gd name="connsiteX4-19" fmla="*/ 189716 w 4176464"/>
              <a:gd name="connsiteY4-20" fmla="*/ 287258 h 620759"/>
              <a:gd name="connsiteX5-21" fmla="*/ 0 w 4176464"/>
              <a:gd name="connsiteY5-22" fmla="*/ 0 h 620759"/>
              <a:gd name="connsiteX0-23" fmla="*/ 0 w 4176464"/>
              <a:gd name="connsiteY0-24" fmla="*/ 0 h 620759"/>
              <a:gd name="connsiteX1-25" fmla="*/ 4176464 w 4176464"/>
              <a:gd name="connsiteY1-26" fmla="*/ 0 h 620759"/>
              <a:gd name="connsiteX2-27" fmla="*/ 4176464 w 4176464"/>
              <a:gd name="connsiteY2-28" fmla="*/ 620759 h 620759"/>
              <a:gd name="connsiteX3-29" fmla="*/ 0 w 4176464"/>
              <a:gd name="connsiteY3-30" fmla="*/ 620759 h 620759"/>
              <a:gd name="connsiteX4-31" fmla="*/ 161141 w 4176464"/>
              <a:gd name="connsiteY4-32" fmla="*/ 306308 h 620759"/>
              <a:gd name="connsiteX5-33" fmla="*/ 0 w 4176464"/>
              <a:gd name="connsiteY5-34" fmla="*/ 0 h 620759"/>
              <a:gd name="connsiteX0-35" fmla="*/ 0 w 4176464"/>
              <a:gd name="connsiteY0-36" fmla="*/ 0 h 620759"/>
              <a:gd name="connsiteX1-37" fmla="*/ 4176464 w 4176464"/>
              <a:gd name="connsiteY1-38" fmla="*/ 0 h 620759"/>
              <a:gd name="connsiteX2-39" fmla="*/ 4176464 w 4176464"/>
              <a:gd name="connsiteY2-40" fmla="*/ 620759 h 620759"/>
              <a:gd name="connsiteX3-41" fmla="*/ 0 w 4176464"/>
              <a:gd name="connsiteY3-42" fmla="*/ 620759 h 620759"/>
              <a:gd name="connsiteX4-43" fmla="*/ 122392 w 4176464"/>
              <a:gd name="connsiteY4-44" fmla="*/ 306307 h 620759"/>
              <a:gd name="connsiteX5-45" fmla="*/ 0 w 4176464"/>
              <a:gd name="connsiteY5-46" fmla="*/ 0 h 6207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176464" h="620759">
                <a:moveTo>
                  <a:pt x="0" y="0"/>
                </a:moveTo>
                <a:lnTo>
                  <a:pt x="4176464" y="0"/>
                </a:lnTo>
                <a:lnTo>
                  <a:pt x="4176464" y="620759"/>
                </a:lnTo>
                <a:lnTo>
                  <a:pt x="0" y="620759"/>
                </a:lnTo>
                <a:lnTo>
                  <a:pt x="122392" y="306307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 algn="ctr">
            <a:noFill/>
            <a:prstDash val="solid"/>
          </a:ln>
          <a:effectLst/>
        </p:spPr>
        <p:txBody>
          <a:bodyPr lIns="68587" tIns="34293" rIns="68587" bIns="34293" rtlCol="0" anchor="ctr"/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空巢老人形成的原因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7"/>
          <p:cNvSpPr/>
          <p:nvPr/>
        </p:nvSpPr>
        <p:spPr>
          <a:xfrm>
            <a:off x="4352558" y="1131764"/>
            <a:ext cx="3604048" cy="393081"/>
          </a:xfrm>
          <a:custGeom>
            <a:avLst/>
            <a:gdLst>
              <a:gd name="connsiteX0" fmla="*/ 0 w 4176464"/>
              <a:gd name="connsiteY0" fmla="*/ 0 h 620759"/>
              <a:gd name="connsiteX1" fmla="*/ 4176464 w 4176464"/>
              <a:gd name="connsiteY1" fmla="*/ 0 h 620759"/>
              <a:gd name="connsiteX2" fmla="*/ 4176464 w 4176464"/>
              <a:gd name="connsiteY2" fmla="*/ 620759 h 620759"/>
              <a:gd name="connsiteX3" fmla="*/ 0 w 4176464"/>
              <a:gd name="connsiteY3" fmla="*/ 620759 h 620759"/>
              <a:gd name="connsiteX4" fmla="*/ 0 w 4176464"/>
              <a:gd name="connsiteY4" fmla="*/ 0 h 620759"/>
              <a:gd name="connsiteX0-1" fmla="*/ 8404 w 4184868"/>
              <a:gd name="connsiteY0-2" fmla="*/ 0 h 620759"/>
              <a:gd name="connsiteX1-3" fmla="*/ 4184868 w 4184868"/>
              <a:gd name="connsiteY1-4" fmla="*/ 0 h 620759"/>
              <a:gd name="connsiteX2-5" fmla="*/ 4184868 w 4184868"/>
              <a:gd name="connsiteY2-6" fmla="*/ 620759 h 620759"/>
              <a:gd name="connsiteX3-7" fmla="*/ 8404 w 4184868"/>
              <a:gd name="connsiteY3-8" fmla="*/ 620759 h 620759"/>
              <a:gd name="connsiteX4-9" fmla="*/ 0 w 4184868"/>
              <a:gd name="connsiteY4-10" fmla="*/ 287258 h 620759"/>
              <a:gd name="connsiteX5" fmla="*/ 8404 w 4184868"/>
              <a:gd name="connsiteY5" fmla="*/ 0 h 620759"/>
              <a:gd name="connsiteX0-11" fmla="*/ 0 w 4176464"/>
              <a:gd name="connsiteY0-12" fmla="*/ 0 h 620759"/>
              <a:gd name="connsiteX1-13" fmla="*/ 4176464 w 4176464"/>
              <a:gd name="connsiteY1-14" fmla="*/ 0 h 620759"/>
              <a:gd name="connsiteX2-15" fmla="*/ 4176464 w 4176464"/>
              <a:gd name="connsiteY2-16" fmla="*/ 620759 h 620759"/>
              <a:gd name="connsiteX3-17" fmla="*/ 0 w 4176464"/>
              <a:gd name="connsiteY3-18" fmla="*/ 620759 h 620759"/>
              <a:gd name="connsiteX4-19" fmla="*/ 189716 w 4176464"/>
              <a:gd name="connsiteY4-20" fmla="*/ 287258 h 620759"/>
              <a:gd name="connsiteX5-21" fmla="*/ 0 w 4176464"/>
              <a:gd name="connsiteY5-22" fmla="*/ 0 h 620759"/>
              <a:gd name="connsiteX0-23" fmla="*/ 0 w 4176464"/>
              <a:gd name="connsiteY0-24" fmla="*/ 0 h 620759"/>
              <a:gd name="connsiteX1-25" fmla="*/ 4176464 w 4176464"/>
              <a:gd name="connsiteY1-26" fmla="*/ 0 h 620759"/>
              <a:gd name="connsiteX2-27" fmla="*/ 4176464 w 4176464"/>
              <a:gd name="connsiteY2-28" fmla="*/ 620759 h 620759"/>
              <a:gd name="connsiteX3-29" fmla="*/ 0 w 4176464"/>
              <a:gd name="connsiteY3-30" fmla="*/ 620759 h 620759"/>
              <a:gd name="connsiteX4-31" fmla="*/ 161141 w 4176464"/>
              <a:gd name="connsiteY4-32" fmla="*/ 306308 h 620759"/>
              <a:gd name="connsiteX5-33" fmla="*/ 0 w 4176464"/>
              <a:gd name="connsiteY5-34" fmla="*/ 0 h 620759"/>
              <a:gd name="connsiteX0-35" fmla="*/ 0 w 4176464"/>
              <a:gd name="connsiteY0-36" fmla="*/ 0 h 620759"/>
              <a:gd name="connsiteX1-37" fmla="*/ 4176464 w 4176464"/>
              <a:gd name="connsiteY1-38" fmla="*/ 0 h 620759"/>
              <a:gd name="connsiteX2-39" fmla="*/ 4176464 w 4176464"/>
              <a:gd name="connsiteY2-40" fmla="*/ 620759 h 620759"/>
              <a:gd name="connsiteX3-41" fmla="*/ 0 w 4176464"/>
              <a:gd name="connsiteY3-42" fmla="*/ 620759 h 620759"/>
              <a:gd name="connsiteX4-43" fmla="*/ 122392 w 4176464"/>
              <a:gd name="connsiteY4-44" fmla="*/ 306307 h 620759"/>
              <a:gd name="connsiteX5-45" fmla="*/ 0 w 4176464"/>
              <a:gd name="connsiteY5-46" fmla="*/ 0 h 6207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176464" h="620759">
                <a:moveTo>
                  <a:pt x="0" y="0"/>
                </a:moveTo>
                <a:lnTo>
                  <a:pt x="4176464" y="0"/>
                </a:lnTo>
                <a:lnTo>
                  <a:pt x="4176464" y="620759"/>
                </a:lnTo>
                <a:lnTo>
                  <a:pt x="0" y="620759"/>
                </a:lnTo>
                <a:lnTo>
                  <a:pt x="122392" y="306307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 algn="ctr">
            <a:noFill/>
            <a:prstDash val="solid"/>
          </a:ln>
          <a:effectLst/>
        </p:spPr>
        <p:txBody>
          <a:bodyPr lIns="68587" tIns="34293" rIns="68587" bIns="34293" rtlCol="0" anchor="ctr"/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      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家庭原因造成空巢老人</a:t>
            </a:r>
            <a:b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3"/>
          <p:cNvSpPr>
            <a:spLocks noGrp="1"/>
          </p:cNvSpPr>
          <p:nvPr/>
        </p:nvSpPr>
        <p:spPr>
          <a:xfrm>
            <a:off x="2964133" y="1506799"/>
            <a:ext cx="5908285" cy="2469461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Clr>
                <a:srgbClr val="FD415C"/>
              </a:buClr>
              <a:buFont typeface="Wingdings" panose="05000000000000000000" pitchFamily="2" charset="2"/>
              <a:buChar char="u"/>
            </a:pP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一是老人的生活方式、价值观念等方面存在差异，为避免与子女生活在一起产生冲突与矛盾，而选择独立生活。</a:t>
            </a:r>
          </a:p>
          <a:p>
            <a:pPr>
              <a:lnSpc>
                <a:spcPct val="200000"/>
              </a:lnSpc>
              <a:buClr>
                <a:srgbClr val="FD415C"/>
              </a:buClr>
              <a:buFont typeface="Wingdings" panose="05000000000000000000" pitchFamily="2" charset="2"/>
              <a:buChar char="u"/>
            </a:pP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二是子女压力大 ( 子女的子女读书等 ) ，无暇照顾老人，老人也不愿加重子女的负担，而选择独立生活。</a:t>
            </a:r>
          </a:p>
          <a:p>
            <a:pPr>
              <a:lnSpc>
                <a:spcPct val="200000"/>
              </a:lnSpc>
              <a:buClr>
                <a:srgbClr val="FD415C"/>
              </a:buClr>
              <a:buFont typeface="Wingdings" panose="05000000000000000000" pitchFamily="2" charset="2"/>
              <a:buChar char="u"/>
            </a:pP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三是受住房紧张等条件制约，无法与子女同住。</a:t>
            </a:r>
          </a:p>
          <a:p>
            <a:pPr>
              <a:lnSpc>
                <a:spcPct val="200000"/>
              </a:lnSpc>
              <a:buClr>
                <a:srgbClr val="FD415C"/>
              </a:buClr>
              <a:buFont typeface="Wingdings" panose="05000000000000000000" pitchFamily="2" charset="2"/>
              <a:buChar char="u"/>
            </a:pP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四是极少数子女具备条件，但赡养老人的观念很淡薄，嫌弃老人，从而使老人不得不独守空巢。</a:t>
            </a:r>
            <a:b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63" y="294413"/>
            <a:ext cx="968754" cy="34086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2648"/>
            <a:ext cx="3410852" cy="34108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 bwMode="auto">
          <a:xfrm>
            <a:off x="4552480" y="1064532"/>
            <a:ext cx="650153" cy="649742"/>
            <a:chOff x="802" y="845"/>
            <a:chExt cx="827" cy="826"/>
          </a:xfrm>
        </p:grpSpPr>
        <p:sp>
          <p:nvSpPr>
            <p:cNvPr id="7" name="Oval 6"/>
            <p:cNvSpPr>
              <a:spLocks noChangeArrowheads="1"/>
            </p:cNvSpPr>
            <p:nvPr/>
          </p:nvSpPr>
          <p:spPr bwMode="lt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rgbClr val="FD415C"/>
              </a:solidFill>
              <a:round/>
            </a:ln>
          </p:spPr>
          <p:txBody>
            <a:bodyPr wrap="none" anchor="ctr"/>
            <a:lstStyle/>
            <a:p>
              <a:endParaRPr lang="zh-CN" altLang="en-US" sz="1015">
                <a:latin typeface="Calibri" panose="020F050202020403020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ltGray">
            <a:xfrm>
              <a:off x="836" y="879"/>
              <a:ext cx="758" cy="758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FD415C"/>
              </a:solidFill>
              <a:round/>
            </a:ln>
          </p:spPr>
          <p:txBody>
            <a:bodyPr wrap="none" anchor="ctr"/>
            <a:lstStyle/>
            <a:p>
              <a:endParaRPr lang="zh-CN" altLang="en-US" sz="1015">
                <a:latin typeface="Calibri" panose="020F0502020204030204" charset="0"/>
                <a:cs typeface="Arial" panose="020B0604020202020204" pitchFamily="34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lt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rgbClr val="FD415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1015">
                <a:latin typeface="Calibri" panose="020F050202020403020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矩形 7"/>
          <p:cNvSpPr/>
          <p:nvPr/>
        </p:nvSpPr>
        <p:spPr>
          <a:xfrm>
            <a:off x="972476" y="275778"/>
            <a:ext cx="2055844" cy="393081"/>
          </a:xfrm>
          <a:custGeom>
            <a:avLst/>
            <a:gdLst>
              <a:gd name="connsiteX0" fmla="*/ 0 w 4176464"/>
              <a:gd name="connsiteY0" fmla="*/ 0 h 620759"/>
              <a:gd name="connsiteX1" fmla="*/ 4176464 w 4176464"/>
              <a:gd name="connsiteY1" fmla="*/ 0 h 620759"/>
              <a:gd name="connsiteX2" fmla="*/ 4176464 w 4176464"/>
              <a:gd name="connsiteY2" fmla="*/ 620759 h 620759"/>
              <a:gd name="connsiteX3" fmla="*/ 0 w 4176464"/>
              <a:gd name="connsiteY3" fmla="*/ 620759 h 620759"/>
              <a:gd name="connsiteX4" fmla="*/ 0 w 4176464"/>
              <a:gd name="connsiteY4" fmla="*/ 0 h 620759"/>
              <a:gd name="connsiteX0-1" fmla="*/ 8404 w 4184868"/>
              <a:gd name="connsiteY0-2" fmla="*/ 0 h 620759"/>
              <a:gd name="connsiteX1-3" fmla="*/ 4184868 w 4184868"/>
              <a:gd name="connsiteY1-4" fmla="*/ 0 h 620759"/>
              <a:gd name="connsiteX2-5" fmla="*/ 4184868 w 4184868"/>
              <a:gd name="connsiteY2-6" fmla="*/ 620759 h 620759"/>
              <a:gd name="connsiteX3-7" fmla="*/ 8404 w 4184868"/>
              <a:gd name="connsiteY3-8" fmla="*/ 620759 h 620759"/>
              <a:gd name="connsiteX4-9" fmla="*/ 0 w 4184868"/>
              <a:gd name="connsiteY4-10" fmla="*/ 287258 h 620759"/>
              <a:gd name="connsiteX5" fmla="*/ 8404 w 4184868"/>
              <a:gd name="connsiteY5" fmla="*/ 0 h 620759"/>
              <a:gd name="connsiteX0-11" fmla="*/ 0 w 4176464"/>
              <a:gd name="connsiteY0-12" fmla="*/ 0 h 620759"/>
              <a:gd name="connsiteX1-13" fmla="*/ 4176464 w 4176464"/>
              <a:gd name="connsiteY1-14" fmla="*/ 0 h 620759"/>
              <a:gd name="connsiteX2-15" fmla="*/ 4176464 w 4176464"/>
              <a:gd name="connsiteY2-16" fmla="*/ 620759 h 620759"/>
              <a:gd name="connsiteX3-17" fmla="*/ 0 w 4176464"/>
              <a:gd name="connsiteY3-18" fmla="*/ 620759 h 620759"/>
              <a:gd name="connsiteX4-19" fmla="*/ 189716 w 4176464"/>
              <a:gd name="connsiteY4-20" fmla="*/ 287258 h 620759"/>
              <a:gd name="connsiteX5-21" fmla="*/ 0 w 4176464"/>
              <a:gd name="connsiteY5-22" fmla="*/ 0 h 620759"/>
              <a:gd name="connsiteX0-23" fmla="*/ 0 w 4176464"/>
              <a:gd name="connsiteY0-24" fmla="*/ 0 h 620759"/>
              <a:gd name="connsiteX1-25" fmla="*/ 4176464 w 4176464"/>
              <a:gd name="connsiteY1-26" fmla="*/ 0 h 620759"/>
              <a:gd name="connsiteX2-27" fmla="*/ 4176464 w 4176464"/>
              <a:gd name="connsiteY2-28" fmla="*/ 620759 h 620759"/>
              <a:gd name="connsiteX3-29" fmla="*/ 0 w 4176464"/>
              <a:gd name="connsiteY3-30" fmla="*/ 620759 h 620759"/>
              <a:gd name="connsiteX4-31" fmla="*/ 161141 w 4176464"/>
              <a:gd name="connsiteY4-32" fmla="*/ 306308 h 620759"/>
              <a:gd name="connsiteX5-33" fmla="*/ 0 w 4176464"/>
              <a:gd name="connsiteY5-34" fmla="*/ 0 h 620759"/>
              <a:gd name="connsiteX0-35" fmla="*/ 0 w 4176464"/>
              <a:gd name="connsiteY0-36" fmla="*/ 0 h 620759"/>
              <a:gd name="connsiteX1-37" fmla="*/ 4176464 w 4176464"/>
              <a:gd name="connsiteY1-38" fmla="*/ 0 h 620759"/>
              <a:gd name="connsiteX2-39" fmla="*/ 4176464 w 4176464"/>
              <a:gd name="connsiteY2-40" fmla="*/ 620759 h 620759"/>
              <a:gd name="connsiteX3-41" fmla="*/ 0 w 4176464"/>
              <a:gd name="connsiteY3-42" fmla="*/ 620759 h 620759"/>
              <a:gd name="connsiteX4-43" fmla="*/ 122392 w 4176464"/>
              <a:gd name="connsiteY4-44" fmla="*/ 306307 h 620759"/>
              <a:gd name="connsiteX5-45" fmla="*/ 0 w 4176464"/>
              <a:gd name="connsiteY5-46" fmla="*/ 0 h 6207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176464" h="620759">
                <a:moveTo>
                  <a:pt x="0" y="0"/>
                </a:moveTo>
                <a:lnTo>
                  <a:pt x="4176464" y="0"/>
                </a:lnTo>
                <a:lnTo>
                  <a:pt x="4176464" y="620759"/>
                </a:lnTo>
                <a:lnTo>
                  <a:pt x="0" y="620759"/>
                </a:lnTo>
                <a:lnTo>
                  <a:pt x="122392" y="306307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 algn="ctr">
            <a:noFill/>
            <a:prstDash val="solid"/>
          </a:ln>
          <a:effectLst/>
        </p:spPr>
        <p:txBody>
          <a:bodyPr lIns="68587" tIns="34293" rIns="68587" bIns="34293" rtlCol="0" anchor="ctr"/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空巢老人形成的原因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7"/>
          <p:cNvSpPr/>
          <p:nvPr/>
        </p:nvSpPr>
        <p:spPr>
          <a:xfrm>
            <a:off x="4687633" y="1192862"/>
            <a:ext cx="3604048" cy="393081"/>
          </a:xfrm>
          <a:custGeom>
            <a:avLst/>
            <a:gdLst>
              <a:gd name="connsiteX0" fmla="*/ 0 w 4176464"/>
              <a:gd name="connsiteY0" fmla="*/ 0 h 620759"/>
              <a:gd name="connsiteX1" fmla="*/ 4176464 w 4176464"/>
              <a:gd name="connsiteY1" fmla="*/ 0 h 620759"/>
              <a:gd name="connsiteX2" fmla="*/ 4176464 w 4176464"/>
              <a:gd name="connsiteY2" fmla="*/ 620759 h 620759"/>
              <a:gd name="connsiteX3" fmla="*/ 0 w 4176464"/>
              <a:gd name="connsiteY3" fmla="*/ 620759 h 620759"/>
              <a:gd name="connsiteX4" fmla="*/ 0 w 4176464"/>
              <a:gd name="connsiteY4" fmla="*/ 0 h 620759"/>
              <a:gd name="connsiteX0-1" fmla="*/ 8404 w 4184868"/>
              <a:gd name="connsiteY0-2" fmla="*/ 0 h 620759"/>
              <a:gd name="connsiteX1-3" fmla="*/ 4184868 w 4184868"/>
              <a:gd name="connsiteY1-4" fmla="*/ 0 h 620759"/>
              <a:gd name="connsiteX2-5" fmla="*/ 4184868 w 4184868"/>
              <a:gd name="connsiteY2-6" fmla="*/ 620759 h 620759"/>
              <a:gd name="connsiteX3-7" fmla="*/ 8404 w 4184868"/>
              <a:gd name="connsiteY3-8" fmla="*/ 620759 h 620759"/>
              <a:gd name="connsiteX4-9" fmla="*/ 0 w 4184868"/>
              <a:gd name="connsiteY4-10" fmla="*/ 287258 h 620759"/>
              <a:gd name="connsiteX5" fmla="*/ 8404 w 4184868"/>
              <a:gd name="connsiteY5" fmla="*/ 0 h 620759"/>
              <a:gd name="connsiteX0-11" fmla="*/ 0 w 4176464"/>
              <a:gd name="connsiteY0-12" fmla="*/ 0 h 620759"/>
              <a:gd name="connsiteX1-13" fmla="*/ 4176464 w 4176464"/>
              <a:gd name="connsiteY1-14" fmla="*/ 0 h 620759"/>
              <a:gd name="connsiteX2-15" fmla="*/ 4176464 w 4176464"/>
              <a:gd name="connsiteY2-16" fmla="*/ 620759 h 620759"/>
              <a:gd name="connsiteX3-17" fmla="*/ 0 w 4176464"/>
              <a:gd name="connsiteY3-18" fmla="*/ 620759 h 620759"/>
              <a:gd name="connsiteX4-19" fmla="*/ 189716 w 4176464"/>
              <a:gd name="connsiteY4-20" fmla="*/ 287258 h 620759"/>
              <a:gd name="connsiteX5-21" fmla="*/ 0 w 4176464"/>
              <a:gd name="connsiteY5-22" fmla="*/ 0 h 620759"/>
              <a:gd name="connsiteX0-23" fmla="*/ 0 w 4176464"/>
              <a:gd name="connsiteY0-24" fmla="*/ 0 h 620759"/>
              <a:gd name="connsiteX1-25" fmla="*/ 4176464 w 4176464"/>
              <a:gd name="connsiteY1-26" fmla="*/ 0 h 620759"/>
              <a:gd name="connsiteX2-27" fmla="*/ 4176464 w 4176464"/>
              <a:gd name="connsiteY2-28" fmla="*/ 620759 h 620759"/>
              <a:gd name="connsiteX3-29" fmla="*/ 0 w 4176464"/>
              <a:gd name="connsiteY3-30" fmla="*/ 620759 h 620759"/>
              <a:gd name="connsiteX4-31" fmla="*/ 161141 w 4176464"/>
              <a:gd name="connsiteY4-32" fmla="*/ 306308 h 620759"/>
              <a:gd name="connsiteX5-33" fmla="*/ 0 w 4176464"/>
              <a:gd name="connsiteY5-34" fmla="*/ 0 h 620759"/>
              <a:gd name="connsiteX0-35" fmla="*/ 0 w 4176464"/>
              <a:gd name="connsiteY0-36" fmla="*/ 0 h 620759"/>
              <a:gd name="connsiteX1-37" fmla="*/ 4176464 w 4176464"/>
              <a:gd name="connsiteY1-38" fmla="*/ 0 h 620759"/>
              <a:gd name="connsiteX2-39" fmla="*/ 4176464 w 4176464"/>
              <a:gd name="connsiteY2-40" fmla="*/ 620759 h 620759"/>
              <a:gd name="connsiteX3-41" fmla="*/ 0 w 4176464"/>
              <a:gd name="connsiteY3-42" fmla="*/ 620759 h 620759"/>
              <a:gd name="connsiteX4-43" fmla="*/ 122392 w 4176464"/>
              <a:gd name="connsiteY4-44" fmla="*/ 306307 h 620759"/>
              <a:gd name="connsiteX5-45" fmla="*/ 0 w 4176464"/>
              <a:gd name="connsiteY5-46" fmla="*/ 0 h 6207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176464" h="620759">
                <a:moveTo>
                  <a:pt x="0" y="0"/>
                </a:moveTo>
                <a:lnTo>
                  <a:pt x="4176464" y="0"/>
                </a:lnTo>
                <a:lnTo>
                  <a:pt x="4176464" y="620759"/>
                </a:lnTo>
                <a:lnTo>
                  <a:pt x="0" y="620759"/>
                </a:lnTo>
                <a:lnTo>
                  <a:pt x="122392" y="306307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 algn="ctr">
            <a:noFill/>
            <a:prstDash val="solid"/>
          </a:ln>
          <a:effectLst/>
        </p:spPr>
        <p:txBody>
          <a:bodyPr lIns="68587" tIns="34293" rIns="68587" bIns="34293" rtlCol="0" anchor="ctr"/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      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社会原因造成空巢老人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3"/>
          <p:cNvSpPr>
            <a:spLocks noGrp="1"/>
          </p:cNvSpPr>
          <p:nvPr/>
        </p:nvSpPr>
        <p:spPr>
          <a:xfrm>
            <a:off x="3636814" y="1827312"/>
            <a:ext cx="5425400" cy="2469461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300000"/>
              </a:lnSpc>
              <a:buClr>
                <a:srgbClr val="FD415C"/>
              </a:buClr>
              <a:buNone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许多子女婚后拥有自己的住房，与老人分开居住，造成空巢。二是子女在外就业就职进了城，造成空巢。三是因女儿婚嫁而离开家乡异地成家，使一些只生有女儿的老人因女儿出嫁而形成空巢。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63" y="294413"/>
            <a:ext cx="968754" cy="34086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017" y="1827312"/>
            <a:ext cx="4405447" cy="33161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果壳资源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811</Words>
  <Application>Microsoft Office PowerPoint</Application>
  <PresentationFormat>全屏显示(16:9)</PresentationFormat>
  <Paragraphs>77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等线</vt:lpstr>
      <vt:lpstr>微软雅黑</vt:lpstr>
      <vt:lpstr>Arial</vt:lpstr>
      <vt:lpstr>Calibri</vt:lpstr>
      <vt:lpstr>Calibri Light</vt:lpstr>
      <vt:lpstr>Wingdings</vt:lpstr>
      <vt:lpstr>果壳资源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2018-09-17T14:36:00Z</dcterms:created>
  <dcterms:modified xsi:type="dcterms:W3CDTF">2021-01-06T08:43:17Z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