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3"/>
  </p:notesMasterIdLst>
  <p:sldIdLst>
    <p:sldId id="484" r:id="rId2"/>
    <p:sldId id="504" r:id="rId3"/>
    <p:sldId id="505" r:id="rId4"/>
    <p:sldId id="506" r:id="rId5"/>
    <p:sldId id="488" r:id="rId6"/>
    <p:sldId id="489" r:id="rId7"/>
    <p:sldId id="490" r:id="rId8"/>
    <p:sldId id="491" r:id="rId9"/>
    <p:sldId id="507" r:id="rId10"/>
    <p:sldId id="493" r:id="rId11"/>
    <p:sldId id="494" r:id="rId12"/>
    <p:sldId id="495" r:id="rId13"/>
    <p:sldId id="496" r:id="rId14"/>
    <p:sldId id="508" r:id="rId15"/>
    <p:sldId id="498" r:id="rId16"/>
    <p:sldId id="499" r:id="rId17"/>
    <p:sldId id="500" r:id="rId18"/>
    <p:sldId id="501" r:id="rId19"/>
    <p:sldId id="502" r:id="rId20"/>
    <p:sldId id="503" r:id="rId21"/>
    <p:sldId id="509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B"/>
    <a:srgbClr val="FFFAEB"/>
    <a:srgbClr val="FFFFFF"/>
    <a:srgbClr val="39F7DB"/>
    <a:srgbClr val="F73964"/>
    <a:srgbClr val="D8D8D8"/>
    <a:srgbClr val="CFCFCF"/>
    <a:srgbClr val="8547F4"/>
    <a:srgbClr val="F6FFFE"/>
    <a:srgbClr val="F68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44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5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8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61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7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09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0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646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7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67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06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35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24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4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74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16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6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50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4B6F2-282E-4247-93FD-6F20B6B5E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7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72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58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党性原则的历史渊源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49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党性原则的基本内涵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9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533400" y="33889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加强党性修养是共产党员的终身课题</a:t>
            </a:r>
          </a:p>
        </p:txBody>
      </p:sp>
      <p:sp>
        <p:nvSpPr>
          <p:cNvPr id="2" name="五角星 1"/>
          <p:cNvSpPr/>
          <p:nvPr userDrawn="1"/>
        </p:nvSpPr>
        <p:spPr>
          <a:xfrm>
            <a:off x="290333" y="338412"/>
            <a:ext cx="289367" cy="289367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11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8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318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17" r:id="rId2"/>
    <p:sldLayoutId id="2147483743" r:id="rId3"/>
    <p:sldLayoutId id="2147483744" r:id="rId4"/>
    <p:sldLayoutId id="2147483741" r:id="rId5"/>
    <p:sldLayoutId id="214748374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/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4000" y="1096428"/>
            <a:ext cx="6534514" cy="1336316"/>
            <a:chOff x="1559771" y="1150542"/>
            <a:chExt cx="6534514" cy="133631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B744C3A-12CE-974B-BFB5-503C1269D61D}"/>
                </a:ext>
              </a:extLst>
            </p:cNvPr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坚持党性原则涵养清风正气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0EDA22-CC04-2D42-A75E-DA333C379926}"/>
                </a:ext>
              </a:extLst>
            </p:cNvPr>
            <p:cNvSpPr txBox="1"/>
            <p:nvPr/>
          </p:nvSpPr>
          <p:spPr>
            <a:xfrm>
              <a:off x="1559771" y="1150542"/>
              <a:ext cx="6436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2021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年反腐廉政教育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2CA50C8-C31A-E849-AED6-2BA620569FD7}"/>
              </a:ext>
            </a:extLst>
          </p:cNvPr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党政廉政教育反腐倡廉专题微党课个人学习心得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+mn-ea"/>
              </a:rPr>
              <a:t>宣讲人：喜爱</a:t>
            </a:r>
            <a:r>
              <a:rPr lang="en-US" altLang="zh-CN" sz="1600">
                <a:solidFill>
                  <a:schemeClr val="accent1"/>
                </a:solidFill>
                <a:latin typeface="+mn-ea"/>
              </a:rPr>
              <a:t>PPT    </a:t>
            </a:r>
            <a:r>
              <a:rPr lang="zh-CN" altLang="en-US" sz="1600">
                <a:solidFill>
                  <a:schemeClr val="accent1"/>
                </a:solidFill>
                <a:latin typeface="+mn-ea"/>
              </a:rPr>
              <a:t>时间：</a:t>
            </a:r>
            <a:r>
              <a:rPr lang="en-US" altLang="zh-CN" sz="1600">
                <a:solidFill>
                  <a:schemeClr val="accent1"/>
                </a:solidFill>
                <a:latin typeface="+mn-ea"/>
              </a:rPr>
              <a:t>20XX.XX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557AA4C9-90C3-45C0-91BB-AA361E9C82E1}"/>
              </a:ext>
            </a:extLst>
          </p:cNvPr>
          <p:cNvSpPr/>
          <p:nvPr/>
        </p:nvSpPr>
        <p:spPr>
          <a:xfrm>
            <a:off x="1100560" y="1968689"/>
            <a:ext cx="682424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所谓党性，是阶级性的集中体现，不同阶级的政党有不同的党性；</a:t>
            </a:r>
            <a:endParaRPr lang="zh-CN" altLang="en-US" sz="10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5811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57AA4C9-90C3-45C0-91BB-AA361E9C82E1}"/>
              </a:ext>
            </a:extLst>
          </p:cNvPr>
          <p:cNvSpPr/>
          <p:nvPr/>
        </p:nvSpPr>
        <p:spPr>
          <a:xfrm>
            <a:off x="1219200" y="13011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党性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57AA4C9-90C3-45C0-91BB-AA361E9C82E1}"/>
              </a:ext>
            </a:extLst>
          </p:cNvPr>
          <p:cNvSpPr/>
          <p:nvPr/>
        </p:nvSpPr>
        <p:spPr>
          <a:xfrm>
            <a:off x="1100560" y="3568889"/>
            <a:ext cx="6824240" cy="358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75"/>
              </a:lnSpc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所谓原则，是人们说话行事所依据的准则</a:t>
            </a:r>
          </a:p>
        </p:txBody>
      </p:sp>
      <p:sp>
        <p:nvSpPr>
          <p:cNvPr id="37" name="矩形 36"/>
          <p:cNvSpPr/>
          <p:nvPr/>
        </p:nvSpPr>
        <p:spPr>
          <a:xfrm>
            <a:off x="914400" y="3181350"/>
            <a:ext cx="7467600" cy="99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57AA4C9-90C3-45C0-91BB-AA361E9C82E1}"/>
              </a:ext>
            </a:extLst>
          </p:cNvPr>
          <p:cNvSpPr/>
          <p:nvPr/>
        </p:nvSpPr>
        <p:spPr>
          <a:xfrm>
            <a:off x="1219200" y="2901375"/>
            <a:ext cx="121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原则</a:t>
            </a:r>
          </a:p>
        </p:txBody>
      </p:sp>
    </p:spTree>
    <p:extLst>
      <p:ext uri="{BB962C8B-B14F-4D97-AF65-F5344CB8AC3E}">
        <p14:creationId xmlns:p14="http://schemas.microsoft.com/office/powerpoint/2010/main" val="411442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4" grpId="0" animBg="1"/>
      <p:bldP spid="36" grpId="0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>
            <a:extLst>
              <a:ext uri="{FF2B5EF4-FFF2-40B4-BE49-F238E27FC236}">
                <a16:creationId xmlns:a16="http://schemas.microsoft.com/office/drawing/2014/main" id="{1BE560A8-BFF3-43F7-A429-FB8258EAA610}"/>
              </a:ext>
            </a:extLst>
          </p:cNvPr>
          <p:cNvSpPr txBox="1"/>
          <p:nvPr/>
        </p:nvSpPr>
        <p:spPr>
          <a:xfrm>
            <a:off x="833509" y="1276350"/>
            <a:ext cx="7547817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从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党章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的规定看，党性原则是有“法定内容”的大体可以归纳为</a:t>
            </a:r>
            <a:r>
              <a:rPr lang="en-US" altLang="zh-CN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条</a:t>
            </a:r>
            <a:endParaRPr lang="en-US" altLang="zh-CN" sz="16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852272" y="1856804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①坚持以马列主义、毛泽东思想、中国特色社会主义理论体系为党的根本指导思想和行动指南</a:t>
            </a: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852272" y="2610201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②坚持解放思想、实事求是，一切从实际出发</a:t>
            </a:r>
          </a:p>
        </p:txBody>
      </p:sp>
      <p:sp>
        <p:nvSpPr>
          <p:cNvPr id="49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852272" y="3151719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③坚持党的最高纲领，实践党的基本路线，为实现共产主义远大理想奋斗到底</a:t>
            </a:r>
          </a:p>
        </p:txBody>
      </p:sp>
      <p:sp>
        <p:nvSpPr>
          <p:cNvPr id="50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838200" y="3916932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④坚持全心全意为人民服务的根本宗旨</a:t>
            </a:r>
          </a:p>
        </p:txBody>
      </p:sp>
      <p:sp>
        <p:nvSpPr>
          <p:cNvPr id="51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4814672" y="1836303"/>
            <a:ext cx="3572019" cy="5796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⑤坚持民主集中制原则，具有严格的组织性和纪律性</a:t>
            </a:r>
            <a:endParaRPr lang="en-US" altLang="zh-CN" sz="1100" dirty="0">
              <a:solidFill>
                <a:schemeClr val="tx2"/>
              </a:solidFill>
              <a:cs typeface="+mn-ea"/>
              <a:sym typeface="+mn-lt"/>
            </a:endParaRPr>
          </a:p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自觉在思想上、政治上和行动上与党中央保持高度一致</a:t>
            </a:r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4814672" y="2663815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⑥坚持群众路线，同群众保持密切联系</a:t>
            </a:r>
          </a:p>
        </p:txBody>
      </p:sp>
      <p:sp>
        <p:nvSpPr>
          <p:cNvPr id="53" name="TextBox 40">
            <a:extLst>
              <a:ext uri="{FF2B5EF4-FFF2-40B4-BE49-F238E27FC236}">
                <a16:creationId xmlns:a16="http://schemas.microsoft.com/office/drawing/2014/main" id="{C4989D0F-9F5B-4D6A-A087-591B99C2AEAD}"/>
              </a:ext>
            </a:extLst>
          </p:cNvPr>
          <p:cNvSpPr txBox="1"/>
          <p:nvPr/>
        </p:nvSpPr>
        <p:spPr>
          <a:xfrm>
            <a:off x="4813998" y="3183244"/>
            <a:ext cx="3572019" cy="3359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240">
              <a:lnSpc>
                <a:spcPts val="1875"/>
              </a:lnSpc>
              <a:defRPr/>
            </a:pPr>
            <a:r>
              <a:rPr lang="zh-CN" altLang="en-US" sz="1100" dirty="0">
                <a:solidFill>
                  <a:schemeClr val="tx2"/>
                </a:solidFill>
                <a:cs typeface="+mn-ea"/>
                <a:sym typeface="+mn-lt"/>
              </a:rPr>
              <a:t>⑦坚持开展批评和自我批评，勇于坚持真理，修正错误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777920" y="3767099"/>
            <a:ext cx="3644173" cy="478405"/>
            <a:chOff x="3429000" y="3832527"/>
            <a:chExt cx="1929735" cy="253335"/>
          </a:xfrm>
        </p:grpSpPr>
        <p:sp>
          <p:nvSpPr>
            <p:cNvPr id="56" name="五角星 55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五角星 58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337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6C90D7C-7733-4C76-B137-13451D3B03FD}"/>
              </a:ext>
            </a:extLst>
          </p:cNvPr>
          <p:cNvGrpSpPr/>
          <p:nvPr/>
        </p:nvGrpSpPr>
        <p:grpSpPr>
          <a:xfrm>
            <a:off x="739096" y="1200150"/>
            <a:ext cx="7795303" cy="408050"/>
            <a:chOff x="-718574" y="2471581"/>
            <a:chExt cx="848194" cy="880381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7CBC889B-AC54-442D-8BF2-797E575B2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38">
              <a:extLst>
                <a:ext uri="{FF2B5EF4-FFF2-40B4-BE49-F238E27FC236}">
                  <a16:creationId xmlns:a16="http://schemas.microsoft.com/office/drawing/2014/main" id="{8D7B96EC-1F9B-47AF-A676-2B8B421F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79921" y="2541381"/>
              <a:ext cx="370885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古田会议，确立了思想建党的重要原则</a:t>
              </a:r>
              <a:endParaRPr 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3">
            <a:extLst>
              <a:ext uri="{FF2B5EF4-FFF2-40B4-BE49-F238E27FC236}">
                <a16:creationId xmlns:a16="http://schemas.microsoft.com/office/drawing/2014/main" id="{E0AE26AB-1784-4482-8E56-B7BAA288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44604"/>
            <a:ext cx="5968054" cy="456703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党是这样，党的优秀儿女也是这样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0D31466-AB6E-4A72-8616-325DC39022D5}"/>
              </a:ext>
            </a:extLst>
          </p:cNvPr>
          <p:cNvSpPr/>
          <p:nvPr/>
        </p:nvSpPr>
        <p:spPr>
          <a:xfrm>
            <a:off x="717517" y="3093342"/>
            <a:ext cx="7839786" cy="13072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委书记的好榜样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焦裕禄，就因为孩子看了一次“白戏”，他感到很 生气，要求家人把票钱如数送还戏院，还专门通过县委起草了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干部十不准</a:t>
            </a: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的通知，严禁任何干部和家属子女搞特殊化</a:t>
            </a:r>
            <a:endParaRPr lang="en-US" altLang="zh-CN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树立了清廉为民的党性丰碑。</a:t>
            </a:r>
            <a:endParaRPr lang="zh-CN" altLang="en-US" sz="14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C90D7C-7733-4C76-B137-13451D3B03FD}"/>
              </a:ext>
            </a:extLst>
          </p:cNvPr>
          <p:cNvGrpSpPr/>
          <p:nvPr/>
        </p:nvGrpSpPr>
        <p:grpSpPr>
          <a:xfrm>
            <a:off x="762000" y="1893045"/>
            <a:ext cx="7795303" cy="408050"/>
            <a:chOff x="-718574" y="2471581"/>
            <a:chExt cx="848194" cy="880381"/>
          </a:xfrm>
        </p:grpSpPr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7CBC889B-AC54-442D-8BF2-797E575B2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18574" y="2471581"/>
              <a:ext cx="848194" cy="880381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zh-CN" sz="15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38">
              <a:extLst>
                <a:ext uri="{FF2B5EF4-FFF2-40B4-BE49-F238E27FC236}">
                  <a16:creationId xmlns:a16="http://schemas.microsoft.com/office/drawing/2014/main" id="{8D7B96EC-1F9B-47AF-A676-2B8B421FF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2712" y="2541381"/>
              <a:ext cx="496468" cy="6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/>
            <a:p>
              <a:pPr lvl="0"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延安整风运动，开辟了我们党加强党性修养的新途径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0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B6A3004-D062-4FF6-B080-E726080BC361}"/>
              </a:ext>
            </a:extLst>
          </p:cNvPr>
          <p:cNvSpPr/>
          <p:nvPr/>
        </p:nvSpPr>
        <p:spPr>
          <a:xfrm>
            <a:off x="1066800" y="2190750"/>
            <a:ext cx="7239000" cy="1482577"/>
          </a:xfrm>
          <a:prstGeom prst="rect">
            <a:avLst/>
          </a:prstGeom>
          <a:ln>
            <a:noFill/>
          </a:ln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当前，世情国情党情发生深刻变化，面对社会上各种各样的诱惑缠绕，一些人缺少对“温水煮青蛙”的警惕，思想投向、情感趋向、价值取向和奋斗方向发生嬗变，不知不觉就被“请君入瓮”了。</a:t>
            </a:r>
            <a:endParaRPr lang="zh-CN" altLang="en-US" sz="16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6A3004-D062-4FF6-B080-E726080BC361}"/>
              </a:ext>
            </a:extLst>
          </p:cNvPr>
          <p:cNvSpPr/>
          <p:nvPr/>
        </p:nvSpPr>
        <p:spPr>
          <a:xfrm>
            <a:off x="1981199" y="1205092"/>
            <a:ext cx="5562601" cy="75705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4400" b="1" spc="600" dirty="0">
                <a:solidFill>
                  <a:schemeClr val="accent1"/>
                </a:solidFill>
                <a:cs typeface="+mn-ea"/>
                <a:sym typeface="+mn-lt"/>
              </a:rPr>
              <a:t>温  水  煮  青  蛙</a:t>
            </a:r>
          </a:p>
        </p:txBody>
      </p:sp>
      <p:sp>
        <p:nvSpPr>
          <p:cNvPr id="2" name="矩形 1"/>
          <p:cNvSpPr/>
          <p:nvPr/>
        </p:nvSpPr>
        <p:spPr>
          <a:xfrm>
            <a:off x="609600" y="2038350"/>
            <a:ext cx="7891305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4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473542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88008E8-618F-7D46-AEDB-BE3DE4082651}"/>
              </a:ext>
            </a:extLst>
          </p:cNvPr>
          <p:cNvSpPr txBox="1"/>
          <p:nvPr/>
        </p:nvSpPr>
        <p:spPr>
          <a:xfrm>
            <a:off x="2180945" y="1594855"/>
            <a:ext cx="536285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zh-CN" altLang="en-US" sz="4100" b="1" spc="2600" dirty="0">
                <a:solidFill>
                  <a:schemeClr val="accent1"/>
                </a:solidFill>
                <a:cs typeface="+mn-ea"/>
                <a:sym typeface="+mn-lt"/>
              </a:rPr>
              <a:t>加强党性修养</a:t>
            </a:r>
            <a:endParaRPr lang="en-US" altLang="zh-CN" sz="4100" b="1" spc="2600" dirty="0">
              <a:solidFill>
                <a:schemeClr val="accent1"/>
              </a:solidFill>
              <a:cs typeface="+mn-ea"/>
              <a:sym typeface="+mn-lt"/>
            </a:endParaRPr>
          </a:p>
          <a:p>
            <a:pPr defTabSz="914378">
              <a:defRPr/>
            </a:pPr>
            <a:r>
              <a:rPr lang="zh-CN" altLang="en-US" sz="3800" b="1" dirty="0">
                <a:solidFill>
                  <a:schemeClr val="accent1"/>
                </a:solidFill>
                <a:cs typeface="+mn-ea"/>
                <a:sym typeface="+mn-lt"/>
              </a:rPr>
              <a:t>是共产党员的终身课题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941DF70-DC6A-4496-A23B-6983F65B3625}"/>
              </a:ext>
            </a:extLst>
          </p:cNvPr>
          <p:cNvSpPr txBox="1"/>
          <p:nvPr/>
        </p:nvSpPr>
        <p:spPr>
          <a:xfrm>
            <a:off x="3346529" y="832855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400" spc="600" dirty="0">
                <a:solidFill>
                  <a:schemeClr val="accent1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25" name="矩形 24"/>
          <p:cNvSpPr/>
          <p:nvPr/>
        </p:nvSpPr>
        <p:spPr>
          <a:xfrm>
            <a:off x="1916562" y="2890255"/>
            <a:ext cx="5322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</a:t>
            </a:r>
            <a:endParaRPr lang="en-US" altLang="zh-CN" sz="1100" dirty="0">
              <a:solidFill>
                <a:schemeClr val="accent1"/>
              </a:solidFill>
            </a:endParaRPr>
          </a:p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of party and government incorruption</a:t>
            </a:r>
          </a:p>
        </p:txBody>
      </p:sp>
    </p:spTree>
    <p:extLst>
      <p:ext uri="{BB962C8B-B14F-4D97-AF65-F5344CB8AC3E}">
        <p14:creationId xmlns:p14="http://schemas.microsoft.com/office/powerpoint/2010/main" val="342366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>
            <a:extLst>
              <a:ext uri="{FF2B5EF4-FFF2-40B4-BE49-F238E27FC236}">
                <a16:creationId xmlns:a16="http://schemas.microsoft.com/office/drawing/2014/main" id="{70438E7E-B8F9-40A5-9B72-C4A500F923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1200150"/>
            <a:ext cx="1295400" cy="597694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党性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371350-1CE5-477D-AA2F-4F5D9AAB634D}"/>
              </a:ext>
            </a:extLst>
          </p:cNvPr>
          <p:cNvSpPr/>
          <p:nvPr/>
        </p:nvSpPr>
        <p:spPr>
          <a:xfrm>
            <a:off x="2357021" y="1286299"/>
            <a:ext cx="5796379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4065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一代又一代共产党人把“党性”二字如火炬般高擎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F31BB2-5EAA-474E-B8CD-5BD5280505AA}"/>
              </a:ext>
            </a:extLst>
          </p:cNvPr>
          <p:cNvSpPr/>
          <p:nvPr/>
        </p:nvSpPr>
        <p:spPr>
          <a:xfrm>
            <a:off x="1143000" y="1885950"/>
            <a:ext cx="7162800" cy="192660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回头想想，从新民主主义革命算起，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多年间，一群满怀坚定信仰的无产阶级革命者，选择了中国共产党这面旗帜，带领人民历经腥风血雨，建立起新生国家，其艰难程度，与摩西带领以色列人在追杀中荒野流浪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年，最终到达“流着奶和蜜”的“上帝应许之地”，何其相似。不同的是，摩西手中高举的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是上帝赐与了魔力的神奇手杖；而人民那时跟着共产党走，是因为那一代共产党人，把“党性”二字如火炬般高擎。</a:t>
            </a:r>
          </a:p>
        </p:txBody>
      </p:sp>
      <p:sp>
        <p:nvSpPr>
          <p:cNvPr id="30" name="文本框 3">
            <a:extLst>
              <a:ext uri="{FF2B5EF4-FFF2-40B4-BE49-F238E27FC236}">
                <a16:creationId xmlns:a16="http://schemas.microsoft.com/office/drawing/2014/main" id="{551D0810-537A-4D9C-93C3-FDF57349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67150"/>
            <a:ext cx="4114800" cy="487481"/>
          </a:xfrm>
          <a:prstGeom prst="rect">
            <a:avLst/>
          </a:prstGeom>
          <a:noFill/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>
              <a:defRPr/>
            </a:pPr>
            <a:r>
              <a:rPr lang="zh-CN" altLang="en-US" sz="3000" dirty="0">
                <a:solidFill>
                  <a:schemeClr val="accent1"/>
                </a:solidFill>
                <a:cs typeface="+mn-ea"/>
                <a:sym typeface="+mn-lt"/>
              </a:rPr>
              <a:t>心中有信仰 脚下有力量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C94A928D-0833-4CF1-BB8F-268BDFBB854A}"/>
              </a:ext>
            </a:extLst>
          </p:cNvPr>
          <p:cNvSpPr txBox="1"/>
          <p:nvPr/>
        </p:nvSpPr>
        <p:spPr>
          <a:xfrm>
            <a:off x="1143000" y="3867150"/>
            <a:ext cx="2971800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846689">
              <a:defRPr/>
            </a:pPr>
            <a:r>
              <a:rPr lang="en-US" altLang="zh-CN" sz="2700" b="0" kern="0" dirty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9000</a:t>
            </a:r>
            <a:r>
              <a:rPr lang="zh-CN" altLang="en-US" sz="2700" b="0" kern="0" dirty="0">
                <a:solidFill>
                  <a:schemeClr val="bg1"/>
                </a:solidFill>
                <a:effectLst/>
                <a:latin typeface="+mn-ea"/>
                <a:ea typeface="+mn-ea"/>
                <a:cs typeface="+mn-ea"/>
                <a:sym typeface="+mn-lt"/>
              </a:rPr>
              <a:t>多万全国党员</a:t>
            </a:r>
            <a:endParaRPr lang="zh-CN" altLang="en-US" sz="4050" b="0" kern="0" spc="-113" dirty="0">
              <a:solidFill>
                <a:schemeClr val="bg1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64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30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DA988CB-249E-493B-BB46-37491B56A5EA}"/>
              </a:ext>
            </a:extLst>
          </p:cNvPr>
          <p:cNvSpPr/>
          <p:nvPr/>
        </p:nvSpPr>
        <p:spPr>
          <a:xfrm>
            <a:off x="1053261" y="2112247"/>
            <a:ext cx="3823539" cy="2049719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  <a:defRPr/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然而，党性不是与生俱来的，不是从入党那天起就形成了的，也不是固定的、一成不变的，是靠长期的实践锤炼，在滴水穿石的学习改造中不断加强的。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409233B4-F74F-4BDC-9241-8DB2B58DA1E5}"/>
              </a:ext>
            </a:extLst>
          </p:cNvPr>
          <p:cNvSpPr txBox="1"/>
          <p:nvPr/>
        </p:nvSpPr>
        <p:spPr>
          <a:xfrm>
            <a:off x="1080339" y="1578847"/>
            <a:ext cx="3657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党性不是与生俱来的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>
          <a:xfrm>
            <a:off x="5029200" y="1123950"/>
            <a:ext cx="3352800" cy="30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8">
            <a:extLst>
              <a:ext uri="{FF2B5EF4-FFF2-40B4-BE49-F238E27FC236}">
                <a16:creationId xmlns:a16="http://schemas.microsoft.com/office/drawing/2014/main" id="{37F99A3F-4774-4CE5-AAF9-09C86419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33550"/>
            <a:ext cx="35814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确立党性标准</a:t>
            </a:r>
          </a:p>
        </p:txBody>
      </p:sp>
      <p:sp>
        <p:nvSpPr>
          <p:cNvPr id="22" name="矩形 38">
            <a:extLst>
              <a:ext uri="{FF2B5EF4-FFF2-40B4-BE49-F238E27FC236}">
                <a16:creationId xmlns:a16="http://schemas.microsoft.com/office/drawing/2014/main" id="{F778F5E9-5C2A-46C8-8C1F-23B3F9F72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33550"/>
            <a:ext cx="3733800" cy="3924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73" tIns="34287" rIns="68573" bIns="34287">
            <a:spAutoFit/>
          </a:bodyPr>
          <a:lstStyle/>
          <a:p>
            <a:pPr lvl="0"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加强党性锻炼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4F50AF9-E5EC-42B0-B790-24F5587616EB}"/>
              </a:ext>
            </a:extLst>
          </p:cNvPr>
          <p:cNvSpPr/>
          <p:nvPr/>
        </p:nvSpPr>
        <p:spPr>
          <a:xfrm>
            <a:off x="685800" y="2114550"/>
            <a:ext cx="7696200" cy="2295940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要加强思想理论武装，按照建设马克思主义学习型党组织的要求，把学习作为自己的政治责任和终身任务，坚持用科学理论武装头脑，努力掌握马克思主义的立场、观点和方法，不断强化政治意识、大局意识、核心意识、看齐意识，在各种风浪和诱惑面前经受住考验，始终与党中央、中央军委和总书记保持高度一致。要严格组织生活经常进行党性分析和自我解剖，勇于接受群众的批评监督，自觉树立高尚道德，弘扬良好风气，严守党的纪律</a:t>
            </a:r>
            <a:endParaRPr lang="en-US" altLang="zh-CN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永葆政治本色。要注重在实践中磨炼自己，主动到基层一线去，到工作难于推开的地方去，以坚强的党性、务实的作风、过硬的素质，带领大家战胜困难，完成好各项任务，不断推进单位全面建设又好又快发展。</a:t>
            </a:r>
          </a:p>
        </p:txBody>
      </p:sp>
      <p:sp>
        <p:nvSpPr>
          <p:cNvPr id="28" name="矩形 38">
            <a:extLst>
              <a:ext uri="{FF2B5EF4-FFF2-40B4-BE49-F238E27FC236}">
                <a16:creationId xmlns:a16="http://schemas.microsoft.com/office/drawing/2014/main" id="{CAAA7737-5034-45DB-B7D6-899ECAB44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00150"/>
            <a:ext cx="7620000" cy="37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自觉把党性修养作为终身课题</a:t>
            </a:r>
          </a:p>
        </p:txBody>
      </p:sp>
    </p:spTree>
    <p:extLst>
      <p:ext uri="{BB962C8B-B14F-4D97-AF65-F5344CB8AC3E}">
        <p14:creationId xmlns:p14="http://schemas.microsoft.com/office/powerpoint/2010/main" val="132542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B6067F-91D9-470E-93CA-DB715AA10C4A}"/>
              </a:ext>
            </a:extLst>
          </p:cNvPr>
          <p:cNvSpPr/>
          <p:nvPr/>
        </p:nvSpPr>
        <p:spPr>
          <a:xfrm>
            <a:off x="838200" y="1604221"/>
            <a:ext cx="7696200" cy="6878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2"/>
                </a:solidFill>
                <a:cs typeface="+mn-ea"/>
                <a:sym typeface="+mn-lt"/>
              </a:rPr>
              <a:t>世情、国情、党情发生了很大变化，我们所处的环境更加复杂，所担负的任务更加多样，对增强党性观念、弘扬优良作风提出了更高要求。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DD09B3-9685-4F81-9268-E9990CE5DF82}"/>
              </a:ext>
            </a:extLst>
          </p:cNvPr>
          <p:cNvSpPr/>
          <p:nvPr/>
        </p:nvSpPr>
        <p:spPr>
          <a:xfrm>
            <a:off x="835682" y="3093342"/>
            <a:ext cx="7698718" cy="1307208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当前，我们尤其要看到，面对意识形态领域日益尖锐复杂的斗争，面对腐朽思想文化的侵蚀和影响，面对利益主体多元、社会思想多变的环境，如果忽视党性锻炼，放松思想改造，将自己游离于组织之外，不愿意及时清扫思想上的灰尘，就极有可能经受不住考验，栽跟头、吃苦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4400" y="2436612"/>
            <a:ext cx="2902360" cy="592338"/>
            <a:chOff x="5105400" y="2125798"/>
            <a:chExt cx="2902360" cy="59233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E00D881-9D98-471C-B42C-76F3C20D42F1}"/>
                </a:ext>
              </a:extLst>
            </p:cNvPr>
            <p:cNvGrpSpPr/>
            <p:nvPr/>
          </p:nvGrpSpPr>
          <p:grpSpPr>
            <a:xfrm>
              <a:off x="5105400" y="2125799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0" name="Rectangle 11">
                <a:extLst>
                  <a:ext uri="{FF2B5EF4-FFF2-40B4-BE49-F238E27FC236}">
                    <a16:creationId xmlns:a16="http://schemas.microsoft.com/office/drawing/2014/main" id="{F8E49C40-27BC-48A9-A20B-72F2B9040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38">
                <a:extLst>
                  <a:ext uri="{FF2B5EF4-FFF2-40B4-BE49-F238E27FC236}">
                    <a16:creationId xmlns:a16="http://schemas.microsoft.com/office/drawing/2014/main" id="{453EC9D6-4C04-4BCF-8DD9-3CDC861A3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党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6DD0986-83E4-479E-AC3A-6B737FE82C9E}"/>
                </a:ext>
              </a:extLst>
            </p:cNvPr>
            <p:cNvGrpSpPr/>
            <p:nvPr/>
          </p:nvGrpSpPr>
          <p:grpSpPr>
            <a:xfrm>
              <a:off x="5852160" y="2125798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5FC8A449-9BCF-4E58-A847-33C54B043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E448E7B-B5BE-4EEB-A684-9E97B8D3F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0064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性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6C63401-C770-4E6E-8786-9C70B1F8CE8A}"/>
                </a:ext>
              </a:extLst>
            </p:cNvPr>
            <p:cNvGrpSpPr/>
            <p:nvPr/>
          </p:nvGrpSpPr>
          <p:grpSpPr>
            <a:xfrm>
              <a:off x="6606540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799188F8-BB53-49FB-90B8-5AC345D3D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38">
                <a:extLst>
                  <a:ext uri="{FF2B5EF4-FFF2-40B4-BE49-F238E27FC236}">
                    <a16:creationId xmlns:a16="http://schemas.microsoft.com/office/drawing/2014/main" id="{613A4CF0-EF78-4DA1-B30C-1404BACAB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0066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锻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7026D5F-20F2-414F-AC96-6C1D1FB224BE}"/>
                </a:ext>
              </a:extLst>
            </p:cNvPr>
            <p:cNvGrpSpPr/>
            <p:nvPr/>
          </p:nvGrpSpPr>
          <p:grpSpPr>
            <a:xfrm>
              <a:off x="7374451" y="2131034"/>
              <a:ext cx="633309" cy="587102"/>
              <a:chOff x="-718574" y="2471579"/>
              <a:chExt cx="327978" cy="1492804"/>
            </a:xfrm>
            <a:solidFill>
              <a:schemeClr val="accent1"/>
            </a:solidFill>
          </p:grpSpPr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41CF0CF8-5906-4D52-B19F-1FA07DA6B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718574" y="2471579"/>
                <a:ext cx="327978" cy="1492804"/>
              </a:xfrm>
              <a:prstGeom prst="rect">
                <a:avLst/>
              </a:prstGeom>
              <a:grpFill/>
              <a:ln w="28575">
                <a:noFill/>
              </a:ln>
              <a:effectLst/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38">
                <a:extLst>
                  <a:ext uri="{FF2B5EF4-FFF2-40B4-BE49-F238E27FC236}">
                    <a16:creationId xmlns:a16="http://schemas.microsoft.com/office/drawing/2014/main" id="{56A57D3F-0AAE-4EEE-BC32-754DD1A53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90065" y="2556336"/>
                <a:ext cx="270958" cy="134992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68573" tIns="34287" rIns="68573" bIns="34287">
                <a:spAutoFit/>
              </a:bodyPr>
              <a:lstStyle/>
              <a:p>
                <a:pPr algn="ctr"/>
                <a:r>
                  <a:rPr lang="zh-CN" altLang="en-US" sz="3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炼</a:t>
                </a:r>
                <a:endParaRPr lang="en-US" sz="3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id="{02580747-CB02-41D0-A982-897F98FDB0A7}"/>
              </a:ext>
            </a:extLst>
          </p:cNvPr>
          <p:cNvSpPr txBox="1"/>
          <p:nvPr/>
        </p:nvSpPr>
        <p:spPr>
          <a:xfrm>
            <a:off x="934587" y="1211818"/>
            <a:ext cx="75121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68552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进入新的历史时期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62400" y="2757319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9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7EA26B3-FBC3-8A4C-A4E2-2186B0B538F5}"/>
              </a:ext>
            </a:extLst>
          </p:cNvPr>
          <p:cNvSpPr/>
          <p:nvPr/>
        </p:nvSpPr>
        <p:spPr>
          <a:xfrm>
            <a:off x="656035" y="1351587"/>
            <a:ext cx="7725965" cy="3039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cs typeface="+mn-ea"/>
              <a:sym typeface="+mn-lt"/>
            </a:endParaRPr>
          </a:p>
        </p:txBody>
      </p:sp>
      <p:sp>
        <p:nvSpPr>
          <p:cNvPr id="9" name="TextBox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3D3F1B-0555-7940-97C4-B5F1607DD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8543"/>
            <a:ext cx="5715000" cy="262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685800" eaLnBrk="1" hangingPunct="1"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国防和军队建设取得重要进展，人民军队在疫情防控中展示了听党指挥、闻令而动、挑重担的优良作风。要深入贯彻习近平强军思想，深入贯彻新时代军事战略方针，坚持政治建军、改革强军、科技强军、人才强军、依法治军。坚持党对人民军队的绝对领导，严格落实军委主席负责制。坚定维护国家主权、安全、发展利益。打好军队建设发展“十三五”规划落实攻坚战，编制军队建设“十四五”规划。 深化国防和军队改革，提高后勤和装备保障能力</a:t>
            </a:r>
            <a:r>
              <a:rPr lang="en-US" altLang="zh-CN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2"/>
                </a:solidFill>
                <a:latin typeface="+mn-ea"/>
                <a:ea typeface="+mn-ea"/>
                <a:cs typeface="+mn-ea"/>
                <a:sym typeface="+mn-lt"/>
              </a:rPr>
              <a:t>推动国防科技创新发展。完善国防动员体系，始终让军政军民团结坚如磐石。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4781" y="971550"/>
            <a:ext cx="3076819" cy="34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952750"/>
            <a:ext cx="1524000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03" y="3333750"/>
            <a:ext cx="1801639" cy="1676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  <p:sp>
        <p:nvSpPr>
          <p:cNvPr id="24" name="Text Box 44">
            <a:extLst>
              <a:ext uri="{FF2B5EF4-FFF2-40B4-BE49-F238E27FC236}">
                <a16:creationId xmlns:a16="http://schemas.microsoft.com/office/drawing/2014/main" id="{21CE8A59-C018-4044-8DE0-A41670CE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81150"/>
            <a:ext cx="7239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3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党性，是共产党人道德修养的最高境界；坚持党性原则，是共产党人的根本政治品格。总书记强调指出：“要把党性原则在全军牢固树立起来，坚持党性原则是政治工作的根本要求，必须始终坚持党的原则第一、党的事业第一、人民利益第一，在党言党、在党忧党、在党为党，把爱党、忧党、兴党、护党落实到工作各个环节。”这一重要论述，鲜明地道出了坚持党性原则的 极端重要性和现实针对性。</a:t>
            </a:r>
            <a:endParaRPr lang="zh-CN" altLang="zh-CN" sz="135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D5F694CB-7E29-4459-B249-66B40F3B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64406"/>
            <a:ext cx="5189317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坚持党性原则，涵养清风正气</a:t>
            </a:r>
            <a:endParaRPr lang="zh-CN" altLang="zh-CN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5E62754-E4AE-1943-A815-E3701CE2476B}"/>
              </a:ext>
            </a:extLst>
          </p:cNvPr>
          <p:cNvSpPr txBox="1"/>
          <p:nvPr/>
        </p:nvSpPr>
        <p:spPr>
          <a:xfrm>
            <a:off x="1143000" y="807712"/>
            <a:ext cx="1338829" cy="784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364724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4">
            <a:extLst>
              <a:ext uri="{FF2B5EF4-FFF2-40B4-BE49-F238E27FC236}">
                <a16:creationId xmlns:a16="http://schemas.microsoft.com/office/drawing/2014/main" id="{21CE8A59-C018-4044-8DE0-A41670CE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48" y="2114550"/>
            <a:ext cx="71821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>
              <a:lnSpc>
                <a:spcPct val="20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共产党员的党性锻炼，说到底是树立和坚持正确的立场、世界观的问题。要使自己成为一名真正的共产党员，需要经过长期的磨练，要在学习马克思主义理论的过程中，在建设中国特色社会主义的群众实践中，在严格的党内生活中，一生自觉地经受考验。</a:t>
            </a:r>
            <a:endParaRPr lang="zh-CN" altLang="zh-CN" sz="15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5F694CB-7E29-4459-B249-66B40F3B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4" y="1220246"/>
            <a:ext cx="4048946" cy="53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000" spc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注重党性的锻炼</a:t>
            </a:r>
            <a:endParaRPr lang="zh-CN" altLang="zh-CN" sz="3000" spc="12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5F694CB-7E29-4459-B249-66B40F3B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67257"/>
            <a:ext cx="1524000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4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结语</a:t>
            </a:r>
            <a:endParaRPr lang="zh-CN" altLang="zh-CN" sz="4400" spc="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7564" y="1885950"/>
            <a:ext cx="75438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08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0"/>
            <a:ext cx="1629022" cy="2076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/>
          <a:stretch/>
        </p:blipFill>
        <p:spPr>
          <a:xfrm>
            <a:off x="5943599" y="3190280"/>
            <a:ext cx="3200401" cy="16859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4000" y="1096428"/>
            <a:ext cx="6534514" cy="1336316"/>
            <a:chOff x="1559771" y="1150542"/>
            <a:chExt cx="6534514" cy="133631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B744C3A-12CE-974B-BFB5-503C1269D61D}"/>
                </a:ext>
              </a:extLst>
            </p:cNvPr>
            <p:cNvSpPr txBox="1"/>
            <p:nvPr/>
          </p:nvSpPr>
          <p:spPr>
            <a:xfrm>
              <a:off x="1600200" y="1809750"/>
              <a:ext cx="649408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>
                <a:defRPr/>
              </a:pPr>
              <a:r>
                <a:rPr lang="zh-CN" altLang="en-US" sz="3700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坚持党性原则涵养清风正气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0EDA22-CC04-2D42-A75E-DA333C379926}"/>
                </a:ext>
              </a:extLst>
            </p:cNvPr>
            <p:cNvSpPr txBox="1"/>
            <p:nvPr/>
          </p:nvSpPr>
          <p:spPr>
            <a:xfrm>
              <a:off x="1559771" y="1150542"/>
              <a:ext cx="6436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>
                <a:defRPr/>
              </a:pPr>
              <a:r>
                <a:rPr lang="en-US" altLang="zh-CN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2020</a:t>
              </a:r>
              <a:r>
                <a:rPr lang="zh-CN" altLang="en-US" sz="4800" b="1" spc="3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年反腐廉政教育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2CA50C8-C31A-E849-AED6-2BA620569FD7}"/>
              </a:ext>
            </a:extLst>
          </p:cNvPr>
          <p:cNvSpPr txBox="1"/>
          <p:nvPr/>
        </p:nvSpPr>
        <p:spPr>
          <a:xfrm>
            <a:off x="1631502" y="2495550"/>
            <a:ext cx="6104906" cy="3847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zh-CN" altLang="en-US" sz="1900" spc="300" dirty="0">
                <a:solidFill>
                  <a:srgbClr val="FFFEFB"/>
                </a:solidFill>
                <a:latin typeface="+mn-ea"/>
                <a:cs typeface="+mn-ea"/>
                <a:sym typeface="+mn-lt"/>
              </a:rPr>
              <a:t>党政廉政教育反腐倡廉专题微党课个人学习心得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27444" y="2952750"/>
            <a:ext cx="60563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  <p:sp>
        <p:nvSpPr>
          <p:cNvPr id="16" name="矩形 15"/>
          <p:cNvSpPr/>
          <p:nvPr/>
        </p:nvSpPr>
        <p:spPr>
          <a:xfrm>
            <a:off x="2746645" y="3409950"/>
            <a:ext cx="359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pc="600" dirty="0">
                <a:solidFill>
                  <a:schemeClr val="accent1"/>
                </a:solidFill>
                <a:latin typeface="+mn-ea"/>
              </a:rPr>
              <a:t>演示完毕感谢您的观看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957939" y="3790950"/>
            <a:ext cx="3116482" cy="226870"/>
            <a:chOff x="2967943" y="3819416"/>
            <a:chExt cx="3116482" cy="226870"/>
          </a:xfrm>
        </p:grpSpPr>
        <p:grpSp>
          <p:nvGrpSpPr>
            <p:cNvPr id="23" name="组合 22"/>
            <p:cNvGrpSpPr/>
            <p:nvPr/>
          </p:nvGrpSpPr>
          <p:grpSpPr>
            <a:xfrm>
              <a:off x="3670482" y="3819416"/>
              <a:ext cx="1728143" cy="226870"/>
              <a:chOff x="3429000" y="3832527"/>
              <a:chExt cx="1929735" cy="253335"/>
            </a:xfrm>
          </p:grpSpPr>
          <p:sp>
            <p:nvSpPr>
              <p:cNvPr id="8" name="五角星 7"/>
              <p:cNvSpPr/>
              <p:nvPr/>
            </p:nvSpPr>
            <p:spPr>
              <a:xfrm>
                <a:off x="34290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38481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五角星 19"/>
              <p:cNvSpPr/>
              <p:nvPr/>
            </p:nvSpPr>
            <p:spPr>
              <a:xfrm>
                <a:off x="42672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五角星 20"/>
              <p:cNvSpPr/>
              <p:nvPr/>
            </p:nvSpPr>
            <p:spPr>
              <a:xfrm>
                <a:off x="46863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五角星 21"/>
              <p:cNvSpPr/>
              <p:nvPr/>
            </p:nvSpPr>
            <p:spPr>
              <a:xfrm>
                <a:off x="5105400" y="3832527"/>
                <a:ext cx="253335" cy="253335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连接符 24"/>
            <p:cNvCxnSpPr/>
            <p:nvPr/>
          </p:nvCxnSpPr>
          <p:spPr>
            <a:xfrm>
              <a:off x="5424668" y="3958541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967943" y="3943350"/>
              <a:ext cx="6597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73692" cy="21907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308807" y="187887"/>
            <a:ext cx="1480582" cy="12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5">
            <a:off x="228600" y="2918178"/>
            <a:ext cx="152400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33750"/>
            <a:ext cx="1801639" cy="13858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232608" y="468604"/>
            <a:ext cx="1480582" cy="123157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5E62754-E4AE-1943-A815-E3701CE2476B}"/>
              </a:ext>
            </a:extLst>
          </p:cNvPr>
          <p:cNvSpPr txBox="1"/>
          <p:nvPr/>
        </p:nvSpPr>
        <p:spPr>
          <a:xfrm>
            <a:off x="1295400" y="742950"/>
            <a:ext cx="131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640411" y="982988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94841" y="1646381"/>
            <a:ext cx="6154173" cy="415498"/>
            <a:chOff x="1465827" y="1851452"/>
            <a:chExt cx="6154173" cy="41549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B1F4D85-03A8-404A-B964-B7BA7BF55CE3}"/>
                </a:ext>
              </a:extLst>
            </p:cNvPr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B610CD7-CB92-4AA2-86AA-0B97493C49C9}"/>
                </a:ext>
              </a:extLst>
            </p:cNvPr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党性原则的历史渊源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94841" y="2434717"/>
            <a:ext cx="6154173" cy="415498"/>
            <a:chOff x="1465827" y="1851452"/>
            <a:chExt cx="6154173" cy="41549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B1F4D85-03A8-404A-B964-B7BA7BF55CE3}"/>
                </a:ext>
              </a:extLst>
            </p:cNvPr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B610CD7-CB92-4AA2-86AA-0B97493C49C9}"/>
                </a:ext>
              </a:extLst>
            </p:cNvPr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600" dirty="0">
                  <a:solidFill>
                    <a:schemeClr val="accent1"/>
                  </a:solidFill>
                  <a:cs typeface="+mn-ea"/>
                  <a:sym typeface="+mn-lt"/>
                </a:rPr>
                <a:t>党性原则的基本内涵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94841" y="3223052"/>
            <a:ext cx="6154173" cy="415498"/>
            <a:chOff x="1465827" y="1851452"/>
            <a:chExt cx="6154173" cy="415498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B1F4D85-03A8-404A-B964-B7BA7BF55CE3}"/>
                </a:ext>
              </a:extLst>
            </p:cNvPr>
            <p:cNvSpPr txBox="1"/>
            <p:nvPr/>
          </p:nvSpPr>
          <p:spPr>
            <a:xfrm>
              <a:off x="1465827" y="1851452"/>
              <a:ext cx="612453" cy="41549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B610CD7-CB92-4AA2-86AA-0B97493C49C9}"/>
                </a:ext>
              </a:extLst>
            </p:cNvPr>
            <p:cNvSpPr txBox="1"/>
            <p:nvPr/>
          </p:nvSpPr>
          <p:spPr>
            <a:xfrm>
              <a:off x="2180835" y="1851452"/>
              <a:ext cx="5439165" cy="4154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100" spc="300" dirty="0">
                  <a:solidFill>
                    <a:schemeClr val="accent1"/>
                  </a:solidFill>
                  <a:cs typeface="+mn-ea"/>
                  <a:sym typeface="+mn-lt"/>
                </a:rPr>
                <a:t>加强党性修养是共产党员的终身课题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99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88008E8-618F-7D46-AEDB-BE3DE4082651}"/>
              </a:ext>
            </a:extLst>
          </p:cNvPr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党性原则的历史渊源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941DF70-DC6A-4496-A23B-6983F65B3625}"/>
              </a:ext>
            </a:extLst>
          </p:cNvPr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400" spc="600" dirty="0">
                <a:solidFill>
                  <a:schemeClr val="accent1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</p:spTree>
    <p:extLst>
      <p:ext uri="{BB962C8B-B14F-4D97-AF65-F5344CB8AC3E}">
        <p14:creationId xmlns:p14="http://schemas.microsoft.com/office/powerpoint/2010/main" val="158923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>
            <a:extLst>
              <a:ext uri="{FF2B5EF4-FFF2-40B4-BE49-F238E27FC236}">
                <a16:creationId xmlns:a16="http://schemas.microsoft.com/office/drawing/2014/main" id="{CD240169-0563-4D8E-BE54-9876EFED99C9}"/>
              </a:ext>
            </a:extLst>
          </p:cNvPr>
          <p:cNvSpPr/>
          <p:nvPr/>
        </p:nvSpPr>
        <p:spPr>
          <a:xfrm>
            <a:off x="1066800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690"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立身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9B1EDC8D-19C6-420D-A9B2-2B852DBCEAFB}"/>
              </a:ext>
            </a:extLst>
          </p:cNvPr>
          <p:cNvSpPr/>
          <p:nvPr/>
        </p:nvSpPr>
        <p:spPr>
          <a:xfrm>
            <a:off x="283910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690"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立业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C57CC4B2-34E6-48E5-AB0C-53D0CD5EBC80}"/>
              </a:ext>
            </a:extLst>
          </p:cNvPr>
          <p:cNvSpPr/>
          <p:nvPr/>
        </p:nvSpPr>
        <p:spPr>
          <a:xfrm>
            <a:off x="4535209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690"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立言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0D8929A4-DB89-4F7E-B55F-1B55A7486CE8}"/>
              </a:ext>
            </a:extLst>
          </p:cNvPr>
          <p:cNvSpPr/>
          <p:nvPr/>
        </p:nvSpPr>
        <p:spPr>
          <a:xfrm>
            <a:off x="6307514" y="3462337"/>
            <a:ext cx="1163577" cy="55721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 defTabSz="685690" fontAlgn="base">
              <a:spcBef>
                <a:spcPct val="0"/>
              </a:spcBef>
              <a:spcAft>
                <a:spcPct val="0"/>
              </a:spcAft>
              <a:buFont typeface="Arial" pitchFamily="34" charset="0"/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立德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61B027FA-59D5-4C14-9666-D16630505ED0}"/>
              </a:ext>
            </a:extLst>
          </p:cNvPr>
          <p:cNvSpPr/>
          <p:nvPr/>
        </p:nvSpPr>
        <p:spPr>
          <a:xfrm>
            <a:off x="990600" y="1885950"/>
            <a:ext cx="7315200" cy="1263415"/>
          </a:xfrm>
          <a:prstGeom prst="rect">
            <a:avLst/>
          </a:prstGeom>
        </p:spPr>
        <p:txBody>
          <a:bodyPr wrap="square" lIns="79178" tIns="39588" rIns="79178" bIns="39588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35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我们党始终注重锤炼坚强的党性。古田会议上，毛泽东同志提出了从思想上建党的著名论断延安整风运动，开辟了我们党加强党性修养的新途径。实践证明，每当党的事业处于重要关头都要求加强党性修养，这是我们党依靠自身力量坚持真理、修正错误的重要法宝。</a:t>
            </a: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DB9866D7-DCBA-4F85-8E27-47E0E147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29" y="1404937"/>
            <a:ext cx="2328083" cy="395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5567" tIns="12783" rIns="25567" bIns="12783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white"/>
                </a:solidFill>
                <a:cs typeface="+mn-ea"/>
                <a:sym typeface="+mn-lt"/>
              </a:rPr>
              <a:t>坚持党性原则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769496-091C-44D3-AB31-EDE51B948493}"/>
              </a:ext>
            </a:extLst>
          </p:cNvPr>
          <p:cNvSpPr/>
          <p:nvPr/>
        </p:nvSpPr>
        <p:spPr>
          <a:xfrm>
            <a:off x="3485005" y="1398211"/>
            <a:ext cx="4744595" cy="3877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79178" tIns="39588" rIns="79178" bIns="39588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是衡量党员立场和觉悟的基本准绳</a:t>
            </a:r>
          </a:p>
        </p:txBody>
      </p:sp>
    </p:spTree>
    <p:extLst>
      <p:ext uri="{BB962C8B-B14F-4D97-AF65-F5344CB8AC3E}">
        <p14:creationId xmlns:p14="http://schemas.microsoft.com/office/powerpoint/2010/main" val="137702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10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21">
            <a:extLst>
              <a:ext uri="{FF2B5EF4-FFF2-40B4-BE49-F238E27FC236}">
                <a16:creationId xmlns:a16="http://schemas.microsoft.com/office/drawing/2014/main" id="{4AD9A141-E122-4B1E-9ACC-1B69CB48C864}"/>
              </a:ext>
            </a:extLst>
          </p:cNvPr>
          <p:cNvSpPr/>
          <p:nvPr/>
        </p:nvSpPr>
        <p:spPr>
          <a:xfrm>
            <a:off x="6093070" y="1574703"/>
            <a:ext cx="1984130" cy="2368647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anchor="ctr"/>
          <a:lstStyle/>
          <a:p>
            <a:pPr algn="ctr" defTabSz="685793"/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党性的</a:t>
            </a:r>
            <a:endParaRPr lang="en-US" altLang="zh-CN" sz="3600" b="1" kern="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defTabSz="685793"/>
            <a:r>
              <a:rPr lang="zh-CN" altLang="en-US" sz="3600" b="1" kern="0" dirty="0">
                <a:solidFill>
                  <a:schemeClr val="accent1"/>
                </a:solidFill>
                <a:cs typeface="+mn-ea"/>
                <a:sym typeface="+mn-lt"/>
              </a:rPr>
              <a:t>光芒</a:t>
            </a:r>
            <a:endParaRPr lang="zh-CN" altLang="en-US" sz="15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32776E-EEE1-4E18-B254-75F8ABAB372E}"/>
              </a:ext>
            </a:extLst>
          </p:cNvPr>
          <p:cNvSpPr/>
          <p:nvPr/>
        </p:nvSpPr>
        <p:spPr>
          <a:xfrm>
            <a:off x="802250" y="1581150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896" indent="-342896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革命战争年代，一句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“我是党员跟我上”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，激起多少磅礴力量；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782460-F20E-4388-BBD2-D2503FA3D370}"/>
              </a:ext>
            </a:extLst>
          </p:cNvPr>
          <p:cNvSpPr/>
          <p:nvPr/>
        </p:nvSpPr>
        <p:spPr>
          <a:xfrm>
            <a:off x="802250" y="2508337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342896" indent="-342896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重大考验关头，一句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“我用党性作保证”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，展现多少耿耿赤诚；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D3F34C-010D-4C84-9340-E903F3F0CD6A}"/>
              </a:ext>
            </a:extLst>
          </p:cNvPr>
          <p:cNvSpPr/>
          <p:nvPr/>
        </p:nvSpPr>
        <p:spPr>
          <a:xfrm>
            <a:off x="802250" y="3435523"/>
            <a:ext cx="5105400" cy="507827"/>
          </a:xfrm>
          <a:prstGeom prst="rect">
            <a:avLst/>
          </a:prstGeom>
          <a:solidFill>
            <a:schemeClr val="accent1"/>
          </a:solidFill>
        </p:spPr>
        <p:txBody>
          <a:bodyPr wrap="square" lIns="68576" tIns="34288" rIns="68576" bIns="34288">
            <a:spAutoFit/>
          </a:bodyPr>
          <a:lstStyle/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l"/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鲜花掌声面前，一句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“共产党员吃点亏没有啥”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，蕴含多少境界修养。</a:t>
            </a:r>
          </a:p>
        </p:txBody>
      </p:sp>
    </p:spTree>
    <p:extLst>
      <p:ext uri="{BB962C8B-B14F-4D97-AF65-F5344CB8AC3E}">
        <p14:creationId xmlns:p14="http://schemas.microsoft.com/office/powerpoint/2010/main" val="215582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25953D4-1D0F-417D-9261-0A910DEEC561}"/>
              </a:ext>
            </a:extLst>
          </p:cNvPr>
          <p:cNvSpPr txBox="1"/>
          <p:nvPr/>
        </p:nvSpPr>
        <p:spPr>
          <a:xfrm>
            <a:off x="990600" y="1318052"/>
            <a:ext cx="7162800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坚持党性原则，不存半点私心杂念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2ED44C9F-6C75-461E-B7C5-066CFE8FA01B}"/>
              </a:ext>
            </a:extLst>
          </p:cNvPr>
          <p:cNvSpPr txBox="1">
            <a:spLocks/>
          </p:cNvSpPr>
          <p:nvPr/>
        </p:nvSpPr>
        <p:spPr>
          <a:xfrm>
            <a:off x="838200" y="1733550"/>
            <a:ext cx="7467600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党员、干部来说，思想上的滑坡是最严重的病变，“总开关”没拧紧，不能正确处理公私关系，缺乏正确的是非观、义利观、权力观、事业观，必然导致出轨越界。</a:t>
            </a:r>
            <a:endParaRPr lang="en-US" altLang="zh-CN" sz="1400" dirty="0">
              <a:solidFill>
                <a:srgbClr val="E7E6E6">
                  <a:lumMod val="25000"/>
                </a:srgb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E7E6E6">
                    <a:lumMod val="25000"/>
                  </a:srgbClr>
                </a:solidFill>
                <a:latin typeface="+mn-ea"/>
                <a:cs typeface="+mn-ea"/>
                <a:sym typeface="+mn-lt"/>
              </a:rPr>
              <a:t>古人云：见小利，不能立大功；存私心，不能谋公事。当前一些党员干部在利益考验面前 不敢坚持原则，对一些违反党性原则的事睁一只眼闭一只眼，不敢抓、不敢管，说到底都是私心杂念在作祟。只有始终对党忠诚，不为私欲所惑，敢于坚持真理、坚守原则，才能聚人心、树正气。</a:t>
            </a:r>
            <a:endParaRPr lang="zh-CN" altLang="en-US" sz="1400" dirty="0">
              <a:solidFill>
                <a:srgbClr val="FFFFFF"/>
              </a:solidFill>
              <a:highlight>
                <a:srgbClr val="E20000"/>
              </a:highlight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81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EF87897-9566-408F-A08C-D8EF801D86E9}"/>
              </a:ext>
            </a:extLst>
          </p:cNvPr>
          <p:cNvSpPr txBox="1"/>
          <p:nvPr/>
        </p:nvSpPr>
        <p:spPr>
          <a:xfrm>
            <a:off x="776314" y="1226793"/>
            <a:ext cx="7605686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zh-CN" altLang="en-US" sz="2100" dirty="0">
                <a:solidFill>
                  <a:schemeClr val="bg1"/>
                </a:solidFill>
                <a:cs typeface="+mn-ea"/>
                <a:sym typeface="+mn-lt"/>
              </a:rPr>
              <a:t>把党性原则牢固立起来，靠教育，也靠制度</a:t>
            </a:r>
          </a:p>
        </p:txBody>
      </p:sp>
      <p:sp>
        <p:nvSpPr>
          <p:cNvPr id="30" name="圆角矩形 18">
            <a:extLst>
              <a:ext uri="{FF2B5EF4-FFF2-40B4-BE49-F238E27FC236}">
                <a16:creationId xmlns:a16="http://schemas.microsoft.com/office/drawing/2014/main" id="{1A6C1BCF-0A55-4D57-AC70-BCA453E4B615}"/>
              </a:ext>
            </a:extLst>
          </p:cNvPr>
          <p:cNvSpPr/>
          <p:nvPr/>
        </p:nvSpPr>
        <p:spPr>
          <a:xfrm>
            <a:off x="764329" y="1900789"/>
            <a:ext cx="6027952" cy="41549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100" dirty="0">
                <a:solidFill>
                  <a:schemeClr val="accent1"/>
                </a:solidFill>
                <a:cs typeface="+mn-ea"/>
                <a:sym typeface="+mn-lt"/>
              </a:rPr>
              <a:t>必须绝对保持党的纪律，否则将一事无成</a:t>
            </a:r>
          </a:p>
        </p:txBody>
      </p:sp>
      <p:sp>
        <p:nvSpPr>
          <p:cNvPr id="34" name="圆角矩形 36">
            <a:extLst>
              <a:ext uri="{FF2B5EF4-FFF2-40B4-BE49-F238E27FC236}">
                <a16:creationId xmlns:a16="http://schemas.microsoft.com/office/drawing/2014/main" id="{C8DF0040-0488-46E9-83DB-19CFF45E8746}"/>
              </a:ext>
            </a:extLst>
          </p:cNvPr>
          <p:cNvSpPr/>
          <p:nvPr/>
        </p:nvSpPr>
        <p:spPr>
          <a:xfrm>
            <a:off x="764328" y="2489159"/>
            <a:ext cx="7617671" cy="183977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715" kern="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847A52E-6F32-47B3-8553-5D3D2A2CC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62324"/>
            <a:ext cx="4463571" cy="168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+mn-ea"/>
                <a:cs typeface="+mn-ea"/>
                <a:sym typeface="+mn-lt"/>
              </a:rPr>
              <a:t>要坚持思想建党和制度治党紧密结合，以严的标准要求干部、以严的措施管理干部、以严的纪律约束干部使干部心有所畏、言有所戒、行有所止。要着力提高制度执行力，让铁规发力、让制度生威、让法规制度成为带电的“高压线”。</a:t>
            </a:r>
            <a:endParaRPr lang="zh-CN" altLang="zh-CN" sz="1400" dirty="0">
              <a:solidFill>
                <a:schemeClr val="tx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圆角矩形 18">
            <a:extLst>
              <a:ext uri="{FF2B5EF4-FFF2-40B4-BE49-F238E27FC236}">
                <a16:creationId xmlns:a16="http://schemas.microsoft.com/office/drawing/2014/main" id="{1A6C1BCF-0A55-4D57-AC70-BCA453E4B615}"/>
              </a:ext>
            </a:extLst>
          </p:cNvPr>
          <p:cNvSpPr/>
          <p:nvPr/>
        </p:nvSpPr>
        <p:spPr>
          <a:xfrm>
            <a:off x="6705600" y="1962151"/>
            <a:ext cx="1905000" cy="49049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  <a:defRPr/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马克思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43" y="2343150"/>
            <a:ext cx="2588105" cy="20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4" grpId="0" animBg="1"/>
      <p:bldP spid="3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39">
            <a:off x="-104668" y="2486942"/>
            <a:ext cx="2876607" cy="20653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01" y="3486150"/>
            <a:ext cx="1814699" cy="1066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6" y="3790950"/>
            <a:ext cx="9151716" cy="13525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82886">
            <a:off x="7156408" y="405174"/>
            <a:ext cx="1480582" cy="12315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3397" y="3105150"/>
            <a:ext cx="2417803" cy="317408"/>
            <a:chOff x="3429000" y="3832527"/>
            <a:chExt cx="1929735" cy="253335"/>
          </a:xfrm>
        </p:grpSpPr>
        <p:sp>
          <p:nvSpPr>
            <p:cNvPr id="13" name="五角星 12"/>
            <p:cNvSpPr/>
            <p:nvPr/>
          </p:nvSpPr>
          <p:spPr>
            <a:xfrm>
              <a:off x="34290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五角星 13"/>
            <p:cNvSpPr/>
            <p:nvPr/>
          </p:nvSpPr>
          <p:spPr>
            <a:xfrm>
              <a:off x="38481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角星 15"/>
            <p:cNvSpPr/>
            <p:nvPr/>
          </p:nvSpPr>
          <p:spPr>
            <a:xfrm>
              <a:off x="42672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五角星 16"/>
            <p:cNvSpPr/>
            <p:nvPr/>
          </p:nvSpPr>
          <p:spPr>
            <a:xfrm>
              <a:off x="46863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5105400" y="3832527"/>
              <a:ext cx="253335" cy="253335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88008E8-618F-7D46-AEDB-BE3DE4082651}"/>
              </a:ext>
            </a:extLst>
          </p:cNvPr>
          <p:cNvSpPr txBox="1"/>
          <p:nvPr/>
        </p:nvSpPr>
        <p:spPr>
          <a:xfrm>
            <a:off x="1895356" y="1733550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党性原则的基本内涵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941DF70-DC6A-4496-A23B-6983F65B3625}"/>
              </a:ext>
            </a:extLst>
          </p:cNvPr>
          <p:cNvSpPr txBox="1"/>
          <p:nvPr/>
        </p:nvSpPr>
        <p:spPr>
          <a:xfrm>
            <a:off x="3276600" y="1040309"/>
            <a:ext cx="2749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lang="zh-CN" altLang="en-US" sz="4400" spc="600" dirty="0">
                <a:solidFill>
                  <a:schemeClr val="accent1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25" name="矩形 24"/>
          <p:cNvSpPr/>
          <p:nvPr/>
        </p:nvSpPr>
        <p:spPr>
          <a:xfrm>
            <a:off x="1840362" y="2521863"/>
            <a:ext cx="5703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1"/>
                </a:solidFill>
              </a:rPr>
              <a:t>personal learning experience of party and government incorruption education personal learning of party and government incorruption education</a:t>
            </a:r>
          </a:p>
        </p:txBody>
      </p:sp>
    </p:spTree>
    <p:extLst>
      <p:ext uri="{BB962C8B-B14F-4D97-AF65-F5344CB8AC3E}">
        <p14:creationId xmlns:p14="http://schemas.microsoft.com/office/powerpoint/2010/main" val="425215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1697</Words>
  <Application>Microsoft Office PowerPoint</Application>
  <PresentationFormat>全屏显示(16:9)</PresentationFormat>
  <Paragraphs>114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2019-05-13T21:35:27Z</dcterms:created>
  <dcterms:modified xsi:type="dcterms:W3CDTF">2021-01-24T11:41:00Z</dcterms:modified>
</cp:coreProperties>
</file>