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771" r:id="rId2"/>
    <p:sldId id="788" r:id="rId3"/>
    <p:sldId id="666" r:id="rId4"/>
    <p:sldId id="776" r:id="rId5"/>
    <p:sldId id="773" r:id="rId6"/>
    <p:sldId id="774" r:id="rId7"/>
    <p:sldId id="610" r:id="rId8"/>
    <p:sldId id="775" r:id="rId9"/>
    <p:sldId id="777" r:id="rId10"/>
    <p:sldId id="778" r:id="rId11"/>
    <p:sldId id="779" r:id="rId12"/>
    <p:sldId id="781" r:id="rId13"/>
    <p:sldId id="780" r:id="rId14"/>
    <p:sldId id="782" r:id="rId15"/>
    <p:sldId id="783" r:id="rId16"/>
    <p:sldId id="784" r:id="rId17"/>
    <p:sldId id="785" r:id="rId18"/>
    <p:sldId id="786" r:id="rId19"/>
    <p:sldId id="787" r:id="rId20"/>
    <p:sldId id="772" r:id="rId21"/>
  </p:sldIdLst>
  <p:sldSz cx="9144000" cy="5143500" type="screen16x9"/>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FDF"/>
    <a:srgbClr val="FDF2F1"/>
    <a:srgbClr val="B70F0C"/>
    <a:srgbClr val="C00000"/>
    <a:srgbClr val="BC0000"/>
    <a:srgbClr val="D20000"/>
    <a:srgbClr val="FAB734"/>
    <a:srgbClr val="FFE599"/>
    <a:srgbClr val="971515"/>
    <a:srgbClr val="A51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6314" autoAdjust="0"/>
  </p:normalViewPr>
  <p:slideViewPr>
    <p:cSldViewPr>
      <p:cViewPr varScale="1">
        <p:scale>
          <a:sx n="143" d="100"/>
          <a:sy n="143" d="100"/>
        </p:scale>
        <p:origin x="744" y="114"/>
      </p:cViewPr>
      <p:guideLst>
        <p:guide orient="horz" pos="162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626C9-0433-45D4-A4B4-A807EC82C24D}" type="datetimeFigureOut">
              <a:rPr lang="zh-CN" altLang="en-US" smtClean="0"/>
              <a:t>2021/1/24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D5307-9AB0-4C93-817A-B080F41B1CBD}" type="slidenum">
              <a:rPr lang="zh-CN" altLang="en-US" smtClean="0"/>
              <a:t>‹#›</a:t>
            </a:fld>
            <a:endParaRPr lang="zh-CN" altLang="en-US"/>
          </a:p>
        </p:txBody>
      </p:sp>
    </p:spTree>
    <p:extLst>
      <p:ext uri="{BB962C8B-B14F-4D97-AF65-F5344CB8AC3E}">
        <p14:creationId xmlns:p14="http://schemas.microsoft.com/office/powerpoint/2010/main" val="426775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1</a:t>
            </a:fld>
            <a:endParaRPr lang="zh-CN" altLang="en-US"/>
          </a:p>
        </p:txBody>
      </p:sp>
    </p:spTree>
    <p:extLst>
      <p:ext uri="{BB962C8B-B14F-4D97-AF65-F5344CB8AC3E}">
        <p14:creationId xmlns:p14="http://schemas.microsoft.com/office/powerpoint/2010/main" val="528906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10</a:t>
            </a:fld>
            <a:endParaRPr lang="zh-CN" altLang="en-US"/>
          </a:p>
        </p:txBody>
      </p:sp>
    </p:spTree>
    <p:extLst>
      <p:ext uri="{BB962C8B-B14F-4D97-AF65-F5344CB8AC3E}">
        <p14:creationId xmlns:p14="http://schemas.microsoft.com/office/powerpoint/2010/main" val="4218971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11</a:t>
            </a:fld>
            <a:endParaRPr lang="zh-CN" altLang="en-US"/>
          </a:p>
        </p:txBody>
      </p:sp>
    </p:spTree>
    <p:extLst>
      <p:ext uri="{BB962C8B-B14F-4D97-AF65-F5344CB8AC3E}">
        <p14:creationId xmlns:p14="http://schemas.microsoft.com/office/powerpoint/2010/main" val="1614816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12</a:t>
            </a:fld>
            <a:endParaRPr lang="zh-CN" altLang="en-US"/>
          </a:p>
        </p:txBody>
      </p:sp>
    </p:spTree>
    <p:extLst>
      <p:ext uri="{BB962C8B-B14F-4D97-AF65-F5344CB8AC3E}">
        <p14:creationId xmlns:p14="http://schemas.microsoft.com/office/powerpoint/2010/main" val="30246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13</a:t>
            </a:fld>
            <a:endParaRPr lang="zh-CN" altLang="en-US"/>
          </a:p>
        </p:txBody>
      </p:sp>
    </p:spTree>
    <p:extLst>
      <p:ext uri="{BB962C8B-B14F-4D97-AF65-F5344CB8AC3E}">
        <p14:creationId xmlns:p14="http://schemas.microsoft.com/office/powerpoint/2010/main" val="1994894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14</a:t>
            </a:fld>
            <a:endParaRPr lang="zh-CN" altLang="en-US"/>
          </a:p>
        </p:txBody>
      </p:sp>
    </p:spTree>
    <p:extLst>
      <p:ext uri="{BB962C8B-B14F-4D97-AF65-F5344CB8AC3E}">
        <p14:creationId xmlns:p14="http://schemas.microsoft.com/office/powerpoint/2010/main" val="221564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15</a:t>
            </a:fld>
            <a:endParaRPr lang="zh-CN" altLang="en-US"/>
          </a:p>
        </p:txBody>
      </p:sp>
    </p:spTree>
    <p:extLst>
      <p:ext uri="{BB962C8B-B14F-4D97-AF65-F5344CB8AC3E}">
        <p14:creationId xmlns:p14="http://schemas.microsoft.com/office/powerpoint/2010/main" val="1763299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16</a:t>
            </a:fld>
            <a:endParaRPr lang="zh-CN" altLang="en-US"/>
          </a:p>
        </p:txBody>
      </p:sp>
    </p:spTree>
    <p:extLst>
      <p:ext uri="{BB962C8B-B14F-4D97-AF65-F5344CB8AC3E}">
        <p14:creationId xmlns:p14="http://schemas.microsoft.com/office/powerpoint/2010/main" val="2462850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17</a:t>
            </a:fld>
            <a:endParaRPr lang="zh-CN" altLang="en-US"/>
          </a:p>
        </p:txBody>
      </p:sp>
    </p:spTree>
    <p:extLst>
      <p:ext uri="{BB962C8B-B14F-4D97-AF65-F5344CB8AC3E}">
        <p14:creationId xmlns:p14="http://schemas.microsoft.com/office/powerpoint/2010/main" val="420222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18</a:t>
            </a:fld>
            <a:endParaRPr lang="zh-CN" altLang="en-US"/>
          </a:p>
        </p:txBody>
      </p:sp>
    </p:spTree>
    <p:extLst>
      <p:ext uri="{BB962C8B-B14F-4D97-AF65-F5344CB8AC3E}">
        <p14:creationId xmlns:p14="http://schemas.microsoft.com/office/powerpoint/2010/main" val="3168183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19</a:t>
            </a:fld>
            <a:endParaRPr lang="zh-CN" altLang="en-US"/>
          </a:p>
        </p:txBody>
      </p:sp>
    </p:spTree>
    <p:extLst>
      <p:ext uri="{BB962C8B-B14F-4D97-AF65-F5344CB8AC3E}">
        <p14:creationId xmlns:p14="http://schemas.microsoft.com/office/powerpoint/2010/main" val="1441700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2</a:t>
            </a:fld>
            <a:endParaRPr lang="zh-CN" altLang="en-US"/>
          </a:p>
        </p:txBody>
      </p:sp>
    </p:spTree>
    <p:extLst>
      <p:ext uri="{BB962C8B-B14F-4D97-AF65-F5344CB8AC3E}">
        <p14:creationId xmlns:p14="http://schemas.microsoft.com/office/powerpoint/2010/main" val="25695802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20</a:t>
            </a:fld>
            <a:endParaRPr lang="zh-CN" altLang="en-US"/>
          </a:p>
        </p:txBody>
      </p:sp>
    </p:spTree>
    <p:extLst>
      <p:ext uri="{BB962C8B-B14F-4D97-AF65-F5344CB8AC3E}">
        <p14:creationId xmlns:p14="http://schemas.microsoft.com/office/powerpoint/2010/main" val="2343520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3</a:t>
            </a:fld>
            <a:endParaRPr lang="zh-CN" altLang="en-US"/>
          </a:p>
        </p:txBody>
      </p:sp>
    </p:spTree>
    <p:extLst>
      <p:ext uri="{BB962C8B-B14F-4D97-AF65-F5344CB8AC3E}">
        <p14:creationId xmlns:p14="http://schemas.microsoft.com/office/powerpoint/2010/main" val="222721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4</a:t>
            </a:fld>
            <a:endParaRPr lang="zh-CN" altLang="en-US"/>
          </a:p>
        </p:txBody>
      </p:sp>
    </p:spTree>
    <p:extLst>
      <p:ext uri="{BB962C8B-B14F-4D97-AF65-F5344CB8AC3E}">
        <p14:creationId xmlns:p14="http://schemas.microsoft.com/office/powerpoint/2010/main" val="1644476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5</a:t>
            </a:fld>
            <a:endParaRPr lang="zh-CN" altLang="en-US"/>
          </a:p>
        </p:txBody>
      </p:sp>
    </p:spTree>
    <p:extLst>
      <p:ext uri="{BB962C8B-B14F-4D97-AF65-F5344CB8AC3E}">
        <p14:creationId xmlns:p14="http://schemas.microsoft.com/office/powerpoint/2010/main" val="346203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6</a:t>
            </a:fld>
            <a:endParaRPr lang="zh-CN" altLang="en-US"/>
          </a:p>
        </p:txBody>
      </p:sp>
    </p:spTree>
    <p:extLst>
      <p:ext uri="{BB962C8B-B14F-4D97-AF65-F5344CB8AC3E}">
        <p14:creationId xmlns:p14="http://schemas.microsoft.com/office/powerpoint/2010/main" val="1717380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7</a:t>
            </a:fld>
            <a:endParaRPr lang="zh-CN" altLang="en-US"/>
          </a:p>
        </p:txBody>
      </p:sp>
    </p:spTree>
    <p:extLst>
      <p:ext uri="{BB962C8B-B14F-4D97-AF65-F5344CB8AC3E}">
        <p14:creationId xmlns:p14="http://schemas.microsoft.com/office/powerpoint/2010/main" val="3763968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8</a:t>
            </a:fld>
            <a:endParaRPr lang="zh-CN" altLang="en-US"/>
          </a:p>
        </p:txBody>
      </p:sp>
    </p:spTree>
    <p:extLst>
      <p:ext uri="{BB962C8B-B14F-4D97-AF65-F5344CB8AC3E}">
        <p14:creationId xmlns:p14="http://schemas.microsoft.com/office/powerpoint/2010/main" val="552873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9</a:t>
            </a:fld>
            <a:endParaRPr lang="zh-CN" altLang="en-US"/>
          </a:p>
        </p:txBody>
      </p:sp>
    </p:spTree>
    <p:extLst>
      <p:ext uri="{BB962C8B-B14F-4D97-AF65-F5344CB8AC3E}">
        <p14:creationId xmlns:p14="http://schemas.microsoft.com/office/powerpoint/2010/main" val="784226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202201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185138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67277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271365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400036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251519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23196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239713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57771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35396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2AB9F04-B251-415E-AAE6-FA2E5DE1F20D}" type="datetimeFigureOut">
              <a:rPr lang="zh-CN" altLang="en-US" smtClean="0"/>
              <a:t>2021/1/24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243D47C-A663-4E48-8C72-BA1D6509F2FF}" type="slidenum">
              <a:rPr lang="zh-CN" altLang="en-US" smtClean="0"/>
              <a:t>‹#›</a:t>
            </a:fld>
            <a:endParaRPr lang="zh-CN" altLang="en-US"/>
          </a:p>
        </p:txBody>
      </p:sp>
    </p:spTree>
    <p:extLst>
      <p:ext uri="{BB962C8B-B14F-4D97-AF65-F5344CB8AC3E}">
        <p14:creationId xmlns:p14="http://schemas.microsoft.com/office/powerpoint/2010/main" val="2822382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18" y="2946876"/>
            <a:ext cx="1242562" cy="2061096"/>
          </a:xfrm>
          <a:prstGeom prst="rect">
            <a:avLst/>
          </a:prstGeom>
        </p:spPr>
      </p:pic>
      <p:grpSp>
        <p:nvGrpSpPr>
          <p:cNvPr id="13" name="组合 12">
            <a:extLst>
              <a:ext uri="{FF2B5EF4-FFF2-40B4-BE49-F238E27FC236}">
                <a16:creationId xmlns:a16="http://schemas.microsoft.com/office/drawing/2014/main" id="{BEC6ED6F-0A39-478A-BA9C-899C2AC57D46}"/>
              </a:ext>
            </a:extLst>
          </p:cNvPr>
          <p:cNvGrpSpPr/>
          <p:nvPr/>
        </p:nvGrpSpPr>
        <p:grpSpPr>
          <a:xfrm>
            <a:off x="10236" y="2647570"/>
            <a:ext cx="9144001" cy="2516468"/>
            <a:chOff x="0" y="3502709"/>
            <a:chExt cx="12191999" cy="3355291"/>
          </a:xfrm>
        </p:grpSpPr>
        <p:pic>
          <p:nvPicPr>
            <p:cNvPr id="14" name="图片 13">
              <a:extLst>
                <a:ext uri="{FF2B5EF4-FFF2-40B4-BE49-F238E27FC236}">
                  <a16:creationId xmlns:a16="http://schemas.microsoft.com/office/drawing/2014/main" id="{FD8A183C-E6FB-4BD0-8A97-4D953C6C3917}"/>
                </a:ext>
              </a:extLst>
            </p:cNvPr>
            <p:cNvPicPr>
              <a:picLocks noChangeAspect="1"/>
            </p:cNvPicPr>
            <p:nvPr/>
          </p:nvPicPr>
          <p:blipFill>
            <a:blip r:embed="rId4"/>
            <a:stretch>
              <a:fillRect/>
            </a:stretch>
          </p:blipFill>
          <p:spPr>
            <a:xfrm>
              <a:off x="0" y="3502709"/>
              <a:ext cx="12191999" cy="3355291"/>
            </a:xfrm>
            <a:prstGeom prst="rect">
              <a:avLst/>
            </a:prstGeom>
          </p:spPr>
        </p:pic>
        <p:pic>
          <p:nvPicPr>
            <p:cNvPr id="15" name="图片 14">
              <a:extLst>
                <a:ext uri="{FF2B5EF4-FFF2-40B4-BE49-F238E27FC236}">
                  <a16:creationId xmlns:a16="http://schemas.microsoft.com/office/drawing/2014/main" id="{AF5761D4-4F6B-4ABA-BB05-5D76D217FED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56156" y="4053736"/>
              <a:ext cx="1452462" cy="605193"/>
            </a:xfrm>
            <a:prstGeom prst="rect">
              <a:avLst/>
            </a:prstGeom>
          </p:spPr>
        </p:pic>
        <p:pic>
          <p:nvPicPr>
            <p:cNvPr id="16" name="图片 15">
              <a:extLst>
                <a:ext uri="{FF2B5EF4-FFF2-40B4-BE49-F238E27FC236}">
                  <a16:creationId xmlns:a16="http://schemas.microsoft.com/office/drawing/2014/main" id="{277CF5B9-A3D0-47E8-9652-746EDE120DD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227977" y="4053736"/>
              <a:ext cx="1551072" cy="605193"/>
            </a:xfrm>
            <a:prstGeom prst="rect">
              <a:avLst/>
            </a:prstGeom>
          </p:spPr>
        </p:pic>
      </p:grpSp>
      <p:sp>
        <p:nvSpPr>
          <p:cNvPr id="33" name="TextBox 20"/>
          <p:cNvSpPr txBox="1"/>
          <p:nvPr/>
        </p:nvSpPr>
        <p:spPr>
          <a:xfrm>
            <a:off x="1528327" y="1698313"/>
            <a:ext cx="6382921" cy="830997"/>
          </a:xfrm>
          <a:prstGeom prst="rect">
            <a:avLst/>
          </a:prstGeom>
          <a:noFill/>
          <a:effectLst/>
        </p:spPr>
        <p:txBody>
          <a:bodyPr wrap="square" rtlCol="0">
            <a:spAutoFit/>
          </a:bodyPr>
          <a:lstStyle/>
          <a:p>
            <a:pPr algn="ctr"/>
            <a:r>
              <a:rPr lang="zh-CN" altLang="en-US" sz="4800" b="1"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我是党员 我奉献</a:t>
            </a:r>
          </a:p>
        </p:txBody>
      </p:sp>
      <p:pic>
        <p:nvPicPr>
          <p:cNvPr id="42" name="图片 41"/>
          <p:cNvPicPr>
            <a:picLocks noChangeAspect="1"/>
          </p:cNvPicPr>
          <p:nvPr/>
        </p:nvPicPr>
        <p:blipFill>
          <a:blip r:embed="rId7"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977496" y="323386"/>
            <a:ext cx="1076866" cy="1040636"/>
          </a:xfrm>
          <a:prstGeom prst="rect">
            <a:avLst/>
          </a:prstGeom>
        </p:spPr>
      </p:pic>
      <p:cxnSp>
        <p:nvCxnSpPr>
          <p:cNvPr id="43" name="直接连接符 42"/>
          <p:cNvCxnSpPr/>
          <p:nvPr/>
        </p:nvCxnSpPr>
        <p:spPr>
          <a:xfrm>
            <a:off x="2094523" y="263777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380852" y="2710795"/>
            <a:ext cx="2518639" cy="369332"/>
          </a:xfrm>
          <a:prstGeom prst="rect">
            <a:avLst/>
          </a:prstGeom>
          <a:noFill/>
        </p:spPr>
        <p:txBody>
          <a:bodyPr wrap="none" rtlCol="0">
            <a:spAutoFit/>
          </a:bodyPr>
          <a:lstStyle/>
          <a:p>
            <a:pPr algn="ctr"/>
            <a:r>
              <a:rPr lang="en-US" altLang="zh-CN" sz="1800">
                <a:solidFill>
                  <a:srgbClr val="E3060C"/>
                </a:solidFill>
                <a:latin typeface="微软雅黑" panose="020B0503020204020204" pitchFamily="34" charset="-122"/>
                <a:ea typeface="微软雅黑" panose="020B0503020204020204" pitchFamily="34" charset="-122"/>
              </a:rPr>
              <a:t>—</a:t>
            </a:r>
            <a:r>
              <a:rPr lang="zh-CN" altLang="en-US" sz="1800">
                <a:solidFill>
                  <a:srgbClr val="E3060C"/>
                </a:solidFill>
                <a:latin typeface="微软雅黑" panose="020B0503020204020204" pitchFamily="34" charset="-122"/>
                <a:ea typeface="微软雅黑" panose="020B0503020204020204" pitchFamily="34" charset="-122"/>
              </a:rPr>
              <a:t>汇报人：喜爱</a:t>
            </a:r>
            <a:r>
              <a:rPr lang="en-US" altLang="zh-CN" sz="1800">
                <a:solidFill>
                  <a:srgbClr val="E3060C"/>
                </a:solidFill>
                <a:latin typeface="微软雅黑" panose="020B0503020204020204" pitchFamily="34" charset="-122"/>
                <a:ea typeface="微软雅黑" panose="020B0503020204020204" pitchFamily="34" charset="-122"/>
              </a:rPr>
              <a:t>PPT—</a:t>
            </a:r>
            <a:endParaRPr lang="zh-CN" altLang="en-US" sz="1800" dirty="0">
              <a:solidFill>
                <a:srgbClr val="E3060C"/>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0569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288"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p:cTn id="25" dur="1000" fill="hold"/>
                                        <p:tgtEl>
                                          <p:spTgt spid="42"/>
                                        </p:tgtEl>
                                        <p:attrNameLst>
                                          <p:attrName>ppt_w</p:attrName>
                                        </p:attrNameLst>
                                      </p:cBhvr>
                                      <p:tavLst>
                                        <p:tav tm="0">
                                          <p:val>
                                            <p:strVal val="4/3*#ppt_w"/>
                                          </p:val>
                                        </p:tav>
                                        <p:tav tm="100000">
                                          <p:val>
                                            <p:strVal val="#ppt_w"/>
                                          </p:val>
                                        </p:tav>
                                      </p:tavLst>
                                    </p:anim>
                                    <p:anim calcmode="lin" valueType="num">
                                      <p:cBhvr>
                                        <p:cTn id="26" dur="1000" fill="hold"/>
                                        <p:tgtEl>
                                          <p:spTgt spid="42"/>
                                        </p:tgtEl>
                                        <p:attrNameLst>
                                          <p:attrName>ppt_h</p:attrName>
                                        </p:attrNameLst>
                                      </p:cBhvr>
                                      <p:tavLst>
                                        <p:tav tm="0">
                                          <p:val>
                                            <p:strVal val="4/3*#ppt_h"/>
                                          </p:val>
                                        </p:tav>
                                        <p:tav tm="100000">
                                          <p:val>
                                            <p:strVal val="#ppt_h"/>
                                          </p:val>
                                        </p:tav>
                                      </p:tavLst>
                                    </p:anim>
                                  </p:childTnLst>
                                </p:cTn>
                              </p:par>
                              <p:par>
                                <p:cTn id="27" presetID="53" presetClass="entr" presetSubtype="528" fill="hold" grpId="0" nodeType="with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2250" fill="hold"/>
                                        <p:tgtEl>
                                          <p:spTgt spid="33"/>
                                        </p:tgtEl>
                                        <p:attrNameLst>
                                          <p:attrName>ppt_w</p:attrName>
                                        </p:attrNameLst>
                                      </p:cBhvr>
                                      <p:tavLst>
                                        <p:tav tm="0">
                                          <p:val>
                                            <p:fltVal val="0"/>
                                          </p:val>
                                        </p:tav>
                                        <p:tav tm="100000">
                                          <p:val>
                                            <p:strVal val="#ppt_w"/>
                                          </p:val>
                                        </p:tav>
                                      </p:tavLst>
                                    </p:anim>
                                    <p:anim calcmode="lin" valueType="num">
                                      <p:cBhvr>
                                        <p:cTn id="30" dur="2250" fill="hold"/>
                                        <p:tgtEl>
                                          <p:spTgt spid="33"/>
                                        </p:tgtEl>
                                        <p:attrNameLst>
                                          <p:attrName>ppt_h</p:attrName>
                                        </p:attrNameLst>
                                      </p:cBhvr>
                                      <p:tavLst>
                                        <p:tav tm="0">
                                          <p:val>
                                            <p:fltVal val="0"/>
                                          </p:val>
                                        </p:tav>
                                        <p:tav tm="100000">
                                          <p:val>
                                            <p:strVal val="#ppt_h"/>
                                          </p:val>
                                        </p:tav>
                                      </p:tavLst>
                                    </p:anim>
                                    <p:animEffect transition="in" filter="fade">
                                      <p:cBhvr>
                                        <p:cTn id="31" dur="2250"/>
                                        <p:tgtEl>
                                          <p:spTgt spid="33"/>
                                        </p:tgtEl>
                                      </p:cBhvr>
                                    </p:animEffect>
                                    <p:anim calcmode="lin" valueType="num">
                                      <p:cBhvr>
                                        <p:cTn id="32" dur="2250" fill="hold"/>
                                        <p:tgtEl>
                                          <p:spTgt spid="33"/>
                                        </p:tgtEl>
                                        <p:attrNameLst>
                                          <p:attrName>ppt_x</p:attrName>
                                        </p:attrNameLst>
                                      </p:cBhvr>
                                      <p:tavLst>
                                        <p:tav tm="0">
                                          <p:val>
                                            <p:fltVal val="0.5"/>
                                          </p:val>
                                        </p:tav>
                                        <p:tav tm="100000">
                                          <p:val>
                                            <p:strVal val="#ppt_x"/>
                                          </p:val>
                                        </p:tav>
                                      </p:tavLst>
                                    </p:anim>
                                    <p:anim calcmode="lin" valueType="num">
                                      <p:cBhvr>
                                        <p:cTn id="33" dur="2250" fill="hold"/>
                                        <p:tgtEl>
                                          <p:spTgt spid="33"/>
                                        </p:tgtEl>
                                        <p:attrNameLst>
                                          <p:attrName>ppt_y</p:attrName>
                                        </p:attrNameLst>
                                      </p:cBhvr>
                                      <p:tavLst>
                                        <p:tav tm="0">
                                          <p:val>
                                            <p:fltVal val="0.5"/>
                                          </p:val>
                                        </p:tav>
                                        <p:tav tm="100000">
                                          <p:val>
                                            <p:strVal val="#ppt_y"/>
                                          </p:val>
                                        </p:tav>
                                      </p:tavLst>
                                    </p:anim>
                                  </p:childTnLst>
                                </p:cTn>
                              </p:par>
                              <p:par>
                                <p:cTn id="34" presetID="22" presetClass="entr" presetSubtype="2" fill="hold" nodeType="withEffect">
                                  <p:stCondLst>
                                    <p:cond delay="4250"/>
                                  </p:stCondLst>
                                  <p:childTnLst>
                                    <p:set>
                                      <p:cBhvr>
                                        <p:cTn id="35" dur="1" fill="hold">
                                          <p:stCondLst>
                                            <p:cond delay="0"/>
                                          </p:stCondLst>
                                        </p:cTn>
                                        <p:tgtEl>
                                          <p:spTgt spid="43"/>
                                        </p:tgtEl>
                                        <p:attrNameLst>
                                          <p:attrName>style.visibility</p:attrName>
                                        </p:attrNameLst>
                                      </p:cBhvr>
                                      <p:to>
                                        <p:strVal val="visible"/>
                                      </p:to>
                                    </p:set>
                                    <p:animEffect transition="in" filter="wipe(right)">
                                      <p:cBhvr>
                                        <p:cTn id="36" dur="1000"/>
                                        <p:tgtEl>
                                          <p:spTgt spid="43"/>
                                        </p:tgtEl>
                                      </p:cBhvr>
                                    </p:animEffect>
                                  </p:childTnLst>
                                </p:cTn>
                              </p:par>
                              <p:par>
                                <p:cTn id="37" presetID="12" presetClass="entr" presetSubtype="4" fill="hold" grpId="0" nodeType="withEffect">
                                  <p:stCondLst>
                                    <p:cond delay="540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1000"/>
                                        <p:tgtEl>
                                          <p:spTgt spid="18"/>
                                        </p:tgtEl>
                                        <p:attrNameLst>
                                          <p:attrName>ppt_y</p:attrName>
                                        </p:attrNameLst>
                                      </p:cBhvr>
                                      <p:tavLst>
                                        <p:tav tm="0">
                                          <p:val>
                                            <p:strVal val="#ppt_y+#ppt_h*1.125000"/>
                                          </p:val>
                                        </p:tav>
                                        <p:tav tm="100000">
                                          <p:val>
                                            <p:strVal val="#ppt_y"/>
                                          </p:val>
                                        </p:tav>
                                      </p:tavLst>
                                    </p:anim>
                                    <p:animEffect transition="in" filter="wipe(up)">
                                      <p:cBhvr>
                                        <p:cTn id="4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8" name="矩形 17">
            <a:extLst>
              <a:ext uri="{FF2B5EF4-FFF2-40B4-BE49-F238E27FC236}">
                <a16:creationId xmlns:a16="http://schemas.microsoft.com/office/drawing/2014/main" id="{E4096301-BC31-4DF0-9BEC-8BC701C40354}"/>
              </a:ext>
            </a:extLst>
          </p:cNvPr>
          <p:cNvSpPr/>
          <p:nvPr/>
        </p:nvSpPr>
        <p:spPr>
          <a:xfrm>
            <a:off x="1017365" y="1513593"/>
            <a:ext cx="1478469" cy="2052430"/>
          </a:xfrm>
          <a:prstGeom prst="rect">
            <a:avLst/>
          </a:prstGeom>
          <a:solidFill>
            <a:srgbClr val="C00000"/>
          </a:solid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lnSpc>
                <a:spcPct val="150000"/>
              </a:lnSpc>
              <a:defRPr/>
            </a:pPr>
            <a:r>
              <a:rPr lang="zh-CN" altLang="en-US" sz="22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选择了做共党员就意味着选择了奉献</a:t>
            </a:r>
            <a:endParaRPr kumimoji="0" lang="zh-CN" altLang="en-US" sz="2200" b="1" i="0" u="none" strike="noStrike" kern="0" cap="none" spc="0" normalizeH="0" baseline="0" noProof="0" dirty="0">
              <a:ln>
                <a:noFill/>
              </a:ln>
              <a:solidFill>
                <a:srgbClr val="FFC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圆角矩形 7">
            <a:extLst>
              <a:ext uri="{FF2B5EF4-FFF2-40B4-BE49-F238E27FC236}">
                <a16:creationId xmlns:a16="http://schemas.microsoft.com/office/drawing/2014/main" id="{6E964357-3533-4705-8CBD-59FC994D56C1}"/>
              </a:ext>
            </a:extLst>
          </p:cNvPr>
          <p:cNvSpPr/>
          <p:nvPr/>
        </p:nvSpPr>
        <p:spPr>
          <a:xfrm>
            <a:off x="4139952" y="164751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标题 1">
            <a:extLst>
              <a:ext uri="{FF2B5EF4-FFF2-40B4-BE49-F238E27FC236}">
                <a16:creationId xmlns:a16="http://schemas.microsoft.com/office/drawing/2014/main" id="{F2EAE964-4DB2-4193-8ECB-40EB9E347B84}"/>
              </a:ext>
            </a:extLst>
          </p:cNvPr>
          <p:cNvSpPr txBox="1">
            <a:spLocks/>
          </p:cNvSpPr>
          <p:nvPr/>
        </p:nvSpPr>
        <p:spPr>
          <a:xfrm>
            <a:off x="4349108" y="1761676"/>
            <a:ext cx="3341345"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总想着组织能给我什么</a:t>
            </a:r>
          </a:p>
        </p:txBody>
      </p:sp>
      <p:grpSp>
        <p:nvGrpSpPr>
          <p:cNvPr id="4" name="组合 3">
            <a:extLst>
              <a:ext uri="{FF2B5EF4-FFF2-40B4-BE49-F238E27FC236}">
                <a16:creationId xmlns:a16="http://schemas.microsoft.com/office/drawing/2014/main" id="{4D93EC3C-A539-461C-9876-C15DC0DEE1A5}"/>
              </a:ext>
            </a:extLst>
          </p:cNvPr>
          <p:cNvGrpSpPr/>
          <p:nvPr/>
        </p:nvGrpSpPr>
        <p:grpSpPr>
          <a:xfrm>
            <a:off x="3083061" y="1647513"/>
            <a:ext cx="861241" cy="701749"/>
            <a:chOff x="3237547" y="2436043"/>
            <a:chExt cx="861241" cy="701749"/>
          </a:xfrm>
        </p:grpSpPr>
        <p:sp>
          <p:nvSpPr>
            <p:cNvPr id="3" name="流程图: 可选过程 2">
              <a:extLst>
                <a:ext uri="{FF2B5EF4-FFF2-40B4-BE49-F238E27FC236}">
                  <a16:creationId xmlns:a16="http://schemas.microsoft.com/office/drawing/2014/main" id="{E059AB69-B3B1-426D-90EA-85EB0E524733}"/>
                </a:ext>
              </a:extLst>
            </p:cNvPr>
            <p:cNvSpPr/>
            <p:nvPr/>
          </p:nvSpPr>
          <p:spPr>
            <a:xfrm>
              <a:off x="3237547" y="2436043"/>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标题 1">
              <a:extLst>
                <a:ext uri="{FF2B5EF4-FFF2-40B4-BE49-F238E27FC236}">
                  <a16:creationId xmlns:a16="http://schemas.microsoft.com/office/drawing/2014/main" id="{629F371B-070A-42D7-A503-07CC1732CF57}"/>
                </a:ext>
              </a:extLst>
            </p:cNvPr>
            <p:cNvSpPr txBox="1">
              <a:spLocks/>
            </p:cNvSpPr>
            <p:nvPr/>
          </p:nvSpPr>
          <p:spPr>
            <a:xfrm>
              <a:off x="3304218" y="2571750"/>
              <a:ext cx="699596" cy="40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200" b="1" kern="0" dirty="0">
                  <a:solidFill>
                    <a:schemeClr val="bg1"/>
                  </a:solidFill>
                  <a:latin typeface="Arial" panose="020B0604020202020204" pitchFamily="34" charset="0"/>
                  <a:sym typeface="Arial" panose="020B0604020202020204" pitchFamily="34" charset="0"/>
                </a:rPr>
                <a:t>不要</a:t>
              </a:r>
            </a:p>
          </p:txBody>
        </p:sp>
      </p:grpSp>
      <p:sp>
        <p:nvSpPr>
          <p:cNvPr id="31" name="圆角矩形 13">
            <a:extLst>
              <a:ext uri="{FF2B5EF4-FFF2-40B4-BE49-F238E27FC236}">
                <a16:creationId xmlns:a16="http://schemas.microsoft.com/office/drawing/2014/main" id="{E4C645E6-BDC3-4B6E-938A-1B8C7F00EADE}"/>
              </a:ext>
            </a:extLst>
          </p:cNvPr>
          <p:cNvSpPr/>
          <p:nvPr/>
        </p:nvSpPr>
        <p:spPr>
          <a:xfrm>
            <a:off x="4139952" y="268979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标题 1">
            <a:extLst>
              <a:ext uri="{FF2B5EF4-FFF2-40B4-BE49-F238E27FC236}">
                <a16:creationId xmlns:a16="http://schemas.microsoft.com/office/drawing/2014/main" id="{6D19FDBA-D37E-437D-81C4-C285CEB547C6}"/>
              </a:ext>
            </a:extLst>
          </p:cNvPr>
          <p:cNvSpPr txBox="1">
            <a:spLocks/>
          </p:cNvSpPr>
          <p:nvPr/>
        </p:nvSpPr>
        <p:spPr>
          <a:xfrm>
            <a:off x="4349108" y="2803956"/>
            <a:ext cx="3020744"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想我能为组织做什么</a:t>
            </a:r>
          </a:p>
        </p:txBody>
      </p:sp>
      <p:grpSp>
        <p:nvGrpSpPr>
          <p:cNvPr id="5" name="组合 4">
            <a:extLst>
              <a:ext uri="{FF2B5EF4-FFF2-40B4-BE49-F238E27FC236}">
                <a16:creationId xmlns:a16="http://schemas.microsoft.com/office/drawing/2014/main" id="{E431D6C1-9FC9-48BB-BA4D-27AD258399DD}"/>
              </a:ext>
            </a:extLst>
          </p:cNvPr>
          <p:cNvGrpSpPr/>
          <p:nvPr/>
        </p:nvGrpSpPr>
        <p:grpSpPr>
          <a:xfrm>
            <a:off x="3068909" y="2689792"/>
            <a:ext cx="861241" cy="701749"/>
            <a:chOff x="3223395" y="3478322"/>
            <a:chExt cx="861241" cy="701749"/>
          </a:xfrm>
        </p:grpSpPr>
        <p:sp>
          <p:nvSpPr>
            <p:cNvPr id="41" name="流程图: 可选过程 40">
              <a:extLst>
                <a:ext uri="{FF2B5EF4-FFF2-40B4-BE49-F238E27FC236}">
                  <a16:creationId xmlns:a16="http://schemas.microsoft.com/office/drawing/2014/main" id="{884BB670-06DA-4141-8647-BCC479405D6B}"/>
                </a:ext>
              </a:extLst>
            </p:cNvPr>
            <p:cNvSpPr/>
            <p:nvPr/>
          </p:nvSpPr>
          <p:spPr>
            <a:xfrm>
              <a:off x="3223395" y="3478322"/>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标题 1">
              <a:extLst>
                <a:ext uri="{FF2B5EF4-FFF2-40B4-BE49-F238E27FC236}">
                  <a16:creationId xmlns:a16="http://schemas.microsoft.com/office/drawing/2014/main" id="{76DB2213-91E7-49ED-B758-F0DD31ED57E6}"/>
                </a:ext>
              </a:extLst>
            </p:cNvPr>
            <p:cNvSpPr txBox="1">
              <a:spLocks/>
            </p:cNvSpPr>
            <p:nvPr/>
          </p:nvSpPr>
          <p:spPr>
            <a:xfrm>
              <a:off x="3433786" y="3544130"/>
              <a:ext cx="468763" cy="46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要</a:t>
              </a:r>
            </a:p>
          </p:txBody>
        </p:sp>
      </p:grpSp>
    </p:spTree>
    <p:extLst>
      <p:ext uri="{BB962C8B-B14F-4D97-AF65-F5344CB8AC3E}">
        <p14:creationId xmlns:p14="http://schemas.microsoft.com/office/powerpoint/2010/main" val="34560506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500"/>
                                        <p:tgtEl>
                                          <p:spTgt spid="18"/>
                                        </p:tgtEl>
                                      </p:cBhvr>
                                    </p:animEffect>
                                    <p:anim calcmode="lin" valueType="num">
                                      <p:cBhvr>
                                        <p:cTn id="38" dur="1500" fill="hold"/>
                                        <p:tgtEl>
                                          <p:spTgt spid="18"/>
                                        </p:tgtEl>
                                        <p:attrNameLst>
                                          <p:attrName>ppt_x</p:attrName>
                                        </p:attrNameLst>
                                      </p:cBhvr>
                                      <p:tavLst>
                                        <p:tav tm="0">
                                          <p:val>
                                            <p:strVal val="#ppt_x"/>
                                          </p:val>
                                        </p:tav>
                                        <p:tav tm="100000">
                                          <p:val>
                                            <p:strVal val="#ppt_x"/>
                                          </p:val>
                                        </p:tav>
                                      </p:tavLst>
                                    </p:anim>
                                    <p:anim calcmode="lin" valueType="num">
                                      <p:cBhvr>
                                        <p:cTn id="39" dur="15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1"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heel(1)">
                                      <p:cBhvr>
                                        <p:cTn id="53" dur="2000"/>
                                        <p:tgtEl>
                                          <p:spTgt spid="19"/>
                                        </p:tgtEl>
                                      </p:cBhvr>
                                    </p:animEffect>
                                  </p:childTnLst>
                                </p:cTn>
                              </p:par>
                            </p:childTnLst>
                          </p:cTn>
                        </p:par>
                        <p:par>
                          <p:cTn id="54" fill="hold">
                            <p:stCondLst>
                              <p:cond delay="7000"/>
                            </p:stCondLst>
                            <p:childTnLst>
                              <p:par>
                                <p:cTn id="55" presetID="18" presetClass="entr" presetSubtype="12"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strips(downLeft)">
                                      <p:cBhvr>
                                        <p:cTn id="57" dur="500"/>
                                        <p:tgtEl>
                                          <p:spTgt spid="20"/>
                                        </p:tgtEl>
                                      </p:cBhvr>
                                    </p:animEffect>
                                  </p:childTnLst>
                                </p:cTn>
                              </p:par>
                            </p:childTnLst>
                          </p:cTn>
                        </p:par>
                        <p:par>
                          <p:cTn id="58" fill="hold">
                            <p:stCondLst>
                              <p:cond delay="7500"/>
                            </p:stCondLst>
                            <p:childTnLst>
                              <p:par>
                                <p:cTn id="59" presetID="21" presetClass="entr" presetSubtype="1"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heel(1)">
                                      <p:cBhvr>
                                        <p:cTn id="61" dur="2000"/>
                                        <p:tgtEl>
                                          <p:spTgt spid="31"/>
                                        </p:tgtEl>
                                      </p:cBhvr>
                                    </p:animEffect>
                                  </p:childTnLst>
                                </p:cTn>
                              </p:par>
                            </p:childTnLst>
                          </p:cTn>
                        </p:par>
                        <p:par>
                          <p:cTn id="62" fill="hold">
                            <p:stCondLst>
                              <p:cond delay="9500"/>
                            </p:stCondLst>
                            <p:childTnLst>
                              <p:par>
                                <p:cTn id="63" presetID="18" presetClass="entr" presetSubtype="12"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strips(downLeft)">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9" grpId="0" animBg="1"/>
      <p:bldP spid="20" grpId="0"/>
      <p:bldP spid="31"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1" name="矩形 20">
            <a:extLst>
              <a:ext uri="{FF2B5EF4-FFF2-40B4-BE49-F238E27FC236}">
                <a16:creationId xmlns:a16="http://schemas.microsoft.com/office/drawing/2014/main" id="{2CC82E23-4DA2-41E3-9BF3-410AB0C4BB6C}"/>
              </a:ext>
            </a:extLst>
          </p:cNvPr>
          <p:cNvSpPr/>
          <p:nvPr/>
        </p:nvSpPr>
        <p:spPr>
          <a:xfrm>
            <a:off x="2483768" y="1373272"/>
            <a:ext cx="6042704" cy="112387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11E65497-1CCF-4692-BFD2-C5D68D226537}"/>
              </a:ext>
            </a:extLst>
          </p:cNvPr>
          <p:cNvSpPr/>
          <p:nvPr/>
        </p:nvSpPr>
        <p:spPr>
          <a:xfrm>
            <a:off x="2528277" y="1373272"/>
            <a:ext cx="5998195" cy="978729"/>
          </a:xfrm>
          <a:prstGeom prst="rect">
            <a:avLst/>
          </a:prstGeom>
        </p:spPr>
        <p:txBody>
          <a:bodyPr wrap="square">
            <a:spAutoFit/>
          </a:bodyPr>
          <a:lstStyle/>
          <a:p>
            <a:pPr>
              <a:lnSpc>
                <a:spcPct val="120000"/>
              </a:lnSpc>
            </a:pPr>
            <a:r>
              <a:rPr lang="zh-CN" altLang="en-US" sz="1600" dirty="0">
                <a:latin typeface="微软雅黑" pitchFamily="34" charset="-122"/>
                <a:ea typeface="微软雅黑" pitchFamily="34" charset="-122"/>
              </a:rPr>
              <a:t>是一个为人民鞠躬尽瘁，死而后已的英雄。他正确使用权力，把自己当作人民群众的一份子，所做的事情与人民群众的利益相一致，坚持走群众路线，无私奉献。</a:t>
            </a:r>
            <a:endParaRPr lang="zh-CN" altLang="zh-CN" sz="1600" dirty="0">
              <a:latin typeface="微软雅黑" pitchFamily="34" charset="-122"/>
              <a:ea typeface="微软雅黑" pitchFamily="34" charset="-122"/>
            </a:endParaRPr>
          </a:p>
        </p:txBody>
      </p:sp>
      <p:sp>
        <p:nvSpPr>
          <p:cNvPr id="23" name="矩形 22">
            <a:extLst>
              <a:ext uri="{FF2B5EF4-FFF2-40B4-BE49-F238E27FC236}">
                <a16:creationId xmlns:a16="http://schemas.microsoft.com/office/drawing/2014/main" id="{08A8327D-FFD6-415D-A223-12B09FC3D7AE}"/>
              </a:ext>
            </a:extLst>
          </p:cNvPr>
          <p:cNvSpPr/>
          <p:nvPr/>
        </p:nvSpPr>
        <p:spPr>
          <a:xfrm>
            <a:off x="323528" y="1373272"/>
            <a:ext cx="1892779" cy="399996"/>
          </a:xfrm>
          <a:prstGeom prst="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CFF85"/>
                </a:solidFill>
                <a:latin typeface="微软雅黑" pitchFamily="34" charset="-122"/>
                <a:ea typeface="微软雅黑" pitchFamily="34" charset="-122"/>
              </a:rPr>
              <a:t>焦裕禄同志</a:t>
            </a:r>
          </a:p>
        </p:txBody>
      </p:sp>
      <p:pic>
        <p:nvPicPr>
          <p:cNvPr id="24" name="图片 23">
            <a:extLst>
              <a:ext uri="{FF2B5EF4-FFF2-40B4-BE49-F238E27FC236}">
                <a16:creationId xmlns:a16="http://schemas.microsoft.com/office/drawing/2014/main" id="{782DE87C-D751-42DF-B0BC-39EC3277B2C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1862637"/>
            <a:ext cx="1907405" cy="2477150"/>
          </a:xfrm>
          <a:prstGeom prst="rect">
            <a:avLst/>
          </a:prstGeom>
          <a:ln>
            <a:noFill/>
          </a:ln>
          <a:effectLst>
            <a:outerShdw blurRad="292100" dist="139700" dir="2700000" algn="tl" rotWithShape="0">
              <a:srgbClr val="333333">
                <a:alpha val="65000"/>
              </a:srgbClr>
            </a:outerShdw>
          </a:effectLst>
        </p:spPr>
      </p:pic>
      <p:sp>
        <p:nvSpPr>
          <p:cNvPr id="25" name="矩形 24">
            <a:extLst>
              <a:ext uri="{FF2B5EF4-FFF2-40B4-BE49-F238E27FC236}">
                <a16:creationId xmlns:a16="http://schemas.microsoft.com/office/drawing/2014/main" id="{6A6DCFC2-FB3D-44E5-A6C4-AAB9042CF53E}"/>
              </a:ext>
            </a:extLst>
          </p:cNvPr>
          <p:cNvSpPr/>
          <p:nvPr/>
        </p:nvSpPr>
        <p:spPr>
          <a:xfrm>
            <a:off x="2492541" y="2635545"/>
            <a:ext cx="6033932" cy="1704241"/>
          </a:xfrm>
          <a:prstGeom prst="rect">
            <a:avLst/>
          </a:prstGeom>
          <a:noFill/>
          <a:ln w="19050" cap="flat" cmpd="sng" algn="ctr">
            <a:solidFill>
              <a:schemeClr val="accent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67" b="0" i="0" u="none" strike="noStrike" kern="0" cap="none" spc="0" normalizeH="0" baseline="0" noProof="0" dirty="0">
              <a:ln>
                <a:noFill/>
              </a:ln>
              <a:solidFill>
                <a:srgbClr val="FF0517"/>
              </a:solidFill>
              <a:effectLst/>
              <a:uLnTx/>
              <a:uFillTx/>
              <a:latin typeface="Arial"/>
              <a:ea typeface="微软雅黑"/>
              <a:cs typeface="+mn-ea"/>
              <a:sym typeface="+mn-lt"/>
            </a:endParaRPr>
          </a:p>
        </p:txBody>
      </p:sp>
      <p:sp>
        <p:nvSpPr>
          <p:cNvPr id="26" name="矩形 25">
            <a:extLst>
              <a:ext uri="{FF2B5EF4-FFF2-40B4-BE49-F238E27FC236}">
                <a16:creationId xmlns:a16="http://schemas.microsoft.com/office/drawing/2014/main" id="{742DACCC-704D-429D-8F26-DB3A151037FE}"/>
              </a:ext>
            </a:extLst>
          </p:cNvPr>
          <p:cNvSpPr>
            <a:spLocks noChangeArrowheads="1"/>
          </p:cNvSpPr>
          <p:nvPr/>
        </p:nvSpPr>
        <p:spPr bwMode="auto">
          <a:xfrm>
            <a:off x="2545224" y="2663790"/>
            <a:ext cx="580708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sz="1600" dirty="0">
                <a:solidFill>
                  <a:srgbClr val="000000"/>
                </a:solidFill>
                <a:latin typeface="Arial"/>
                <a:ea typeface="微软雅黑"/>
                <a:cs typeface="+mn-ea"/>
                <a:sym typeface="+mn-lt"/>
              </a:rPr>
              <a:t>在全国人民全面建设小康社会的今天，如果再有一批</a:t>
            </a:r>
            <a:r>
              <a:rPr lang="zh-CN" altLang="en-US" sz="1600" dirty="0">
                <a:solidFill>
                  <a:srgbClr val="C00000"/>
                </a:solidFill>
                <a:latin typeface="Arial"/>
                <a:ea typeface="微软雅黑"/>
                <a:cs typeface="+mn-ea"/>
                <a:sym typeface="+mn-lt"/>
              </a:rPr>
              <a:t>像焦裕禄同志那样的好党员、好干部</a:t>
            </a:r>
            <a:r>
              <a:rPr lang="zh-CN" altLang="en-US" sz="1600" dirty="0">
                <a:solidFill>
                  <a:srgbClr val="000000"/>
                </a:solidFill>
                <a:latin typeface="Arial"/>
                <a:ea typeface="微软雅黑"/>
                <a:cs typeface="+mn-ea"/>
                <a:sym typeface="+mn-lt"/>
              </a:rPr>
              <a:t>，群众的积极性和创造性必然会大大发扬，我国的经济建设必将会如虎添翼，焕发出更大、更多的活力</a:t>
            </a:r>
            <a:r>
              <a:rPr lang="zh-CN" altLang="en-US" sz="2200" dirty="0">
                <a:solidFill>
                  <a:srgbClr val="000000"/>
                </a:solidFill>
                <a:latin typeface="Arial"/>
                <a:ea typeface="微软雅黑"/>
                <a:cs typeface="+mn-ea"/>
                <a:sym typeface="+mn-lt"/>
              </a:rPr>
              <a:t>。</a:t>
            </a:r>
          </a:p>
        </p:txBody>
      </p:sp>
    </p:spTree>
    <p:extLst>
      <p:ext uri="{BB962C8B-B14F-4D97-AF65-F5344CB8AC3E}">
        <p14:creationId xmlns:p14="http://schemas.microsoft.com/office/powerpoint/2010/main" val="1519458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1"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heel(1)">
                                      <p:cBhvr>
                                        <p:cTn id="42" dur="1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1+#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grpId="0" nodeType="clickEffect">
                                  <p:stCondLst>
                                    <p:cond delay="0"/>
                                  </p:stCondLst>
                                  <p:iterate type="lt">
                                    <p:tmPct val="10000"/>
                                  </p:iterate>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22"/>
                                        </p:tgtEl>
                                        <p:attrNameLst>
                                          <p:attrName>ppt_y</p:attrName>
                                        </p:attrNameLst>
                                      </p:cBhvr>
                                      <p:tavLst>
                                        <p:tav tm="0">
                                          <p:val>
                                            <p:strVal val="#ppt_y"/>
                                          </p:val>
                                        </p:tav>
                                        <p:tav tm="100000">
                                          <p:val>
                                            <p:strVal val="#ppt_y"/>
                                          </p:val>
                                        </p:tav>
                                      </p:tavLst>
                                    </p:anim>
                                    <p:anim calcmode="lin" valueType="num">
                                      <p:cBhvr>
                                        <p:cTn id="5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22"/>
                                        </p:tgtEl>
                                      </p:cBhvr>
                                    </p:animEffect>
                                  </p:childTnLst>
                                </p:cTn>
                              </p:par>
                            </p:childTnLst>
                          </p:cTn>
                        </p:par>
                        <p:par>
                          <p:cTn id="58" fill="hold">
                            <p:stCondLst>
                              <p:cond delay="4000"/>
                            </p:stCondLst>
                            <p:childTnLst>
                              <p:par>
                                <p:cTn id="59" presetID="2" presetClass="entr" presetSubtype="2"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1500" fill="hold"/>
                                        <p:tgtEl>
                                          <p:spTgt spid="25"/>
                                        </p:tgtEl>
                                        <p:attrNameLst>
                                          <p:attrName>ppt_x</p:attrName>
                                        </p:attrNameLst>
                                      </p:cBhvr>
                                      <p:tavLst>
                                        <p:tav tm="0">
                                          <p:val>
                                            <p:strVal val="1+#ppt_w/2"/>
                                          </p:val>
                                        </p:tav>
                                        <p:tav tm="100000">
                                          <p:val>
                                            <p:strVal val="#ppt_x"/>
                                          </p:val>
                                        </p:tav>
                                      </p:tavLst>
                                    </p:anim>
                                    <p:anim calcmode="lin" valueType="num">
                                      <p:cBhvr additive="base">
                                        <p:cTn id="62" dur="1500" fill="hold"/>
                                        <p:tgtEl>
                                          <p:spTgt spid="25"/>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14" presetClass="entr" presetSubtype="1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1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1" grpId="0" animBg="1"/>
      <p:bldP spid="22" grpId="0"/>
      <p:bldP spid="23" grpId="0"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1" y="2981470"/>
            <a:ext cx="9296655" cy="2182567"/>
            <a:chOff x="1" y="2981470"/>
            <a:chExt cx="9296655" cy="2182567"/>
          </a:xfrm>
        </p:grpSpPr>
        <p:grpSp>
          <p:nvGrpSpPr>
            <p:cNvPr id="10" name="组合 9">
              <a:extLst>
                <a:ext uri="{FF2B5EF4-FFF2-40B4-BE49-F238E27FC236}">
                  <a16:creationId xmlns:a16="http://schemas.microsoft.com/office/drawing/2014/main" id="{C4C0CEA8-AF97-4E14-81E8-858B97145556}"/>
                </a:ext>
              </a:extLst>
            </p:cNvPr>
            <p:cNvGrpSpPr/>
            <p:nvPr/>
          </p:nvGrpSpPr>
          <p:grpSpPr>
            <a:xfrm>
              <a:off x="1" y="3586985"/>
              <a:ext cx="9144000" cy="1577052"/>
              <a:chOff x="168" y="4748758"/>
              <a:chExt cx="12238925" cy="2110830"/>
            </a:xfrm>
          </p:grpSpPr>
          <p:pic>
            <p:nvPicPr>
              <p:cNvPr id="13" name="图片 12">
                <a:extLst>
                  <a:ext uri="{FF2B5EF4-FFF2-40B4-BE49-F238E27FC236}">
                    <a16:creationId xmlns:a16="http://schemas.microsoft.com/office/drawing/2014/main" id="{0FC8305A-8FA9-4504-BF8B-D9469740F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a:extLst>
                  <a:ext uri="{FF2B5EF4-FFF2-40B4-BE49-F238E27FC236}">
                    <a16:creationId xmlns:a16="http://schemas.microsoft.com/office/drawing/2014/main" id="{CB7A0615-2425-498C-9652-7444A3565138}"/>
                  </a:ext>
                </a:extLst>
              </p:cNvPr>
              <p:cNvGrpSpPr/>
              <p:nvPr/>
            </p:nvGrpSpPr>
            <p:grpSpPr>
              <a:xfrm>
                <a:off x="168" y="5270646"/>
                <a:ext cx="12238925" cy="1588942"/>
                <a:chOff x="168" y="5270646"/>
                <a:chExt cx="12238925" cy="1588942"/>
              </a:xfrm>
            </p:grpSpPr>
            <p:pic>
              <p:nvPicPr>
                <p:cNvPr id="16" name="图片 15">
                  <a:extLst>
                    <a:ext uri="{FF2B5EF4-FFF2-40B4-BE49-F238E27FC236}">
                      <a16:creationId xmlns:a16="http://schemas.microsoft.com/office/drawing/2014/main" id="{CDB6115C-3E85-4B93-94F5-EC23E5D445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a:extLst>
                    <a:ext uri="{FF2B5EF4-FFF2-40B4-BE49-F238E27FC236}">
                      <a16:creationId xmlns:a16="http://schemas.microsoft.com/office/drawing/2014/main" id="{A6E05862-1B44-45AB-9BDC-772FA8918E2C}"/>
                    </a:ext>
                  </a:extLst>
                </p:cNvPr>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第三章</a:t>
            </a:r>
          </a:p>
        </p:txBody>
      </p:sp>
      <p:sp>
        <p:nvSpPr>
          <p:cNvPr id="18" name="TextBox 1">
            <a:extLst>
              <a:ext uri="{FF2B5EF4-FFF2-40B4-BE49-F238E27FC236}">
                <a16:creationId xmlns:a16="http://schemas.microsoft.com/office/drawing/2014/main" id="{94AA414E-7A68-4400-9038-F556E5514D7C}"/>
              </a:ext>
            </a:extLst>
          </p:cNvPr>
          <p:cNvSpPr txBox="1"/>
          <p:nvPr/>
        </p:nvSpPr>
        <p:spPr>
          <a:xfrm>
            <a:off x="868958" y="2142068"/>
            <a:ext cx="7571271" cy="646317"/>
          </a:xfrm>
          <a:prstGeom prst="rect">
            <a:avLst/>
          </a:prstGeom>
          <a:noFill/>
        </p:spPr>
        <p:txBody>
          <a:bodyPr wrap="none" lIns="91424" tIns="45713" rIns="91424" bIns="45713" rtlCol="0">
            <a:spAutoFit/>
          </a:bodyPr>
          <a:lstStyle/>
          <a:p>
            <a:pPr marL="0" lvl="1" algn="ctr"/>
            <a:r>
              <a:rPr lang="zh-CN" altLang="en-US" sz="3600" b="1" dirty="0">
                <a:solidFill>
                  <a:srgbClr val="C00000"/>
                </a:solidFill>
                <a:latin typeface="Arial" panose="020B0604020202020204" pitchFamily="34" charset="0"/>
                <a:ea typeface="微软雅黑" pitchFamily="34" charset="-122"/>
                <a:sym typeface="Arial" panose="020B0604020202020204" pitchFamily="34" charset="0"/>
              </a:rPr>
              <a:t>立足本职工作，全心全意为人民服务</a:t>
            </a:r>
          </a:p>
        </p:txBody>
      </p:sp>
      <p:sp>
        <p:nvSpPr>
          <p:cNvPr id="19" name="TextBox 1">
            <a:extLst>
              <a:ext uri="{FF2B5EF4-FFF2-40B4-BE49-F238E27FC236}">
                <a16:creationId xmlns:a16="http://schemas.microsoft.com/office/drawing/2014/main" id="{880FE725-7D3F-4C26-AF01-CEBC2E129989}"/>
              </a:ext>
            </a:extLst>
          </p:cNvPr>
          <p:cNvSpPr txBox="1"/>
          <p:nvPr/>
        </p:nvSpPr>
        <p:spPr>
          <a:xfrm>
            <a:off x="5749306" y="3307001"/>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itchFamily="34" charset="-122"/>
                <a:sym typeface="Arial" panose="020B0604020202020204" pitchFamily="34" charset="0"/>
              </a:rPr>
              <a:t>—</a:t>
            </a:r>
            <a:r>
              <a:rPr lang="zh-CN" altLang="en-US" sz="2000" dirty="0">
                <a:latin typeface="Arial" panose="020B0604020202020204" pitchFamily="34" charset="0"/>
                <a:ea typeface="微软雅黑" pitchFamily="34" charset="-122"/>
                <a:sym typeface="Arial" panose="020B0604020202020204" pitchFamily="34" charset="0"/>
              </a:rPr>
              <a:t>我是党员 我奉献</a:t>
            </a:r>
          </a:p>
        </p:txBody>
      </p:sp>
    </p:spTree>
    <p:extLst>
      <p:ext uri="{BB962C8B-B14F-4D97-AF65-F5344CB8AC3E}">
        <p14:creationId xmlns:p14="http://schemas.microsoft.com/office/powerpoint/2010/main" val="72799486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5" name="矩形 14">
            <a:extLst>
              <a:ext uri="{FF2B5EF4-FFF2-40B4-BE49-F238E27FC236}">
                <a16:creationId xmlns:a16="http://schemas.microsoft.com/office/drawing/2014/main" id="{97908B9E-6FA1-4195-A082-FA54E60496FC}"/>
              </a:ext>
            </a:extLst>
          </p:cNvPr>
          <p:cNvSpPr/>
          <p:nvPr/>
        </p:nvSpPr>
        <p:spPr>
          <a:xfrm>
            <a:off x="745832" y="1315556"/>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a:extLst>
              <a:ext uri="{FF2B5EF4-FFF2-40B4-BE49-F238E27FC236}">
                <a16:creationId xmlns:a16="http://schemas.microsoft.com/office/drawing/2014/main" id="{44F1E17F-179F-457B-A6E7-8C68281B7648}"/>
              </a:ext>
            </a:extLst>
          </p:cNvPr>
          <p:cNvSpPr/>
          <p:nvPr/>
        </p:nvSpPr>
        <p:spPr>
          <a:xfrm>
            <a:off x="2151425" y="1275606"/>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我是谁？</a:t>
            </a:r>
          </a:p>
        </p:txBody>
      </p:sp>
      <p:sp>
        <p:nvSpPr>
          <p:cNvPr id="18" name="矩形 17">
            <a:extLst>
              <a:ext uri="{FF2B5EF4-FFF2-40B4-BE49-F238E27FC236}">
                <a16:creationId xmlns:a16="http://schemas.microsoft.com/office/drawing/2014/main" id="{A930BF5C-C4CC-424E-9B87-EE7D66B71D48}"/>
              </a:ext>
            </a:extLst>
          </p:cNvPr>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宋体" panose="02010600030101010101" pitchFamily="2" charset="-122"/>
            </a:endParaRPr>
          </a:p>
        </p:txBody>
      </p:sp>
      <p:sp>
        <p:nvSpPr>
          <p:cNvPr id="19" name="标题 1">
            <a:extLst>
              <a:ext uri="{FF2B5EF4-FFF2-40B4-BE49-F238E27FC236}">
                <a16:creationId xmlns:a16="http://schemas.microsoft.com/office/drawing/2014/main" id="{29BD0EFA-AC1B-414E-856A-E5A3BC1D2461}"/>
              </a:ext>
            </a:extLst>
          </p:cNvPr>
          <p:cNvSpPr txBox="1">
            <a:spLocks/>
          </p:cNvSpPr>
          <p:nvPr/>
        </p:nvSpPr>
        <p:spPr>
          <a:xfrm>
            <a:off x="925344" y="2643758"/>
            <a:ext cx="4154133" cy="172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just">
              <a:lnSpc>
                <a:spcPct val="150000"/>
              </a:lnSpc>
              <a:spcBef>
                <a:spcPts val="0"/>
              </a:spcBef>
            </a:pPr>
            <a:r>
              <a:rPr lang="zh-CN" altLang="en-US" sz="1800" kern="0" dirty="0">
                <a:latin typeface="Arial" panose="020B0604020202020204" pitchFamily="34" charset="0"/>
                <a:sym typeface="Arial" panose="020B0604020202020204" pitchFamily="34" charset="0"/>
              </a:rPr>
              <a:t>我是中国共产党党员，肩负责任。我是自愿申请加入中国共产党的，我是经党教育、培养、考验的，是举过拳头宣过誓的人，我是劳动人民中的一份子。</a:t>
            </a:r>
          </a:p>
        </p:txBody>
      </p:sp>
      <p:pic>
        <p:nvPicPr>
          <p:cNvPr id="20" name="图片 19">
            <a:extLst>
              <a:ext uri="{FF2B5EF4-FFF2-40B4-BE49-F238E27FC236}">
                <a16:creationId xmlns:a16="http://schemas.microsoft.com/office/drawing/2014/main" id="{87BD56F9-6D10-4FCB-AB66-D238EB2354A8}"/>
              </a:ext>
            </a:extLst>
          </p:cNvPr>
          <p:cNvPicPr>
            <a:picLocks noChangeAspect="1"/>
          </p:cNvPicPr>
          <p:nvPr/>
        </p:nvPicPr>
        <p:blipFill>
          <a:blip r:embed="rId5"/>
          <a:stretch>
            <a:fillRect/>
          </a:stretch>
        </p:blipFill>
        <p:spPr>
          <a:xfrm>
            <a:off x="5381802" y="1275606"/>
            <a:ext cx="2430558" cy="1472919"/>
          </a:xfrm>
          <a:prstGeom prst="rect">
            <a:avLst/>
          </a:prstGeom>
        </p:spPr>
      </p:pic>
      <p:pic>
        <p:nvPicPr>
          <p:cNvPr id="27" name="图片 26">
            <a:extLst>
              <a:ext uri="{FF2B5EF4-FFF2-40B4-BE49-F238E27FC236}">
                <a16:creationId xmlns:a16="http://schemas.microsoft.com/office/drawing/2014/main" id="{BCF8162F-7F5D-40A6-9295-651D5E783F33}"/>
              </a:ext>
            </a:extLst>
          </p:cNvPr>
          <p:cNvPicPr>
            <a:picLocks noChangeAspect="1"/>
          </p:cNvPicPr>
          <p:nvPr/>
        </p:nvPicPr>
        <p:blipFill>
          <a:blip r:embed="rId6"/>
          <a:stretch>
            <a:fillRect/>
          </a:stretch>
        </p:blipFill>
        <p:spPr>
          <a:xfrm>
            <a:off x="5381802" y="2859782"/>
            <a:ext cx="2430558" cy="1620373"/>
          </a:xfrm>
          <a:prstGeom prst="rect">
            <a:avLst/>
          </a:prstGeom>
        </p:spPr>
      </p:pic>
    </p:spTree>
    <p:extLst>
      <p:ext uri="{BB962C8B-B14F-4D97-AF65-F5344CB8AC3E}">
        <p14:creationId xmlns:p14="http://schemas.microsoft.com/office/powerpoint/2010/main" val="41380236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5" name="矩形 14">
            <a:extLst>
              <a:ext uri="{FF2B5EF4-FFF2-40B4-BE49-F238E27FC236}">
                <a16:creationId xmlns:a16="http://schemas.microsoft.com/office/drawing/2014/main" id="{97908B9E-6FA1-4195-A082-FA54E60496FC}"/>
              </a:ext>
            </a:extLst>
          </p:cNvPr>
          <p:cNvSpPr/>
          <p:nvPr/>
        </p:nvSpPr>
        <p:spPr>
          <a:xfrm>
            <a:off x="745832" y="1251441"/>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a:extLst>
              <a:ext uri="{FF2B5EF4-FFF2-40B4-BE49-F238E27FC236}">
                <a16:creationId xmlns:a16="http://schemas.microsoft.com/office/drawing/2014/main" id="{44F1E17F-179F-457B-A6E7-8C68281B7648}"/>
              </a:ext>
            </a:extLst>
          </p:cNvPr>
          <p:cNvSpPr/>
          <p:nvPr/>
        </p:nvSpPr>
        <p:spPr>
          <a:xfrm>
            <a:off x="2151425" y="1215792"/>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为了谁？</a:t>
            </a:r>
          </a:p>
        </p:txBody>
      </p:sp>
      <p:sp>
        <p:nvSpPr>
          <p:cNvPr id="18" name="矩形 17">
            <a:extLst>
              <a:ext uri="{FF2B5EF4-FFF2-40B4-BE49-F238E27FC236}">
                <a16:creationId xmlns:a16="http://schemas.microsoft.com/office/drawing/2014/main" id="{A930BF5C-C4CC-424E-9B87-EE7D66B71D48}"/>
              </a:ext>
            </a:extLst>
          </p:cNvPr>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宋体" panose="02010600030101010101" pitchFamily="2" charset="-122"/>
            </a:endParaRPr>
          </a:p>
        </p:txBody>
      </p:sp>
      <p:sp>
        <p:nvSpPr>
          <p:cNvPr id="19" name="标题 1">
            <a:extLst>
              <a:ext uri="{FF2B5EF4-FFF2-40B4-BE49-F238E27FC236}">
                <a16:creationId xmlns:a16="http://schemas.microsoft.com/office/drawing/2014/main" id="{29BD0EFA-AC1B-414E-856A-E5A3BC1D2461}"/>
              </a:ext>
            </a:extLst>
          </p:cNvPr>
          <p:cNvSpPr txBox="1">
            <a:spLocks/>
          </p:cNvSpPr>
          <p:nvPr/>
        </p:nvSpPr>
        <p:spPr>
          <a:xfrm>
            <a:off x="925344" y="2573386"/>
            <a:ext cx="4154133" cy="1870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just">
              <a:lnSpc>
                <a:spcPct val="150000"/>
              </a:lnSpc>
              <a:spcBef>
                <a:spcPts val="0"/>
              </a:spcBef>
            </a:pPr>
            <a:r>
              <a:rPr lang="zh-CN" altLang="en-US" sz="1600" kern="0" dirty="0">
                <a:latin typeface="Arial" panose="020B0604020202020204" pitchFamily="34" charset="0"/>
                <a:sym typeface="Arial" panose="020B0604020202020204" pitchFamily="34" charset="0"/>
              </a:rPr>
              <a:t>为了“最广大人民群众的利益，没有自己的特殊利益”，正是因为“我是一名党员”这个理由，我们才必然要全心全意为人民服务，这是党的根本宗旨，是我们党永不变色的政治保证。</a:t>
            </a:r>
          </a:p>
        </p:txBody>
      </p:sp>
      <p:pic>
        <p:nvPicPr>
          <p:cNvPr id="20" name="图片 19">
            <a:extLst>
              <a:ext uri="{FF2B5EF4-FFF2-40B4-BE49-F238E27FC236}">
                <a16:creationId xmlns:a16="http://schemas.microsoft.com/office/drawing/2014/main" id="{87BD56F9-6D10-4FCB-AB66-D238EB2354A8}"/>
              </a:ext>
            </a:extLst>
          </p:cNvPr>
          <p:cNvPicPr>
            <a:picLocks noChangeAspect="1"/>
          </p:cNvPicPr>
          <p:nvPr/>
        </p:nvPicPr>
        <p:blipFill>
          <a:blip r:embed="rId5"/>
          <a:stretch>
            <a:fillRect/>
          </a:stretch>
        </p:blipFill>
        <p:spPr>
          <a:xfrm>
            <a:off x="5367946" y="1203598"/>
            <a:ext cx="2436116" cy="1622453"/>
          </a:xfrm>
          <a:prstGeom prst="rect">
            <a:avLst/>
          </a:prstGeom>
        </p:spPr>
      </p:pic>
      <p:pic>
        <p:nvPicPr>
          <p:cNvPr id="27" name="图片 26">
            <a:extLst>
              <a:ext uri="{FF2B5EF4-FFF2-40B4-BE49-F238E27FC236}">
                <a16:creationId xmlns:a16="http://schemas.microsoft.com/office/drawing/2014/main" id="{BCF8162F-7F5D-40A6-9295-651D5E783F33}"/>
              </a:ext>
            </a:extLst>
          </p:cNvPr>
          <p:cNvPicPr>
            <a:picLocks noChangeAspect="1"/>
          </p:cNvPicPr>
          <p:nvPr/>
        </p:nvPicPr>
        <p:blipFill>
          <a:blip r:embed="rId6"/>
          <a:stretch>
            <a:fillRect/>
          </a:stretch>
        </p:blipFill>
        <p:spPr>
          <a:xfrm>
            <a:off x="5390099" y="2876236"/>
            <a:ext cx="2413963" cy="1620373"/>
          </a:xfrm>
          <a:prstGeom prst="rect">
            <a:avLst/>
          </a:prstGeom>
        </p:spPr>
      </p:pic>
    </p:spTree>
    <p:extLst>
      <p:ext uri="{BB962C8B-B14F-4D97-AF65-F5344CB8AC3E}">
        <p14:creationId xmlns:p14="http://schemas.microsoft.com/office/powerpoint/2010/main" val="22275826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3" name="标题 1">
            <a:extLst>
              <a:ext uri="{FF2B5EF4-FFF2-40B4-BE49-F238E27FC236}">
                <a16:creationId xmlns:a16="http://schemas.microsoft.com/office/drawing/2014/main" id="{C67E5268-1A7F-49BD-B274-4B8A64855C97}"/>
              </a:ext>
            </a:extLst>
          </p:cNvPr>
          <p:cNvSpPr txBox="1">
            <a:spLocks/>
          </p:cNvSpPr>
          <p:nvPr/>
        </p:nvSpPr>
        <p:spPr>
          <a:xfrm>
            <a:off x="1246994" y="1297128"/>
            <a:ext cx="6461266" cy="584735"/>
          </a:xfrm>
          <a:prstGeom prst="rect">
            <a:avLst/>
          </a:prstGeom>
          <a:solidFill>
            <a:srgbClr val="C00000"/>
          </a:solidFill>
          <a:ln>
            <a:noFill/>
          </a:ln>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ctr">
              <a:lnSpc>
                <a:spcPct val="120000"/>
              </a:lnSpc>
              <a:spcBef>
                <a:spcPts val="0"/>
              </a:spcBef>
            </a:pPr>
            <a:r>
              <a:rPr lang="zh-CN" altLang="en-US" sz="2800" b="1" kern="0" dirty="0">
                <a:solidFill>
                  <a:srgbClr val="FFC000"/>
                </a:solidFill>
                <a:latin typeface="Arial" panose="020B0604020202020204" pitchFamily="34" charset="0"/>
                <a:sym typeface="Arial" panose="020B0604020202020204" pitchFamily="34" charset="0"/>
              </a:rPr>
              <a:t>横眉冷对千夫指，俯首甘为孺子牛</a:t>
            </a:r>
          </a:p>
        </p:txBody>
      </p:sp>
      <p:sp>
        <p:nvSpPr>
          <p:cNvPr id="25" name="矩形 24">
            <a:extLst>
              <a:ext uri="{FF2B5EF4-FFF2-40B4-BE49-F238E27FC236}">
                <a16:creationId xmlns:a16="http://schemas.microsoft.com/office/drawing/2014/main" id="{0B83D8B6-27F2-4C4F-94FA-354903656FB7}"/>
              </a:ext>
            </a:extLst>
          </p:cNvPr>
          <p:cNvSpPr/>
          <p:nvPr/>
        </p:nvSpPr>
        <p:spPr>
          <a:xfrm>
            <a:off x="1246994" y="2191027"/>
            <a:ext cx="6428118" cy="2480540"/>
          </a:xfrm>
          <a:prstGeom prst="rect">
            <a:avLst/>
          </a:prstGeom>
          <a:noFill/>
          <a:ln w="19050" cap="flat" cmpd="sng" algn="ctr">
            <a:solidFill>
              <a:srgbClr val="C00000"/>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宋体" panose="02010600030101010101" pitchFamily="2" charset="-122"/>
            </a:endParaRPr>
          </a:p>
        </p:txBody>
      </p:sp>
      <p:sp>
        <p:nvSpPr>
          <p:cNvPr id="26" name="标题 1">
            <a:extLst>
              <a:ext uri="{FF2B5EF4-FFF2-40B4-BE49-F238E27FC236}">
                <a16:creationId xmlns:a16="http://schemas.microsoft.com/office/drawing/2014/main" id="{956956DD-7D62-4055-AF50-03C8EBFDD37F}"/>
              </a:ext>
            </a:extLst>
          </p:cNvPr>
          <p:cNvSpPr txBox="1">
            <a:spLocks/>
          </p:cNvSpPr>
          <p:nvPr/>
        </p:nvSpPr>
        <p:spPr>
          <a:xfrm>
            <a:off x="1492383" y="2296691"/>
            <a:ext cx="6034343" cy="63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just">
              <a:lnSpc>
                <a:spcPct val="120000"/>
              </a:lnSpc>
              <a:spcBef>
                <a:spcPts val="0"/>
              </a:spcBef>
            </a:pPr>
            <a:r>
              <a:rPr lang="zh-CN" altLang="en-US" sz="1600" kern="0" dirty="0">
                <a:latin typeface="Arial" panose="020B0604020202020204" pitchFamily="34" charset="0"/>
                <a:sym typeface="Arial" panose="020B0604020202020204" pitchFamily="34" charset="0"/>
              </a:rPr>
              <a:t>作为一名基层工作者，我们只有立足于本职工作，在平凡的岗位上无私奉献，才能做到全心全意为人民服务。</a:t>
            </a:r>
          </a:p>
        </p:txBody>
      </p:sp>
      <p:sp>
        <p:nvSpPr>
          <p:cNvPr id="28" name="标题 1">
            <a:extLst>
              <a:ext uri="{FF2B5EF4-FFF2-40B4-BE49-F238E27FC236}">
                <a16:creationId xmlns:a16="http://schemas.microsoft.com/office/drawing/2014/main" id="{3AD2DBE6-DA6C-4851-8AF4-950995688C2E}"/>
              </a:ext>
            </a:extLst>
          </p:cNvPr>
          <p:cNvSpPr txBox="1">
            <a:spLocks/>
          </p:cNvSpPr>
          <p:nvPr/>
        </p:nvSpPr>
        <p:spPr>
          <a:xfrm>
            <a:off x="1475656" y="2902212"/>
            <a:ext cx="6034343" cy="1683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just">
              <a:lnSpc>
                <a:spcPct val="150000"/>
              </a:lnSpc>
              <a:spcBef>
                <a:spcPts val="0"/>
              </a:spcBef>
            </a:pPr>
            <a:r>
              <a:rPr lang="zh-CN" altLang="en-US" sz="1400" kern="0" dirty="0">
                <a:latin typeface="Arial" panose="020B0604020202020204" pitchFamily="34" charset="0"/>
                <a:sym typeface="Arial" panose="020B0604020202020204" pitchFamily="34" charset="0"/>
              </a:rPr>
              <a:t>作为档案信息中心的一名工作者，信息中心是一个窗口服务性单位，工作日复一日，年复一年，繁忙而琐碎，平凡而普通，在别人眼中这里只是一个十几平方的小窗口，但对我们而言，这方窗口承载着我们作为共产党员的责任，关乎着房管中心的形象，更是拉近我们与群众距离的纽带，看似轻松，实则不易。要想让群众满意，必须练好</a:t>
            </a:r>
            <a:r>
              <a:rPr lang="zh-CN" altLang="en-US" sz="1400" b="1" kern="0" dirty="0">
                <a:solidFill>
                  <a:srgbClr val="C00000"/>
                </a:solidFill>
                <a:latin typeface="Arial" panose="020B0604020202020204" pitchFamily="34" charset="0"/>
                <a:sym typeface="Arial" panose="020B0604020202020204" pitchFamily="34" charset="0"/>
              </a:rPr>
              <a:t>三种“功夫”</a:t>
            </a:r>
            <a:endParaRPr lang="zh-CN" altLang="en-US" sz="1400" kern="0" dirty="0">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8015350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0-#ppt_w/2"/>
                                          </p:val>
                                        </p:tav>
                                        <p:tav tm="100000">
                                          <p:val>
                                            <p:strVal val="#ppt_x"/>
                                          </p:val>
                                        </p:tav>
                                      </p:tavLst>
                                    </p:anim>
                                    <p:anim calcmode="lin" valueType="num">
                                      <p:cBhvr additive="base">
                                        <p:cTn id="39" dur="500" fill="hold"/>
                                        <p:tgtEl>
                                          <p:spTgt spid="37"/>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1" presetClass="entr" presetSubtype="1"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heel(1)">
                                      <p:cBhvr>
                                        <p:cTn id="43" dur="2000"/>
                                        <p:tgtEl>
                                          <p:spTgt spid="25"/>
                                        </p:tgtEl>
                                      </p:cBhvr>
                                    </p:animEffect>
                                  </p:childTnLst>
                                </p:cTn>
                              </p:par>
                            </p:childTnLst>
                          </p:cTn>
                        </p:par>
                        <p:par>
                          <p:cTn id="44" fill="hold">
                            <p:stCondLst>
                              <p:cond delay="550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26"/>
                                        </p:tgtEl>
                                        <p:attrNameLst>
                                          <p:attrName>ppt_y</p:attrName>
                                        </p:attrNameLst>
                                      </p:cBhvr>
                                      <p:tavLst>
                                        <p:tav tm="0">
                                          <p:val>
                                            <p:strVal val="#ppt_y"/>
                                          </p:val>
                                        </p:tav>
                                        <p:tav tm="100000">
                                          <p:val>
                                            <p:strVal val="#ppt_y"/>
                                          </p:val>
                                        </p:tav>
                                      </p:tavLst>
                                    </p:anim>
                                    <p:anim calcmode="lin" valueType="num">
                                      <p:cBhvr>
                                        <p:cTn id="4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26"/>
                                        </p:tgtEl>
                                      </p:cBhvr>
                                    </p:animEffect>
                                  </p:childTnLst>
                                </p:cTn>
                              </p:par>
                            </p:childTnLst>
                          </p:cTn>
                        </p:par>
                        <p:par>
                          <p:cTn id="52" fill="hold">
                            <p:stCondLst>
                              <p:cond delay="83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28"/>
                                        </p:tgtEl>
                                        <p:attrNameLst>
                                          <p:attrName>ppt_y</p:attrName>
                                        </p:attrNameLst>
                                      </p:cBhvr>
                                      <p:tavLst>
                                        <p:tav tm="0">
                                          <p:val>
                                            <p:strVal val="#ppt_y"/>
                                          </p:val>
                                        </p:tav>
                                        <p:tav tm="100000">
                                          <p:val>
                                            <p:strVal val="#ppt_y"/>
                                          </p:val>
                                        </p:tav>
                                      </p:tavLst>
                                    </p:anim>
                                    <p:anim calcmode="lin" valueType="num">
                                      <p:cBhvr>
                                        <p:cTn id="5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3" grpId="0" animBg="1"/>
      <p:bldP spid="25" grpId="0" animBg="1"/>
      <p:bldP spid="26"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3" name="矩形 12">
            <a:extLst>
              <a:ext uri="{FF2B5EF4-FFF2-40B4-BE49-F238E27FC236}">
                <a16:creationId xmlns:a16="http://schemas.microsoft.com/office/drawing/2014/main" id="{6FFC10F4-8006-4E46-9EF4-0BA51C1011BC}"/>
              </a:ext>
            </a:extLst>
          </p:cNvPr>
          <p:cNvSpPr/>
          <p:nvPr/>
        </p:nvSpPr>
        <p:spPr>
          <a:xfrm>
            <a:off x="732075" y="1158743"/>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a:ea typeface="微软雅黑"/>
              </a:rPr>
              <a:t>坚守功</a:t>
            </a:r>
            <a:endParaRPr kumimoji="0" lang="zh-CN" altLang="en-US" sz="2400" b="1" i="0" u="none" strike="noStrike" kern="0" cap="none" spc="0" normalizeH="0" baseline="0" noProof="0" dirty="0">
              <a:ln>
                <a:noFill/>
              </a:ln>
              <a:solidFill>
                <a:srgbClr val="FFFDFB"/>
              </a:solidFill>
              <a:effectLst/>
              <a:uLnTx/>
              <a:uFillTx/>
              <a:latin typeface="Arial"/>
              <a:ea typeface="微软雅黑"/>
            </a:endParaRPr>
          </a:p>
        </p:txBody>
      </p:sp>
      <p:grpSp>
        <p:nvGrpSpPr>
          <p:cNvPr id="14" name="组合 13">
            <a:extLst>
              <a:ext uri="{FF2B5EF4-FFF2-40B4-BE49-F238E27FC236}">
                <a16:creationId xmlns:a16="http://schemas.microsoft.com/office/drawing/2014/main" id="{9A9EF750-CA31-42D0-86C2-DE458D67E405}"/>
              </a:ext>
            </a:extLst>
          </p:cNvPr>
          <p:cNvGrpSpPr/>
          <p:nvPr/>
        </p:nvGrpSpPr>
        <p:grpSpPr>
          <a:xfrm>
            <a:off x="2112543" y="1158743"/>
            <a:ext cx="5915841" cy="877572"/>
            <a:chOff x="3225443" y="1885454"/>
            <a:chExt cx="7499218" cy="1112454"/>
          </a:xfrm>
        </p:grpSpPr>
        <p:sp>
          <p:nvSpPr>
            <p:cNvPr id="15" name="矩形 14">
              <a:extLst>
                <a:ext uri="{FF2B5EF4-FFF2-40B4-BE49-F238E27FC236}">
                  <a16:creationId xmlns:a16="http://schemas.microsoft.com/office/drawing/2014/main" id="{E83970D2-6D5E-41E7-9925-783B8326E5F2}"/>
                </a:ext>
              </a:extLst>
            </p:cNvPr>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4000" b="1" i="0" u="none" strike="noStrike" kern="0" cap="none" spc="0" normalizeH="0" baseline="0" noProof="0">
                <a:ln>
                  <a:noFill/>
                </a:ln>
                <a:solidFill>
                  <a:srgbClr val="FFFDFB"/>
                </a:solidFill>
                <a:effectLst/>
                <a:uLnTx/>
                <a:uFillTx/>
                <a:latin typeface="Arial"/>
                <a:ea typeface="微软雅黑"/>
              </a:endParaRPr>
            </a:p>
          </p:txBody>
        </p:sp>
        <p:sp>
          <p:nvSpPr>
            <p:cNvPr id="16" name="矩形 15">
              <a:extLst>
                <a:ext uri="{FF2B5EF4-FFF2-40B4-BE49-F238E27FC236}">
                  <a16:creationId xmlns:a16="http://schemas.microsoft.com/office/drawing/2014/main" id="{D3BF9A82-3EB5-4CDC-849F-DDFF7AE37EE1}"/>
                </a:ext>
              </a:extLst>
            </p:cNvPr>
            <p:cNvSpPr/>
            <p:nvPr/>
          </p:nvSpPr>
          <p:spPr>
            <a:xfrm>
              <a:off x="3348190" y="1941364"/>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这是一名窗口服务人员要具备的基本功。</a:t>
              </a:r>
              <a:r>
                <a:rPr lang="zh-CN" altLang="en-US" sz="1400" kern="0" dirty="0">
                  <a:solidFill>
                    <a:srgbClr val="591300"/>
                  </a:solidFill>
                  <a:latin typeface="微软雅黑" panose="020B0503020204020204" pitchFamily="34" charset="-122"/>
                  <a:ea typeface="微软雅黑" panose="020B0503020204020204" pitchFamily="34" charset="-122"/>
                </a:rPr>
                <a:t>上班时间坚守岗位，随时准备迎接办事群众。我们必须耐住性子，遵守纪律，时刻忙碌着</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18" name="矩形 17">
            <a:extLst>
              <a:ext uri="{FF2B5EF4-FFF2-40B4-BE49-F238E27FC236}">
                <a16:creationId xmlns:a16="http://schemas.microsoft.com/office/drawing/2014/main" id="{199A58AA-958A-4542-B244-98FB80CCBEE3}"/>
              </a:ext>
            </a:extLst>
          </p:cNvPr>
          <p:cNvSpPr/>
          <p:nvPr/>
        </p:nvSpPr>
        <p:spPr>
          <a:xfrm>
            <a:off x="732075" y="2355652"/>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a:ea typeface="微软雅黑"/>
              </a:rPr>
              <a:t>效率功</a:t>
            </a:r>
            <a:endParaRPr kumimoji="0" lang="zh-CN" altLang="en-US" sz="2400" b="1" i="0" u="none" strike="noStrike" kern="0" cap="none" spc="0" normalizeH="0" baseline="0" noProof="0" dirty="0">
              <a:ln>
                <a:noFill/>
              </a:ln>
              <a:solidFill>
                <a:srgbClr val="FFFDFB"/>
              </a:solidFill>
              <a:effectLst/>
              <a:uLnTx/>
              <a:uFillTx/>
              <a:latin typeface="Arial"/>
              <a:ea typeface="微软雅黑"/>
            </a:endParaRPr>
          </a:p>
        </p:txBody>
      </p:sp>
      <p:grpSp>
        <p:nvGrpSpPr>
          <p:cNvPr id="19" name="组合 18">
            <a:extLst>
              <a:ext uri="{FF2B5EF4-FFF2-40B4-BE49-F238E27FC236}">
                <a16:creationId xmlns:a16="http://schemas.microsoft.com/office/drawing/2014/main" id="{219521B2-04DA-4D92-BCFB-248BE3DF4308}"/>
              </a:ext>
            </a:extLst>
          </p:cNvPr>
          <p:cNvGrpSpPr/>
          <p:nvPr/>
        </p:nvGrpSpPr>
        <p:grpSpPr>
          <a:xfrm>
            <a:off x="2112543" y="2355652"/>
            <a:ext cx="5915841" cy="877572"/>
            <a:chOff x="3225443" y="1885454"/>
            <a:chExt cx="7499218" cy="1112454"/>
          </a:xfrm>
        </p:grpSpPr>
        <p:sp>
          <p:nvSpPr>
            <p:cNvPr id="20" name="矩形 19">
              <a:extLst>
                <a:ext uri="{FF2B5EF4-FFF2-40B4-BE49-F238E27FC236}">
                  <a16:creationId xmlns:a16="http://schemas.microsoft.com/office/drawing/2014/main" id="{E4CB5922-38DE-45CF-AB66-32D36F7B93B3}"/>
                </a:ext>
              </a:extLst>
            </p:cNvPr>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4000" b="1" i="0" u="none" strike="noStrike" kern="0" cap="none" spc="0" normalizeH="0" baseline="0" noProof="0">
                <a:ln>
                  <a:noFill/>
                </a:ln>
                <a:solidFill>
                  <a:srgbClr val="FFFDFB"/>
                </a:solidFill>
                <a:effectLst/>
                <a:uLnTx/>
                <a:uFillTx/>
                <a:latin typeface="Arial"/>
                <a:ea typeface="微软雅黑"/>
              </a:endParaRPr>
            </a:p>
          </p:txBody>
        </p:sp>
        <p:sp>
          <p:nvSpPr>
            <p:cNvPr id="21" name="矩形 20">
              <a:extLst>
                <a:ext uri="{FF2B5EF4-FFF2-40B4-BE49-F238E27FC236}">
                  <a16:creationId xmlns:a16="http://schemas.microsoft.com/office/drawing/2014/main" id="{712884FF-EE5D-4F90-84BF-36202CBA17D9}"/>
                </a:ext>
              </a:extLst>
            </p:cNvPr>
            <p:cNvSpPr/>
            <p:nvPr/>
          </p:nvSpPr>
          <p:spPr>
            <a:xfrm>
              <a:off x="3348190" y="1951997"/>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窗口的宗旨就是方便办事群众，给老百姓办实事，</a:t>
              </a:r>
              <a:r>
                <a:rPr lang="zh-CN" altLang="en-US" sz="1400" kern="0" dirty="0">
                  <a:solidFill>
                    <a:srgbClr val="591300"/>
                  </a:solidFill>
                  <a:latin typeface="微软雅黑" panose="020B0503020204020204" pitchFamily="34" charset="-122"/>
                  <a:ea typeface="微软雅黑" panose="020B0503020204020204" pitchFamily="34" charset="-122"/>
                </a:rPr>
                <a:t>因此，对我们的业务水平要求很高，不仅要熟练，而且要求准确无误。</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22" name="矩形 21">
            <a:extLst>
              <a:ext uri="{FF2B5EF4-FFF2-40B4-BE49-F238E27FC236}">
                <a16:creationId xmlns:a16="http://schemas.microsoft.com/office/drawing/2014/main" id="{67441EB3-528D-4C0F-98E0-E2FDEB6E7E76}"/>
              </a:ext>
            </a:extLst>
          </p:cNvPr>
          <p:cNvSpPr/>
          <p:nvPr/>
        </p:nvSpPr>
        <p:spPr>
          <a:xfrm>
            <a:off x="732075" y="3582167"/>
            <a:ext cx="1319645" cy="1029785"/>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a:ea typeface="微软雅黑"/>
              </a:rPr>
              <a:t>微笑功</a:t>
            </a:r>
            <a:endParaRPr kumimoji="0" lang="zh-CN" altLang="en-US" sz="2400" b="1" i="0" u="none" strike="noStrike" kern="0" cap="none" spc="0" normalizeH="0" baseline="0" noProof="0" dirty="0">
              <a:ln>
                <a:noFill/>
              </a:ln>
              <a:solidFill>
                <a:srgbClr val="FFFDFB"/>
              </a:solidFill>
              <a:effectLst/>
              <a:uLnTx/>
              <a:uFillTx/>
              <a:latin typeface="Arial"/>
              <a:ea typeface="微软雅黑"/>
            </a:endParaRPr>
          </a:p>
        </p:txBody>
      </p:sp>
      <p:grpSp>
        <p:nvGrpSpPr>
          <p:cNvPr id="24" name="组合 23">
            <a:extLst>
              <a:ext uri="{FF2B5EF4-FFF2-40B4-BE49-F238E27FC236}">
                <a16:creationId xmlns:a16="http://schemas.microsoft.com/office/drawing/2014/main" id="{33585511-B296-42B5-B31E-867C54CE0720}"/>
              </a:ext>
            </a:extLst>
          </p:cNvPr>
          <p:cNvGrpSpPr/>
          <p:nvPr/>
        </p:nvGrpSpPr>
        <p:grpSpPr>
          <a:xfrm>
            <a:off x="2112543" y="3544978"/>
            <a:ext cx="5915841" cy="1187012"/>
            <a:chOff x="3225443" y="1831397"/>
            <a:chExt cx="7499218" cy="1297746"/>
          </a:xfrm>
        </p:grpSpPr>
        <p:sp>
          <p:nvSpPr>
            <p:cNvPr id="27" name="矩形 26">
              <a:extLst>
                <a:ext uri="{FF2B5EF4-FFF2-40B4-BE49-F238E27FC236}">
                  <a16:creationId xmlns:a16="http://schemas.microsoft.com/office/drawing/2014/main" id="{4EBDF2F7-4072-4730-AC50-1414D1D97B33}"/>
                </a:ext>
              </a:extLst>
            </p:cNvPr>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4000" b="1" i="0" u="none" strike="noStrike" kern="0" cap="none" spc="0" normalizeH="0" baseline="0" noProof="0">
                <a:ln>
                  <a:noFill/>
                </a:ln>
                <a:solidFill>
                  <a:srgbClr val="FFFDFB"/>
                </a:solidFill>
                <a:effectLst/>
                <a:uLnTx/>
                <a:uFillTx/>
                <a:latin typeface="Arial"/>
                <a:ea typeface="微软雅黑"/>
              </a:endParaRPr>
            </a:p>
          </p:txBody>
        </p:sp>
        <p:sp>
          <p:nvSpPr>
            <p:cNvPr id="29" name="矩形 28">
              <a:extLst>
                <a:ext uri="{FF2B5EF4-FFF2-40B4-BE49-F238E27FC236}">
                  <a16:creationId xmlns:a16="http://schemas.microsoft.com/office/drawing/2014/main" id="{90186FD9-80F3-453D-94BC-5F6C22DF9BD9}"/>
                </a:ext>
              </a:extLst>
            </p:cNvPr>
            <p:cNvSpPr/>
            <p:nvPr/>
          </p:nvSpPr>
          <p:spPr>
            <a:xfrm>
              <a:off x="3348190" y="1831397"/>
              <a:ext cx="7154231" cy="1297746"/>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对于窗口工作人员来说微笑就是我们与群众之间最短的距离</a:t>
              </a:r>
              <a:r>
                <a:rPr lang="zh-CN" altLang="en-US" sz="1400" kern="0" dirty="0">
                  <a:solidFill>
                    <a:srgbClr val="591300"/>
                  </a:solidFill>
                  <a:latin typeface="微软雅黑" panose="020B0503020204020204" pitchFamily="34" charset="-122"/>
                  <a:ea typeface="微软雅黑" panose="020B0503020204020204" pitchFamily="34" charset="-122"/>
                </a:rPr>
                <a:t>，微笑是我们平息怒气的最好武器，这是一名党员的基本素质，我们也会时刻记住在党员身上有一种精神叫做“奉献”。</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4931746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000"/>
                            </p:stCondLst>
                            <p:childTnLst>
                              <p:par>
                                <p:cTn id="41" presetID="18" presetClass="entr" presetSubtype="6"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4000"/>
                            </p:stCondLst>
                            <p:childTnLst>
                              <p:par>
                                <p:cTn id="51" presetID="18" presetClass="entr" presetSubtype="6" fill="hold"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strips(downRight)">
                                      <p:cBhvr>
                                        <p:cTn id="53" dur="500"/>
                                        <p:tgtEl>
                                          <p:spTgt spid="19"/>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par>
                          <p:cTn id="60" fill="hold">
                            <p:stCondLst>
                              <p:cond delay="5000"/>
                            </p:stCondLst>
                            <p:childTnLst>
                              <p:par>
                                <p:cTn id="61" presetID="18" presetClass="entr" presetSubtype="6"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3" grpId="0" animBg="1"/>
      <p:bldP spid="18"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1" y="2981470"/>
            <a:ext cx="9296655" cy="2182567"/>
            <a:chOff x="1" y="2981470"/>
            <a:chExt cx="9296655" cy="2182567"/>
          </a:xfrm>
        </p:grpSpPr>
        <p:grpSp>
          <p:nvGrpSpPr>
            <p:cNvPr id="10" name="组合 9">
              <a:extLst>
                <a:ext uri="{FF2B5EF4-FFF2-40B4-BE49-F238E27FC236}">
                  <a16:creationId xmlns:a16="http://schemas.microsoft.com/office/drawing/2014/main" id="{C4C0CEA8-AF97-4E14-81E8-858B97145556}"/>
                </a:ext>
              </a:extLst>
            </p:cNvPr>
            <p:cNvGrpSpPr/>
            <p:nvPr/>
          </p:nvGrpSpPr>
          <p:grpSpPr>
            <a:xfrm>
              <a:off x="1" y="3586985"/>
              <a:ext cx="9144000" cy="1577052"/>
              <a:chOff x="168" y="4748758"/>
              <a:chExt cx="12238925" cy="2110830"/>
            </a:xfrm>
          </p:grpSpPr>
          <p:pic>
            <p:nvPicPr>
              <p:cNvPr id="13" name="图片 12">
                <a:extLst>
                  <a:ext uri="{FF2B5EF4-FFF2-40B4-BE49-F238E27FC236}">
                    <a16:creationId xmlns:a16="http://schemas.microsoft.com/office/drawing/2014/main" id="{0FC8305A-8FA9-4504-BF8B-D9469740F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a:extLst>
                  <a:ext uri="{FF2B5EF4-FFF2-40B4-BE49-F238E27FC236}">
                    <a16:creationId xmlns:a16="http://schemas.microsoft.com/office/drawing/2014/main" id="{CB7A0615-2425-498C-9652-7444A3565138}"/>
                  </a:ext>
                </a:extLst>
              </p:cNvPr>
              <p:cNvGrpSpPr/>
              <p:nvPr/>
            </p:nvGrpSpPr>
            <p:grpSpPr>
              <a:xfrm>
                <a:off x="168" y="5270646"/>
                <a:ext cx="12238925" cy="1588942"/>
                <a:chOff x="168" y="5270646"/>
                <a:chExt cx="12238925" cy="1588942"/>
              </a:xfrm>
            </p:grpSpPr>
            <p:pic>
              <p:nvPicPr>
                <p:cNvPr id="16" name="图片 15">
                  <a:extLst>
                    <a:ext uri="{FF2B5EF4-FFF2-40B4-BE49-F238E27FC236}">
                      <a16:creationId xmlns:a16="http://schemas.microsoft.com/office/drawing/2014/main" id="{CDB6115C-3E85-4B93-94F5-EC23E5D445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a:extLst>
                    <a:ext uri="{FF2B5EF4-FFF2-40B4-BE49-F238E27FC236}">
                      <a16:creationId xmlns:a16="http://schemas.microsoft.com/office/drawing/2014/main" id="{A6E05862-1B44-45AB-9BDC-772FA8918E2C}"/>
                    </a:ext>
                  </a:extLst>
                </p:cNvPr>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第四章</a:t>
            </a:r>
          </a:p>
        </p:txBody>
      </p:sp>
      <p:sp>
        <p:nvSpPr>
          <p:cNvPr id="18" name="TextBox 1">
            <a:extLst>
              <a:ext uri="{FF2B5EF4-FFF2-40B4-BE49-F238E27FC236}">
                <a16:creationId xmlns:a16="http://schemas.microsoft.com/office/drawing/2014/main" id="{94AA414E-7A68-4400-9038-F556E5514D7C}"/>
              </a:ext>
            </a:extLst>
          </p:cNvPr>
          <p:cNvSpPr txBox="1"/>
          <p:nvPr/>
        </p:nvSpPr>
        <p:spPr>
          <a:xfrm>
            <a:off x="1792286" y="2142068"/>
            <a:ext cx="5724613"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itchFamily="34" charset="-122"/>
                <a:sym typeface="Arial" panose="020B0604020202020204" pitchFamily="34" charset="0"/>
              </a:rPr>
              <a:t>永保共产党人的本色</a:t>
            </a:r>
          </a:p>
        </p:txBody>
      </p:sp>
      <p:sp>
        <p:nvSpPr>
          <p:cNvPr id="19" name="TextBox 1">
            <a:extLst>
              <a:ext uri="{FF2B5EF4-FFF2-40B4-BE49-F238E27FC236}">
                <a16:creationId xmlns:a16="http://schemas.microsoft.com/office/drawing/2014/main" id="{880FE725-7D3F-4C26-AF01-CEBC2E129989}"/>
              </a:ext>
            </a:extLst>
          </p:cNvPr>
          <p:cNvSpPr txBox="1"/>
          <p:nvPr/>
        </p:nvSpPr>
        <p:spPr>
          <a:xfrm>
            <a:off x="4708762" y="3065724"/>
            <a:ext cx="3193471" cy="523206"/>
          </a:xfrm>
          <a:prstGeom prst="rect">
            <a:avLst/>
          </a:prstGeom>
          <a:noFill/>
        </p:spPr>
        <p:txBody>
          <a:bodyPr wrap="none" lIns="91424" tIns="45713" rIns="91424" bIns="45713" rtlCol="0">
            <a:spAutoFit/>
          </a:bodyPr>
          <a:lstStyle/>
          <a:p>
            <a:pPr marL="0" lvl="1" algn="ctr"/>
            <a:r>
              <a:rPr lang="en-US" altLang="zh-CN" sz="2800" dirty="0">
                <a:latin typeface="Arial" panose="020B0604020202020204" pitchFamily="34" charset="0"/>
                <a:ea typeface="微软雅黑" pitchFamily="34" charset="-122"/>
                <a:sym typeface="Arial" panose="020B0604020202020204" pitchFamily="34" charset="0"/>
              </a:rPr>
              <a:t>—</a:t>
            </a:r>
            <a:r>
              <a:rPr lang="zh-CN" altLang="en-US" sz="2800" dirty="0">
                <a:latin typeface="Arial" panose="020B0604020202020204" pitchFamily="34" charset="0"/>
                <a:ea typeface="微软雅黑" pitchFamily="34" charset="-122"/>
                <a:sym typeface="Arial" panose="020B0604020202020204" pitchFamily="34" charset="0"/>
              </a:rPr>
              <a:t>我是党员 我奉献</a:t>
            </a:r>
          </a:p>
        </p:txBody>
      </p:sp>
    </p:spTree>
    <p:extLst>
      <p:ext uri="{BB962C8B-B14F-4D97-AF65-F5344CB8AC3E}">
        <p14:creationId xmlns:p14="http://schemas.microsoft.com/office/powerpoint/2010/main" val="292288780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标题 1">
            <a:extLst>
              <a:ext uri="{FF2B5EF4-FFF2-40B4-BE49-F238E27FC236}">
                <a16:creationId xmlns:a16="http://schemas.microsoft.com/office/drawing/2014/main" id="{B04641B3-88F0-4E58-ABDB-9A6B9016EF09}"/>
              </a:ext>
            </a:extLst>
          </p:cNvPr>
          <p:cNvSpPr txBox="1">
            <a:spLocks/>
          </p:cNvSpPr>
          <p:nvPr/>
        </p:nvSpPr>
        <p:spPr>
          <a:xfrm>
            <a:off x="2860004" y="1973962"/>
            <a:ext cx="3712291" cy="529335"/>
          </a:xfrm>
          <a:prstGeom prst="rect">
            <a:avLst/>
          </a:prstGeom>
          <a:noFill/>
          <a:ln w="19050" cmpd="sng">
            <a:solidFill>
              <a:srgbClr val="C00000"/>
            </a:solidFill>
            <a:bevel/>
            <a:headEnd/>
            <a:tailEnd/>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能否永远保持共产党人的本色</a:t>
            </a:r>
          </a:p>
        </p:txBody>
      </p:sp>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grpSp>
        <p:nvGrpSpPr>
          <p:cNvPr id="26" name="组合 25">
            <a:extLst>
              <a:ext uri="{FF2B5EF4-FFF2-40B4-BE49-F238E27FC236}">
                <a16:creationId xmlns:a16="http://schemas.microsoft.com/office/drawing/2014/main" id="{E4B38B38-0AE0-45EA-A3D1-813C4BC06826}"/>
              </a:ext>
            </a:extLst>
          </p:cNvPr>
          <p:cNvGrpSpPr/>
          <p:nvPr/>
        </p:nvGrpSpPr>
        <p:grpSpPr>
          <a:xfrm>
            <a:off x="1403648" y="1085314"/>
            <a:ext cx="5580113" cy="560114"/>
            <a:chOff x="-159196" y="1703801"/>
            <a:chExt cx="1950323" cy="501417"/>
          </a:xfrm>
        </p:grpSpPr>
        <p:sp>
          <p:nvSpPr>
            <p:cNvPr id="30" name="圆角矩形 6">
              <a:extLst>
                <a:ext uri="{FF2B5EF4-FFF2-40B4-BE49-F238E27FC236}">
                  <a16:creationId xmlns:a16="http://schemas.microsoft.com/office/drawing/2014/main" id="{43DDB524-35B0-411E-8832-AE987D30E887}"/>
                </a:ext>
              </a:extLst>
            </p:cNvPr>
            <p:cNvSpPr/>
            <p:nvPr/>
          </p:nvSpPr>
          <p:spPr>
            <a:xfrm>
              <a:off x="-159196" y="1703801"/>
              <a:ext cx="1950323" cy="5014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标题 1">
              <a:extLst>
                <a:ext uri="{FF2B5EF4-FFF2-40B4-BE49-F238E27FC236}">
                  <a16:creationId xmlns:a16="http://schemas.microsoft.com/office/drawing/2014/main" id="{CBAF1EFB-8E00-454F-9D0C-5CF41909EC87}"/>
                </a:ext>
              </a:extLst>
            </p:cNvPr>
            <p:cNvSpPr txBox="1">
              <a:spLocks/>
            </p:cNvSpPr>
            <p:nvPr/>
          </p:nvSpPr>
          <p:spPr>
            <a:xfrm>
              <a:off x="3453" y="1703801"/>
              <a:ext cx="1625025" cy="5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ctr">
                <a:lnSpc>
                  <a:spcPct val="100000"/>
                </a:lnSpc>
                <a:spcBef>
                  <a:spcPts val="0"/>
                </a:spcBef>
              </a:pPr>
              <a:r>
                <a:rPr lang="zh-CN" altLang="en-US" sz="3200" b="1" kern="0" dirty="0">
                  <a:solidFill>
                    <a:schemeClr val="bg1"/>
                  </a:solidFill>
                  <a:latin typeface="Arial" panose="020B0604020202020204" pitchFamily="34" charset="0"/>
                  <a:sym typeface="Arial" panose="020B0604020202020204" pitchFamily="34" charset="0"/>
                </a:rPr>
                <a:t>做人难、做共产党人更难</a:t>
              </a:r>
            </a:p>
          </p:txBody>
        </p:sp>
      </p:grpSp>
      <p:sp>
        <p:nvSpPr>
          <p:cNvPr id="42" name="标题 1">
            <a:extLst>
              <a:ext uri="{FF2B5EF4-FFF2-40B4-BE49-F238E27FC236}">
                <a16:creationId xmlns:a16="http://schemas.microsoft.com/office/drawing/2014/main" id="{221A8F0B-2705-40F7-A46D-34A23EA06673}"/>
              </a:ext>
            </a:extLst>
          </p:cNvPr>
          <p:cNvSpPr txBox="1">
            <a:spLocks/>
          </p:cNvSpPr>
          <p:nvPr/>
        </p:nvSpPr>
        <p:spPr>
          <a:xfrm>
            <a:off x="2860004" y="2878407"/>
            <a:ext cx="3712291" cy="529335"/>
          </a:xfrm>
          <a:prstGeom prst="rect">
            <a:avLst/>
          </a:prstGeom>
          <a:noFill/>
          <a:ln w="19050" cmpd="sng">
            <a:solidFill>
              <a:srgbClr val="C00000"/>
            </a:solidFill>
            <a:bevel/>
            <a:headEnd/>
            <a:tailEnd/>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能否始终坚持为人民服务的宗旨</a:t>
            </a:r>
          </a:p>
        </p:txBody>
      </p:sp>
      <p:sp>
        <p:nvSpPr>
          <p:cNvPr id="47" name="标题 1">
            <a:extLst>
              <a:ext uri="{FF2B5EF4-FFF2-40B4-BE49-F238E27FC236}">
                <a16:creationId xmlns:a16="http://schemas.microsoft.com/office/drawing/2014/main" id="{F512BE13-1149-4863-8D58-F2A5C02B9FB0}"/>
              </a:ext>
            </a:extLst>
          </p:cNvPr>
          <p:cNvSpPr txBox="1">
            <a:spLocks/>
          </p:cNvSpPr>
          <p:nvPr/>
        </p:nvSpPr>
        <p:spPr>
          <a:xfrm>
            <a:off x="2860004" y="3628662"/>
            <a:ext cx="3712291" cy="529335"/>
          </a:xfrm>
          <a:prstGeom prst="rect">
            <a:avLst/>
          </a:prstGeom>
          <a:noFill/>
          <a:ln w="19050" cmpd="sng">
            <a:solidFill>
              <a:srgbClr val="C00000"/>
            </a:solidFill>
            <a:bevel/>
            <a:headEnd/>
            <a:tailEnd/>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能否始终坚持为人民无私奉献</a:t>
            </a:r>
          </a:p>
        </p:txBody>
      </p:sp>
      <p:sp>
        <p:nvSpPr>
          <p:cNvPr id="3" name="箭头: 五边形 2">
            <a:extLst>
              <a:ext uri="{FF2B5EF4-FFF2-40B4-BE49-F238E27FC236}">
                <a16:creationId xmlns:a16="http://schemas.microsoft.com/office/drawing/2014/main" id="{2E59167C-96A1-4D31-93BB-1C38EC76DB77}"/>
              </a:ext>
            </a:extLst>
          </p:cNvPr>
          <p:cNvSpPr/>
          <p:nvPr/>
        </p:nvSpPr>
        <p:spPr>
          <a:xfrm>
            <a:off x="1907703" y="1995686"/>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1</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8" name="箭头: 五边形 37">
            <a:extLst>
              <a:ext uri="{FF2B5EF4-FFF2-40B4-BE49-F238E27FC236}">
                <a16:creationId xmlns:a16="http://schemas.microsoft.com/office/drawing/2014/main" id="{723A44F0-ABDC-4392-B183-9D018BA11831}"/>
              </a:ext>
            </a:extLst>
          </p:cNvPr>
          <p:cNvSpPr/>
          <p:nvPr/>
        </p:nvSpPr>
        <p:spPr>
          <a:xfrm>
            <a:off x="1907704" y="2810114"/>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2</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9" name="箭头: 五边形 38">
            <a:extLst>
              <a:ext uri="{FF2B5EF4-FFF2-40B4-BE49-F238E27FC236}">
                <a16:creationId xmlns:a16="http://schemas.microsoft.com/office/drawing/2014/main" id="{97290F68-B544-4285-8C38-045DBDDC3ADC}"/>
              </a:ext>
            </a:extLst>
          </p:cNvPr>
          <p:cNvSpPr/>
          <p:nvPr/>
        </p:nvSpPr>
        <p:spPr>
          <a:xfrm>
            <a:off x="1907704" y="3628662"/>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3</a:t>
            </a:r>
            <a:endParaRPr lang="zh-CN" altLang="en-US" sz="3200" b="1" kern="0" dirty="0">
              <a:solidFill>
                <a:schemeClr val="bg1"/>
              </a:solidFill>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6677664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7" name="文本框 26">
            <a:extLst>
              <a:ext uri="{FF2B5EF4-FFF2-40B4-BE49-F238E27FC236}">
                <a16:creationId xmlns:a16="http://schemas.microsoft.com/office/drawing/2014/main" id="{D40CD8D1-7A65-48CC-A305-C6B46088B1A8}"/>
              </a:ext>
            </a:extLst>
          </p:cNvPr>
          <p:cNvSpPr txBox="1"/>
          <p:nvPr/>
        </p:nvSpPr>
        <p:spPr>
          <a:xfrm>
            <a:off x="1392030" y="2264684"/>
            <a:ext cx="6388450" cy="1927451"/>
          </a:xfrm>
          <a:prstGeom prst="rect">
            <a:avLst/>
          </a:prstGeom>
          <a:noFill/>
        </p:spPr>
        <p:txBody>
          <a:bodyPr wrap="square" rtlCol="0">
            <a:spAutoFit/>
          </a:bodyPr>
          <a:lstStyle/>
          <a:p>
            <a:pPr algn="just">
              <a:lnSpc>
                <a:spcPct val="170000"/>
              </a:lnSpc>
            </a:pPr>
            <a:r>
              <a:rPr lang="zh-CN" altLang="en-US" dirty="0">
                <a:solidFill>
                  <a:srgbClr val="751515"/>
                </a:solidFill>
                <a:latin typeface="方正正准黑简体" panose="02000000000000000000" pitchFamily="2" charset="-122"/>
                <a:ea typeface="方正正准黑简体" panose="02000000000000000000" pitchFamily="2" charset="-122"/>
              </a:rPr>
              <a:t>党员并不是一种称呼，而是一种奉献和牺牲。作为一名党员，我们选择奉献，就是扎扎实实从身边的一点一滴做起，用自己微薄的力量唤醒身边的人，齐心协力为我党全面建设小康社会，实现“中国梦”奉献终身。</a:t>
            </a:r>
            <a:endParaRPr lang="zh-CN" altLang="en-US" dirty="0">
              <a:latin typeface="方正正准黑简体" panose="02000000000000000000" pitchFamily="2" charset="-122"/>
              <a:ea typeface="方正正准黑简体" panose="02000000000000000000" pitchFamily="2" charset="-122"/>
            </a:endParaRPr>
          </a:p>
        </p:txBody>
      </p:sp>
      <p:sp>
        <p:nvSpPr>
          <p:cNvPr id="29" name="矩形 28">
            <a:extLst>
              <a:ext uri="{FF2B5EF4-FFF2-40B4-BE49-F238E27FC236}">
                <a16:creationId xmlns:a16="http://schemas.microsoft.com/office/drawing/2014/main" id="{310C9EF5-114D-4141-A06F-B2C755926B05}"/>
              </a:ext>
            </a:extLst>
          </p:cNvPr>
          <p:cNvSpPr/>
          <p:nvPr/>
        </p:nvSpPr>
        <p:spPr>
          <a:xfrm>
            <a:off x="960064" y="1931329"/>
            <a:ext cx="7020095" cy="2594159"/>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DD878C8A-BCB9-4AD1-9FB4-31C078379ECD}"/>
              </a:ext>
            </a:extLst>
          </p:cNvPr>
          <p:cNvSpPr/>
          <p:nvPr/>
        </p:nvSpPr>
        <p:spPr>
          <a:xfrm>
            <a:off x="1547664" y="1035285"/>
            <a:ext cx="5844897"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a:extLst>
              <a:ext uri="{FF2B5EF4-FFF2-40B4-BE49-F238E27FC236}">
                <a16:creationId xmlns:a16="http://schemas.microsoft.com/office/drawing/2014/main" id="{E03AE7F6-C0B3-4A37-9C86-ABFEAE119908}"/>
              </a:ext>
            </a:extLst>
          </p:cNvPr>
          <p:cNvSpPr txBox="1"/>
          <p:nvPr/>
        </p:nvSpPr>
        <p:spPr>
          <a:xfrm>
            <a:off x="1619672" y="1037026"/>
            <a:ext cx="5700881" cy="646331"/>
          </a:xfrm>
          <a:prstGeom prst="rect">
            <a:avLst/>
          </a:prstGeom>
          <a:noFill/>
        </p:spPr>
        <p:txBody>
          <a:bodyPr wrap="square" rtlCol="0">
            <a:spAutoFit/>
          </a:bodyPr>
          <a:lstStyle/>
          <a:p>
            <a:pPr algn="ctr"/>
            <a:r>
              <a:rPr lang="zh-CN" altLang="en-US" sz="3600" b="1" dirty="0">
                <a:solidFill>
                  <a:schemeClr val="bg1"/>
                </a:solidFill>
                <a:latin typeface="方正兰亭粗黑_GBK" panose="02000000000000000000" pitchFamily="2" charset="-122"/>
                <a:ea typeface="方正兰亭粗黑_GBK" panose="02000000000000000000" pitchFamily="2" charset="-122"/>
              </a:rPr>
              <a:t>实现“中国梦”奉献终身</a:t>
            </a:r>
            <a:endParaRPr lang="zh-CN" altLang="en-US" sz="3600" dirty="0">
              <a:solidFill>
                <a:schemeClr val="bg1"/>
              </a:solidFill>
              <a:latin typeface="方正兰亭粗黑_GBK" panose="02000000000000000000" pitchFamily="2" charset="-122"/>
              <a:ea typeface="方正兰亭粗黑_GBK" panose="02000000000000000000" pitchFamily="2" charset="-122"/>
            </a:endParaRPr>
          </a:p>
        </p:txBody>
      </p:sp>
      <p:pic>
        <p:nvPicPr>
          <p:cNvPr id="4" name="图片 3">
            <a:extLst>
              <a:ext uri="{FF2B5EF4-FFF2-40B4-BE49-F238E27FC236}">
                <a16:creationId xmlns:a16="http://schemas.microsoft.com/office/drawing/2014/main" id="{F0459D01-34E5-4D01-867A-A8BA5D17609E}"/>
              </a:ext>
            </a:extLst>
          </p:cNvPr>
          <p:cNvPicPr>
            <a:picLocks noChangeAspect="1"/>
          </p:cNvPicPr>
          <p:nvPr/>
        </p:nvPicPr>
        <p:blipFill>
          <a:blip r:embed="rId5"/>
          <a:stretch>
            <a:fillRect/>
          </a:stretch>
        </p:blipFill>
        <p:spPr>
          <a:xfrm>
            <a:off x="6194208" y="3349243"/>
            <a:ext cx="1126345" cy="1500855"/>
          </a:xfrm>
          <a:prstGeom prst="rect">
            <a:avLst/>
          </a:prstGeom>
        </p:spPr>
      </p:pic>
    </p:spTree>
    <p:extLst>
      <p:ext uri="{BB962C8B-B14F-4D97-AF65-F5344CB8AC3E}">
        <p14:creationId xmlns:p14="http://schemas.microsoft.com/office/powerpoint/2010/main" val="31416961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8"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0-#ppt_w/2"/>
                                          </p:val>
                                        </p:tav>
                                        <p:tav tm="100000">
                                          <p:val>
                                            <p:strVal val="#ppt_x"/>
                                          </p:val>
                                        </p:tav>
                                      </p:tavLst>
                                    </p:anim>
                                    <p:anim calcmode="lin" valueType="num">
                                      <p:cBhvr additive="base">
                                        <p:cTn id="38" dur="500" fill="hold"/>
                                        <p:tgtEl>
                                          <p:spTgt spid="37"/>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5"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strVal val="#ppt_w*0.70"/>
                                          </p:val>
                                        </p:tav>
                                        <p:tav tm="100000">
                                          <p:val>
                                            <p:strVal val="#ppt_w"/>
                                          </p:val>
                                        </p:tav>
                                      </p:tavLst>
                                    </p:anim>
                                    <p:anim calcmode="lin" valueType="num">
                                      <p:cBhvr>
                                        <p:cTn id="43" dur="500" fill="hold"/>
                                        <p:tgtEl>
                                          <p:spTgt spid="29"/>
                                        </p:tgtEl>
                                        <p:attrNameLst>
                                          <p:attrName>ppt_h</p:attrName>
                                        </p:attrNameLst>
                                      </p:cBhvr>
                                      <p:tavLst>
                                        <p:tav tm="0">
                                          <p:val>
                                            <p:strVal val="#ppt_h"/>
                                          </p:val>
                                        </p:tav>
                                        <p:tav tm="100000">
                                          <p:val>
                                            <p:strVal val="#ppt_h"/>
                                          </p:val>
                                        </p:tav>
                                      </p:tavLst>
                                    </p:anim>
                                    <p:animEffect transition="in" filter="fade">
                                      <p:cBhvr>
                                        <p:cTn id="44" dur="500"/>
                                        <p:tgtEl>
                                          <p:spTgt spid="29"/>
                                        </p:tgtEl>
                                      </p:cBhvr>
                                    </p:animEffect>
                                  </p:childTnLst>
                                </p:cTn>
                              </p:par>
                            </p:childTnLst>
                          </p:cTn>
                        </p:par>
                        <p:par>
                          <p:cTn id="45" fill="hold">
                            <p:stCondLst>
                              <p:cond delay="35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48"/>
                                        </p:tgtEl>
                                        <p:attrNameLst>
                                          <p:attrName>style.visibility</p:attrName>
                                        </p:attrNameLst>
                                      </p:cBhvr>
                                      <p:to>
                                        <p:strVal val="visible"/>
                                      </p:to>
                                    </p:set>
                                    <p:anim calcmode="lin" valueType="num">
                                      <p:cBhvr>
                                        <p:cTn id="48" dur="50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48"/>
                                        </p:tgtEl>
                                        <p:attrNameLst>
                                          <p:attrName>ppt_y</p:attrName>
                                        </p:attrNameLst>
                                      </p:cBhvr>
                                      <p:tavLst>
                                        <p:tav tm="0">
                                          <p:val>
                                            <p:strVal val="#ppt_y"/>
                                          </p:val>
                                        </p:tav>
                                        <p:tav tm="100000">
                                          <p:val>
                                            <p:strVal val="#ppt_y"/>
                                          </p:val>
                                        </p:tav>
                                      </p:tavLst>
                                    </p:anim>
                                    <p:anim calcmode="lin" valueType="num">
                                      <p:cBhvr>
                                        <p:cTn id="50" dur="50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48"/>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27">
                                            <p:txEl>
                                              <p:pRg st="0" end="0"/>
                                            </p:txEl>
                                          </p:spTgt>
                                        </p:tgtEl>
                                        <p:attrNameLst>
                                          <p:attrName>style.visibility</p:attrName>
                                        </p:attrNameLst>
                                      </p:cBhvr>
                                      <p:to>
                                        <p:strVal val="visible"/>
                                      </p:to>
                                    </p:set>
                                    <p:anim calcmode="lin" valueType="num">
                                      <p:cBhvr>
                                        <p:cTn id="57" dur="500" fill="hold"/>
                                        <p:tgtEl>
                                          <p:spTgt spid="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7">
                                            <p:txEl>
                                              <p:pRg st="0" end="0"/>
                                            </p:txEl>
                                          </p:spTgt>
                                        </p:tgtEl>
                                        <p:attrNameLst>
                                          <p:attrName>ppt_y</p:attrName>
                                        </p:attrNameLst>
                                      </p:cBhvr>
                                      <p:tavLst>
                                        <p:tav tm="0">
                                          <p:val>
                                            <p:strVal val="#ppt_y"/>
                                          </p:val>
                                        </p:tav>
                                        <p:tav tm="100000">
                                          <p:val>
                                            <p:strVal val="#ppt_y"/>
                                          </p:val>
                                        </p:tav>
                                      </p:tavLst>
                                    </p:anim>
                                    <p:anim calcmode="lin" valueType="num">
                                      <p:cBhvr>
                                        <p:cTn id="59" dur="500" fill="hold"/>
                                        <p:tgtEl>
                                          <p:spTgt spid="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7">
                                            <p:txEl>
                                              <p:pRg st="0" end="0"/>
                                            </p:txEl>
                                          </p:spTgt>
                                        </p:tgtEl>
                                      </p:cBhvr>
                                    </p:animEffect>
                                  </p:childTnLst>
                                </p:cTn>
                              </p:par>
                            </p:childTnLst>
                          </p:cTn>
                        </p:par>
                        <p:par>
                          <p:cTn id="62" fill="hold">
                            <p:stCondLst>
                              <p:cond delay="5150"/>
                            </p:stCondLst>
                            <p:childTnLst>
                              <p:par>
                                <p:cTn id="63" presetID="26" presetClass="emph" presetSubtype="0" fill="hold" grpId="1" nodeType="afterEffect">
                                  <p:stCondLst>
                                    <p:cond delay="0"/>
                                  </p:stCondLst>
                                  <p:iterate type="lt">
                                    <p:tmPct val="0"/>
                                  </p:iterate>
                                  <p:childTnLst>
                                    <p:animEffect transition="out" filter="fade">
                                      <p:cBhvr>
                                        <p:cTn id="64" dur="500" tmFilter="0, 0; .2, .5; .8, .5; 1, 0"/>
                                        <p:tgtEl>
                                          <p:spTgt spid="48"/>
                                        </p:tgtEl>
                                      </p:cBhvr>
                                    </p:animEffect>
                                    <p:animScale>
                                      <p:cBhvr>
                                        <p:cTn id="65" dur="250" autoRev="1" fill="hold"/>
                                        <p:tgtEl>
                                          <p:spTgt spid="4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7" grpId="0" build="p"/>
      <p:bldP spid="29" grpId="0" animBg="1"/>
      <p:bldP spid="3" grpId="0" animBg="1"/>
      <p:bldP spid="48" grpId="0"/>
      <p:bldP spid="4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1" y="2981470"/>
            <a:ext cx="9296655" cy="2182567"/>
            <a:chOff x="1" y="2981470"/>
            <a:chExt cx="9296655" cy="2182567"/>
          </a:xfrm>
        </p:grpSpPr>
        <p:grpSp>
          <p:nvGrpSpPr>
            <p:cNvPr id="10" name="组合 9">
              <a:extLst>
                <a:ext uri="{FF2B5EF4-FFF2-40B4-BE49-F238E27FC236}">
                  <a16:creationId xmlns:a16="http://schemas.microsoft.com/office/drawing/2014/main" id="{C4C0CEA8-AF97-4E14-81E8-858B97145556}"/>
                </a:ext>
              </a:extLst>
            </p:cNvPr>
            <p:cNvGrpSpPr/>
            <p:nvPr/>
          </p:nvGrpSpPr>
          <p:grpSpPr>
            <a:xfrm>
              <a:off x="1" y="3586985"/>
              <a:ext cx="9144000" cy="1577052"/>
              <a:chOff x="168" y="4748758"/>
              <a:chExt cx="12238925" cy="2110830"/>
            </a:xfrm>
          </p:grpSpPr>
          <p:pic>
            <p:nvPicPr>
              <p:cNvPr id="13" name="图片 12">
                <a:extLst>
                  <a:ext uri="{FF2B5EF4-FFF2-40B4-BE49-F238E27FC236}">
                    <a16:creationId xmlns:a16="http://schemas.microsoft.com/office/drawing/2014/main" id="{0FC8305A-8FA9-4504-BF8B-D9469740F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a:extLst>
                  <a:ext uri="{FF2B5EF4-FFF2-40B4-BE49-F238E27FC236}">
                    <a16:creationId xmlns:a16="http://schemas.microsoft.com/office/drawing/2014/main" id="{CB7A0615-2425-498C-9652-7444A3565138}"/>
                  </a:ext>
                </a:extLst>
              </p:cNvPr>
              <p:cNvGrpSpPr/>
              <p:nvPr/>
            </p:nvGrpSpPr>
            <p:grpSpPr>
              <a:xfrm>
                <a:off x="168" y="5270646"/>
                <a:ext cx="12238925" cy="1588942"/>
                <a:chOff x="168" y="5270646"/>
                <a:chExt cx="12238925" cy="1588942"/>
              </a:xfrm>
            </p:grpSpPr>
            <p:pic>
              <p:nvPicPr>
                <p:cNvPr id="16" name="图片 15">
                  <a:extLst>
                    <a:ext uri="{FF2B5EF4-FFF2-40B4-BE49-F238E27FC236}">
                      <a16:creationId xmlns:a16="http://schemas.microsoft.com/office/drawing/2014/main" id="{CDB6115C-3E85-4B93-94F5-EC23E5D445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a:extLst>
                    <a:ext uri="{FF2B5EF4-FFF2-40B4-BE49-F238E27FC236}">
                      <a16:creationId xmlns:a16="http://schemas.microsoft.com/office/drawing/2014/main" id="{A6E05862-1B44-45AB-9BDC-772FA8918E2C}"/>
                    </a:ext>
                  </a:extLst>
                </p:cNvPr>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2" name="TextBox 5">
            <a:extLst>
              <a:ext uri="{FF2B5EF4-FFF2-40B4-BE49-F238E27FC236}">
                <a16:creationId xmlns:a16="http://schemas.microsoft.com/office/drawing/2014/main" id="{22EDCE44-9C7F-41F1-A504-73481BB35BE0}"/>
              </a:ext>
            </a:extLst>
          </p:cNvPr>
          <p:cNvSpPr txBox="1">
            <a:spLocks noChangeArrowheads="1"/>
          </p:cNvSpPr>
          <p:nvPr/>
        </p:nvSpPr>
        <p:spPr bwMode="auto">
          <a:xfrm>
            <a:off x="1928555" y="1361598"/>
            <a:ext cx="6266716" cy="2493831"/>
          </a:xfrm>
          <a:prstGeom prst="rect">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defTabSz="1097280">
              <a:lnSpc>
                <a:spcPct val="160000"/>
              </a:lnSpc>
              <a:spcBef>
                <a:spcPts val="720"/>
              </a:spcBef>
              <a:buNone/>
              <a:defRPr/>
            </a:pPr>
            <a:r>
              <a:rPr lang="zh-CN" altLang="en-US" sz="1600" dirty="0">
                <a:solidFill>
                  <a:srgbClr val="C00000"/>
                </a:solidFill>
                <a:effectLst>
                  <a:outerShdw blurRad="38100" dist="38100" dir="2700000" algn="tl">
                    <a:srgbClr val="000000">
                      <a:alpha val="43137"/>
                    </a:srgbClr>
                  </a:outerShdw>
                </a:effectLst>
                <a:latin typeface="微软雅黑" panose="020B0503020204020204" pitchFamily="34" charset="-122"/>
              </a:rPr>
              <a:t>       </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中国共产主义青年团（简称共青团）是中国共产党领导的一个由信仰共产主义的中国青年组成的的群众性组织。</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1922</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月成立的中国社会主义青年团，</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年改称中国共产主义青年团。中国共青团是广大青年在实践中学习共产主义的学校。在各级学校中，中国共青团在领导和团结学生方面均有一定成绩；共青团同时还负责指导中国少年先锋队（少先队）工作。</a:t>
            </a:r>
          </a:p>
        </p:txBody>
      </p:sp>
      <p:sp>
        <p:nvSpPr>
          <p:cNvPr id="18" name="矩形 17">
            <a:extLst>
              <a:ext uri="{FF2B5EF4-FFF2-40B4-BE49-F238E27FC236}">
                <a16:creationId xmlns:a16="http://schemas.microsoft.com/office/drawing/2014/main" id="{FD6E6A38-0420-4E50-BA29-F945D2C35DA9}"/>
              </a:ext>
            </a:extLst>
          </p:cNvPr>
          <p:cNvSpPr/>
          <p:nvPr/>
        </p:nvSpPr>
        <p:spPr>
          <a:xfrm>
            <a:off x="1620812" y="316491"/>
            <a:ext cx="67802" cy="1754326"/>
          </a:xfrm>
          <a:prstGeom prst="rect">
            <a:avLst/>
          </a:prstGeom>
        </p:spPr>
        <p:txBody>
          <a:bodyPr wrap="square">
            <a:spAutoFit/>
          </a:bodyPr>
          <a:lstStyle/>
          <a:p>
            <a:pPr indent="548640" algn="ctr" defTabSz="1097280">
              <a:defRPr/>
            </a:pPr>
            <a:r>
              <a:rPr lang="zh-CN" altLang="en-US" sz="5400" b="1" dirty="0">
                <a:ln w="28575">
                  <a:solidFill>
                    <a:srgbClr val="C00000"/>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前</a:t>
            </a:r>
            <a:r>
              <a:rPr lang="zh-CN" altLang="en-US" sz="54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言</a:t>
            </a:r>
          </a:p>
        </p:txBody>
      </p:sp>
    </p:spTree>
    <p:extLst>
      <p:ext uri="{BB962C8B-B14F-4D97-AF65-F5344CB8AC3E}">
        <p14:creationId xmlns:p14="http://schemas.microsoft.com/office/powerpoint/2010/main" val="36538185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a:extLst>
              <a:ext uri="{FF2B5EF4-FFF2-40B4-BE49-F238E27FC236}">
                <a16:creationId xmlns:a16="http://schemas.microsoft.com/office/drawing/2014/main" id="{FAC63906-F546-47D1-90CA-A774918C13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18" y="2946876"/>
            <a:ext cx="1242562" cy="2061096"/>
          </a:xfrm>
          <a:prstGeom prst="rect">
            <a:avLst/>
          </a:prstGeom>
        </p:spPr>
      </p:pic>
      <p:pic>
        <p:nvPicPr>
          <p:cNvPr id="11" name="图片 10">
            <a:extLst>
              <a:ext uri="{FF2B5EF4-FFF2-40B4-BE49-F238E27FC236}">
                <a16:creationId xmlns:a16="http://schemas.microsoft.com/office/drawing/2014/main" id="{B2F987F7-44DE-4C67-AB50-88822561CD2F}"/>
              </a:ext>
            </a:extLst>
          </p:cNvPr>
          <p:cNvPicPr>
            <a:picLocks noChangeAspect="1"/>
          </p:cNvPicPr>
          <p:nvPr/>
        </p:nvPicPr>
        <p:blipFill>
          <a:blip r:embed="rId4"/>
          <a:stretch>
            <a:fillRect/>
          </a:stretch>
        </p:blipFill>
        <p:spPr>
          <a:xfrm>
            <a:off x="10236" y="2647570"/>
            <a:ext cx="9144001" cy="2516468"/>
          </a:xfrm>
          <a:prstGeom prst="rect">
            <a:avLst/>
          </a:prstGeom>
        </p:spPr>
      </p:pic>
      <p:sp>
        <p:nvSpPr>
          <p:cNvPr id="33" name="TextBox 20"/>
          <p:cNvSpPr txBox="1"/>
          <p:nvPr/>
        </p:nvSpPr>
        <p:spPr>
          <a:xfrm>
            <a:off x="1488859" y="1596997"/>
            <a:ext cx="6382921" cy="904863"/>
          </a:xfrm>
          <a:prstGeom prst="rect">
            <a:avLst/>
          </a:prstGeom>
          <a:noFill/>
          <a:effectLst/>
        </p:spPr>
        <p:txBody>
          <a:bodyPr wrap="square" rtlCol="0">
            <a:spAutoFit/>
          </a:bodyPr>
          <a:lstStyle/>
          <a:p>
            <a:pPr algn="ctr">
              <a:lnSpc>
                <a:spcPct val="120000"/>
              </a:lnSpc>
            </a:pPr>
            <a:r>
              <a:rPr lang="zh-CN" altLang="en-US"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汇报完毕</a:t>
            </a:r>
            <a:r>
              <a:rPr lang="en-US" altLang="zh-CN"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 </a:t>
            </a:r>
            <a:r>
              <a:rPr lang="zh-CN" altLang="en-US"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感谢欣赏</a:t>
            </a:r>
            <a:endParaRPr lang="en-US" altLang="zh-CN"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endParaRPr>
          </a:p>
        </p:txBody>
      </p:sp>
      <p:pic>
        <p:nvPicPr>
          <p:cNvPr id="42" name="图片 41"/>
          <p:cNvPicPr>
            <a:picLocks noChangeAspect="1"/>
          </p:cNvPicPr>
          <p:nvPr/>
        </p:nvPicPr>
        <p:blipFill>
          <a:blip r:embed="rId5" cstate="print">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977496" y="453888"/>
            <a:ext cx="1076866" cy="1040636"/>
          </a:xfrm>
          <a:prstGeom prst="rect">
            <a:avLst/>
          </a:prstGeom>
        </p:spPr>
      </p:pic>
      <p:cxnSp>
        <p:nvCxnSpPr>
          <p:cNvPr id="43" name="直接连接符 42"/>
          <p:cNvCxnSpPr/>
          <p:nvPr/>
        </p:nvCxnSpPr>
        <p:spPr>
          <a:xfrm>
            <a:off x="2094523" y="260433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a:extLst>
              <a:ext uri="{FF2B5EF4-FFF2-40B4-BE49-F238E27FC236}">
                <a16:creationId xmlns:a16="http://schemas.microsoft.com/office/drawing/2014/main" id="{F13F3E90-76A7-4AC2-847D-328F0AF9BA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7354" y="3060840"/>
            <a:ext cx="1089347" cy="453895"/>
          </a:xfrm>
          <a:prstGeom prst="rect">
            <a:avLst/>
          </a:prstGeom>
        </p:spPr>
      </p:pic>
      <p:pic>
        <p:nvPicPr>
          <p:cNvPr id="13" name="图片 12">
            <a:extLst>
              <a:ext uri="{FF2B5EF4-FFF2-40B4-BE49-F238E27FC236}">
                <a16:creationId xmlns:a16="http://schemas.microsoft.com/office/drawing/2014/main" id="{4E4AF06A-DA94-4AF1-A522-E9B61999DE2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931219" y="3060840"/>
            <a:ext cx="1163304" cy="453895"/>
          </a:xfrm>
          <a:prstGeom prst="rect">
            <a:avLst/>
          </a:prstGeom>
        </p:spPr>
      </p:pic>
    </p:spTree>
    <p:extLst>
      <p:ext uri="{BB962C8B-B14F-4D97-AF65-F5344CB8AC3E}">
        <p14:creationId xmlns:p14="http://schemas.microsoft.com/office/powerpoint/2010/main" val="187176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23" presetClass="entr" presetSubtype="288"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1000" fill="hold"/>
                                        <p:tgtEl>
                                          <p:spTgt spid="42"/>
                                        </p:tgtEl>
                                        <p:attrNameLst>
                                          <p:attrName>ppt_w</p:attrName>
                                        </p:attrNameLst>
                                      </p:cBhvr>
                                      <p:tavLst>
                                        <p:tav tm="0">
                                          <p:val>
                                            <p:strVal val="4/3*#ppt_w"/>
                                          </p:val>
                                        </p:tav>
                                        <p:tav tm="100000">
                                          <p:val>
                                            <p:strVal val="#ppt_w"/>
                                          </p:val>
                                        </p:tav>
                                      </p:tavLst>
                                    </p:anim>
                                    <p:anim calcmode="lin" valueType="num">
                                      <p:cBhvr>
                                        <p:cTn id="14" dur="1000" fill="hold"/>
                                        <p:tgtEl>
                                          <p:spTgt spid="42"/>
                                        </p:tgtEl>
                                        <p:attrNameLst>
                                          <p:attrName>ppt_h</p:attrName>
                                        </p:attrNameLst>
                                      </p:cBhvr>
                                      <p:tavLst>
                                        <p:tav tm="0">
                                          <p:val>
                                            <p:strVal val="4/3*#ppt_h"/>
                                          </p:val>
                                        </p:tav>
                                        <p:tav tm="100000">
                                          <p:val>
                                            <p:strVal val="#ppt_h"/>
                                          </p:val>
                                        </p:tav>
                                      </p:tavLst>
                                    </p:anim>
                                  </p:childTnLst>
                                </p:cTn>
                              </p:par>
                              <p:par>
                                <p:cTn id="15" presetID="53" presetClass="entr" presetSubtype="528" fill="hold" grpId="0" nodeType="with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2250" fill="hold"/>
                                        <p:tgtEl>
                                          <p:spTgt spid="33"/>
                                        </p:tgtEl>
                                        <p:attrNameLst>
                                          <p:attrName>ppt_w</p:attrName>
                                        </p:attrNameLst>
                                      </p:cBhvr>
                                      <p:tavLst>
                                        <p:tav tm="0">
                                          <p:val>
                                            <p:fltVal val="0"/>
                                          </p:val>
                                        </p:tav>
                                        <p:tav tm="100000">
                                          <p:val>
                                            <p:strVal val="#ppt_w"/>
                                          </p:val>
                                        </p:tav>
                                      </p:tavLst>
                                    </p:anim>
                                    <p:anim calcmode="lin" valueType="num">
                                      <p:cBhvr>
                                        <p:cTn id="18" dur="2250" fill="hold"/>
                                        <p:tgtEl>
                                          <p:spTgt spid="33"/>
                                        </p:tgtEl>
                                        <p:attrNameLst>
                                          <p:attrName>ppt_h</p:attrName>
                                        </p:attrNameLst>
                                      </p:cBhvr>
                                      <p:tavLst>
                                        <p:tav tm="0">
                                          <p:val>
                                            <p:fltVal val="0"/>
                                          </p:val>
                                        </p:tav>
                                        <p:tav tm="100000">
                                          <p:val>
                                            <p:strVal val="#ppt_h"/>
                                          </p:val>
                                        </p:tav>
                                      </p:tavLst>
                                    </p:anim>
                                    <p:animEffect transition="in" filter="fade">
                                      <p:cBhvr>
                                        <p:cTn id="19" dur="2250"/>
                                        <p:tgtEl>
                                          <p:spTgt spid="33"/>
                                        </p:tgtEl>
                                      </p:cBhvr>
                                    </p:animEffect>
                                    <p:anim calcmode="lin" valueType="num">
                                      <p:cBhvr>
                                        <p:cTn id="20" dur="2250" fill="hold"/>
                                        <p:tgtEl>
                                          <p:spTgt spid="33"/>
                                        </p:tgtEl>
                                        <p:attrNameLst>
                                          <p:attrName>ppt_x</p:attrName>
                                        </p:attrNameLst>
                                      </p:cBhvr>
                                      <p:tavLst>
                                        <p:tav tm="0">
                                          <p:val>
                                            <p:fltVal val="0.5"/>
                                          </p:val>
                                        </p:tav>
                                        <p:tav tm="100000">
                                          <p:val>
                                            <p:strVal val="#ppt_x"/>
                                          </p:val>
                                        </p:tav>
                                      </p:tavLst>
                                    </p:anim>
                                    <p:anim calcmode="lin" valueType="num">
                                      <p:cBhvr>
                                        <p:cTn id="21" dur="2250" fill="hold"/>
                                        <p:tgtEl>
                                          <p:spTgt spid="33"/>
                                        </p:tgtEl>
                                        <p:attrNameLst>
                                          <p:attrName>ppt_y</p:attrName>
                                        </p:attrNameLst>
                                      </p:cBhvr>
                                      <p:tavLst>
                                        <p:tav tm="0">
                                          <p:val>
                                            <p:fltVal val="0.5"/>
                                          </p:val>
                                        </p:tav>
                                        <p:tav tm="100000">
                                          <p:val>
                                            <p:strVal val="#ppt_y"/>
                                          </p:val>
                                        </p:tav>
                                      </p:tavLst>
                                    </p:anim>
                                  </p:childTnLst>
                                </p:cTn>
                              </p:par>
                              <p:par>
                                <p:cTn id="22" presetID="22" presetClass="entr" presetSubtype="2" fill="hold" nodeType="withEffect">
                                  <p:stCondLst>
                                    <p:cond delay="3250"/>
                                  </p:stCondLst>
                                  <p:childTnLst>
                                    <p:set>
                                      <p:cBhvr>
                                        <p:cTn id="23" dur="1" fill="hold">
                                          <p:stCondLst>
                                            <p:cond delay="0"/>
                                          </p:stCondLst>
                                        </p:cTn>
                                        <p:tgtEl>
                                          <p:spTgt spid="43"/>
                                        </p:tgtEl>
                                        <p:attrNameLst>
                                          <p:attrName>style.visibility</p:attrName>
                                        </p:attrNameLst>
                                      </p:cBhvr>
                                      <p:to>
                                        <p:strVal val="visible"/>
                                      </p:to>
                                    </p:set>
                                    <p:animEffect transition="in" filter="wipe(right)">
                                      <p:cBhvr>
                                        <p:cTn id="24" dur="500"/>
                                        <p:tgtEl>
                                          <p:spTgt spid="43"/>
                                        </p:tgtEl>
                                      </p:cBhvr>
                                    </p:animEffect>
                                  </p:childTnLst>
                                </p:cTn>
                              </p:par>
                            </p:childTnLst>
                          </p:cTn>
                        </p:par>
                        <p:par>
                          <p:cTn id="25" fill="hold">
                            <p:stCondLst>
                              <p:cond delay="4825"/>
                            </p:stCondLst>
                            <p:childTnLst>
                              <p:par>
                                <p:cTn id="26" presetID="42"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21965" y="843558"/>
            <a:ext cx="1187917" cy="584775"/>
          </a:xfrm>
          <a:prstGeom prst="rect">
            <a:avLst/>
          </a:prstGeom>
          <a:noFill/>
        </p:spPr>
        <p:txBody>
          <a:bodyPr wrap="square" rtlCol="0">
            <a:spAutoFit/>
          </a:bodyPr>
          <a:lstStyle/>
          <a:p>
            <a:r>
              <a:rPr lang="zh-CN" altLang="en-US" sz="3200" b="1" dirty="0">
                <a:solidFill>
                  <a:srgbClr val="C00000"/>
                </a:solidFill>
                <a:latin typeface="微软雅黑" panose="020B0503020204020204" pitchFamily="34" charset="-122"/>
                <a:ea typeface="微软雅黑" panose="020B0503020204020204" pitchFamily="34" charset="-122"/>
              </a:rPr>
              <a:t>目录</a:t>
            </a:r>
          </a:p>
        </p:txBody>
      </p:sp>
      <p:cxnSp>
        <p:nvCxnSpPr>
          <p:cNvPr id="5" name="直接连接符 4"/>
          <p:cNvCxnSpPr/>
          <p:nvPr/>
        </p:nvCxnSpPr>
        <p:spPr>
          <a:xfrm>
            <a:off x="1553292" y="1435551"/>
            <a:ext cx="4695093"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60601" y="1451128"/>
            <a:ext cx="1498563" cy="369332"/>
          </a:xfrm>
          <a:prstGeom prst="rect">
            <a:avLst/>
          </a:prstGeom>
          <a:noFill/>
        </p:spPr>
        <p:txBody>
          <a:bodyPr wrap="square" rtlCol="0">
            <a:spAutoFit/>
          </a:bodyPr>
          <a:lstStyle/>
          <a:p>
            <a:r>
              <a:rPr lang="en-US" altLang="zh-CN" dirty="0">
                <a:solidFill>
                  <a:srgbClr val="C00000"/>
                </a:solidFill>
                <a:latin typeface="Century Gothic" panose="020B0502020202020204" pitchFamily="34" charset="0"/>
              </a:rPr>
              <a:t>CONTENTS</a:t>
            </a:r>
            <a:endParaRPr lang="zh-CN" altLang="en-US" dirty="0">
              <a:solidFill>
                <a:srgbClr val="C00000"/>
              </a:solidFill>
              <a:latin typeface="Century Gothic" panose="020B0502020202020204" pitchFamily="34" charset="0"/>
            </a:endParaRPr>
          </a:p>
        </p:txBody>
      </p:sp>
      <p:sp>
        <p:nvSpPr>
          <p:cNvPr id="7" name="矩形 6"/>
          <p:cNvSpPr/>
          <p:nvPr/>
        </p:nvSpPr>
        <p:spPr>
          <a:xfrm>
            <a:off x="2675400" y="1911310"/>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8" name="矩形 7"/>
          <p:cNvSpPr/>
          <p:nvPr/>
        </p:nvSpPr>
        <p:spPr>
          <a:xfrm>
            <a:off x="2675400" y="24425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9" name="矩形 8"/>
          <p:cNvSpPr/>
          <p:nvPr/>
        </p:nvSpPr>
        <p:spPr>
          <a:xfrm>
            <a:off x="2675400" y="29737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0" name="矩形 9"/>
          <p:cNvSpPr/>
          <p:nvPr/>
        </p:nvSpPr>
        <p:spPr>
          <a:xfrm>
            <a:off x="2675400" y="3504908"/>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1" name="文本框 10"/>
          <p:cNvSpPr txBox="1"/>
          <p:nvPr/>
        </p:nvSpPr>
        <p:spPr>
          <a:xfrm>
            <a:off x="2845906" y="1959159"/>
            <a:ext cx="752189"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第一章</a:t>
            </a:r>
          </a:p>
        </p:txBody>
      </p:sp>
      <p:sp>
        <p:nvSpPr>
          <p:cNvPr id="12" name="文本框 11"/>
          <p:cNvSpPr txBox="1"/>
          <p:nvPr/>
        </p:nvSpPr>
        <p:spPr>
          <a:xfrm>
            <a:off x="2845906" y="2478961"/>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第二章</a:t>
            </a:r>
          </a:p>
        </p:txBody>
      </p:sp>
      <p:sp>
        <p:nvSpPr>
          <p:cNvPr id="13" name="文本框 12"/>
          <p:cNvSpPr txBox="1"/>
          <p:nvPr/>
        </p:nvSpPr>
        <p:spPr>
          <a:xfrm>
            <a:off x="2845906" y="3010160"/>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第三章</a:t>
            </a:r>
          </a:p>
        </p:txBody>
      </p:sp>
      <p:sp>
        <p:nvSpPr>
          <p:cNvPr id="14" name="文本框 13"/>
          <p:cNvSpPr txBox="1"/>
          <p:nvPr/>
        </p:nvSpPr>
        <p:spPr>
          <a:xfrm>
            <a:off x="2845906" y="3552757"/>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第四章</a:t>
            </a:r>
          </a:p>
        </p:txBody>
      </p:sp>
      <p:sp>
        <p:nvSpPr>
          <p:cNvPr id="15" name="矩形 14"/>
          <p:cNvSpPr/>
          <p:nvPr/>
        </p:nvSpPr>
        <p:spPr>
          <a:xfrm>
            <a:off x="3763744" y="1907237"/>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rgbClr val="C00000"/>
              </a:solidFill>
            </a:endParaRPr>
          </a:p>
        </p:txBody>
      </p:sp>
      <p:sp>
        <p:nvSpPr>
          <p:cNvPr id="16" name="矩形 15"/>
          <p:cNvSpPr/>
          <p:nvPr/>
        </p:nvSpPr>
        <p:spPr>
          <a:xfrm>
            <a:off x="3763744" y="24384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rgbClr val="C00000"/>
              </a:solidFill>
            </a:endParaRPr>
          </a:p>
        </p:txBody>
      </p:sp>
      <p:sp>
        <p:nvSpPr>
          <p:cNvPr id="17" name="矩形 16"/>
          <p:cNvSpPr/>
          <p:nvPr/>
        </p:nvSpPr>
        <p:spPr>
          <a:xfrm>
            <a:off x="3763744" y="29696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rgbClr val="C00000"/>
              </a:solidFill>
            </a:endParaRPr>
          </a:p>
        </p:txBody>
      </p:sp>
      <p:sp>
        <p:nvSpPr>
          <p:cNvPr id="18" name="矩形 17"/>
          <p:cNvSpPr/>
          <p:nvPr/>
        </p:nvSpPr>
        <p:spPr>
          <a:xfrm>
            <a:off x="3763744" y="3500835"/>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rgbClr val="C00000"/>
              </a:solidFill>
            </a:endParaRPr>
          </a:p>
        </p:txBody>
      </p:sp>
      <p:sp>
        <p:nvSpPr>
          <p:cNvPr id="19" name="文本框 18"/>
          <p:cNvSpPr txBox="1"/>
          <p:nvPr/>
        </p:nvSpPr>
        <p:spPr>
          <a:xfrm>
            <a:off x="3854384" y="1958561"/>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itchFamily="34" charset="-122"/>
                <a:sym typeface="Arial" panose="020B0604020202020204" pitchFamily="34" charset="0"/>
              </a:rPr>
              <a:t>我是党员</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864416" y="2470743"/>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itchFamily="34" charset="-122"/>
                <a:sym typeface="Arial" panose="020B0604020202020204" pitchFamily="34" charset="0"/>
              </a:rPr>
              <a:t>践行群众路线</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3790813" y="3034589"/>
            <a:ext cx="3438373"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itchFamily="34" charset="-122"/>
                <a:sym typeface="Arial" panose="020B0604020202020204" pitchFamily="34" charset="0"/>
              </a:rPr>
              <a:t>全心全意为人民服务</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799139" y="3557353"/>
            <a:ext cx="3581173" cy="276999"/>
          </a:xfrm>
          <a:prstGeom prst="rect">
            <a:avLst/>
          </a:prstGeom>
          <a:noFill/>
        </p:spPr>
        <p:txBody>
          <a:bodyPr wrap="square" rtlCol="0">
            <a:spAutoFit/>
          </a:bodyPr>
          <a:lstStyle/>
          <a:p>
            <a:r>
              <a:rPr lang="zh-CN" altLang="en-US" sz="1200" b="1" dirty="0">
                <a:solidFill>
                  <a:srgbClr val="C00000"/>
                </a:solidFill>
                <a:latin typeface="Arial" panose="020B0604020202020204" pitchFamily="34" charset="0"/>
                <a:ea typeface="微软雅黑" pitchFamily="34" charset="-122"/>
                <a:sym typeface="Arial" panose="020B0604020202020204" pitchFamily="34" charset="0"/>
              </a:rPr>
              <a:t>永保共产党人的本色</a:t>
            </a:r>
            <a:endParaRPr lang="zh-CN" altLang="en-US" sz="1200" dirty="0">
              <a:solidFill>
                <a:srgbClr val="C00000"/>
              </a:solidFill>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9B3DF573-3EF4-4DC1-B2FC-B678EDAC3815}"/>
              </a:ext>
            </a:extLst>
          </p:cNvPr>
          <p:cNvGrpSpPr/>
          <p:nvPr/>
        </p:nvGrpSpPr>
        <p:grpSpPr>
          <a:xfrm>
            <a:off x="1" y="2981470"/>
            <a:ext cx="9296655" cy="2182567"/>
            <a:chOff x="1" y="2981470"/>
            <a:chExt cx="9296655" cy="2182567"/>
          </a:xfrm>
        </p:grpSpPr>
        <p:grpSp>
          <p:nvGrpSpPr>
            <p:cNvPr id="24" name="组合 23">
              <a:extLst>
                <a:ext uri="{FF2B5EF4-FFF2-40B4-BE49-F238E27FC236}">
                  <a16:creationId xmlns:a16="http://schemas.microsoft.com/office/drawing/2014/main" id="{BBA563CC-DDEB-4C4A-BD55-02D27D2536FB}"/>
                </a:ext>
              </a:extLst>
            </p:cNvPr>
            <p:cNvGrpSpPr/>
            <p:nvPr/>
          </p:nvGrpSpPr>
          <p:grpSpPr>
            <a:xfrm>
              <a:off x="1" y="3586985"/>
              <a:ext cx="9144000" cy="1577052"/>
              <a:chOff x="168" y="4748758"/>
              <a:chExt cx="12238925" cy="2110830"/>
            </a:xfrm>
          </p:grpSpPr>
          <p:pic>
            <p:nvPicPr>
              <p:cNvPr id="25" name="图片 24">
                <a:extLst>
                  <a:ext uri="{FF2B5EF4-FFF2-40B4-BE49-F238E27FC236}">
                    <a16:creationId xmlns:a16="http://schemas.microsoft.com/office/drawing/2014/main" id="{F3BDF7BF-C042-433B-943F-0DF7EBB10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26" name="组合 25">
                <a:extLst>
                  <a:ext uri="{FF2B5EF4-FFF2-40B4-BE49-F238E27FC236}">
                    <a16:creationId xmlns:a16="http://schemas.microsoft.com/office/drawing/2014/main" id="{962A4118-67B8-447D-9F04-CA7D201853B7}"/>
                  </a:ext>
                </a:extLst>
              </p:cNvPr>
              <p:cNvGrpSpPr/>
              <p:nvPr/>
            </p:nvGrpSpPr>
            <p:grpSpPr>
              <a:xfrm>
                <a:off x="168" y="5270646"/>
                <a:ext cx="12238925" cy="1588942"/>
                <a:chOff x="168" y="5270646"/>
                <a:chExt cx="12238925" cy="1588942"/>
              </a:xfrm>
            </p:grpSpPr>
            <p:pic>
              <p:nvPicPr>
                <p:cNvPr id="27" name="图片 26">
                  <a:extLst>
                    <a:ext uri="{FF2B5EF4-FFF2-40B4-BE49-F238E27FC236}">
                      <a16:creationId xmlns:a16="http://schemas.microsoft.com/office/drawing/2014/main" id="{C586E9A5-F05F-4B7B-B06B-D71D92645B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30" name="矩形 29">
                  <a:extLst>
                    <a:ext uri="{FF2B5EF4-FFF2-40B4-BE49-F238E27FC236}">
                      <a16:creationId xmlns:a16="http://schemas.microsoft.com/office/drawing/2014/main" id="{D7B62226-741C-4046-AD8A-779AA6B9B075}"/>
                    </a:ext>
                  </a:extLst>
                </p:cNvPr>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1" name="图片 30">
              <a:extLst>
                <a:ext uri="{FF2B5EF4-FFF2-40B4-BE49-F238E27FC236}">
                  <a16:creationId xmlns:a16="http://schemas.microsoft.com/office/drawing/2014/main" id="{BC6AE2C5-52FA-4172-BB29-0176AD7AFB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Tree>
    <p:extLst>
      <p:ext uri="{BB962C8B-B14F-4D97-AF65-F5344CB8AC3E}">
        <p14:creationId xmlns:p14="http://schemas.microsoft.com/office/powerpoint/2010/main" val="35561506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2" presetClass="entr" presetSubtype="4"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p:tgtEl>
                                          <p:spTgt spid="3"/>
                                        </p:tgtEl>
                                        <p:attrNameLst>
                                          <p:attrName>ppt_y</p:attrName>
                                        </p:attrNameLst>
                                      </p:cBhvr>
                                      <p:tavLst>
                                        <p:tav tm="0">
                                          <p:val>
                                            <p:strVal val="#ppt_y+#ppt_h*1.125000"/>
                                          </p:val>
                                        </p:tav>
                                        <p:tav tm="100000">
                                          <p:val>
                                            <p:strVal val="#ppt_y"/>
                                          </p:val>
                                        </p:tav>
                                      </p:tavLst>
                                    </p:anim>
                                    <p:animEffect transition="in" filter="wipe(up)">
                                      <p:cBhvr>
                                        <p:cTn id="11" dur="500"/>
                                        <p:tgtEl>
                                          <p:spTgt spid="3"/>
                                        </p:tgtEl>
                                      </p:cBhvr>
                                    </p:animEffect>
                                  </p:childTnLst>
                                </p:cTn>
                              </p:par>
                              <p:par>
                                <p:cTn id="12" presetID="12" presetClass="entr" presetSubtype="1" fill="hold" grpId="0" nodeType="withEffect">
                                  <p:stCondLst>
                                    <p:cond delay="2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p:tgtEl>
                                          <p:spTgt spid="6"/>
                                        </p:tgtEl>
                                        <p:attrNameLst>
                                          <p:attrName>ppt_y</p:attrName>
                                        </p:attrNameLst>
                                      </p:cBhvr>
                                      <p:tavLst>
                                        <p:tav tm="0">
                                          <p:val>
                                            <p:strVal val="#ppt_y-#ppt_h*1.125000"/>
                                          </p:val>
                                        </p:tav>
                                        <p:tav tm="100000">
                                          <p:val>
                                            <p:strVal val="#ppt_y"/>
                                          </p:val>
                                        </p:tav>
                                      </p:tavLst>
                                    </p:anim>
                                    <p:animEffect transition="in" filter="wipe(down)">
                                      <p:cBhvr>
                                        <p:cTn id="15" dur="500"/>
                                        <p:tgtEl>
                                          <p:spTgt spid="6"/>
                                        </p:tgtEl>
                                      </p:cBhvr>
                                    </p:animEffect>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anim calcmode="lin" valueType="num">
                                      <p:cBhvr>
                                        <p:cTn id="35" dur="1000" fill="hold"/>
                                        <p:tgtEl>
                                          <p:spTgt spid="19"/>
                                        </p:tgtEl>
                                        <p:attrNameLst>
                                          <p:attrName>ppt_x</p:attrName>
                                        </p:attrNameLst>
                                      </p:cBhvr>
                                      <p:tavLst>
                                        <p:tav tm="0">
                                          <p:val>
                                            <p:strVal val="#ppt_x"/>
                                          </p:val>
                                        </p:tav>
                                        <p:tav tm="100000">
                                          <p:val>
                                            <p:strVal val="#ppt_x"/>
                                          </p:val>
                                        </p:tav>
                                      </p:tavLst>
                                    </p:anim>
                                    <p:anim calcmode="lin" valueType="num">
                                      <p:cBhvr>
                                        <p:cTn id="36" dur="1000" fill="hold"/>
                                        <p:tgtEl>
                                          <p:spTgt spid="19"/>
                                        </p:tgtEl>
                                        <p:attrNameLst>
                                          <p:attrName>ppt_y</p:attrName>
                                        </p:attrNameLst>
                                      </p:cBhvr>
                                      <p:tavLst>
                                        <p:tav tm="0">
                                          <p:val>
                                            <p:strVal val="#ppt_y+.1"/>
                                          </p:val>
                                        </p:tav>
                                        <p:tav tm="100000">
                                          <p:val>
                                            <p:strVal val="#ppt_y"/>
                                          </p:val>
                                        </p:tav>
                                      </p:tavLst>
                                    </p:anim>
                                  </p:childTnLst>
                                </p:cTn>
                              </p:par>
                            </p:childTnLst>
                          </p:cTn>
                        </p:par>
                        <p:par>
                          <p:cTn id="37" fill="hold">
                            <p:stCondLst>
                              <p:cond delay="1750"/>
                            </p:stCondLst>
                            <p:childTnLst>
                              <p:par>
                                <p:cTn id="38" presetID="42"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1000" fill="hold"/>
                                        <p:tgtEl>
                                          <p:spTgt spid="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1000" fill="hold"/>
                                        <p:tgtEl>
                                          <p:spTgt spid="21"/>
                                        </p:tgtEl>
                                        <p:attrNameLst>
                                          <p:attrName>ppt_y</p:attrName>
                                        </p:attrNameLst>
                                      </p:cBhvr>
                                      <p:tavLst>
                                        <p:tav tm="0">
                                          <p:val>
                                            <p:strVal val="#ppt_y+.1"/>
                                          </p:val>
                                        </p:tav>
                                        <p:tav tm="100000">
                                          <p:val>
                                            <p:strVal val="#ppt_y"/>
                                          </p:val>
                                        </p:tav>
                                      </p:tavLst>
                                    </p:anim>
                                  </p:childTnLst>
                                </p:cTn>
                              </p:par>
                            </p:childTnLst>
                          </p:cTn>
                        </p:par>
                        <p:par>
                          <p:cTn id="79" fill="hold">
                            <p:stCondLst>
                              <p:cond delay="3750"/>
                            </p:stCondLst>
                            <p:childTnLst>
                              <p:par>
                                <p:cTn id="80" presetID="42" presetClass="entr" presetSubtype="0"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1000"/>
                                        <p:tgtEl>
                                          <p:spTgt spid="10"/>
                                        </p:tgtEl>
                                      </p:cBhvr>
                                    </p:animEffect>
                                    <p:anim calcmode="lin" valueType="num">
                                      <p:cBhvr>
                                        <p:cTn id="83" dur="1000" fill="hold"/>
                                        <p:tgtEl>
                                          <p:spTgt spid="10"/>
                                        </p:tgtEl>
                                        <p:attrNameLst>
                                          <p:attrName>ppt_x</p:attrName>
                                        </p:attrNameLst>
                                      </p:cBhvr>
                                      <p:tavLst>
                                        <p:tav tm="0">
                                          <p:val>
                                            <p:strVal val="#ppt_x"/>
                                          </p:val>
                                        </p:tav>
                                        <p:tav tm="100000">
                                          <p:val>
                                            <p:strVal val="#ppt_x"/>
                                          </p:val>
                                        </p:tav>
                                      </p:tavLst>
                                    </p:anim>
                                    <p:anim calcmode="lin" valueType="num">
                                      <p:cBhvr>
                                        <p:cTn id="84" dur="1000" fill="hold"/>
                                        <p:tgtEl>
                                          <p:spTgt spid="1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1000"/>
                                        <p:tgtEl>
                                          <p:spTgt spid="14"/>
                                        </p:tgtEl>
                                      </p:cBhvr>
                                    </p:animEffect>
                                    <p:anim calcmode="lin" valueType="num">
                                      <p:cBhvr>
                                        <p:cTn id="88" dur="1000" fill="hold"/>
                                        <p:tgtEl>
                                          <p:spTgt spid="14"/>
                                        </p:tgtEl>
                                        <p:attrNameLst>
                                          <p:attrName>ppt_x</p:attrName>
                                        </p:attrNameLst>
                                      </p:cBhvr>
                                      <p:tavLst>
                                        <p:tav tm="0">
                                          <p:val>
                                            <p:strVal val="#ppt_x"/>
                                          </p:val>
                                        </p:tav>
                                        <p:tav tm="100000">
                                          <p:val>
                                            <p:strVal val="#ppt_x"/>
                                          </p:val>
                                        </p:tav>
                                      </p:tavLst>
                                    </p:anim>
                                    <p:anim calcmode="lin" valueType="num">
                                      <p:cBhvr>
                                        <p:cTn id="89" dur="1000" fill="hold"/>
                                        <p:tgtEl>
                                          <p:spTgt spid="1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animBg="1"/>
      <p:bldP spid="9" grpId="0" animBg="1"/>
      <p:bldP spid="10" grpId="0" animBg="1"/>
      <p:bldP spid="11" grpId="0"/>
      <p:bldP spid="12" grpId="0"/>
      <p:bldP spid="13" grpId="0"/>
      <p:bldP spid="14" grpId="0"/>
      <p:bldP spid="15" grpId="0" animBg="1"/>
      <p:bldP spid="16" grpId="0" animBg="1"/>
      <p:bldP spid="17" grpId="0" animBg="1"/>
      <p:bldP spid="18" grpId="0" animBg="1"/>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1" y="2981470"/>
            <a:ext cx="9296655" cy="2182567"/>
            <a:chOff x="1" y="2981470"/>
            <a:chExt cx="9296655" cy="2182567"/>
          </a:xfrm>
        </p:grpSpPr>
        <p:grpSp>
          <p:nvGrpSpPr>
            <p:cNvPr id="10" name="组合 9">
              <a:extLst>
                <a:ext uri="{FF2B5EF4-FFF2-40B4-BE49-F238E27FC236}">
                  <a16:creationId xmlns:a16="http://schemas.microsoft.com/office/drawing/2014/main" id="{C4C0CEA8-AF97-4E14-81E8-858B97145556}"/>
                </a:ext>
              </a:extLst>
            </p:cNvPr>
            <p:cNvGrpSpPr/>
            <p:nvPr/>
          </p:nvGrpSpPr>
          <p:grpSpPr>
            <a:xfrm>
              <a:off x="1" y="3586985"/>
              <a:ext cx="9144000" cy="1577052"/>
              <a:chOff x="168" y="4748758"/>
              <a:chExt cx="12238925" cy="2110830"/>
            </a:xfrm>
          </p:grpSpPr>
          <p:pic>
            <p:nvPicPr>
              <p:cNvPr id="13" name="图片 12">
                <a:extLst>
                  <a:ext uri="{FF2B5EF4-FFF2-40B4-BE49-F238E27FC236}">
                    <a16:creationId xmlns:a16="http://schemas.microsoft.com/office/drawing/2014/main" id="{0FC8305A-8FA9-4504-BF8B-D9469740F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a:extLst>
                  <a:ext uri="{FF2B5EF4-FFF2-40B4-BE49-F238E27FC236}">
                    <a16:creationId xmlns:a16="http://schemas.microsoft.com/office/drawing/2014/main" id="{CB7A0615-2425-498C-9652-7444A3565138}"/>
                  </a:ext>
                </a:extLst>
              </p:cNvPr>
              <p:cNvGrpSpPr/>
              <p:nvPr/>
            </p:nvGrpSpPr>
            <p:grpSpPr>
              <a:xfrm>
                <a:off x="168" y="5270646"/>
                <a:ext cx="12238925" cy="1588942"/>
                <a:chOff x="168" y="5270646"/>
                <a:chExt cx="12238925" cy="1588942"/>
              </a:xfrm>
            </p:grpSpPr>
            <p:pic>
              <p:nvPicPr>
                <p:cNvPr id="16" name="图片 15">
                  <a:extLst>
                    <a:ext uri="{FF2B5EF4-FFF2-40B4-BE49-F238E27FC236}">
                      <a16:creationId xmlns:a16="http://schemas.microsoft.com/office/drawing/2014/main" id="{CDB6115C-3E85-4B93-94F5-EC23E5D445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a:extLst>
                    <a:ext uri="{FF2B5EF4-FFF2-40B4-BE49-F238E27FC236}">
                      <a16:creationId xmlns:a16="http://schemas.microsoft.com/office/drawing/2014/main" id="{A6E05862-1B44-45AB-9BDC-772FA8918E2C}"/>
                    </a:ext>
                  </a:extLst>
                </p:cNvPr>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第一章</a:t>
            </a:r>
          </a:p>
        </p:txBody>
      </p:sp>
      <p:sp>
        <p:nvSpPr>
          <p:cNvPr id="19" name="TextBox 1">
            <a:extLst>
              <a:ext uri="{FF2B5EF4-FFF2-40B4-BE49-F238E27FC236}">
                <a16:creationId xmlns:a16="http://schemas.microsoft.com/office/drawing/2014/main" id="{880FE725-7D3F-4C26-AF01-CEBC2E129989}"/>
              </a:ext>
            </a:extLst>
          </p:cNvPr>
          <p:cNvSpPr txBox="1"/>
          <p:nvPr/>
        </p:nvSpPr>
        <p:spPr>
          <a:xfrm>
            <a:off x="5652120" y="3375220"/>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itchFamily="34" charset="-122"/>
                <a:sym typeface="Arial" panose="020B0604020202020204" pitchFamily="34" charset="0"/>
              </a:rPr>
              <a:t>—</a:t>
            </a:r>
            <a:r>
              <a:rPr lang="zh-CN" altLang="en-US" sz="2000" dirty="0">
                <a:latin typeface="Arial" panose="020B0604020202020204" pitchFamily="34" charset="0"/>
                <a:ea typeface="微软雅黑" pitchFamily="34" charset="-122"/>
                <a:sym typeface="Arial" panose="020B0604020202020204" pitchFamily="34" charset="0"/>
              </a:rPr>
              <a:t>我是党员 我奉献</a:t>
            </a:r>
          </a:p>
        </p:txBody>
      </p:sp>
      <p:sp>
        <p:nvSpPr>
          <p:cNvPr id="20" name="TextBox 1">
            <a:extLst>
              <a:ext uri="{FF2B5EF4-FFF2-40B4-BE49-F238E27FC236}">
                <a16:creationId xmlns:a16="http://schemas.microsoft.com/office/drawing/2014/main" id="{5EE0FC85-2F26-478C-90F3-D8A7259562E1}"/>
              </a:ext>
            </a:extLst>
          </p:cNvPr>
          <p:cNvSpPr txBox="1"/>
          <p:nvPr/>
        </p:nvSpPr>
        <p:spPr>
          <a:xfrm>
            <a:off x="3248575" y="1957249"/>
            <a:ext cx="2646846"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itchFamily="34" charset="-122"/>
                <a:sym typeface="Arial" panose="020B0604020202020204" pitchFamily="34" charset="0"/>
              </a:rPr>
              <a:t>我是党员</a:t>
            </a:r>
          </a:p>
        </p:txBody>
      </p:sp>
    </p:spTree>
    <p:extLst>
      <p:ext uri="{BB962C8B-B14F-4D97-AF65-F5344CB8AC3E}">
        <p14:creationId xmlns:p14="http://schemas.microsoft.com/office/powerpoint/2010/main" val="166013707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8" name="圆角矩形 4">
            <a:extLst>
              <a:ext uri="{FF2B5EF4-FFF2-40B4-BE49-F238E27FC236}">
                <a16:creationId xmlns:a16="http://schemas.microsoft.com/office/drawing/2014/main" id="{212A59DB-A4DD-48B8-B564-E85BF927C3A6}"/>
              </a:ext>
            </a:extLst>
          </p:cNvPr>
          <p:cNvSpPr/>
          <p:nvPr/>
        </p:nvSpPr>
        <p:spPr>
          <a:xfrm>
            <a:off x="2563249" y="970445"/>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标题 1">
            <a:extLst>
              <a:ext uri="{FF2B5EF4-FFF2-40B4-BE49-F238E27FC236}">
                <a16:creationId xmlns:a16="http://schemas.microsoft.com/office/drawing/2014/main" id="{13E94F33-5A68-4125-ABCD-D144864242FF}"/>
              </a:ext>
            </a:extLst>
          </p:cNvPr>
          <p:cNvSpPr txBox="1">
            <a:spLocks/>
          </p:cNvSpPr>
          <p:nvPr/>
        </p:nvSpPr>
        <p:spPr>
          <a:xfrm>
            <a:off x="2999562" y="1133595"/>
            <a:ext cx="5008468"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是一个标杆，也是一个标准，更是一个高度</a:t>
            </a:r>
          </a:p>
        </p:txBody>
      </p:sp>
      <p:sp>
        <p:nvSpPr>
          <p:cNvPr id="23" name="圆角矩形 19">
            <a:extLst>
              <a:ext uri="{FF2B5EF4-FFF2-40B4-BE49-F238E27FC236}">
                <a16:creationId xmlns:a16="http://schemas.microsoft.com/office/drawing/2014/main" id="{531A6F51-55E7-45FB-B44E-4FF54458FA10}"/>
              </a:ext>
            </a:extLst>
          </p:cNvPr>
          <p:cNvSpPr/>
          <p:nvPr/>
        </p:nvSpPr>
        <p:spPr>
          <a:xfrm>
            <a:off x="2542895" y="2049418"/>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标题 1">
            <a:extLst>
              <a:ext uri="{FF2B5EF4-FFF2-40B4-BE49-F238E27FC236}">
                <a16:creationId xmlns:a16="http://schemas.microsoft.com/office/drawing/2014/main" id="{09BBBC9E-1D82-4F39-8205-970B5C72860E}"/>
              </a:ext>
            </a:extLst>
          </p:cNvPr>
          <p:cNvSpPr txBox="1">
            <a:spLocks/>
          </p:cNvSpPr>
          <p:nvPr/>
        </p:nvSpPr>
        <p:spPr>
          <a:xfrm>
            <a:off x="2989841" y="2212568"/>
            <a:ext cx="4495507"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并不是一种称呼，而是一种奉献和牺牲</a:t>
            </a:r>
          </a:p>
        </p:txBody>
      </p:sp>
      <p:sp>
        <p:nvSpPr>
          <p:cNvPr id="28" name="标题 1">
            <a:extLst>
              <a:ext uri="{FF2B5EF4-FFF2-40B4-BE49-F238E27FC236}">
                <a16:creationId xmlns:a16="http://schemas.microsoft.com/office/drawing/2014/main" id="{E744B2CD-5A50-4744-A42E-CDAD9F2F2F14}"/>
              </a:ext>
            </a:extLst>
          </p:cNvPr>
          <p:cNvSpPr txBox="1">
            <a:spLocks/>
          </p:cNvSpPr>
          <p:nvPr/>
        </p:nvSpPr>
        <p:spPr>
          <a:xfrm>
            <a:off x="794106" y="3209112"/>
            <a:ext cx="3469585" cy="467780"/>
          </a:xfrm>
          <a:prstGeom prst="rect">
            <a:avLst/>
          </a:prstGeom>
          <a:solidFill>
            <a:srgbClr val="C00000"/>
          </a:solidFill>
          <a:ln>
            <a:noFill/>
          </a:ln>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习近平总书记强调说：</a:t>
            </a:r>
          </a:p>
        </p:txBody>
      </p:sp>
      <p:sp>
        <p:nvSpPr>
          <p:cNvPr id="31" name="标题 1">
            <a:extLst>
              <a:ext uri="{FF2B5EF4-FFF2-40B4-BE49-F238E27FC236}">
                <a16:creationId xmlns:a16="http://schemas.microsoft.com/office/drawing/2014/main" id="{F9F31E1A-788F-467D-BE24-10A9A79907EF}"/>
              </a:ext>
            </a:extLst>
          </p:cNvPr>
          <p:cNvSpPr txBox="1">
            <a:spLocks/>
          </p:cNvSpPr>
          <p:nvPr/>
        </p:nvSpPr>
        <p:spPr>
          <a:xfrm>
            <a:off x="792584" y="3814007"/>
            <a:ext cx="7023916" cy="845191"/>
          </a:xfrm>
          <a:prstGeom prst="rect">
            <a:avLst/>
          </a:prstGeom>
          <a:noFill/>
          <a:ln w="12700" cmpd="sng">
            <a:solidFill>
              <a:srgbClr val="C00000"/>
            </a:solidFill>
            <a:bevel/>
            <a:headEnd/>
            <a:tailEnd/>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20000"/>
              </a:lnSpc>
              <a:spcBef>
                <a:spcPts val="0"/>
              </a:spcBef>
            </a:pPr>
            <a:r>
              <a:rPr lang="zh-CN" altLang="en-US" sz="2200" kern="0" dirty="0">
                <a:latin typeface="Arial" panose="020B0604020202020204" pitchFamily="34" charset="0"/>
                <a:sym typeface="Arial" panose="020B0604020202020204" pitchFamily="34" charset="0"/>
              </a:rPr>
              <a:t>全面建设小康社会要实干，要牢记“空谈误国，实干兴邦”的道理。</a:t>
            </a:r>
          </a:p>
        </p:txBody>
      </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 name="箭头: 五边形 1">
            <a:extLst>
              <a:ext uri="{FF2B5EF4-FFF2-40B4-BE49-F238E27FC236}">
                <a16:creationId xmlns:a16="http://schemas.microsoft.com/office/drawing/2014/main" id="{8AEF25F2-78C1-4E02-88BC-FA1900048E85}"/>
              </a:ext>
            </a:extLst>
          </p:cNvPr>
          <p:cNvSpPr/>
          <p:nvPr/>
        </p:nvSpPr>
        <p:spPr>
          <a:xfrm>
            <a:off x="778855" y="1000031"/>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我是党员</a:t>
            </a:r>
          </a:p>
        </p:txBody>
      </p:sp>
      <p:sp>
        <p:nvSpPr>
          <p:cNvPr id="33" name="箭头: 五边形 32">
            <a:extLst>
              <a:ext uri="{FF2B5EF4-FFF2-40B4-BE49-F238E27FC236}">
                <a16:creationId xmlns:a16="http://schemas.microsoft.com/office/drawing/2014/main" id="{FF2D5219-BAE9-42E6-925E-12768B896521}"/>
              </a:ext>
            </a:extLst>
          </p:cNvPr>
          <p:cNvSpPr/>
          <p:nvPr/>
        </p:nvSpPr>
        <p:spPr>
          <a:xfrm>
            <a:off x="778855" y="2052967"/>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a:solidFill>
                  <a:schemeClr val="bg1"/>
                </a:solidFill>
                <a:latin typeface="Arial" panose="020B0604020202020204" pitchFamily="34" charset="0"/>
                <a:sym typeface="Arial" panose="020B0604020202020204" pitchFamily="34" charset="0"/>
              </a:rPr>
              <a:t>党  员</a:t>
            </a:r>
            <a:endParaRPr lang="zh-CN" altLang="en-US" sz="2400" b="1" kern="0" dirty="0">
              <a:solidFill>
                <a:schemeClr val="bg1"/>
              </a:solidFill>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5410257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1" presetClass="entr" presetSubtype="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1)">
                                      <p:cBhvr>
                                        <p:cTn id="37" dur="2000"/>
                                        <p:tgtEl>
                                          <p:spTgt spid="18"/>
                                        </p:tgtEl>
                                      </p:cBhvr>
                                    </p:animEffect>
                                  </p:childTnLst>
                                </p:cTn>
                              </p:par>
                            </p:childTnLst>
                          </p:cTn>
                        </p:par>
                        <p:par>
                          <p:cTn id="38" fill="hold">
                            <p:stCondLst>
                              <p:cond delay="4500"/>
                            </p:stCondLst>
                            <p:childTnLst>
                              <p:par>
                                <p:cTn id="39" presetID="18" presetClass="entr" presetSubtype="12"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strips(downLeft)">
                                      <p:cBhvr>
                                        <p:cTn id="41" dur="500"/>
                                        <p:tgtEl>
                                          <p:spTgt spid="22"/>
                                        </p:tgtEl>
                                      </p:cBhvr>
                                    </p:animEffect>
                                  </p:childTnLst>
                                </p:cTn>
                              </p:par>
                            </p:childTnLst>
                          </p:cTn>
                        </p:par>
                        <p:par>
                          <p:cTn id="42" fill="hold">
                            <p:stCondLst>
                              <p:cond delay="5000"/>
                            </p:stCondLst>
                            <p:childTnLst>
                              <p:par>
                                <p:cTn id="43" presetID="21" presetClass="entr" presetSubtype="1"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heel(1)">
                                      <p:cBhvr>
                                        <p:cTn id="45" dur="2000"/>
                                        <p:tgtEl>
                                          <p:spTgt spid="23"/>
                                        </p:tgtEl>
                                      </p:cBhvr>
                                    </p:animEffect>
                                  </p:childTnLst>
                                </p:cTn>
                              </p:par>
                            </p:childTnLst>
                          </p:cTn>
                        </p:par>
                        <p:par>
                          <p:cTn id="46" fill="hold">
                            <p:stCondLst>
                              <p:cond delay="7000"/>
                            </p:stCondLst>
                            <p:childTnLst>
                              <p:par>
                                <p:cTn id="47" presetID="18" presetClass="entr" presetSubtype="12"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strips(downLeft)">
                                      <p:cBhvr>
                                        <p:cTn id="49" dur="500"/>
                                        <p:tgtEl>
                                          <p:spTgt spid="27"/>
                                        </p:tgtEl>
                                      </p:cBhvr>
                                    </p:animEffect>
                                  </p:childTnLst>
                                </p:cTn>
                              </p:par>
                            </p:childTnLst>
                          </p:cTn>
                        </p:par>
                        <p:par>
                          <p:cTn id="50" fill="hold">
                            <p:stCondLst>
                              <p:cond delay="7500"/>
                            </p:stCondLst>
                            <p:childTnLst>
                              <p:par>
                                <p:cTn id="51" presetID="2" presetClass="entr" presetSubtype="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p:bldP spid="23" grpId="0" animBg="1"/>
      <p:bldP spid="27" grpId="0"/>
      <p:bldP spid="28" grpId="0" animBg="1"/>
      <p:bldP spid="35" grpId="0"/>
      <p:bldP spid="35" grpId="1"/>
      <p:bldP spid="36" grpId="0" animBg="1"/>
      <p:bldP spid="36" grpId="1" animBg="1"/>
      <p:bldP spid="3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33" name="矩形 32">
            <a:extLst>
              <a:ext uri="{FF2B5EF4-FFF2-40B4-BE49-F238E27FC236}">
                <a16:creationId xmlns:a16="http://schemas.microsoft.com/office/drawing/2014/main" id="{A9849222-6FE3-4623-8B13-92D7D370E343}"/>
              </a:ext>
            </a:extLst>
          </p:cNvPr>
          <p:cNvSpPr/>
          <p:nvPr/>
        </p:nvSpPr>
        <p:spPr>
          <a:xfrm>
            <a:off x="971600" y="1170522"/>
            <a:ext cx="6941728" cy="451462"/>
          </a:xfrm>
          <a:prstGeom prst="rect">
            <a:avLst/>
          </a:prstGeom>
          <a:no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我们作为一名基层的共产党员，紧跟党的步伐，要实现中国梦</a:t>
            </a:r>
            <a:endParaRPr kumimoji="0" lang="zh-CN" altLang="en-US"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8" name="组合 37">
            <a:extLst>
              <a:ext uri="{FF2B5EF4-FFF2-40B4-BE49-F238E27FC236}">
                <a16:creationId xmlns:a16="http://schemas.microsoft.com/office/drawing/2014/main" id="{B2397C78-5EC1-4C23-8C13-9D1E5B8B1FCD}"/>
              </a:ext>
            </a:extLst>
          </p:cNvPr>
          <p:cNvGrpSpPr/>
          <p:nvPr/>
        </p:nvGrpSpPr>
        <p:grpSpPr>
          <a:xfrm>
            <a:off x="945552" y="1982514"/>
            <a:ext cx="556269" cy="584775"/>
            <a:chOff x="3638627" y="1385678"/>
            <a:chExt cx="576824" cy="606383"/>
          </a:xfrm>
        </p:grpSpPr>
        <p:sp>
          <p:nvSpPr>
            <p:cNvPr id="39" name="Oval 12">
              <a:extLst>
                <a:ext uri="{FF2B5EF4-FFF2-40B4-BE49-F238E27FC236}">
                  <a16:creationId xmlns:a16="http://schemas.microsoft.com/office/drawing/2014/main" id="{F9860AA5-504E-4C94-816C-FE6FE4426379}"/>
                </a:ext>
              </a:extLst>
            </p:cNvPr>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prstTxWarp prst="textNoShape">
                <a:avLst/>
              </a:prstTxWarp>
            </a:bodyPr>
            <a:lstStyle/>
            <a:p>
              <a:endParaRPr lang="zh-CN" altLang="en-US" sz="3199">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24">
              <a:extLst>
                <a:ext uri="{FF2B5EF4-FFF2-40B4-BE49-F238E27FC236}">
                  <a16:creationId xmlns:a16="http://schemas.microsoft.com/office/drawing/2014/main" id="{D9B93942-2E0D-405A-AEBD-A7FAA63A17B5}"/>
                </a:ext>
              </a:extLst>
            </p:cNvPr>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1</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6" name="组合 45">
            <a:extLst>
              <a:ext uri="{FF2B5EF4-FFF2-40B4-BE49-F238E27FC236}">
                <a16:creationId xmlns:a16="http://schemas.microsoft.com/office/drawing/2014/main" id="{02EEE047-EE60-4C12-BB10-C825D4FBAE40}"/>
              </a:ext>
            </a:extLst>
          </p:cNvPr>
          <p:cNvGrpSpPr/>
          <p:nvPr/>
        </p:nvGrpSpPr>
        <p:grpSpPr>
          <a:xfrm>
            <a:off x="945552" y="2997917"/>
            <a:ext cx="556269" cy="584775"/>
            <a:chOff x="3638627" y="1385678"/>
            <a:chExt cx="576824" cy="606383"/>
          </a:xfrm>
        </p:grpSpPr>
        <p:sp>
          <p:nvSpPr>
            <p:cNvPr id="47" name="Oval 12">
              <a:extLst>
                <a:ext uri="{FF2B5EF4-FFF2-40B4-BE49-F238E27FC236}">
                  <a16:creationId xmlns:a16="http://schemas.microsoft.com/office/drawing/2014/main" id="{9E91DFD5-D871-45FD-856B-21FEB111B730}"/>
                </a:ext>
              </a:extLst>
            </p:cNvPr>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prstTxWarp prst="textNoShape">
                <a:avLst/>
              </a:prstTxWarp>
            </a:bodyPr>
            <a:lstStyle/>
            <a:p>
              <a:endParaRPr lang="zh-CN" altLang="en-US" sz="3199">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31">
              <a:extLst>
                <a:ext uri="{FF2B5EF4-FFF2-40B4-BE49-F238E27FC236}">
                  <a16:creationId xmlns:a16="http://schemas.microsoft.com/office/drawing/2014/main" id="{17ACDCD6-828F-40B4-85E2-78A1FE83EFDD}"/>
                </a:ext>
              </a:extLst>
            </p:cNvPr>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2</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4" name="组合 53">
            <a:extLst>
              <a:ext uri="{FF2B5EF4-FFF2-40B4-BE49-F238E27FC236}">
                <a16:creationId xmlns:a16="http://schemas.microsoft.com/office/drawing/2014/main" id="{91BAD970-6E3A-4666-8373-F629B56B3267}"/>
              </a:ext>
            </a:extLst>
          </p:cNvPr>
          <p:cNvGrpSpPr/>
          <p:nvPr/>
        </p:nvGrpSpPr>
        <p:grpSpPr>
          <a:xfrm>
            <a:off x="945552" y="4023950"/>
            <a:ext cx="556269" cy="584775"/>
            <a:chOff x="3638627" y="1385678"/>
            <a:chExt cx="576824" cy="606383"/>
          </a:xfrm>
        </p:grpSpPr>
        <p:sp>
          <p:nvSpPr>
            <p:cNvPr id="55" name="Oval 12">
              <a:extLst>
                <a:ext uri="{FF2B5EF4-FFF2-40B4-BE49-F238E27FC236}">
                  <a16:creationId xmlns:a16="http://schemas.microsoft.com/office/drawing/2014/main" id="{3F5F4DF7-CFDF-40AF-A6FD-A23806EFA03D}"/>
                </a:ext>
              </a:extLst>
            </p:cNvPr>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prstTxWarp prst="textNoShape">
                <a:avLst/>
              </a:prstTxWarp>
            </a:bodyPr>
            <a:lstStyle/>
            <a:p>
              <a:endParaRPr lang="zh-CN" altLang="en-US" sz="3199">
                <a:latin typeface="Arial" panose="020B0604020202020204" pitchFamily="34" charset="0"/>
                <a:ea typeface="微软雅黑" panose="020B0503020204020204" pitchFamily="34" charset="-122"/>
                <a:sym typeface="Arial" panose="020B0604020202020204" pitchFamily="34" charset="0"/>
              </a:endParaRPr>
            </a:p>
          </p:txBody>
        </p:sp>
        <p:sp>
          <p:nvSpPr>
            <p:cNvPr id="56" name="TextBox 39">
              <a:extLst>
                <a:ext uri="{FF2B5EF4-FFF2-40B4-BE49-F238E27FC236}">
                  <a16:creationId xmlns:a16="http://schemas.microsoft.com/office/drawing/2014/main" id="{A9289E0D-0E27-4D54-9FBD-827DE3EBC967}"/>
                </a:ext>
              </a:extLst>
            </p:cNvPr>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3</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2" name="组合 61">
            <a:extLst>
              <a:ext uri="{FF2B5EF4-FFF2-40B4-BE49-F238E27FC236}">
                <a16:creationId xmlns:a16="http://schemas.microsoft.com/office/drawing/2014/main" id="{0D2050C3-32E5-4C63-B653-78F0B14D6946}"/>
              </a:ext>
            </a:extLst>
          </p:cNvPr>
          <p:cNvGrpSpPr/>
          <p:nvPr/>
        </p:nvGrpSpPr>
        <p:grpSpPr>
          <a:xfrm>
            <a:off x="6372406" y="1870992"/>
            <a:ext cx="1570990" cy="2788989"/>
            <a:chOff x="1344197" y="1747108"/>
            <a:chExt cx="2171383" cy="1901840"/>
          </a:xfrm>
        </p:grpSpPr>
        <p:sp>
          <p:nvSpPr>
            <p:cNvPr id="63" name="圆角矩形 67">
              <a:extLst>
                <a:ext uri="{FF2B5EF4-FFF2-40B4-BE49-F238E27FC236}">
                  <a16:creationId xmlns:a16="http://schemas.microsoft.com/office/drawing/2014/main" id="{66BAB9DE-55C9-4255-AE08-E04A36F9E323}"/>
                </a:ext>
              </a:extLst>
            </p:cNvPr>
            <p:cNvSpPr/>
            <p:nvPr/>
          </p:nvSpPr>
          <p:spPr>
            <a:xfrm>
              <a:off x="1344197" y="1747108"/>
              <a:ext cx="2171383" cy="19018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4" name="标题 1">
              <a:extLst>
                <a:ext uri="{FF2B5EF4-FFF2-40B4-BE49-F238E27FC236}">
                  <a16:creationId xmlns:a16="http://schemas.microsoft.com/office/drawing/2014/main" id="{99779E7B-49AC-40ED-86E9-12CD606E5610}"/>
                </a:ext>
              </a:extLst>
            </p:cNvPr>
            <p:cNvSpPr txBox="1">
              <a:spLocks/>
            </p:cNvSpPr>
            <p:nvPr/>
          </p:nvSpPr>
          <p:spPr>
            <a:xfrm>
              <a:off x="1698255" y="1919401"/>
              <a:ext cx="1463266" cy="1557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奉</a:t>
              </a:r>
              <a:endParaRPr lang="en-US" altLang="zh-CN" sz="7200" b="1" kern="0" dirty="0">
                <a:solidFill>
                  <a:schemeClr val="bg1"/>
                </a:solidFill>
                <a:latin typeface="Arial" panose="020B0604020202020204" pitchFamily="34" charset="0"/>
                <a:sym typeface="Arial" panose="020B0604020202020204" pitchFamily="34" charset="0"/>
              </a:endParaRPr>
            </a:p>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献</a:t>
              </a:r>
            </a:p>
          </p:txBody>
        </p:sp>
      </p:grpSp>
      <p:grpSp>
        <p:nvGrpSpPr>
          <p:cNvPr id="3" name="组合 2">
            <a:extLst>
              <a:ext uri="{FF2B5EF4-FFF2-40B4-BE49-F238E27FC236}">
                <a16:creationId xmlns:a16="http://schemas.microsoft.com/office/drawing/2014/main" id="{84803036-D059-4C05-8AED-62B7298D5D4A}"/>
              </a:ext>
            </a:extLst>
          </p:cNvPr>
          <p:cNvGrpSpPr/>
          <p:nvPr/>
        </p:nvGrpSpPr>
        <p:grpSpPr>
          <a:xfrm>
            <a:off x="945551" y="1982514"/>
            <a:ext cx="4851175" cy="646008"/>
            <a:chOff x="3131840" y="1923678"/>
            <a:chExt cx="4824536" cy="646008"/>
          </a:xfrm>
        </p:grpSpPr>
        <p:sp>
          <p:nvSpPr>
            <p:cNvPr id="45" name="Freeform 15">
              <a:extLst>
                <a:ext uri="{FF2B5EF4-FFF2-40B4-BE49-F238E27FC236}">
                  <a16:creationId xmlns:a16="http://schemas.microsoft.com/office/drawing/2014/main" id="{8E640D01-34B8-4778-816F-72A0B9392107}"/>
                </a:ext>
              </a:extLst>
            </p:cNvPr>
            <p:cNvSpPr>
              <a:spLocks noEditPoints="1"/>
            </p:cNvSpPr>
            <p:nvPr/>
          </p:nvSpPr>
          <p:spPr bwMode="auto">
            <a:xfrm>
              <a:off x="7477698" y="2121296"/>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headEnd/>
              <a:tailEnd/>
            </a:ln>
          </p:spPr>
          <p:txBody>
            <a:bodyPr vert="horz" wrap="square" lIns="121882" tIns="60941" rIns="121882" bIns="60941" numCol="1" anchor="t" anchorCtr="0" compatLnSpc="1">
              <a:prstTxWarp prst="textNoShape">
                <a:avLst/>
              </a:prstTxWarp>
            </a:bodyPr>
            <a:lstStyle/>
            <a:p>
              <a:endParaRPr lang="zh-CN" altLang="en-US" sz="3199">
                <a:latin typeface="Arial" panose="020B0604020202020204" pitchFamily="34" charset="0"/>
                <a:ea typeface="微软雅黑" panose="020B0503020204020204" pitchFamily="34" charset="-122"/>
                <a:sym typeface="Arial" panose="020B0604020202020204" pitchFamily="34" charset="0"/>
              </a:endParaRPr>
            </a:p>
          </p:txBody>
        </p:sp>
        <p:sp>
          <p:nvSpPr>
            <p:cNvPr id="43" name="文本框 11">
              <a:extLst>
                <a:ext uri="{FF2B5EF4-FFF2-40B4-BE49-F238E27FC236}">
                  <a16:creationId xmlns:a16="http://schemas.microsoft.com/office/drawing/2014/main" id="{66C4EE5F-D716-430C-AB36-241ADB8F2056}"/>
                </a:ext>
              </a:extLst>
            </p:cNvPr>
            <p:cNvSpPr txBox="1"/>
            <p:nvPr/>
          </p:nvSpPr>
          <p:spPr>
            <a:xfrm>
              <a:off x="3131840" y="2105957"/>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共产党人的第一选择</a:t>
              </a:r>
            </a:p>
          </p:txBody>
        </p:sp>
        <p:sp>
          <p:nvSpPr>
            <p:cNvPr id="2" name="流程图: 可选过程 1">
              <a:extLst>
                <a:ext uri="{FF2B5EF4-FFF2-40B4-BE49-F238E27FC236}">
                  <a16:creationId xmlns:a16="http://schemas.microsoft.com/office/drawing/2014/main" id="{A39ACCBB-8F0A-46FB-A6F9-DCCC883EB427}"/>
                </a:ext>
              </a:extLst>
            </p:cNvPr>
            <p:cNvSpPr/>
            <p:nvPr/>
          </p:nvSpPr>
          <p:spPr>
            <a:xfrm>
              <a:off x="3928211" y="192367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a:extLst>
              <a:ext uri="{FF2B5EF4-FFF2-40B4-BE49-F238E27FC236}">
                <a16:creationId xmlns:a16="http://schemas.microsoft.com/office/drawing/2014/main" id="{43264138-3A96-427A-9407-E723EA1018C9}"/>
              </a:ext>
            </a:extLst>
          </p:cNvPr>
          <p:cNvGrpSpPr/>
          <p:nvPr/>
        </p:nvGrpSpPr>
        <p:grpSpPr>
          <a:xfrm>
            <a:off x="1768562" y="2967044"/>
            <a:ext cx="4028165" cy="646008"/>
            <a:chOff x="3954850" y="2908208"/>
            <a:chExt cx="4028165" cy="646008"/>
          </a:xfrm>
        </p:grpSpPr>
        <p:sp>
          <p:nvSpPr>
            <p:cNvPr id="53" name="Freeform 15">
              <a:extLst>
                <a:ext uri="{FF2B5EF4-FFF2-40B4-BE49-F238E27FC236}">
                  <a16:creationId xmlns:a16="http://schemas.microsoft.com/office/drawing/2014/main" id="{DB1480B1-798C-43BE-BC8D-FE66542E8320}"/>
                </a:ext>
              </a:extLst>
            </p:cNvPr>
            <p:cNvSpPr>
              <a:spLocks noEditPoints="1"/>
            </p:cNvSpPr>
            <p:nvPr/>
          </p:nvSpPr>
          <p:spPr bwMode="auto">
            <a:xfrm>
              <a:off x="7505540" y="3136692"/>
              <a:ext cx="236487" cy="225656"/>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headEnd/>
              <a:tailEnd/>
            </a:ln>
          </p:spPr>
          <p:txBody>
            <a:bodyPr vert="horz" wrap="square" lIns="121882" tIns="60941" rIns="121882" bIns="60941" numCol="1" anchor="t" anchorCtr="0" compatLnSpc="1">
              <a:prstTxWarp prst="textNoShape">
                <a:avLst/>
              </a:prstTxWarp>
            </a:bodyPr>
            <a:lstStyle/>
            <a:p>
              <a:endParaRPr lang="zh-CN" altLang="en-US" sz="3199">
                <a:latin typeface="Arial" panose="020B0604020202020204" pitchFamily="34" charset="0"/>
                <a:ea typeface="微软雅黑" panose="020B0503020204020204" pitchFamily="34" charset="-122"/>
                <a:sym typeface="Arial" panose="020B0604020202020204" pitchFamily="34" charset="0"/>
              </a:endParaRPr>
            </a:p>
          </p:txBody>
        </p:sp>
        <p:sp>
          <p:nvSpPr>
            <p:cNvPr id="51" name="文本框 11">
              <a:extLst>
                <a:ext uri="{FF2B5EF4-FFF2-40B4-BE49-F238E27FC236}">
                  <a16:creationId xmlns:a16="http://schemas.microsoft.com/office/drawing/2014/main" id="{EB0E35A4-8BFF-4061-A942-3397D6A0EEB1}"/>
                </a:ext>
              </a:extLst>
            </p:cNvPr>
            <p:cNvSpPr txBox="1"/>
            <p:nvPr/>
          </p:nvSpPr>
          <p:spPr>
            <a:xfrm>
              <a:off x="4069366" y="3024770"/>
              <a:ext cx="3427528" cy="523220"/>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我们面对鲜红的党旗举起右手之时所作的庄严承诺</a:t>
              </a:r>
            </a:p>
          </p:txBody>
        </p:sp>
        <p:sp>
          <p:nvSpPr>
            <p:cNvPr id="65" name="流程图: 可选过程 64">
              <a:extLst>
                <a:ext uri="{FF2B5EF4-FFF2-40B4-BE49-F238E27FC236}">
                  <a16:creationId xmlns:a16="http://schemas.microsoft.com/office/drawing/2014/main" id="{559268C1-D421-43F0-9547-E610A13538BB}"/>
                </a:ext>
              </a:extLst>
            </p:cNvPr>
            <p:cNvSpPr/>
            <p:nvPr/>
          </p:nvSpPr>
          <p:spPr>
            <a:xfrm>
              <a:off x="3954850" y="290820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A2BE945F-522F-4665-94FA-EC6C9A705550}"/>
              </a:ext>
            </a:extLst>
          </p:cNvPr>
          <p:cNvGrpSpPr/>
          <p:nvPr/>
        </p:nvGrpSpPr>
        <p:grpSpPr>
          <a:xfrm>
            <a:off x="1698875" y="3946407"/>
            <a:ext cx="4097853" cy="646008"/>
            <a:chOff x="3885163" y="3887571"/>
            <a:chExt cx="4097853" cy="646008"/>
          </a:xfrm>
        </p:grpSpPr>
        <p:sp>
          <p:nvSpPr>
            <p:cNvPr id="61" name="Freeform 15">
              <a:extLst>
                <a:ext uri="{FF2B5EF4-FFF2-40B4-BE49-F238E27FC236}">
                  <a16:creationId xmlns:a16="http://schemas.microsoft.com/office/drawing/2014/main" id="{B9F4945A-F16D-41C7-9F5F-3D69DA9BB24E}"/>
                </a:ext>
              </a:extLst>
            </p:cNvPr>
            <p:cNvSpPr>
              <a:spLocks noEditPoints="1"/>
            </p:cNvSpPr>
            <p:nvPr/>
          </p:nvSpPr>
          <p:spPr bwMode="auto">
            <a:xfrm>
              <a:off x="7524716" y="4129573"/>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headEnd/>
              <a:tailEnd/>
            </a:ln>
          </p:spPr>
          <p:txBody>
            <a:bodyPr vert="horz" wrap="square" lIns="121882" tIns="60941" rIns="121882" bIns="60941" numCol="1" anchor="t" anchorCtr="0" compatLnSpc="1">
              <a:prstTxWarp prst="textNoShape">
                <a:avLst/>
              </a:prstTxWarp>
            </a:bodyPr>
            <a:lstStyle/>
            <a:p>
              <a:endParaRPr lang="zh-CN" altLang="en-US" sz="3199">
                <a:latin typeface="Arial" panose="020B0604020202020204" pitchFamily="34" charset="0"/>
                <a:ea typeface="微软雅黑" panose="020B0503020204020204" pitchFamily="34" charset="-122"/>
                <a:sym typeface="Arial" panose="020B0604020202020204" pitchFamily="34" charset="0"/>
              </a:endParaRPr>
            </a:p>
          </p:txBody>
        </p:sp>
        <p:sp>
          <p:nvSpPr>
            <p:cNvPr id="59" name="文本框 11">
              <a:extLst>
                <a:ext uri="{FF2B5EF4-FFF2-40B4-BE49-F238E27FC236}">
                  <a16:creationId xmlns:a16="http://schemas.microsoft.com/office/drawing/2014/main" id="{2B7404C3-6DD2-42AB-A94B-B2B4738B4917}"/>
                </a:ext>
              </a:extLst>
            </p:cNvPr>
            <p:cNvSpPr txBox="1"/>
            <p:nvPr/>
          </p:nvSpPr>
          <p:spPr>
            <a:xfrm>
              <a:off x="3885163" y="4083918"/>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我们对党和人民多年培养教育的一个回报</a:t>
              </a:r>
            </a:p>
          </p:txBody>
        </p:sp>
        <p:sp>
          <p:nvSpPr>
            <p:cNvPr id="66" name="流程图: 可选过程 65">
              <a:extLst>
                <a:ext uri="{FF2B5EF4-FFF2-40B4-BE49-F238E27FC236}">
                  <a16:creationId xmlns:a16="http://schemas.microsoft.com/office/drawing/2014/main" id="{71033E15-E8E1-458A-B4E6-72136B93633A}"/>
                </a:ext>
              </a:extLst>
            </p:cNvPr>
            <p:cNvSpPr/>
            <p:nvPr/>
          </p:nvSpPr>
          <p:spPr>
            <a:xfrm>
              <a:off x="3954851" y="3887571"/>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54226395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500"/>
                                        <p:tgtEl>
                                          <p:spTgt spid="33"/>
                                        </p:tgtEl>
                                      </p:cBhvr>
                                    </p:animEffect>
                                    <p:anim calcmode="lin" valueType="num">
                                      <p:cBhvr>
                                        <p:cTn id="38" dur="1500" fill="hold"/>
                                        <p:tgtEl>
                                          <p:spTgt spid="33"/>
                                        </p:tgtEl>
                                        <p:attrNameLst>
                                          <p:attrName>ppt_x</p:attrName>
                                        </p:attrNameLst>
                                      </p:cBhvr>
                                      <p:tavLst>
                                        <p:tav tm="0">
                                          <p:val>
                                            <p:strVal val="#ppt_x"/>
                                          </p:val>
                                        </p:tav>
                                        <p:tav tm="100000">
                                          <p:val>
                                            <p:strVal val="#ppt_x"/>
                                          </p:val>
                                        </p:tav>
                                      </p:tavLst>
                                    </p:anim>
                                    <p:anim calcmode="lin" valueType="num">
                                      <p:cBhvr>
                                        <p:cTn id="39" dur="15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500" fill="hold"/>
                                        <p:tgtEl>
                                          <p:spTgt spid="62"/>
                                        </p:tgtEl>
                                        <p:attrNameLst>
                                          <p:attrName>ppt_x</p:attrName>
                                        </p:attrNameLst>
                                      </p:cBhvr>
                                      <p:tavLst>
                                        <p:tav tm="0">
                                          <p:val>
                                            <p:strVal val="0-#ppt_w/2"/>
                                          </p:val>
                                        </p:tav>
                                        <p:tav tm="100000">
                                          <p:val>
                                            <p:strVal val="#ppt_x"/>
                                          </p:val>
                                        </p:tav>
                                      </p:tavLst>
                                    </p:anim>
                                    <p:anim calcmode="lin" valueType="num">
                                      <p:cBhvr additive="base">
                                        <p:cTn id="44" dur="500" fill="hold"/>
                                        <p:tgtEl>
                                          <p:spTgt spid="62"/>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animEffect transition="in" filter="fade">
                                      <p:cBhvr>
                                        <p:cTn id="56" dur="500"/>
                                        <p:tgtEl>
                                          <p:spTgt spid="46"/>
                                        </p:tgtEl>
                                      </p:cBhvr>
                                    </p:animEffect>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 calcmode="lin" valueType="num">
                                      <p:cBhvr>
                                        <p:cTn id="60" dur="500" fill="hold"/>
                                        <p:tgtEl>
                                          <p:spTgt spid="54"/>
                                        </p:tgtEl>
                                        <p:attrNameLst>
                                          <p:attrName>ppt_w</p:attrName>
                                        </p:attrNameLst>
                                      </p:cBhvr>
                                      <p:tavLst>
                                        <p:tav tm="0">
                                          <p:val>
                                            <p:fltVal val="0"/>
                                          </p:val>
                                        </p:tav>
                                        <p:tav tm="100000">
                                          <p:val>
                                            <p:strVal val="#ppt_w"/>
                                          </p:val>
                                        </p:tav>
                                      </p:tavLst>
                                    </p:anim>
                                    <p:anim calcmode="lin" valueType="num">
                                      <p:cBhvr>
                                        <p:cTn id="61" dur="500" fill="hold"/>
                                        <p:tgtEl>
                                          <p:spTgt spid="54"/>
                                        </p:tgtEl>
                                        <p:attrNameLst>
                                          <p:attrName>ppt_h</p:attrName>
                                        </p:attrNameLst>
                                      </p:cBhvr>
                                      <p:tavLst>
                                        <p:tav tm="0">
                                          <p:val>
                                            <p:fltVal val="0"/>
                                          </p:val>
                                        </p:tav>
                                        <p:tav tm="100000">
                                          <p:val>
                                            <p:strVal val="#ppt_h"/>
                                          </p:val>
                                        </p:tav>
                                      </p:tavLst>
                                    </p:anim>
                                    <p:animEffect transition="in" filter="fade">
                                      <p:cBhvr>
                                        <p:cTn id="62" dur="500"/>
                                        <p:tgtEl>
                                          <p:spTgt spid="54"/>
                                        </p:tgtEl>
                                      </p:cBhvr>
                                    </p:animEffect>
                                  </p:childTnLst>
                                </p:cTn>
                              </p:par>
                            </p:childTnLst>
                          </p:cTn>
                        </p:par>
                        <p:par>
                          <p:cTn id="63" fill="hold">
                            <p:stCondLst>
                              <p:cond delay="6000"/>
                            </p:stCondLst>
                            <p:childTnLst>
                              <p:par>
                                <p:cTn id="64" presetID="16" presetClass="entr" presetSubtype="21" fill="hold" nodeType="after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barn(inVertical)">
                                      <p:cBhvr>
                                        <p:cTn id="66" dur="500"/>
                                        <p:tgtEl>
                                          <p:spTgt spid="3"/>
                                        </p:tgtEl>
                                      </p:cBhvr>
                                    </p:animEffect>
                                  </p:childTnLst>
                                </p:cTn>
                              </p:par>
                            </p:childTnLst>
                          </p:cTn>
                        </p:par>
                        <p:par>
                          <p:cTn id="67" fill="hold">
                            <p:stCondLst>
                              <p:cond delay="6500"/>
                            </p:stCondLst>
                            <p:childTnLst>
                              <p:par>
                                <p:cTn id="68" presetID="16" presetClass="entr" presetSubtype="21" fill="hold" nodeType="after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barn(inVertical)">
                                      <p:cBhvr>
                                        <p:cTn id="70" dur="500"/>
                                        <p:tgtEl>
                                          <p:spTgt spid="4"/>
                                        </p:tgtEl>
                                      </p:cBhvr>
                                    </p:animEffect>
                                  </p:childTnLst>
                                </p:cTn>
                              </p:par>
                            </p:childTnLst>
                          </p:cTn>
                        </p:par>
                        <p:par>
                          <p:cTn id="71" fill="hold">
                            <p:stCondLst>
                              <p:cond delay="7000"/>
                            </p:stCondLst>
                            <p:childTnLst>
                              <p:par>
                                <p:cTn id="72" presetID="16" presetClass="entr" presetSubtype="2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barn(inVertical)">
                                      <p:cBhvr>
                                        <p:cTn id="7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1" y="2981470"/>
            <a:ext cx="9296655" cy="2182567"/>
            <a:chOff x="1" y="2981470"/>
            <a:chExt cx="9296655" cy="2182567"/>
          </a:xfrm>
        </p:grpSpPr>
        <p:grpSp>
          <p:nvGrpSpPr>
            <p:cNvPr id="10" name="组合 9">
              <a:extLst>
                <a:ext uri="{FF2B5EF4-FFF2-40B4-BE49-F238E27FC236}">
                  <a16:creationId xmlns:a16="http://schemas.microsoft.com/office/drawing/2014/main" id="{C4C0CEA8-AF97-4E14-81E8-858B97145556}"/>
                </a:ext>
              </a:extLst>
            </p:cNvPr>
            <p:cNvGrpSpPr/>
            <p:nvPr/>
          </p:nvGrpSpPr>
          <p:grpSpPr>
            <a:xfrm>
              <a:off x="1" y="3586985"/>
              <a:ext cx="9144000" cy="1577052"/>
              <a:chOff x="168" y="4748758"/>
              <a:chExt cx="12238925" cy="2110830"/>
            </a:xfrm>
          </p:grpSpPr>
          <p:pic>
            <p:nvPicPr>
              <p:cNvPr id="13" name="图片 12">
                <a:extLst>
                  <a:ext uri="{FF2B5EF4-FFF2-40B4-BE49-F238E27FC236}">
                    <a16:creationId xmlns:a16="http://schemas.microsoft.com/office/drawing/2014/main" id="{0FC8305A-8FA9-4504-BF8B-D9469740F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a:extLst>
                  <a:ext uri="{FF2B5EF4-FFF2-40B4-BE49-F238E27FC236}">
                    <a16:creationId xmlns:a16="http://schemas.microsoft.com/office/drawing/2014/main" id="{CB7A0615-2425-498C-9652-7444A3565138}"/>
                  </a:ext>
                </a:extLst>
              </p:cNvPr>
              <p:cNvGrpSpPr/>
              <p:nvPr/>
            </p:nvGrpSpPr>
            <p:grpSpPr>
              <a:xfrm>
                <a:off x="168" y="5270646"/>
                <a:ext cx="12238925" cy="1588942"/>
                <a:chOff x="168" y="5270646"/>
                <a:chExt cx="12238925" cy="1588942"/>
              </a:xfrm>
            </p:grpSpPr>
            <p:pic>
              <p:nvPicPr>
                <p:cNvPr id="16" name="图片 15">
                  <a:extLst>
                    <a:ext uri="{FF2B5EF4-FFF2-40B4-BE49-F238E27FC236}">
                      <a16:creationId xmlns:a16="http://schemas.microsoft.com/office/drawing/2014/main" id="{CDB6115C-3E85-4B93-94F5-EC23E5D445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a:extLst>
                    <a:ext uri="{FF2B5EF4-FFF2-40B4-BE49-F238E27FC236}">
                      <a16:creationId xmlns:a16="http://schemas.microsoft.com/office/drawing/2014/main" id="{A6E05862-1B44-45AB-9BDC-772FA8918E2C}"/>
                    </a:ext>
                  </a:extLst>
                </p:cNvPr>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第二章</a:t>
            </a:r>
          </a:p>
        </p:txBody>
      </p:sp>
      <p:sp>
        <p:nvSpPr>
          <p:cNvPr id="18" name="TextBox 1">
            <a:extLst>
              <a:ext uri="{FF2B5EF4-FFF2-40B4-BE49-F238E27FC236}">
                <a16:creationId xmlns:a16="http://schemas.microsoft.com/office/drawing/2014/main" id="{94AA414E-7A68-4400-9038-F556E5514D7C}"/>
              </a:ext>
            </a:extLst>
          </p:cNvPr>
          <p:cNvSpPr txBox="1"/>
          <p:nvPr/>
        </p:nvSpPr>
        <p:spPr>
          <a:xfrm>
            <a:off x="1176734" y="2142068"/>
            <a:ext cx="6955719"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itchFamily="34" charset="-122"/>
                <a:sym typeface="Arial" panose="020B0604020202020204" pitchFamily="34" charset="0"/>
              </a:rPr>
              <a:t>践行群众路线</a:t>
            </a:r>
            <a:r>
              <a:rPr lang="en-US" altLang="zh-CN" sz="4800" b="1" dirty="0">
                <a:solidFill>
                  <a:srgbClr val="C00000"/>
                </a:solidFill>
                <a:latin typeface="Arial" panose="020B0604020202020204" pitchFamily="34" charset="0"/>
                <a:ea typeface="微软雅黑" pitchFamily="34" charset="-122"/>
                <a:sym typeface="Arial" panose="020B0604020202020204" pitchFamily="34" charset="0"/>
              </a:rPr>
              <a:t>—</a:t>
            </a:r>
            <a:r>
              <a:rPr lang="zh-CN" altLang="en-US" sz="4800" b="1" dirty="0">
                <a:solidFill>
                  <a:srgbClr val="C00000"/>
                </a:solidFill>
                <a:latin typeface="Arial" panose="020B0604020202020204" pitchFamily="34" charset="0"/>
                <a:ea typeface="微软雅黑" pitchFamily="34" charset="-122"/>
                <a:sym typeface="Arial" panose="020B0604020202020204" pitchFamily="34" charset="0"/>
              </a:rPr>
              <a:t>乐于奉献</a:t>
            </a:r>
          </a:p>
        </p:txBody>
      </p:sp>
      <p:sp>
        <p:nvSpPr>
          <p:cNvPr id="19" name="TextBox 1">
            <a:extLst>
              <a:ext uri="{FF2B5EF4-FFF2-40B4-BE49-F238E27FC236}">
                <a16:creationId xmlns:a16="http://schemas.microsoft.com/office/drawing/2014/main" id="{880FE725-7D3F-4C26-AF01-CEBC2E129989}"/>
              </a:ext>
            </a:extLst>
          </p:cNvPr>
          <p:cNvSpPr txBox="1"/>
          <p:nvPr/>
        </p:nvSpPr>
        <p:spPr>
          <a:xfrm>
            <a:off x="5580112" y="3381847"/>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itchFamily="34" charset="-122"/>
                <a:sym typeface="Arial" panose="020B0604020202020204" pitchFamily="34" charset="0"/>
              </a:rPr>
              <a:t>—</a:t>
            </a:r>
            <a:r>
              <a:rPr lang="zh-CN" altLang="en-US" sz="2000" dirty="0">
                <a:latin typeface="Arial" panose="020B0604020202020204" pitchFamily="34" charset="0"/>
                <a:ea typeface="微软雅黑" pitchFamily="34" charset="-122"/>
                <a:sym typeface="Arial" panose="020B0604020202020204" pitchFamily="34" charset="0"/>
              </a:rPr>
              <a:t>我是党员 我奉献</a:t>
            </a:r>
          </a:p>
        </p:txBody>
      </p:sp>
    </p:spTree>
    <p:extLst>
      <p:ext uri="{BB962C8B-B14F-4D97-AF65-F5344CB8AC3E}">
        <p14:creationId xmlns:p14="http://schemas.microsoft.com/office/powerpoint/2010/main" val="39981175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41" name="圆角矩形 4">
            <a:extLst>
              <a:ext uri="{FF2B5EF4-FFF2-40B4-BE49-F238E27FC236}">
                <a16:creationId xmlns:a16="http://schemas.microsoft.com/office/drawing/2014/main" id="{1E9B6D34-AC4C-43B7-A4D3-83855E091485}"/>
              </a:ext>
            </a:extLst>
          </p:cNvPr>
          <p:cNvSpPr/>
          <p:nvPr/>
        </p:nvSpPr>
        <p:spPr>
          <a:xfrm>
            <a:off x="571590" y="2332395"/>
            <a:ext cx="4432457" cy="527387"/>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42" name="组合 41">
            <a:extLst>
              <a:ext uri="{FF2B5EF4-FFF2-40B4-BE49-F238E27FC236}">
                <a16:creationId xmlns:a16="http://schemas.microsoft.com/office/drawing/2014/main" id="{B8D79519-66F8-4A39-AC92-EEA1BEC009AF}"/>
              </a:ext>
            </a:extLst>
          </p:cNvPr>
          <p:cNvGrpSpPr/>
          <p:nvPr/>
        </p:nvGrpSpPr>
        <p:grpSpPr>
          <a:xfrm>
            <a:off x="524917" y="1728969"/>
            <a:ext cx="1566238" cy="489098"/>
            <a:chOff x="879250" y="1626781"/>
            <a:chExt cx="1566238" cy="489098"/>
          </a:xfrm>
        </p:grpSpPr>
        <p:sp>
          <p:nvSpPr>
            <p:cNvPr id="44" name="圆角矩形 6">
              <a:extLst>
                <a:ext uri="{FF2B5EF4-FFF2-40B4-BE49-F238E27FC236}">
                  <a16:creationId xmlns:a16="http://schemas.microsoft.com/office/drawing/2014/main" id="{AC298918-1FB7-4450-ABBB-47CAF40FD0F2}"/>
                </a:ext>
              </a:extLst>
            </p:cNvPr>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标题 1">
              <a:extLst>
                <a:ext uri="{FF2B5EF4-FFF2-40B4-BE49-F238E27FC236}">
                  <a16:creationId xmlns:a16="http://schemas.microsoft.com/office/drawing/2014/main" id="{5E1E083F-D075-456F-A5E9-BE9EE3395A84}"/>
                </a:ext>
              </a:extLst>
            </p:cNvPr>
            <p:cNvSpPr txBox="1">
              <a:spLocks/>
            </p:cNvSpPr>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a:t>
              </a:r>
            </a:p>
          </p:txBody>
        </p:sp>
      </p:grpSp>
      <p:sp>
        <p:nvSpPr>
          <p:cNvPr id="50" name="标题 1">
            <a:extLst>
              <a:ext uri="{FF2B5EF4-FFF2-40B4-BE49-F238E27FC236}">
                <a16:creationId xmlns:a16="http://schemas.microsoft.com/office/drawing/2014/main" id="{70CB07C3-79E0-4421-81B2-57C4DC013E00}"/>
              </a:ext>
            </a:extLst>
          </p:cNvPr>
          <p:cNvSpPr txBox="1">
            <a:spLocks/>
          </p:cNvSpPr>
          <p:nvPr/>
        </p:nvSpPr>
        <p:spPr>
          <a:xfrm>
            <a:off x="624812" y="2423753"/>
            <a:ext cx="3172467"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是党的生命线</a:t>
            </a:r>
          </a:p>
        </p:txBody>
      </p:sp>
      <p:sp>
        <p:nvSpPr>
          <p:cNvPr id="58" name="圆角矩形 16">
            <a:extLst>
              <a:ext uri="{FF2B5EF4-FFF2-40B4-BE49-F238E27FC236}">
                <a16:creationId xmlns:a16="http://schemas.microsoft.com/office/drawing/2014/main" id="{DF8FFE35-9163-487F-B44F-80E167C404B6}"/>
              </a:ext>
            </a:extLst>
          </p:cNvPr>
          <p:cNvSpPr/>
          <p:nvPr/>
        </p:nvSpPr>
        <p:spPr>
          <a:xfrm>
            <a:off x="524916" y="3726002"/>
            <a:ext cx="4479131" cy="503521"/>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0" name="标题 1">
            <a:extLst>
              <a:ext uri="{FF2B5EF4-FFF2-40B4-BE49-F238E27FC236}">
                <a16:creationId xmlns:a16="http://schemas.microsoft.com/office/drawing/2014/main" id="{DDEFF5E9-85BA-41C2-BB14-0D5154E52282}"/>
              </a:ext>
            </a:extLst>
          </p:cNvPr>
          <p:cNvSpPr txBox="1">
            <a:spLocks/>
          </p:cNvSpPr>
          <p:nvPr/>
        </p:nvSpPr>
        <p:spPr>
          <a:xfrm>
            <a:off x="581356" y="3817131"/>
            <a:ext cx="4494700"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是党的基石</a:t>
            </a:r>
            <a:r>
              <a:rPr lang="en-US" altLang="zh-CN" sz="1700" kern="0" dirty="0">
                <a:latin typeface="Arial" panose="020B0604020202020204" pitchFamily="34" charset="0"/>
                <a:sym typeface="Arial" panose="020B0604020202020204" pitchFamily="34" charset="0"/>
              </a:rPr>
              <a:t>,</a:t>
            </a:r>
            <a:r>
              <a:rPr lang="zh-CN" altLang="en-US" sz="1700" kern="0" dirty="0">
                <a:latin typeface="Arial" panose="020B0604020202020204" pitchFamily="34" charset="0"/>
                <a:sym typeface="Arial" panose="020B0604020202020204" pitchFamily="34" charset="0"/>
              </a:rPr>
              <a:t>是党的群众路线落地生根的关键</a:t>
            </a:r>
          </a:p>
        </p:txBody>
      </p:sp>
      <p:grpSp>
        <p:nvGrpSpPr>
          <p:cNvPr id="67" name="组合 66">
            <a:extLst>
              <a:ext uri="{FF2B5EF4-FFF2-40B4-BE49-F238E27FC236}">
                <a16:creationId xmlns:a16="http://schemas.microsoft.com/office/drawing/2014/main" id="{F2C55AB4-7E91-4023-BCFA-B7E6830E7AA1}"/>
              </a:ext>
            </a:extLst>
          </p:cNvPr>
          <p:cNvGrpSpPr/>
          <p:nvPr/>
        </p:nvGrpSpPr>
        <p:grpSpPr>
          <a:xfrm>
            <a:off x="524916" y="3111663"/>
            <a:ext cx="1566238" cy="489098"/>
            <a:chOff x="879250" y="1626781"/>
            <a:chExt cx="1566238" cy="489098"/>
          </a:xfrm>
        </p:grpSpPr>
        <p:sp>
          <p:nvSpPr>
            <p:cNvPr id="68" name="圆角矩形 13">
              <a:extLst>
                <a:ext uri="{FF2B5EF4-FFF2-40B4-BE49-F238E27FC236}">
                  <a16:creationId xmlns:a16="http://schemas.microsoft.com/office/drawing/2014/main" id="{567BF992-E9FF-4901-BEF8-744990801BC6}"/>
                </a:ext>
              </a:extLst>
            </p:cNvPr>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9" name="标题 1">
              <a:extLst>
                <a:ext uri="{FF2B5EF4-FFF2-40B4-BE49-F238E27FC236}">
                  <a16:creationId xmlns:a16="http://schemas.microsoft.com/office/drawing/2014/main" id="{5F0755D1-C129-4A0E-82D0-396288D8C891}"/>
                </a:ext>
              </a:extLst>
            </p:cNvPr>
            <p:cNvSpPr txBox="1">
              <a:spLocks/>
            </p:cNvSpPr>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党员干部</a:t>
              </a:r>
            </a:p>
          </p:txBody>
        </p:sp>
      </p:grpSp>
      <p:pic>
        <p:nvPicPr>
          <p:cNvPr id="70" name="图片 69">
            <a:extLst>
              <a:ext uri="{FF2B5EF4-FFF2-40B4-BE49-F238E27FC236}">
                <a16:creationId xmlns:a16="http://schemas.microsoft.com/office/drawing/2014/main" id="{E191E92D-16A3-42DC-8C6B-C52DF4B1E3A7}"/>
              </a:ext>
            </a:extLst>
          </p:cNvPr>
          <p:cNvPicPr>
            <a:picLocks noChangeAspect="1"/>
          </p:cNvPicPr>
          <p:nvPr/>
        </p:nvPicPr>
        <p:blipFill>
          <a:blip r:embed="rId5"/>
          <a:stretch>
            <a:fillRect/>
          </a:stretch>
        </p:blipFill>
        <p:spPr>
          <a:xfrm>
            <a:off x="5595172" y="1017934"/>
            <a:ext cx="2390436" cy="3395938"/>
          </a:xfrm>
          <a:prstGeom prst="rect">
            <a:avLst/>
          </a:prstGeom>
        </p:spPr>
      </p:pic>
      <p:grpSp>
        <p:nvGrpSpPr>
          <p:cNvPr id="24" name="组合 23">
            <a:extLst>
              <a:ext uri="{FF2B5EF4-FFF2-40B4-BE49-F238E27FC236}">
                <a16:creationId xmlns:a16="http://schemas.microsoft.com/office/drawing/2014/main" id="{4BC88829-CC38-49F4-AA3F-E098F162FC6C}"/>
              </a:ext>
            </a:extLst>
          </p:cNvPr>
          <p:cNvGrpSpPr/>
          <p:nvPr/>
        </p:nvGrpSpPr>
        <p:grpSpPr>
          <a:xfrm>
            <a:off x="395536" y="1017934"/>
            <a:ext cx="5159660" cy="489098"/>
            <a:chOff x="879250" y="1626781"/>
            <a:chExt cx="5159660" cy="489098"/>
          </a:xfrm>
        </p:grpSpPr>
        <p:sp>
          <p:nvSpPr>
            <p:cNvPr id="25" name="圆角矩形 6">
              <a:extLst>
                <a:ext uri="{FF2B5EF4-FFF2-40B4-BE49-F238E27FC236}">
                  <a16:creationId xmlns:a16="http://schemas.microsoft.com/office/drawing/2014/main" id="{F319C45D-7565-42BA-9D31-6AA6B97BC718}"/>
                </a:ext>
              </a:extLst>
            </p:cNvPr>
            <p:cNvSpPr/>
            <p:nvPr/>
          </p:nvSpPr>
          <p:spPr>
            <a:xfrm>
              <a:off x="879250" y="1626781"/>
              <a:ext cx="5159660"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标题 1">
              <a:extLst>
                <a:ext uri="{FF2B5EF4-FFF2-40B4-BE49-F238E27FC236}">
                  <a16:creationId xmlns:a16="http://schemas.microsoft.com/office/drawing/2014/main" id="{5B0F6D45-61FC-4D3B-BCEE-F247CB09AAB9}"/>
                </a:ext>
              </a:extLst>
            </p:cNvPr>
            <p:cNvSpPr txBox="1">
              <a:spLocks/>
            </p:cNvSpPr>
            <p:nvPr/>
          </p:nvSpPr>
          <p:spPr>
            <a:xfrm>
              <a:off x="979146" y="1652829"/>
              <a:ext cx="5059764"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群众路线是什么、党员干部是什么？</a:t>
              </a:r>
            </a:p>
          </p:txBody>
        </p:sp>
      </p:grpSp>
    </p:spTree>
    <p:extLst>
      <p:ext uri="{BB962C8B-B14F-4D97-AF65-F5344CB8AC3E}">
        <p14:creationId xmlns:p14="http://schemas.microsoft.com/office/powerpoint/2010/main" val="37606339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additive="base">
                                        <p:cTn id="38" dur="500" fill="hold"/>
                                        <p:tgtEl>
                                          <p:spTgt spid="70"/>
                                        </p:tgtEl>
                                        <p:attrNameLst>
                                          <p:attrName>ppt_x</p:attrName>
                                        </p:attrNameLst>
                                      </p:cBhvr>
                                      <p:tavLst>
                                        <p:tav tm="0">
                                          <p:val>
                                            <p:strVal val="1+#ppt_w/2"/>
                                          </p:val>
                                        </p:tav>
                                        <p:tav tm="100000">
                                          <p:val>
                                            <p:strVal val="#ppt_x"/>
                                          </p:val>
                                        </p:tav>
                                      </p:tavLst>
                                    </p:anim>
                                    <p:anim calcmode="lin" valueType="num">
                                      <p:cBhvr additive="base">
                                        <p:cTn id="39"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0-#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heel(1)">
                                      <p:cBhvr>
                                        <p:cTn id="50" dur="20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strips(downLeft)">
                                      <p:cBhvr>
                                        <p:cTn id="55" dur="500"/>
                                        <p:tgtEl>
                                          <p:spTgt spid="5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67"/>
                                        </p:tgtEl>
                                        <p:attrNameLst>
                                          <p:attrName>style.visibility</p:attrName>
                                        </p:attrNameLst>
                                      </p:cBhvr>
                                      <p:to>
                                        <p:strVal val="visible"/>
                                      </p:to>
                                    </p:set>
                                    <p:anim calcmode="lin" valueType="num">
                                      <p:cBhvr additive="base">
                                        <p:cTn id="60" dur="500" fill="hold"/>
                                        <p:tgtEl>
                                          <p:spTgt spid="67"/>
                                        </p:tgtEl>
                                        <p:attrNameLst>
                                          <p:attrName>ppt_x</p:attrName>
                                        </p:attrNameLst>
                                      </p:cBhvr>
                                      <p:tavLst>
                                        <p:tav tm="0">
                                          <p:val>
                                            <p:strVal val="0-#ppt_w/2"/>
                                          </p:val>
                                        </p:tav>
                                        <p:tav tm="100000">
                                          <p:val>
                                            <p:strVal val="#ppt_x"/>
                                          </p:val>
                                        </p:tav>
                                      </p:tavLst>
                                    </p:anim>
                                    <p:anim calcmode="lin" valueType="num">
                                      <p:cBhvr additive="base">
                                        <p:cTn id="61"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heel(1)">
                                      <p:cBhvr>
                                        <p:cTn id="66" dur="20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strips(downLeft)">
                                      <p:cBhvr>
                                        <p:cTn id="71" dur="500"/>
                                        <p:tgtEl>
                                          <p:spTgt spid="60"/>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0-#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41" grpId="0" animBg="1"/>
      <p:bldP spid="50" grpId="0"/>
      <p:bldP spid="58" grpId="0" animBg="1"/>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BE97FC3-E21E-4062-983F-DB6890993698}"/>
              </a:ext>
            </a:extLst>
          </p:cNvPr>
          <p:cNvGrpSpPr/>
          <p:nvPr/>
        </p:nvGrpSpPr>
        <p:grpSpPr>
          <a:xfrm>
            <a:off x="2" y="2981470"/>
            <a:ext cx="9296654" cy="2182567"/>
            <a:chOff x="2" y="2981470"/>
            <a:chExt cx="9296654" cy="2182567"/>
          </a:xfrm>
        </p:grpSpPr>
        <p:sp>
          <p:nvSpPr>
            <p:cNvPr id="17" name="矩形 16">
              <a:extLst>
                <a:ext uri="{FF2B5EF4-FFF2-40B4-BE49-F238E27FC236}">
                  <a16:creationId xmlns:a16="http://schemas.microsoft.com/office/drawing/2014/main" id="{A6E05862-1B44-45AB-9BDC-772FA8918E2C}"/>
                </a:ext>
              </a:extLst>
            </p:cNvPr>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B62EACA0-4AFA-426A-AF1E-493F50493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a:extLst>
              <a:ext uri="{FF2B5EF4-FFF2-40B4-BE49-F238E27FC236}">
                <a16:creationId xmlns:a16="http://schemas.microsoft.com/office/drawing/2014/main" id="{9202D99D-1D2E-4025-A591-F1A8A6E9B6D2}"/>
              </a:ext>
            </a:extLst>
          </p:cNvPr>
          <p:cNvCxnSpPr>
            <a:cxnSpLocks/>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ED74A823-7BE6-41E1-B661-12683F2C1F5E}"/>
              </a:ext>
            </a:extLst>
          </p:cNvPr>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a:extLst>
              <a:ext uri="{FF2B5EF4-FFF2-40B4-BE49-F238E27FC236}">
                <a16:creationId xmlns:a16="http://schemas.microsoft.com/office/drawing/2014/main" id="{DB3E9888-B1DE-415E-BA62-F71915AA6C20}"/>
              </a:ext>
            </a:extLst>
          </p:cNvPr>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a:extLst>
              <a:ext uri="{FF2B5EF4-FFF2-40B4-BE49-F238E27FC236}">
                <a16:creationId xmlns:a16="http://schemas.microsoft.com/office/drawing/2014/main" id="{8EA34F42-DB17-4F5C-BE9D-9FD952E160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3" name="矩形 22">
            <a:extLst>
              <a:ext uri="{FF2B5EF4-FFF2-40B4-BE49-F238E27FC236}">
                <a16:creationId xmlns:a16="http://schemas.microsoft.com/office/drawing/2014/main" id="{1FC8B0E4-DD42-4C80-84CD-C6E72A5E070D}"/>
              </a:ext>
            </a:extLst>
          </p:cNvPr>
          <p:cNvSpPr/>
          <p:nvPr/>
        </p:nvSpPr>
        <p:spPr>
          <a:xfrm>
            <a:off x="1331640" y="1225124"/>
            <a:ext cx="6089717" cy="466009"/>
          </a:xfrm>
          <a:prstGeom prst="rect">
            <a:avLst/>
          </a:prstGeom>
          <a:solidFill>
            <a:srgbClr val="C00000"/>
          </a:solidFill>
          <a:ln w="1905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sz="24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群众路线讲究一切以群众利益为</a:t>
            </a:r>
            <a:r>
              <a:rPr lang="zh-CN" altLang="en-US" sz="2400"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重</a:t>
            </a:r>
            <a:endParaRPr kumimoji="0" lang="zh-CN" altLang="en-US" sz="2400"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4" name="组合 23">
            <a:extLst>
              <a:ext uri="{FF2B5EF4-FFF2-40B4-BE49-F238E27FC236}">
                <a16:creationId xmlns:a16="http://schemas.microsoft.com/office/drawing/2014/main" id="{C1D9F8B4-0F3C-47FA-A554-1FE7ABA4A1B2}"/>
              </a:ext>
            </a:extLst>
          </p:cNvPr>
          <p:cNvGrpSpPr/>
          <p:nvPr/>
        </p:nvGrpSpPr>
        <p:grpSpPr>
          <a:xfrm>
            <a:off x="4788024" y="3333786"/>
            <a:ext cx="2361961" cy="1181896"/>
            <a:chOff x="7176977" y="2950346"/>
            <a:chExt cx="3721395" cy="1862140"/>
          </a:xfrm>
        </p:grpSpPr>
        <p:sp>
          <p:nvSpPr>
            <p:cNvPr id="25" name="圆角矩形 1">
              <a:extLst>
                <a:ext uri="{FF2B5EF4-FFF2-40B4-BE49-F238E27FC236}">
                  <a16:creationId xmlns:a16="http://schemas.microsoft.com/office/drawing/2014/main" id="{9C58E67C-0E22-4581-9751-0B1BE44496F0}"/>
                </a:ext>
              </a:extLst>
            </p:cNvPr>
            <p:cNvSpPr/>
            <p:nvPr/>
          </p:nvSpPr>
          <p:spPr>
            <a:xfrm>
              <a:off x="7176977" y="2950346"/>
              <a:ext cx="3721395" cy="186214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标题 1">
              <a:extLst>
                <a:ext uri="{FF2B5EF4-FFF2-40B4-BE49-F238E27FC236}">
                  <a16:creationId xmlns:a16="http://schemas.microsoft.com/office/drawing/2014/main" id="{4B365481-99A2-4B1C-98AC-54BF661397FC}"/>
                </a:ext>
              </a:extLst>
            </p:cNvPr>
            <p:cNvSpPr txBox="1">
              <a:spLocks/>
            </p:cNvSpPr>
            <p:nvPr/>
          </p:nvSpPr>
          <p:spPr>
            <a:xfrm>
              <a:off x="7363897" y="3284942"/>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为民服务</a:t>
              </a:r>
            </a:p>
          </p:txBody>
        </p:sp>
      </p:grpSp>
      <p:grpSp>
        <p:nvGrpSpPr>
          <p:cNvPr id="27" name="组合 26">
            <a:extLst>
              <a:ext uri="{FF2B5EF4-FFF2-40B4-BE49-F238E27FC236}">
                <a16:creationId xmlns:a16="http://schemas.microsoft.com/office/drawing/2014/main" id="{C8DE9B36-959D-460E-8600-C125A230E176}"/>
              </a:ext>
            </a:extLst>
          </p:cNvPr>
          <p:cNvGrpSpPr/>
          <p:nvPr/>
        </p:nvGrpSpPr>
        <p:grpSpPr>
          <a:xfrm>
            <a:off x="4778255" y="2057001"/>
            <a:ext cx="2443996" cy="1181896"/>
            <a:chOff x="1303690" y="2950346"/>
            <a:chExt cx="3850645" cy="1862140"/>
          </a:xfrm>
        </p:grpSpPr>
        <p:sp>
          <p:nvSpPr>
            <p:cNvPr id="28" name="圆角矩形 12">
              <a:extLst>
                <a:ext uri="{FF2B5EF4-FFF2-40B4-BE49-F238E27FC236}">
                  <a16:creationId xmlns:a16="http://schemas.microsoft.com/office/drawing/2014/main" id="{9B2B75CD-9A72-4268-909D-C60900E23C89}"/>
                </a:ext>
              </a:extLst>
            </p:cNvPr>
            <p:cNvSpPr/>
            <p:nvPr/>
          </p:nvSpPr>
          <p:spPr>
            <a:xfrm>
              <a:off x="1303690" y="2950346"/>
              <a:ext cx="3850645" cy="18621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标题 1">
              <a:extLst>
                <a:ext uri="{FF2B5EF4-FFF2-40B4-BE49-F238E27FC236}">
                  <a16:creationId xmlns:a16="http://schemas.microsoft.com/office/drawing/2014/main" id="{B9DA8919-6192-430A-98A2-AEA4EC5E19BC}"/>
                </a:ext>
              </a:extLst>
            </p:cNvPr>
            <p:cNvSpPr txBox="1">
              <a:spLocks/>
            </p:cNvSpPr>
            <p:nvPr/>
          </p:nvSpPr>
          <p:spPr>
            <a:xfrm>
              <a:off x="1571688" y="3343188"/>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为民奉献</a:t>
              </a:r>
            </a:p>
          </p:txBody>
        </p:sp>
      </p:grpSp>
      <p:sp>
        <p:nvSpPr>
          <p:cNvPr id="2" name="椭圆 1">
            <a:extLst>
              <a:ext uri="{FF2B5EF4-FFF2-40B4-BE49-F238E27FC236}">
                <a16:creationId xmlns:a16="http://schemas.microsoft.com/office/drawing/2014/main" id="{90CBAE6C-431B-4ADE-9C36-95D6E4BA076D}"/>
              </a:ext>
            </a:extLst>
          </p:cNvPr>
          <p:cNvSpPr/>
          <p:nvPr/>
        </p:nvSpPr>
        <p:spPr>
          <a:xfrm>
            <a:off x="1619672" y="2206585"/>
            <a:ext cx="2022792" cy="2022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pPr>
            <a:r>
              <a:rPr lang="zh-CN" altLang="en-US" sz="2000" kern="0" dirty="0">
                <a:ln w="0"/>
                <a:solidFill>
                  <a:schemeClr val="bg1"/>
                </a:solidFill>
                <a:effectLst>
                  <a:outerShdw blurRad="38100" dist="19050" dir="2700000" algn="tl" rotWithShape="0">
                    <a:schemeClr val="dk1">
                      <a:alpha val="40000"/>
                    </a:schemeClr>
                  </a:outerShdw>
                </a:effectLst>
                <a:latin typeface="Arial" panose="020B0604020202020204" pitchFamily="34" charset="0"/>
                <a:sym typeface="Arial" panose="020B0604020202020204" pitchFamily="34" charset="0"/>
              </a:rPr>
              <a:t>践行好群众路线，党员干部就必须</a:t>
            </a:r>
          </a:p>
        </p:txBody>
      </p:sp>
      <p:cxnSp>
        <p:nvCxnSpPr>
          <p:cNvPr id="4" name="直接箭头连接符 3">
            <a:extLst>
              <a:ext uri="{FF2B5EF4-FFF2-40B4-BE49-F238E27FC236}">
                <a16:creationId xmlns:a16="http://schemas.microsoft.com/office/drawing/2014/main" id="{8A0A39D4-9405-4FE7-B368-F88F702940BB}"/>
              </a:ext>
            </a:extLst>
          </p:cNvPr>
          <p:cNvCxnSpPr/>
          <p:nvPr/>
        </p:nvCxnSpPr>
        <p:spPr>
          <a:xfrm flipV="1">
            <a:off x="3883913" y="2501909"/>
            <a:ext cx="807627" cy="487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接箭头连接符 5">
            <a:extLst>
              <a:ext uri="{FF2B5EF4-FFF2-40B4-BE49-F238E27FC236}">
                <a16:creationId xmlns:a16="http://schemas.microsoft.com/office/drawing/2014/main" id="{7ECF03DB-0904-411D-9EE2-B08DC34B6C15}"/>
              </a:ext>
            </a:extLst>
          </p:cNvPr>
          <p:cNvCxnSpPr/>
          <p:nvPr/>
        </p:nvCxnSpPr>
        <p:spPr>
          <a:xfrm>
            <a:off x="3851920" y="3333786"/>
            <a:ext cx="792088" cy="590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08595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75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0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500"/>
                                        <p:tgtEl>
                                          <p:spTgt spid="23"/>
                                        </p:tgtEl>
                                      </p:cBhvr>
                                    </p:animEffect>
                                    <p:anim calcmode="lin" valueType="num">
                                      <p:cBhvr>
                                        <p:cTn id="38" dur="1500" fill="hold"/>
                                        <p:tgtEl>
                                          <p:spTgt spid="23"/>
                                        </p:tgtEl>
                                        <p:attrNameLst>
                                          <p:attrName>ppt_x</p:attrName>
                                        </p:attrNameLst>
                                      </p:cBhvr>
                                      <p:tavLst>
                                        <p:tav tm="0">
                                          <p:val>
                                            <p:strVal val="#ppt_x"/>
                                          </p:val>
                                        </p:tav>
                                        <p:tav tm="100000">
                                          <p:val>
                                            <p:strVal val="#ppt_x"/>
                                          </p:val>
                                        </p:tav>
                                      </p:tavLst>
                                    </p:anim>
                                    <p:anim calcmode="lin" valueType="num">
                                      <p:cBhvr>
                                        <p:cTn id="39" dur="1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2"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0-#ppt_w/2"/>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1+#ppt_w/2"/>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红色系">
      <a:dk1>
        <a:sysClr val="windowText" lastClr="000000"/>
      </a:dk1>
      <a:lt1>
        <a:sysClr val="window" lastClr="FFFFFF"/>
      </a:lt1>
      <a:dk2>
        <a:srgbClr val="1F497D"/>
      </a:dk2>
      <a:lt2>
        <a:srgbClr val="EEECE1"/>
      </a:lt2>
      <a:accent1>
        <a:srgbClr val="C00000"/>
      </a:accent1>
      <a:accent2>
        <a:srgbClr val="C00000"/>
      </a:accent2>
      <a:accent3>
        <a:srgbClr val="C00000"/>
      </a:accent3>
      <a:accent4>
        <a:srgbClr val="C00000"/>
      </a:accent4>
      <a:accent5>
        <a:srgbClr val="4BACC6"/>
      </a:accent5>
      <a:accent6>
        <a:srgbClr val="F79646"/>
      </a:accent6>
      <a:hlink>
        <a:srgbClr val="0000FF"/>
      </a:hlink>
      <a:folHlink>
        <a:srgbClr val="800080"/>
      </a:folHlink>
    </a:clrScheme>
    <a:fontScheme name="自定义 2">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1419</TotalTime>
  <Words>958</Words>
  <Application>Microsoft Office PowerPoint</Application>
  <PresentationFormat>全屏显示(16:9)</PresentationFormat>
  <Paragraphs>113</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方正兰亭粗黑_GBK</vt:lpstr>
      <vt:lpstr>方正正准黑简体</vt:lpstr>
      <vt:lpstr>华康俪金黑W8</vt:lpstr>
      <vt:lpstr>微软雅黑</vt:lpstr>
      <vt:lpstr>Arial</vt:lpstr>
      <vt:lpstr>Calibri</vt:lpstr>
      <vt:lpstr>Century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7</cp:revision>
  <dcterms:created xsi:type="dcterms:W3CDTF">2015-05-27T08:42:08Z</dcterms:created>
  <dcterms:modified xsi:type="dcterms:W3CDTF">2021-01-24T11:41:10Z</dcterms:modified>
</cp:coreProperties>
</file>