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416" r:id="rId2"/>
    <p:sldId id="303" r:id="rId3"/>
    <p:sldId id="258" r:id="rId4"/>
    <p:sldId id="260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414" r:id="rId15"/>
    <p:sldId id="388" r:id="rId16"/>
    <p:sldId id="390" r:id="rId17"/>
    <p:sldId id="391" r:id="rId18"/>
    <p:sldId id="393" r:id="rId19"/>
    <p:sldId id="415" r:id="rId20"/>
    <p:sldId id="395" r:id="rId21"/>
    <p:sldId id="396" r:id="rId22"/>
    <p:sldId id="399" r:id="rId23"/>
    <p:sldId id="392" r:id="rId24"/>
    <p:sldId id="401" r:id="rId25"/>
    <p:sldId id="403" r:id="rId26"/>
    <p:sldId id="402" r:id="rId27"/>
    <p:sldId id="404" r:id="rId28"/>
    <p:sldId id="406" r:id="rId29"/>
    <p:sldId id="400" r:id="rId30"/>
    <p:sldId id="408" r:id="rId31"/>
    <p:sldId id="411" r:id="rId32"/>
    <p:sldId id="410" r:id="rId33"/>
    <p:sldId id="412" r:id="rId34"/>
    <p:sldId id="4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C4939"/>
    <a:srgbClr val="FFFAF0"/>
    <a:srgbClr val="7D0000"/>
    <a:srgbClr val="960000"/>
    <a:srgbClr val="874600"/>
    <a:srgbClr val="581401"/>
    <a:srgbClr val="895E5D"/>
    <a:srgbClr val="FAF2DF"/>
    <a:srgbClr val="F8F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3908" autoAdjust="0"/>
  </p:normalViewPr>
  <p:slideViewPr>
    <p:cSldViewPr snapToGrid="0">
      <p:cViewPr varScale="1">
        <p:scale>
          <a:sx n="83" d="100"/>
          <a:sy n="83" d="100"/>
        </p:scale>
        <p:origin x="31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7FDB-4D8B-4EB5-ADAA-90497682C5FA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C8D2F-F443-4A9E-8BD0-6284A4D4D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50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5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4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47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056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2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10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4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20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21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6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0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69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839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5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673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969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684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299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5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42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1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558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49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503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2285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96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22898-45BB-4E96-99D7-729736ECC9C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692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67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5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33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9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4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8D2F-F443-4A9E-8BD0-6284A4D4D4D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0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>
            <a:off x="285924" y="249906"/>
            <a:ext cx="797890" cy="651364"/>
          </a:xfrm>
          <a:custGeom>
            <a:avLst/>
            <a:gdLst>
              <a:gd name="T0" fmla="*/ 33 w 711"/>
              <a:gd name="T1" fmla="*/ 450 h 621"/>
              <a:gd name="T2" fmla="*/ 76 w 711"/>
              <a:gd name="T3" fmla="*/ 407 h 621"/>
              <a:gd name="T4" fmla="*/ 406 w 711"/>
              <a:gd name="T5" fmla="*/ 470 h 621"/>
              <a:gd name="T6" fmla="*/ 209 w 711"/>
              <a:gd name="T7" fmla="*/ 271 h 621"/>
              <a:gd name="T8" fmla="*/ 155 w 711"/>
              <a:gd name="T9" fmla="*/ 326 h 621"/>
              <a:gd name="T10" fmla="*/ 72 w 711"/>
              <a:gd name="T11" fmla="*/ 244 h 621"/>
              <a:gd name="T12" fmla="*/ 219 w 711"/>
              <a:gd name="T13" fmla="*/ 94 h 621"/>
              <a:gd name="T14" fmla="*/ 314 w 711"/>
              <a:gd name="T15" fmla="*/ 77 h 621"/>
              <a:gd name="T16" fmla="*/ 356 w 711"/>
              <a:gd name="T17" fmla="*/ 120 h 621"/>
              <a:gd name="T18" fmla="*/ 283 w 711"/>
              <a:gd name="T19" fmla="*/ 196 h 621"/>
              <a:gd name="T20" fmla="*/ 482 w 711"/>
              <a:gd name="T21" fmla="*/ 396 h 621"/>
              <a:gd name="T22" fmla="*/ 324 w 711"/>
              <a:gd name="T23" fmla="*/ 0 h 621"/>
              <a:gd name="T24" fmla="*/ 556 w 711"/>
              <a:gd name="T25" fmla="*/ 470 h 621"/>
              <a:gd name="T26" fmla="*/ 610 w 711"/>
              <a:gd name="T27" fmla="*/ 526 h 621"/>
              <a:gd name="T28" fmla="*/ 539 w 711"/>
              <a:gd name="T29" fmla="*/ 595 h 621"/>
              <a:gd name="T30" fmla="*/ 484 w 711"/>
              <a:gd name="T31" fmla="*/ 543 h 621"/>
              <a:gd name="T32" fmla="*/ 108 w 711"/>
              <a:gd name="T33" fmla="*/ 531 h 621"/>
              <a:gd name="T34" fmla="*/ 84 w 711"/>
              <a:gd name="T35" fmla="*/ 584 h 621"/>
              <a:gd name="T36" fmla="*/ 24 w 711"/>
              <a:gd name="T37" fmla="*/ 573 h 621"/>
              <a:gd name="T38" fmla="*/ 76 w 711"/>
              <a:gd name="T39" fmla="*/ 502 h 621"/>
              <a:gd name="T40" fmla="*/ 33 w 711"/>
              <a:gd name="T41" fmla="*/ 45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11" h="621">
                <a:moveTo>
                  <a:pt x="33" y="450"/>
                </a:moveTo>
                <a:lnTo>
                  <a:pt x="76" y="407"/>
                </a:lnTo>
                <a:cubicBezTo>
                  <a:pt x="166" y="484"/>
                  <a:pt x="271" y="535"/>
                  <a:pt x="406" y="470"/>
                </a:cubicBezTo>
                <a:lnTo>
                  <a:pt x="209" y="271"/>
                </a:lnTo>
                <a:lnTo>
                  <a:pt x="155" y="326"/>
                </a:lnTo>
                <a:lnTo>
                  <a:pt x="72" y="244"/>
                </a:lnTo>
                <a:lnTo>
                  <a:pt x="219" y="94"/>
                </a:lnTo>
                <a:cubicBezTo>
                  <a:pt x="241" y="104"/>
                  <a:pt x="274" y="105"/>
                  <a:pt x="314" y="77"/>
                </a:cubicBezTo>
                <a:lnTo>
                  <a:pt x="356" y="120"/>
                </a:lnTo>
                <a:lnTo>
                  <a:pt x="283" y="196"/>
                </a:lnTo>
                <a:lnTo>
                  <a:pt x="482" y="396"/>
                </a:lnTo>
                <a:cubicBezTo>
                  <a:pt x="556" y="271"/>
                  <a:pt x="495" y="85"/>
                  <a:pt x="324" y="0"/>
                </a:cubicBezTo>
                <a:cubicBezTo>
                  <a:pt x="493" y="8"/>
                  <a:pt x="711" y="202"/>
                  <a:pt x="556" y="470"/>
                </a:cubicBezTo>
                <a:lnTo>
                  <a:pt x="610" y="526"/>
                </a:lnTo>
                <a:lnTo>
                  <a:pt x="539" y="595"/>
                </a:lnTo>
                <a:lnTo>
                  <a:pt x="484" y="543"/>
                </a:lnTo>
                <a:cubicBezTo>
                  <a:pt x="341" y="621"/>
                  <a:pt x="211" y="612"/>
                  <a:pt x="108" y="531"/>
                </a:cubicBezTo>
                <a:cubicBezTo>
                  <a:pt x="114" y="549"/>
                  <a:pt x="102" y="571"/>
                  <a:pt x="84" y="584"/>
                </a:cubicBezTo>
                <a:cubicBezTo>
                  <a:pt x="62" y="598"/>
                  <a:pt x="37" y="593"/>
                  <a:pt x="24" y="573"/>
                </a:cubicBezTo>
                <a:cubicBezTo>
                  <a:pt x="0" y="537"/>
                  <a:pt x="38" y="493"/>
                  <a:pt x="76" y="502"/>
                </a:cubicBezTo>
                <a:cubicBezTo>
                  <a:pt x="61" y="486"/>
                  <a:pt x="47" y="469"/>
                  <a:pt x="33" y="45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 flipV="1">
            <a:off x="0" y="1080000"/>
            <a:ext cx="12192000" cy="145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2"/>
          <a:stretch/>
        </p:blipFill>
        <p:spPr>
          <a:xfrm>
            <a:off x="-1" y="4136571"/>
            <a:ext cx="1219103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在此输入您的党组织名称</a:t>
            </a:r>
            <a:endParaRPr lang="en-US" altLang="zh-CN" sz="20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2517" y="2367029"/>
            <a:ext cx="8509122" cy="1604093"/>
            <a:chOff x="1369007" y="1831919"/>
            <a:chExt cx="8509122" cy="1604093"/>
          </a:xfrm>
        </p:grpSpPr>
        <p:sp>
          <p:nvSpPr>
            <p:cNvPr id="15" name="党"/>
            <p:cNvSpPr txBox="1"/>
            <p:nvPr/>
          </p:nvSpPr>
          <p:spPr>
            <a:xfrm>
              <a:off x="4296717" y="1831919"/>
              <a:ext cx="5581412" cy="160409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96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rPr>
                <a:t>工作汇报</a:t>
              </a:r>
              <a:endParaRPr lang="en-US" altLang="zh-CN" sz="96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八大山人 V2007" panose="020006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369007" y="2007665"/>
              <a:ext cx="3186125" cy="1324013"/>
              <a:chOff x="1369007" y="1962187"/>
              <a:chExt cx="3186125" cy="1324013"/>
            </a:xfrm>
          </p:grpSpPr>
          <p:sp>
            <p:nvSpPr>
              <p:cNvPr id="17" name="党"/>
              <p:cNvSpPr txBox="1"/>
              <p:nvPr/>
            </p:nvSpPr>
            <p:spPr>
              <a:xfrm>
                <a:off x="1369007" y="2639869"/>
                <a:ext cx="3186125" cy="646331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b="1" dirty="0">
                    <a:ln w="3175">
                      <a:noFill/>
                    </a:ln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党委党支部</a:t>
                </a:r>
                <a:endParaRPr lang="en-US" altLang="zh-CN" sz="36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369007" y="1962187"/>
                <a:ext cx="318612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400" b="1" dirty="0">
                    <a:ln w="3175">
                      <a:noFill/>
                    </a:ln>
                    <a:solidFill>
                      <a:srgbClr val="C00000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2018</a:t>
                </a:r>
                <a:r>
                  <a:rPr lang="zh-CN" altLang="en-US" sz="4400" b="1" dirty="0">
                    <a:ln w="3175">
                      <a:noFill/>
                    </a:ln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八大山人 V2007" panose="02000600000000000000" pitchFamily="2" charset="-122"/>
                  </a:rPr>
                  <a:t>基层</a:t>
                </a:r>
                <a:endParaRPr lang="en-US" altLang="zh-CN" sz="4400" b="1" dirty="0">
                  <a:ln w="3175">
                    <a:noFill/>
                  </a:ln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八大山人 V2007" panose="02000600000000000000" pitchFamily="2" charset="-122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5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3.7037E-6 L 0.1552 -0.10741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2.96296E-6 L 0.12995 -2.96296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268836" y="2041523"/>
            <a:ext cx="6133450" cy="1352661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基层党组织建设不断完善</a:t>
            </a:r>
            <a:endParaRPr lang="zh-CN" altLang="en-US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6" y="3873021"/>
            <a:ext cx="6133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年底，公司在某某本部和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个县支公司基础上共建立了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个联合党支部、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个县支党支部，基层党组织建设比较完善。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7663543" y="2041523"/>
            <a:ext cx="3744686" cy="3308826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1669487" y="2041523"/>
            <a:ext cx="522514" cy="3308826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78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35" y="1887434"/>
            <a:ext cx="9544050" cy="2133089"/>
          </a:xfrm>
          <a:custGeom>
            <a:avLst/>
            <a:gdLst>
              <a:gd name="connsiteX0" fmla="*/ 0 w 9544050"/>
              <a:gd name="connsiteY0" fmla="*/ 0 h 2133600"/>
              <a:gd name="connsiteX1" fmla="*/ 9544050 w 9544050"/>
              <a:gd name="connsiteY1" fmla="*/ 0 h 2133600"/>
              <a:gd name="connsiteX2" fmla="*/ 9544050 w 9544050"/>
              <a:gd name="connsiteY2" fmla="*/ 2133600 h 2133600"/>
              <a:gd name="connsiteX3" fmla="*/ 0 w 954405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4050" h="2133600">
                <a:moveTo>
                  <a:pt x="0" y="0"/>
                </a:moveTo>
                <a:lnTo>
                  <a:pt x="9544050" y="0"/>
                </a:lnTo>
                <a:lnTo>
                  <a:pt x="9544050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651949" y="4436210"/>
            <a:ext cx="7160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通过不断吸收优秀员工加入党组织，公司党员队伍得到了不断充实，现共有党员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名，入党积极分子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名，其中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党员领导干部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人，占比为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62.5%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268835" y="4436210"/>
            <a:ext cx="1963096" cy="147732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不断吸收</a:t>
            </a: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优秀力量</a:t>
            </a:r>
            <a:endParaRPr lang="zh-CN" altLang="en-US" sz="2400" b="1" dirty="0">
              <a:solidFill>
                <a:srgbClr val="FFF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/>
          <p:cNvSpPr/>
          <p:nvPr/>
        </p:nvSpPr>
        <p:spPr>
          <a:xfrm>
            <a:off x="2209740" y="4347543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对所有内勤岗位均实现末位淘汰制度；</a:t>
            </a:r>
            <a:endParaRPr lang="en-US" altLang="zh-CN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2209740" y="5426557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对外勤岗位设定劳动合同签订的业绩标准；</a:t>
            </a:r>
            <a:endParaRPr lang="en-US" altLang="zh-CN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268836" y="1596696"/>
            <a:ext cx="2451826" cy="1302517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/>
        </p:nvSpPr>
        <p:spPr>
          <a:xfrm>
            <a:off x="3720662" y="1596696"/>
            <a:ext cx="7315200" cy="130251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公司在日常工作中注重对党员的培养，对党员干部高标准、</a:t>
            </a:r>
            <a:endParaRPr lang="en-US" altLang="zh-CN" sz="20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严要求，率先垂范</a:t>
            </a:r>
            <a:endParaRPr lang="zh-CN" altLang="en-US" sz="2000" b="1" dirty="0">
              <a:solidFill>
                <a:srgbClr val="FFFAF0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93798" y="3288708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1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293798" y="4347543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2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293798" y="5426556"/>
            <a:ext cx="720000" cy="91300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FFFAF0"/>
                </a:solidFill>
                <a:latin typeface="Century Gothic" panose="020B0502020202020204" pitchFamily="34" charset="0"/>
              </a:rPr>
              <a:t>3</a:t>
            </a:r>
            <a:endParaRPr lang="zh-CN" altLang="en-US" sz="2400" b="1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943163" y="3288709"/>
            <a:ext cx="3092699" cy="3050851"/>
            <a:chOff x="7943163" y="3288709"/>
            <a:chExt cx="3092699" cy="3050851"/>
          </a:xfrm>
        </p:grpSpPr>
        <p:sp>
          <p:nvSpPr>
            <p:cNvPr id="13" name="矩形: 圆角 12"/>
            <p:cNvSpPr/>
            <p:nvPr/>
          </p:nvSpPr>
          <p:spPr>
            <a:xfrm>
              <a:off x="7943163" y="3288709"/>
              <a:ext cx="3092699" cy="3050851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3767" y="3677555"/>
              <a:ext cx="253149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因此，某某某某全体党员都能恪尽职守，积极进取，某某某某共有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名党员荣获省分公司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2015-2016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年优秀共产党员、优秀党务工作者称号，在公司树立了良好的党员模范形象。</a:t>
              </a:r>
            </a:p>
          </p:txBody>
        </p:sp>
      </p:grpSp>
      <p:cxnSp>
        <p:nvCxnSpPr>
          <p:cNvPr id="15" name="直接箭头连接符 14"/>
          <p:cNvCxnSpPr/>
          <p:nvPr/>
        </p:nvCxnSpPr>
        <p:spPr>
          <a:xfrm flipV="1">
            <a:off x="7162363" y="3718056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7162362" y="483171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7162362" y="5766377"/>
            <a:ext cx="631807" cy="132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圆角 18"/>
          <p:cNvSpPr/>
          <p:nvPr/>
        </p:nvSpPr>
        <p:spPr>
          <a:xfrm>
            <a:off x="2209740" y="3288709"/>
            <a:ext cx="4803628" cy="913003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zh-CN" altLang="en-US" sz="160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在公司聘任重要岗位人员时，优先考虑党员，同时要求他们在各自的工作岗位上尽职尽责，体现党员的政治本色和先进性；</a:t>
            </a:r>
            <a:endParaRPr lang="en-US" altLang="zh-CN" sz="1600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5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/>
      <p:bldP spid="2" grpId="1"/>
      <p:bldP spid="4" grpId="0" animBg="1"/>
      <p:bldP spid="5" grpId="0" animBg="1"/>
      <p:bldP spid="6" grpId="0" animBg="1"/>
      <p:bldP spid="8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8429772" y="2314287"/>
            <a:ext cx="3762227" cy="2807948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  <p:sp>
        <p:nvSpPr>
          <p:cNvPr id="3" name="矩形 2"/>
          <p:cNvSpPr/>
          <p:nvPr/>
        </p:nvSpPr>
        <p:spPr>
          <a:xfrm>
            <a:off x="3700739" y="2334641"/>
            <a:ext cx="4448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某某县支公司率先在几家四级机构中成立了独立党支部，积极开展各项党建工作，公司的各项经营成绩均比较突出，战斗堡垒作用突显，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月某某县支公司党支部被总公司党委授予“先进基层党组织”荣誉称号。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2314287"/>
            <a:ext cx="1800000" cy="1800000"/>
            <a:chOff x="1759159" y="2183659"/>
            <a:chExt cx="1800000" cy="1800000"/>
          </a:xfrm>
        </p:grpSpPr>
        <p:sp>
          <p:nvSpPr>
            <p:cNvPr id="8" name="矩形: 圆角 7"/>
            <p:cNvSpPr/>
            <p:nvPr/>
          </p:nvSpPr>
          <p:spPr>
            <a:xfrm>
              <a:off x="1759159" y="2183659"/>
              <a:ext cx="1800000" cy="180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66630" y="2533477"/>
              <a:ext cx="985061" cy="1101697"/>
            </a:xfrm>
            <a:custGeom>
              <a:avLst/>
              <a:gdLst>
                <a:gd name="T0" fmla="*/ 375 w 586"/>
                <a:gd name="T1" fmla="*/ 532 h 634"/>
                <a:gd name="T2" fmla="*/ 329 w 586"/>
                <a:gd name="T3" fmla="*/ 453 h 634"/>
                <a:gd name="T4" fmla="*/ 257 w 586"/>
                <a:gd name="T5" fmla="*/ 453 h 634"/>
                <a:gd name="T6" fmla="*/ 211 w 586"/>
                <a:gd name="T7" fmla="*/ 532 h 634"/>
                <a:gd name="T8" fmla="*/ 174 w 586"/>
                <a:gd name="T9" fmla="*/ 606 h 634"/>
                <a:gd name="T10" fmla="*/ 195 w 586"/>
                <a:gd name="T11" fmla="*/ 634 h 634"/>
                <a:gd name="T12" fmla="*/ 391 w 586"/>
                <a:gd name="T13" fmla="*/ 634 h 634"/>
                <a:gd name="T14" fmla="*/ 411 w 586"/>
                <a:gd name="T15" fmla="*/ 604 h 634"/>
                <a:gd name="T16" fmla="*/ 396 w 586"/>
                <a:gd name="T17" fmla="*/ 548 h 634"/>
                <a:gd name="T18" fmla="*/ 495 w 586"/>
                <a:gd name="T19" fmla="*/ 78 h 634"/>
                <a:gd name="T20" fmla="*/ 487 w 586"/>
                <a:gd name="T21" fmla="*/ 20 h 634"/>
                <a:gd name="T22" fmla="*/ 120 w 586"/>
                <a:gd name="T23" fmla="*/ 0 h 634"/>
                <a:gd name="T24" fmla="*/ 99 w 586"/>
                <a:gd name="T25" fmla="*/ 79 h 634"/>
                <a:gd name="T26" fmla="*/ 73 w 586"/>
                <a:gd name="T27" fmla="*/ 80 h 634"/>
                <a:gd name="T28" fmla="*/ 114 w 586"/>
                <a:gd name="T29" fmla="*/ 306 h 634"/>
                <a:gd name="T30" fmla="*/ 125 w 586"/>
                <a:gd name="T31" fmla="*/ 315 h 634"/>
                <a:gd name="T32" fmla="*/ 134 w 586"/>
                <a:gd name="T33" fmla="*/ 331 h 634"/>
                <a:gd name="T34" fmla="*/ 144 w 586"/>
                <a:gd name="T35" fmla="*/ 346 h 634"/>
                <a:gd name="T36" fmla="*/ 167 w 586"/>
                <a:gd name="T37" fmla="*/ 371 h 634"/>
                <a:gd name="T38" fmla="*/ 180 w 586"/>
                <a:gd name="T39" fmla="*/ 382 h 634"/>
                <a:gd name="T40" fmla="*/ 240 w 586"/>
                <a:gd name="T41" fmla="*/ 413 h 634"/>
                <a:gd name="T42" fmla="*/ 257 w 586"/>
                <a:gd name="T43" fmla="*/ 418 h 634"/>
                <a:gd name="T44" fmla="*/ 275 w 586"/>
                <a:gd name="T45" fmla="*/ 420 h 634"/>
                <a:gd name="T46" fmla="*/ 293 w 586"/>
                <a:gd name="T47" fmla="*/ 421 h 634"/>
                <a:gd name="T48" fmla="*/ 311 w 586"/>
                <a:gd name="T49" fmla="*/ 420 h 634"/>
                <a:gd name="T50" fmla="*/ 329 w 586"/>
                <a:gd name="T51" fmla="*/ 418 h 634"/>
                <a:gd name="T52" fmla="*/ 345 w 586"/>
                <a:gd name="T53" fmla="*/ 413 h 634"/>
                <a:gd name="T54" fmla="*/ 405 w 586"/>
                <a:gd name="T55" fmla="*/ 382 h 634"/>
                <a:gd name="T56" fmla="*/ 418 w 586"/>
                <a:gd name="T57" fmla="*/ 371 h 634"/>
                <a:gd name="T58" fmla="*/ 441 w 586"/>
                <a:gd name="T59" fmla="*/ 346 h 634"/>
                <a:gd name="T60" fmla="*/ 451 w 586"/>
                <a:gd name="T61" fmla="*/ 332 h 634"/>
                <a:gd name="T62" fmla="*/ 460 w 586"/>
                <a:gd name="T63" fmla="*/ 317 h 634"/>
                <a:gd name="T64" fmla="*/ 466 w 586"/>
                <a:gd name="T65" fmla="*/ 305 h 634"/>
                <a:gd name="T66" fmla="*/ 570 w 586"/>
                <a:gd name="T67" fmla="*/ 215 h 634"/>
                <a:gd name="T68" fmla="*/ 513 w 586"/>
                <a:gd name="T69" fmla="*/ 80 h 634"/>
                <a:gd name="T70" fmla="*/ 82 w 586"/>
                <a:gd name="T71" fmla="*/ 114 h 634"/>
                <a:gd name="T72" fmla="*/ 99 w 586"/>
                <a:gd name="T73" fmla="*/ 114 h 634"/>
                <a:gd name="T74" fmla="*/ 100 w 586"/>
                <a:gd name="T75" fmla="*/ 228 h 634"/>
                <a:gd name="T76" fmla="*/ 102 w 586"/>
                <a:gd name="T77" fmla="*/ 247 h 634"/>
                <a:gd name="T78" fmla="*/ 106 w 586"/>
                <a:gd name="T79" fmla="*/ 265 h 634"/>
                <a:gd name="T80" fmla="*/ 107 w 586"/>
                <a:gd name="T81" fmla="*/ 270 h 634"/>
                <a:gd name="T82" fmla="*/ 49 w 586"/>
                <a:gd name="T83" fmla="*/ 206 h 634"/>
                <a:gd name="T84" fmla="*/ 341 w 586"/>
                <a:gd name="T85" fmla="*/ 210 h 634"/>
                <a:gd name="T86" fmla="*/ 360 w 586"/>
                <a:gd name="T87" fmla="*/ 286 h 634"/>
                <a:gd name="T88" fmla="*/ 352 w 586"/>
                <a:gd name="T89" fmla="*/ 286 h 634"/>
                <a:gd name="T90" fmla="*/ 234 w 586"/>
                <a:gd name="T91" fmla="*/ 286 h 634"/>
                <a:gd name="T92" fmla="*/ 224 w 586"/>
                <a:gd name="T93" fmla="*/ 278 h 634"/>
                <a:gd name="T94" fmla="*/ 187 w 586"/>
                <a:gd name="T95" fmla="*/ 166 h 634"/>
                <a:gd name="T96" fmla="*/ 191 w 586"/>
                <a:gd name="T97" fmla="*/ 155 h 634"/>
                <a:gd name="T98" fmla="*/ 287 w 586"/>
                <a:gd name="T99" fmla="*/ 85 h 634"/>
                <a:gd name="T100" fmla="*/ 299 w 586"/>
                <a:gd name="T101" fmla="*/ 85 h 634"/>
                <a:gd name="T102" fmla="*/ 395 w 586"/>
                <a:gd name="T103" fmla="*/ 155 h 634"/>
                <a:gd name="T104" fmla="*/ 399 w 586"/>
                <a:gd name="T105" fmla="*/ 166 h 634"/>
                <a:gd name="T106" fmla="*/ 537 w 586"/>
                <a:gd name="T107" fmla="*/ 206 h 634"/>
                <a:gd name="T108" fmla="*/ 480 w 586"/>
                <a:gd name="T109" fmla="*/ 268 h 634"/>
                <a:gd name="T110" fmla="*/ 484 w 586"/>
                <a:gd name="T111" fmla="*/ 250 h 634"/>
                <a:gd name="T112" fmla="*/ 486 w 586"/>
                <a:gd name="T113" fmla="*/ 230 h 634"/>
                <a:gd name="T114" fmla="*/ 487 w 586"/>
                <a:gd name="T115" fmla="*/ 211 h 634"/>
                <a:gd name="T116" fmla="*/ 495 w 586"/>
                <a:gd name="T117" fmla="*/ 113 h 634"/>
                <a:gd name="T118" fmla="*/ 537 w 586"/>
                <a:gd name="T119" fmla="*/ 20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6" h="634">
                  <a:moveTo>
                    <a:pt x="396" y="548"/>
                  </a:moveTo>
                  <a:cubicBezTo>
                    <a:pt x="393" y="538"/>
                    <a:pt x="385" y="532"/>
                    <a:pt x="375" y="532"/>
                  </a:cubicBezTo>
                  <a:cubicBezTo>
                    <a:pt x="329" y="532"/>
                    <a:pt x="329" y="532"/>
                    <a:pt x="329" y="532"/>
                  </a:cubicBezTo>
                  <a:cubicBezTo>
                    <a:pt x="329" y="453"/>
                    <a:pt x="329" y="453"/>
                    <a:pt x="329" y="453"/>
                  </a:cubicBezTo>
                  <a:cubicBezTo>
                    <a:pt x="317" y="455"/>
                    <a:pt x="305" y="456"/>
                    <a:pt x="293" y="456"/>
                  </a:cubicBezTo>
                  <a:cubicBezTo>
                    <a:pt x="281" y="456"/>
                    <a:pt x="269" y="455"/>
                    <a:pt x="257" y="453"/>
                  </a:cubicBezTo>
                  <a:cubicBezTo>
                    <a:pt x="257" y="532"/>
                    <a:pt x="257" y="532"/>
                    <a:pt x="257" y="532"/>
                  </a:cubicBezTo>
                  <a:cubicBezTo>
                    <a:pt x="211" y="532"/>
                    <a:pt x="211" y="532"/>
                    <a:pt x="211" y="532"/>
                  </a:cubicBezTo>
                  <a:cubicBezTo>
                    <a:pt x="201" y="532"/>
                    <a:pt x="193" y="538"/>
                    <a:pt x="190" y="548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2" y="613"/>
                    <a:pt x="173" y="620"/>
                    <a:pt x="178" y="625"/>
                  </a:cubicBezTo>
                  <a:cubicBezTo>
                    <a:pt x="182" y="631"/>
                    <a:pt x="188" y="634"/>
                    <a:pt x="195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391" y="634"/>
                    <a:pt x="391" y="634"/>
                    <a:pt x="391" y="634"/>
                  </a:cubicBezTo>
                  <a:cubicBezTo>
                    <a:pt x="403" y="634"/>
                    <a:pt x="413" y="624"/>
                    <a:pt x="413" y="612"/>
                  </a:cubicBezTo>
                  <a:cubicBezTo>
                    <a:pt x="413" y="609"/>
                    <a:pt x="412" y="606"/>
                    <a:pt x="411" y="604"/>
                  </a:cubicBezTo>
                  <a:cubicBezTo>
                    <a:pt x="396" y="548"/>
                    <a:pt x="396" y="548"/>
                    <a:pt x="396" y="548"/>
                  </a:cubicBezTo>
                  <a:cubicBezTo>
                    <a:pt x="396" y="548"/>
                    <a:pt x="396" y="548"/>
                    <a:pt x="396" y="548"/>
                  </a:cubicBezTo>
                  <a:close/>
                  <a:moveTo>
                    <a:pt x="513" y="80"/>
                  </a:moveTo>
                  <a:cubicBezTo>
                    <a:pt x="507" y="79"/>
                    <a:pt x="501" y="78"/>
                    <a:pt x="495" y="78"/>
                  </a:cubicBezTo>
                  <a:cubicBezTo>
                    <a:pt x="492" y="78"/>
                    <a:pt x="490" y="78"/>
                    <a:pt x="487" y="79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7" y="9"/>
                    <a:pt x="478" y="0"/>
                    <a:pt x="46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08" y="0"/>
                    <a:pt x="99" y="9"/>
                    <a:pt x="99" y="20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6" y="78"/>
                    <a:pt x="94" y="78"/>
                    <a:pt x="91" y="78"/>
                  </a:cubicBezTo>
                  <a:cubicBezTo>
                    <a:pt x="85" y="78"/>
                    <a:pt x="79" y="79"/>
                    <a:pt x="73" y="80"/>
                  </a:cubicBezTo>
                  <a:cubicBezTo>
                    <a:pt x="25" y="93"/>
                    <a:pt x="0" y="153"/>
                    <a:pt x="16" y="215"/>
                  </a:cubicBezTo>
                  <a:cubicBezTo>
                    <a:pt x="30" y="269"/>
                    <a:pt x="72" y="306"/>
                    <a:pt x="114" y="306"/>
                  </a:cubicBezTo>
                  <a:cubicBezTo>
                    <a:pt x="116" y="306"/>
                    <a:pt x="118" y="306"/>
                    <a:pt x="120" y="305"/>
                  </a:cubicBezTo>
                  <a:cubicBezTo>
                    <a:pt x="122" y="309"/>
                    <a:pt x="123" y="312"/>
                    <a:pt x="125" y="315"/>
                  </a:cubicBezTo>
                  <a:cubicBezTo>
                    <a:pt x="125" y="316"/>
                    <a:pt x="126" y="317"/>
                    <a:pt x="126" y="317"/>
                  </a:cubicBezTo>
                  <a:cubicBezTo>
                    <a:pt x="128" y="322"/>
                    <a:pt x="131" y="326"/>
                    <a:pt x="134" y="331"/>
                  </a:cubicBezTo>
                  <a:cubicBezTo>
                    <a:pt x="134" y="331"/>
                    <a:pt x="135" y="332"/>
                    <a:pt x="135" y="332"/>
                  </a:cubicBezTo>
                  <a:cubicBezTo>
                    <a:pt x="138" y="337"/>
                    <a:pt x="141" y="341"/>
                    <a:pt x="144" y="346"/>
                  </a:cubicBezTo>
                  <a:cubicBezTo>
                    <a:pt x="144" y="346"/>
                    <a:pt x="145" y="346"/>
                    <a:pt x="145" y="346"/>
                  </a:cubicBezTo>
                  <a:cubicBezTo>
                    <a:pt x="152" y="355"/>
                    <a:pt x="159" y="363"/>
                    <a:pt x="167" y="371"/>
                  </a:cubicBezTo>
                  <a:cubicBezTo>
                    <a:pt x="168" y="371"/>
                    <a:pt x="168" y="371"/>
                    <a:pt x="168" y="371"/>
                  </a:cubicBezTo>
                  <a:cubicBezTo>
                    <a:pt x="172" y="375"/>
                    <a:pt x="176" y="379"/>
                    <a:pt x="180" y="382"/>
                  </a:cubicBezTo>
                  <a:cubicBezTo>
                    <a:pt x="181" y="382"/>
                    <a:pt x="181" y="382"/>
                    <a:pt x="181" y="382"/>
                  </a:cubicBezTo>
                  <a:cubicBezTo>
                    <a:pt x="199" y="396"/>
                    <a:pt x="219" y="407"/>
                    <a:pt x="240" y="413"/>
                  </a:cubicBezTo>
                  <a:cubicBezTo>
                    <a:pt x="241" y="413"/>
                    <a:pt x="241" y="413"/>
                    <a:pt x="241" y="413"/>
                  </a:cubicBezTo>
                  <a:cubicBezTo>
                    <a:pt x="246" y="415"/>
                    <a:pt x="252" y="416"/>
                    <a:pt x="257" y="418"/>
                  </a:cubicBezTo>
                  <a:cubicBezTo>
                    <a:pt x="257" y="418"/>
                    <a:pt x="257" y="418"/>
                    <a:pt x="257" y="418"/>
                  </a:cubicBezTo>
                  <a:cubicBezTo>
                    <a:pt x="263" y="419"/>
                    <a:pt x="269" y="420"/>
                    <a:pt x="275" y="420"/>
                  </a:cubicBezTo>
                  <a:cubicBezTo>
                    <a:pt x="275" y="420"/>
                    <a:pt x="275" y="420"/>
                    <a:pt x="275" y="420"/>
                  </a:cubicBezTo>
                  <a:cubicBezTo>
                    <a:pt x="281" y="421"/>
                    <a:pt x="287" y="421"/>
                    <a:pt x="293" y="421"/>
                  </a:cubicBezTo>
                  <a:cubicBezTo>
                    <a:pt x="299" y="421"/>
                    <a:pt x="305" y="421"/>
                    <a:pt x="311" y="420"/>
                  </a:cubicBezTo>
                  <a:cubicBezTo>
                    <a:pt x="311" y="420"/>
                    <a:pt x="311" y="420"/>
                    <a:pt x="311" y="420"/>
                  </a:cubicBezTo>
                  <a:cubicBezTo>
                    <a:pt x="317" y="420"/>
                    <a:pt x="323" y="419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29" y="418"/>
                    <a:pt x="329" y="418"/>
                    <a:pt x="329" y="418"/>
                  </a:cubicBezTo>
                  <a:cubicBezTo>
                    <a:pt x="334" y="416"/>
                    <a:pt x="340" y="415"/>
                    <a:pt x="345" y="413"/>
                  </a:cubicBezTo>
                  <a:cubicBezTo>
                    <a:pt x="345" y="413"/>
                    <a:pt x="345" y="413"/>
                    <a:pt x="346" y="413"/>
                  </a:cubicBezTo>
                  <a:cubicBezTo>
                    <a:pt x="367" y="407"/>
                    <a:pt x="387" y="396"/>
                    <a:pt x="405" y="382"/>
                  </a:cubicBezTo>
                  <a:cubicBezTo>
                    <a:pt x="405" y="382"/>
                    <a:pt x="405" y="382"/>
                    <a:pt x="406" y="382"/>
                  </a:cubicBezTo>
                  <a:cubicBezTo>
                    <a:pt x="410" y="379"/>
                    <a:pt x="414" y="375"/>
                    <a:pt x="418" y="371"/>
                  </a:cubicBezTo>
                  <a:cubicBezTo>
                    <a:pt x="418" y="371"/>
                    <a:pt x="418" y="371"/>
                    <a:pt x="419" y="371"/>
                  </a:cubicBezTo>
                  <a:cubicBezTo>
                    <a:pt x="427" y="363"/>
                    <a:pt x="434" y="355"/>
                    <a:pt x="441" y="346"/>
                  </a:cubicBezTo>
                  <a:cubicBezTo>
                    <a:pt x="441" y="346"/>
                    <a:pt x="442" y="346"/>
                    <a:pt x="442" y="346"/>
                  </a:cubicBezTo>
                  <a:cubicBezTo>
                    <a:pt x="445" y="341"/>
                    <a:pt x="448" y="337"/>
                    <a:pt x="451" y="332"/>
                  </a:cubicBezTo>
                  <a:cubicBezTo>
                    <a:pt x="451" y="332"/>
                    <a:pt x="452" y="331"/>
                    <a:pt x="452" y="331"/>
                  </a:cubicBezTo>
                  <a:cubicBezTo>
                    <a:pt x="455" y="326"/>
                    <a:pt x="458" y="322"/>
                    <a:pt x="460" y="317"/>
                  </a:cubicBezTo>
                  <a:cubicBezTo>
                    <a:pt x="460" y="317"/>
                    <a:pt x="461" y="316"/>
                    <a:pt x="461" y="315"/>
                  </a:cubicBezTo>
                  <a:cubicBezTo>
                    <a:pt x="463" y="312"/>
                    <a:pt x="464" y="309"/>
                    <a:pt x="466" y="305"/>
                  </a:cubicBezTo>
                  <a:cubicBezTo>
                    <a:pt x="468" y="306"/>
                    <a:pt x="470" y="306"/>
                    <a:pt x="472" y="306"/>
                  </a:cubicBezTo>
                  <a:cubicBezTo>
                    <a:pt x="514" y="306"/>
                    <a:pt x="556" y="269"/>
                    <a:pt x="570" y="215"/>
                  </a:cubicBezTo>
                  <a:cubicBezTo>
                    <a:pt x="586" y="153"/>
                    <a:pt x="561" y="93"/>
                    <a:pt x="513" y="80"/>
                  </a:cubicBezTo>
                  <a:cubicBezTo>
                    <a:pt x="513" y="80"/>
                    <a:pt x="513" y="80"/>
                    <a:pt x="513" y="80"/>
                  </a:cubicBezTo>
                  <a:close/>
                  <a:moveTo>
                    <a:pt x="49" y="206"/>
                  </a:moveTo>
                  <a:cubicBezTo>
                    <a:pt x="38" y="164"/>
                    <a:pt x="53" y="122"/>
                    <a:pt x="82" y="114"/>
                  </a:cubicBezTo>
                  <a:cubicBezTo>
                    <a:pt x="85" y="113"/>
                    <a:pt x="88" y="113"/>
                    <a:pt x="91" y="113"/>
                  </a:cubicBezTo>
                  <a:cubicBezTo>
                    <a:pt x="94" y="113"/>
                    <a:pt x="96" y="113"/>
                    <a:pt x="99" y="114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99" y="217"/>
                    <a:pt x="99" y="222"/>
                    <a:pt x="100" y="228"/>
                  </a:cubicBezTo>
                  <a:cubicBezTo>
                    <a:pt x="100" y="229"/>
                    <a:pt x="100" y="230"/>
                    <a:pt x="100" y="230"/>
                  </a:cubicBezTo>
                  <a:cubicBezTo>
                    <a:pt x="100" y="236"/>
                    <a:pt x="101" y="241"/>
                    <a:pt x="102" y="247"/>
                  </a:cubicBezTo>
                  <a:cubicBezTo>
                    <a:pt x="102" y="248"/>
                    <a:pt x="102" y="249"/>
                    <a:pt x="103" y="250"/>
                  </a:cubicBezTo>
                  <a:cubicBezTo>
                    <a:pt x="103" y="255"/>
                    <a:pt x="105" y="260"/>
                    <a:pt x="106" y="265"/>
                  </a:cubicBezTo>
                  <a:cubicBezTo>
                    <a:pt x="106" y="266"/>
                    <a:pt x="106" y="267"/>
                    <a:pt x="106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83" y="266"/>
                    <a:pt x="59" y="240"/>
                    <a:pt x="49" y="206"/>
                  </a:cubicBezTo>
                  <a:cubicBezTo>
                    <a:pt x="49" y="206"/>
                    <a:pt x="49" y="206"/>
                    <a:pt x="49" y="206"/>
                  </a:cubicBezTo>
                  <a:close/>
                  <a:moveTo>
                    <a:pt x="399" y="166"/>
                  </a:moveTo>
                  <a:cubicBezTo>
                    <a:pt x="341" y="210"/>
                    <a:pt x="341" y="210"/>
                    <a:pt x="341" y="210"/>
                  </a:cubicBezTo>
                  <a:cubicBezTo>
                    <a:pt x="362" y="278"/>
                    <a:pt x="362" y="278"/>
                    <a:pt x="362" y="278"/>
                  </a:cubicBezTo>
                  <a:cubicBezTo>
                    <a:pt x="363" y="281"/>
                    <a:pt x="362" y="284"/>
                    <a:pt x="360" y="286"/>
                  </a:cubicBezTo>
                  <a:cubicBezTo>
                    <a:pt x="359" y="286"/>
                    <a:pt x="357" y="287"/>
                    <a:pt x="356" y="287"/>
                  </a:cubicBezTo>
                  <a:cubicBezTo>
                    <a:pt x="355" y="287"/>
                    <a:pt x="354" y="287"/>
                    <a:pt x="352" y="286"/>
                  </a:cubicBezTo>
                  <a:cubicBezTo>
                    <a:pt x="293" y="245"/>
                    <a:pt x="293" y="245"/>
                    <a:pt x="293" y="245"/>
                  </a:cubicBezTo>
                  <a:cubicBezTo>
                    <a:pt x="234" y="286"/>
                    <a:pt x="234" y="286"/>
                    <a:pt x="234" y="286"/>
                  </a:cubicBezTo>
                  <a:cubicBezTo>
                    <a:pt x="231" y="287"/>
                    <a:pt x="228" y="287"/>
                    <a:pt x="226" y="286"/>
                  </a:cubicBezTo>
                  <a:cubicBezTo>
                    <a:pt x="224" y="284"/>
                    <a:pt x="223" y="281"/>
                    <a:pt x="224" y="278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187" y="166"/>
                    <a:pt x="187" y="166"/>
                    <a:pt x="187" y="166"/>
                  </a:cubicBezTo>
                  <a:cubicBezTo>
                    <a:pt x="185" y="165"/>
                    <a:pt x="184" y="162"/>
                    <a:pt x="185" y="159"/>
                  </a:cubicBezTo>
                  <a:cubicBezTo>
                    <a:pt x="186" y="156"/>
                    <a:pt x="188" y="155"/>
                    <a:pt x="191" y="155"/>
                  </a:cubicBezTo>
                  <a:cubicBezTo>
                    <a:pt x="263" y="153"/>
                    <a:pt x="263" y="153"/>
                    <a:pt x="263" y="153"/>
                  </a:cubicBezTo>
                  <a:cubicBezTo>
                    <a:pt x="287" y="85"/>
                    <a:pt x="287" y="85"/>
                    <a:pt x="287" y="85"/>
                  </a:cubicBezTo>
                  <a:cubicBezTo>
                    <a:pt x="288" y="83"/>
                    <a:pt x="290" y="81"/>
                    <a:pt x="293" y="81"/>
                  </a:cubicBezTo>
                  <a:cubicBezTo>
                    <a:pt x="296" y="81"/>
                    <a:pt x="298" y="83"/>
                    <a:pt x="299" y="85"/>
                  </a:cubicBezTo>
                  <a:cubicBezTo>
                    <a:pt x="323" y="153"/>
                    <a:pt x="323" y="153"/>
                    <a:pt x="323" y="153"/>
                  </a:cubicBezTo>
                  <a:cubicBezTo>
                    <a:pt x="395" y="155"/>
                    <a:pt x="395" y="155"/>
                    <a:pt x="395" y="155"/>
                  </a:cubicBezTo>
                  <a:cubicBezTo>
                    <a:pt x="398" y="155"/>
                    <a:pt x="400" y="156"/>
                    <a:pt x="401" y="159"/>
                  </a:cubicBezTo>
                  <a:cubicBezTo>
                    <a:pt x="402" y="162"/>
                    <a:pt x="401" y="165"/>
                    <a:pt x="399" y="166"/>
                  </a:cubicBezTo>
                  <a:cubicBezTo>
                    <a:pt x="399" y="166"/>
                    <a:pt x="399" y="166"/>
                    <a:pt x="399" y="166"/>
                  </a:cubicBezTo>
                  <a:close/>
                  <a:moveTo>
                    <a:pt x="537" y="206"/>
                  </a:moveTo>
                  <a:cubicBezTo>
                    <a:pt x="528" y="240"/>
                    <a:pt x="504" y="266"/>
                    <a:pt x="479" y="270"/>
                  </a:cubicBezTo>
                  <a:cubicBezTo>
                    <a:pt x="479" y="270"/>
                    <a:pt x="479" y="269"/>
                    <a:pt x="480" y="268"/>
                  </a:cubicBezTo>
                  <a:cubicBezTo>
                    <a:pt x="480" y="267"/>
                    <a:pt x="480" y="266"/>
                    <a:pt x="480" y="265"/>
                  </a:cubicBezTo>
                  <a:cubicBezTo>
                    <a:pt x="482" y="260"/>
                    <a:pt x="483" y="255"/>
                    <a:pt x="484" y="250"/>
                  </a:cubicBezTo>
                  <a:cubicBezTo>
                    <a:pt x="484" y="249"/>
                    <a:pt x="484" y="248"/>
                    <a:pt x="484" y="247"/>
                  </a:cubicBezTo>
                  <a:cubicBezTo>
                    <a:pt x="485" y="241"/>
                    <a:pt x="486" y="236"/>
                    <a:pt x="486" y="230"/>
                  </a:cubicBezTo>
                  <a:cubicBezTo>
                    <a:pt x="486" y="230"/>
                    <a:pt x="486" y="229"/>
                    <a:pt x="486" y="228"/>
                  </a:cubicBezTo>
                  <a:cubicBezTo>
                    <a:pt x="487" y="222"/>
                    <a:pt x="487" y="217"/>
                    <a:pt x="487" y="211"/>
                  </a:cubicBezTo>
                  <a:cubicBezTo>
                    <a:pt x="487" y="114"/>
                    <a:pt x="487" y="114"/>
                    <a:pt x="487" y="114"/>
                  </a:cubicBezTo>
                  <a:cubicBezTo>
                    <a:pt x="490" y="113"/>
                    <a:pt x="493" y="113"/>
                    <a:pt x="495" y="113"/>
                  </a:cubicBezTo>
                  <a:cubicBezTo>
                    <a:pt x="498" y="113"/>
                    <a:pt x="502" y="113"/>
                    <a:pt x="504" y="114"/>
                  </a:cubicBezTo>
                  <a:cubicBezTo>
                    <a:pt x="533" y="122"/>
                    <a:pt x="548" y="164"/>
                    <a:pt x="537" y="206"/>
                  </a:cubicBezTo>
                  <a:cubicBezTo>
                    <a:pt x="537" y="206"/>
                    <a:pt x="537" y="206"/>
                    <a:pt x="537" y="206"/>
                  </a:cubicBezTo>
                  <a:close/>
                </a:path>
              </a:pathLst>
            </a:custGeom>
            <a:solidFill>
              <a:srgbClr val="FFFA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358358" y="459901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组织荣誉</a:t>
            </a:r>
          </a:p>
        </p:txBody>
      </p:sp>
    </p:spTree>
    <p:extLst>
      <p:ext uri="{BB962C8B-B14F-4D97-AF65-F5344CB8AC3E}">
        <p14:creationId xmlns:p14="http://schemas.microsoft.com/office/powerpoint/2010/main" val="2092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2" grpId="1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50458" y="111785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存在的问题及原因分析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8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第二部分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335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309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</a:p>
        </p:txBody>
      </p:sp>
    </p:spTree>
    <p:extLst>
      <p:ext uri="{BB962C8B-B14F-4D97-AF65-F5344CB8AC3E}">
        <p14:creationId xmlns:p14="http://schemas.microsoft.com/office/powerpoint/2010/main" val="21911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79167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5E-6 -3.7037E-6 L 0.14519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1.875E-6 3.7037E-6 L 0.14518 -0.00024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-1.25E-6 -3.7037E-7 L 0.14518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对党建工作重视程度不够</a:t>
            </a:r>
          </a:p>
        </p:txBody>
      </p:sp>
      <p:sp>
        <p:nvSpPr>
          <p:cNvPr id="3" name="矩形 2"/>
          <p:cNvSpPr/>
          <p:nvPr/>
        </p:nvSpPr>
        <p:spPr>
          <a:xfrm>
            <a:off x="4790297" y="2185753"/>
            <a:ext cx="63446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党委班子存在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重发展、轻党建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倾向，认为业务发展才是公司的第一要务，只要确保实现规模效益双优发展，不断赶超进位就可以了，对党建工作缺乏系统深入的研究，党务工作见子打子，大部分时候主要按照上级党组织的要求被动开展工作，没有形成自己的工作机制，特别是在业务压力较大的时候，比如每年年底收官和一季度“开门红”阶段，甚至连月度学习都会被暂时搁置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628837" y="4064684"/>
            <a:ext cx="1440000" cy="144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  <a:endParaRPr lang="zh-CN" altLang="en-US" sz="2000">
              <a:solidFill>
                <a:srgbClr val="FFFAF0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268837" y="2180697"/>
            <a:ext cx="2160000" cy="216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381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  <a:endParaRPr lang="zh-CN" altLang="en-US" sz="3200">
              <a:solidFill>
                <a:srgbClr val="FFFAF0"/>
              </a:solidFill>
            </a:endParaRPr>
          </a:p>
        </p:txBody>
      </p:sp>
      <p:sp>
        <p:nvSpPr>
          <p:cNvPr id="6" name="箭头: 燕尾形 5"/>
          <p:cNvSpPr/>
          <p:nvPr/>
        </p:nvSpPr>
        <p:spPr>
          <a:xfrm>
            <a:off x="3736439" y="3569259"/>
            <a:ext cx="746255" cy="556973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2.96296E-6 L -0.10326 -2.96296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1.875E-6 -2.96296E-6 L -0.10326 -2.96296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 animBg="1"/>
      <p:bldP spid="5" grpId="1" animBg="1"/>
      <p:bldP spid="4" grpId="0" animBg="1"/>
      <p:bldP spid="4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基层党组织还比较薄弱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68835" y="1773063"/>
            <a:ext cx="3050915" cy="1940400"/>
            <a:chOff x="1268835" y="1773063"/>
            <a:chExt cx="3050915" cy="1940400"/>
          </a:xfrm>
        </p:grpSpPr>
        <p:sp>
          <p:nvSpPr>
            <p:cNvPr id="5" name="矩形: 圆角 4"/>
            <p:cNvSpPr/>
            <p:nvPr/>
          </p:nvSpPr>
          <p:spPr>
            <a:xfrm>
              <a:off x="1268835" y="1773063"/>
              <a:ext cx="3050915" cy="1940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部门不健全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34292" y="2023262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68836" y="4106917"/>
            <a:ext cx="3050915" cy="1938992"/>
            <a:chOff x="1268836" y="4106917"/>
            <a:chExt cx="3050915" cy="1938992"/>
          </a:xfrm>
        </p:grpSpPr>
        <p:sp>
          <p:nvSpPr>
            <p:cNvPr id="6" name="矩形: 圆角 5"/>
            <p:cNvSpPr/>
            <p:nvPr/>
          </p:nvSpPr>
          <p:spPr>
            <a:xfrm>
              <a:off x="1268836" y="4106917"/>
              <a:ext cx="3050915" cy="1938992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党员队伍建设滞后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434292" y="4356413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箭头连接符 10"/>
          <p:cNvCxnSpPr/>
          <p:nvPr/>
        </p:nvCxnSpPr>
        <p:spPr>
          <a:xfrm>
            <a:off x="4639790" y="2743263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639790" y="5060627"/>
            <a:ext cx="72000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557190" y="1773063"/>
            <a:ext cx="5640334" cy="1940400"/>
            <a:chOff x="5557190" y="1773063"/>
            <a:chExt cx="5640334" cy="1940400"/>
          </a:xfrm>
        </p:grpSpPr>
        <p:sp>
          <p:nvSpPr>
            <p:cNvPr id="3" name="矩形 2"/>
            <p:cNvSpPr/>
            <p:nvPr/>
          </p:nvSpPr>
          <p:spPr>
            <a:xfrm>
              <a:off x="5850854" y="2235431"/>
              <a:ext cx="505300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党委下设部门不健全，“三定”之后，</a:t>
              </a:r>
              <a:r>
                <a:rPr lang="en-US" altLang="zh-CN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2000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党支部仅分设了党委办公室，没有设立党委组织部、党委宣传部；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5557190" y="1773063"/>
              <a:ext cx="5640334" cy="19404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57190" y="4090427"/>
            <a:ext cx="5640334" cy="1940400"/>
            <a:chOff x="5557190" y="4090427"/>
            <a:chExt cx="5640334" cy="1940400"/>
          </a:xfrm>
        </p:grpSpPr>
        <p:sp>
          <p:nvSpPr>
            <p:cNvPr id="4" name="矩形 3"/>
            <p:cNvSpPr/>
            <p:nvPr/>
          </p:nvSpPr>
          <p:spPr>
            <a:xfrm>
              <a:off x="5850855" y="4199250"/>
              <a:ext cx="505300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公司党员力量基本集中在某某本部，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机关本部劳动合同制员工数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38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人，某某公司机关本部党员总数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人；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家县支公司劳动合同制员工总数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人，县支公司党员总数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人；县区级公司领导班子成员总数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人，县区级公司领导班子成员中党员总数</a:t>
              </a:r>
              <a:r>
                <a:rPr lang="en-US" altLang="zh-CN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7C4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人，党员队伍建设滞后。</a:t>
              </a: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557190" y="4090427"/>
              <a:ext cx="5640334" cy="1940400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1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0 L 0.00052 0.14144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33333E-6 0 L 0.00052 0.14144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06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党务工作者能力不强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1268837" y="2081049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2327699" y="2081049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人员配置不足</a:t>
            </a:r>
          </a:p>
        </p:txBody>
      </p:sp>
      <p:sp>
        <p:nvSpPr>
          <p:cNvPr id="5" name="矩形 4"/>
          <p:cNvSpPr/>
          <p:nvPr/>
        </p:nvSpPr>
        <p:spPr>
          <a:xfrm>
            <a:off x="7294275" y="2081049"/>
            <a:ext cx="3662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公司没有专岗的党务工作者，现有的支委会成员均为兼岗，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人员配置不足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；兼岗党务工作者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专业技术能力较弱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，对党建工作如何开展缺乏系统、专业的认识，基层党建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工作水平不高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工作活力不强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工作办法不多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实战能力差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MH_Other_1"/>
          <p:cNvSpPr/>
          <p:nvPr>
            <p:custDataLst>
              <p:tags r:id="rId3"/>
            </p:custDataLst>
          </p:nvPr>
        </p:nvSpPr>
        <p:spPr>
          <a:xfrm>
            <a:off x="1268837" y="3082924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MH_SubTitle_1"/>
          <p:cNvSpPr/>
          <p:nvPr>
            <p:custDataLst>
              <p:tags r:id="rId4"/>
            </p:custDataLst>
          </p:nvPr>
        </p:nvSpPr>
        <p:spPr>
          <a:xfrm>
            <a:off x="2327699" y="3082924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技术能力弱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1"/>
          <p:cNvSpPr/>
          <p:nvPr>
            <p:custDataLst>
              <p:tags r:id="rId5"/>
            </p:custDataLst>
          </p:nvPr>
        </p:nvSpPr>
        <p:spPr>
          <a:xfrm>
            <a:off x="1268837" y="4083211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SubTitle_1"/>
          <p:cNvSpPr/>
          <p:nvPr>
            <p:custDataLst>
              <p:tags r:id="rId6"/>
            </p:custDataLst>
          </p:nvPr>
        </p:nvSpPr>
        <p:spPr>
          <a:xfrm>
            <a:off x="2327699" y="4083211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工作水平不高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1"/>
          <p:cNvSpPr/>
          <p:nvPr>
            <p:custDataLst>
              <p:tags r:id="rId7"/>
            </p:custDataLst>
          </p:nvPr>
        </p:nvSpPr>
        <p:spPr>
          <a:xfrm>
            <a:off x="1268837" y="5081910"/>
            <a:ext cx="1058862" cy="798513"/>
          </a:xfrm>
          <a:custGeom>
            <a:avLst/>
            <a:gdLst>
              <a:gd name="connsiteX0" fmla="*/ 188686 w 1059543"/>
              <a:gd name="connsiteY0" fmla="*/ 0 h 798286"/>
              <a:gd name="connsiteX1" fmla="*/ 1059543 w 1059543"/>
              <a:gd name="connsiteY1" fmla="*/ 0 h 798286"/>
              <a:gd name="connsiteX2" fmla="*/ 856343 w 1059543"/>
              <a:gd name="connsiteY2" fmla="*/ 798286 h 798286"/>
              <a:gd name="connsiteX3" fmla="*/ 0 w 1059543"/>
              <a:gd name="connsiteY3" fmla="*/ 798286 h 798286"/>
              <a:gd name="connsiteX4" fmla="*/ 188686 w 1059543"/>
              <a:gd name="connsiteY4" fmla="*/ 0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543" h="798286">
                <a:moveTo>
                  <a:pt x="188686" y="0"/>
                </a:moveTo>
                <a:lnTo>
                  <a:pt x="1059543" y="0"/>
                </a:lnTo>
                <a:lnTo>
                  <a:pt x="856343" y="798286"/>
                </a:lnTo>
                <a:lnTo>
                  <a:pt x="0" y="798286"/>
                </a:lnTo>
                <a:lnTo>
                  <a:pt x="188686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8"/>
            </p:custDataLst>
          </p:nvPr>
        </p:nvSpPr>
        <p:spPr>
          <a:xfrm>
            <a:off x="2327699" y="5081910"/>
            <a:ext cx="4033838" cy="796925"/>
          </a:xfrm>
          <a:custGeom>
            <a:avLst/>
            <a:gdLst>
              <a:gd name="connsiteX0" fmla="*/ 4034972 w 4034972"/>
              <a:gd name="connsiteY0" fmla="*/ 0 h 798285"/>
              <a:gd name="connsiteX1" fmla="*/ 3831772 w 4034972"/>
              <a:gd name="connsiteY1" fmla="*/ 798285 h 798285"/>
              <a:gd name="connsiteX2" fmla="*/ 0 w 4034972"/>
              <a:gd name="connsiteY2" fmla="*/ 798285 h 798285"/>
              <a:gd name="connsiteX3" fmla="*/ 203200 w 4034972"/>
              <a:gd name="connsiteY3" fmla="*/ 0 h 798285"/>
              <a:gd name="connsiteX4" fmla="*/ 4034972 w 4034972"/>
              <a:gd name="connsiteY4" fmla="*/ 0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972" h="798285">
                <a:moveTo>
                  <a:pt x="4034972" y="0"/>
                </a:moveTo>
                <a:lnTo>
                  <a:pt x="3831772" y="798285"/>
                </a:lnTo>
                <a:lnTo>
                  <a:pt x="0" y="798285"/>
                </a:lnTo>
                <a:lnTo>
                  <a:pt x="203200" y="0"/>
                </a:lnTo>
                <a:lnTo>
                  <a:pt x="4034972" y="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工作办法不多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7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4.16667E-6 -4.07407E-6 L -0.07865 -0.0004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10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党建工作质量不高</a:t>
            </a:r>
          </a:p>
        </p:txBody>
      </p:sp>
      <p:sp>
        <p:nvSpPr>
          <p:cNvPr id="4" name="MH_Title_1"/>
          <p:cNvSpPr/>
          <p:nvPr>
            <p:custDataLst>
              <p:tags r:id="rId1"/>
            </p:custDataLst>
          </p:nvPr>
        </p:nvSpPr>
        <p:spPr>
          <a:xfrm>
            <a:off x="1745233" y="2869848"/>
            <a:ext cx="2160000" cy="2160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工作质量</a:t>
            </a:r>
            <a:endParaRPr lang="en-US" altLang="zh-CN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不高</a:t>
            </a:r>
          </a:p>
        </p:txBody>
      </p:sp>
      <p:sp>
        <p:nvSpPr>
          <p:cNvPr id="7" name="弧形 6"/>
          <p:cNvSpPr/>
          <p:nvPr/>
        </p:nvSpPr>
        <p:spPr>
          <a:xfrm>
            <a:off x="637694" y="1789848"/>
            <a:ext cx="4161155" cy="4320000"/>
          </a:xfrm>
          <a:prstGeom prst="arc">
            <a:avLst>
              <a:gd name="adj1" fmla="val 17204711"/>
              <a:gd name="adj2" fmla="val 445810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2"/>
            </p:custDataLst>
          </p:nvPr>
        </p:nvSpPr>
        <p:spPr>
          <a:xfrm>
            <a:off x="3808197" y="203878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1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2772" y="1961583"/>
            <a:ext cx="5026447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公司党建工作基本为完成省分公司下达的规定动作，自选动作不多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000" dirty="0">
              <a:solidFill>
                <a:srgbClr val="7C4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1"/>
          <p:cNvSpPr/>
          <p:nvPr>
            <p:custDataLst>
              <p:tags r:id="rId3"/>
            </p:custDataLst>
          </p:nvPr>
        </p:nvSpPr>
        <p:spPr>
          <a:xfrm>
            <a:off x="4451617" y="3589848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2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MH_Other_1"/>
          <p:cNvSpPr/>
          <p:nvPr>
            <p:custDataLst>
              <p:tags r:id="rId4"/>
            </p:custDataLst>
          </p:nvPr>
        </p:nvSpPr>
        <p:spPr>
          <a:xfrm>
            <a:off x="3808197" y="5190946"/>
            <a:ext cx="720000" cy="720000"/>
          </a:xfrm>
          <a:prstGeom prst="ellipse">
            <a:avLst/>
          </a:prstGeom>
          <a:solidFill>
            <a:srgbClr val="C00000"/>
          </a:solidFill>
          <a:ln w="25400">
            <a:noFill/>
          </a:ln>
          <a:effectLst>
            <a:outerShdw blurRad="50800" dist="12700" dir="2700000" algn="tl" rotWithShape="0">
              <a:schemeClr val="tx1">
                <a:lumMod val="20000"/>
                <a:lumOff val="80000"/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AF0"/>
                </a:solidFill>
                <a:latin typeface="Century Gothic" panose="020B0502020202020204" pitchFamily="34" charset="0"/>
              </a:rPr>
              <a:t>3</a:t>
            </a:r>
            <a:endParaRPr lang="zh-CN" altLang="en-US" sz="2400" dirty="0">
              <a:solidFill>
                <a:srgbClr val="FFFA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290974" y="3672849"/>
            <a:ext cx="6696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学习方式仅限于文件传达，管理制度仅限于照搬照套；</a:t>
            </a: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5102772" y="4812282"/>
            <a:ext cx="50264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组织生活会与行政会、业务会一起开，党组织活动与工会活动一起开展，党建工作形式单一，缺乏创新。</a:t>
            </a:r>
          </a:p>
        </p:txBody>
      </p:sp>
    </p:spTree>
    <p:extLst>
      <p:ext uri="{BB962C8B-B14F-4D97-AF65-F5344CB8AC3E}">
        <p14:creationId xmlns:p14="http://schemas.microsoft.com/office/powerpoint/2010/main" val="24658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4.07407E-6 L -0.08854 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7" grpId="0" animBg="1"/>
      <p:bldP spid="6" grpId="0" animBg="1"/>
      <p:bldP spid="6" grpId="1" animBg="1"/>
      <p:bldP spid="10" grpId="0"/>
      <p:bldP spid="11" grpId="0" animBg="1"/>
      <p:bldP spid="11" grpId="1" animBg="1"/>
      <p:bldP spid="12" grpId="0" animBg="1"/>
      <p:bldP spid="12" grpId="1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650458" y="111785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下一步工作思路及措施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1405012" y="1071683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48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第三部分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474801" y="2565506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4341" y="2568382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453429" y="3160439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4341" y="3154266"/>
            <a:ext cx="3095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</p:spTree>
    <p:extLst>
      <p:ext uri="{BB962C8B-B14F-4D97-AF65-F5344CB8AC3E}">
        <p14:creationId xmlns:p14="http://schemas.microsoft.com/office/powerpoint/2010/main" val="8447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1.875E-6 -3.7037E-6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-1.25E-6 3.7037E-6 L 0.14518 -0.00024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050"/>
                                  </p:stCondLst>
                                  <p:childTnLst>
                                    <p:animMotion origin="layout" path="M 5E-6 -3.7037E-7 L 0.14519 -0.00023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023412" y="2049870"/>
            <a:ext cx="6048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336320" y="1011794"/>
            <a:ext cx="1422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前言</a:t>
            </a:r>
            <a:endParaRPr lang="zh-CN" altLang="en-US" sz="4800" b="1" i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23412" y="2256950"/>
            <a:ext cx="60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 dirty="0">
                <a:solidFill>
                  <a:srgbClr val="7C4939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2016</a:t>
            </a:r>
            <a:r>
              <a:rPr lang="zh-CN" altLang="en-US" sz="20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是深入学习党的十八大精神和十八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5023412" y="5219700"/>
            <a:ext cx="576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现将主要工作状况总结如下：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3" name="矩形 2"/>
          <p:cNvSpPr/>
          <p:nvPr/>
        </p:nvSpPr>
        <p:spPr>
          <a:xfrm>
            <a:off x="1584123" y="4339123"/>
            <a:ext cx="9120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工作是我们抓好各项工作的根本，我们的工作不仅仅是经营管理，作为央企，应该充分认识到加强公司党建工作的重要性、必要性，增强责任感和紧迫感，党建工作抓好了，基层党组织的核心作用就能更好的发挥，队伍的凝聚力和向心力就更加明显，什么工作都好开展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40581" y="1639123"/>
            <a:ext cx="9120663" cy="2520000"/>
            <a:chOff x="1584123" y="1639123"/>
            <a:chExt cx="9120663" cy="2520000"/>
          </a:xfrm>
        </p:grpSpPr>
        <p:sp>
          <p:nvSpPr>
            <p:cNvPr id="5" name="矩形: 圆角 4"/>
            <p:cNvSpPr/>
            <p:nvPr/>
          </p:nvSpPr>
          <p:spPr>
            <a:xfrm>
              <a:off x="1584123" y="1639123"/>
              <a:ext cx="2520000" cy="252000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colorTemperature colorTemp="11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4553503" y="2268502"/>
              <a:ext cx="6151283" cy="126124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3653503" y="1999123"/>
              <a:ext cx="1800000" cy="180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63500">
              <a:solidFill>
                <a:srgbClr val="FFFA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93503" y="2539123"/>
              <a:ext cx="720000" cy="72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02883" y="2637513"/>
              <a:ext cx="3775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增强紧迫感，狠抓党建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1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4.81481E-6 L -0.00039 0.2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060684" y="1964295"/>
            <a:ext cx="40655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克服和纠正重业务、轻党建的错误思想，树立党建工作必须服务于公司经营管理的理念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6616024" y="3578910"/>
            <a:ext cx="4510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718474" y="5173996"/>
            <a:ext cx="6407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/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</a:rPr>
              <a:t>以围绕发展抓党建，抓好党建促发展为目标，切实把党建工作摆上重要议程日程，把党的建设放在经营管理中去思考，放到日常工作中去安排。</a:t>
            </a:r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5339615" y="1738340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思想认识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4636099" y="3490129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一岗双责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3"/>
          <p:cNvSpPr/>
          <p:nvPr>
            <p:custDataLst>
              <p:tags r:id="rId3"/>
            </p:custDataLst>
          </p:nvPr>
        </p:nvSpPr>
        <p:spPr>
          <a:xfrm>
            <a:off x="2949688" y="4864299"/>
            <a:ext cx="1440000" cy="1440000"/>
          </a:xfrm>
          <a:prstGeom prst="ellipse">
            <a:avLst/>
          </a:prstGeom>
          <a:solidFill>
            <a:srgbClr val="C00000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融入到工作中</a:t>
            </a:r>
            <a:endParaRPr lang="zh-CN" altLang="en-US" sz="20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Other_4"/>
          <p:cNvSpPr/>
          <p:nvPr>
            <p:custDataLst>
              <p:tags r:id="rId4"/>
            </p:custDataLst>
          </p:nvPr>
        </p:nvSpPr>
        <p:spPr>
          <a:xfrm>
            <a:off x="4718474" y="2595727"/>
            <a:ext cx="392113" cy="392112"/>
          </a:xfrm>
          <a:prstGeom prst="ellipse">
            <a:avLst/>
          </a:prstGeom>
          <a:noFill/>
          <a:ln w="38100" cmpd="sng">
            <a:solidFill>
              <a:srgbClr val="C00000">
                <a:alpha val="2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MH_Other_5"/>
          <p:cNvSpPr/>
          <p:nvPr>
            <p:custDataLst>
              <p:tags r:id="rId5"/>
            </p:custDataLst>
          </p:nvPr>
        </p:nvSpPr>
        <p:spPr>
          <a:xfrm>
            <a:off x="6088486" y="3500602"/>
            <a:ext cx="279400" cy="279400"/>
          </a:xfrm>
          <a:prstGeom prst="ellipse">
            <a:avLst/>
          </a:prstGeom>
          <a:noFill/>
          <a:ln w="38100" cmpd="sng">
            <a:solidFill>
              <a:srgbClr val="C00000">
                <a:alpha val="7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6"/>
          <p:cNvSpPr/>
          <p:nvPr>
            <p:custDataLst>
              <p:tags r:id="rId6"/>
            </p:custDataLst>
          </p:nvPr>
        </p:nvSpPr>
        <p:spPr>
          <a:xfrm>
            <a:off x="2407074" y="5681828"/>
            <a:ext cx="250825" cy="250825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618087" y="2033753"/>
            <a:ext cx="2478087" cy="2478087"/>
            <a:chOff x="1618087" y="2033753"/>
            <a:chExt cx="2478087" cy="2478087"/>
          </a:xfrm>
        </p:grpSpPr>
        <p:sp>
          <p:nvSpPr>
            <p:cNvPr id="18" name="MH_Other_7"/>
            <p:cNvSpPr/>
            <p:nvPr>
              <p:custDataLst>
                <p:tags r:id="rId11"/>
              </p:custDataLst>
            </p:nvPr>
          </p:nvSpPr>
          <p:spPr>
            <a:xfrm>
              <a:off x="1618087" y="2033753"/>
              <a:ext cx="2478087" cy="2478087"/>
            </a:xfrm>
            <a:prstGeom prst="ellipse">
              <a:avLst/>
            </a:prstGeom>
            <a:solidFill>
              <a:srgbClr val="C00000"/>
            </a:solidFill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9" name="MH_Title_1"/>
            <p:cNvSpPr/>
            <p:nvPr>
              <p:custDataLst>
                <p:tags r:id="rId12"/>
              </p:custDataLst>
            </p:nvPr>
          </p:nvSpPr>
          <p:spPr>
            <a:xfrm>
              <a:off x="1855942" y="2271111"/>
              <a:ext cx="2002604" cy="2002604"/>
            </a:xfrm>
            <a:prstGeom prst="ellipse">
              <a:avLst/>
            </a:prstGeom>
            <a:solidFill>
              <a:srgbClr val="FFFAF0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</a:t>
              </a:r>
              <a:endPara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MH_Other_8"/>
          <p:cNvSpPr/>
          <p:nvPr>
            <p:custDataLst>
              <p:tags r:id="rId7"/>
            </p:custDataLst>
          </p:nvPr>
        </p:nvSpPr>
        <p:spPr>
          <a:xfrm>
            <a:off x="1268837" y="3067215"/>
            <a:ext cx="250825" cy="250825"/>
          </a:xfrm>
          <a:prstGeom prst="ellipse">
            <a:avLst/>
          </a:prstGeom>
          <a:noFill/>
          <a:ln w="38100" cmpd="sng">
            <a:solidFill>
              <a:srgbClr val="C00000">
                <a:alpha val="5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MH_Other_9"/>
          <p:cNvSpPr/>
          <p:nvPr>
            <p:custDataLst>
              <p:tags r:id="rId8"/>
            </p:custDataLst>
          </p:nvPr>
        </p:nvSpPr>
        <p:spPr>
          <a:xfrm>
            <a:off x="1278362" y="2341728"/>
            <a:ext cx="339725" cy="339725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Other_10"/>
          <p:cNvSpPr/>
          <p:nvPr>
            <p:custDataLst>
              <p:tags r:id="rId9"/>
            </p:custDataLst>
          </p:nvPr>
        </p:nvSpPr>
        <p:spPr>
          <a:xfrm>
            <a:off x="4054898" y="3924464"/>
            <a:ext cx="280988" cy="280988"/>
          </a:xfrm>
          <a:prstGeom prst="ellipse">
            <a:avLst/>
          </a:prstGeom>
          <a:noFill/>
          <a:ln w="38100" cmpd="sng">
            <a:solidFill>
              <a:srgbClr val="C00000">
                <a:alpha val="63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Other_11"/>
          <p:cNvSpPr/>
          <p:nvPr>
            <p:custDataLst>
              <p:tags r:id="rId10"/>
            </p:custDataLst>
          </p:nvPr>
        </p:nvSpPr>
        <p:spPr>
          <a:xfrm>
            <a:off x="3834237" y="1948028"/>
            <a:ext cx="261937" cy="261937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  <p:bldP spid="8" grpId="0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Title_1"/>
          <p:cNvSpPr/>
          <p:nvPr>
            <p:custDataLst>
              <p:tags r:id="rId1"/>
            </p:custDataLst>
          </p:nvPr>
        </p:nvSpPr>
        <p:spPr>
          <a:xfrm>
            <a:off x="5378815" y="2199510"/>
            <a:ext cx="1800000" cy="1800000"/>
          </a:xfrm>
          <a:prstGeom prst="ellipse">
            <a:avLst/>
          </a:prstGeom>
          <a:solidFill>
            <a:srgbClr val="C00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28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措施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加大党建工作力度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268837" y="1708766"/>
            <a:ext cx="3554700" cy="857250"/>
            <a:chOff x="1268837" y="1708766"/>
            <a:chExt cx="3554700" cy="857250"/>
          </a:xfrm>
        </p:grpSpPr>
        <p:sp>
          <p:nvSpPr>
            <p:cNvPr id="2" name="MH_SubTitle_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268837" y="1708766"/>
              <a:ext cx="3554700" cy="857250"/>
            </a:xfrm>
            <a:custGeom>
              <a:avLst/>
              <a:gdLst>
                <a:gd name="T0" fmla="*/ 1884 w 1884"/>
                <a:gd name="T1" fmla="*/ 720 h 720"/>
                <a:gd name="T2" fmla="*/ 1506 w 1884"/>
                <a:gd name="T3" fmla="*/ 0 h 720"/>
                <a:gd name="T4" fmla="*/ 0 w 1884"/>
                <a:gd name="T5" fmla="*/ 0 h 720"/>
                <a:gd name="T6" fmla="*/ 0 w 1884"/>
                <a:gd name="T7" fmla="*/ 720 h 720"/>
                <a:gd name="T8" fmla="*/ 1884 w 188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4" h="720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9"/>
            <p:cNvSpPr txBox="1"/>
            <p:nvPr/>
          </p:nvSpPr>
          <p:spPr>
            <a:xfrm>
              <a:off x="1535523" y="1940151"/>
              <a:ext cx="23128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“三会一课”制度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68837" y="2681888"/>
            <a:ext cx="3960000" cy="863600"/>
            <a:chOff x="1268837" y="2681888"/>
            <a:chExt cx="3960000" cy="863600"/>
          </a:xfrm>
        </p:grpSpPr>
        <p:sp>
          <p:nvSpPr>
            <p:cNvPr id="3" name="MH_SubTitle_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268837" y="2681888"/>
              <a:ext cx="3960000" cy="863600"/>
            </a:xfrm>
            <a:custGeom>
              <a:avLst/>
              <a:gdLst>
                <a:gd name="T0" fmla="*/ 1938 w 2130"/>
                <a:gd name="T1" fmla="*/ 726 h 726"/>
                <a:gd name="T2" fmla="*/ 2130 w 2130"/>
                <a:gd name="T3" fmla="*/ 366 h 726"/>
                <a:gd name="T4" fmla="*/ 1932 w 2130"/>
                <a:gd name="T5" fmla="*/ 0 h 726"/>
                <a:gd name="T6" fmla="*/ 0 w 2130"/>
                <a:gd name="T7" fmla="*/ 0 h 726"/>
                <a:gd name="T8" fmla="*/ 0 w 2130"/>
                <a:gd name="T9" fmla="*/ 726 h 726"/>
                <a:gd name="T10" fmla="*/ 1938 w 213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0" h="726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22"/>
            <p:cNvSpPr txBox="1"/>
            <p:nvPr/>
          </p:nvSpPr>
          <p:spPr>
            <a:xfrm>
              <a:off x="1535523" y="2904218"/>
              <a:ext cx="260554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月度集中学习制度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68837" y="3661222"/>
            <a:ext cx="3520264" cy="863600"/>
            <a:chOff x="1268837" y="3661222"/>
            <a:chExt cx="3520264" cy="863600"/>
          </a:xfrm>
        </p:grpSpPr>
        <p:sp>
          <p:nvSpPr>
            <p:cNvPr id="4" name="MH_SubTitle_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268837" y="3661222"/>
              <a:ext cx="3520264" cy="863600"/>
            </a:xfrm>
            <a:custGeom>
              <a:avLst/>
              <a:gdLst>
                <a:gd name="T0" fmla="*/ 1890 w 1890"/>
                <a:gd name="T1" fmla="*/ 0 h 726"/>
                <a:gd name="T2" fmla="*/ 0 w 1890"/>
                <a:gd name="T3" fmla="*/ 0 h 726"/>
                <a:gd name="T4" fmla="*/ 0 w 1890"/>
                <a:gd name="T5" fmla="*/ 726 h 726"/>
                <a:gd name="T6" fmla="*/ 1506 w 1890"/>
                <a:gd name="T7" fmla="*/ 726 h 726"/>
                <a:gd name="T8" fmla="*/ 1890 w 1890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726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5"/>
            <p:cNvSpPr txBox="1"/>
            <p:nvPr/>
          </p:nvSpPr>
          <p:spPr>
            <a:xfrm>
              <a:off x="1298546" y="3871460"/>
              <a:ext cx="30795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党建工作责任制制度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64372" y="1696614"/>
            <a:ext cx="3524422" cy="857250"/>
            <a:chOff x="7764372" y="1696614"/>
            <a:chExt cx="3524422" cy="857250"/>
          </a:xfrm>
        </p:grpSpPr>
        <p:sp>
          <p:nvSpPr>
            <p:cNvPr id="6" name="MH_SubTitle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764372" y="1696614"/>
              <a:ext cx="3524422" cy="857250"/>
            </a:xfrm>
            <a:custGeom>
              <a:avLst/>
              <a:gdLst>
                <a:gd name="T0" fmla="*/ 1884 w 1884"/>
                <a:gd name="T1" fmla="*/ 720 h 720"/>
                <a:gd name="T2" fmla="*/ 1506 w 1884"/>
                <a:gd name="T3" fmla="*/ 0 h 720"/>
                <a:gd name="T4" fmla="*/ 0 w 1884"/>
                <a:gd name="T5" fmla="*/ 0 h 720"/>
                <a:gd name="T6" fmla="*/ 0 w 1884"/>
                <a:gd name="T7" fmla="*/ 720 h 720"/>
                <a:gd name="T8" fmla="*/ 1884 w 188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4" h="720">
                  <a:moveTo>
                    <a:pt x="1884" y="720"/>
                  </a:moveTo>
                  <a:lnTo>
                    <a:pt x="150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884" y="72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/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8281022" y="1940151"/>
              <a:ext cx="27264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</a:rPr>
                <a:t>党员考核管理办法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28794" y="2660226"/>
            <a:ext cx="3960000" cy="865188"/>
            <a:chOff x="7328794" y="2660226"/>
            <a:chExt cx="3960000" cy="865188"/>
          </a:xfrm>
        </p:grpSpPr>
        <p:sp>
          <p:nvSpPr>
            <p:cNvPr id="7" name="MH_SubTitle_5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328794" y="2660226"/>
              <a:ext cx="3960000" cy="865188"/>
            </a:xfrm>
            <a:custGeom>
              <a:avLst/>
              <a:gdLst>
                <a:gd name="T0" fmla="*/ 1938 w 2130"/>
                <a:gd name="T1" fmla="*/ 726 h 726"/>
                <a:gd name="T2" fmla="*/ 2130 w 2130"/>
                <a:gd name="T3" fmla="*/ 366 h 726"/>
                <a:gd name="T4" fmla="*/ 1932 w 2130"/>
                <a:gd name="T5" fmla="*/ 0 h 726"/>
                <a:gd name="T6" fmla="*/ 0 w 2130"/>
                <a:gd name="T7" fmla="*/ 0 h 726"/>
                <a:gd name="T8" fmla="*/ 0 w 2130"/>
                <a:gd name="T9" fmla="*/ 726 h 726"/>
                <a:gd name="T10" fmla="*/ 1938 w 2130"/>
                <a:gd name="T11" fmla="*/ 72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0" h="726">
                  <a:moveTo>
                    <a:pt x="1938" y="726"/>
                  </a:moveTo>
                  <a:lnTo>
                    <a:pt x="2130" y="366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726"/>
                  </a:lnTo>
                  <a:lnTo>
                    <a:pt x="1938" y="726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8202377" y="2904218"/>
              <a:ext cx="28050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制定年度工作计划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56436" y="3639715"/>
            <a:ext cx="3746340" cy="865187"/>
            <a:chOff x="7756436" y="3639715"/>
            <a:chExt cx="3746340" cy="865187"/>
          </a:xfrm>
        </p:grpSpPr>
        <p:sp>
          <p:nvSpPr>
            <p:cNvPr id="8" name="MH_SubTitle_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56436" y="3639715"/>
              <a:ext cx="3532358" cy="865187"/>
            </a:xfrm>
            <a:custGeom>
              <a:avLst/>
              <a:gdLst>
                <a:gd name="T0" fmla="*/ 1890 w 1890"/>
                <a:gd name="T1" fmla="*/ 0 h 726"/>
                <a:gd name="T2" fmla="*/ 0 w 1890"/>
                <a:gd name="T3" fmla="*/ 0 h 726"/>
                <a:gd name="T4" fmla="*/ 0 w 1890"/>
                <a:gd name="T5" fmla="*/ 726 h 726"/>
                <a:gd name="T6" fmla="*/ 1506 w 1890"/>
                <a:gd name="T7" fmla="*/ 726 h 726"/>
                <a:gd name="T8" fmla="*/ 1890 w 1890"/>
                <a:gd name="T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726">
                  <a:moveTo>
                    <a:pt x="1890" y="0"/>
                  </a:moveTo>
                  <a:lnTo>
                    <a:pt x="0" y="0"/>
                  </a:lnTo>
                  <a:lnTo>
                    <a:pt x="0" y="726"/>
                  </a:lnTo>
                  <a:lnTo>
                    <a:pt x="1506" y="726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r">
                <a:defRPr/>
              </a:pPr>
              <a:endPara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1"/>
            <p:cNvSpPr txBox="1"/>
            <p:nvPr/>
          </p:nvSpPr>
          <p:spPr>
            <a:xfrm>
              <a:off x="8076434" y="3871460"/>
              <a:ext cx="342634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党支部书记年度述职规定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288285" y="4870868"/>
            <a:ext cx="10019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广泛调动公司党员干部参与党建工作的积极性，促进党建工作走上规范化轨道，做到党建工作与经营管理同布置、同落实、同检查，形成党建与经营管理工作相互渗透、相互促进、齐抓共管的工作机制。</a:t>
            </a:r>
          </a:p>
        </p:txBody>
      </p:sp>
    </p:spTree>
    <p:extLst>
      <p:ext uri="{BB962C8B-B14F-4D97-AF65-F5344CB8AC3E}">
        <p14:creationId xmlns:p14="http://schemas.microsoft.com/office/powerpoint/2010/main" val="1528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1.85185E-6 L 0.00118 0.13125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4.16667E-7 -4.07407E-6 L -0.1457 -4.07407E-6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7" y="3467905"/>
            <a:ext cx="45486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加强基层党组织建设，继续吸收新鲜血液，认真对现有的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名入党积极分子、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名入党申请人进行考察，尽快把现有非党员四级机构班子、业务骨干吸收培养为党员，保证党员队伍纯洁性、先进性。</a:t>
            </a:r>
          </a:p>
        </p:txBody>
      </p:sp>
      <p:sp>
        <p:nvSpPr>
          <p:cNvPr id="5" name="矩形 4"/>
          <p:cNvSpPr/>
          <p:nvPr/>
        </p:nvSpPr>
        <p:spPr>
          <a:xfrm>
            <a:off x="2721003" y="241112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加强基层党组织建设</a:t>
            </a:r>
          </a:p>
        </p:txBody>
      </p:sp>
      <p:sp>
        <p:nvSpPr>
          <p:cNvPr id="8" name="任意多边形: 形状 7"/>
          <p:cNvSpPr/>
          <p:nvPr/>
        </p:nvSpPr>
        <p:spPr>
          <a:xfrm>
            <a:off x="6589986" y="2002222"/>
            <a:ext cx="4603532" cy="3635508"/>
          </a:xfrm>
          <a:custGeom>
            <a:avLst/>
            <a:gdLst>
              <a:gd name="connsiteX0" fmla="*/ 2427889 w 4761187"/>
              <a:gd name="connsiteY0" fmla="*/ 0 h 2768915"/>
              <a:gd name="connsiteX1" fmla="*/ 4761187 w 4761187"/>
              <a:gd name="connsiteY1" fmla="*/ 0 h 2768915"/>
              <a:gd name="connsiteX2" fmla="*/ 4761187 w 4761187"/>
              <a:gd name="connsiteY2" fmla="*/ 2768915 h 2768915"/>
              <a:gd name="connsiteX3" fmla="*/ 2427889 w 4761187"/>
              <a:gd name="connsiteY3" fmla="*/ 2768915 h 2768915"/>
              <a:gd name="connsiteX4" fmla="*/ 0 w 4761187"/>
              <a:gd name="connsiteY4" fmla="*/ 0 h 2768915"/>
              <a:gd name="connsiteX5" fmla="*/ 2333298 w 4761187"/>
              <a:gd name="connsiteY5" fmla="*/ 0 h 2768915"/>
              <a:gd name="connsiteX6" fmla="*/ 2333298 w 4761187"/>
              <a:gd name="connsiteY6" fmla="*/ 2768915 h 2768915"/>
              <a:gd name="connsiteX7" fmla="*/ 0 w 4761187"/>
              <a:gd name="connsiteY7" fmla="*/ 2768915 h 276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1187" h="2768915">
                <a:moveTo>
                  <a:pt x="2427889" y="0"/>
                </a:moveTo>
                <a:lnTo>
                  <a:pt x="4761187" y="0"/>
                </a:lnTo>
                <a:lnTo>
                  <a:pt x="4761187" y="2768915"/>
                </a:lnTo>
                <a:lnTo>
                  <a:pt x="2427889" y="2768915"/>
                </a:lnTo>
                <a:close/>
                <a:moveTo>
                  <a:pt x="0" y="0"/>
                </a:moveTo>
                <a:lnTo>
                  <a:pt x="2333298" y="0"/>
                </a:lnTo>
                <a:lnTo>
                  <a:pt x="2333298" y="2768915"/>
                </a:lnTo>
                <a:lnTo>
                  <a:pt x="0" y="276891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68837" y="2101954"/>
            <a:ext cx="1080000" cy="1080000"/>
            <a:chOff x="1268837" y="2101954"/>
            <a:chExt cx="1080000" cy="1080000"/>
          </a:xfrm>
        </p:grpSpPr>
        <p:sp>
          <p:nvSpPr>
            <p:cNvPr id="9" name="矩形: 圆角 8"/>
            <p:cNvSpPr/>
            <p:nvPr/>
          </p:nvSpPr>
          <p:spPr>
            <a:xfrm>
              <a:off x="1268837" y="2101954"/>
              <a:ext cx="1080000" cy="1080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536675" y="2371952"/>
              <a:ext cx="540000" cy="540000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矩形: 圆角 9"/>
          <p:cNvSpPr/>
          <p:nvPr/>
        </p:nvSpPr>
        <p:spPr>
          <a:xfrm>
            <a:off x="2197504" y="2641953"/>
            <a:ext cx="540000" cy="54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entury Gothic" panose="020B0502020202020204" pitchFamily="34" charset="0"/>
              </a:rPr>
              <a:t>1</a:t>
            </a:r>
            <a:endParaRPr lang="zh-CN" alt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4.81481E-6 L -0.09727 -0.0032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5" grpId="0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3" name="矩形 2"/>
          <p:cNvSpPr/>
          <p:nvPr/>
        </p:nvSpPr>
        <p:spPr>
          <a:xfrm>
            <a:off x="1268836" y="3755556"/>
            <a:ext cx="10019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进一步完善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党员年度考核管理办法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把对党员的管理与经营管理有机结合起来，通过量化考评实现党员标准具体化、党员日常行为规范化，并在基层开展“先进共产党员”、“党员示范岗”评先评优活动，树立典型，以强带弱，形成积极向上、示范带动的新格局，努力提高党员的综合素质和能力水平，发挥先锋模范带头作用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2772228" y="2057400"/>
            <a:ext cx="4184831" cy="13716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强化考核作用、树立典型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010400" y="2057400"/>
            <a:ext cx="4277709" cy="13716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1268836" y="2057400"/>
            <a:ext cx="1450051" cy="13716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2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93562" y="3242253"/>
            <a:ext cx="58697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将党建工作纳入领导干部评价体系，与经营管理指标同步考核，权重不低于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考核指标包括但不限于集中学习出勤率、心得体会或读书笔记的数量及质量、党风廉政责任制考核结果、民主评议结果、主动组织党建活动、为党建工作出谋划策等。连续两次考核不合格的，将不再续聘，并作出相应的处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6" name="MH_PageTitle"/>
          <p:cNvSpPr/>
          <p:nvPr>
            <p:custDataLst>
              <p:tags r:id="rId1"/>
            </p:custDataLst>
          </p:nvPr>
        </p:nvSpPr>
        <p:spPr>
          <a:xfrm>
            <a:off x="1611736" y="2792276"/>
            <a:ext cx="3035300" cy="3035300"/>
          </a:xfrm>
          <a:prstGeom prst="ellipse">
            <a:avLst/>
          </a:prstGeom>
          <a:noFill/>
          <a:ln w="158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64000" anchor="ctr">
            <a:normAutofit/>
          </a:bodyPr>
          <a:lstStyle/>
          <a:p>
            <a:pPr algn="ctr">
              <a:defRPr/>
            </a:pP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7" name="MH_Picture_1"/>
          <p:cNvSpPr/>
          <p:nvPr>
            <p:custDataLst>
              <p:tags r:id="rId2"/>
            </p:custDataLst>
          </p:nvPr>
        </p:nvSpPr>
        <p:spPr>
          <a:xfrm>
            <a:off x="1268837" y="1750876"/>
            <a:ext cx="2197100" cy="21971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589386" y="3994914"/>
            <a:ext cx="1080000" cy="1080000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5892800" y="1750876"/>
            <a:ext cx="5270500" cy="9144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将党建工作纳入领导评价体系</a:t>
            </a:r>
            <a:endParaRPr lang="zh-CN" altLang="en-US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5293562" y="1848076"/>
            <a:ext cx="720000" cy="720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>
            <a:solidFill>
              <a:srgbClr val="FFF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solidFill>
                <a:srgbClr val="FFFAF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5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1.85185E-6 L 0.00118 0.13125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5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875E-6 -7.40741E-7 L -0.0569 -0.0011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8.33333E-7 -7.40741E-7 L 0.21615 0.0011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 animBg="1"/>
      <p:bldP spid="7" grpId="0" animBg="1"/>
      <p:bldP spid="7" grpId="1" animBg="1"/>
      <p:bldP spid="8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8837" y="2723404"/>
            <a:ext cx="5384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加强基层党组织日常工作，基层党组织书记每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年至少讲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次党课；党支部每月至少组织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次集中学习；基层党组织定期向上级党委做工作汇报；每年年底组织基层党组织书记抓党建述职评议及工作总结；每年开展基层党建调研不低于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次；每年七一组织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次专题党建活动。</a:t>
            </a:r>
          </a:p>
        </p:txBody>
      </p:sp>
      <p:sp>
        <p:nvSpPr>
          <p:cNvPr id="4" name="矩形 3"/>
          <p:cNvSpPr/>
          <p:nvPr/>
        </p:nvSpPr>
        <p:spPr>
          <a:xfrm>
            <a:off x="2483614" y="210684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加强基层党组织活动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6" name="MH_Pictur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589093" y="1702202"/>
            <a:ext cx="3776663" cy="3795712"/>
          </a:xfrm>
          <a:custGeom>
            <a:avLst/>
            <a:gdLst>
              <a:gd name="T0" fmla="*/ 1882859 w 3776618"/>
              <a:gd name="T1" fmla="*/ 1988613 h 3795764"/>
              <a:gd name="T2" fmla="*/ 2000073 w 3776618"/>
              <a:gd name="T3" fmla="*/ 2037126 h 3795764"/>
              <a:gd name="T4" fmla="*/ 2731969 w 3776618"/>
              <a:gd name="T5" fmla="*/ 2768624 h 3795764"/>
              <a:gd name="T6" fmla="*/ 2731969 w 3776618"/>
              <a:gd name="T7" fmla="*/ 3002905 h 3795764"/>
              <a:gd name="T8" fmla="*/ 1988315 w 3776618"/>
              <a:gd name="T9" fmla="*/ 3746159 h 3795764"/>
              <a:gd name="T10" fmla="*/ 1753908 w 3776618"/>
              <a:gd name="T11" fmla="*/ 3746159 h 3795764"/>
              <a:gd name="T12" fmla="*/ 1022011 w 3776618"/>
              <a:gd name="T13" fmla="*/ 3014663 h 3795764"/>
              <a:gd name="T14" fmla="*/ 1022011 w 3776618"/>
              <a:gd name="T15" fmla="*/ 2780382 h 3795764"/>
              <a:gd name="T16" fmla="*/ 1765666 w 3776618"/>
              <a:gd name="T17" fmla="*/ 2037126 h 3795764"/>
              <a:gd name="T18" fmla="*/ 1882859 w 3776618"/>
              <a:gd name="T19" fmla="*/ 1988613 h 3795764"/>
              <a:gd name="T20" fmla="*/ 909402 w 3776618"/>
              <a:gd name="T21" fmla="*/ 992555 h 3795764"/>
              <a:gd name="T22" fmla="*/ 1026595 w 3776618"/>
              <a:gd name="T23" fmla="*/ 1041089 h 3795764"/>
              <a:gd name="T24" fmla="*/ 1758490 w 3776618"/>
              <a:gd name="T25" fmla="*/ 1772586 h 3795764"/>
              <a:gd name="T26" fmla="*/ 1758490 w 3776618"/>
              <a:gd name="T27" fmla="*/ 2006864 h 3795764"/>
              <a:gd name="T28" fmla="*/ 1014837 w 3776618"/>
              <a:gd name="T29" fmla="*/ 2750101 h 3795764"/>
              <a:gd name="T30" fmla="*/ 780430 w 3776618"/>
              <a:gd name="T31" fmla="*/ 2750101 h 3795764"/>
              <a:gd name="T32" fmla="*/ 48555 w 3776618"/>
              <a:gd name="T33" fmla="*/ 2018604 h 3795764"/>
              <a:gd name="T34" fmla="*/ 48555 w 3776618"/>
              <a:gd name="T35" fmla="*/ 1784344 h 3795764"/>
              <a:gd name="T36" fmla="*/ 792188 w 3776618"/>
              <a:gd name="T37" fmla="*/ 1041089 h 3795764"/>
              <a:gd name="T38" fmla="*/ 909402 w 3776618"/>
              <a:gd name="T39" fmla="*/ 992555 h 3795764"/>
              <a:gd name="T40" fmla="*/ 2879919 w 3776618"/>
              <a:gd name="T41" fmla="*/ 992078 h 3795764"/>
              <a:gd name="T42" fmla="*/ 2997133 w 3776618"/>
              <a:gd name="T43" fmla="*/ 1040612 h 3795764"/>
              <a:gd name="T44" fmla="*/ 3729008 w 3776618"/>
              <a:gd name="T45" fmla="*/ 1772110 h 3795764"/>
              <a:gd name="T46" fmla="*/ 3729008 w 3776618"/>
              <a:gd name="T47" fmla="*/ 2006391 h 3795764"/>
              <a:gd name="T48" fmla="*/ 2985375 w 3776618"/>
              <a:gd name="T49" fmla="*/ 2749624 h 3795764"/>
              <a:gd name="T50" fmla="*/ 2750968 w 3776618"/>
              <a:gd name="T51" fmla="*/ 2749624 h 3795764"/>
              <a:gd name="T52" fmla="*/ 2019072 w 3776618"/>
              <a:gd name="T53" fmla="*/ 2018128 h 3795764"/>
              <a:gd name="T54" fmla="*/ 2019072 w 3776618"/>
              <a:gd name="T55" fmla="*/ 1783867 h 3795764"/>
              <a:gd name="T56" fmla="*/ 2762726 w 3776618"/>
              <a:gd name="T57" fmla="*/ 1040612 h 3795764"/>
              <a:gd name="T58" fmla="*/ 2879919 w 3776618"/>
              <a:gd name="T59" fmla="*/ 992078 h 3795764"/>
              <a:gd name="T60" fmla="*/ 1904883 w 3776618"/>
              <a:gd name="T61" fmla="*/ 0 h 3795764"/>
              <a:gd name="T62" fmla="*/ 2022076 w 3776618"/>
              <a:gd name="T63" fmla="*/ 48513 h 3795764"/>
              <a:gd name="T64" fmla="*/ 2753972 w 3776618"/>
              <a:gd name="T65" fmla="*/ 780010 h 3795764"/>
              <a:gd name="T66" fmla="*/ 2753972 w 3776618"/>
              <a:gd name="T67" fmla="*/ 1014292 h 3795764"/>
              <a:gd name="T68" fmla="*/ 2010318 w 3776618"/>
              <a:gd name="T69" fmla="*/ 1757546 h 3795764"/>
              <a:gd name="T70" fmla="*/ 1775911 w 3776618"/>
              <a:gd name="T71" fmla="*/ 1757546 h 3795764"/>
              <a:gd name="T72" fmla="*/ 1044015 w 3776618"/>
              <a:gd name="T73" fmla="*/ 1026050 h 3795764"/>
              <a:gd name="T74" fmla="*/ 1044015 w 3776618"/>
              <a:gd name="T75" fmla="*/ 791767 h 3795764"/>
              <a:gd name="T76" fmla="*/ 1787669 w 3776618"/>
              <a:gd name="T77" fmla="*/ 48513 h 3795764"/>
              <a:gd name="T78" fmla="*/ 1904883 w 3776618"/>
              <a:gd name="T79" fmla="*/ 0 h 37957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776618" h="3795764">
                <a:moveTo>
                  <a:pt x="1882397" y="1989180"/>
                </a:moveTo>
                <a:cubicBezTo>
                  <a:pt x="1924804" y="1989180"/>
                  <a:pt x="1967212" y="2005358"/>
                  <a:pt x="1999569" y="2037714"/>
                </a:cubicBezTo>
                <a:lnTo>
                  <a:pt x="2731276" y="2769422"/>
                </a:lnTo>
                <a:cubicBezTo>
                  <a:pt x="2795989" y="2834134"/>
                  <a:pt x="2795989" y="2939053"/>
                  <a:pt x="2731276" y="3003766"/>
                </a:cubicBezTo>
                <a:lnTo>
                  <a:pt x="1987811" y="3747230"/>
                </a:lnTo>
                <a:cubicBezTo>
                  <a:pt x="1923099" y="3811943"/>
                  <a:pt x="1818179" y="3811943"/>
                  <a:pt x="1753467" y="3747230"/>
                </a:cubicBezTo>
                <a:lnTo>
                  <a:pt x="1021759" y="3015524"/>
                </a:lnTo>
                <a:cubicBezTo>
                  <a:pt x="957047" y="2950810"/>
                  <a:pt x="957047" y="2845892"/>
                  <a:pt x="1021759" y="2781180"/>
                </a:cubicBezTo>
                <a:lnTo>
                  <a:pt x="1765225" y="2037714"/>
                </a:lnTo>
                <a:cubicBezTo>
                  <a:pt x="1797581" y="2005358"/>
                  <a:pt x="1839989" y="1989180"/>
                  <a:pt x="1882397" y="1989180"/>
                </a:cubicBezTo>
                <a:close/>
                <a:moveTo>
                  <a:pt x="909171" y="992849"/>
                </a:moveTo>
                <a:cubicBezTo>
                  <a:pt x="951579" y="992849"/>
                  <a:pt x="993986" y="1009027"/>
                  <a:pt x="1026343" y="1041383"/>
                </a:cubicBezTo>
                <a:lnTo>
                  <a:pt x="1758049" y="1773090"/>
                </a:lnTo>
                <a:cubicBezTo>
                  <a:pt x="1822763" y="1837803"/>
                  <a:pt x="1822763" y="1942721"/>
                  <a:pt x="1758049" y="2007434"/>
                </a:cubicBezTo>
                <a:lnTo>
                  <a:pt x="1014585" y="2750899"/>
                </a:lnTo>
                <a:cubicBezTo>
                  <a:pt x="949873" y="2815611"/>
                  <a:pt x="844953" y="2815611"/>
                  <a:pt x="780241" y="2750899"/>
                </a:cubicBezTo>
                <a:lnTo>
                  <a:pt x="48534" y="2019192"/>
                </a:lnTo>
                <a:cubicBezTo>
                  <a:pt x="-16179" y="1954479"/>
                  <a:pt x="-16179" y="1849561"/>
                  <a:pt x="48534" y="1784848"/>
                </a:cubicBezTo>
                <a:lnTo>
                  <a:pt x="791999" y="1041383"/>
                </a:lnTo>
                <a:cubicBezTo>
                  <a:pt x="824355" y="1009027"/>
                  <a:pt x="866763" y="992849"/>
                  <a:pt x="909171" y="992849"/>
                </a:cubicBezTo>
                <a:close/>
                <a:moveTo>
                  <a:pt x="2879205" y="992372"/>
                </a:moveTo>
                <a:cubicBezTo>
                  <a:pt x="2921612" y="992372"/>
                  <a:pt x="2964021" y="1008550"/>
                  <a:pt x="2996377" y="1040906"/>
                </a:cubicBezTo>
                <a:lnTo>
                  <a:pt x="3728084" y="1772614"/>
                </a:lnTo>
                <a:cubicBezTo>
                  <a:pt x="3792797" y="1837326"/>
                  <a:pt x="3792797" y="1942244"/>
                  <a:pt x="3728084" y="2006958"/>
                </a:cubicBezTo>
                <a:lnTo>
                  <a:pt x="2984619" y="2750422"/>
                </a:lnTo>
                <a:cubicBezTo>
                  <a:pt x="2919907" y="2815135"/>
                  <a:pt x="2814987" y="2815135"/>
                  <a:pt x="2750275" y="2750422"/>
                </a:cubicBezTo>
                <a:lnTo>
                  <a:pt x="2018568" y="2018716"/>
                </a:lnTo>
                <a:cubicBezTo>
                  <a:pt x="1953855" y="1954002"/>
                  <a:pt x="1953855" y="1849084"/>
                  <a:pt x="2018568" y="1784371"/>
                </a:cubicBezTo>
                <a:lnTo>
                  <a:pt x="2762033" y="1040906"/>
                </a:lnTo>
                <a:cubicBezTo>
                  <a:pt x="2794389" y="1008550"/>
                  <a:pt x="2836797" y="992372"/>
                  <a:pt x="2879205" y="992372"/>
                </a:cubicBezTo>
                <a:close/>
                <a:moveTo>
                  <a:pt x="1904400" y="0"/>
                </a:moveTo>
                <a:cubicBezTo>
                  <a:pt x="1946807" y="0"/>
                  <a:pt x="1989216" y="16178"/>
                  <a:pt x="2021572" y="48534"/>
                </a:cubicBezTo>
                <a:lnTo>
                  <a:pt x="2753279" y="780241"/>
                </a:lnTo>
                <a:cubicBezTo>
                  <a:pt x="2817992" y="844954"/>
                  <a:pt x="2817992" y="949872"/>
                  <a:pt x="2753279" y="1014586"/>
                </a:cubicBezTo>
                <a:lnTo>
                  <a:pt x="2009814" y="1758050"/>
                </a:lnTo>
                <a:cubicBezTo>
                  <a:pt x="1945102" y="1822763"/>
                  <a:pt x="1840182" y="1822763"/>
                  <a:pt x="1775470" y="1758050"/>
                </a:cubicBezTo>
                <a:lnTo>
                  <a:pt x="1043763" y="1026344"/>
                </a:lnTo>
                <a:cubicBezTo>
                  <a:pt x="979050" y="961630"/>
                  <a:pt x="979050" y="856712"/>
                  <a:pt x="1043763" y="791998"/>
                </a:cubicBezTo>
                <a:lnTo>
                  <a:pt x="1787228" y="48534"/>
                </a:lnTo>
                <a:cubicBezTo>
                  <a:pt x="1819584" y="16178"/>
                  <a:pt x="1861992" y="0"/>
                  <a:pt x="1904400" y="0"/>
                </a:cubicBezTo>
                <a:close/>
              </a:path>
            </a:pathLst>
          </a:cu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88123" y="2049678"/>
            <a:ext cx="576000" cy="576000"/>
            <a:chOff x="1388123" y="2049678"/>
            <a:chExt cx="576000" cy="576000"/>
          </a:xfrm>
        </p:grpSpPr>
        <p:sp>
          <p:nvSpPr>
            <p:cNvPr id="7" name="矩形: 圆角 6"/>
            <p:cNvSpPr/>
            <p:nvPr/>
          </p:nvSpPr>
          <p:spPr>
            <a:xfrm rot="2678379">
              <a:off x="1388123" y="2049678"/>
              <a:ext cx="576000" cy="576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483602" y="207663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dirty="0">
                  <a:solidFill>
                    <a:srgbClr val="FFFAF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1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-7.40741E-7 L -0.0707 -0.0018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8837" y="3301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注重党组织基础建设</a:t>
            </a:r>
          </a:p>
        </p:txBody>
      </p:sp>
      <p:sp>
        <p:nvSpPr>
          <p:cNvPr id="16" name="MH_Pictur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51687" y="1762720"/>
            <a:ext cx="3756026" cy="430941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66390" y="2977312"/>
            <a:ext cx="7760863" cy="2680538"/>
            <a:chOff x="1266390" y="2977312"/>
            <a:chExt cx="7760863" cy="2680538"/>
          </a:xfrm>
        </p:grpSpPr>
        <p:sp>
          <p:nvSpPr>
            <p:cNvPr id="17" name="MH_Text_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66390" y="2977312"/>
              <a:ext cx="7760863" cy="26805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180000" tIns="108000" rIns="180000" bIns="108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503290" y="3232668"/>
              <a:ext cx="7287061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重点关注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县支、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县支基层党组织建设工作，指导帮助他们尽快成立县支党支部，力争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年内使全市四级机构独立党支部覆盖率提高到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，实行党员发展指标向基层、业务一线倾斜，确保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年内实现四级机构主要负责人党员覆盖率达到</a:t>
              </a:r>
              <a:r>
                <a:rPr lang="en-US" altLang="zh-CN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lang="zh-CN" altLang="en-US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，完善基层党组织建设，使党支部的战斗堡垒作用得到充分发挥。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66390" y="1762720"/>
            <a:ext cx="3096060" cy="914400"/>
            <a:chOff x="1266390" y="1762720"/>
            <a:chExt cx="3096060" cy="914400"/>
          </a:xfrm>
        </p:grpSpPr>
        <p:sp>
          <p:nvSpPr>
            <p:cNvPr id="18" name="矩形: 圆角 17"/>
            <p:cNvSpPr/>
            <p:nvPr/>
          </p:nvSpPr>
          <p:spPr>
            <a:xfrm>
              <a:off x="1266390" y="1762720"/>
              <a:ext cx="3096060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162394" y="195831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关注重点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03290" y="1927636"/>
              <a:ext cx="4138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FAF0"/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74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-1.11111E-6 L -0.12695 -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7.40741E-7 L 0.1451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8837" y="3129455"/>
            <a:ext cx="5809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支部争取配置一名专职人员，四级机构党支部至少配置一名兼职人员，保障基层党建工作能够顺利开展，日常学习、宣传、组织生活把全体党员都纳入其中，例如月度学习、组织生活会由党支部支委会商定主题后，由全体党员轮流主持安排，以此调动全体党员对党建工作的主观能动，打破以往被动、应付开展工作的局面。</a:t>
            </a:r>
          </a:p>
        </p:txBody>
      </p:sp>
      <p:sp>
        <p:nvSpPr>
          <p:cNvPr id="17" name="矩形: 圆角 16"/>
          <p:cNvSpPr/>
          <p:nvPr/>
        </p:nvSpPr>
        <p:spPr>
          <a:xfrm>
            <a:off x="2349062" y="2041835"/>
            <a:ext cx="4729655" cy="90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24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加党务工作者编制配置</a:t>
            </a: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551683" y="2041834"/>
            <a:ext cx="4640317" cy="3672943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1268837" y="2041835"/>
            <a:ext cx="900000" cy="90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8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7"/>
          <p:cNvSpPr txBox="1"/>
          <p:nvPr/>
        </p:nvSpPr>
        <p:spPr>
          <a:xfrm>
            <a:off x="4419599" y="3732644"/>
            <a:ext cx="662151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主动参加某某市委党校组织的各类培训，每年不少于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次；邀请党校老师到公司上党课，每年至少</a:t>
            </a:r>
            <a:r>
              <a:rPr lang="en-US" altLang="zh-CN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次；与业务合作单位、政府部门等相关党组织加强沟通联系，共同组织联谊、公益等活动，促进党务工作者交流学习，增强党务工作能力；寻找党员中专业人才充实到支委会中，改善公司党建工作质量。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加强党建能力建设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1268837" y="1766473"/>
            <a:ext cx="2731663" cy="4132382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419599" y="1766472"/>
            <a:ext cx="6621517" cy="1662527"/>
            <a:chOff x="4419599" y="1766472"/>
            <a:chExt cx="6621517" cy="1662527"/>
          </a:xfrm>
        </p:grpSpPr>
        <p:grpSp>
          <p:nvGrpSpPr>
            <p:cNvPr id="7" name="组合 6"/>
            <p:cNvGrpSpPr/>
            <p:nvPr/>
          </p:nvGrpSpPr>
          <p:grpSpPr>
            <a:xfrm>
              <a:off x="4419599" y="1766472"/>
              <a:ext cx="6621517" cy="1662527"/>
              <a:chOff x="4419599" y="1766472"/>
              <a:chExt cx="6621517" cy="1662527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4419599" y="1766472"/>
                <a:ext cx="6621517" cy="1662527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" name="TextBox 16"/>
              <p:cNvSpPr txBox="1"/>
              <p:nvPr/>
            </p:nvSpPr>
            <p:spPr>
              <a:xfrm>
                <a:off x="5697107" y="2274569"/>
                <a:ext cx="51448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solidFill>
                      <a:srgbClr val="FFFA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加强党务工作者专业知识和工作能力</a:t>
                </a:r>
                <a:endParaRPr lang="en-US" altLang="zh-CN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795300" y="2182235"/>
              <a:ext cx="5261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rgbClr val="FFFAF0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4800" b="1" dirty="0">
                <a:solidFill>
                  <a:srgbClr val="FFFAF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6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3.7037E-6 L -0.11198 3.7037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7.40741E-7 L 0.14519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桌面\党政机关\素材\长城\矢量长城\Nipic_20180988_20150909113802527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2" y="4194710"/>
            <a:ext cx="2505462" cy="26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1" name="组合 60"/>
          <p:cNvGrpSpPr/>
          <p:nvPr/>
        </p:nvGrpSpPr>
        <p:grpSpPr>
          <a:xfrm>
            <a:off x="1883829" y="1782435"/>
            <a:ext cx="2814015" cy="1544942"/>
            <a:chOff x="6205199" y="-1470443"/>
            <a:chExt cx="2475118" cy="1323336"/>
          </a:xfrm>
        </p:grpSpPr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6684737" y="-1470443"/>
              <a:ext cx="1995580" cy="1117732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6205199" y="-1343505"/>
              <a:ext cx="2232248" cy="1196398"/>
            </a:xfrm>
            <a:custGeom>
              <a:avLst/>
              <a:gdLst>
                <a:gd name="T0" fmla="*/ 649 w 16560"/>
                <a:gd name="T1" fmla="*/ 1791 h 8890"/>
                <a:gd name="T2" fmla="*/ 3583 w 16560"/>
                <a:gd name="T3" fmla="*/ 8882 h 8890"/>
                <a:gd name="T4" fmla="*/ 3686 w 16560"/>
                <a:gd name="T5" fmla="*/ 8827 h 8890"/>
                <a:gd name="T6" fmla="*/ 3825 w 16560"/>
                <a:gd name="T7" fmla="*/ 8759 h 8890"/>
                <a:gd name="T8" fmla="*/ 4016 w 16560"/>
                <a:gd name="T9" fmla="*/ 8676 h 8890"/>
                <a:gd name="T10" fmla="*/ 4254 w 16560"/>
                <a:gd name="T11" fmla="*/ 8586 h 8890"/>
                <a:gd name="T12" fmla="*/ 4538 w 16560"/>
                <a:gd name="T13" fmla="*/ 8497 h 8890"/>
                <a:gd name="T14" fmla="*/ 4867 w 16560"/>
                <a:gd name="T15" fmla="*/ 8416 h 8890"/>
                <a:gd name="T16" fmla="*/ 5234 w 16560"/>
                <a:gd name="T17" fmla="*/ 8351 h 8890"/>
                <a:gd name="T18" fmla="*/ 5639 w 16560"/>
                <a:gd name="T19" fmla="*/ 8309 h 8890"/>
                <a:gd name="T20" fmla="*/ 6079 w 16560"/>
                <a:gd name="T21" fmla="*/ 8297 h 8890"/>
                <a:gd name="T22" fmla="*/ 7176 w 16560"/>
                <a:gd name="T23" fmla="*/ 8367 h 8890"/>
                <a:gd name="T24" fmla="*/ 8664 w 16560"/>
                <a:gd name="T25" fmla="*/ 8468 h 8890"/>
                <a:gd name="T26" fmla="*/ 9716 w 16560"/>
                <a:gd name="T27" fmla="*/ 8523 h 8890"/>
                <a:gd name="T28" fmla="*/ 10717 w 16560"/>
                <a:gd name="T29" fmla="*/ 8550 h 8890"/>
                <a:gd name="T30" fmla="*/ 11676 w 16560"/>
                <a:gd name="T31" fmla="*/ 8537 h 8890"/>
                <a:gd name="T32" fmla="*/ 12596 w 16560"/>
                <a:gd name="T33" fmla="*/ 8476 h 8890"/>
                <a:gd name="T34" fmla="*/ 13484 w 16560"/>
                <a:gd name="T35" fmla="*/ 8355 h 8890"/>
                <a:gd name="T36" fmla="*/ 14346 w 16560"/>
                <a:gd name="T37" fmla="*/ 8165 h 8890"/>
                <a:gd name="T38" fmla="*/ 15188 w 16560"/>
                <a:gd name="T39" fmla="*/ 7894 h 8890"/>
                <a:gd name="T40" fmla="*/ 16015 w 16560"/>
                <a:gd name="T41" fmla="*/ 7534 h 8890"/>
                <a:gd name="T42" fmla="*/ 16544 w 16560"/>
                <a:gd name="T43" fmla="*/ 7225 h 8890"/>
                <a:gd name="T44" fmla="*/ 16436 w 16560"/>
                <a:gd name="T45" fmla="*/ 7122 h 8890"/>
                <a:gd name="T46" fmla="*/ 16299 w 16560"/>
                <a:gd name="T47" fmla="*/ 6977 h 8890"/>
                <a:gd name="T48" fmla="*/ 16129 w 16560"/>
                <a:gd name="T49" fmla="*/ 6772 h 8890"/>
                <a:gd name="T50" fmla="*/ 15941 w 16560"/>
                <a:gd name="T51" fmla="*/ 6509 h 8890"/>
                <a:gd name="T52" fmla="*/ 15744 w 16560"/>
                <a:gd name="T53" fmla="*/ 6188 h 8890"/>
                <a:gd name="T54" fmla="*/ 15553 w 16560"/>
                <a:gd name="T55" fmla="*/ 5807 h 8890"/>
                <a:gd name="T56" fmla="*/ 15379 w 16560"/>
                <a:gd name="T57" fmla="*/ 5366 h 8890"/>
                <a:gd name="T58" fmla="*/ 15236 w 16560"/>
                <a:gd name="T59" fmla="*/ 4867 h 8890"/>
                <a:gd name="T60" fmla="*/ 15137 w 16560"/>
                <a:gd name="T61" fmla="*/ 4307 h 8890"/>
                <a:gd name="T62" fmla="*/ 15090 w 16560"/>
                <a:gd name="T63" fmla="*/ 3695 h 8890"/>
                <a:gd name="T64" fmla="*/ 15069 w 16560"/>
                <a:gd name="T65" fmla="*/ 3136 h 8890"/>
                <a:gd name="T66" fmla="*/ 15060 w 16560"/>
                <a:gd name="T67" fmla="*/ 2654 h 8890"/>
                <a:gd name="T68" fmla="*/ 15061 w 16560"/>
                <a:gd name="T69" fmla="*/ 2246 h 8890"/>
                <a:gd name="T70" fmla="*/ 15071 w 16560"/>
                <a:gd name="T71" fmla="*/ 1908 h 8890"/>
                <a:gd name="T72" fmla="*/ 15085 w 16560"/>
                <a:gd name="T73" fmla="*/ 1633 h 8890"/>
                <a:gd name="T74" fmla="*/ 15104 w 16560"/>
                <a:gd name="T75" fmla="*/ 1417 h 8890"/>
                <a:gd name="T76" fmla="*/ 15122 w 16560"/>
                <a:gd name="T77" fmla="*/ 1255 h 8890"/>
                <a:gd name="T78" fmla="*/ 15145 w 16560"/>
                <a:gd name="T79" fmla="*/ 1115 h 8890"/>
                <a:gd name="T80" fmla="*/ 15161 w 16560"/>
                <a:gd name="T81" fmla="*/ 1043 h 8890"/>
                <a:gd name="T82" fmla="*/ 14715 w 16560"/>
                <a:gd name="T83" fmla="*/ 1310 h 8890"/>
                <a:gd name="T84" fmla="*/ 14093 w 16560"/>
                <a:gd name="T85" fmla="*/ 1523 h 8890"/>
                <a:gd name="T86" fmla="*/ 13332 w 16560"/>
                <a:gd name="T87" fmla="*/ 1686 h 8890"/>
                <a:gd name="T88" fmla="*/ 12471 w 16560"/>
                <a:gd name="T89" fmla="*/ 1801 h 8890"/>
                <a:gd name="T90" fmla="*/ 11550 w 16560"/>
                <a:gd name="T91" fmla="*/ 1872 h 8890"/>
                <a:gd name="T92" fmla="*/ 10606 w 16560"/>
                <a:gd name="T93" fmla="*/ 1898 h 8890"/>
                <a:gd name="T94" fmla="*/ 9677 w 16560"/>
                <a:gd name="T95" fmla="*/ 1884 h 8890"/>
                <a:gd name="T96" fmla="*/ 8805 w 16560"/>
                <a:gd name="T97" fmla="*/ 1832 h 8890"/>
                <a:gd name="T98" fmla="*/ 8026 w 16560"/>
                <a:gd name="T99" fmla="*/ 1744 h 8890"/>
                <a:gd name="T100" fmla="*/ 7380 w 16560"/>
                <a:gd name="T101" fmla="*/ 1622 h 8890"/>
                <a:gd name="T102" fmla="*/ 6827 w 16560"/>
                <a:gd name="T103" fmla="*/ 1448 h 8890"/>
                <a:gd name="T104" fmla="*/ 6196 w 16560"/>
                <a:gd name="T105" fmla="*/ 1244 h 8890"/>
                <a:gd name="T106" fmla="*/ 5583 w 16560"/>
                <a:gd name="T107" fmla="*/ 1072 h 8890"/>
                <a:gd name="T108" fmla="*/ 4984 w 16560"/>
                <a:gd name="T109" fmla="*/ 940 h 8890"/>
                <a:gd name="T110" fmla="*/ 4397 w 16560"/>
                <a:gd name="T111" fmla="*/ 852 h 8890"/>
                <a:gd name="T112" fmla="*/ 3820 w 16560"/>
                <a:gd name="T113" fmla="*/ 814 h 8890"/>
                <a:gd name="T114" fmla="*/ 3250 w 16560"/>
                <a:gd name="T115" fmla="*/ 832 h 8890"/>
                <a:gd name="T116" fmla="*/ 2685 w 16560"/>
                <a:gd name="T117" fmla="*/ 909 h 8890"/>
                <a:gd name="T118" fmla="*/ 2122 w 16560"/>
                <a:gd name="T119" fmla="*/ 1053 h 8890"/>
                <a:gd name="T120" fmla="*/ 1558 w 16560"/>
                <a:gd name="T121" fmla="*/ 1267 h 8890"/>
                <a:gd name="T122" fmla="*/ 990 w 16560"/>
                <a:gd name="T123" fmla="*/ 1559 h 8890"/>
                <a:gd name="T124" fmla="*/ 0 w 16560"/>
                <a:gd name="T125" fmla="*/ 0 h 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560" h="8890">
                  <a:moveTo>
                    <a:pt x="0" y="0"/>
                  </a:moveTo>
                  <a:lnTo>
                    <a:pt x="167" y="1163"/>
                  </a:lnTo>
                  <a:lnTo>
                    <a:pt x="649" y="1791"/>
                  </a:lnTo>
                  <a:lnTo>
                    <a:pt x="649" y="1791"/>
                  </a:lnTo>
                  <a:lnTo>
                    <a:pt x="3571" y="8890"/>
                  </a:lnTo>
                  <a:lnTo>
                    <a:pt x="3583" y="8882"/>
                  </a:lnTo>
                  <a:lnTo>
                    <a:pt x="3623" y="8860"/>
                  </a:lnTo>
                  <a:lnTo>
                    <a:pt x="3650" y="8844"/>
                  </a:lnTo>
                  <a:lnTo>
                    <a:pt x="3686" y="8827"/>
                  </a:lnTo>
                  <a:lnTo>
                    <a:pt x="3726" y="8806"/>
                  </a:lnTo>
                  <a:lnTo>
                    <a:pt x="3773" y="8782"/>
                  </a:lnTo>
                  <a:lnTo>
                    <a:pt x="3825" y="8759"/>
                  </a:lnTo>
                  <a:lnTo>
                    <a:pt x="3883" y="8732"/>
                  </a:lnTo>
                  <a:lnTo>
                    <a:pt x="3946" y="8704"/>
                  </a:lnTo>
                  <a:lnTo>
                    <a:pt x="4016" y="8676"/>
                  </a:lnTo>
                  <a:lnTo>
                    <a:pt x="4090" y="8646"/>
                  </a:lnTo>
                  <a:lnTo>
                    <a:pt x="4169" y="8616"/>
                  </a:lnTo>
                  <a:lnTo>
                    <a:pt x="4254" y="8586"/>
                  </a:lnTo>
                  <a:lnTo>
                    <a:pt x="4344" y="8556"/>
                  </a:lnTo>
                  <a:lnTo>
                    <a:pt x="4439" y="8526"/>
                  </a:lnTo>
                  <a:lnTo>
                    <a:pt x="4538" y="8497"/>
                  </a:lnTo>
                  <a:lnTo>
                    <a:pt x="4643" y="8469"/>
                  </a:lnTo>
                  <a:lnTo>
                    <a:pt x="4753" y="8442"/>
                  </a:lnTo>
                  <a:lnTo>
                    <a:pt x="4867" y="8416"/>
                  </a:lnTo>
                  <a:lnTo>
                    <a:pt x="4985" y="8392"/>
                  </a:lnTo>
                  <a:lnTo>
                    <a:pt x="5107" y="8371"/>
                  </a:lnTo>
                  <a:lnTo>
                    <a:pt x="5234" y="8351"/>
                  </a:lnTo>
                  <a:lnTo>
                    <a:pt x="5364" y="8334"/>
                  </a:lnTo>
                  <a:lnTo>
                    <a:pt x="5500" y="8320"/>
                  </a:lnTo>
                  <a:lnTo>
                    <a:pt x="5639" y="8309"/>
                  </a:lnTo>
                  <a:lnTo>
                    <a:pt x="5782" y="8301"/>
                  </a:lnTo>
                  <a:lnTo>
                    <a:pt x="5928" y="8297"/>
                  </a:lnTo>
                  <a:lnTo>
                    <a:pt x="6079" y="8297"/>
                  </a:lnTo>
                  <a:lnTo>
                    <a:pt x="6232" y="8301"/>
                  </a:lnTo>
                  <a:lnTo>
                    <a:pt x="6389" y="8311"/>
                  </a:lnTo>
                  <a:lnTo>
                    <a:pt x="7176" y="8367"/>
                  </a:lnTo>
                  <a:lnTo>
                    <a:pt x="7933" y="8419"/>
                  </a:lnTo>
                  <a:lnTo>
                    <a:pt x="8302" y="8444"/>
                  </a:lnTo>
                  <a:lnTo>
                    <a:pt x="8664" y="8468"/>
                  </a:lnTo>
                  <a:lnTo>
                    <a:pt x="9021" y="8489"/>
                  </a:lnTo>
                  <a:lnTo>
                    <a:pt x="9371" y="8507"/>
                  </a:lnTo>
                  <a:lnTo>
                    <a:pt x="9716" y="8523"/>
                  </a:lnTo>
                  <a:lnTo>
                    <a:pt x="10055" y="8536"/>
                  </a:lnTo>
                  <a:lnTo>
                    <a:pt x="10389" y="8544"/>
                  </a:lnTo>
                  <a:lnTo>
                    <a:pt x="10717" y="8550"/>
                  </a:lnTo>
                  <a:lnTo>
                    <a:pt x="11041" y="8551"/>
                  </a:lnTo>
                  <a:lnTo>
                    <a:pt x="11361" y="8547"/>
                  </a:lnTo>
                  <a:lnTo>
                    <a:pt x="11676" y="8537"/>
                  </a:lnTo>
                  <a:lnTo>
                    <a:pt x="11986" y="8523"/>
                  </a:lnTo>
                  <a:lnTo>
                    <a:pt x="12293" y="8503"/>
                  </a:lnTo>
                  <a:lnTo>
                    <a:pt x="12596" y="8476"/>
                  </a:lnTo>
                  <a:lnTo>
                    <a:pt x="12895" y="8443"/>
                  </a:lnTo>
                  <a:lnTo>
                    <a:pt x="13191" y="8403"/>
                  </a:lnTo>
                  <a:lnTo>
                    <a:pt x="13484" y="8355"/>
                  </a:lnTo>
                  <a:lnTo>
                    <a:pt x="13774" y="8300"/>
                  </a:lnTo>
                  <a:lnTo>
                    <a:pt x="14062" y="8236"/>
                  </a:lnTo>
                  <a:lnTo>
                    <a:pt x="14346" y="8165"/>
                  </a:lnTo>
                  <a:lnTo>
                    <a:pt x="14629" y="8084"/>
                  </a:lnTo>
                  <a:lnTo>
                    <a:pt x="14909" y="7994"/>
                  </a:lnTo>
                  <a:lnTo>
                    <a:pt x="15188" y="7894"/>
                  </a:lnTo>
                  <a:lnTo>
                    <a:pt x="15464" y="7785"/>
                  </a:lnTo>
                  <a:lnTo>
                    <a:pt x="15739" y="7665"/>
                  </a:lnTo>
                  <a:lnTo>
                    <a:pt x="16015" y="7534"/>
                  </a:lnTo>
                  <a:lnTo>
                    <a:pt x="16288" y="7392"/>
                  </a:lnTo>
                  <a:lnTo>
                    <a:pt x="16560" y="7239"/>
                  </a:lnTo>
                  <a:lnTo>
                    <a:pt x="16544" y="7225"/>
                  </a:lnTo>
                  <a:lnTo>
                    <a:pt x="16502" y="7187"/>
                  </a:lnTo>
                  <a:lnTo>
                    <a:pt x="16472" y="7158"/>
                  </a:lnTo>
                  <a:lnTo>
                    <a:pt x="16436" y="7122"/>
                  </a:lnTo>
                  <a:lnTo>
                    <a:pt x="16394" y="7081"/>
                  </a:lnTo>
                  <a:lnTo>
                    <a:pt x="16349" y="7032"/>
                  </a:lnTo>
                  <a:lnTo>
                    <a:pt x="16299" y="6977"/>
                  </a:lnTo>
                  <a:lnTo>
                    <a:pt x="16245" y="6915"/>
                  </a:lnTo>
                  <a:lnTo>
                    <a:pt x="16189" y="6847"/>
                  </a:lnTo>
                  <a:lnTo>
                    <a:pt x="16129" y="6772"/>
                  </a:lnTo>
                  <a:lnTo>
                    <a:pt x="16068" y="6692"/>
                  </a:lnTo>
                  <a:lnTo>
                    <a:pt x="16005" y="6604"/>
                  </a:lnTo>
                  <a:lnTo>
                    <a:pt x="15941" y="6509"/>
                  </a:lnTo>
                  <a:lnTo>
                    <a:pt x="15875" y="6409"/>
                  </a:lnTo>
                  <a:lnTo>
                    <a:pt x="15810" y="6302"/>
                  </a:lnTo>
                  <a:lnTo>
                    <a:pt x="15744" y="6188"/>
                  </a:lnTo>
                  <a:lnTo>
                    <a:pt x="15679" y="6068"/>
                  </a:lnTo>
                  <a:lnTo>
                    <a:pt x="15615" y="5940"/>
                  </a:lnTo>
                  <a:lnTo>
                    <a:pt x="15553" y="5807"/>
                  </a:lnTo>
                  <a:lnTo>
                    <a:pt x="15492" y="5667"/>
                  </a:lnTo>
                  <a:lnTo>
                    <a:pt x="15434" y="5520"/>
                  </a:lnTo>
                  <a:lnTo>
                    <a:pt x="15379" y="5366"/>
                  </a:lnTo>
                  <a:lnTo>
                    <a:pt x="15327" y="5207"/>
                  </a:lnTo>
                  <a:lnTo>
                    <a:pt x="15280" y="5040"/>
                  </a:lnTo>
                  <a:lnTo>
                    <a:pt x="15236" y="4867"/>
                  </a:lnTo>
                  <a:lnTo>
                    <a:pt x="15198" y="4687"/>
                  </a:lnTo>
                  <a:lnTo>
                    <a:pt x="15164" y="4500"/>
                  </a:lnTo>
                  <a:lnTo>
                    <a:pt x="15137" y="4307"/>
                  </a:lnTo>
                  <a:lnTo>
                    <a:pt x="15115" y="4107"/>
                  </a:lnTo>
                  <a:lnTo>
                    <a:pt x="15101" y="3901"/>
                  </a:lnTo>
                  <a:lnTo>
                    <a:pt x="15090" y="3695"/>
                  </a:lnTo>
                  <a:lnTo>
                    <a:pt x="15081" y="3500"/>
                  </a:lnTo>
                  <a:lnTo>
                    <a:pt x="15075" y="3314"/>
                  </a:lnTo>
                  <a:lnTo>
                    <a:pt x="15069" y="3136"/>
                  </a:lnTo>
                  <a:lnTo>
                    <a:pt x="15064" y="2966"/>
                  </a:lnTo>
                  <a:lnTo>
                    <a:pt x="15061" y="2806"/>
                  </a:lnTo>
                  <a:lnTo>
                    <a:pt x="15060" y="2654"/>
                  </a:lnTo>
                  <a:lnTo>
                    <a:pt x="15059" y="2510"/>
                  </a:lnTo>
                  <a:lnTo>
                    <a:pt x="15060" y="2374"/>
                  </a:lnTo>
                  <a:lnTo>
                    <a:pt x="15061" y="2246"/>
                  </a:lnTo>
                  <a:lnTo>
                    <a:pt x="15063" y="2126"/>
                  </a:lnTo>
                  <a:lnTo>
                    <a:pt x="15066" y="2013"/>
                  </a:lnTo>
                  <a:lnTo>
                    <a:pt x="15071" y="1908"/>
                  </a:lnTo>
                  <a:lnTo>
                    <a:pt x="15075" y="1809"/>
                  </a:lnTo>
                  <a:lnTo>
                    <a:pt x="15080" y="1717"/>
                  </a:lnTo>
                  <a:lnTo>
                    <a:pt x="15085" y="1633"/>
                  </a:lnTo>
                  <a:lnTo>
                    <a:pt x="15091" y="1554"/>
                  </a:lnTo>
                  <a:lnTo>
                    <a:pt x="15098" y="1483"/>
                  </a:lnTo>
                  <a:lnTo>
                    <a:pt x="15104" y="1417"/>
                  </a:lnTo>
                  <a:lnTo>
                    <a:pt x="15110" y="1357"/>
                  </a:lnTo>
                  <a:lnTo>
                    <a:pt x="15116" y="1304"/>
                  </a:lnTo>
                  <a:lnTo>
                    <a:pt x="15122" y="1255"/>
                  </a:lnTo>
                  <a:lnTo>
                    <a:pt x="15129" y="1213"/>
                  </a:lnTo>
                  <a:lnTo>
                    <a:pt x="15134" y="1175"/>
                  </a:lnTo>
                  <a:lnTo>
                    <a:pt x="15145" y="1115"/>
                  </a:lnTo>
                  <a:lnTo>
                    <a:pt x="15153" y="1074"/>
                  </a:lnTo>
                  <a:lnTo>
                    <a:pt x="15159" y="1051"/>
                  </a:lnTo>
                  <a:lnTo>
                    <a:pt x="15161" y="1043"/>
                  </a:lnTo>
                  <a:lnTo>
                    <a:pt x="15034" y="1138"/>
                  </a:lnTo>
                  <a:lnTo>
                    <a:pt x="14885" y="1227"/>
                  </a:lnTo>
                  <a:lnTo>
                    <a:pt x="14715" y="1310"/>
                  </a:lnTo>
                  <a:lnTo>
                    <a:pt x="14525" y="1386"/>
                  </a:lnTo>
                  <a:lnTo>
                    <a:pt x="14317" y="1458"/>
                  </a:lnTo>
                  <a:lnTo>
                    <a:pt x="14093" y="1523"/>
                  </a:lnTo>
                  <a:lnTo>
                    <a:pt x="13852" y="1583"/>
                  </a:lnTo>
                  <a:lnTo>
                    <a:pt x="13598" y="1638"/>
                  </a:lnTo>
                  <a:lnTo>
                    <a:pt x="13332" y="1686"/>
                  </a:lnTo>
                  <a:lnTo>
                    <a:pt x="13053" y="1730"/>
                  </a:lnTo>
                  <a:lnTo>
                    <a:pt x="12767" y="1768"/>
                  </a:lnTo>
                  <a:lnTo>
                    <a:pt x="12471" y="1801"/>
                  </a:lnTo>
                  <a:lnTo>
                    <a:pt x="12168" y="1830"/>
                  </a:lnTo>
                  <a:lnTo>
                    <a:pt x="11861" y="1853"/>
                  </a:lnTo>
                  <a:lnTo>
                    <a:pt x="11550" y="1872"/>
                  </a:lnTo>
                  <a:lnTo>
                    <a:pt x="11235" y="1885"/>
                  </a:lnTo>
                  <a:lnTo>
                    <a:pt x="10920" y="1894"/>
                  </a:lnTo>
                  <a:lnTo>
                    <a:pt x="10606" y="1898"/>
                  </a:lnTo>
                  <a:lnTo>
                    <a:pt x="10292" y="1898"/>
                  </a:lnTo>
                  <a:lnTo>
                    <a:pt x="9983" y="1893"/>
                  </a:lnTo>
                  <a:lnTo>
                    <a:pt x="9677" y="1884"/>
                  </a:lnTo>
                  <a:lnTo>
                    <a:pt x="9379" y="1872"/>
                  </a:lnTo>
                  <a:lnTo>
                    <a:pt x="9087" y="1854"/>
                  </a:lnTo>
                  <a:lnTo>
                    <a:pt x="8805" y="1832"/>
                  </a:lnTo>
                  <a:lnTo>
                    <a:pt x="8534" y="1806"/>
                  </a:lnTo>
                  <a:lnTo>
                    <a:pt x="8273" y="1777"/>
                  </a:lnTo>
                  <a:lnTo>
                    <a:pt x="8026" y="1744"/>
                  </a:lnTo>
                  <a:lnTo>
                    <a:pt x="7794" y="1707"/>
                  </a:lnTo>
                  <a:lnTo>
                    <a:pt x="7578" y="1667"/>
                  </a:lnTo>
                  <a:lnTo>
                    <a:pt x="7380" y="1622"/>
                  </a:lnTo>
                  <a:lnTo>
                    <a:pt x="7199" y="1575"/>
                  </a:lnTo>
                  <a:lnTo>
                    <a:pt x="7041" y="1524"/>
                  </a:lnTo>
                  <a:lnTo>
                    <a:pt x="6827" y="1448"/>
                  </a:lnTo>
                  <a:lnTo>
                    <a:pt x="6614" y="1377"/>
                  </a:lnTo>
                  <a:lnTo>
                    <a:pt x="6404" y="1309"/>
                  </a:lnTo>
                  <a:lnTo>
                    <a:pt x="6196" y="1244"/>
                  </a:lnTo>
                  <a:lnTo>
                    <a:pt x="5990" y="1183"/>
                  </a:lnTo>
                  <a:lnTo>
                    <a:pt x="5785" y="1125"/>
                  </a:lnTo>
                  <a:lnTo>
                    <a:pt x="5583" y="1072"/>
                  </a:lnTo>
                  <a:lnTo>
                    <a:pt x="5381" y="1023"/>
                  </a:lnTo>
                  <a:lnTo>
                    <a:pt x="5181" y="980"/>
                  </a:lnTo>
                  <a:lnTo>
                    <a:pt x="4984" y="940"/>
                  </a:lnTo>
                  <a:lnTo>
                    <a:pt x="4787" y="905"/>
                  </a:lnTo>
                  <a:lnTo>
                    <a:pt x="4591" y="876"/>
                  </a:lnTo>
                  <a:lnTo>
                    <a:pt x="4397" y="852"/>
                  </a:lnTo>
                  <a:lnTo>
                    <a:pt x="4203" y="834"/>
                  </a:lnTo>
                  <a:lnTo>
                    <a:pt x="4012" y="821"/>
                  </a:lnTo>
                  <a:lnTo>
                    <a:pt x="3820" y="814"/>
                  </a:lnTo>
                  <a:lnTo>
                    <a:pt x="3629" y="814"/>
                  </a:lnTo>
                  <a:lnTo>
                    <a:pt x="3439" y="819"/>
                  </a:lnTo>
                  <a:lnTo>
                    <a:pt x="3250" y="832"/>
                  </a:lnTo>
                  <a:lnTo>
                    <a:pt x="3062" y="850"/>
                  </a:lnTo>
                  <a:lnTo>
                    <a:pt x="2873" y="876"/>
                  </a:lnTo>
                  <a:lnTo>
                    <a:pt x="2685" y="909"/>
                  </a:lnTo>
                  <a:lnTo>
                    <a:pt x="2496" y="950"/>
                  </a:lnTo>
                  <a:lnTo>
                    <a:pt x="2309" y="997"/>
                  </a:lnTo>
                  <a:lnTo>
                    <a:pt x="2122" y="1053"/>
                  </a:lnTo>
                  <a:lnTo>
                    <a:pt x="1933" y="1116"/>
                  </a:lnTo>
                  <a:lnTo>
                    <a:pt x="1746" y="1188"/>
                  </a:lnTo>
                  <a:lnTo>
                    <a:pt x="1558" y="1267"/>
                  </a:lnTo>
                  <a:lnTo>
                    <a:pt x="1369" y="1356"/>
                  </a:lnTo>
                  <a:lnTo>
                    <a:pt x="1180" y="1453"/>
                  </a:lnTo>
                  <a:lnTo>
                    <a:pt x="990" y="1559"/>
                  </a:lnTo>
                  <a:lnTo>
                    <a:pt x="801" y="1674"/>
                  </a:lnTo>
                  <a:lnTo>
                    <a:pt x="702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7070380" y="-962472"/>
              <a:ext cx="560539" cy="55188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2375650" y="3631131"/>
            <a:ext cx="162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i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目 录  </a:t>
            </a:r>
          </a:p>
        </p:txBody>
      </p:sp>
      <p:sp>
        <p:nvSpPr>
          <p:cNvPr id="52" name="流程图: 可选过程 51"/>
          <p:cNvSpPr/>
          <p:nvPr/>
        </p:nvSpPr>
        <p:spPr>
          <a:xfrm>
            <a:off x="5600129" y="133243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履职工作成绩</a:t>
            </a:r>
          </a:p>
        </p:txBody>
      </p:sp>
      <p:sp>
        <p:nvSpPr>
          <p:cNvPr id="36" name="流程图: 可选过程 35"/>
          <p:cNvSpPr/>
          <p:nvPr/>
        </p:nvSpPr>
        <p:spPr>
          <a:xfrm>
            <a:off x="5600129" y="2697620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02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存在的问题及原因分析</a:t>
            </a:r>
          </a:p>
        </p:txBody>
      </p:sp>
      <p:sp>
        <p:nvSpPr>
          <p:cNvPr id="39" name="流程图: 可选过程 38"/>
          <p:cNvSpPr/>
          <p:nvPr/>
        </p:nvSpPr>
        <p:spPr>
          <a:xfrm>
            <a:off x="5600129" y="4062805"/>
            <a:ext cx="5400000" cy="900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FFFAF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03 </a:t>
            </a:r>
            <a:r>
              <a:rPr lang="en-US" altLang="zh-CN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下一步工作思路及措施</a:t>
            </a:r>
          </a:p>
        </p:txBody>
      </p:sp>
    </p:spTree>
    <p:extLst>
      <p:ext uri="{BB962C8B-B14F-4D97-AF65-F5344CB8AC3E}">
        <p14:creationId xmlns:p14="http://schemas.microsoft.com/office/powerpoint/2010/main" val="37730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215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8.33333E-7 -2.22222E-6 L -0.00026 -0.13333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nimBg="1"/>
      <p:bldP spid="52" grpId="1" animBg="1"/>
      <p:bldP spid="36" grpId="0" animBg="1"/>
      <p:bldP spid="36" grpId="1" animBg="1"/>
      <p:bldP spid="39" grpId="0" animBg="1"/>
      <p:bldP spid="3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82" y="4515918"/>
            <a:ext cx="10029641" cy="1582620"/>
          </a:xfrm>
          <a:custGeom>
            <a:avLst/>
            <a:gdLst>
              <a:gd name="connsiteX0" fmla="*/ 0 w 10082334"/>
              <a:gd name="connsiteY0" fmla="*/ 0 h 1582620"/>
              <a:gd name="connsiteX1" fmla="*/ 10082334 w 10082334"/>
              <a:gd name="connsiteY1" fmla="*/ 0 h 1582620"/>
              <a:gd name="connsiteX2" fmla="*/ 10082334 w 10082334"/>
              <a:gd name="connsiteY2" fmla="*/ 1582620 h 1582620"/>
              <a:gd name="connsiteX3" fmla="*/ 0 w 10082334"/>
              <a:gd name="connsiteY3" fmla="*/ 1582620 h 158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34" h="1582620">
                <a:moveTo>
                  <a:pt x="0" y="0"/>
                </a:moveTo>
                <a:lnTo>
                  <a:pt x="10082334" y="0"/>
                </a:lnTo>
                <a:lnTo>
                  <a:pt x="10082334" y="1582620"/>
                </a:lnTo>
                <a:lnTo>
                  <a:pt x="0" y="158262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268836" y="1846381"/>
            <a:ext cx="3334696" cy="906083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创新学习方式</a:t>
            </a:r>
            <a:endParaRPr lang="zh-CN" altLang="en-US" sz="2800" b="1" dirty="0">
              <a:solidFill>
                <a:srgbClr val="FFFAF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8836" y="2895527"/>
            <a:ext cx="10082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坚持原有的学习方式的基础上，增加观看视频、举办读书会，撰写读书笔记、心得体会，开展特色组织生活等拓宽学习渠道，创新学习方式，严把思想关口，认真践行“两学一做”，把专题教育融入经常性学习教育之中，努力适应新的形势，新的变化。</a:t>
            </a:r>
          </a:p>
        </p:txBody>
      </p:sp>
    </p:spTree>
    <p:extLst>
      <p:ext uri="{BB962C8B-B14F-4D97-AF65-F5344CB8AC3E}">
        <p14:creationId xmlns:p14="http://schemas.microsoft.com/office/powerpoint/2010/main" val="29735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1268837" y="1986455"/>
            <a:ext cx="6085776" cy="113511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丰富党建活动</a:t>
            </a:r>
            <a:endParaRPr lang="zh-CN" altLang="en-US" sz="3200" b="1" dirty="0">
              <a:solidFill>
                <a:srgbClr val="FFFAF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8837" y="3412601"/>
            <a:ext cx="6085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建党节组织重温入党誓词、新党员入党宣誓、上党课、开展警示教育、开展社会公益活动、走访慰问老党员等形式多样的党建活动，加强党、团、工会的组织建设，发挥好党组织的核心领导作用、共青团的后备军作用、工会的桥梁纽带作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10" name="矩形 9"/>
          <p:cNvSpPr/>
          <p:nvPr/>
        </p:nvSpPr>
        <p:spPr>
          <a:xfrm>
            <a:off x="7536711" y="1986455"/>
            <a:ext cx="3569862" cy="38268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5" grpId="0"/>
      <p:bldP spid="5" grpId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8837" y="4193151"/>
            <a:ext cx="1002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结合党委班子“一对一”挂钩帮扶策略，将业务督导与党建指导相结合，党委班子每人至少确定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家四级机构挂钩联系点，每年至少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次到联系点调研指导，带领四级机构将党建工作落到实处，切实了解基层的难处，帮助四级机构研究解决实际困难。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创新基层党建工作模式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975133" y="1943101"/>
            <a:ext cx="5321517" cy="20574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业务督导与党建指导相结合</a:t>
            </a:r>
            <a:endParaRPr lang="zh-CN" altLang="en-US" sz="2800" b="1" dirty="0">
              <a:solidFill>
                <a:srgbClr val="FFFAF0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68837" y="1943101"/>
            <a:ext cx="4560463" cy="20574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rgbClr val="FFF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-3.33333E-6 L -0.13972 -0.00115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7.40741E-7 L 0.1451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 animBg="1"/>
      <p:bldP spid="5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7" y="3581400"/>
            <a:ext cx="1562100" cy="327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8992" y="5141929"/>
            <a:ext cx="3186242" cy="1734457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1684529" y="1794586"/>
            <a:ext cx="2232000" cy="2232000"/>
            <a:chOff x="3851921" y="107991"/>
            <a:chExt cx="1792566" cy="1792567"/>
          </a:xfrm>
        </p:grpSpPr>
        <p:sp>
          <p:nvSpPr>
            <p:cNvPr id="127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311412" y="2128698"/>
            <a:ext cx="5760000" cy="0"/>
          </a:xfrm>
          <a:prstGeom prst="line">
            <a:avLst/>
          </a:prstGeom>
          <a:ln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480320" y="100993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i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结语</a:t>
            </a:r>
          </a:p>
        </p:txBody>
      </p:sp>
      <p:sp>
        <p:nvSpPr>
          <p:cNvPr id="10" name="矩形 9"/>
          <p:cNvSpPr/>
          <p:nvPr/>
        </p:nvSpPr>
        <p:spPr>
          <a:xfrm>
            <a:off x="5311412" y="2416467"/>
            <a:ext cx="576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今后的党建工作中，我将严格按照上级党委的要求，一如既往地凝心聚力抓党建，抓好党建促发展，推动党建工作创新争优，提升党建工作水平，切实发挥党的基层组织战斗堡垒作用，为公司发展提供坚强的组织保障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95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155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"/>
          <p:cNvSpPr/>
          <p:nvPr/>
        </p:nvSpPr>
        <p:spPr>
          <a:xfrm>
            <a:off x="12627428" y="7141028"/>
            <a:ext cx="130629" cy="13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66" y="5128966"/>
            <a:ext cx="1152244" cy="66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240" y="5105510"/>
            <a:ext cx="1066892" cy="68281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11766" y="449853"/>
            <a:ext cx="1800000" cy="1800000"/>
            <a:chOff x="3851921" y="107991"/>
            <a:chExt cx="1792566" cy="1792567"/>
          </a:xfrm>
        </p:grpSpPr>
        <p:sp>
          <p:nvSpPr>
            <p:cNvPr id="11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127"/>
            <p:cNvSpPr/>
            <p:nvPr/>
          </p:nvSpPr>
          <p:spPr>
            <a:xfrm>
              <a:off x="3851921" y="107991"/>
              <a:ext cx="1792566" cy="1792567"/>
            </a:xfrm>
            <a:custGeom>
              <a:avLst/>
              <a:gdLst>
                <a:gd name="connsiteX0" fmla="*/ 1677670 w 2407137"/>
                <a:gd name="connsiteY0" fmla="*/ 1837666 h 2407138"/>
                <a:gd name="connsiteX1" fmla="*/ 1683974 w 2407137"/>
                <a:gd name="connsiteY1" fmla="*/ 1833341 h 2407138"/>
                <a:gd name="connsiteX2" fmla="*/ 1689813 w 2407137"/>
                <a:gd name="connsiteY2" fmla="*/ 1828403 h 2407138"/>
                <a:gd name="connsiteX3" fmla="*/ 1945042 w 2407137"/>
                <a:gd name="connsiteY3" fmla="*/ 2162988 h 2407138"/>
                <a:gd name="connsiteX4" fmla="*/ 1932899 w 2407137"/>
                <a:gd name="connsiteY4" fmla="*/ 2172251 h 2407138"/>
                <a:gd name="connsiteX5" fmla="*/ 1592663 w 2407137"/>
                <a:gd name="connsiteY5" fmla="*/ 1892774 h 2407138"/>
                <a:gd name="connsiteX6" fmla="*/ 1605769 w 2407137"/>
                <a:gd name="connsiteY6" fmla="*/ 1884929 h 2407138"/>
                <a:gd name="connsiteX7" fmla="*/ 1748914 w 2407137"/>
                <a:gd name="connsiteY7" fmla="*/ 2132863 h 2407138"/>
                <a:gd name="connsiteX8" fmla="*/ 1735858 w 2407137"/>
                <a:gd name="connsiteY8" fmla="*/ 2140795 h 2407138"/>
                <a:gd name="connsiteX9" fmla="*/ 1768789 w 2407137"/>
                <a:gd name="connsiteY9" fmla="*/ 1757990 h 2407138"/>
                <a:gd name="connsiteX10" fmla="*/ 1971301 w 2407137"/>
                <a:gd name="connsiteY10" fmla="*/ 1960502 h 2407138"/>
                <a:gd name="connsiteX11" fmla="*/ 1966159 w 2407137"/>
                <a:gd name="connsiteY11" fmla="*/ 1966159 h 2407138"/>
                <a:gd name="connsiteX12" fmla="*/ 1960501 w 2407137"/>
                <a:gd name="connsiteY12" fmla="*/ 1971301 h 2407138"/>
                <a:gd name="connsiteX13" fmla="*/ 1758092 w 2407137"/>
                <a:gd name="connsiteY13" fmla="*/ 1768892 h 2407138"/>
                <a:gd name="connsiteX14" fmla="*/ 1765079 w 2407137"/>
                <a:gd name="connsiteY14" fmla="*/ 1762526 h 2407138"/>
                <a:gd name="connsiteX15" fmla="*/ 1834740 w 2407137"/>
                <a:gd name="connsiteY15" fmla="*/ 1681091 h 2407138"/>
                <a:gd name="connsiteX16" fmla="*/ 2168093 w 2407137"/>
                <a:gd name="connsiteY16" fmla="*/ 1938389 h 2407138"/>
                <a:gd name="connsiteX17" fmla="*/ 2158761 w 2407137"/>
                <a:gd name="connsiteY17" fmla="*/ 1950479 h 2407138"/>
                <a:gd name="connsiteX18" fmla="*/ 1825285 w 2407137"/>
                <a:gd name="connsiteY18" fmla="*/ 1693086 h 2407138"/>
                <a:gd name="connsiteX19" fmla="*/ 1497292 w 2407137"/>
                <a:gd name="connsiteY19" fmla="*/ 1938505 h 2407138"/>
                <a:gd name="connsiteX20" fmla="*/ 1511359 w 2407137"/>
                <a:gd name="connsiteY20" fmla="*/ 1932557 h 2407138"/>
                <a:gd name="connsiteX21" fmla="*/ 1671461 w 2407137"/>
                <a:gd name="connsiteY21" fmla="*/ 2322204 h 2407138"/>
                <a:gd name="connsiteX22" fmla="*/ 1657335 w 2407137"/>
                <a:gd name="connsiteY22" fmla="*/ 2328008 h 2407138"/>
                <a:gd name="connsiteX23" fmla="*/ 1400984 w 2407137"/>
                <a:gd name="connsiteY23" fmla="*/ 1969841 h 2407138"/>
                <a:gd name="connsiteX24" fmla="*/ 1415837 w 2407137"/>
                <a:gd name="connsiteY24" fmla="*/ 1966261 h 2407138"/>
                <a:gd name="connsiteX25" fmla="*/ 1489829 w 2407137"/>
                <a:gd name="connsiteY25" fmla="*/ 2242404 h 2407138"/>
                <a:gd name="connsiteX26" fmla="*/ 1475037 w 2407137"/>
                <a:gd name="connsiteY26" fmla="*/ 2246208 h 2407138"/>
                <a:gd name="connsiteX27" fmla="*/ 1890343 w 2407137"/>
                <a:gd name="connsiteY27" fmla="*/ 1591261 h 2407138"/>
                <a:gd name="connsiteX28" fmla="*/ 2140794 w 2407137"/>
                <a:gd name="connsiteY28" fmla="*/ 1735859 h 2407138"/>
                <a:gd name="connsiteX29" fmla="*/ 2132863 w 2407137"/>
                <a:gd name="connsiteY29" fmla="*/ 1748915 h 2407138"/>
                <a:gd name="connsiteX30" fmla="*/ 1883112 w 2407137"/>
                <a:gd name="connsiteY30" fmla="*/ 1604721 h 2407138"/>
                <a:gd name="connsiteX31" fmla="*/ 1934589 w 2407137"/>
                <a:gd name="connsiteY31" fmla="*/ 1500527 h 2407138"/>
                <a:gd name="connsiteX32" fmla="*/ 2325413 w 2407137"/>
                <a:gd name="connsiteY32" fmla="*/ 1663714 h 2407138"/>
                <a:gd name="connsiteX33" fmla="*/ 2319529 w 2407137"/>
                <a:gd name="connsiteY33" fmla="*/ 1677807 h 2407138"/>
                <a:gd name="connsiteX34" fmla="*/ 1928334 w 2407137"/>
                <a:gd name="connsiteY34" fmla="*/ 1514465 h 2407138"/>
                <a:gd name="connsiteX35" fmla="*/ 1296758 w 2407137"/>
                <a:gd name="connsiteY35" fmla="*/ 1987081 h 2407138"/>
                <a:gd name="connsiteX36" fmla="*/ 1311855 w 2407137"/>
                <a:gd name="connsiteY36" fmla="*/ 1984732 h 2407138"/>
                <a:gd name="connsiteX37" fmla="*/ 1365995 w 2407137"/>
                <a:gd name="connsiteY37" fmla="*/ 2405187 h 2407138"/>
                <a:gd name="connsiteX38" fmla="*/ 1350847 w 2407137"/>
                <a:gd name="connsiteY38" fmla="*/ 2407138 h 2407138"/>
                <a:gd name="connsiteX39" fmla="*/ 1195932 w 2407137"/>
                <a:gd name="connsiteY39" fmla="*/ 1995746 h 2407138"/>
                <a:gd name="connsiteX40" fmla="*/ 1211204 w 2407137"/>
                <a:gd name="connsiteY40" fmla="*/ 1995179 h 2407138"/>
                <a:gd name="connsiteX41" fmla="*/ 1211204 w 2407137"/>
                <a:gd name="connsiteY41" fmla="*/ 2281649 h 2407138"/>
                <a:gd name="connsiteX42" fmla="*/ 1203568 w 2407137"/>
                <a:gd name="connsiteY42" fmla="*/ 2282034 h 2407138"/>
                <a:gd name="connsiteX43" fmla="*/ 1195932 w 2407137"/>
                <a:gd name="connsiteY43" fmla="*/ 2281649 h 2407138"/>
                <a:gd name="connsiteX44" fmla="*/ 1968060 w 2407137"/>
                <a:gd name="connsiteY44" fmla="*/ 1400508 h 2407138"/>
                <a:gd name="connsiteX45" fmla="*/ 2246208 w 2407137"/>
                <a:gd name="connsiteY45" fmla="*/ 1475038 h 2407138"/>
                <a:gd name="connsiteX46" fmla="*/ 2242404 w 2407137"/>
                <a:gd name="connsiteY46" fmla="*/ 1489831 h 2407138"/>
                <a:gd name="connsiteX47" fmla="*/ 1963516 w 2407137"/>
                <a:gd name="connsiteY47" fmla="*/ 1415103 h 2407138"/>
                <a:gd name="connsiteX48" fmla="*/ 1090481 w 2407137"/>
                <a:gd name="connsiteY48" fmla="*/ 1986840 h 2407138"/>
                <a:gd name="connsiteX49" fmla="*/ 1097951 w 2407137"/>
                <a:gd name="connsiteY49" fmla="*/ 1988584 h 2407138"/>
                <a:gd name="connsiteX50" fmla="*/ 1105617 w 2407137"/>
                <a:gd name="connsiteY50" fmla="*/ 1988876 h 2407138"/>
                <a:gd name="connsiteX51" fmla="*/ 1049458 w 2407137"/>
                <a:gd name="connsiteY51" fmla="*/ 2406281 h 2407138"/>
                <a:gd name="connsiteX52" fmla="*/ 1034322 w 2407137"/>
                <a:gd name="connsiteY52" fmla="*/ 2404245 h 2407138"/>
                <a:gd name="connsiteX53" fmla="*/ 1988876 w 2407137"/>
                <a:gd name="connsiteY53" fmla="*/ 1301520 h 2407138"/>
                <a:gd name="connsiteX54" fmla="*/ 2406281 w 2407137"/>
                <a:gd name="connsiteY54" fmla="*/ 1357679 h 2407138"/>
                <a:gd name="connsiteX55" fmla="*/ 2404244 w 2407137"/>
                <a:gd name="connsiteY55" fmla="*/ 1372815 h 2407138"/>
                <a:gd name="connsiteX56" fmla="*/ 1986840 w 2407137"/>
                <a:gd name="connsiteY56" fmla="*/ 1316657 h 2407138"/>
                <a:gd name="connsiteX57" fmla="*/ 1988583 w 2407137"/>
                <a:gd name="connsiteY57" fmla="*/ 1309187 h 2407138"/>
                <a:gd name="connsiteX58" fmla="*/ 992036 w 2407137"/>
                <a:gd name="connsiteY58" fmla="*/ 1963517 h 2407138"/>
                <a:gd name="connsiteX59" fmla="*/ 1006629 w 2407137"/>
                <a:gd name="connsiteY59" fmla="*/ 1968061 h 2407138"/>
                <a:gd name="connsiteX60" fmla="*/ 932100 w 2407137"/>
                <a:gd name="connsiteY60" fmla="*/ 2246208 h 2407138"/>
                <a:gd name="connsiteX61" fmla="*/ 917308 w 2407137"/>
                <a:gd name="connsiteY61" fmla="*/ 2242405 h 2407138"/>
                <a:gd name="connsiteX62" fmla="*/ 1995178 w 2407137"/>
                <a:gd name="connsiteY62" fmla="*/ 1195933 h 2407138"/>
                <a:gd name="connsiteX63" fmla="*/ 2281649 w 2407137"/>
                <a:gd name="connsiteY63" fmla="*/ 1195933 h 2407138"/>
                <a:gd name="connsiteX64" fmla="*/ 2282034 w 2407137"/>
                <a:gd name="connsiteY64" fmla="*/ 1203569 h 2407138"/>
                <a:gd name="connsiteX65" fmla="*/ 2281649 w 2407137"/>
                <a:gd name="connsiteY65" fmla="*/ 1211206 h 2407138"/>
                <a:gd name="connsiteX66" fmla="*/ 1995745 w 2407137"/>
                <a:gd name="connsiteY66" fmla="*/ 1211206 h 2407138"/>
                <a:gd name="connsiteX67" fmla="*/ 1984731 w 2407137"/>
                <a:gd name="connsiteY67" fmla="*/ 1095284 h 2407138"/>
                <a:gd name="connsiteX68" fmla="*/ 2405186 w 2407137"/>
                <a:gd name="connsiteY68" fmla="*/ 1041144 h 2407138"/>
                <a:gd name="connsiteX69" fmla="*/ 2407137 w 2407137"/>
                <a:gd name="connsiteY69" fmla="*/ 1056290 h 2407138"/>
                <a:gd name="connsiteX70" fmla="*/ 1987080 w 2407137"/>
                <a:gd name="connsiteY70" fmla="*/ 1110379 h 2407138"/>
                <a:gd name="connsiteX71" fmla="*/ 892672 w 2407137"/>
                <a:gd name="connsiteY71" fmla="*/ 1928335 h 2407138"/>
                <a:gd name="connsiteX72" fmla="*/ 906611 w 2407137"/>
                <a:gd name="connsiteY72" fmla="*/ 1934590 h 2407138"/>
                <a:gd name="connsiteX73" fmla="*/ 743425 w 2407137"/>
                <a:gd name="connsiteY73" fmla="*/ 2325414 h 2407138"/>
                <a:gd name="connsiteX74" fmla="*/ 729331 w 2407137"/>
                <a:gd name="connsiteY74" fmla="*/ 2319529 h 2407138"/>
                <a:gd name="connsiteX75" fmla="*/ 802416 w 2407137"/>
                <a:gd name="connsiteY75" fmla="*/ 1883113 h 2407138"/>
                <a:gd name="connsiteX76" fmla="*/ 815877 w 2407137"/>
                <a:gd name="connsiteY76" fmla="*/ 1890344 h 2407138"/>
                <a:gd name="connsiteX77" fmla="*/ 671279 w 2407137"/>
                <a:gd name="connsiteY77" fmla="*/ 2140796 h 2407138"/>
                <a:gd name="connsiteX78" fmla="*/ 658223 w 2407137"/>
                <a:gd name="connsiteY78" fmla="*/ 2132863 h 2407138"/>
                <a:gd name="connsiteX79" fmla="*/ 1966260 w 2407137"/>
                <a:gd name="connsiteY79" fmla="*/ 991301 h 2407138"/>
                <a:gd name="connsiteX80" fmla="*/ 2242405 w 2407137"/>
                <a:gd name="connsiteY80" fmla="*/ 917309 h 2407138"/>
                <a:gd name="connsiteX81" fmla="*/ 2246208 w 2407137"/>
                <a:gd name="connsiteY81" fmla="*/ 932101 h 2407138"/>
                <a:gd name="connsiteX82" fmla="*/ 1969840 w 2407137"/>
                <a:gd name="connsiteY82" fmla="*/ 1006153 h 2407138"/>
                <a:gd name="connsiteX83" fmla="*/ 1932557 w 2407137"/>
                <a:gd name="connsiteY83" fmla="*/ 895779 h 2407138"/>
                <a:gd name="connsiteX84" fmla="*/ 2322203 w 2407137"/>
                <a:gd name="connsiteY84" fmla="*/ 735676 h 2407138"/>
                <a:gd name="connsiteX85" fmla="*/ 2328008 w 2407137"/>
                <a:gd name="connsiteY85" fmla="*/ 749803 h 2407138"/>
                <a:gd name="connsiteX86" fmla="*/ 1938504 w 2407137"/>
                <a:gd name="connsiteY86" fmla="*/ 909846 h 2407138"/>
                <a:gd name="connsiteX87" fmla="*/ 714051 w 2407137"/>
                <a:gd name="connsiteY87" fmla="*/ 1825286 h 2407138"/>
                <a:gd name="connsiteX88" fmla="*/ 726047 w 2407137"/>
                <a:gd name="connsiteY88" fmla="*/ 1834740 h 2407138"/>
                <a:gd name="connsiteX89" fmla="*/ 468748 w 2407137"/>
                <a:gd name="connsiteY89" fmla="*/ 2168094 h 2407138"/>
                <a:gd name="connsiteX90" fmla="*/ 456659 w 2407137"/>
                <a:gd name="connsiteY90" fmla="*/ 2158762 h 2407138"/>
                <a:gd name="connsiteX91" fmla="*/ 638245 w 2407137"/>
                <a:gd name="connsiteY91" fmla="*/ 1758093 h 2407138"/>
                <a:gd name="connsiteX92" fmla="*/ 644611 w 2407137"/>
                <a:gd name="connsiteY92" fmla="*/ 1765080 h 2407138"/>
                <a:gd name="connsiteX93" fmla="*/ 649147 w 2407137"/>
                <a:gd name="connsiteY93" fmla="*/ 1768790 h 2407138"/>
                <a:gd name="connsiteX94" fmla="*/ 446636 w 2407137"/>
                <a:gd name="connsiteY94" fmla="*/ 1971302 h 2407138"/>
                <a:gd name="connsiteX95" fmla="*/ 440978 w 2407137"/>
                <a:gd name="connsiteY95" fmla="*/ 1966159 h 2407138"/>
                <a:gd name="connsiteX96" fmla="*/ 435836 w 2407137"/>
                <a:gd name="connsiteY96" fmla="*/ 1960502 h 2407138"/>
                <a:gd name="connsiteX97" fmla="*/ 1884928 w 2407137"/>
                <a:gd name="connsiteY97" fmla="*/ 801368 h 2407138"/>
                <a:gd name="connsiteX98" fmla="*/ 2132863 w 2407137"/>
                <a:gd name="connsiteY98" fmla="*/ 658223 h 2407138"/>
                <a:gd name="connsiteX99" fmla="*/ 2140794 w 2407137"/>
                <a:gd name="connsiteY99" fmla="*/ 671279 h 2407138"/>
                <a:gd name="connsiteX100" fmla="*/ 1892773 w 2407137"/>
                <a:gd name="connsiteY100" fmla="*/ 814474 h 2407138"/>
                <a:gd name="connsiteX101" fmla="*/ 1828403 w 2407137"/>
                <a:gd name="connsiteY101" fmla="*/ 717325 h 2407138"/>
                <a:gd name="connsiteX102" fmla="*/ 2162987 w 2407137"/>
                <a:gd name="connsiteY102" fmla="*/ 462095 h 2407138"/>
                <a:gd name="connsiteX103" fmla="*/ 2172250 w 2407137"/>
                <a:gd name="connsiteY103" fmla="*/ 474239 h 2407138"/>
                <a:gd name="connsiteX104" fmla="*/ 1837666 w 2407137"/>
                <a:gd name="connsiteY104" fmla="*/ 729468 h 2407138"/>
                <a:gd name="connsiteX105" fmla="*/ 1833340 w 2407137"/>
                <a:gd name="connsiteY105" fmla="*/ 723163 h 2407138"/>
                <a:gd name="connsiteX106" fmla="*/ 234886 w 2407137"/>
                <a:gd name="connsiteY106" fmla="*/ 1932900 h 2407138"/>
                <a:gd name="connsiteX107" fmla="*/ 569471 w 2407137"/>
                <a:gd name="connsiteY107" fmla="*/ 1677670 h 2407138"/>
                <a:gd name="connsiteX108" fmla="*/ 573796 w 2407137"/>
                <a:gd name="connsiteY108" fmla="*/ 1683975 h 2407138"/>
                <a:gd name="connsiteX109" fmla="*/ 578735 w 2407137"/>
                <a:gd name="connsiteY109" fmla="*/ 1689813 h 2407138"/>
                <a:gd name="connsiteX110" fmla="*/ 244150 w 2407137"/>
                <a:gd name="connsiteY110" fmla="*/ 1945043 h 2407138"/>
                <a:gd name="connsiteX111" fmla="*/ 266342 w 2407137"/>
                <a:gd name="connsiteY111" fmla="*/ 1735860 h 2407138"/>
                <a:gd name="connsiteX112" fmla="*/ 514363 w 2407137"/>
                <a:gd name="connsiteY112" fmla="*/ 1592665 h 2407138"/>
                <a:gd name="connsiteX113" fmla="*/ 522208 w 2407137"/>
                <a:gd name="connsiteY113" fmla="*/ 1605770 h 2407138"/>
                <a:gd name="connsiteX114" fmla="*/ 274274 w 2407137"/>
                <a:gd name="connsiteY114" fmla="*/ 1748916 h 2407138"/>
                <a:gd name="connsiteX115" fmla="*/ 1960501 w 2407137"/>
                <a:gd name="connsiteY115" fmla="*/ 435837 h 2407138"/>
                <a:gd name="connsiteX116" fmla="*/ 1966159 w 2407137"/>
                <a:gd name="connsiteY116" fmla="*/ 440979 h 2407138"/>
                <a:gd name="connsiteX117" fmla="*/ 1971301 w 2407137"/>
                <a:gd name="connsiteY117" fmla="*/ 446637 h 2407138"/>
                <a:gd name="connsiteX118" fmla="*/ 1768891 w 2407137"/>
                <a:gd name="connsiteY118" fmla="*/ 649046 h 2407138"/>
                <a:gd name="connsiteX119" fmla="*/ 1762525 w 2407137"/>
                <a:gd name="connsiteY119" fmla="*/ 642058 h 2407138"/>
                <a:gd name="connsiteX120" fmla="*/ 1757990 w 2407137"/>
                <a:gd name="connsiteY120" fmla="*/ 638348 h 2407138"/>
                <a:gd name="connsiteX121" fmla="*/ 1938389 w 2407137"/>
                <a:gd name="connsiteY121" fmla="*/ 239045 h 2407138"/>
                <a:gd name="connsiteX122" fmla="*/ 1950479 w 2407137"/>
                <a:gd name="connsiteY122" fmla="*/ 248377 h 2407138"/>
                <a:gd name="connsiteX123" fmla="*/ 1693086 w 2407137"/>
                <a:gd name="connsiteY123" fmla="*/ 581852 h 2407138"/>
                <a:gd name="connsiteX124" fmla="*/ 1681090 w 2407137"/>
                <a:gd name="connsiteY124" fmla="*/ 572398 h 2407138"/>
                <a:gd name="connsiteX125" fmla="*/ 79129 w 2407137"/>
                <a:gd name="connsiteY125" fmla="*/ 1657336 h 2407138"/>
                <a:gd name="connsiteX126" fmla="*/ 468633 w 2407137"/>
                <a:gd name="connsiteY126" fmla="*/ 1497292 h 2407138"/>
                <a:gd name="connsiteX127" fmla="*/ 474580 w 2407137"/>
                <a:gd name="connsiteY127" fmla="*/ 1511360 h 2407138"/>
                <a:gd name="connsiteX128" fmla="*/ 84934 w 2407137"/>
                <a:gd name="connsiteY128" fmla="*/ 1671462 h 2407138"/>
                <a:gd name="connsiteX129" fmla="*/ 160929 w 2407137"/>
                <a:gd name="connsiteY129" fmla="*/ 1475039 h 2407138"/>
                <a:gd name="connsiteX130" fmla="*/ 437296 w 2407137"/>
                <a:gd name="connsiteY130" fmla="*/ 1400986 h 2407138"/>
                <a:gd name="connsiteX131" fmla="*/ 440876 w 2407137"/>
                <a:gd name="connsiteY131" fmla="*/ 1415837 h 2407138"/>
                <a:gd name="connsiteX132" fmla="*/ 164732 w 2407137"/>
                <a:gd name="connsiteY132" fmla="*/ 1489830 h 2407138"/>
                <a:gd name="connsiteX133" fmla="*/ 1735859 w 2407137"/>
                <a:gd name="connsiteY133" fmla="*/ 266344 h 2407138"/>
                <a:gd name="connsiteX134" fmla="*/ 1748915 w 2407137"/>
                <a:gd name="connsiteY134" fmla="*/ 274276 h 2407138"/>
                <a:gd name="connsiteX135" fmla="*/ 1604721 w 2407137"/>
                <a:gd name="connsiteY135" fmla="*/ 524026 h 2407138"/>
                <a:gd name="connsiteX136" fmla="*/ 1591261 w 2407137"/>
                <a:gd name="connsiteY136" fmla="*/ 516794 h 2407138"/>
                <a:gd name="connsiteX137" fmla="*/ 1663713 w 2407137"/>
                <a:gd name="connsiteY137" fmla="*/ 81725 h 2407138"/>
                <a:gd name="connsiteX138" fmla="*/ 1677806 w 2407137"/>
                <a:gd name="connsiteY138" fmla="*/ 87609 h 2407138"/>
                <a:gd name="connsiteX139" fmla="*/ 1514465 w 2407137"/>
                <a:gd name="connsiteY139" fmla="*/ 478804 h 2407138"/>
                <a:gd name="connsiteX140" fmla="*/ 1500526 w 2407137"/>
                <a:gd name="connsiteY140" fmla="*/ 472548 h 2407138"/>
                <a:gd name="connsiteX141" fmla="*/ 0 w 2407137"/>
                <a:gd name="connsiteY141" fmla="*/ 1350847 h 2407138"/>
                <a:gd name="connsiteX142" fmla="*/ 420056 w 2407137"/>
                <a:gd name="connsiteY142" fmla="*/ 1296759 h 2407138"/>
                <a:gd name="connsiteX143" fmla="*/ 422405 w 2407137"/>
                <a:gd name="connsiteY143" fmla="*/ 1311854 h 2407138"/>
                <a:gd name="connsiteX144" fmla="*/ 1951 w 2407137"/>
                <a:gd name="connsiteY144" fmla="*/ 1365994 h 2407138"/>
                <a:gd name="connsiteX145" fmla="*/ 125488 w 2407137"/>
                <a:gd name="connsiteY145" fmla="*/ 1195933 h 2407138"/>
                <a:gd name="connsiteX146" fmla="*/ 411391 w 2407137"/>
                <a:gd name="connsiteY146" fmla="*/ 1195933 h 2407138"/>
                <a:gd name="connsiteX147" fmla="*/ 411958 w 2407137"/>
                <a:gd name="connsiteY147" fmla="*/ 1211206 h 2407138"/>
                <a:gd name="connsiteX148" fmla="*/ 125488 w 2407137"/>
                <a:gd name="connsiteY148" fmla="*/ 1211206 h 2407138"/>
                <a:gd name="connsiteX149" fmla="*/ 125102 w 2407137"/>
                <a:gd name="connsiteY149" fmla="*/ 1203569 h 2407138"/>
                <a:gd name="connsiteX150" fmla="*/ 1475037 w 2407137"/>
                <a:gd name="connsiteY150" fmla="*/ 160931 h 2407138"/>
                <a:gd name="connsiteX151" fmla="*/ 1489829 w 2407137"/>
                <a:gd name="connsiteY151" fmla="*/ 164734 h 2407138"/>
                <a:gd name="connsiteX152" fmla="*/ 1415102 w 2407137"/>
                <a:gd name="connsiteY152" fmla="*/ 443621 h 2407138"/>
                <a:gd name="connsiteX153" fmla="*/ 1400508 w 2407137"/>
                <a:gd name="connsiteY153" fmla="*/ 439077 h 2407138"/>
                <a:gd name="connsiteX154" fmla="*/ 164732 w 2407137"/>
                <a:gd name="connsiteY154" fmla="*/ 917309 h 2407138"/>
                <a:gd name="connsiteX155" fmla="*/ 443620 w 2407137"/>
                <a:gd name="connsiteY155" fmla="*/ 992037 h 2407138"/>
                <a:gd name="connsiteX156" fmla="*/ 439076 w 2407137"/>
                <a:gd name="connsiteY156" fmla="*/ 1006630 h 2407138"/>
                <a:gd name="connsiteX157" fmla="*/ 160929 w 2407137"/>
                <a:gd name="connsiteY157" fmla="*/ 932101 h 2407138"/>
                <a:gd name="connsiteX158" fmla="*/ 1195932 w 2407137"/>
                <a:gd name="connsiteY158" fmla="*/ 125490 h 2407138"/>
                <a:gd name="connsiteX159" fmla="*/ 1203568 w 2407137"/>
                <a:gd name="connsiteY159" fmla="*/ 125104 h 2407138"/>
                <a:gd name="connsiteX160" fmla="*/ 1211205 w 2407137"/>
                <a:gd name="connsiteY160" fmla="*/ 125490 h 2407138"/>
                <a:gd name="connsiteX161" fmla="*/ 1211205 w 2407137"/>
                <a:gd name="connsiteY161" fmla="*/ 411392 h 2407138"/>
                <a:gd name="connsiteX162" fmla="*/ 1195932 w 2407137"/>
                <a:gd name="connsiteY162" fmla="*/ 411959 h 2407138"/>
                <a:gd name="connsiteX163" fmla="*/ 1357679 w 2407137"/>
                <a:gd name="connsiteY163" fmla="*/ 856 h 2407138"/>
                <a:gd name="connsiteX164" fmla="*/ 1372816 w 2407137"/>
                <a:gd name="connsiteY164" fmla="*/ 2893 h 2407138"/>
                <a:gd name="connsiteX165" fmla="*/ 1316657 w 2407137"/>
                <a:gd name="connsiteY165" fmla="*/ 420298 h 2407138"/>
                <a:gd name="connsiteX166" fmla="*/ 1309186 w 2407137"/>
                <a:gd name="connsiteY166" fmla="*/ 418554 h 2407138"/>
                <a:gd name="connsiteX167" fmla="*/ 1301520 w 2407137"/>
                <a:gd name="connsiteY167" fmla="*/ 418261 h 2407138"/>
                <a:gd name="connsiteX168" fmla="*/ 2893 w 2407137"/>
                <a:gd name="connsiteY168" fmla="*/ 1034322 h 2407138"/>
                <a:gd name="connsiteX169" fmla="*/ 420297 w 2407137"/>
                <a:gd name="connsiteY169" fmla="*/ 1090480 h 2407138"/>
                <a:gd name="connsiteX170" fmla="*/ 418554 w 2407137"/>
                <a:gd name="connsiteY170" fmla="*/ 1097951 h 2407138"/>
                <a:gd name="connsiteX171" fmla="*/ 418261 w 2407137"/>
                <a:gd name="connsiteY171" fmla="*/ 1105616 h 2407138"/>
                <a:gd name="connsiteX172" fmla="*/ 855 w 2407137"/>
                <a:gd name="connsiteY172" fmla="*/ 1049458 h 2407138"/>
                <a:gd name="connsiteX173" fmla="*/ 274274 w 2407137"/>
                <a:gd name="connsiteY173" fmla="*/ 658223 h 2407138"/>
                <a:gd name="connsiteX174" fmla="*/ 524025 w 2407137"/>
                <a:gd name="connsiteY174" fmla="*/ 802416 h 2407138"/>
                <a:gd name="connsiteX175" fmla="*/ 516793 w 2407137"/>
                <a:gd name="connsiteY175" fmla="*/ 815877 h 2407138"/>
                <a:gd name="connsiteX176" fmla="*/ 266342 w 2407137"/>
                <a:gd name="connsiteY176" fmla="*/ 671279 h 2407138"/>
                <a:gd name="connsiteX177" fmla="*/ 917308 w 2407137"/>
                <a:gd name="connsiteY177" fmla="*/ 164734 h 2407138"/>
                <a:gd name="connsiteX178" fmla="*/ 932100 w 2407137"/>
                <a:gd name="connsiteY178" fmla="*/ 160930 h 2407138"/>
                <a:gd name="connsiteX179" fmla="*/ 1006152 w 2407137"/>
                <a:gd name="connsiteY179" fmla="*/ 437297 h 2407138"/>
                <a:gd name="connsiteX180" fmla="*/ 991300 w 2407137"/>
                <a:gd name="connsiteY180" fmla="*/ 440877 h 2407138"/>
                <a:gd name="connsiteX181" fmla="*/ 1041143 w 2407137"/>
                <a:gd name="connsiteY181" fmla="*/ 1951 h 2407138"/>
                <a:gd name="connsiteX182" fmla="*/ 1056290 w 2407137"/>
                <a:gd name="connsiteY182" fmla="*/ 0 h 2407138"/>
                <a:gd name="connsiteX183" fmla="*/ 1110379 w 2407137"/>
                <a:gd name="connsiteY183" fmla="*/ 420056 h 2407138"/>
                <a:gd name="connsiteX184" fmla="*/ 1095283 w 2407137"/>
                <a:gd name="connsiteY184" fmla="*/ 422406 h 2407138"/>
                <a:gd name="connsiteX185" fmla="*/ 87609 w 2407137"/>
                <a:gd name="connsiteY185" fmla="*/ 729331 h 2407138"/>
                <a:gd name="connsiteX186" fmla="*/ 478803 w 2407137"/>
                <a:gd name="connsiteY186" fmla="*/ 892672 h 2407138"/>
                <a:gd name="connsiteX187" fmla="*/ 472547 w 2407137"/>
                <a:gd name="connsiteY187" fmla="*/ 906611 h 2407138"/>
                <a:gd name="connsiteX188" fmla="*/ 81723 w 2407137"/>
                <a:gd name="connsiteY188" fmla="*/ 743424 h 2407138"/>
                <a:gd name="connsiteX189" fmla="*/ 84666 w 2407137"/>
                <a:gd name="connsiteY189" fmla="*/ 736377 h 2407138"/>
                <a:gd name="connsiteX190" fmla="*/ 446636 w 2407137"/>
                <a:gd name="connsiteY190" fmla="*/ 435837 h 2407138"/>
                <a:gd name="connsiteX191" fmla="*/ 649045 w 2407137"/>
                <a:gd name="connsiteY191" fmla="*/ 638246 h 2407138"/>
                <a:gd name="connsiteX192" fmla="*/ 642057 w 2407137"/>
                <a:gd name="connsiteY192" fmla="*/ 644612 h 2407138"/>
                <a:gd name="connsiteX193" fmla="*/ 638347 w 2407137"/>
                <a:gd name="connsiteY193" fmla="*/ 649147 h 2407138"/>
                <a:gd name="connsiteX194" fmla="*/ 435836 w 2407137"/>
                <a:gd name="connsiteY194" fmla="*/ 446636 h 2407138"/>
                <a:gd name="connsiteX195" fmla="*/ 440978 w 2407137"/>
                <a:gd name="connsiteY195" fmla="*/ 440979 h 2407138"/>
                <a:gd name="connsiteX196" fmla="*/ 658223 w 2407137"/>
                <a:gd name="connsiteY196" fmla="*/ 274275 h 2407138"/>
                <a:gd name="connsiteX197" fmla="*/ 671279 w 2407137"/>
                <a:gd name="connsiteY197" fmla="*/ 266343 h 2407138"/>
                <a:gd name="connsiteX198" fmla="*/ 814473 w 2407137"/>
                <a:gd name="connsiteY198" fmla="*/ 514363 h 2407138"/>
                <a:gd name="connsiteX199" fmla="*/ 801367 w 2407137"/>
                <a:gd name="connsiteY199" fmla="*/ 522209 h 2407138"/>
                <a:gd name="connsiteX200" fmla="*/ 735676 w 2407137"/>
                <a:gd name="connsiteY200" fmla="*/ 84934 h 2407138"/>
                <a:gd name="connsiteX201" fmla="*/ 749802 w 2407137"/>
                <a:gd name="connsiteY201" fmla="*/ 79129 h 2407138"/>
                <a:gd name="connsiteX202" fmla="*/ 909846 w 2407137"/>
                <a:gd name="connsiteY202" fmla="*/ 468633 h 2407138"/>
                <a:gd name="connsiteX203" fmla="*/ 895778 w 2407137"/>
                <a:gd name="connsiteY203" fmla="*/ 474580 h 2407138"/>
                <a:gd name="connsiteX204" fmla="*/ 248376 w 2407137"/>
                <a:gd name="connsiteY204" fmla="*/ 456659 h 2407138"/>
                <a:gd name="connsiteX205" fmla="*/ 581852 w 2407137"/>
                <a:gd name="connsiteY205" fmla="*/ 714051 h 2407138"/>
                <a:gd name="connsiteX206" fmla="*/ 572397 w 2407137"/>
                <a:gd name="connsiteY206" fmla="*/ 726047 h 2407138"/>
                <a:gd name="connsiteX207" fmla="*/ 239044 w 2407137"/>
                <a:gd name="connsiteY207" fmla="*/ 468748 h 2407138"/>
                <a:gd name="connsiteX208" fmla="*/ 243710 w 2407137"/>
                <a:gd name="connsiteY208" fmla="*/ 462704 h 2407138"/>
                <a:gd name="connsiteX209" fmla="*/ 462094 w 2407137"/>
                <a:gd name="connsiteY209" fmla="*/ 244150 h 2407138"/>
                <a:gd name="connsiteX210" fmla="*/ 474238 w 2407137"/>
                <a:gd name="connsiteY210" fmla="*/ 234887 h 2407138"/>
                <a:gd name="connsiteX211" fmla="*/ 729468 w 2407137"/>
                <a:gd name="connsiteY211" fmla="*/ 569472 h 2407138"/>
                <a:gd name="connsiteX212" fmla="*/ 723162 w 2407137"/>
                <a:gd name="connsiteY212" fmla="*/ 573797 h 2407138"/>
                <a:gd name="connsiteX213" fmla="*/ 717325 w 2407137"/>
                <a:gd name="connsiteY213" fmla="*/ 578735 h 240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7137" h="2407138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: 圆角 9"/>
          <p:cNvSpPr/>
          <p:nvPr/>
        </p:nvSpPr>
        <p:spPr>
          <a:xfrm>
            <a:off x="3576000" y="4181727"/>
            <a:ext cx="5040000" cy="57600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苏新诗柳楷简体-yolan" panose="02000000000000000000" pitchFamily="2" charset="-122"/>
              </a:rPr>
              <a:t>在此输入您的党组织名称</a:t>
            </a:r>
            <a:endParaRPr lang="en-US" altLang="zh-CN" sz="20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苏新诗柳楷简体-yolan" panose="02000000000000000000" pitchFamily="2" charset="-122"/>
            </a:endParaRPr>
          </a:p>
        </p:txBody>
      </p:sp>
      <p:sp>
        <p:nvSpPr>
          <p:cNvPr id="15" name="党"/>
          <p:cNvSpPr txBox="1"/>
          <p:nvPr/>
        </p:nvSpPr>
        <p:spPr>
          <a:xfrm>
            <a:off x="3576000" y="2249853"/>
            <a:ext cx="5581412" cy="1604093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9600" b="1" dirty="0">
                <a:ln w="31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八大山人 V2007" panose="02000600000000000000" pitchFamily="2" charset="-122"/>
              </a:rPr>
              <a:t>感谢聆听</a:t>
            </a:r>
            <a:endParaRPr lang="en-US" altLang="zh-CN" sz="9600" b="1" dirty="0">
              <a:ln w="31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八大山人 V2007" panose="020006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-12876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6814709"/>
            <a:ext cx="1219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9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3.7037E-6 L 0.1552 -0.10741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53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2.96296E-6 L 0.12995 -2.96296E-6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794567" y="1082800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履职工作成绩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542"/>
            <a:ext cx="12192000" cy="32574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 rot="16200000">
            <a:off x="5698443" y="382829"/>
            <a:ext cx="799436" cy="12187678"/>
          </a:xfrm>
          <a:custGeom>
            <a:avLst/>
            <a:gdLst>
              <a:gd name="connsiteX0" fmla="*/ 233836 w 233836"/>
              <a:gd name="connsiteY0" fmla="*/ 0 h 12187678"/>
              <a:gd name="connsiteX1" fmla="*/ 233836 w 233836"/>
              <a:gd name="connsiteY1" fmla="*/ 12187678 h 12187678"/>
              <a:gd name="connsiteX2" fmla="*/ 0 w 233836"/>
              <a:gd name="connsiteY2" fmla="*/ 12187678 h 12187678"/>
              <a:gd name="connsiteX3" fmla="*/ 0 w 233836"/>
              <a:gd name="connsiteY3" fmla="*/ 0 h 1218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6" h="12187678">
                <a:moveTo>
                  <a:pt x="233836" y="0"/>
                </a:moveTo>
                <a:lnTo>
                  <a:pt x="233836" y="12187678"/>
                </a:lnTo>
                <a:lnTo>
                  <a:pt x="0" y="1218767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2372267" y="1082802"/>
            <a:ext cx="2096835" cy="1107996"/>
            <a:chOff x="2310634" y="2770718"/>
            <a:chExt cx="1662278" cy="1016662"/>
          </a:xfrm>
        </p:grpSpPr>
        <p:sp>
          <p:nvSpPr>
            <p:cNvPr id="9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2310635" y="2770718"/>
              <a:ext cx="1662277" cy="1016662"/>
            </a:xfrm>
            <a:custGeom>
              <a:avLst/>
              <a:gdLst>
                <a:gd name="connsiteX0" fmla="*/ 0 w 2223821"/>
                <a:gd name="connsiteY0" fmla="*/ 0 h 1389888"/>
                <a:gd name="connsiteX1" fmla="*/ 2223821 w 2223821"/>
                <a:gd name="connsiteY1" fmla="*/ 0 h 1389888"/>
                <a:gd name="connsiteX2" fmla="*/ 2223821 w 2223821"/>
                <a:gd name="connsiteY2" fmla="*/ 1209578 h 1389888"/>
                <a:gd name="connsiteX3" fmla="*/ 1235874 w 2223821"/>
                <a:gd name="connsiteY3" fmla="*/ 1209578 h 1389888"/>
                <a:gd name="connsiteX4" fmla="*/ 1111911 w 2223821"/>
                <a:gd name="connsiteY4" fmla="*/ 1389888 h 1389888"/>
                <a:gd name="connsiteX5" fmla="*/ 987948 w 2223821"/>
                <a:gd name="connsiteY5" fmla="*/ 1209578 h 1389888"/>
                <a:gd name="connsiteX6" fmla="*/ 0 w 2223821"/>
                <a:gd name="connsiteY6" fmla="*/ 1209578 h 138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3821" h="1389888">
                  <a:moveTo>
                    <a:pt x="0" y="0"/>
                  </a:moveTo>
                  <a:lnTo>
                    <a:pt x="2223821" y="0"/>
                  </a:lnTo>
                  <a:lnTo>
                    <a:pt x="2223821" y="1209578"/>
                  </a:lnTo>
                  <a:lnTo>
                    <a:pt x="1235874" y="1209578"/>
                  </a:lnTo>
                  <a:lnTo>
                    <a:pt x="1111911" y="1389888"/>
                  </a:lnTo>
                  <a:lnTo>
                    <a:pt x="987948" y="1209578"/>
                  </a:lnTo>
                  <a:lnTo>
                    <a:pt x="0" y="1209578"/>
                  </a:lnTo>
                  <a:close/>
                </a:path>
              </a:pathLst>
            </a:custGeom>
            <a:solidFill>
              <a:srgbClr val="C000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400" b="1" kern="0" spc="4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New Tai Lue" panose="020B0502040204020203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310634" y="2951740"/>
              <a:ext cx="1662277" cy="384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kern="0" spc="4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New Tai Lue" panose="020B0502040204020203" pitchFamily="34" charset="0"/>
                </a:rPr>
                <a:t>第一部分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650458" y="2502301"/>
            <a:ext cx="463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50458" y="295351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650458" y="3400485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抓组织建设，凝聚党员领导干部战斗力</a:t>
            </a:r>
          </a:p>
        </p:txBody>
      </p:sp>
    </p:spTree>
    <p:extLst>
      <p:ext uri="{BB962C8B-B14F-4D97-AF65-F5344CB8AC3E}">
        <p14:creationId xmlns:p14="http://schemas.microsoft.com/office/powerpoint/2010/main" val="19118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125E-6 -1.48148E-6 L 0.14519 -0.00023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850"/>
                                  </p:stCondLst>
                                  <p:childTnLst>
                                    <p:animMotion origin="layout" path="M 0 -2.22222E-6 L 0.14518 -0.00023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950"/>
                                  </p:stCondLst>
                                  <p:childTnLst>
                                    <p:animMotion origin="layout" path="M 0 0 L 0.14518 -0.00023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02" y="1665770"/>
            <a:ext cx="4116183" cy="2353846"/>
          </a:xfrm>
          <a:custGeom>
            <a:avLst/>
            <a:gdLst>
              <a:gd name="connsiteX0" fmla="*/ 0 w 4116183"/>
              <a:gd name="connsiteY0" fmla="*/ 0 h 2355028"/>
              <a:gd name="connsiteX1" fmla="*/ 4116183 w 4116183"/>
              <a:gd name="connsiteY1" fmla="*/ 0 h 2355028"/>
              <a:gd name="connsiteX2" fmla="*/ 4116183 w 4116183"/>
              <a:gd name="connsiteY2" fmla="*/ 2355028 h 2355028"/>
              <a:gd name="connsiteX3" fmla="*/ 0 w 4116183"/>
              <a:gd name="connsiteY3" fmla="*/ 2355028 h 23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83" h="2355028">
                <a:moveTo>
                  <a:pt x="0" y="0"/>
                </a:moveTo>
                <a:lnTo>
                  <a:pt x="4116183" y="0"/>
                </a:lnTo>
                <a:lnTo>
                  <a:pt x="4116183" y="2355028"/>
                </a:lnTo>
                <a:lnTo>
                  <a:pt x="0" y="235502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268837" y="330101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68837" y="1665179"/>
            <a:ext cx="5836165" cy="2355028"/>
            <a:chOff x="1268837" y="1665179"/>
            <a:chExt cx="5836165" cy="2355028"/>
          </a:xfrm>
        </p:grpSpPr>
        <p:sp>
          <p:nvSpPr>
            <p:cNvPr id="6" name="矩形: 圆角 5"/>
            <p:cNvSpPr/>
            <p:nvPr/>
          </p:nvSpPr>
          <p:spPr>
            <a:xfrm>
              <a:off x="1268837" y="1665179"/>
              <a:ext cx="5836165" cy="2355028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609928" y="1873197"/>
              <a:ext cx="515398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年，在省分公司党委总经理室的关心支持下，某某某某党委班子得以充实健全，为充分发挥班子整体功能，班子</a:t>
              </a:r>
              <a:r>
                <a:rPr lang="en-US" altLang="zh-CN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人细化职责，明确分工，分别负责党委、纪委、工会工作，</a:t>
              </a:r>
              <a:r>
                <a:rPr lang="zh-CN" altLang="en-US" sz="20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坚持党委统一领导，纪委协同监督，工会保障权益</a:t>
              </a:r>
              <a:r>
                <a:rPr lang="zh-CN" altLang="en-US" sz="2000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，打造党政齐抓共管的格局。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68837" y="4446510"/>
            <a:ext cx="2880000" cy="1332000"/>
            <a:chOff x="1268837" y="4446510"/>
            <a:chExt cx="2880000" cy="1332000"/>
          </a:xfrm>
        </p:grpSpPr>
        <p:sp>
          <p:nvSpPr>
            <p:cNvPr id="25" name="矩形: 圆角 24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统一领导</a:t>
              </a:r>
              <a:endParaRPr lang="zh-CN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党委</a:t>
              </a:r>
              <a:endParaRPr lang="zh-CN" altLang="en-US" sz="2400" b="1" dirty="0">
                <a:solidFill>
                  <a:srgbClr val="FFFAF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1185" y="4446510"/>
            <a:ext cx="2880000" cy="1332000"/>
            <a:chOff x="1268837" y="4446510"/>
            <a:chExt cx="2880000" cy="1332000"/>
          </a:xfrm>
        </p:grpSpPr>
        <p:sp>
          <p:nvSpPr>
            <p:cNvPr id="29" name="矩形: 圆角 28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保障权益</a:t>
              </a: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</a:rPr>
                <a:t>工会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805011" y="4446510"/>
            <a:ext cx="2880000" cy="1332000"/>
            <a:chOff x="1268837" y="4446510"/>
            <a:chExt cx="2880000" cy="1332000"/>
          </a:xfrm>
        </p:grpSpPr>
        <p:sp>
          <p:nvSpPr>
            <p:cNvPr id="32" name="矩形: 圆角 31"/>
            <p:cNvSpPr/>
            <p:nvPr/>
          </p:nvSpPr>
          <p:spPr>
            <a:xfrm>
              <a:off x="1268837" y="4770510"/>
              <a:ext cx="2880000" cy="10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50000"/>
                </a:lnSpc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协同监督</a:t>
              </a: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2024837" y="4446510"/>
              <a:ext cx="1368000" cy="6480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FAF0"/>
                  </a:solidFill>
                </a:rPr>
                <a:t>纪委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7814005" y="2102079"/>
            <a:ext cx="26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齐抓共管新格局</a:t>
            </a:r>
          </a:p>
        </p:txBody>
      </p:sp>
    </p:spTree>
    <p:extLst>
      <p:ext uri="{BB962C8B-B14F-4D97-AF65-F5344CB8AC3E}">
        <p14:creationId xmlns:p14="http://schemas.microsoft.com/office/powerpoint/2010/main" val="3415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58333E-6 -3.7037E-7 L -0.00066 0.1444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5029200" y="2017986"/>
            <a:ext cx="6321972" cy="3957145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8837" y="330101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抓责任落实，建立党建工作联动机制</a:t>
            </a:r>
          </a:p>
        </p:txBody>
      </p:sp>
      <p:sp>
        <p:nvSpPr>
          <p:cNvPr id="5" name="矩形 4"/>
          <p:cNvSpPr/>
          <p:nvPr/>
        </p:nvSpPr>
        <p:spPr>
          <a:xfrm>
            <a:off x="5795145" y="3296910"/>
            <a:ext cx="4648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完善公司党建工作机制，出台了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党委中心组学习制度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某某县支党支部学习制度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某某党支部年度工作计划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党员考核管理办法</a:t>
            </a:r>
            <a:r>
              <a:rPr lang="en-US" altLang="zh-CN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等，制定学习规划、明确年度任务、严格党员考核，实现党建工作规范化、制度化。</a:t>
            </a:r>
          </a:p>
        </p:txBody>
      </p:sp>
      <p:sp>
        <p:nvSpPr>
          <p:cNvPr id="7" name="矩形 6"/>
          <p:cNvSpPr/>
          <p:nvPr/>
        </p:nvSpPr>
        <p:spPr>
          <a:xfrm>
            <a:off x="6231543" y="246077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完善公司党建工作机制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1268837" y="2017985"/>
            <a:ext cx="3618470" cy="18760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68837" y="4099033"/>
            <a:ext cx="3618470" cy="187609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8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0.14843 0.0004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95833E-6 1.48148E-6 L -0.14843 0.0004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1.11111E-6 L 0.25925 0.00069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/>
      <p:bldP spid="4" grpId="1"/>
      <p:bldP spid="5" grpId="0"/>
      <p:bldP spid="7" grpId="0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3783724" y="1947274"/>
            <a:ext cx="76616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由公司党委班子带头，通过每月组织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次集中学习、统一发放了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习近平总书记系列重要讲话读本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习近平关于党风廉政建设和反腐败斗争论述摘编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十八届六中全会报告学习辅导读本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等进行自主学习、订购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半月谈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党支部工作指导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等党刊轮流传阅、在职场安置党务宣传栏、建立某某某某党员微信群讨论学习等多种方式，不断强化党员干部政治理论学习，提高政治素养。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" y="1947274"/>
            <a:ext cx="3389586" cy="3323987"/>
            <a:chOff x="1" y="1947274"/>
            <a:chExt cx="3389586" cy="3323987"/>
          </a:xfrm>
        </p:grpSpPr>
        <p:sp>
          <p:nvSpPr>
            <p:cNvPr id="6" name="矩形: 圆角 5"/>
            <p:cNvSpPr/>
            <p:nvPr/>
          </p:nvSpPr>
          <p:spPr>
            <a:xfrm>
              <a:off x="1" y="1947274"/>
              <a:ext cx="3389586" cy="3323987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70820" y="2648116"/>
              <a:ext cx="1047947" cy="1030647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8F0D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01332" y="3960509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抓学习教育</a:t>
              </a:r>
            </a:p>
          </p:txBody>
        </p:sp>
      </p:grpSp>
      <p:sp>
        <p:nvSpPr>
          <p:cNvPr id="15" name="矩形: 圆角 14"/>
          <p:cNvSpPr/>
          <p:nvPr/>
        </p:nvSpPr>
        <p:spPr>
          <a:xfrm>
            <a:off x="11839529" y="1947274"/>
            <a:ext cx="352471" cy="3323987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0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2.59259E-6 L -0.08698 -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5" name="矩形 4"/>
          <p:cNvSpPr/>
          <p:nvPr/>
        </p:nvSpPr>
        <p:spPr>
          <a:xfrm>
            <a:off x="3497176" y="1767097"/>
            <a:ext cx="5394286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党章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97137" y="2812233"/>
            <a:ext cx="5394325" cy="4320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习近平关于党风廉政建设和反腐败斗争论述摘编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7137" y="2289665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习近平总书记系列重要讲话读本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7137" y="3397469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十八大报告学习辅导读本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268837" y="1767097"/>
            <a:ext cx="1800000" cy="1999704"/>
            <a:chOff x="2167471" y="1798628"/>
            <a:chExt cx="1800000" cy="1999704"/>
          </a:xfrm>
        </p:grpSpPr>
        <p:sp>
          <p:nvSpPr>
            <p:cNvPr id="3" name="矩形: 圆角 2"/>
            <p:cNvSpPr/>
            <p:nvPr/>
          </p:nvSpPr>
          <p:spPr>
            <a:xfrm>
              <a:off x="2167471" y="1798628"/>
              <a:ext cx="1800000" cy="1999704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统一发放</a:t>
              </a: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学习刊物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707471" y="1983294"/>
              <a:ext cx="720000" cy="720000"/>
              <a:chOff x="5376863" y="4259264"/>
              <a:chExt cx="2257425" cy="2260600"/>
            </a:xfrm>
            <a:solidFill>
              <a:srgbClr val="FFFAF0"/>
            </a:solidFill>
          </p:grpSpPr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7072313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8 w 132"/>
                  <a:gd name="T31" fmla="*/ 253 h 530"/>
                  <a:gd name="T32" fmla="*/ 53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3 w 132"/>
                  <a:gd name="T39" fmla="*/ 33 h 530"/>
                  <a:gd name="T40" fmla="*/ 78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8" y="253"/>
                    </a:cubicBezTo>
                    <a:cubicBezTo>
                      <a:pt x="53" y="253"/>
                      <a:pt x="53" y="253"/>
                      <a:pt x="53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3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6224588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9 w 132"/>
                  <a:gd name="T31" fmla="*/ 253 h 530"/>
                  <a:gd name="T32" fmla="*/ 54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4 w 132"/>
                  <a:gd name="T39" fmla="*/ 33 h 530"/>
                  <a:gd name="T40" fmla="*/ 79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8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4" y="410"/>
                      <a:pt x="99" y="425"/>
                      <a:pt x="99" y="443"/>
                    </a:cubicBezTo>
                    <a:cubicBezTo>
                      <a:pt x="99" y="461"/>
                      <a:pt x="84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5376863" y="4259264"/>
                <a:ext cx="561975" cy="2260600"/>
              </a:xfrm>
              <a:custGeom>
                <a:avLst/>
                <a:gdLst>
                  <a:gd name="T0" fmla="*/ 91 w 132"/>
                  <a:gd name="T1" fmla="*/ 0 h 530"/>
                  <a:gd name="T2" fmla="*/ 41 w 132"/>
                  <a:gd name="T3" fmla="*/ 0 h 530"/>
                  <a:gd name="T4" fmla="*/ 0 w 132"/>
                  <a:gd name="T5" fmla="*/ 50 h 530"/>
                  <a:gd name="T6" fmla="*/ 0 w 132"/>
                  <a:gd name="T7" fmla="*/ 480 h 530"/>
                  <a:gd name="T8" fmla="*/ 41 w 132"/>
                  <a:gd name="T9" fmla="*/ 530 h 530"/>
                  <a:gd name="T10" fmla="*/ 91 w 132"/>
                  <a:gd name="T11" fmla="*/ 530 h 530"/>
                  <a:gd name="T12" fmla="*/ 132 w 132"/>
                  <a:gd name="T13" fmla="*/ 480 h 530"/>
                  <a:gd name="T14" fmla="*/ 132 w 132"/>
                  <a:gd name="T15" fmla="*/ 50 h 530"/>
                  <a:gd name="T16" fmla="*/ 91 w 132"/>
                  <a:gd name="T17" fmla="*/ 0 h 530"/>
                  <a:gd name="T18" fmla="*/ 66 w 132"/>
                  <a:gd name="T19" fmla="*/ 476 h 530"/>
                  <a:gd name="T20" fmla="*/ 33 w 132"/>
                  <a:gd name="T21" fmla="*/ 443 h 530"/>
                  <a:gd name="T22" fmla="*/ 66 w 132"/>
                  <a:gd name="T23" fmla="*/ 410 h 530"/>
                  <a:gd name="T24" fmla="*/ 99 w 132"/>
                  <a:gd name="T25" fmla="*/ 443 h 530"/>
                  <a:gd name="T26" fmla="*/ 66 w 132"/>
                  <a:gd name="T27" fmla="*/ 476 h 530"/>
                  <a:gd name="T28" fmla="*/ 99 w 132"/>
                  <a:gd name="T29" fmla="*/ 232 h 530"/>
                  <a:gd name="T30" fmla="*/ 79 w 132"/>
                  <a:gd name="T31" fmla="*/ 253 h 530"/>
                  <a:gd name="T32" fmla="*/ 54 w 132"/>
                  <a:gd name="T33" fmla="*/ 253 h 530"/>
                  <a:gd name="T34" fmla="*/ 33 w 132"/>
                  <a:gd name="T35" fmla="*/ 232 h 530"/>
                  <a:gd name="T36" fmla="*/ 33 w 132"/>
                  <a:gd name="T37" fmla="*/ 54 h 530"/>
                  <a:gd name="T38" fmla="*/ 54 w 132"/>
                  <a:gd name="T39" fmla="*/ 33 h 530"/>
                  <a:gd name="T40" fmla="*/ 79 w 132"/>
                  <a:gd name="T41" fmla="*/ 33 h 530"/>
                  <a:gd name="T42" fmla="*/ 99 w 132"/>
                  <a:gd name="T43" fmla="*/ 54 h 530"/>
                  <a:gd name="T44" fmla="*/ 99 w 132"/>
                  <a:gd name="T45" fmla="*/ 23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530">
                    <a:moveTo>
                      <a:pt x="9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22"/>
                      <a:pt x="0" y="50"/>
                    </a:cubicBezTo>
                    <a:cubicBezTo>
                      <a:pt x="0" y="480"/>
                      <a:pt x="0" y="480"/>
                      <a:pt x="0" y="480"/>
                    </a:cubicBezTo>
                    <a:cubicBezTo>
                      <a:pt x="0" y="508"/>
                      <a:pt x="19" y="530"/>
                      <a:pt x="41" y="530"/>
                    </a:cubicBezTo>
                    <a:cubicBezTo>
                      <a:pt x="91" y="530"/>
                      <a:pt x="91" y="530"/>
                      <a:pt x="91" y="530"/>
                    </a:cubicBezTo>
                    <a:cubicBezTo>
                      <a:pt x="114" y="530"/>
                      <a:pt x="132" y="508"/>
                      <a:pt x="132" y="48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22"/>
                      <a:pt x="114" y="0"/>
                      <a:pt x="91" y="0"/>
                    </a:cubicBezTo>
                    <a:close/>
                    <a:moveTo>
                      <a:pt x="66" y="476"/>
                    </a:moveTo>
                    <a:cubicBezTo>
                      <a:pt x="48" y="476"/>
                      <a:pt x="33" y="461"/>
                      <a:pt x="33" y="443"/>
                    </a:cubicBezTo>
                    <a:cubicBezTo>
                      <a:pt x="33" y="425"/>
                      <a:pt x="48" y="410"/>
                      <a:pt x="66" y="410"/>
                    </a:cubicBezTo>
                    <a:cubicBezTo>
                      <a:pt x="85" y="410"/>
                      <a:pt x="99" y="425"/>
                      <a:pt x="99" y="443"/>
                    </a:cubicBezTo>
                    <a:cubicBezTo>
                      <a:pt x="99" y="461"/>
                      <a:pt x="85" y="476"/>
                      <a:pt x="66" y="476"/>
                    </a:cubicBezTo>
                    <a:close/>
                    <a:moveTo>
                      <a:pt x="99" y="232"/>
                    </a:moveTo>
                    <a:cubicBezTo>
                      <a:pt x="99" y="243"/>
                      <a:pt x="90" y="253"/>
                      <a:pt x="79" y="253"/>
                    </a:cubicBezTo>
                    <a:cubicBezTo>
                      <a:pt x="54" y="253"/>
                      <a:pt x="54" y="253"/>
                      <a:pt x="54" y="253"/>
                    </a:cubicBezTo>
                    <a:cubicBezTo>
                      <a:pt x="42" y="253"/>
                      <a:pt x="33" y="243"/>
                      <a:pt x="33" y="23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42"/>
                      <a:pt x="42" y="33"/>
                      <a:pt x="54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90" y="33"/>
                      <a:pt x="99" y="42"/>
                      <a:pt x="99" y="54"/>
                    </a:cubicBezTo>
                    <a:cubicBezTo>
                      <a:pt x="99" y="232"/>
                      <a:pt x="99" y="232"/>
                      <a:pt x="99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268837" y="4228224"/>
            <a:ext cx="1800000" cy="1800000"/>
            <a:chOff x="2167471" y="4259755"/>
            <a:chExt cx="1800000" cy="1800000"/>
          </a:xfrm>
        </p:grpSpPr>
        <p:sp>
          <p:nvSpPr>
            <p:cNvPr id="4" name="矩形: 圆角 3"/>
            <p:cNvSpPr/>
            <p:nvPr/>
          </p:nvSpPr>
          <p:spPr>
            <a:xfrm>
              <a:off x="2167471" y="4259755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订购轮流</a:t>
              </a:r>
              <a:endParaRPr lang="en-US" altLang="zh-CN" sz="2400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b="1" dirty="0">
                  <a:solidFill>
                    <a:srgbClr val="FFFA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传阅刊物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797091" y="4468330"/>
              <a:ext cx="540759" cy="608495"/>
              <a:chOff x="4854577" y="4525963"/>
              <a:chExt cx="2395538" cy="2725738"/>
            </a:xfrm>
            <a:solidFill>
              <a:srgbClr val="FFFAF0"/>
            </a:solidFill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4854577" y="4525963"/>
                <a:ext cx="1970088" cy="2300288"/>
              </a:xfrm>
              <a:custGeom>
                <a:avLst/>
                <a:gdLst>
                  <a:gd name="T0" fmla="*/ 463 w 463"/>
                  <a:gd name="T1" fmla="*/ 52 h 540"/>
                  <a:gd name="T2" fmla="*/ 410 w 463"/>
                  <a:gd name="T3" fmla="*/ 0 h 540"/>
                  <a:gd name="T4" fmla="*/ 50 w 463"/>
                  <a:gd name="T5" fmla="*/ 0 h 540"/>
                  <a:gd name="T6" fmla="*/ 0 w 463"/>
                  <a:gd name="T7" fmla="*/ 50 h 540"/>
                  <a:gd name="T8" fmla="*/ 0 w 463"/>
                  <a:gd name="T9" fmla="*/ 487 h 540"/>
                  <a:gd name="T10" fmla="*/ 52 w 463"/>
                  <a:gd name="T11" fmla="*/ 540 h 540"/>
                  <a:gd name="T12" fmla="*/ 410 w 463"/>
                  <a:gd name="T13" fmla="*/ 540 h 540"/>
                  <a:gd name="T14" fmla="*/ 463 w 463"/>
                  <a:gd name="T15" fmla="*/ 487 h 540"/>
                  <a:gd name="T16" fmla="*/ 463 w 463"/>
                  <a:gd name="T17" fmla="*/ 52 h 540"/>
                  <a:gd name="T18" fmla="*/ 463 w 463"/>
                  <a:gd name="T19" fmla="*/ 52 h 540"/>
                  <a:gd name="T20" fmla="*/ 411 w 463"/>
                  <a:gd name="T21" fmla="*/ 448 h 540"/>
                  <a:gd name="T22" fmla="*/ 371 w 463"/>
                  <a:gd name="T23" fmla="*/ 488 h 540"/>
                  <a:gd name="T24" fmla="*/ 92 w 463"/>
                  <a:gd name="T25" fmla="*/ 488 h 540"/>
                  <a:gd name="T26" fmla="*/ 52 w 463"/>
                  <a:gd name="T27" fmla="*/ 448 h 540"/>
                  <a:gd name="T28" fmla="*/ 52 w 463"/>
                  <a:gd name="T29" fmla="*/ 91 h 540"/>
                  <a:gd name="T30" fmla="*/ 92 w 463"/>
                  <a:gd name="T31" fmla="*/ 51 h 540"/>
                  <a:gd name="T32" fmla="*/ 371 w 463"/>
                  <a:gd name="T33" fmla="*/ 51 h 540"/>
                  <a:gd name="T34" fmla="*/ 411 w 463"/>
                  <a:gd name="T35" fmla="*/ 91 h 540"/>
                  <a:gd name="T36" fmla="*/ 411 w 463"/>
                  <a:gd name="T37" fmla="*/ 448 h 540"/>
                  <a:gd name="T38" fmla="*/ 411 w 463"/>
                  <a:gd name="T39" fmla="*/ 44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3" h="540">
                    <a:moveTo>
                      <a:pt x="463" y="52"/>
                    </a:moveTo>
                    <a:cubicBezTo>
                      <a:pt x="463" y="23"/>
                      <a:pt x="439" y="0"/>
                      <a:pt x="41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3" y="0"/>
                      <a:pt x="0" y="23"/>
                      <a:pt x="0" y="50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516"/>
                      <a:pt x="23" y="540"/>
                      <a:pt x="52" y="540"/>
                    </a:cubicBezTo>
                    <a:cubicBezTo>
                      <a:pt x="410" y="540"/>
                      <a:pt x="410" y="540"/>
                      <a:pt x="410" y="540"/>
                    </a:cubicBezTo>
                    <a:cubicBezTo>
                      <a:pt x="439" y="540"/>
                      <a:pt x="463" y="516"/>
                      <a:pt x="463" y="487"/>
                    </a:cubicBezTo>
                    <a:cubicBezTo>
                      <a:pt x="463" y="52"/>
                      <a:pt x="463" y="52"/>
                      <a:pt x="463" y="52"/>
                    </a:cubicBezTo>
                    <a:cubicBezTo>
                      <a:pt x="463" y="52"/>
                      <a:pt x="463" y="52"/>
                      <a:pt x="463" y="52"/>
                    </a:cubicBezTo>
                    <a:close/>
                    <a:moveTo>
                      <a:pt x="411" y="448"/>
                    </a:moveTo>
                    <a:cubicBezTo>
                      <a:pt x="411" y="470"/>
                      <a:pt x="393" y="488"/>
                      <a:pt x="371" y="488"/>
                    </a:cubicBezTo>
                    <a:cubicBezTo>
                      <a:pt x="92" y="488"/>
                      <a:pt x="92" y="488"/>
                      <a:pt x="92" y="488"/>
                    </a:cubicBezTo>
                    <a:cubicBezTo>
                      <a:pt x="70" y="488"/>
                      <a:pt x="52" y="470"/>
                      <a:pt x="52" y="448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69"/>
                      <a:pt x="70" y="51"/>
                      <a:pt x="92" y="51"/>
                    </a:cubicBezTo>
                    <a:cubicBezTo>
                      <a:pt x="371" y="51"/>
                      <a:pt x="371" y="51"/>
                      <a:pt x="371" y="51"/>
                    </a:cubicBezTo>
                    <a:cubicBezTo>
                      <a:pt x="393" y="51"/>
                      <a:pt x="411" y="69"/>
                      <a:pt x="411" y="91"/>
                    </a:cubicBezTo>
                    <a:cubicBezTo>
                      <a:pt x="411" y="448"/>
                      <a:pt x="411" y="448"/>
                      <a:pt x="411" y="448"/>
                    </a:cubicBezTo>
                    <a:cubicBezTo>
                      <a:pt x="411" y="448"/>
                      <a:pt x="411" y="448"/>
                      <a:pt x="411" y="4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5287965" y="4951413"/>
                <a:ext cx="1962150" cy="2300288"/>
              </a:xfrm>
              <a:custGeom>
                <a:avLst/>
                <a:gdLst>
                  <a:gd name="T0" fmla="*/ 381 w 461"/>
                  <a:gd name="T1" fmla="*/ 0 h 540"/>
                  <a:gd name="T2" fmla="*/ 381 w 461"/>
                  <a:gd name="T3" fmla="*/ 52 h 540"/>
                  <a:gd name="T4" fmla="*/ 410 w 461"/>
                  <a:gd name="T5" fmla="*/ 81 h 540"/>
                  <a:gd name="T6" fmla="*/ 410 w 461"/>
                  <a:gd name="T7" fmla="*/ 460 h 540"/>
                  <a:gd name="T8" fmla="*/ 381 w 461"/>
                  <a:gd name="T9" fmla="*/ 489 h 540"/>
                  <a:gd name="T10" fmla="*/ 78 w 461"/>
                  <a:gd name="T11" fmla="*/ 489 h 540"/>
                  <a:gd name="T12" fmla="*/ 50 w 461"/>
                  <a:gd name="T13" fmla="*/ 462 h 540"/>
                  <a:gd name="T14" fmla="*/ 0 w 461"/>
                  <a:gd name="T15" fmla="*/ 462 h 540"/>
                  <a:gd name="T16" fmla="*/ 0 w 461"/>
                  <a:gd name="T17" fmla="*/ 488 h 540"/>
                  <a:gd name="T18" fmla="*/ 52 w 461"/>
                  <a:gd name="T19" fmla="*/ 540 h 540"/>
                  <a:gd name="T20" fmla="*/ 409 w 461"/>
                  <a:gd name="T21" fmla="*/ 540 h 540"/>
                  <a:gd name="T22" fmla="*/ 461 w 461"/>
                  <a:gd name="T23" fmla="*/ 488 h 540"/>
                  <a:gd name="T24" fmla="*/ 461 w 461"/>
                  <a:gd name="T25" fmla="*/ 53 h 540"/>
                  <a:gd name="T26" fmla="*/ 409 w 461"/>
                  <a:gd name="T27" fmla="*/ 0 h 540"/>
                  <a:gd name="T28" fmla="*/ 381 w 461"/>
                  <a:gd name="T2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1" h="540">
                    <a:moveTo>
                      <a:pt x="381" y="0"/>
                    </a:moveTo>
                    <a:cubicBezTo>
                      <a:pt x="381" y="52"/>
                      <a:pt x="381" y="52"/>
                      <a:pt x="381" y="52"/>
                    </a:cubicBezTo>
                    <a:cubicBezTo>
                      <a:pt x="397" y="52"/>
                      <a:pt x="410" y="65"/>
                      <a:pt x="410" y="81"/>
                    </a:cubicBezTo>
                    <a:cubicBezTo>
                      <a:pt x="410" y="460"/>
                      <a:pt x="410" y="460"/>
                      <a:pt x="410" y="460"/>
                    </a:cubicBezTo>
                    <a:cubicBezTo>
                      <a:pt x="410" y="476"/>
                      <a:pt x="397" y="489"/>
                      <a:pt x="381" y="489"/>
                    </a:cubicBezTo>
                    <a:cubicBezTo>
                      <a:pt x="78" y="489"/>
                      <a:pt x="78" y="489"/>
                      <a:pt x="78" y="489"/>
                    </a:cubicBezTo>
                    <a:cubicBezTo>
                      <a:pt x="63" y="489"/>
                      <a:pt x="50" y="477"/>
                      <a:pt x="50" y="462"/>
                    </a:cubicBezTo>
                    <a:cubicBezTo>
                      <a:pt x="0" y="462"/>
                      <a:pt x="0" y="462"/>
                      <a:pt x="0" y="462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517"/>
                      <a:pt x="23" y="540"/>
                      <a:pt x="52" y="540"/>
                    </a:cubicBezTo>
                    <a:cubicBezTo>
                      <a:pt x="409" y="540"/>
                      <a:pt x="409" y="540"/>
                      <a:pt x="409" y="540"/>
                    </a:cubicBezTo>
                    <a:cubicBezTo>
                      <a:pt x="438" y="540"/>
                      <a:pt x="461" y="517"/>
                      <a:pt x="461" y="488"/>
                    </a:cubicBezTo>
                    <a:cubicBezTo>
                      <a:pt x="461" y="53"/>
                      <a:pt x="461" y="53"/>
                      <a:pt x="461" y="53"/>
                    </a:cubicBezTo>
                    <a:cubicBezTo>
                      <a:pt x="461" y="24"/>
                      <a:pt x="438" y="0"/>
                      <a:pt x="409" y="0"/>
                    </a:cubicBezTo>
                    <a:cubicBezTo>
                      <a:pt x="381" y="0"/>
                      <a:pt x="381" y="0"/>
                      <a:pt x="38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5245102" y="5027613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5245102" y="5391151"/>
                <a:ext cx="1204913" cy="215900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5245102" y="5753101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6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6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40"/>
                      <a:pt x="283" y="26"/>
                    </a:cubicBezTo>
                    <a:cubicBezTo>
                      <a:pt x="283" y="12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5245102" y="6105526"/>
                <a:ext cx="1204913" cy="217488"/>
              </a:xfrm>
              <a:custGeom>
                <a:avLst/>
                <a:gdLst>
                  <a:gd name="T0" fmla="*/ 26 w 283"/>
                  <a:gd name="T1" fmla="*/ 51 h 51"/>
                  <a:gd name="T2" fmla="*/ 257 w 283"/>
                  <a:gd name="T3" fmla="*/ 51 h 51"/>
                  <a:gd name="T4" fmla="*/ 283 w 283"/>
                  <a:gd name="T5" fmla="*/ 25 h 51"/>
                  <a:gd name="T6" fmla="*/ 257 w 283"/>
                  <a:gd name="T7" fmla="*/ 0 h 51"/>
                  <a:gd name="T8" fmla="*/ 26 w 283"/>
                  <a:gd name="T9" fmla="*/ 0 h 51"/>
                  <a:gd name="T10" fmla="*/ 0 w 283"/>
                  <a:gd name="T11" fmla="*/ 25 h 51"/>
                  <a:gd name="T12" fmla="*/ 26 w 283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51">
                    <a:moveTo>
                      <a:pt x="26" y="51"/>
                    </a:moveTo>
                    <a:cubicBezTo>
                      <a:pt x="257" y="51"/>
                      <a:pt x="257" y="51"/>
                      <a:pt x="257" y="51"/>
                    </a:cubicBezTo>
                    <a:cubicBezTo>
                      <a:pt x="272" y="51"/>
                      <a:pt x="283" y="39"/>
                      <a:pt x="283" y="25"/>
                    </a:cubicBezTo>
                    <a:cubicBezTo>
                      <a:pt x="283" y="11"/>
                      <a:pt x="272" y="0"/>
                      <a:pt x="25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8" name="矩形 27"/>
          <p:cNvSpPr/>
          <p:nvPr/>
        </p:nvSpPr>
        <p:spPr>
          <a:xfrm>
            <a:off x="3497136" y="4222043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半月谈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94953" y="5602405"/>
            <a:ext cx="53943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党支部工作指导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7137" y="4912224"/>
            <a:ext cx="5392114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b="1" dirty="0">
                <a:solidFill>
                  <a:srgbClr val="FFFA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9315394" y="1767097"/>
            <a:ext cx="1804368" cy="420464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400" b="1" dirty="0">
              <a:solidFill>
                <a:srgbClr val="FFFA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5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2.59259E-6 L -0.08698 -0.00023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375E-6 2.59259E-6 L -0.08698 -0.00023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-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8.33333E-7 -3.7037E-7 L 0.07409 -0.00023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 animBg="1"/>
      <p:bldP spid="7" grpId="0" animBg="1"/>
      <p:bldP spid="8" grpId="0" animBg="1"/>
      <p:bldP spid="28" grpId="0" animBg="1"/>
      <p:bldP spid="29" grpId="0" animBg="1"/>
      <p:bldP spid="30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8837" y="33010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抓学习教育，营造树党风扬正气的氛围</a:t>
            </a:r>
          </a:p>
        </p:txBody>
      </p:sp>
      <p:sp>
        <p:nvSpPr>
          <p:cNvPr id="3" name="矩形 2"/>
          <p:cNvSpPr/>
          <p:nvPr/>
        </p:nvSpPr>
        <p:spPr>
          <a:xfrm>
            <a:off x="5532715" y="2569866"/>
            <a:ext cx="5794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公司积极开展“两学一做”专题教育，共召开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次党委班子扩大会议，由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位班子成员分别上了主题为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严以修身，加强党性修养，坚定理想信念，打牢思想和行动的“总开关”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第二专题“严以律己”研讨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牢牢把握严以用权，用谋事创业的实绩践行“三严三实”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次党课。通过向公司员工发放征求意见表、开展交心谈心活动等方式，</a:t>
            </a:r>
            <a:r>
              <a:rPr lang="en-US" altLang="zh-CN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7C493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位班子虚心听取了广大群众的意见建议，认真查摆问题，撰写对照检查材料，严肃开展批评和自我批评，摆正心态，加强党性修养。 </a:t>
            </a:r>
          </a:p>
        </p:txBody>
      </p:sp>
      <p:sp>
        <p:nvSpPr>
          <p:cNvPr id="4" name="矩形 3"/>
          <p:cNvSpPr/>
          <p:nvPr/>
        </p:nvSpPr>
        <p:spPr>
          <a:xfrm>
            <a:off x="5532715" y="1837203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积极开展专题教育活动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268837" y="1837200"/>
            <a:ext cx="3552022" cy="2124000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1268837" y="4025902"/>
            <a:ext cx="1746000" cy="1714063"/>
          </a:xfrm>
          <a:prstGeom prst="roundRect">
            <a:avLst>
              <a:gd name="adj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3074859" y="4025902"/>
            <a:ext cx="1746000" cy="1714063"/>
          </a:xfrm>
          <a:prstGeom prst="roundRect">
            <a:avLst>
              <a:gd name="adj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4518 -0.00023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3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4.16667E-7 4.81481E-6 L -0.11628 0.00208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C207926-46AC-438D-AFE8-82F7327297A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m7W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u1p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7WklW7zOUugIAAFQKAAAhAAAAdW5pdmVyc2FsL2ZsYXNoX3NraW5fc2V0dGluZ3MueG1slVZtb9owEP6+X4HYd9K90kkpEqVMqtSt1Vr1u5MciYVjR7ZDx7+fz7EbGwhknCrh557HPp/vjqZqS/niw2SS5oIJ+QxaU14qRDw2ocXNNGu1FnyWC66B6xkXsiZsuvj4037SxDIvqcQO5FjNhuTQHzO3nzESd8a3OdqQIBd1Q/j+QZRilpF8W0rR8uJiaNW+Acko3xrm1Y/5aj14AKNK32uoo5jW12jjJI0EpQBD+r5Gu6hiJAPmT7qyn5Ga/qjztz+Q7aii2sqWn9CGZA0pIU7y9RJtmM/N7vGrzNHOCzT81Yb65TPaIJWRPch487uvaIMK0bTN/9RII0WJCY015x/xXcMEKUz7YVRXaBcFeCE86OIruPTYu94FJPc17PsU21UK9oR5PRgI+OgZg4WWLaSJX3U+VYm3x1ab/oDFhjBlCCHUk55M0E+kVX6bGOt5f+CN8iIgOaBnvArW1rDq4g2IMd7zV6tbOyrC+N6xIEAJOwcGEfZgz/xt0nrEDMCe+cxoAY+c7Y8jOHR1Iv/Gt8S95vn0Gy9wYpY+YX7lvXjSA3auCkJ1gOfUooCFwnBeaA34bGlisS6k5CimlJMdLYmmgv9CXra3l1FpcuBwpXa6sFJNNYNT9WZjNFM6TJddx+XovHE9dr8K/eW69USbIX4zJVqTvKrNr5KaTpzOdIlJzDQ5rcAxaegg7/lGBBp79pCoJnIL8kUINvYYLjSosduLrreG6GkS5CBNTmc5dZucSj9v6wzk2rwaBeWzHIMdsaJlxcyffqXwBsWBYsDbSXVl9uOEvtdlALgiACLzyldtt+g8dcs0ZbAD3/wBYK88dLdUmSodKrilfoCNDkvOIaNq0s2KvlbiGRLgJ/ivJqxo4wPPiLLXJFP2ZlHn+yncxxLNZT/OsPjCSWbXrpaijY3/OIMGxP8m/wFQSwMEFAACAAgA2bta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btaSVgHT52aAQAAHgYAAB8AAAB1bml2ZXJzYWwvaHRtbF9za2luX3NldHRpbmdzLmpzjZTLbsIwEEX3fEXkbitEn9DuUKFSJRaVyq7qwglDiHBsy3ZSUsS/N2NeseOUejbxzckdz0SebS+qF0lI9Bxt7bPdv7t7qwFqRhVw7eqsQ89RJ5plC5hnObCMA/GQ8vjpSd6diZAx4dY0rj7QVjf8iMA3S8p0E5cBCxXQdEArA9p3QNuEEv+cxF6jrH1JjT7HhTGC9xPBDXDT50Ll1DLk6tWuZoUeLEpQF9AlTcAxHdrVRZ4dH4YYTS4RuaS8molU9GOarFMlCr7oyr+qJKj6j6/3wOBp+DJ17FimzZuB3E88HWF0k1KB1nDI+zjFCMKMxsAavgO7/kAd43ZBHl1mOjNHenyD0aQlTaHVpdEYw8V47dXq5hCjzRnYmD1xd4vhEIxWoFpWk3sMBxSykP/4gVKJFDvSQts9P6FM0EXG00PqAUaQw8OibVf3zoXa40+Ic4WEd4VWoeuXd40OHwxdfONMpWNe7eWdhexYSOSBHCKgya4h1J4jxp8juP+MCDWGJqu8Hg/1bKzbQNUa1FwIVp/+69I5/Vy93S9QSwMEFAACAAgA2bta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btaSbDtXVduAAAAdgAAABwAAAB1bml2ZXJzYWwvbG9jYWxfc2V0dGluZ3MueG1sDcw9DsIwDEDhvaewvJefjaFpNzYQEuUAVmNQJMdGiYXg9nh7w6c3Ld8q8OHWi2nC4+6AwLpZLvpK+FjP4wmhO2kmMeWEagjLPExiG8md3QN2eAv9uK1cI5yvVEPeGndWJ48zjHCJ57Nwxv08/A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btaSXsIry0qCQAAcVsAACkAAAB1bml2ZXJzYWwvc2tpbl9jdXN0b21pemF0aW9uX3NldHRpbmdzLnhtbO1ce2/iyhX/v59iRHWlW6kKD/NKxVIZe0isJYaLnWS3VYUMnoAV4+HaQ3ZzxR/9NP1g/SQ9M7aDTYDYm22vtB28idZn5jxmzmMeP5Fe9OgF2jZidO395jCPBhZhzAuWUf8PCPUW1KfhJCQRYVF1T7n3Apd+MYIHymlAjZgTuE7oarw16tfQUHxQt6N29S68NQfNBuo0cQN3kY5bGrRdKvqlokGb3qhrveqBiFhuSBYkYMel9qq51tcMRhCRkBmBS772lXzvbFN+BFeh43rQL+q3m/zZpVp3epM/qFlvdVp411AVRWkjraXX9dqu07nsqHWEa81WTdkNug2loaB6q1W/bO/qnUZLgbfhZRukNPFlGzU7zWZD3zVwA7iRqg70hrbrKJf1ugracPdS2w2Hg06thur1utLUd622MhzUEPRWQIaqdPkEKroyUNo7daDWuwoaasPBsLnDOm5rLdRt4HattmsOBkqttp/c/eiy07WnFh5OOp1vCDzqgqOtPLaqR4Krt9iGIXS2yXrjO4yguRMRw/1QmUyxhU1btY2xWUliU8Rx2jM1KU+NiUAOnDXpazRgIByNA/8Z/bygm+c/9aqiJe0mTMrmRJaOPDBkvmWMBheLWNRFQMO141f6f4zDJhlUEU76RMIyfA/OguzVdcSnKFuiC0IZnnNMC7reOMHziC7pxdxZPC5Dug3cQmaunjck9L3gEXrXLjsaPqvI9yJmMLLO2Ye7/CnOtoFSFRFuXhvzpxCn78yJn2qsiU8Jvr3Kt2fkgPXJizwmWNU6f86xbpwlyTugq/LnPE8AWvJe6/DnbSZGvjLorvDMb5zt7jvPJMwriSvlWS662W7KxtMmpEs+2Xm+tx39wudTKDzBkltY408hJj5ArrCQl5JpE+PXDzomr4e1pLcGLeDcbHFJSELkZDDTxjcT1fw8G42vxrOBcVWBuiWyEvG0/LnR7n6tt9pQuRK+gpKsG3U0ystCQlirVkyWaU/HoxkIxKOZiT/ZlT7/XZp1fGuPDBNX+sl/SguApeCu0ue/i7DeTqewbsyskaHjmWHNzLEt5mWEbaxX+p/pFq2cJ4IYRU8e+YLYiiAoz15IUOR7rmjgJdsLtqSAPn18oxrmDFYre2poYrXqWzQMn/8sJDtbtoLgWTkRcr3ImfvEFWohREQ7Ly+gXWzNEPxjKw960rXjBRdFtE/Ve8O8mtnj8ciaYVNPKZU+Dlykhw7XVF7QVLXwFGSEsBqH38Y+E9EnJCDV90sLuTaurkfwY3NDrr3lyocf9g3WTDC4ZEKCAowQOHgKUWdZ9+OpzucQFCIHbZwo+kJDNxc0WdcVkG2Y2hhCU7Mz8m0uJpUNjveCBYQOWbAC8m6wZalXeDYYf4IYh9wcl2Qaf4SU/FiS6TO2IIewVYDNVO+MK7F/42mYJkiagwuHxztsy5zFAvj4bD55dBsBhc8wpInIxuiitCYL/3ILjjTU0YlsjwXDZIu3pfdEwJTQhWWugC4oQxrWeXT9cmv8bTZUjRHWZxBu+vh+ZosqyZWunWcUUIYc98kJFrCtJQtnC5nwDG2u54o27nlhwq9b7zfksKT+/JSULlPHn376BpNyBe+IZbBfBmWwTdmwt7TzaUtG8I2G8Fg/aUWRCfhmEywNm+rUGH8fF0XeeuvHVfp7OOrFuLLOetOO989Xcbf9F4yx4hI8MKCiDTxaignDSsyXHFg8/VKMhjkEdZO4nkPB54fTUgLMcSLDpOgdYu5g5nKG3MGMlhNxjweWYcNm657M+emjALPI1dhrx/3Nz4g+gbP5S6rOyQOF/ZJPnKd4IwNrl3B/ES9ntkq5pcU27BEYboLMZRxUINX31vwMVUzs7Q2eZe8N8uO5p1vfFdnte49iRYB53q7J633YQ0jXguo7URrX8aL013caEg9xGuudlNtAvCRoYV9l8vNdHrOwOtWuZ5pqapifKHg++8X5IDv4nIxsazZSB1wCpMnaYYsVrMIP/JxXXFZ8ItDxUAV5yeAt4oSL1b//+a/iYg7siakoof6lrBxIfl418Yu8v5uUkegfBeTY6iDPKl4KMiYHqpS1+PnKNiBAv8uRxYmXpTVd8yuuQqohBRI3qratatc3kCWWSAq6DWEvWFLIjTr9CIVP7PUr/RsnfITCaVPqlxUkZp7HJittw/6Iu2W+F5CS7O9eifjgbWMyU3VdnP0hR31v8Rgvvy4cYJJrPuTTZRl52rVqQnU+EElcj5WXKRa3tGpBSYjf9wXh6eha90LYX6j4DtRwlrufCVhI/Qm/2Xp9lQsd+EUchHH/wfEj8E36mu0SreiXxHlptyzpsOsEjJjw3WKfhduk75522HvKk8fNyk0ohx3vqA8LgxaPJyM6Tz/k0rSBuPrNKnihvbIczllJU8b0PfGwv0m+slf9M8TD/hZfVPh9+yumw5YsZ3odN3DCLD3ju1jOEddBHxKIKpX0Sd/yfbgFI34tG2VMSgj5nmvqkr5YG21vTZJ05rSswdUTFveCl+3LDeeZP4thRxx2yDXsw7d6Pn57zGM+OR3cYhyQglnvi/eSGRDDB4eTEVMRe96QDxU4iDiLFa/0UQUlMj5U+HTGCM0pvk1az3g5y3AKa86zrkU9F+W8lMqAV/Fyqmic6+eZetVX89SrnvNQLxF72oHBdj0nIYYY8KDKJR7KE7PdV+lV2J3YkR7wnWjNCmArkB3AGSnNhAwhF1hiW5VmS/ySbYe9JfN88kTSSpUhZCbn/Ph7EWTH+eBW2Yg8sGx4J5TSWZCUun0s5ktghn6SS5zIskoOWkomHXPmkRj9kWqVrj17G4+sRmmV5uGeLdCUHXi9ekQV9D01+71qdpmFGnUEZT0LvQ63vi8hVwm5SshVQq4ScpWQq4RcJeQqIVcJuUrIVUKuEnKVkKuEXCXkKiFXCblKyFVCrhJy/WEh15Ow3f8Ecd13lYCrBFx/D8D1dPz/Dnjr25z/d3Br7J/SaGvMJsHWUmDrMdS0CNp6BKQ9DbaeTrgfF2vNnmok5ioxV4m5SsxVYq4Sc5WYq8RcJeYqMVeJuUrMVWKuEnOVmKvEXCXmKjFXiblKzFVirhJzld9y/V6ga8YmibrKr7nKr7nKr7nKr7n+ENDrIQ1YQd7Jv6r9H1BLAwQUAAIACADZu1pJGVmzW6ATAAAoTgAAFwAAAHVuaXZlcnNhbC91bml2ZXJzYWwucG5n7ZyJV5Jp28BdMss0akanXNKmeVvMcmPMXWraN3PUcV+YKBmzJCVwQUBbpnJSe3tHodxyyrRcUMkdAbORCpemDEJRLANTFFIEBERenO98k855v/cP+M7DOcB5nutwcy2/+76u6z7nua/7+R40MbIw0tHRMTl8aJ+/jo4+UUdHb3zFcu0dvx9UHdovXaT/we90qnusxrQXy+B7ju/R0anNWTX3o4H2euX5Q6FIHZ3VHQtvXQai/JSOzvG2w/v2BCZHTQ6eqKiAK3YNq2/P6eB0yi7qJ2wqvP7xkIHB/tJAQ3+Dkm2mqMDv9yX476vRz92+wsz22rXJ+2FrzsLfKK/ODcVNDfFj73zA3SoIteOwa3/8Q1RYWVk56hF0S0Ip9hT+ETM1WtU41E+R9cflB0el8EUjfEK07N16R7qOvvHnDwoM+uH3F9m5XxPw1lm0uUkE/tJyi+Xroem6f31k3DMOzLPCi/QElghKQp9JCOdxHXPJII6OxoEPKiE5QzjVuXf+e9uXCs/nZbzIyxmnhHZfEmToLhl72Eo/d6eNeuwE/gtHFzPjpbrBzcvPKj4WXB5Hulj9TdSRnv6w1K2i9BP0ffvlxUMuO9buX3MqffGt35ZXQvXMDErbXkU5fR7kJTs93RZqRFwy8O6n6ekr/ZfdynuEOHpaFtP7lwQKegC1DXFeosP3+kGOGZkXX0XFkhaZ9DFuN93U0eDYEjM3ntxNX2ard/jom8ZSZwwZ/pekxjCgxnSH+RJvl+vaEXfv3xNLehy8SLkZl41abfW2LPHsGqeN0IumGfdLxwf8b7dxwH9J3l6yDTHKW2pbX7rZsbu/3X0c3G+3SDmlxRqttrr/WhKXa+vXOO7J3P3KX3ruYdfQxGf9JtpNdxgcXWrbGbrRFr/v/frtJs0WKYc1WUHUe5D+fAkK+4xXEDfu3xj7UNkQGIOQfZbIoEZ5Fzcvtc0FavBl+bZtk7myzEXeoWpDrBtAXxriTdqbNzfdfByIDd9OdsV8lmAcDY6231pqm0XNxZWBpr/KjmB+X+SdaH2ttrbQpSFeq6+35dDaQ2GPqDtzOfnef0nSvYkXS6F/s80kpH3ZdqMjmNK2k5+Vu0vS1Wpr6rg0xNd0db+8v+IfO3/g5b2Y6C76S0K3BvAF8AXwBfAF8AXwBfAF8AXwBfAF8AXwBfAF8AXwBfAF8AXwBfAF8AXwBfAF8AXwBfAF8AXwBfAF8AXwBfAF8AXwBfAF8AXwBfAF8AXwBfAF8AXwBfAF8AXwBfAF8AXwBfAF8AXwBfAF8AXwBfD9/4zvEOeSohc/jxzpcIIucfJ6Nzb9HhJBH937bOlzun5asuyagmr+Y/yycjszlz5o+3+S+UP/9sV/91+UDoqtWOz7/xKO8NKqk4u1+peeIB9BbU6ZV4y69npJugQPy4r60wTg4uaWnJZolGYcx1Jf2YBeNJYvuCZNjc8iqdlDZS8MpVMjNprZ8ht+PDy2Z3auPlpsQUoau3HhAj1NLWW7Rs8+WVdt72dtETXIa+FZ+/lididwrVw/k54RHI2VnlmX27PyfO7acUw+p1rIDZsPRUac2RPfLYd4+gwQbDY4FmNEzflGhJFhltpHNlzZPJ+Dm7l3HFvZLBr1kTd325Eo00XCeSWbNpQmyedRVLOiJFrreAMrzZt9G7J27h0Inzz6VjMBh2DYtdE9pdWN4mRWV+fc/LycRhOmMnpQxf98yiYOEkhpfLv8vbzR5qJXcJ+C1Lwn9dwcZE5Zb7EmzfNA9tqFZ7CpGWH3m1ngr9iXyzkoqqRQfCwaw0bFNCIrCOyzr1clHDTsCj8uRtFeg5ylv2mwYgwvsikEOXDCa+oppjr43eP5tifHsGnD+jZNKvGdAWShxOZb4dvgmkrY/PMTuGmRRtgU5GdFLmf6zJSAJncajkvGPaTNqDYnQuL3JeeWvVFqOF1oc3P5ZAEp4SO1Tx7G2xtK/bXtaLGiRrbjSlyzDdjQHqKBDzhdMNbilyExCbRVzbw+AWl4d+byk9u54SY5ceKkbrfm0k8f05tl2VEj0pjk7GZK1M1gYrmmeiWxPrHZDtqX+WZ6vzrktIeA2iSKBd39xi17JLgiyWy7UPzNzSzmo2PloW94FabrwZa6qAiS1w2zSaOzTLNuOU2j9tw7PsvFHvBVW0i9b5hJ9spLqaPvFP66Ep+etBDkgkNBEHKZussjPttywZ205eNtx6qnXLBKn+6IUtqQy1BUdyraihVlDy2ata8bCXxSn1Gj90JmS2z9+ZSBZN7ajRFbxnQPXFNBQxhqjKJgqNrMi2s32X1rD8Enl0Mb2yzcgx7J1edF4MRxdjkp2BcuP335JUcdrrpbJ0yVJwg67pBNq/m4AuQOrEjtfcCNle2ib3xhlx9GUu20IvK9T7cg7Top5VxjMxoyPhHyhq8nuK6LtOLW65KDrjXIR8+Byr/rDtkcDvZiu4uvI9gTB+jc1eHM9Ga7m/GYtyh1aPoA/BS3LIDW2a9ybsWPJreSDP/gYCl5KqfWYnuIGD4whZxbmHgS476xWzkSKnOSrQ92kEuV70povoXbPT2/irNf5yi2hYr6w12XB7aT7dfZ92IcI/Rx7DMj1fTZNbrI4rW6SDVpzx3zJpKhiKM+r1DPV3oOZbsu+LMgg6E4fg7d9hVR0URig9ifUOPBtV3ZjIlEXYm1XkyhRSuiOOYKs5/ZLDCBxnRcUCSAilB3hM59DnIoi+bA25DcbIhMKRD+KuB76ud4E6UIGGS0ab7Em3j1RoHKhTVEuBrVPjckpzamKPgEV7yCGb0LMtsO8vXYCZeBz0eDuGTVu+kRXNAGB8Yv2ineBNF3oM6+P9zbLpdaYa6TwBKU1r3djYpXRx0KzZxtdkDjG+Z3gKZLmD3mnca9tgSS+37ZSxK+fGOALpLyy1l1Epvk7M6nKgo6QJ2oAruZLPVjZsCvdhGsiEc66zfTVxQwXRWhON/BHud9QY4RuB70cEQPPObUsncwauf0cRyLS7hqRIzWKNmueLUwmieFaSTFmrn7WxtvKwKsIbJBQkuHKh6BhkTg8A6/WsUx7miVDkEMvxI34F5IPmHTerqeYblX45QWcbxCPC/hS8feiPYICcZRXqh0882qYhJs4vAkwcTVdr7EsM+DhTI6g72x2z07/EpLQmjVsWx8NPV574rikVQmJ8sxhPDDJ6+Z1VXkgHIhdYPKpTN/rk8dhYy2V2jH8/6Jpf/WEkGZ8m2q1PDqLypeF8/PiFLr61I+ZqXGCHJSPlWTAuSno2+aOo5CoskpTVynhbRRzaS7027dN+JM5nh4xnrJWcIbfL6UO1+FwMYF7JdMK1LYk320N3HpCZatPRceDTwSvsHnpFBJwh4rawwGpW5xkHrbQ5K4DKXPOE+oeitXs/ioufFpfkIlnjRQhSext6t8NH0wJ5HYXeVk0AXWFxjfZ5KEGa+9rGOsVdbEg+kVNeif3tT5FkbOKwbFOHnR1vsfvtznrUuRssLFac8nwTvGxXqCjpBp8ETTQromOPlhxL4r/UeQDb27rfA2X1cUhcvVD0cVnMm+uJ9bepJxQ/YFDI7fN5QNkrauYxuQ4QM8hvMnVlyhEjx/TuHxE9u8wIwqPIHtHVFV1YTiO6feYvy2kqpYaSfKRAxt5uuKjQOrSpCK09YfbcpGWoR7KsNap8r0RkoMW7CgooGSC+guX4XFwJ7EuUj6B5ygm3/DkU6vWj+rzWTJQU1WvwtXeMNyz5lfPkCP8EkKXm8Fd86CNs0VRPYOSO+UzO8INhQihSeudLm0x6o8yO6Fifkj9Uex+BGJ3KBrbyPEp4wqNrr9DRRhOJaQRgC78XEIvC+HuKF4kqnN35KfvmVsQmJP1LRaD3c+OuX9ydpjEvUtaiSjxTpE2I4O3utORvtql5Q8vS1sMMIefll3efzvu99HwpIMOmofhfTSWvVi1CoH7bxLqhrv1hOEvAn/+blRvnT0ztA/zodm5/hhj9ArYd9mj4RMcVEsdqleDMeNVast+6yzBCGnqsUr0cE1liCK9GnittmsB4kRGj9Pd/IWaJ0b+H3iAW1Cvpfx9Ag7ZE/l3QCbb9yCnCjGRLNbndT2SeGN3JeRcPude9+ESK1Urgd1PANDbJTWcDCEP3vjboS8Krv9LSRM4+O5H40xS7w8ruTyMz9O4yK3Q1ls4gYbO+LBZS8gGkVvPgKvGkjamGcjRaA4tYYDUu9YlMv5bdCeISf02XibKp673VW9B8Xt1ZBLVITMHDp8MyNAr082OmF0RYoYMTlzQCeM2hxtQPK4F5sS5I/1VWOuVPIZiajEZa+VYjdvdMOgoERPMEsVqriNF5vVbfEEMTMAJi/Us4POa1yfhXwXsRpr+ZOe2mms9QnsR/XTrT61ivFgWoui05U6VZ2ztTgtUVKbg50QeVx8YHj2RD9Sf7QSmt274cQWPcFcMnhs/Z/1tBVsWFsnecSK38uE8rAqSzvigFjQgs2cWBE+8OMZdOZZbDc/n3fjNayRFyslzjl6BjG4rCbRtGo9HJYVENEY7AhvpHGDAhtb1aLHA3ZPyQOeguk6J0+fIMetdkTNLAOyq1jZV7bLbNOqcWoOvBgrE3mgBpUFMBBFiBkWn4Ky9TnJNweTHjFkozdeR1uPm3L4X3a6XYHz9C+UcZRR3nkLajYihq+si7q2rGsvwpEcBxIkx/Nw6zguiECyOq4ne+XxAXahuQ+/gaCLbNZrFppytPAOmdZmP3cOQWhSCUeroHlZnKm1jlu1qc8OouL0WhsTmC9D2VW97jJ66/wkZH3+O6W5KHU4gvrLxMS3HL6leuLMZOdkb0ydbOXJFA+RLHNsVuVu95CsGpuWNljZMRYK32frkwW34T1Gt8m5DKx4k2dPhFVFqsr3n4OrC2H8umoIBnKVI9F0vZyQyAsf1lN6mWznAa17y55lO4bCj7LGnsBAcGzhFBaxTkRYQTx9En0WHSk6jvsqg4wzxxYqU3/iJ7JP2yieHdwFUTw/sUtbkoix3LdOsws1YNL2xzlqxl2LugDriLxisjgjheMjWnVbCnYduoVRYO6iBwUTOGvJstq5SKKqyK0SGhPV1yUQJDJuL2QySoYrL00y3NrSW7TXznSDUao09bdqstqXZEbstNT0sd+aNXTSdor3XiFNicvmREz+ue60bqocCz9zzibH4wf0ZYayoCWNJw9nVERZvuEP8JVNhfzY9pHZIssGhty/onrBmGVdz8dPt6WcmGzmrv6nCzdaPR6cZDNicjCPrZgm0CiK9+to2yKGQpqsrqSfdwe9LfNqqlxJlELdnowky5unehKlvNpR6ON8stqMrEqZ0C7DTSLP4wwjAT96okswlgheqLvrln9BA0nejvbHNc13/eHCZaioIIe2mVeH39Vl8y9VQYfkex6RXDskUzn4uXjYtLNXEKymzTlU00Dx3WmDn+2w+Uq7xjLQmy/IyODWuZe9mPpsGKiTmnS3Yk2LOkaXENXuNep0Bu0VUYTd8yHZo2ihE+uhS3oheNbDulEvvE/faM+cV586tZyk4iJ7jyNfl8C2QO2DXIqT31+XV0aJPCdRmFzJJZu5u3/2q5ieL4jeu1lHfjRzZQbEMMSpFog9Pq1ZLptf3Rk4FAGX7eNPc1d9zXhVu5APp5cX4ZRjQV8jY7ZN9Q8Hxd8bcpH1BcAYCQuJQdb+1rYOlJR5VtkuCyvaGCPv4CvW7c1+CHuhndQfjCnzSiF8knEMQotWymLQ9mopaUym7U/ekIMcCje11vfXaWdJv2FDW2ZzG+i1bV2jWnBAT8DXj6nyi1K2k6mdEyvfh4kYE7gWL/mm57UXFrrcjNfGfdaUo5CkaOZk740Ippoyo06e+n1dGak0hnGEzjUiSoUH0G3Pex1wU78kfRej1sjGaqVbIFLhEcovE+eWH9eVTOuSe/i0mUvv76j12IkQlpdba0+swzUrV0bWwoQyb8oZ7T5K8wlBqsDguPgRFoksQPVNuBWmZU5gK3UiTu6OC3LFafsi7mSJp4z9a9rMPZvBNI2Kt84RcR4kWFiQGWjeqe1ueOXrYp/W7paZh7ukkshomIyetFMOQ0MiizAJH0I8FnpresryHrWaSEiOLKZ09yPdwP7sw7juuNaqADyPTx1Bz1h3hZ9zZj2Y1nbMkvyF1RT1rFLIGu2CtsxRDF0ZYllOdOFr/PWtD1u6YbJVWndAlbLj+SXmzvTdhvoEe7iNx9mq5ysa7+BZVgP1m9VOrJzVxMZrE0R9eX8c6dwZBwGBOlN66WsJB17c1uob2egzSrwkaim6+bk/1abLXHJj6lcjJTfrd33DPTkfammfYzvGTvX2gLJMos8YQLsz3GQejOr4PnlwRq0MxnqYIeVNBsTQZPWkwcKgUMJKQpEVa76m2drufw/eqlgePybV3KGcP3vg47zaZkR2Pz2la10TX0j99GRVvnLzJ6nKifBnStuJR4hat7ot7r0PWa5xlM+dnJ3JQGNwyYs3BYYTXBd2OIJO/qedgvuMtutT6ljLRTKiZfIMCa8+Sl/jbL50L6LH2Y8z/cfCYkeO35dZXJbMeOa0pM9nDO4+zTyoDbpm2bHjBku2K+j00OXbw33652iQIKd62xxM/nsVrGDRb5nm5cdC8SJt4fHnRkhQmEsl04RZizq7xJYwk4XDzYa0qxFIqwbeFUFTN9yNjS3420FldzP+55C0eVBdauX78qEvjuhoX4f3++6r/g568d9QSwMEFAACAAgA2btaScv8gyRKAAAAagAAABsAAAB1bml2ZXJzYWwvdW5pdmVyc2FsLnBuZy54bWyzsa/IzVEoSy0qzszPs1Uy1DNQsrfj5bIpKEoty0wtV6gAigEFIUBJoRLINUJwyzNTSjJslSwszRBiGamZ6Rkltkpm5giF+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+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+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/IMkSgAAAGoAAAAbAAAAAAAAAAEAAAAAADMyAAB1bml2ZXJzYWwvdW5pdmVyc2FsLnBuZy54bWxQSwUGAAAAAAsACwBJAwAAtjI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55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2329"/>
  <p:tag name="MH_LIBRARY" val="GRAPHIC"/>
  <p:tag name="MH_TYPE" val="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15441"/>
  <p:tag name="MH_LIBRARY" val="GRAPHIC"/>
  <p:tag name="MH_ORDER" val="任意多边形 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115"/>
  <p:tag name="MH_LIBRARY" val="GRAPHIC"/>
  <p:tag name="MH_TYPE" val="PageTitle"/>
  <p:tag name="MH_ORDER" val="Page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115"/>
  <p:tag name="MH_LIBRARY" val="GRAPHIC"/>
  <p:tag name="MH_TYPE" val="Pictur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3708"/>
  <p:tag name="MH_LIBRARY" val="GRAPHIC"/>
  <p:tag name="MH_TYPE" val="Pictur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5329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75329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01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2539</Words>
  <Application>Microsoft Office PowerPoint</Application>
  <PresentationFormat>宽屏</PresentationFormat>
  <Paragraphs>213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等线 Light</vt:lpstr>
      <vt:lpstr>微软雅黑</vt:lpstr>
      <vt:lpstr>Arial</vt:lpstr>
      <vt:lpstr>Arial Narrow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2016-12-10T09:57:41Z</dcterms:created>
  <dcterms:modified xsi:type="dcterms:W3CDTF">2021-01-26T04:05:48Z</dcterms:modified>
  <cp:category>http://www.ypppt.com/</cp:category>
  <cp:contentStatus/>
</cp:coreProperties>
</file>