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562" r:id="rId2"/>
    <p:sldId id="563" r:id="rId3"/>
    <p:sldId id="564" r:id="rId4"/>
    <p:sldId id="565" r:id="rId5"/>
    <p:sldId id="586" r:id="rId6"/>
    <p:sldId id="522" r:id="rId7"/>
    <p:sldId id="587" r:id="rId8"/>
    <p:sldId id="588" r:id="rId9"/>
    <p:sldId id="590" r:id="rId10"/>
    <p:sldId id="589" r:id="rId11"/>
    <p:sldId id="591" r:id="rId12"/>
    <p:sldId id="592" r:id="rId13"/>
    <p:sldId id="593" r:id="rId14"/>
    <p:sldId id="594" r:id="rId15"/>
    <p:sldId id="595" r:id="rId16"/>
    <p:sldId id="596" r:id="rId17"/>
    <p:sldId id="597" r:id="rId18"/>
    <p:sldId id="598" r:id="rId19"/>
    <p:sldId id="599" r:id="rId20"/>
    <p:sldId id="600" r:id="rId21"/>
    <p:sldId id="601" r:id="rId22"/>
    <p:sldId id="623" r:id="rId23"/>
    <p:sldId id="603" r:id="rId24"/>
    <p:sldId id="605" r:id="rId25"/>
    <p:sldId id="606" r:id="rId26"/>
    <p:sldId id="607" r:id="rId27"/>
    <p:sldId id="608" r:id="rId28"/>
    <p:sldId id="602" r:id="rId29"/>
    <p:sldId id="609" r:id="rId30"/>
    <p:sldId id="610" r:id="rId31"/>
    <p:sldId id="611" r:id="rId32"/>
    <p:sldId id="612" r:id="rId33"/>
    <p:sldId id="613" r:id="rId34"/>
    <p:sldId id="614" r:id="rId35"/>
    <p:sldId id="615" r:id="rId36"/>
    <p:sldId id="620" r:id="rId37"/>
    <p:sldId id="621" r:id="rId38"/>
    <p:sldId id="622" r:id="rId39"/>
    <p:sldId id="552" r:id="rId40"/>
  </p:sldIdLst>
  <p:sldSz cx="12190413" cy="6859588"/>
  <p:notesSz cx="6858000" cy="9144000"/>
  <p:custDataLst>
    <p:tags r:id="rId42"/>
  </p:custDataLst>
  <p:defaultTextStyle>
    <a:defPPr>
      <a:defRPr lang="zh-CN"/>
    </a:defPPr>
    <a:lvl1pPr marL="0" algn="l" defTabSz="1218753" rtl="0" eaLnBrk="1" latinLnBrk="0" hangingPunct="1">
      <a:defRPr sz="2400" kern="1200">
        <a:solidFill>
          <a:schemeClr val="tx1"/>
        </a:solidFill>
        <a:latin typeface="+mn-lt"/>
        <a:ea typeface="+mn-ea"/>
        <a:cs typeface="+mn-cs"/>
      </a:defRPr>
    </a:lvl1pPr>
    <a:lvl2pPr marL="609377" algn="l" defTabSz="1218753" rtl="0" eaLnBrk="1" latinLnBrk="0" hangingPunct="1">
      <a:defRPr sz="2400" kern="1200">
        <a:solidFill>
          <a:schemeClr val="tx1"/>
        </a:solidFill>
        <a:latin typeface="+mn-lt"/>
        <a:ea typeface="+mn-ea"/>
        <a:cs typeface="+mn-cs"/>
      </a:defRPr>
    </a:lvl2pPr>
    <a:lvl3pPr marL="1218753" algn="l" defTabSz="1218753" rtl="0" eaLnBrk="1" latinLnBrk="0" hangingPunct="1">
      <a:defRPr sz="2400" kern="1200">
        <a:solidFill>
          <a:schemeClr val="tx1"/>
        </a:solidFill>
        <a:latin typeface="+mn-lt"/>
        <a:ea typeface="+mn-ea"/>
        <a:cs typeface="+mn-cs"/>
      </a:defRPr>
    </a:lvl3pPr>
    <a:lvl4pPr marL="1828127" algn="l" defTabSz="1218753" rtl="0" eaLnBrk="1" latinLnBrk="0" hangingPunct="1">
      <a:defRPr sz="2400" kern="1200">
        <a:solidFill>
          <a:schemeClr val="tx1"/>
        </a:solidFill>
        <a:latin typeface="+mn-lt"/>
        <a:ea typeface="+mn-ea"/>
        <a:cs typeface="+mn-cs"/>
      </a:defRPr>
    </a:lvl4pPr>
    <a:lvl5pPr marL="2437504" algn="l" defTabSz="1218753" rtl="0" eaLnBrk="1" latinLnBrk="0" hangingPunct="1">
      <a:defRPr sz="2400" kern="1200">
        <a:solidFill>
          <a:schemeClr val="tx1"/>
        </a:solidFill>
        <a:latin typeface="+mn-lt"/>
        <a:ea typeface="+mn-ea"/>
        <a:cs typeface="+mn-cs"/>
      </a:defRPr>
    </a:lvl5pPr>
    <a:lvl6pPr marL="3046880" algn="l" defTabSz="1218753" rtl="0" eaLnBrk="1" latinLnBrk="0" hangingPunct="1">
      <a:defRPr sz="2400" kern="1200">
        <a:solidFill>
          <a:schemeClr val="tx1"/>
        </a:solidFill>
        <a:latin typeface="+mn-lt"/>
        <a:ea typeface="+mn-ea"/>
        <a:cs typeface="+mn-cs"/>
      </a:defRPr>
    </a:lvl6pPr>
    <a:lvl7pPr marL="3656257" algn="l" defTabSz="1218753" rtl="0" eaLnBrk="1" latinLnBrk="0" hangingPunct="1">
      <a:defRPr sz="2400" kern="1200">
        <a:solidFill>
          <a:schemeClr val="tx1"/>
        </a:solidFill>
        <a:latin typeface="+mn-lt"/>
        <a:ea typeface="+mn-ea"/>
        <a:cs typeface="+mn-cs"/>
      </a:defRPr>
    </a:lvl7pPr>
    <a:lvl8pPr marL="4265631" algn="l" defTabSz="1218753" rtl="0" eaLnBrk="1" latinLnBrk="0" hangingPunct="1">
      <a:defRPr sz="2400" kern="1200">
        <a:solidFill>
          <a:schemeClr val="tx1"/>
        </a:solidFill>
        <a:latin typeface="+mn-lt"/>
        <a:ea typeface="+mn-ea"/>
        <a:cs typeface="+mn-cs"/>
      </a:defRPr>
    </a:lvl8pPr>
    <a:lvl9pPr marL="4875007" algn="l" defTabSz="121875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618" userDrawn="1">
          <p15:clr>
            <a:srgbClr val="A4A3A4"/>
          </p15:clr>
        </p15:guide>
        <p15:guide id="4" pos="5738" userDrawn="1">
          <p15:clr>
            <a:srgbClr val="A4A3A4"/>
          </p15:clr>
        </p15:guide>
        <p15:guide id="5" orient="horz" pos="2799" userDrawn="1">
          <p15:clr>
            <a:srgbClr val="A4A3A4"/>
          </p15:clr>
        </p15:guide>
        <p15:guide id="6" pos="5759" userDrawn="1">
          <p15:clr>
            <a:srgbClr val="A4A3A4"/>
          </p15:clr>
        </p15:guide>
        <p15:guide id="7" pos="3969">
          <p15:clr>
            <a:srgbClr val="A4A3A4"/>
          </p15:clr>
        </p15:guide>
        <p15:guide id="8" pos="3107">
          <p15:clr>
            <a:srgbClr val="A4A3A4"/>
          </p15:clr>
        </p15:guide>
        <p15:guide id="9" orient="horz" pos="2663">
          <p15:clr>
            <a:srgbClr val="A4A3A4"/>
          </p15:clr>
        </p15:guide>
        <p15:guide id="10" pos="3288">
          <p15:clr>
            <a:srgbClr val="A4A3A4"/>
          </p15:clr>
        </p15:guide>
        <p15:guide id="11" orient="horz" pos="3239">
          <p15:clr>
            <a:srgbClr val="A4A3A4"/>
          </p15:clr>
        </p15:guide>
        <p15:guide id="12" orient="horz" pos="2947">
          <p15:clr>
            <a:srgbClr val="A4A3A4"/>
          </p15:clr>
        </p15:guide>
        <p15:guide id="13" orient="horz" pos="3491">
          <p15:clr>
            <a:srgbClr val="A4A3A4"/>
          </p15:clr>
        </p15:guide>
        <p15:guide id="14" orient="horz" pos="3733">
          <p15:clr>
            <a:srgbClr val="A4A3A4"/>
          </p15:clr>
        </p15:guide>
        <p15:guide id="15" orient="horz" pos="3551">
          <p15:clr>
            <a:srgbClr val="A4A3A4"/>
          </p15:clr>
        </p15:guide>
        <p15:guide id="16" orient="horz" pos="4320">
          <p15:clr>
            <a:srgbClr val="A4A3A4"/>
          </p15:clr>
        </p15:guide>
        <p15:guide id="17" pos="3840">
          <p15:clr>
            <a:srgbClr val="A4A3A4"/>
          </p15:clr>
        </p15:guide>
        <p15:guide id="18" pos="4081">
          <p15:clr>
            <a:srgbClr val="A4A3A4"/>
          </p15:clr>
        </p15:guide>
        <p15:guide id="19" pos="3053">
          <p15:clr>
            <a:srgbClr val="A4A3A4"/>
          </p15:clr>
        </p15:guide>
        <p15:guide id="20" pos="4142">
          <p15:clr>
            <a:srgbClr val="A4A3A4"/>
          </p15:clr>
        </p15:guide>
        <p15:guide id="21" pos="66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D14"/>
    <a:srgbClr val="FDE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5317" autoAdjust="0"/>
  </p:normalViewPr>
  <p:slideViewPr>
    <p:cSldViewPr>
      <p:cViewPr varScale="1">
        <p:scale>
          <a:sx n="84" d="100"/>
          <a:sy n="84" d="100"/>
        </p:scale>
        <p:origin x="378" y="96"/>
      </p:cViewPr>
      <p:guideLst>
        <p:guide orient="horz" pos="1620"/>
        <p:guide pos="2880"/>
        <p:guide orient="horz" pos="2618"/>
        <p:guide pos="5738"/>
        <p:guide orient="horz" pos="2799"/>
        <p:guide pos="5759"/>
        <p:guide pos="3969"/>
        <p:guide pos="3107"/>
        <p:guide orient="horz" pos="2663"/>
        <p:guide pos="3288"/>
        <p:guide orient="horz" pos="3239"/>
        <p:guide orient="horz" pos="2947"/>
        <p:guide orient="horz" pos="3491"/>
        <p:guide orient="horz" pos="3733"/>
        <p:guide orient="horz" pos="3551"/>
        <p:guide orient="horz" pos="4320"/>
        <p:guide pos="3840"/>
        <p:guide pos="4081"/>
        <p:guide pos="3053"/>
        <p:guide pos="4142"/>
        <p:guide pos="6622"/>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54" d="100"/>
          <a:sy n="54" d="100"/>
        </p:scale>
        <p:origin x="-292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extLst>
      <p:ext uri="{BB962C8B-B14F-4D97-AF65-F5344CB8AC3E}">
        <p14:creationId xmlns:p14="http://schemas.microsoft.com/office/powerpoint/2010/main" val="3434103555"/>
      </p:ext>
    </p:extLst>
  </p:cSld>
  <p:clrMap bg1="lt1" tx1="dk1" bg2="lt2" tx2="dk2" accent1="accent1" accent2="accent2" accent3="accent3" accent4="accent4" accent5="accent5" accent6="accent6" hlink="hlink" folHlink="folHlink"/>
  <p:notesStyle>
    <a:lvl1pPr marL="0" algn="l" defTabSz="1218753" rtl="0" eaLnBrk="1" latinLnBrk="0" hangingPunct="1">
      <a:defRPr sz="1600" kern="1200">
        <a:solidFill>
          <a:schemeClr val="tx1"/>
        </a:solidFill>
        <a:latin typeface="+mn-lt"/>
        <a:ea typeface="+mn-ea"/>
        <a:cs typeface="+mn-cs"/>
      </a:defRPr>
    </a:lvl1pPr>
    <a:lvl2pPr marL="609377" algn="l" defTabSz="1218753" rtl="0" eaLnBrk="1" latinLnBrk="0" hangingPunct="1">
      <a:defRPr sz="1600" kern="1200">
        <a:solidFill>
          <a:schemeClr val="tx1"/>
        </a:solidFill>
        <a:latin typeface="+mn-lt"/>
        <a:ea typeface="+mn-ea"/>
        <a:cs typeface="+mn-cs"/>
      </a:defRPr>
    </a:lvl2pPr>
    <a:lvl3pPr marL="1218753" algn="l" defTabSz="1218753" rtl="0" eaLnBrk="1" latinLnBrk="0" hangingPunct="1">
      <a:defRPr sz="1600" kern="1200">
        <a:solidFill>
          <a:schemeClr val="tx1"/>
        </a:solidFill>
        <a:latin typeface="+mn-lt"/>
        <a:ea typeface="+mn-ea"/>
        <a:cs typeface="+mn-cs"/>
      </a:defRPr>
    </a:lvl3pPr>
    <a:lvl4pPr marL="1828127" algn="l" defTabSz="1218753" rtl="0" eaLnBrk="1" latinLnBrk="0" hangingPunct="1">
      <a:defRPr sz="1600" kern="1200">
        <a:solidFill>
          <a:schemeClr val="tx1"/>
        </a:solidFill>
        <a:latin typeface="+mn-lt"/>
        <a:ea typeface="+mn-ea"/>
        <a:cs typeface="+mn-cs"/>
      </a:defRPr>
    </a:lvl4pPr>
    <a:lvl5pPr marL="2437504" algn="l" defTabSz="1218753" rtl="0" eaLnBrk="1" latinLnBrk="0" hangingPunct="1">
      <a:defRPr sz="1600" kern="1200">
        <a:solidFill>
          <a:schemeClr val="tx1"/>
        </a:solidFill>
        <a:latin typeface="+mn-lt"/>
        <a:ea typeface="+mn-ea"/>
        <a:cs typeface="+mn-cs"/>
      </a:defRPr>
    </a:lvl5pPr>
    <a:lvl6pPr marL="3046880" algn="l" defTabSz="1218753" rtl="0" eaLnBrk="1" latinLnBrk="0" hangingPunct="1">
      <a:defRPr sz="1600" kern="1200">
        <a:solidFill>
          <a:schemeClr val="tx1"/>
        </a:solidFill>
        <a:latin typeface="+mn-lt"/>
        <a:ea typeface="+mn-ea"/>
        <a:cs typeface="+mn-cs"/>
      </a:defRPr>
    </a:lvl6pPr>
    <a:lvl7pPr marL="3656257" algn="l" defTabSz="1218753" rtl="0" eaLnBrk="1" latinLnBrk="0" hangingPunct="1">
      <a:defRPr sz="1600" kern="1200">
        <a:solidFill>
          <a:schemeClr val="tx1"/>
        </a:solidFill>
        <a:latin typeface="+mn-lt"/>
        <a:ea typeface="+mn-ea"/>
        <a:cs typeface="+mn-cs"/>
      </a:defRPr>
    </a:lvl7pPr>
    <a:lvl8pPr marL="4265631" algn="l" defTabSz="1218753" rtl="0" eaLnBrk="1" latinLnBrk="0" hangingPunct="1">
      <a:defRPr sz="1600" kern="1200">
        <a:solidFill>
          <a:schemeClr val="tx1"/>
        </a:solidFill>
        <a:latin typeface="+mn-lt"/>
        <a:ea typeface="+mn-ea"/>
        <a:cs typeface="+mn-cs"/>
      </a:defRPr>
    </a:lvl8pPr>
    <a:lvl9pPr marL="4875007" algn="l" defTabSz="121875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extLst>
      <p:ext uri="{BB962C8B-B14F-4D97-AF65-F5344CB8AC3E}">
        <p14:creationId xmlns:p14="http://schemas.microsoft.com/office/powerpoint/2010/main" val="95984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23</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24</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26</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27</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29</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30</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31</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32</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33</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34</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36</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37</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39</a:t>
            </a:fld>
            <a:endParaRPr lang="zh-CN" altLang="en-US"/>
          </a:p>
        </p:txBody>
      </p:sp>
    </p:spTree>
    <p:extLst>
      <p:ext uri="{BB962C8B-B14F-4D97-AF65-F5344CB8AC3E}">
        <p14:creationId xmlns:p14="http://schemas.microsoft.com/office/powerpoint/2010/main" val="123766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extLst>
      <p:ext uri="{BB962C8B-B14F-4D97-AF65-F5344CB8AC3E}">
        <p14:creationId xmlns:p14="http://schemas.microsoft.com/office/powerpoint/2010/main" val="347900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extLst>
      <p:ext uri="{BB962C8B-B14F-4D97-AF65-F5344CB8AC3E}">
        <p14:creationId xmlns:p14="http://schemas.microsoft.com/office/powerpoint/2010/main" val="190706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30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1486694" y="429097"/>
            <a:ext cx="5472608" cy="575867"/>
          </a:xfrm>
          <a:prstGeom prst="rect">
            <a:avLst/>
          </a:prstGeom>
        </p:spPr>
        <p:txBody>
          <a:bodyPr lIns="91426" tIns="45713" rIns="91426" bIns="45713">
            <a:normAutofit/>
          </a:bodyPr>
          <a:lstStyle>
            <a:lvl1pPr marL="0" indent="0">
              <a:buNone/>
              <a:defRPr sz="2400" b="1"/>
            </a:lvl1pPr>
          </a:lstStyle>
          <a:p>
            <a:pPr lvl="0"/>
            <a:r>
              <a:rPr lang="zh-CN" altLang="en-US" dirty="0"/>
              <a:t>点击添加标题</a:t>
            </a:r>
          </a:p>
        </p:txBody>
      </p:sp>
      <p:sp>
        <p:nvSpPr>
          <p:cNvPr id="33" name="文本框 32"/>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a:t>延时符</a:t>
            </a:r>
          </a:p>
        </p:txBody>
      </p:sp>
      <p:pic>
        <p:nvPicPr>
          <p:cNvPr id="12" name="Picture 2" descr="F:\桌面\党政机关\素材\长城\矢量长城\线稿长城11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5207" y="271449"/>
            <a:ext cx="6130539" cy="113723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userDrawn="1"/>
        </p:nvCxnSpPr>
        <p:spPr>
          <a:xfrm flipH="1">
            <a:off x="550590" y="1408685"/>
            <a:ext cx="11639823"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1" descr="F:\桌面\党政机关\素材\党徽\Nipic_20180988_2015090911380252700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0590" y="453176"/>
            <a:ext cx="909028" cy="7443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2" descr="红鸟"/>
          <p:cNvPicPr>
            <a:picLocks noChangeAspect="1" noChangeArrowheads="1"/>
          </p:cNvPicPr>
          <p:nvPr userDrawn="1"/>
        </p:nvPicPr>
        <p:blipFill>
          <a:blip r:embed="rId4" cstate="print">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10157056" y="482874"/>
            <a:ext cx="555809" cy="35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3" descr="红鸟"/>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10762900" y="271449"/>
            <a:ext cx="523369" cy="31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0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4" name="文本框 33"/>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a:t>延时符</a:t>
            </a:r>
          </a:p>
        </p:txBody>
      </p:sp>
    </p:spTree>
    <p:extLst>
      <p:ext uri="{BB962C8B-B14F-4D97-AF65-F5344CB8AC3E}">
        <p14:creationId xmlns:p14="http://schemas.microsoft.com/office/powerpoint/2010/main" val="35278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57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58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9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32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9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01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33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7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9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69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31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 name="文本框 17"/>
          <p:cNvSpPr txBox="1"/>
          <p:nvPr userDrawn="1"/>
        </p:nvSpPr>
        <p:spPr>
          <a:xfrm>
            <a:off x="35110" y="7205544"/>
            <a:ext cx="1368401" cy="1108253"/>
          </a:xfrm>
          <a:prstGeom prst="rect">
            <a:avLst/>
          </a:prstGeom>
          <a:noFill/>
        </p:spPr>
        <p:txBody>
          <a:bodyPr wrap="square" lIns="121863" tIns="60931" rIns="121863" bIns="60931" rtlCol="0">
            <a:spAutoFit/>
          </a:bodyPr>
          <a:lstStyle/>
          <a:p>
            <a:r>
              <a:rPr lang="zh-CN" altLang="en-US" sz="3200" dirty="0"/>
              <a:t>延时符</a:t>
            </a:r>
          </a:p>
        </p:txBody>
      </p:sp>
    </p:spTree>
    <p:extLst>
      <p:ext uri="{BB962C8B-B14F-4D97-AF65-F5344CB8AC3E}">
        <p14:creationId xmlns:p14="http://schemas.microsoft.com/office/powerpoint/2010/main" val="399280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9" descr="C:\Users\Administrator\Desktop\素材\Nipic_3554136_20140208100906557381111.jp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0" y="0"/>
            <a:ext cx="12215887"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9" r:id="rId4"/>
    <p:sldLayoutId id="2147483660" r:id="rId5"/>
    <p:sldLayoutId id="2147483662" r:id="rId6"/>
    <p:sldLayoutId id="2147483651" r:id="rId7"/>
    <p:sldLayoutId id="2147483655" r:id="rId8"/>
    <p:sldLayoutId id="2147483652" r:id="rId9"/>
    <p:sldLayoutId id="2147483656" r:id="rId10"/>
    <p:sldLayoutId id="2147483657" r:id="rId11"/>
    <p:sldLayoutId id="2147483654" r:id="rId12"/>
    <p:sldLayoutId id="2147483653" r:id="rId13"/>
    <p:sldLayoutId id="2147483668" r:id="rId14"/>
    <p:sldLayoutId id="2147483669" r:id="rId15"/>
    <p:sldLayoutId id="2147483670" r:id="rId16"/>
    <p:sldLayoutId id="2147483671" r:id="rId17"/>
  </p:sldLayoutIdLst>
  <p:txStyles>
    <p:titleStyle>
      <a:lvl1pPr algn="ctr" defTabSz="1218753" rtl="0" eaLnBrk="1" latinLnBrk="0" hangingPunct="1">
        <a:spcBef>
          <a:spcPct val="0"/>
        </a:spcBef>
        <a:buNone/>
        <a:defRPr sz="5900" kern="1200">
          <a:solidFill>
            <a:schemeClr val="tx1"/>
          </a:solidFill>
          <a:latin typeface="+mj-lt"/>
          <a:ea typeface="+mj-ea"/>
          <a:cs typeface="+mj-cs"/>
        </a:defRPr>
      </a:lvl1pPr>
    </p:titleStyle>
    <p:bodyStyle>
      <a:lvl1pPr marL="457033" indent="-457033" algn="l" defTabSz="1218753"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236" indent="-380860" algn="l" defTabSz="1218753"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441" indent="-304686" algn="l" defTabSz="121875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816"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190"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568"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943"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320"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695" indent="-304686" algn="l" defTabSz="1218753"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753" rtl="0" eaLnBrk="1" latinLnBrk="0" hangingPunct="1">
        <a:defRPr sz="2400" kern="1200">
          <a:solidFill>
            <a:schemeClr val="tx1"/>
          </a:solidFill>
          <a:latin typeface="+mn-lt"/>
          <a:ea typeface="+mn-ea"/>
          <a:cs typeface="+mn-cs"/>
        </a:defRPr>
      </a:lvl1pPr>
      <a:lvl2pPr marL="609377" algn="l" defTabSz="1218753" rtl="0" eaLnBrk="1" latinLnBrk="0" hangingPunct="1">
        <a:defRPr sz="2400" kern="1200">
          <a:solidFill>
            <a:schemeClr val="tx1"/>
          </a:solidFill>
          <a:latin typeface="+mn-lt"/>
          <a:ea typeface="+mn-ea"/>
          <a:cs typeface="+mn-cs"/>
        </a:defRPr>
      </a:lvl2pPr>
      <a:lvl3pPr marL="1218753" algn="l" defTabSz="1218753" rtl="0" eaLnBrk="1" latinLnBrk="0" hangingPunct="1">
        <a:defRPr sz="2400" kern="1200">
          <a:solidFill>
            <a:schemeClr val="tx1"/>
          </a:solidFill>
          <a:latin typeface="+mn-lt"/>
          <a:ea typeface="+mn-ea"/>
          <a:cs typeface="+mn-cs"/>
        </a:defRPr>
      </a:lvl3pPr>
      <a:lvl4pPr marL="1828127" algn="l" defTabSz="1218753" rtl="0" eaLnBrk="1" latinLnBrk="0" hangingPunct="1">
        <a:defRPr sz="2400" kern="1200">
          <a:solidFill>
            <a:schemeClr val="tx1"/>
          </a:solidFill>
          <a:latin typeface="+mn-lt"/>
          <a:ea typeface="+mn-ea"/>
          <a:cs typeface="+mn-cs"/>
        </a:defRPr>
      </a:lvl4pPr>
      <a:lvl5pPr marL="2437504" algn="l" defTabSz="1218753" rtl="0" eaLnBrk="1" latinLnBrk="0" hangingPunct="1">
        <a:defRPr sz="2400" kern="1200">
          <a:solidFill>
            <a:schemeClr val="tx1"/>
          </a:solidFill>
          <a:latin typeface="+mn-lt"/>
          <a:ea typeface="+mn-ea"/>
          <a:cs typeface="+mn-cs"/>
        </a:defRPr>
      </a:lvl5pPr>
      <a:lvl6pPr marL="3046880" algn="l" defTabSz="1218753" rtl="0" eaLnBrk="1" latinLnBrk="0" hangingPunct="1">
        <a:defRPr sz="2400" kern="1200">
          <a:solidFill>
            <a:schemeClr val="tx1"/>
          </a:solidFill>
          <a:latin typeface="+mn-lt"/>
          <a:ea typeface="+mn-ea"/>
          <a:cs typeface="+mn-cs"/>
        </a:defRPr>
      </a:lvl6pPr>
      <a:lvl7pPr marL="3656257" algn="l" defTabSz="1218753" rtl="0" eaLnBrk="1" latinLnBrk="0" hangingPunct="1">
        <a:defRPr sz="2400" kern="1200">
          <a:solidFill>
            <a:schemeClr val="tx1"/>
          </a:solidFill>
          <a:latin typeface="+mn-lt"/>
          <a:ea typeface="+mn-ea"/>
          <a:cs typeface="+mn-cs"/>
        </a:defRPr>
      </a:lvl7pPr>
      <a:lvl8pPr marL="4265631" algn="l" defTabSz="1218753" rtl="0" eaLnBrk="1" latinLnBrk="0" hangingPunct="1">
        <a:defRPr sz="2400" kern="1200">
          <a:solidFill>
            <a:schemeClr val="tx1"/>
          </a:solidFill>
          <a:latin typeface="+mn-lt"/>
          <a:ea typeface="+mn-ea"/>
          <a:cs typeface="+mn-cs"/>
        </a:defRPr>
      </a:lvl8pPr>
      <a:lvl9pPr marL="4875007" algn="l" defTabSz="121875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 y="4174434"/>
            <a:ext cx="12190414" cy="2685154"/>
            <a:chOff x="-1" y="4174434"/>
            <a:chExt cx="12190414" cy="2685154"/>
          </a:xfrm>
        </p:grpSpPr>
        <p:sp>
          <p:nvSpPr>
            <p:cNvPr id="72" name="矩形 71"/>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6"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72" descr="红鸟"/>
          <p:cNvPicPr>
            <a:picLocks noChangeAspect="1" noChangeArrowheads="1"/>
          </p:cNvPicPr>
          <p:nvPr/>
        </p:nvPicPr>
        <p:blipFill>
          <a:blip r:embed="rId4">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954811" y="4945660"/>
            <a:ext cx="784202" cy="5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F:\桌面\党政机关\素材\党徽\Nipic_20180988_20150909113802527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152" y="305250"/>
            <a:ext cx="2174108" cy="17802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342678" y="2547181"/>
            <a:ext cx="1763032" cy="738597"/>
          </a:xfrm>
          <a:prstGeom prst="rect">
            <a:avLst/>
          </a:prstGeom>
          <a:noFill/>
          <a:effectLst/>
        </p:spPr>
        <p:txBody>
          <a:bodyPr wrap="square" lIns="121855" tIns="60927" rIns="121855" bIns="60927" rtlCol="0">
            <a:spAutoFit/>
          </a:bodyPr>
          <a:lstStyle/>
          <a:p>
            <a:pPr algn="r"/>
            <a:r>
              <a:rPr lang="zh-CN" altLang="en-US" sz="4000" dirty="0">
                <a:solidFill>
                  <a:srgbClr val="C00000"/>
                </a:solidFill>
                <a:latin typeface="微软雅黑" pitchFamily="34" charset="-122"/>
                <a:ea typeface="微软雅黑" pitchFamily="34" charset="-122"/>
              </a:rPr>
              <a:t>践行</a:t>
            </a:r>
            <a:endParaRPr lang="en-US" altLang="zh-CN" sz="4000" dirty="0">
              <a:solidFill>
                <a:srgbClr val="C00000"/>
              </a:solidFill>
              <a:latin typeface="微软雅黑" pitchFamily="34" charset="-122"/>
              <a:ea typeface="微软雅黑" pitchFamily="34" charset="-122"/>
            </a:endParaRPr>
          </a:p>
        </p:txBody>
      </p:sp>
      <p:sp>
        <p:nvSpPr>
          <p:cNvPr id="26" name="文本框 8"/>
          <p:cNvSpPr txBox="1"/>
          <p:nvPr/>
        </p:nvSpPr>
        <p:spPr>
          <a:xfrm>
            <a:off x="2674649" y="1953996"/>
            <a:ext cx="1743559" cy="1892759"/>
          </a:xfrm>
          <a:prstGeom prst="rect">
            <a:avLst/>
          </a:prstGeom>
          <a:noFill/>
        </p:spPr>
        <p:txBody>
          <a:bodyPr wrap="square" lIns="121855" tIns="60927" rIns="121855" bIns="60927" rtlCol="0">
            <a:spAutoFit/>
          </a:bodyPr>
          <a:lstStyle/>
          <a:p>
            <a:pPr algn="ctr" defTabSz="1218570" fontAlgn="base">
              <a:spcBef>
                <a:spcPct val="0"/>
              </a:spcBef>
              <a:spcAft>
                <a:spcPct val="0"/>
              </a:spcAft>
              <a:defRPr/>
            </a:pPr>
            <a:r>
              <a:rPr lang="zh-CN" altLang="en-US" sz="115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四</a:t>
            </a:r>
          </a:p>
        </p:txBody>
      </p:sp>
      <p:sp>
        <p:nvSpPr>
          <p:cNvPr id="28" name="文本框 8"/>
          <p:cNvSpPr txBox="1"/>
          <p:nvPr/>
        </p:nvSpPr>
        <p:spPr>
          <a:xfrm>
            <a:off x="5735166" y="2117455"/>
            <a:ext cx="2134767" cy="1600371"/>
          </a:xfrm>
          <a:prstGeom prst="rect">
            <a:avLst/>
          </a:prstGeom>
          <a:noFill/>
        </p:spPr>
        <p:txBody>
          <a:bodyPr wrap="square" lIns="121855" tIns="60927" rIns="121855" bIns="60927" rtlCol="0">
            <a:spAutoFit/>
          </a:bodyPr>
          <a:lstStyle/>
          <a:p>
            <a:pPr algn="ctr" defTabSz="1218570" fontAlgn="base">
              <a:spcBef>
                <a:spcPct val="0"/>
              </a:spcBef>
              <a:spcAft>
                <a:spcPct val="0"/>
              </a:spcAft>
              <a:defRPr/>
            </a:pPr>
            <a:r>
              <a:rPr lang="zh-CN" altLang="en-US" sz="96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sp>
        <p:nvSpPr>
          <p:cNvPr id="29" name="文本框 8"/>
          <p:cNvSpPr txBox="1"/>
          <p:nvPr/>
        </p:nvSpPr>
        <p:spPr>
          <a:xfrm>
            <a:off x="3793237" y="2100189"/>
            <a:ext cx="1828044" cy="1600371"/>
          </a:xfrm>
          <a:prstGeom prst="rect">
            <a:avLst/>
          </a:prstGeom>
          <a:noFill/>
        </p:spPr>
        <p:txBody>
          <a:bodyPr wrap="square" lIns="121855" tIns="60927" rIns="121855" bIns="60927" rtlCol="0">
            <a:spAutoFit/>
          </a:bodyPr>
          <a:lstStyle/>
          <a:p>
            <a:pPr algn="ctr" defTabSz="1218570" fontAlgn="base">
              <a:spcBef>
                <a:spcPct val="0"/>
              </a:spcBef>
              <a:spcAft>
                <a:spcPct val="0"/>
              </a:spcAft>
              <a:defRPr/>
            </a:pPr>
            <a:r>
              <a:rPr lang="zh-CN" altLang="en-US" sz="96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sp>
        <p:nvSpPr>
          <p:cNvPr id="30" name="文本框 8"/>
          <p:cNvSpPr txBox="1"/>
          <p:nvPr/>
        </p:nvSpPr>
        <p:spPr>
          <a:xfrm>
            <a:off x="4729341" y="1969733"/>
            <a:ext cx="2016224" cy="1892759"/>
          </a:xfrm>
          <a:prstGeom prst="rect">
            <a:avLst/>
          </a:prstGeom>
          <a:noFill/>
        </p:spPr>
        <p:txBody>
          <a:bodyPr wrap="square" lIns="121855" tIns="60927" rIns="121855" bIns="60927" rtlCol="0">
            <a:spAutoFit/>
          </a:bodyPr>
          <a:lstStyle/>
          <a:p>
            <a:pPr algn="ctr" defTabSz="1218570" fontAlgn="base">
              <a:spcBef>
                <a:spcPct val="0"/>
              </a:spcBef>
              <a:spcAft>
                <a:spcPct val="0"/>
              </a:spcAft>
              <a:defRPr/>
            </a:pPr>
            <a:r>
              <a:rPr lang="zh-CN" altLang="en-US" sz="115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四</a:t>
            </a:r>
          </a:p>
        </p:txBody>
      </p:sp>
      <p:pic>
        <p:nvPicPr>
          <p:cNvPr id="32" name="Picture 73" descr="红鸟"/>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07764" y="4627897"/>
            <a:ext cx="738432" cy="4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7581278" y="2527434"/>
            <a:ext cx="2834408" cy="738597"/>
          </a:xfrm>
          <a:prstGeom prst="rect">
            <a:avLst/>
          </a:prstGeom>
          <a:noFill/>
          <a:effectLst/>
        </p:spPr>
        <p:txBody>
          <a:bodyPr wrap="square" lIns="121855" tIns="60927" rIns="121855" bIns="60927" rtlCol="0">
            <a:spAutoFit/>
          </a:bodyPr>
          <a:lstStyle/>
          <a:p>
            <a:pPr algn="r"/>
            <a:r>
              <a:rPr lang="zh-CN" altLang="en-US" sz="4000" dirty="0">
                <a:solidFill>
                  <a:srgbClr val="C00000"/>
                </a:solidFill>
                <a:latin typeface="微软雅黑" pitchFamily="34" charset="-122"/>
                <a:ea typeface="微软雅黑" pitchFamily="34" charset="-122"/>
              </a:rPr>
              <a:t>做合格党员</a:t>
            </a:r>
            <a:endParaRPr lang="en-US" altLang="zh-CN" sz="4000" dirty="0">
              <a:solidFill>
                <a:srgbClr val="C00000"/>
              </a:solidFill>
              <a:latin typeface="微软雅黑" pitchFamily="34" charset="-122"/>
              <a:ea typeface="微软雅黑" pitchFamily="34" charset="-122"/>
            </a:endParaRPr>
          </a:p>
        </p:txBody>
      </p:sp>
      <p:sp>
        <p:nvSpPr>
          <p:cNvPr id="34" name="文本框 10"/>
          <p:cNvSpPr txBox="1"/>
          <p:nvPr/>
        </p:nvSpPr>
        <p:spPr>
          <a:xfrm>
            <a:off x="2396702" y="3672117"/>
            <a:ext cx="1824538" cy="338554"/>
          </a:xfrm>
          <a:prstGeom prst="rect">
            <a:avLst/>
          </a:prstGeom>
          <a:noFill/>
        </p:spPr>
        <p:txBody>
          <a:bodyPr wrap="none" rtlCol="0">
            <a:spAutoFit/>
          </a:bodyPr>
          <a:lstStyle/>
          <a:p>
            <a:r>
              <a:rPr lang="zh-CN" altLang="en-US" sz="1600" dirty="0">
                <a:solidFill>
                  <a:schemeClr val="accent1"/>
                </a:solidFill>
              </a:rPr>
              <a:t>★ </a:t>
            </a:r>
            <a:r>
              <a:rPr lang="zh-CN" altLang="en-US" sz="1600" dirty="0">
                <a:solidFill>
                  <a:schemeClr val="accent1"/>
                </a:solidFill>
                <a:latin typeface="微软雅黑" panose="020B0503020204020204" pitchFamily="82" charset="2"/>
                <a:ea typeface="微软雅黑" panose="020B0503020204020204" pitchFamily="82" charset="2"/>
              </a:rPr>
              <a:t>讲政治、有信念</a:t>
            </a:r>
          </a:p>
        </p:txBody>
      </p:sp>
      <p:sp>
        <p:nvSpPr>
          <p:cNvPr id="35" name="文本框 11"/>
          <p:cNvSpPr txBox="1"/>
          <p:nvPr/>
        </p:nvSpPr>
        <p:spPr>
          <a:xfrm>
            <a:off x="4286249" y="3672117"/>
            <a:ext cx="1824538" cy="338554"/>
          </a:xfrm>
          <a:prstGeom prst="rect">
            <a:avLst/>
          </a:prstGeom>
          <a:noFill/>
        </p:spPr>
        <p:txBody>
          <a:bodyPr wrap="none" rtlCol="0">
            <a:spAutoFit/>
          </a:bodyPr>
          <a:lstStyle/>
          <a:p>
            <a:r>
              <a:rPr lang="zh-CN" altLang="en-US" sz="1600" dirty="0">
                <a:solidFill>
                  <a:schemeClr val="accent1"/>
                </a:solidFill>
              </a:rPr>
              <a:t>★ </a:t>
            </a:r>
            <a:r>
              <a:rPr lang="zh-CN" altLang="en-US" sz="1600" dirty="0">
                <a:solidFill>
                  <a:schemeClr val="accent1"/>
                </a:solidFill>
                <a:latin typeface="微软雅黑" panose="020B0503020204020204" pitchFamily="82" charset="2"/>
                <a:ea typeface="微软雅黑" panose="020B0503020204020204" pitchFamily="82" charset="2"/>
              </a:rPr>
              <a:t>讲规矩、有纪律</a:t>
            </a:r>
          </a:p>
        </p:txBody>
      </p:sp>
      <p:sp>
        <p:nvSpPr>
          <p:cNvPr id="36" name="文本框 12"/>
          <p:cNvSpPr txBox="1"/>
          <p:nvPr/>
        </p:nvSpPr>
        <p:spPr>
          <a:xfrm>
            <a:off x="6175796" y="3672117"/>
            <a:ext cx="1824538" cy="338554"/>
          </a:xfrm>
          <a:prstGeom prst="rect">
            <a:avLst/>
          </a:prstGeom>
          <a:noFill/>
        </p:spPr>
        <p:txBody>
          <a:bodyPr wrap="none" rtlCol="0">
            <a:spAutoFit/>
          </a:bodyPr>
          <a:lstStyle/>
          <a:p>
            <a:r>
              <a:rPr lang="zh-CN" altLang="en-US" sz="1600" dirty="0">
                <a:solidFill>
                  <a:schemeClr val="accent1"/>
                </a:solidFill>
              </a:rPr>
              <a:t>★ </a:t>
            </a:r>
            <a:r>
              <a:rPr lang="zh-CN" altLang="en-US" sz="1600" dirty="0">
                <a:solidFill>
                  <a:schemeClr val="accent1"/>
                </a:solidFill>
                <a:latin typeface="微软雅黑" panose="020B0503020204020204" pitchFamily="82" charset="2"/>
                <a:ea typeface="微软雅黑" panose="020B0503020204020204" pitchFamily="82" charset="2"/>
              </a:rPr>
              <a:t>讲道德、有品行</a:t>
            </a:r>
          </a:p>
        </p:txBody>
      </p:sp>
      <p:sp>
        <p:nvSpPr>
          <p:cNvPr id="37" name="文本框 13"/>
          <p:cNvSpPr txBox="1"/>
          <p:nvPr/>
        </p:nvSpPr>
        <p:spPr>
          <a:xfrm>
            <a:off x="8065342" y="3672117"/>
            <a:ext cx="1824538" cy="338554"/>
          </a:xfrm>
          <a:prstGeom prst="rect">
            <a:avLst/>
          </a:prstGeom>
          <a:noFill/>
        </p:spPr>
        <p:txBody>
          <a:bodyPr wrap="none" rtlCol="0">
            <a:spAutoFit/>
          </a:bodyPr>
          <a:lstStyle/>
          <a:p>
            <a:r>
              <a:rPr lang="zh-CN" altLang="en-US" sz="1600" dirty="0">
                <a:solidFill>
                  <a:schemeClr val="accent1"/>
                </a:solidFill>
              </a:rPr>
              <a:t>★ </a:t>
            </a:r>
            <a:r>
              <a:rPr lang="zh-CN" altLang="en-US" sz="1600" dirty="0">
                <a:solidFill>
                  <a:schemeClr val="accent1"/>
                </a:solidFill>
                <a:latin typeface="微软雅黑" panose="020B0503020204020204" pitchFamily="82" charset="2"/>
                <a:ea typeface="微软雅黑" panose="020B0503020204020204" pitchFamily="82" charset="2"/>
              </a:rPr>
              <a:t>讲奉献、有作为</a:t>
            </a:r>
          </a:p>
        </p:txBody>
      </p:sp>
      <p:sp>
        <p:nvSpPr>
          <p:cNvPr id="38" name="TextBox 37"/>
          <p:cNvSpPr txBox="1"/>
          <p:nvPr/>
        </p:nvSpPr>
        <p:spPr>
          <a:xfrm>
            <a:off x="794665" y="1010804"/>
            <a:ext cx="1772149" cy="261543"/>
          </a:xfrm>
          <a:prstGeom prst="rect">
            <a:avLst/>
          </a:prstGeom>
          <a:noFill/>
          <a:effectLst/>
        </p:spPr>
        <p:txBody>
          <a:bodyPr wrap="none" lIns="121855" tIns="60927" rIns="121855" bIns="60927" rtlCol="0">
            <a:spAutoFit/>
          </a:bodyPr>
          <a:lstStyle/>
          <a:p>
            <a:r>
              <a:rPr lang="en-US" altLang="zh-CN" sz="900" b="1" dirty="0">
                <a:solidFill>
                  <a:srgbClr val="C00000"/>
                </a:solidFill>
                <a:latin typeface="微软雅黑" pitchFamily="34" charset="-122"/>
                <a:ea typeface="微软雅黑" pitchFamily="34" charset="-122"/>
              </a:rPr>
              <a:t>Communist Party of China</a:t>
            </a:r>
            <a:endParaRPr lang="zh-CN" altLang="en-US" sz="900" b="1" dirty="0">
              <a:solidFill>
                <a:srgbClr val="C00000"/>
              </a:solidFill>
              <a:latin typeface="微软雅黑" pitchFamily="34" charset="-122"/>
              <a:ea typeface="微软雅黑" pitchFamily="34" charset="-122"/>
            </a:endParaRPr>
          </a:p>
        </p:txBody>
      </p:sp>
      <p:sp>
        <p:nvSpPr>
          <p:cNvPr id="39" name="TextBox 38"/>
          <p:cNvSpPr txBox="1"/>
          <p:nvPr/>
        </p:nvSpPr>
        <p:spPr>
          <a:xfrm>
            <a:off x="797037" y="549474"/>
            <a:ext cx="1841785" cy="492376"/>
          </a:xfrm>
          <a:prstGeom prst="rect">
            <a:avLst/>
          </a:prstGeom>
          <a:noFill/>
          <a:effectLst/>
        </p:spPr>
        <p:txBody>
          <a:bodyPr wrap="square" lIns="121855" tIns="60927" rIns="121855" bIns="60927" rtlCol="0">
            <a:spAutoFit/>
          </a:bodyPr>
          <a:lstStyle/>
          <a:p>
            <a:r>
              <a:rPr lang="zh-CN" altLang="en-US" dirty="0">
                <a:solidFill>
                  <a:srgbClr val="C00000"/>
                </a:solidFill>
                <a:latin typeface="微软雅黑" pitchFamily="34" charset="-122"/>
                <a:ea typeface="微软雅黑" pitchFamily="34" charset="-122"/>
              </a:rPr>
              <a:t>中国共产党</a:t>
            </a:r>
            <a:endParaRPr lang="en-US" altLang="zh-CN"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42744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anim calcmode="lin" valueType="num">
                                      <p:cBhvr>
                                        <p:cTn id="13" dur="1000" fill="hold"/>
                                        <p:tgtEl>
                                          <p:spTgt spid="87"/>
                                        </p:tgtEl>
                                        <p:attrNameLst>
                                          <p:attrName>ppt_x</p:attrName>
                                        </p:attrNameLst>
                                      </p:cBhvr>
                                      <p:tavLst>
                                        <p:tav tm="0">
                                          <p:val>
                                            <p:strVal val="#ppt_x"/>
                                          </p:val>
                                        </p:tav>
                                        <p:tav tm="100000">
                                          <p:val>
                                            <p:strVal val="#ppt_x"/>
                                          </p:val>
                                        </p:tav>
                                      </p:tavLst>
                                    </p:anim>
                                    <p:anim calcmode="lin" valueType="num">
                                      <p:cBhvr>
                                        <p:cTn id="14" dur="1000" fill="hold"/>
                                        <p:tgtEl>
                                          <p:spTgt spid="8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53" presetClass="entr" presetSubtype="1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800" fill="hold"/>
                                        <p:tgtEl>
                                          <p:spTgt spid="23"/>
                                        </p:tgtEl>
                                        <p:attrNameLst>
                                          <p:attrName>ppt_w</p:attrName>
                                        </p:attrNameLst>
                                      </p:cBhvr>
                                      <p:tavLst>
                                        <p:tav tm="0">
                                          <p:val>
                                            <p:fltVal val="0"/>
                                          </p:val>
                                        </p:tav>
                                        <p:tav tm="100000">
                                          <p:val>
                                            <p:strVal val="#ppt_w"/>
                                          </p:val>
                                        </p:tav>
                                      </p:tavLst>
                                    </p:anim>
                                    <p:anim calcmode="lin" valueType="num">
                                      <p:cBhvr>
                                        <p:cTn id="36" dur="800" fill="hold"/>
                                        <p:tgtEl>
                                          <p:spTgt spid="23"/>
                                        </p:tgtEl>
                                        <p:attrNameLst>
                                          <p:attrName>ppt_h</p:attrName>
                                        </p:attrNameLst>
                                      </p:cBhvr>
                                      <p:tavLst>
                                        <p:tav tm="0">
                                          <p:val>
                                            <p:fltVal val="0"/>
                                          </p:val>
                                        </p:tav>
                                        <p:tav tm="100000">
                                          <p:val>
                                            <p:strVal val="#ppt_h"/>
                                          </p:val>
                                        </p:tav>
                                      </p:tavLst>
                                    </p:anim>
                                    <p:animEffect transition="in" filter="fade">
                                      <p:cBhvr>
                                        <p:cTn id="37" dur="800"/>
                                        <p:tgtEl>
                                          <p:spTgt spid="23"/>
                                        </p:tgtEl>
                                      </p:cBhvr>
                                    </p:animEffect>
                                  </p:childTnLst>
                                </p:cTn>
                              </p:par>
                            </p:childTnLst>
                          </p:cTn>
                        </p:par>
                        <p:par>
                          <p:cTn id="38" fill="hold">
                            <p:stCondLst>
                              <p:cond delay="5300"/>
                            </p:stCondLst>
                            <p:childTnLst>
                              <p:par>
                                <p:cTn id="39" presetID="42"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6300"/>
                            </p:stCondLst>
                            <p:childTnLst>
                              <p:par>
                                <p:cTn id="45" presetID="23" presetClass="entr" presetSubtype="36"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700" fill="hold"/>
                                        <p:tgtEl>
                                          <p:spTgt spid="26"/>
                                        </p:tgtEl>
                                        <p:attrNameLst>
                                          <p:attrName>ppt_w</p:attrName>
                                        </p:attrNameLst>
                                      </p:cBhvr>
                                      <p:tavLst>
                                        <p:tav tm="0">
                                          <p:val>
                                            <p:strVal val="(6*min(max(#ppt_w*#ppt_h,.3),1)-7.4)/-.7*#ppt_w"/>
                                          </p:val>
                                        </p:tav>
                                        <p:tav tm="100000">
                                          <p:val>
                                            <p:strVal val="#ppt_w"/>
                                          </p:val>
                                        </p:tav>
                                      </p:tavLst>
                                    </p:anim>
                                    <p:anim calcmode="lin" valueType="num">
                                      <p:cBhvr>
                                        <p:cTn id="48" dur="700" fill="hold"/>
                                        <p:tgtEl>
                                          <p:spTgt spid="26"/>
                                        </p:tgtEl>
                                        <p:attrNameLst>
                                          <p:attrName>ppt_h</p:attrName>
                                        </p:attrNameLst>
                                      </p:cBhvr>
                                      <p:tavLst>
                                        <p:tav tm="0">
                                          <p:val>
                                            <p:strVal val="(6*min(max(#ppt_w*#ppt_h,.3),1)-7.4)/-.7*#ppt_h"/>
                                          </p:val>
                                        </p:tav>
                                        <p:tav tm="100000">
                                          <p:val>
                                            <p:strVal val="#ppt_h"/>
                                          </p:val>
                                        </p:tav>
                                      </p:tavLst>
                                    </p:anim>
                                    <p:anim calcmode="lin" valueType="num">
                                      <p:cBhvr>
                                        <p:cTn id="49" dur="700" fill="hold"/>
                                        <p:tgtEl>
                                          <p:spTgt spid="26"/>
                                        </p:tgtEl>
                                        <p:attrNameLst>
                                          <p:attrName>ppt_x</p:attrName>
                                        </p:attrNameLst>
                                      </p:cBhvr>
                                      <p:tavLst>
                                        <p:tav tm="0">
                                          <p:val>
                                            <p:fltVal val="0.5"/>
                                          </p:val>
                                        </p:tav>
                                        <p:tav tm="100000">
                                          <p:val>
                                            <p:strVal val="#ppt_x"/>
                                          </p:val>
                                        </p:tav>
                                      </p:tavLst>
                                    </p:anim>
                                    <p:anim calcmode="lin" valueType="num">
                                      <p:cBhvr>
                                        <p:cTn id="50" dur="7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7000"/>
                            </p:stCondLst>
                            <p:childTnLst>
                              <p:par>
                                <p:cTn id="52" presetID="23" presetClass="entr" presetSubtype="3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700" fill="hold"/>
                                        <p:tgtEl>
                                          <p:spTgt spid="29"/>
                                        </p:tgtEl>
                                        <p:attrNameLst>
                                          <p:attrName>ppt_w</p:attrName>
                                        </p:attrNameLst>
                                      </p:cBhvr>
                                      <p:tavLst>
                                        <p:tav tm="0">
                                          <p:val>
                                            <p:strVal val="(6*min(max(#ppt_w*#ppt_h,.3),1)-7.4)/-.7*#ppt_w"/>
                                          </p:val>
                                        </p:tav>
                                        <p:tav tm="100000">
                                          <p:val>
                                            <p:strVal val="#ppt_w"/>
                                          </p:val>
                                        </p:tav>
                                      </p:tavLst>
                                    </p:anim>
                                    <p:anim calcmode="lin" valueType="num">
                                      <p:cBhvr>
                                        <p:cTn id="55" dur="700" fill="hold"/>
                                        <p:tgtEl>
                                          <p:spTgt spid="29"/>
                                        </p:tgtEl>
                                        <p:attrNameLst>
                                          <p:attrName>ppt_h</p:attrName>
                                        </p:attrNameLst>
                                      </p:cBhvr>
                                      <p:tavLst>
                                        <p:tav tm="0">
                                          <p:val>
                                            <p:strVal val="(6*min(max(#ppt_w*#ppt_h,.3),1)-7.4)/-.7*#ppt_h"/>
                                          </p:val>
                                        </p:tav>
                                        <p:tav tm="100000">
                                          <p:val>
                                            <p:strVal val="#ppt_h"/>
                                          </p:val>
                                        </p:tav>
                                      </p:tavLst>
                                    </p:anim>
                                    <p:anim calcmode="lin" valueType="num">
                                      <p:cBhvr>
                                        <p:cTn id="56" dur="700" fill="hold"/>
                                        <p:tgtEl>
                                          <p:spTgt spid="29"/>
                                        </p:tgtEl>
                                        <p:attrNameLst>
                                          <p:attrName>ppt_x</p:attrName>
                                        </p:attrNameLst>
                                      </p:cBhvr>
                                      <p:tavLst>
                                        <p:tav tm="0">
                                          <p:val>
                                            <p:fltVal val="0.5"/>
                                          </p:val>
                                        </p:tav>
                                        <p:tav tm="100000">
                                          <p:val>
                                            <p:strVal val="#ppt_x"/>
                                          </p:val>
                                        </p:tav>
                                      </p:tavLst>
                                    </p:anim>
                                    <p:anim calcmode="lin" valueType="num">
                                      <p:cBhvr>
                                        <p:cTn id="57" dur="7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7700"/>
                            </p:stCondLst>
                            <p:childTnLst>
                              <p:par>
                                <p:cTn id="59" presetID="23" presetClass="entr" presetSubtype="36"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700" fill="hold"/>
                                        <p:tgtEl>
                                          <p:spTgt spid="30"/>
                                        </p:tgtEl>
                                        <p:attrNameLst>
                                          <p:attrName>ppt_w</p:attrName>
                                        </p:attrNameLst>
                                      </p:cBhvr>
                                      <p:tavLst>
                                        <p:tav tm="0">
                                          <p:val>
                                            <p:strVal val="(6*min(max(#ppt_w*#ppt_h,.3),1)-7.4)/-.7*#ppt_w"/>
                                          </p:val>
                                        </p:tav>
                                        <p:tav tm="100000">
                                          <p:val>
                                            <p:strVal val="#ppt_w"/>
                                          </p:val>
                                        </p:tav>
                                      </p:tavLst>
                                    </p:anim>
                                    <p:anim calcmode="lin" valueType="num">
                                      <p:cBhvr>
                                        <p:cTn id="62" dur="700" fill="hold"/>
                                        <p:tgtEl>
                                          <p:spTgt spid="30"/>
                                        </p:tgtEl>
                                        <p:attrNameLst>
                                          <p:attrName>ppt_h</p:attrName>
                                        </p:attrNameLst>
                                      </p:cBhvr>
                                      <p:tavLst>
                                        <p:tav tm="0">
                                          <p:val>
                                            <p:strVal val="(6*min(max(#ppt_w*#ppt_h,.3),1)-7.4)/-.7*#ppt_h"/>
                                          </p:val>
                                        </p:tav>
                                        <p:tav tm="100000">
                                          <p:val>
                                            <p:strVal val="#ppt_h"/>
                                          </p:val>
                                        </p:tav>
                                      </p:tavLst>
                                    </p:anim>
                                    <p:anim calcmode="lin" valueType="num">
                                      <p:cBhvr>
                                        <p:cTn id="63" dur="700" fill="hold"/>
                                        <p:tgtEl>
                                          <p:spTgt spid="30"/>
                                        </p:tgtEl>
                                        <p:attrNameLst>
                                          <p:attrName>ppt_x</p:attrName>
                                        </p:attrNameLst>
                                      </p:cBhvr>
                                      <p:tavLst>
                                        <p:tav tm="0">
                                          <p:val>
                                            <p:fltVal val="0.5"/>
                                          </p:val>
                                        </p:tav>
                                        <p:tav tm="100000">
                                          <p:val>
                                            <p:strVal val="#ppt_x"/>
                                          </p:val>
                                        </p:tav>
                                      </p:tavLst>
                                    </p:anim>
                                    <p:anim calcmode="lin" valueType="num">
                                      <p:cBhvr>
                                        <p:cTn id="64" dur="7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8400"/>
                            </p:stCondLst>
                            <p:childTnLst>
                              <p:par>
                                <p:cTn id="66" presetID="23" presetClass="entr" presetSubtype="36"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700" fill="hold"/>
                                        <p:tgtEl>
                                          <p:spTgt spid="28"/>
                                        </p:tgtEl>
                                        <p:attrNameLst>
                                          <p:attrName>ppt_w</p:attrName>
                                        </p:attrNameLst>
                                      </p:cBhvr>
                                      <p:tavLst>
                                        <p:tav tm="0">
                                          <p:val>
                                            <p:strVal val="(6*min(max(#ppt_w*#ppt_h,.3),1)-7.4)/-.7*#ppt_w"/>
                                          </p:val>
                                        </p:tav>
                                        <p:tav tm="100000">
                                          <p:val>
                                            <p:strVal val="#ppt_w"/>
                                          </p:val>
                                        </p:tav>
                                      </p:tavLst>
                                    </p:anim>
                                    <p:anim calcmode="lin" valueType="num">
                                      <p:cBhvr>
                                        <p:cTn id="69" dur="700" fill="hold"/>
                                        <p:tgtEl>
                                          <p:spTgt spid="28"/>
                                        </p:tgtEl>
                                        <p:attrNameLst>
                                          <p:attrName>ppt_h</p:attrName>
                                        </p:attrNameLst>
                                      </p:cBhvr>
                                      <p:tavLst>
                                        <p:tav tm="0">
                                          <p:val>
                                            <p:strVal val="(6*min(max(#ppt_w*#ppt_h,.3),1)-7.4)/-.7*#ppt_h"/>
                                          </p:val>
                                        </p:tav>
                                        <p:tav tm="100000">
                                          <p:val>
                                            <p:strVal val="#ppt_h"/>
                                          </p:val>
                                        </p:tav>
                                      </p:tavLst>
                                    </p:anim>
                                    <p:anim calcmode="lin" valueType="num">
                                      <p:cBhvr>
                                        <p:cTn id="70" dur="700" fill="hold"/>
                                        <p:tgtEl>
                                          <p:spTgt spid="28"/>
                                        </p:tgtEl>
                                        <p:attrNameLst>
                                          <p:attrName>ppt_x</p:attrName>
                                        </p:attrNameLst>
                                      </p:cBhvr>
                                      <p:tavLst>
                                        <p:tav tm="0">
                                          <p:val>
                                            <p:fltVal val="0.5"/>
                                          </p:val>
                                        </p:tav>
                                        <p:tav tm="100000">
                                          <p:val>
                                            <p:strVal val="#ppt_x"/>
                                          </p:val>
                                        </p:tav>
                                      </p:tavLst>
                                    </p:anim>
                                    <p:anim calcmode="lin" valueType="num">
                                      <p:cBhvr>
                                        <p:cTn id="71" dur="7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72" fill="hold">
                            <p:stCondLst>
                              <p:cond delay="91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par>
                          <p:cTn id="78" fill="hold">
                            <p:stCondLst>
                              <p:cond delay="101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34"/>
                                        </p:tgtEl>
                                        <p:attrNameLst>
                                          <p:attrName>ppt_y</p:attrName>
                                        </p:attrNameLst>
                                      </p:cBhvr>
                                      <p:tavLst>
                                        <p:tav tm="0">
                                          <p:val>
                                            <p:strVal val="#ppt_y"/>
                                          </p:val>
                                        </p:tav>
                                        <p:tav tm="100000">
                                          <p:val>
                                            <p:strVal val="#ppt_y"/>
                                          </p:val>
                                        </p:tav>
                                      </p:tavLst>
                                    </p:anim>
                                    <p:anim calcmode="lin" valueType="num">
                                      <p:cBhvr>
                                        <p:cTn id="83"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34"/>
                                        </p:tgtEl>
                                      </p:cBhvr>
                                    </p:animEffect>
                                  </p:childTnLst>
                                </p:cTn>
                              </p:par>
                            </p:childTnLst>
                          </p:cTn>
                        </p:par>
                        <p:par>
                          <p:cTn id="86" fill="hold">
                            <p:stCondLst>
                              <p:cond delay="1095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35"/>
                                        </p:tgtEl>
                                        <p:attrNameLst>
                                          <p:attrName>ppt_y</p:attrName>
                                        </p:attrNameLst>
                                      </p:cBhvr>
                                      <p:tavLst>
                                        <p:tav tm="0">
                                          <p:val>
                                            <p:strVal val="#ppt_y"/>
                                          </p:val>
                                        </p:tav>
                                        <p:tav tm="100000">
                                          <p:val>
                                            <p:strVal val="#ppt_y"/>
                                          </p:val>
                                        </p:tav>
                                      </p:tavLst>
                                    </p:anim>
                                    <p:anim calcmode="lin" valueType="num">
                                      <p:cBhvr>
                                        <p:cTn id="9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35"/>
                                        </p:tgtEl>
                                      </p:cBhvr>
                                    </p:animEffect>
                                  </p:childTnLst>
                                </p:cTn>
                              </p:par>
                            </p:childTnLst>
                          </p:cTn>
                        </p:par>
                        <p:par>
                          <p:cTn id="94" fill="hold">
                            <p:stCondLst>
                              <p:cond delay="118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6"/>
                                        </p:tgtEl>
                                        <p:attrNameLst>
                                          <p:attrName>ppt_y</p:attrName>
                                        </p:attrNameLst>
                                      </p:cBhvr>
                                      <p:tavLst>
                                        <p:tav tm="0">
                                          <p:val>
                                            <p:strVal val="#ppt_y"/>
                                          </p:val>
                                        </p:tav>
                                        <p:tav tm="100000">
                                          <p:val>
                                            <p:strVal val="#ppt_y"/>
                                          </p:val>
                                        </p:tav>
                                      </p:tavLst>
                                    </p:anim>
                                    <p:anim calcmode="lin" valueType="num">
                                      <p:cBhvr>
                                        <p:cTn id="9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6"/>
                                        </p:tgtEl>
                                      </p:cBhvr>
                                    </p:animEffect>
                                  </p:childTnLst>
                                </p:cTn>
                              </p:par>
                            </p:childTnLst>
                          </p:cTn>
                        </p:par>
                        <p:par>
                          <p:cTn id="102" fill="hold">
                            <p:stCondLst>
                              <p:cond delay="12650"/>
                            </p:stCondLst>
                            <p:childTnLst>
                              <p:par>
                                <p:cTn id="103" presetID="41" presetClass="entr" presetSubtype="0" fill="hold" grpId="0" nodeType="afterEffect">
                                  <p:stCondLst>
                                    <p:cond delay="0"/>
                                  </p:stCondLst>
                                  <p:iterate type="lt">
                                    <p:tmPct val="10000"/>
                                  </p:iterate>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37"/>
                                        </p:tgtEl>
                                        <p:attrNameLst>
                                          <p:attrName>ppt_y</p:attrName>
                                        </p:attrNameLst>
                                      </p:cBhvr>
                                      <p:tavLst>
                                        <p:tav tm="0">
                                          <p:val>
                                            <p:strVal val="#ppt_y"/>
                                          </p:val>
                                        </p:tav>
                                        <p:tav tm="100000">
                                          <p:val>
                                            <p:strVal val="#ppt_y"/>
                                          </p:val>
                                        </p:tav>
                                      </p:tavLst>
                                    </p:anim>
                                    <p:anim calcmode="lin" valueType="num">
                                      <p:cBhvr>
                                        <p:cTn id="10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9" grpId="0"/>
      <p:bldP spid="30" grpId="0"/>
      <p:bldP spid="33" grpId="0"/>
      <p:bldP spid="34" grpId="0"/>
      <p:bldP spid="35" grpId="0"/>
      <p:bldP spid="36" grpId="0"/>
      <p:bldP spid="37"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强化核心意识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03</a:t>
              </a:r>
              <a:endParaRPr lang="zh-CN" altLang="en-US" dirty="0"/>
            </a:p>
          </p:txBody>
        </p:sp>
      </p:grpSp>
      <p:sp>
        <p:nvSpPr>
          <p:cNvPr id="23" name="矩形 22"/>
          <p:cNvSpPr/>
          <p:nvPr/>
        </p:nvSpPr>
        <p:spPr>
          <a:xfrm>
            <a:off x="1500559" y="3213770"/>
            <a:ext cx="5776773" cy="20882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panose="020B0503020204020204" pitchFamily="82" charset="2"/>
                <a:ea typeface="微软雅黑" panose="020B0503020204020204" pitchFamily="82" charset="2"/>
              </a:rPr>
              <a:t>   以</a:t>
            </a:r>
            <a:r>
              <a:rPr lang="zh-CN" altLang="en-US" sz="4000" b="1" dirty="0">
                <a:solidFill>
                  <a:schemeClr val="bg1"/>
                </a:solidFill>
                <a:latin typeface="微软雅黑" panose="020B0503020204020204" pitchFamily="82" charset="2"/>
                <a:ea typeface="微软雅黑" panose="020B0503020204020204" pitchFamily="82" charset="2"/>
              </a:rPr>
              <a:t>党中央</a:t>
            </a:r>
            <a:r>
              <a:rPr lang="zh-CN" altLang="en-US" b="1" dirty="0">
                <a:solidFill>
                  <a:schemeClr val="bg1"/>
                </a:solidFill>
                <a:latin typeface="微软雅黑" panose="020B0503020204020204" pitchFamily="82" charset="2"/>
                <a:ea typeface="微软雅黑" panose="020B0503020204020204" pitchFamily="82" charset="2"/>
              </a:rPr>
              <a:t>和各级党组织为核心</a:t>
            </a:r>
          </a:p>
        </p:txBody>
      </p:sp>
      <p:sp>
        <p:nvSpPr>
          <p:cNvPr id="67" name="矩形 66"/>
          <p:cNvSpPr/>
          <p:nvPr/>
        </p:nvSpPr>
        <p:spPr>
          <a:xfrm>
            <a:off x="7833119" y="4299504"/>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600" dirty="0">
                <a:solidFill>
                  <a:schemeClr val="accent1"/>
                </a:solidFill>
                <a:latin typeface="微软雅黑" panose="020B0503020204020204" pitchFamily="82" charset="2"/>
                <a:ea typeface="微软雅黑" panose="020B0503020204020204" pitchFamily="82" charset="2"/>
              </a:rPr>
              <a:t>不断加强党的领导，尤其强化党的政治领导，对各级党组织作出的指示、决定不怀疑、不深究、不琢磨、不议论，积极践行党的宗旨，维护党的权威，爱护党的形象，巩固党长期执政的地位。</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784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childTnLst>
                          </p:cTn>
                        </p:par>
                        <p:par>
                          <p:cTn id="27" fill="hold">
                            <p:stCondLst>
                              <p:cond delay="25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67"/>
                                        </p:tgtEl>
                                        <p:attrNameLst>
                                          <p:attrName>style.visibility</p:attrName>
                                        </p:attrNameLst>
                                      </p:cBhvr>
                                      <p:to>
                                        <p:strVal val="visible"/>
                                      </p:to>
                                    </p:set>
                                    <p:animEffect transition="in" filter="randombar(horizontal)">
                                      <p:cBhvr>
                                        <p:cTn id="30"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强化看齐意识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04</a:t>
              </a:r>
              <a:endParaRPr lang="zh-CN" altLang="en-US" dirty="0"/>
            </a:p>
          </p:txBody>
        </p:sp>
      </p:grpSp>
      <p:sp>
        <p:nvSpPr>
          <p:cNvPr id="23" name="矩形 22"/>
          <p:cNvSpPr/>
          <p:nvPr/>
        </p:nvSpPr>
        <p:spPr>
          <a:xfrm>
            <a:off x="1500559" y="3252524"/>
            <a:ext cx="5776773" cy="4470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向党的路线方针政策看齐</a:t>
            </a:r>
            <a:endParaRPr lang="zh-CN" altLang="en-US" dirty="0">
              <a:solidFill>
                <a:schemeClr val="bg1"/>
              </a:solidFill>
            </a:endParaRPr>
          </a:p>
        </p:txBody>
      </p:sp>
      <p:sp>
        <p:nvSpPr>
          <p:cNvPr id="27" name="矩形 26"/>
          <p:cNvSpPr/>
          <p:nvPr/>
        </p:nvSpPr>
        <p:spPr>
          <a:xfrm>
            <a:off x="1500560" y="3752852"/>
            <a:ext cx="5776771" cy="6130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向党中央看齐</a:t>
            </a:r>
            <a:endParaRPr lang="zh-CN" altLang="en-US" dirty="0">
              <a:solidFill>
                <a:schemeClr val="bg1"/>
              </a:solidFill>
            </a:endParaRPr>
          </a:p>
        </p:txBody>
      </p:sp>
      <p:sp>
        <p:nvSpPr>
          <p:cNvPr id="28" name="矩形 27"/>
          <p:cNvSpPr/>
          <p:nvPr/>
        </p:nvSpPr>
        <p:spPr>
          <a:xfrm>
            <a:off x="1500560" y="442661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以党的方向为方向</a:t>
            </a:r>
            <a:endParaRPr lang="zh-CN" altLang="en-US" dirty="0">
              <a:solidFill>
                <a:schemeClr val="bg1"/>
              </a:solidFill>
            </a:endParaRPr>
          </a:p>
        </p:txBody>
      </p:sp>
      <p:sp>
        <p:nvSpPr>
          <p:cNvPr id="33" name="矩形 32"/>
          <p:cNvSpPr/>
          <p:nvPr/>
        </p:nvSpPr>
        <p:spPr>
          <a:xfrm>
            <a:off x="1500560" y="5254903"/>
            <a:ext cx="5801204" cy="623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以党的旗帜为旗帜</a:t>
            </a:r>
            <a:endParaRPr lang="zh-CN" altLang="en-US" dirty="0">
              <a:solidFill>
                <a:schemeClr val="bg1"/>
              </a:solidFill>
            </a:endParaRPr>
          </a:p>
        </p:txBody>
      </p:sp>
      <p:sp>
        <p:nvSpPr>
          <p:cNvPr id="67" name="矩形 66"/>
          <p:cNvSpPr/>
          <p:nvPr/>
        </p:nvSpPr>
        <p:spPr>
          <a:xfrm>
            <a:off x="7833120" y="4390244"/>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坚决拥护党的主张，贯彻党的决议，执行党的部署，遵守党的纪律和规矩，紧跟党走，不走歪路，不走邪路，做政治上的明白人，成为党的忠诚卫士。</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500560" y="5974983"/>
            <a:ext cx="5801204" cy="6231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以党的意志为意志</a:t>
            </a:r>
            <a:endParaRPr lang="zh-CN" altLang="en-US" dirty="0">
              <a:solidFill>
                <a:schemeClr val="bg1"/>
              </a:solidFill>
            </a:endParaRPr>
          </a:p>
        </p:txBody>
      </p:sp>
    </p:spTree>
    <p:extLst>
      <p:ext uri="{BB962C8B-B14F-4D97-AF65-F5344CB8AC3E}">
        <p14:creationId xmlns:p14="http://schemas.microsoft.com/office/powerpoint/2010/main" val="3785652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par>
                          <p:cTn id="49" fill="hold">
                            <p:stCondLst>
                              <p:cond delay="10375"/>
                            </p:stCondLst>
                            <p:childTnLst>
                              <p:par>
                                <p:cTn id="50" presetID="47"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41" name="矩形 40"/>
          <p:cNvSpPr/>
          <p:nvPr/>
        </p:nvSpPr>
        <p:spPr>
          <a:xfrm>
            <a:off x="1500559" y="3861842"/>
            <a:ext cx="9559669" cy="1524029"/>
          </a:xfrm>
          <a:prstGeom prst="rect">
            <a:avLst/>
          </a:prstGeom>
          <a:noFill/>
          <a:ln w="12700" cap="flat" cmpd="sng" algn="ctr">
            <a:noFill/>
            <a:prstDash val="solid"/>
            <a:miter lim="800000"/>
          </a:ln>
          <a:effectLst/>
        </p:spPr>
        <p:txBody>
          <a:bodyPr rtlCol="0" anchor="ctr"/>
          <a:lstStyle/>
          <a:p>
            <a:pPr lvl="0" defTabSz="914400">
              <a:lnSpc>
                <a:spcPct val="150000"/>
              </a:lnSpc>
            </a:pPr>
            <a:r>
              <a:rPr lang="zh-CN" altLang="en-US" sz="2000" kern="0" dirty="0">
                <a:solidFill>
                  <a:srgbClr val="C00000"/>
                </a:solidFill>
                <a:latin typeface="微软雅黑" panose="020B0503020204020204" pitchFamily="82" charset="2"/>
                <a:ea typeface="微软雅黑" panose="020B0503020204020204" pitchFamily="82" charset="2"/>
              </a:rPr>
              <a:t>纪律是稳压器，是压舱石，是规范行为的底线。没有纪律和规矩的约束，任何组织都会成为一盘散沙。尊党章、守党纪是一名合格党员的应有之义，是应尽之责任，也是在党护党的必然要求。</a:t>
            </a:r>
            <a:endParaRPr kumimoji="0" lang="zh-CN" altLang="en-US" sz="20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endParaRP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是护党之要</a:t>
            </a:r>
            <a:endParaRPr lang="zh-CN" altLang="en-US" sz="3200" dirty="0">
              <a:solidFill>
                <a:srgbClr val="C00000"/>
              </a:solidFill>
              <a:latin typeface="微软雅黑" panose="020B0503020204020204" pitchFamily="82" charset="2"/>
              <a:ea typeface="微软雅黑" panose="020B0503020204020204" pitchFamily="82" charset="2"/>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规矩</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纪律</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grpSp>
      <p:pic>
        <p:nvPicPr>
          <p:cNvPr id="2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72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5694602" y="2657383"/>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遵守政治纪律</a:t>
            </a:r>
          </a:p>
        </p:txBody>
      </p:sp>
      <p:sp>
        <p:nvSpPr>
          <p:cNvPr id="30" name="矩形 29"/>
          <p:cNvSpPr/>
          <p:nvPr/>
        </p:nvSpPr>
        <p:spPr>
          <a:xfrm>
            <a:off x="5694599" y="3603479"/>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遵守群众纪律</a:t>
            </a:r>
          </a:p>
        </p:txBody>
      </p:sp>
      <p:sp>
        <p:nvSpPr>
          <p:cNvPr id="31" name="矩形 30"/>
          <p:cNvSpPr/>
          <p:nvPr/>
        </p:nvSpPr>
        <p:spPr>
          <a:xfrm>
            <a:off x="5694601" y="455871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遵守工作纪律</a:t>
            </a:r>
          </a:p>
        </p:txBody>
      </p:sp>
      <p:grpSp>
        <p:nvGrpSpPr>
          <p:cNvPr id="34" name="组合 33"/>
          <p:cNvGrpSpPr/>
          <p:nvPr/>
        </p:nvGrpSpPr>
        <p:grpSpPr>
          <a:xfrm>
            <a:off x="4817359" y="2637706"/>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817359" y="3573808"/>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817359" y="4509914"/>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23" name="组合 22"/>
          <p:cNvGrpSpPr/>
          <p:nvPr/>
        </p:nvGrpSpPr>
        <p:grpSpPr>
          <a:xfrm>
            <a:off x="2292686" y="3086192"/>
            <a:ext cx="1879885" cy="1711754"/>
            <a:chOff x="4172571" y="4348847"/>
            <a:chExt cx="1879885" cy="1711754"/>
          </a:xfrm>
        </p:grpSpPr>
        <p:sp>
          <p:nvSpPr>
            <p:cNvPr id="27" name="矩形 26"/>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5400" b="1" dirty="0">
                  <a:solidFill>
                    <a:schemeClr val="bg1"/>
                  </a:solidFill>
                  <a:latin typeface="微软雅黑" panose="020B0503020204020204" pitchFamily="82" charset="2"/>
                  <a:ea typeface="微软雅黑" panose="020B0503020204020204" pitchFamily="82" charset="2"/>
                </a:rPr>
                <a:t>遵守</a:t>
              </a:r>
              <a:endParaRPr lang="en-US" altLang="zh-CN" sz="5400" b="1" dirty="0">
                <a:solidFill>
                  <a:schemeClr val="bg1"/>
                </a:solidFill>
                <a:latin typeface="微软雅黑" panose="020B0503020204020204" pitchFamily="82" charset="2"/>
                <a:ea typeface="微软雅黑" panose="020B0503020204020204" pitchFamily="82" charset="2"/>
              </a:endParaRPr>
            </a:p>
            <a:p>
              <a:r>
                <a:rPr lang="zh-CN" altLang="en-US" sz="2800" b="1" dirty="0">
                  <a:solidFill>
                    <a:schemeClr val="bg1"/>
                  </a:solidFill>
                  <a:latin typeface="微软雅黑" panose="020B0503020204020204" pitchFamily="82" charset="2"/>
                  <a:ea typeface="微软雅黑" panose="020B0503020204020204" pitchFamily="82" charset="2"/>
                </a:rPr>
                <a:t>三种纪律</a:t>
              </a:r>
            </a:p>
          </p:txBody>
        </p:sp>
      </p:grpSp>
    </p:spTree>
    <p:extLst>
      <p:ext uri="{BB962C8B-B14F-4D97-AF65-F5344CB8AC3E}">
        <p14:creationId xmlns:p14="http://schemas.microsoft.com/office/powerpoint/2010/main" val="3489615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333">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333">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333">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333">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333">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333">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333">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遵守政治纪律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069754"/>
            <a:ext cx="577677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82" charset="2"/>
                <a:ea typeface="微软雅黑" panose="020B0503020204020204" pitchFamily="82" charset="2"/>
              </a:rPr>
              <a:t>树牢</a:t>
            </a:r>
            <a:r>
              <a:rPr lang="zh-CN" altLang="en-US" sz="2000" dirty="0">
                <a:solidFill>
                  <a:schemeClr val="bg1"/>
                </a:solidFill>
                <a:latin typeface="微软雅黑" panose="020B0503020204020204" pitchFamily="82" charset="2"/>
                <a:ea typeface="微软雅黑" panose="020B0503020204020204" pitchFamily="82" charset="2"/>
              </a:rPr>
              <a:t>对马克思主义的信仰，对共产主义和中国特色社会主义的信念</a:t>
            </a:r>
            <a:endParaRPr lang="zh-CN" altLang="en-US" sz="2000" dirty="0">
              <a:solidFill>
                <a:schemeClr val="bg1"/>
              </a:solidFill>
            </a:endParaRPr>
          </a:p>
        </p:txBody>
      </p:sp>
      <p:sp>
        <p:nvSpPr>
          <p:cNvPr id="27" name="矩形 26"/>
          <p:cNvSpPr/>
          <p:nvPr/>
        </p:nvSpPr>
        <p:spPr>
          <a:xfrm>
            <a:off x="1500560" y="4005858"/>
            <a:ext cx="5776771" cy="756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微软雅黑" panose="020B0503020204020204" pitchFamily="82" charset="2"/>
                <a:ea typeface="微软雅黑" panose="020B0503020204020204" pitchFamily="82" charset="2"/>
              </a:rPr>
              <a:t>坚持</a:t>
            </a:r>
            <a:r>
              <a:rPr lang="zh-CN" altLang="en-US" dirty="0">
                <a:solidFill>
                  <a:schemeClr val="bg1"/>
                </a:solidFill>
                <a:latin typeface="微软雅黑" panose="020B0503020204020204" pitchFamily="82" charset="2"/>
                <a:ea typeface="微软雅黑" panose="020B0503020204020204" pitchFamily="82" charset="2"/>
              </a:rPr>
              <a:t>理论自信、道路自信、制度自信</a:t>
            </a:r>
            <a:endParaRPr lang="zh-CN" altLang="en-US" dirty="0">
              <a:solidFill>
                <a:schemeClr val="bg1"/>
              </a:solidFill>
            </a:endParaRPr>
          </a:p>
        </p:txBody>
      </p:sp>
      <p:sp>
        <p:nvSpPr>
          <p:cNvPr id="28" name="矩形 27"/>
          <p:cNvSpPr/>
          <p:nvPr/>
        </p:nvSpPr>
        <p:spPr>
          <a:xfrm>
            <a:off x="1500560" y="4799165"/>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微软雅黑" panose="020B0503020204020204" pitchFamily="82" charset="2"/>
                <a:ea typeface="微软雅黑" panose="020B0503020204020204" pitchFamily="82" charset="2"/>
              </a:rPr>
              <a:t>树牢</a:t>
            </a:r>
            <a:r>
              <a:rPr lang="zh-CN" altLang="en-US" dirty="0">
                <a:solidFill>
                  <a:schemeClr val="bg1"/>
                </a:solidFill>
                <a:latin typeface="微软雅黑" panose="020B0503020204020204" pitchFamily="82" charset="2"/>
                <a:ea typeface="微软雅黑" panose="020B0503020204020204" pitchFamily="82" charset="2"/>
              </a:rPr>
              <a:t>对中国共产党的信心</a:t>
            </a:r>
            <a:endParaRPr lang="zh-CN" altLang="en-US" dirty="0">
              <a:solidFill>
                <a:schemeClr val="bg1"/>
              </a:solidFill>
            </a:endParaRPr>
          </a:p>
        </p:txBody>
      </p:sp>
      <p:sp>
        <p:nvSpPr>
          <p:cNvPr id="33" name="矩形 32"/>
          <p:cNvSpPr/>
          <p:nvPr/>
        </p:nvSpPr>
        <p:spPr>
          <a:xfrm>
            <a:off x="1500560" y="5627449"/>
            <a:ext cx="5801204" cy="970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chemeClr val="bg1"/>
                </a:solidFill>
                <a:latin typeface="微软雅黑" panose="020B0503020204020204" pitchFamily="82" charset="2"/>
                <a:ea typeface="微软雅黑" panose="020B0503020204020204" pitchFamily="82" charset="2"/>
              </a:rPr>
              <a:t>坚定</a:t>
            </a:r>
            <a:r>
              <a:rPr lang="zh-CN" altLang="en-US" dirty="0">
                <a:solidFill>
                  <a:schemeClr val="bg1"/>
                </a:solidFill>
                <a:latin typeface="微软雅黑" panose="020B0503020204020204" pitchFamily="82" charset="2"/>
                <a:ea typeface="微软雅黑" panose="020B0503020204020204" pitchFamily="82" charset="2"/>
              </a:rPr>
              <a:t>自己的理想信念，自觉抵制各种社会思潮的侵蚀</a:t>
            </a:r>
            <a:endParaRPr lang="zh-CN" altLang="en-US" dirty="0">
              <a:solidFill>
                <a:schemeClr val="bg1"/>
              </a:solidFill>
            </a:endParaRPr>
          </a:p>
        </p:txBody>
      </p:sp>
      <p:sp>
        <p:nvSpPr>
          <p:cNvPr id="67" name="矩形 66"/>
          <p:cNvSpPr/>
          <p:nvPr/>
        </p:nvSpPr>
        <p:spPr>
          <a:xfrm>
            <a:off x="7833120" y="4383891"/>
            <a:ext cx="3446662" cy="1524029"/>
          </a:xfrm>
          <a:prstGeom prst="rect">
            <a:avLst/>
          </a:prstGeom>
          <a:noFill/>
          <a:ln w="12700" cap="flat" cmpd="sng" algn="ctr">
            <a:noFill/>
            <a:prstDash val="solid"/>
            <a:miter lim="800000"/>
          </a:ln>
          <a:effectLst/>
        </p:spPr>
        <p:txBody>
          <a:bodyPr rtlCol="0" anchor="ctr"/>
          <a:lstStyle/>
          <a:p>
            <a:pPr algn="just">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坚决不允许妄议中央，不充许搞当面一套、背后一套，不允许搞山头主义和分裂主义，不允许“吃共产党的饭，砸共产党的锅”。</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256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遵守群众纪律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sp>
        <p:nvSpPr>
          <p:cNvPr id="23" name="矩形 22"/>
          <p:cNvSpPr/>
          <p:nvPr/>
        </p:nvSpPr>
        <p:spPr>
          <a:xfrm>
            <a:off x="1500559" y="3141762"/>
            <a:ext cx="905914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 要强化党员就是服务的思想，继承和发扬党的优良传统，切实实现好、发展好、维护好群众的利益。</a:t>
            </a:r>
            <a:endParaRPr lang="zh-CN" altLang="en-US" sz="1600" dirty="0">
              <a:solidFill>
                <a:schemeClr val="bg1"/>
              </a:solidFill>
            </a:endParaRPr>
          </a:p>
        </p:txBody>
      </p:sp>
      <p:sp>
        <p:nvSpPr>
          <p:cNvPr id="27" name="矩形 26"/>
          <p:cNvSpPr/>
          <p:nvPr/>
        </p:nvSpPr>
        <p:spPr>
          <a:xfrm>
            <a:off x="1500560" y="4149874"/>
            <a:ext cx="9059142" cy="90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 要保持公仆情怀，牢记共产党员永远是劳动人民的普通一员，自觉融入群众的生产生活当中</a:t>
            </a:r>
            <a:r>
              <a:rPr lang="en-US" altLang="zh-CN" sz="2000" dirty="0">
                <a:solidFill>
                  <a:schemeClr val="bg1"/>
                </a:solidFill>
                <a:latin typeface="微软雅黑" panose="020B0503020204020204" pitchFamily="82" charset="2"/>
                <a:ea typeface="微软雅黑" panose="020B0503020204020204" pitchFamily="82" charset="2"/>
              </a:rPr>
              <a:t>;</a:t>
            </a:r>
            <a:endParaRPr lang="zh-CN" altLang="en-US" sz="1600" dirty="0">
              <a:solidFill>
                <a:schemeClr val="bg1"/>
              </a:solidFill>
            </a:endParaRPr>
          </a:p>
        </p:txBody>
      </p:sp>
      <p:sp>
        <p:nvSpPr>
          <p:cNvPr id="28" name="矩形 27"/>
          <p:cNvSpPr/>
          <p:nvPr/>
        </p:nvSpPr>
        <p:spPr>
          <a:xfrm>
            <a:off x="1500560" y="5159205"/>
            <a:ext cx="9059142" cy="934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 要坚决查处群众身边的腐败分子，杜绝与民争利现象，防止伤害群众感情、损害群众的不作为、乱作为行为发生。</a:t>
            </a:r>
            <a:endParaRPr lang="zh-CN" altLang="en-US" sz="1600" dirty="0">
              <a:solidFill>
                <a:schemeClr val="bg1"/>
              </a:solidFill>
            </a:endParaRPr>
          </a:p>
        </p:txBody>
      </p:sp>
    </p:spTree>
    <p:extLst>
      <p:ext uri="{BB962C8B-B14F-4D97-AF65-F5344CB8AC3E}">
        <p14:creationId xmlns:p14="http://schemas.microsoft.com/office/powerpoint/2010/main" val="12565227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遵守工作纪律</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069754"/>
            <a:ext cx="577677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82" charset="2"/>
                <a:ea typeface="微软雅黑" panose="020B0503020204020204" pitchFamily="82" charset="2"/>
              </a:rPr>
              <a:t>以</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廉洁自律准则</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为道德高线</a:t>
            </a:r>
            <a:endParaRPr lang="zh-CN" altLang="en-US" sz="2000" dirty="0">
              <a:solidFill>
                <a:schemeClr val="bg1"/>
              </a:solidFill>
            </a:endParaRPr>
          </a:p>
        </p:txBody>
      </p:sp>
      <p:sp>
        <p:nvSpPr>
          <p:cNvPr id="27" name="矩形 26"/>
          <p:cNvSpPr/>
          <p:nvPr/>
        </p:nvSpPr>
        <p:spPr>
          <a:xfrm>
            <a:off x="1500560" y="4005858"/>
            <a:ext cx="5776771" cy="756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82" charset="2"/>
                <a:ea typeface="微软雅黑" panose="020B0503020204020204" pitchFamily="82" charset="2"/>
              </a:rPr>
              <a:t>以</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纪律处分条件</a:t>
            </a:r>
            <a:r>
              <a:rPr lang="en-US" altLang="zh-CN" sz="2800" b="1" dirty="0">
                <a:solidFill>
                  <a:schemeClr val="bg1"/>
                </a:solidFill>
                <a:latin typeface="微软雅黑" panose="020B0503020204020204" pitchFamily="82" charset="2"/>
                <a:ea typeface="微软雅黑" panose="020B0503020204020204" pitchFamily="82" charset="2"/>
              </a:rPr>
              <a:t>》</a:t>
            </a:r>
            <a:r>
              <a:rPr lang="zh-CN" altLang="en-US" sz="2800" b="1" dirty="0">
                <a:solidFill>
                  <a:schemeClr val="bg1"/>
                </a:solidFill>
                <a:latin typeface="微软雅黑" panose="020B0503020204020204" pitchFamily="82" charset="2"/>
                <a:ea typeface="微软雅黑" panose="020B0503020204020204" pitchFamily="82" charset="2"/>
              </a:rPr>
              <a:t>为行为底线</a:t>
            </a:r>
            <a:endParaRPr lang="zh-CN" altLang="en-US" sz="2800" dirty="0">
              <a:solidFill>
                <a:schemeClr val="bg1"/>
              </a:solidFill>
            </a:endParaRPr>
          </a:p>
        </p:txBody>
      </p:sp>
      <p:sp>
        <p:nvSpPr>
          <p:cNvPr id="67" name="矩形 66"/>
          <p:cNvSpPr/>
          <p:nvPr/>
        </p:nvSpPr>
        <p:spPr>
          <a:xfrm>
            <a:off x="1500558" y="4769937"/>
            <a:ext cx="9635207" cy="1524029"/>
          </a:xfrm>
          <a:prstGeom prst="rect">
            <a:avLst/>
          </a:prstGeom>
          <a:noFill/>
          <a:ln w="12700" cap="flat" cmpd="sng" algn="ctr">
            <a:noFill/>
            <a:prstDash val="solid"/>
            <a:miter lim="800000"/>
          </a:ln>
          <a:effectLst/>
        </p:spPr>
        <p:txBody>
          <a:bodyPr rtlCol="0" anchor="ctr"/>
          <a:lstStyle/>
          <a:p>
            <a:pPr algn="just">
              <a:lnSpc>
                <a:spcPct val="150000"/>
              </a:lnSpc>
            </a:pPr>
            <a:r>
              <a:rPr lang="zh-CN" altLang="en-US" sz="1600" dirty="0">
                <a:solidFill>
                  <a:schemeClr val="accent1"/>
                </a:solidFill>
                <a:latin typeface="微软雅黑" panose="020B0503020204020204" pitchFamily="82" charset="2"/>
                <a:ea typeface="微软雅黑" panose="020B0503020204020204" pitchFamily="82" charset="2"/>
              </a:rPr>
              <a:t>要增强纪律意识和底线意识，对法纪心存敬畏，手握戒尺，以</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廉洁自律准则</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为道德“高线”，以</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纪律处分条件</a:t>
            </a:r>
            <a:r>
              <a:rPr lang="en-US" altLang="zh-CN" sz="1600" dirty="0">
                <a:solidFill>
                  <a:schemeClr val="accent1"/>
                </a:solidFill>
                <a:latin typeface="微软雅黑" panose="020B0503020204020204" pitchFamily="82" charset="2"/>
                <a:ea typeface="微软雅黑" panose="020B0503020204020204" pitchFamily="82" charset="2"/>
              </a:rPr>
              <a:t>》</a:t>
            </a:r>
            <a:r>
              <a:rPr lang="zh-CN" altLang="en-US" sz="1600" dirty="0">
                <a:solidFill>
                  <a:schemeClr val="accent1"/>
                </a:solidFill>
                <a:latin typeface="微软雅黑" panose="020B0503020204020204" pitchFamily="82" charset="2"/>
                <a:ea typeface="微软雅黑" panose="020B0503020204020204" pitchFamily="82" charset="2"/>
              </a:rPr>
              <a:t>为行为底线，不越界线，不破底线，不趟“雷区”，不触带电的高压线，自觉遵守各项工作规章制度，大力改进工作作风，积极在各种岗位上尽职尽责，切实发挥好党员的先锋模范作用。</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446" y="2138826"/>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624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70"/>
                                        </p:tgtEl>
                                        <p:attrNameLst>
                                          <p:attrName>style.visibility</p:attrName>
                                        </p:attrNameLst>
                                      </p:cBhvr>
                                      <p:to>
                                        <p:strVal val="visible"/>
                                      </p:to>
                                    </p:set>
                                    <p:anim calcmode="lin" valueType="num">
                                      <p:cBhvr>
                                        <p:cTn id="30" dur="500" fill="hold"/>
                                        <p:tgtEl>
                                          <p:spTgt spid="70"/>
                                        </p:tgtEl>
                                        <p:attrNameLst>
                                          <p:attrName>ppt_w</p:attrName>
                                        </p:attrNameLst>
                                      </p:cBhvr>
                                      <p:tavLst>
                                        <p:tav tm="0">
                                          <p:val>
                                            <p:fltVal val="0"/>
                                          </p:val>
                                        </p:tav>
                                        <p:tav tm="100000">
                                          <p:val>
                                            <p:strVal val="#ppt_w"/>
                                          </p:val>
                                        </p:tav>
                                      </p:tavLst>
                                    </p:anim>
                                    <p:anim calcmode="lin" valueType="num">
                                      <p:cBhvr>
                                        <p:cTn id="31" dur="500" fill="hold"/>
                                        <p:tgtEl>
                                          <p:spTgt spid="70"/>
                                        </p:tgtEl>
                                        <p:attrNameLst>
                                          <p:attrName>ppt_h</p:attrName>
                                        </p:attrNameLst>
                                      </p:cBhvr>
                                      <p:tavLst>
                                        <p:tav tm="0">
                                          <p:val>
                                            <p:fltVal val="0"/>
                                          </p:val>
                                        </p:tav>
                                        <p:tav tm="100000">
                                          <p:val>
                                            <p:strVal val="#ppt_h"/>
                                          </p:val>
                                        </p:tav>
                                      </p:tavLst>
                                    </p:anim>
                                    <p:animEffect transition="in" filter="fade">
                                      <p:cBhvr>
                                        <p:cTn id="32" dur="500"/>
                                        <p:tgtEl>
                                          <p:spTgt spid="70"/>
                                        </p:tgtEl>
                                      </p:cBhvr>
                                    </p:animEffect>
                                  </p:childTnLst>
                                </p:cTn>
                              </p:par>
                            </p:childTnLst>
                          </p:cTn>
                        </p:par>
                        <p:par>
                          <p:cTn id="33" fill="hold">
                            <p:stCondLst>
                              <p:cond delay="3500"/>
                            </p:stCondLst>
                            <p:childTnLst>
                              <p:par>
                                <p:cTn id="34" presetID="14" presetClass="entr" presetSubtype="10" fill="hold" grpId="0" nodeType="afterEffect">
                                  <p:stCondLst>
                                    <p:cond delay="0"/>
                                  </p:stCondLst>
                                  <p:iterate type="lt">
                                    <p:tmPct val="10000"/>
                                  </p:iterate>
                                  <p:childTnLst>
                                    <p:set>
                                      <p:cBhvr>
                                        <p:cTn id="35" dur="1" fill="hold">
                                          <p:stCondLst>
                                            <p:cond delay="0"/>
                                          </p:stCondLst>
                                        </p:cTn>
                                        <p:tgtEl>
                                          <p:spTgt spid="67"/>
                                        </p:tgtEl>
                                        <p:attrNameLst>
                                          <p:attrName>style.visibility</p:attrName>
                                        </p:attrNameLst>
                                      </p:cBhvr>
                                      <p:to>
                                        <p:strVal val="visible"/>
                                      </p:to>
                                    </p:set>
                                    <p:animEffect transition="in" filter="randombar(horizontal)">
                                      <p:cBhvr>
                                        <p:cTn id="36"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41" name="矩形 40"/>
          <p:cNvSpPr/>
          <p:nvPr/>
        </p:nvSpPr>
        <p:spPr>
          <a:xfrm>
            <a:off x="1500559" y="3861842"/>
            <a:ext cx="9347175" cy="1524029"/>
          </a:xfrm>
          <a:prstGeom prst="rect">
            <a:avLst/>
          </a:prstGeom>
          <a:noFill/>
          <a:ln w="12700" cap="flat" cmpd="sng" algn="ctr">
            <a:noFill/>
            <a:prstDash val="solid"/>
            <a:miter lim="800000"/>
          </a:ln>
          <a:effectLst/>
        </p:spPr>
        <p:txBody>
          <a:bodyPr rtlCol="0" anchor="ctr"/>
          <a:lstStyle/>
          <a:p>
            <a:pPr lvl="0" defTabSz="914400">
              <a:lnSpc>
                <a:spcPct val="150000"/>
              </a:lnSpc>
            </a:pPr>
            <a:r>
              <a:rPr lang="zh-CN" altLang="en-US" sz="1600" kern="0" dirty="0">
                <a:solidFill>
                  <a:srgbClr val="C00000"/>
                </a:solidFill>
                <a:latin typeface="微软雅黑" panose="020B0503020204020204" pitchFamily="82" charset="2"/>
                <a:ea typeface="微软雅黑" panose="020B0503020204020204" pitchFamily="82" charset="2"/>
              </a:rPr>
              <a:t>毛泽东曾评价白求恩是“一个高尚的人，一个纯粹的人，一个有道德的人，一个脱离低级趣味的人，一个有利于人民的人”。 在今天，这个“五个一”仍可作为评判一个党员是否合格，是否优秀的标杆。所以，一个合格党员首先应该是个有道德高尚的人，一个品行端正的人，一个正直正派、诚实守信、忠诚担当的人。</a:t>
            </a:r>
            <a:endParaRPr kumimoji="0" lang="zh-CN" altLang="en-US" sz="16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endParaRP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是兴党之本</a:t>
            </a:r>
            <a:endParaRPr lang="zh-CN" altLang="en-US" sz="3200" dirty="0">
              <a:solidFill>
                <a:srgbClr val="C00000"/>
              </a:solidFill>
              <a:latin typeface="微软雅黑" panose="020B0503020204020204" pitchFamily="82" charset="2"/>
              <a:ea typeface="微软雅黑" panose="020B0503020204020204" pitchFamily="82" charset="2"/>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道德</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品行</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grpSp>
      <p:pic>
        <p:nvPicPr>
          <p:cNvPr id="2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97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5838618" y="200931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一个有道德高尚的人</a:t>
            </a:r>
          </a:p>
        </p:txBody>
      </p:sp>
      <p:sp>
        <p:nvSpPr>
          <p:cNvPr id="30" name="矩形 29"/>
          <p:cNvSpPr/>
          <p:nvPr/>
        </p:nvSpPr>
        <p:spPr>
          <a:xfrm>
            <a:off x="5838615" y="2853643"/>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一个品行端正的人</a:t>
            </a:r>
          </a:p>
        </p:txBody>
      </p:sp>
      <p:sp>
        <p:nvSpPr>
          <p:cNvPr id="31" name="矩形 30"/>
          <p:cNvSpPr/>
          <p:nvPr/>
        </p:nvSpPr>
        <p:spPr>
          <a:xfrm>
            <a:off x="5838617" y="370275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一个正直正派的人</a:t>
            </a:r>
          </a:p>
        </p:txBody>
      </p:sp>
      <p:grpSp>
        <p:nvGrpSpPr>
          <p:cNvPr id="34" name="组合 33"/>
          <p:cNvGrpSpPr/>
          <p:nvPr/>
        </p:nvGrpSpPr>
        <p:grpSpPr>
          <a:xfrm>
            <a:off x="4961375" y="1989634"/>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961375" y="2823972"/>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961375" y="3653947"/>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23" name="组合 22"/>
          <p:cNvGrpSpPr/>
          <p:nvPr/>
        </p:nvGrpSpPr>
        <p:grpSpPr>
          <a:xfrm>
            <a:off x="2292686" y="3086192"/>
            <a:ext cx="1879885" cy="1711754"/>
            <a:chOff x="4172571" y="4348847"/>
            <a:chExt cx="1879885" cy="1711754"/>
          </a:xfrm>
        </p:grpSpPr>
        <p:sp>
          <p:nvSpPr>
            <p:cNvPr id="27" name="矩形 26"/>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302683"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chemeClr val="bg1"/>
                  </a:solidFill>
                  <a:latin typeface="微软雅黑" panose="020B0503020204020204" pitchFamily="82" charset="2"/>
                  <a:ea typeface="微软雅黑" panose="020B0503020204020204" pitchFamily="82" charset="2"/>
                </a:rPr>
                <a:t>做到</a:t>
              </a:r>
              <a:endParaRPr lang="en-US" altLang="zh-CN" sz="5400" b="1" dirty="0">
                <a:solidFill>
                  <a:schemeClr val="bg1"/>
                </a:solidFill>
                <a:latin typeface="微软雅黑" panose="020B0503020204020204" pitchFamily="82" charset="2"/>
                <a:ea typeface="微软雅黑" panose="020B0503020204020204" pitchFamily="82" charset="2"/>
              </a:endParaRPr>
            </a:p>
            <a:p>
              <a:pPr algn="ctr"/>
              <a:r>
                <a:rPr lang="zh-CN" altLang="en-US" sz="3200" b="1" dirty="0">
                  <a:solidFill>
                    <a:schemeClr val="bg1"/>
                  </a:solidFill>
                  <a:latin typeface="微软雅黑" panose="020B0503020204020204" pitchFamily="82" charset="2"/>
                  <a:ea typeface="微软雅黑" panose="020B0503020204020204" pitchFamily="82" charset="2"/>
                </a:rPr>
                <a:t>五个一</a:t>
              </a:r>
            </a:p>
          </p:txBody>
        </p:sp>
      </p:grpSp>
      <p:sp>
        <p:nvSpPr>
          <p:cNvPr id="19" name="矩形 18"/>
          <p:cNvSpPr/>
          <p:nvPr/>
        </p:nvSpPr>
        <p:spPr>
          <a:xfrm>
            <a:off x="5838617" y="455871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一个诚实守信的人</a:t>
            </a:r>
          </a:p>
        </p:txBody>
      </p:sp>
      <p:grpSp>
        <p:nvGrpSpPr>
          <p:cNvPr id="20" name="组合 19"/>
          <p:cNvGrpSpPr/>
          <p:nvPr/>
        </p:nvGrpSpPr>
        <p:grpSpPr>
          <a:xfrm>
            <a:off x="4961375" y="4509914"/>
            <a:ext cx="719907" cy="720167"/>
            <a:chOff x="3635896" y="2647819"/>
            <a:chExt cx="540000" cy="540000"/>
          </a:xfrm>
          <a:solidFill>
            <a:srgbClr val="C00000"/>
          </a:solidFill>
        </p:grpSpPr>
        <p:sp>
          <p:nvSpPr>
            <p:cNvPr id="21" name="矩形 20"/>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22"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
        <p:nvSpPr>
          <p:cNvPr id="24" name="矩形 23"/>
          <p:cNvSpPr/>
          <p:nvPr/>
        </p:nvSpPr>
        <p:spPr>
          <a:xfrm>
            <a:off x="5838617" y="5414598"/>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一个忠诚担当的人</a:t>
            </a:r>
          </a:p>
        </p:txBody>
      </p:sp>
      <p:grpSp>
        <p:nvGrpSpPr>
          <p:cNvPr id="25" name="组合 24"/>
          <p:cNvGrpSpPr/>
          <p:nvPr/>
        </p:nvGrpSpPr>
        <p:grpSpPr>
          <a:xfrm>
            <a:off x="4961375" y="5365794"/>
            <a:ext cx="719907" cy="720167"/>
            <a:chOff x="3635896" y="2647819"/>
            <a:chExt cx="540000" cy="540000"/>
          </a:xfrm>
          <a:solidFill>
            <a:srgbClr val="C00000"/>
          </a:solidFill>
        </p:grpSpPr>
        <p:sp>
          <p:nvSpPr>
            <p:cNvPr id="26" name="矩形 25"/>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2"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05</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405841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333">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333">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333">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333">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333">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333">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333">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7000"/>
                                </p:stCondLst>
                                <p:childTnLst>
                                  <p:par>
                                    <p:cTn id="40" presetID="2" presetClass="entr" presetSubtype="2" fill="hold" grpId="0" nodeType="afterEffect" p14:presetBounceEnd="33333">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14:bounceEnd="33333">
                                          <p:cBhvr additive="base">
                                            <p:cTn id="42" dur="1500" fill="hold"/>
                                            <p:tgtEl>
                                              <p:spTgt spid="19"/>
                                            </p:tgtEl>
                                            <p:attrNameLst>
                                              <p:attrName>ppt_x</p:attrName>
                                            </p:attrNameLst>
                                          </p:cBhvr>
                                          <p:tavLst>
                                            <p:tav tm="0">
                                              <p:val>
                                                <p:strVal val="1+#ppt_w/2"/>
                                              </p:val>
                                            </p:tav>
                                            <p:tav tm="100000">
                                              <p:val>
                                                <p:strVal val="#ppt_x"/>
                                              </p:val>
                                            </p:tav>
                                          </p:tavLst>
                                        </p:anim>
                                        <p:anim calcmode="lin" valueType="num" p14:bounceEnd="33333">
                                          <p:cBhvr additive="base">
                                            <p:cTn id="43" dur="1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9000"/>
                                </p:stCondLst>
                                <p:childTnLst>
                                  <p:par>
                                    <p:cTn id="49" presetID="2" presetClass="entr" presetSubtype="2" fill="hold" grpId="0" nodeType="afterEffect" p14:presetBounceEnd="33333">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14:bounceEnd="33333">
                                          <p:cBhvr additive="base">
                                            <p:cTn id="51" dur="1500" fill="hold"/>
                                            <p:tgtEl>
                                              <p:spTgt spid="24"/>
                                            </p:tgtEl>
                                            <p:attrNameLst>
                                              <p:attrName>ppt_x</p:attrName>
                                            </p:attrNameLst>
                                          </p:cBhvr>
                                          <p:tavLst>
                                            <p:tav tm="0">
                                              <p:val>
                                                <p:strVal val="1+#ppt_w/2"/>
                                              </p:val>
                                            </p:tav>
                                            <p:tav tm="100000">
                                              <p:val>
                                                <p:strVal val="#ppt_x"/>
                                              </p:val>
                                            </p:tav>
                                          </p:tavLst>
                                        </p:anim>
                                        <p:anim calcmode="lin" valueType="num" p14:bounceEnd="33333">
                                          <p:cBhvr additive="base">
                                            <p:cTn id="52"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19"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1500" fill="hold"/>
                                            <p:tgtEl>
                                              <p:spTgt spid="19"/>
                                            </p:tgtEl>
                                            <p:attrNameLst>
                                              <p:attrName>ppt_x</p:attrName>
                                            </p:attrNameLst>
                                          </p:cBhvr>
                                          <p:tavLst>
                                            <p:tav tm="0">
                                              <p:val>
                                                <p:strVal val="1+#ppt_w/2"/>
                                              </p:val>
                                            </p:tav>
                                            <p:tav tm="100000">
                                              <p:val>
                                                <p:strVal val="#ppt_x"/>
                                              </p:val>
                                            </p:tav>
                                          </p:tavLst>
                                        </p:anim>
                                        <p:anim calcmode="lin" valueType="num">
                                          <p:cBhvr additive="base">
                                            <p:cTn id="43" dur="1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9000"/>
                                </p:stCondLst>
                                <p:childTnLst>
                                  <p:par>
                                    <p:cTn id="49" presetID="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fill="hold"/>
                                            <p:tgtEl>
                                              <p:spTgt spid="24"/>
                                            </p:tgtEl>
                                            <p:attrNameLst>
                                              <p:attrName>ppt_x</p:attrName>
                                            </p:attrNameLst>
                                          </p:cBhvr>
                                          <p:tavLst>
                                            <p:tav tm="0">
                                              <p:val>
                                                <p:strVal val="1+#ppt_w/2"/>
                                              </p:val>
                                            </p:tav>
                                            <p:tav tm="100000">
                                              <p:val>
                                                <p:strVal val="#ppt_x"/>
                                              </p:val>
                                            </p:tav>
                                          </p:tavLst>
                                        </p:anim>
                                        <p:anim calcmode="lin" valueType="num">
                                          <p:cBhvr additive="base">
                                            <p:cTn id="52" dur="1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19"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1303435" y="2786849"/>
            <a:ext cx="9721080" cy="316835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48" name="矩形 47"/>
          <p:cNvSpPr/>
          <p:nvPr/>
        </p:nvSpPr>
        <p:spPr>
          <a:xfrm>
            <a:off x="4687811" y="5086123"/>
            <a:ext cx="5172905" cy="548336"/>
          </a:xfrm>
          <a:prstGeom prst="rect">
            <a:avLst/>
          </a:prstGeom>
          <a:solidFill>
            <a:srgbClr val="C00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做到于公对得起党、于人对得起良心</a:t>
            </a:r>
          </a:p>
        </p:txBody>
      </p:sp>
      <p:sp>
        <p:nvSpPr>
          <p:cNvPr id="49" name="矩形 48"/>
          <p:cNvSpPr/>
          <p:nvPr/>
        </p:nvSpPr>
        <p:spPr>
          <a:xfrm>
            <a:off x="4687811" y="3048559"/>
            <a:ext cx="4792538" cy="764564"/>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坐得直、行得端、挺得住</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name="adj" fmla="val 10880"/>
              </a:avLst>
            </a:prstGeom>
            <a:solidFill>
              <a:srgbClr val="C00000"/>
            </a:solidFill>
            <a:ln w="12700" cap="flat" cmpd="sng" algn="ctr">
              <a:noFill/>
              <a:prstDash val="solid"/>
              <a:miter lim="800000"/>
            </a:ln>
            <a:effectLst/>
          </p:spPr>
          <p:txBody>
            <a:bodyPr rtlCol="0" anchor="ctr"/>
            <a:lstStyle/>
            <a:p>
              <a:pPr defTabSz="914400"/>
              <a:endParaRPr lang="zh-CN" altLang="en-US" kern="0">
                <a:solidFill>
                  <a:sysClr val="window" lastClr="FFFFFF"/>
                </a:solidFill>
                <a:latin typeface="微软雅黑" panose="020B0503020204020204" pitchFamily="82" charset="2"/>
                <a:ea typeface="微软雅黑" panose="020B0503020204020204" pitchFamily="82" charset="2"/>
              </a:endParaRPr>
            </a:p>
          </p:txBody>
        </p:sp>
        <p:sp>
          <p:nvSpPr>
            <p:cNvPr id="61" name="TextBox 60"/>
            <p:cNvSpPr txBox="1"/>
            <p:nvPr/>
          </p:nvSpPr>
          <p:spPr>
            <a:xfrm>
              <a:off x="1029773" y="1418979"/>
              <a:ext cx="2772039" cy="2348263"/>
            </a:xfrm>
            <a:prstGeom prst="rect">
              <a:avLst/>
            </a:prstGeom>
            <a:noFill/>
          </p:spPr>
          <p:txBody>
            <a:bodyPr wrap="square" rtlCol="0">
              <a:spAutoFit/>
            </a:bodyPr>
            <a:lstStyle/>
            <a:p>
              <a:pPr lvl="0" defTabSz="914400">
                <a:defRPr/>
              </a:pPr>
              <a:r>
                <a:rPr lang="zh-CN" altLang="en-US" sz="6000" b="1" kern="0" dirty="0">
                  <a:solidFill>
                    <a:schemeClr val="bg1"/>
                  </a:solidFill>
                  <a:latin typeface="微软雅黑" panose="020B0503020204020204" pitchFamily="82" charset="2"/>
                  <a:ea typeface="微软雅黑" panose="020B0503020204020204" pitchFamily="82" charset="2"/>
                </a:rPr>
                <a:t>正直</a:t>
              </a:r>
              <a:endParaRPr lang="en-US" altLang="zh-CN" sz="6000" b="1" kern="0" dirty="0">
                <a:solidFill>
                  <a:schemeClr val="bg1"/>
                </a:solidFill>
                <a:latin typeface="微软雅黑" panose="020B0503020204020204" pitchFamily="82" charset="2"/>
                <a:ea typeface="微软雅黑" panose="020B0503020204020204" pitchFamily="82" charset="2"/>
              </a:endParaRPr>
            </a:p>
            <a:p>
              <a:pPr lvl="0" defTabSz="914400">
                <a:defRPr/>
              </a:pPr>
              <a:r>
                <a:rPr lang="zh-CN" altLang="en-US" sz="6000" b="1" kern="0" dirty="0">
                  <a:solidFill>
                    <a:schemeClr val="bg1"/>
                  </a:solidFill>
                  <a:latin typeface="微软雅黑" panose="020B0503020204020204" pitchFamily="82" charset="2"/>
                  <a:ea typeface="微软雅黑" panose="020B0503020204020204" pitchFamily="82" charset="2"/>
                </a:rPr>
                <a:t>正派</a:t>
              </a:r>
            </a:p>
          </p:txBody>
        </p:sp>
      </p:grpSp>
      <p:sp>
        <p:nvSpPr>
          <p:cNvPr id="62" name="文本框 58"/>
          <p:cNvSpPr txBox="1"/>
          <p:nvPr/>
        </p:nvSpPr>
        <p:spPr>
          <a:xfrm>
            <a:off x="4678966" y="3813123"/>
            <a:ext cx="5954667" cy="956422"/>
          </a:xfrm>
          <a:prstGeom prst="rect">
            <a:avLst/>
          </a:prstGeom>
          <a:noFill/>
        </p:spPr>
        <p:txBody>
          <a:bodyPr wrap="square" lIns="93731" tIns="46866" rIns="93731" bIns="46866" rtlCol="0">
            <a:spAutoFit/>
          </a:bodyPr>
          <a:lstStyle/>
          <a:p>
            <a:r>
              <a:rPr lang="zh-CN" altLang="en-US" sz="1400" dirty="0">
                <a:solidFill>
                  <a:schemeClr val="accent1"/>
                </a:solidFill>
                <a:latin typeface="微软雅黑" panose="020B0503020204020204" pitchFamily="82" charset="2"/>
                <a:ea typeface="微软雅黑" panose="020B0503020204020204" pitchFamily="82" charset="2"/>
              </a:rPr>
              <a:t>正直正派，就要求党员坐得直、行得端、挺得住，想问题、办事情敢于坚持原则，公道正派，秉公用权，阳光用权，解决问题不带私心，协调矛盾不偏不倚，凡事能从党和国家利益出发，更多地维护他人利益，不做亏心事，不做有损公充的事，不要反对一片、打倒一片，</a:t>
            </a:r>
          </a:p>
        </p:txBody>
      </p:sp>
      <p:pic>
        <p:nvPicPr>
          <p:cNvPr id="63" name="Picture 2" descr="\\Sy\E\我图PPT\00001PNG素材\01党委政府\94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25" y="1874818"/>
            <a:ext cx="6671076" cy="104352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927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fill="hold"/>
                                        <p:tgtEl>
                                          <p:spTgt spid="57"/>
                                        </p:tgtEl>
                                        <p:attrNameLst>
                                          <p:attrName>ppt_x</p:attrName>
                                        </p:attrNameLst>
                                      </p:cBhvr>
                                      <p:tavLst>
                                        <p:tav tm="0">
                                          <p:val>
                                            <p:strVal val="0-#ppt_w/2"/>
                                          </p:val>
                                        </p:tav>
                                        <p:tav tm="100000">
                                          <p:val>
                                            <p:strVal val="#ppt_x"/>
                                          </p:val>
                                        </p:tav>
                                      </p:tavLst>
                                    </p:anim>
                                    <p:anim calcmode="lin" valueType="num">
                                      <p:cBhvr additive="base">
                                        <p:cTn id="13" dur="10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par>
                          <p:cTn id="18" fill="hold">
                            <p:stCondLst>
                              <p:cond delay="2000"/>
                            </p:stCondLst>
                            <p:childTnLst>
                              <p:par>
                                <p:cTn id="19" presetID="1" presetClass="entr" presetSubtype="0" fill="hold" grpId="0" nodeType="afterEffect">
                                  <p:stCondLst>
                                    <p:cond delay="0"/>
                                  </p:stCondLst>
                                  <p:iterate type="lt">
                                    <p:tmAbs val="200"/>
                                  </p:iterate>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4001"/>
                            </p:stCondLst>
                            <p:childTnLst>
                              <p:par>
                                <p:cTn id="22" presetID="22" presetClass="entr" presetSubtype="8"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1000"/>
                                        <p:tgtEl>
                                          <p:spTgt spid="62"/>
                                        </p:tgtEl>
                                      </p:cBhvr>
                                    </p:animEffect>
                                  </p:childTnLst>
                                </p:cTn>
                              </p:par>
                            </p:childTnLst>
                          </p:cTn>
                        </p:par>
                        <p:par>
                          <p:cTn id="25" fill="hold">
                            <p:stCondLst>
                              <p:cond delay="5001"/>
                            </p:stCondLst>
                            <p:childTnLst>
                              <p:par>
                                <p:cTn id="26" presetID="16" presetClass="entr" presetSubtype="21"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8" grpId="0" animBg="1"/>
      <p:bldP spid="49"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05677" y="2762000"/>
            <a:ext cx="8963254" cy="2977955"/>
            <a:chOff x="1705677" y="2761999"/>
            <a:chExt cx="8963254" cy="2977955"/>
          </a:xfrm>
        </p:grpSpPr>
        <p:sp>
          <p:nvSpPr>
            <p:cNvPr id="46" name="矩形 45"/>
            <p:cNvSpPr/>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139976" y="3239380"/>
            <a:ext cx="8203702" cy="2212450"/>
          </a:xfrm>
          <a:prstGeom prst="rect">
            <a:avLst/>
          </a:prstGeom>
          <a:noFill/>
        </p:spPr>
        <p:txBody>
          <a:bodyPr wrap="square" lIns="121843" tIns="60921" rIns="121843" bIns="60921">
            <a:spAutoFit/>
          </a:bodyPr>
          <a:lstStyle/>
          <a:p>
            <a:pPr indent="457132" defTabSz="1218570" fontAlgn="base">
              <a:lnSpc>
                <a:spcPct val="200000"/>
              </a:lnSpc>
              <a:spcBef>
                <a:spcPct val="0"/>
              </a:spcBef>
              <a:spcAft>
                <a:spcPct val="0"/>
              </a:spcAft>
              <a:defRPr/>
            </a:pPr>
            <a:r>
              <a:rPr lang="zh-CN" altLang="en-US" sz="1400" dirty="0">
                <a:solidFill>
                  <a:srgbClr val="C00000"/>
                </a:solidFill>
                <a:latin typeface="微软雅黑" pitchFamily="34" charset="-122"/>
                <a:ea typeface="微软雅黑" pitchFamily="34" charset="-122"/>
              </a:rPr>
              <a:t>今年以来，党中央在巩固群众路线教育实践活动和“三严三实”专题教育活动成果的基础上，着眼于新常态下对党员提出新要求，号召在全体党员中开展“学党章党规，学系列讲话，做合格党员”学习教育，倡导所有党员要做“讲政治、有信念，讲规矩、有纪律，讲奉献、有作为”的合格党员。“四讲四有”是一名合格党员的核心要素，是新时代党员党性的客观要求，是在党爱党、在党护党、在党兴党、在党为党的现实体现，为如何做一名合格党员指明了方向。</a:t>
            </a:r>
          </a:p>
        </p:txBody>
      </p:sp>
      <p:pic>
        <p:nvPicPr>
          <p:cNvPr id="11"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1882" y="1502783"/>
            <a:ext cx="1497620" cy="1226348"/>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253481" y="1590032"/>
            <a:ext cx="8923782" cy="1103238"/>
          </a:xfrm>
          <a:prstGeom prst="rect">
            <a:avLst/>
          </a:prstGeom>
        </p:spPr>
        <p:txBody>
          <a:bodyPr wrap="square" lIns="117191" tIns="58595" rIns="117191" bIns="58595">
            <a:spAutoFit/>
          </a:bodyPr>
          <a:lstStyle/>
          <a:p>
            <a:pPr algn="r" fontAlgn="base">
              <a:spcBef>
                <a:spcPct val="0"/>
              </a:spcBef>
              <a:spcAft>
                <a:spcPct val="0"/>
              </a:spcAft>
            </a:pPr>
            <a:r>
              <a:rPr lang="zh-CN" altLang="en-US" sz="2800" b="1" kern="300" dirty="0">
                <a:solidFill>
                  <a:srgbClr val="C00000"/>
                </a:solidFill>
                <a:latin typeface="微软雅黑" pitchFamily="34" charset="-122"/>
                <a:ea typeface="微软雅黑" pitchFamily="34" charset="-122"/>
                <a:cs typeface="明兰_UI_TC" pitchFamily="2" charset="-122"/>
              </a:rPr>
              <a:t>前   言</a:t>
            </a:r>
            <a:endParaRPr lang="en-US" altLang="zh-CN" sz="2800" b="1" kern="300" dirty="0">
              <a:solidFill>
                <a:srgbClr val="C00000"/>
              </a:solidFill>
              <a:latin typeface="微软雅黑" pitchFamily="34" charset="-122"/>
              <a:ea typeface="微软雅黑" pitchFamily="34" charset="-122"/>
              <a:cs typeface="明兰_UI_TC" pitchFamily="2" charset="-122"/>
            </a:endParaRPr>
          </a:p>
          <a:p>
            <a:pPr algn="r" fontAlgn="base">
              <a:lnSpc>
                <a:spcPct val="150000"/>
              </a:lnSpc>
              <a:spcBef>
                <a:spcPct val="0"/>
              </a:spcBef>
              <a:spcAft>
                <a:spcPct val="0"/>
              </a:spcAft>
            </a:pPr>
            <a:r>
              <a:rPr lang="en-US" altLang="zh-CN" b="1" dirty="0">
                <a:solidFill>
                  <a:srgbClr val="C00000"/>
                </a:solidFill>
                <a:latin typeface="微软雅黑" panose="020B0503020204020204" pitchFamily="34" charset="-122"/>
                <a:ea typeface="微软雅黑" panose="020B0503020204020204" pitchFamily="34" charset="-122"/>
              </a:rPr>
              <a:t>/PREFACE</a:t>
            </a:r>
            <a:endParaRPr lang="en-GB" altLang="zh-CN" b="1" dirty="0">
              <a:solidFill>
                <a:srgbClr val="C00000"/>
              </a:solidFill>
              <a:latin typeface="微软雅黑" panose="020B0503020204020204" pitchFamily="34" charset="-122"/>
              <a:ea typeface="微软雅黑" panose="020B0503020204020204" pitchFamily="34" charset="-122"/>
            </a:endParaRPr>
          </a:p>
        </p:txBody>
      </p:sp>
      <p:pic>
        <p:nvPicPr>
          <p:cNvPr id="2050" name="Picture 2" descr="F:\桌面\党政机关\素材\长城\矢量长城\线稿长城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1726" y="1372070"/>
            <a:ext cx="5903912"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768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800" fill="hold"/>
                                        <p:tgtEl>
                                          <p:spTgt spid="11"/>
                                        </p:tgtEl>
                                        <p:attrNameLst>
                                          <p:attrName>ppt_w</p:attrName>
                                        </p:attrNameLst>
                                      </p:cBhvr>
                                      <p:tavLst>
                                        <p:tav tm="0">
                                          <p:val>
                                            <p:fltVal val="0"/>
                                          </p:val>
                                        </p:tav>
                                        <p:tav tm="100000">
                                          <p:val>
                                            <p:strVal val="#ppt_w"/>
                                          </p:val>
                                        </p:tav>
                                      </p:tavLst>
                                    </p:anim>
                                    <p:anim calcmode="lin" valueType="num">
                                      <p:cBhvr>
                                        <p:cTn id="8" dur="800" fill="hold"/>
                                        <p:tgtEl>
                                          <p:spTgt spid="11"/>
                                        </p:tgtEl>
                                        <p:attrNameLst>
                                          <p:attrName>ppt_h</p:attrName>
                                        </p:attrNameLst>
                                      </p:cBhvr>
                                      <p:tavLst>
                                        <p:tav tm="0">
                                          <p:val>
                                            <p:fltVal val="0"/>
                                          </p:val>
                                        </p:tav>
                                        <p:tav tm="100000">
                                          <p:val>
                                            <p:strVal val="#ppt_h"/>
                                          </p:val>
                                        </p:tav>
                                      </p:tavLst>
                                    </p:anim>
                                    <p:animEffect transition="in" filter="fade">
                                      <p:cBhvr>
                                        <p:cTn id="9" dur="800"/>
                                        <p:tgtEl>
                                          <p:spTgt spid="11"/>
                                        </p:tgtEl>
                                      </p:cBhvr>
                                    </p:animEffect>
                                  </p:childTnLst>
                                </p:cTn>
                              </p:par>
                            </p:childTnLst>
                          </p:cTn>
                        </p:par>
                        <p:par>
                          <p:cTn id="10" fill="hold">
                            <p:stCondLst>
                              <p:cond delay="800"/>
                            </p:stCondLst>
                            <p:childTnLst>
                              <p:par>
                                <p:cTn id="11" presetID="14" presetClass="entr" presetSubtype="1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childTnLst>
                          </p:cTn>
                        </p:par>
                        <p:par>
                          <p:cTn id="14" fill="hold">
                            <p:stCondLst>
                              <p:cond delay="1300"/>
                            </p:stCondLst>
                            <p:childTnLst>
                              <p:par>
                                <p:cTn id="15" presetID="42"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23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800"/>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1303435" y="2786849"/>
            <a:ext cx="9721080" cy="316835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49" name="矩形 48"/>
          <p:cNvSpPr/>
          <p:nvPr/>
        </p:nvSpPr>
        <p:spPr>
          <a:xfrm>
            <a:off x="4687811" y="3139449"/>
            <a:ext cx="4792538" cy="764564"/>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尽到党员责任</a:t>
            </a: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name="adj" fmla="val 10880"/>
              </a:avLst>
            </a:prstGeom>
            <a:solidFill>
              <a:srgbClr val="C00000"/>
            </a:solidFill>
            <a:ln w="12700" cap="flat" cmpd="sng" algn="ctr">
              <a:noFill/>
              <a:prstDash val="solid"/>
              <a:miter lim="800000"/>
            </a:ln>
            <a:effectLst/>
          </p:spPr>
          <p:txBody>
            <a:bodyPr rtlCol="0" anchor="ctr"/>
            <a:lstStyle/>
            <a:p>
              <a:pPr defTabSz="914400"/>
              <a:endParaRPr lang="zh-CN" altLang="en-US" kern="0">
                <a:solidFill>
                  <a:sysClr val="window" lastClr="FFFFFF"/>
                </a:solidFill>
                <a:latin typeface="微软雅黑" panose="020B0503020204020204" pitchFamily="82" charset="2"/>
                <a:ea typeface="微软雅黑" panose="020B0503020204020204" pitchFamily="82" charset="2"/>
              </a:endParaRPr>
            </a:p>
          </p:txBody>
        </p:sp>
        <p:sp>
          <p:nvSpPr>
            <p:cNvPr id="61" name="TextBox 60"/>
            <p:cNvSpPr txBox="1"/>
            <p:nvPr/>
          </p:nvSpPr>
          <p:spPr>
            <a:xfrm>
              <a:off x="1029773" y="1418979"/>
              <a:ext cx="2772039" cy="2348263"/>
            </a:xfrm>
            <a:prstGeom prst="rect">
              <a:avLst/>
            </a:prstGeom>
            <a:noFill/>
          </p:spPr>
          <p:txBody>
            <a:bodyPr wrap="square" rtlCol="0">
              <a:spAutoFit/>
            </a:bodyPr>
            <a:lstStyle/>
            <a:p>
              <a:r>
                <a:rPr lang="zh-CN" altLang="en-US" sz="6000" b="1" dirty="0">
                  <a:solidFill>
                    <a:schemeClr val="bg1"/>
                  </a:solidFill>
                  <a:latin typeface="微软雅黑" panose="020B0503020204020204" pitchFamily="82" charset="2"/>
                  <a:ea typeface="微软雅黑" panose="020B0503020204020204" pitchFamily="82" charset="2"/>
                </a:rPr>
                <a:t>诚实守信</a:t>
              </a:r>
            </a:p>
          </p:txBody>
        </p:sp>
      </p:grpSp>
      <p:sp>
        <p:nvSpPr>
          <p:cNvPr id="62" name="文本框 58"/>
          <p:cNvSpPr txBox="1"/>
          <p:nvPr/>
        </p:nvSpPr>
        <p:spPr>
          <a:xfrm>
            <a:off x="4678966" y="3736708"/>
            <a:ext cx="5954667" cy="648645"/>
          </a:xfrm>
          <a:prstGeom prst="rect">
            <a:avLst/>
          </a:prstGeom>
          <a:noFill/>
        </p:spPr>
        <p:txBody>
          <a:bodyPr wrap="square" lIns="93731" tIns="46866" rIns="93731" bIns="46866" rtlCol="0">
            <a:spAutoFit/>
          </a:bodyPr>
          <a:lstStyle/>
          <a:p>
            <a:r>
              <a:rPr lang="zh-CN" altLang="en-US" sz="1200" dirty="0">
                <a:solidFill>
                  <a:schemeClr val="accent1"/>
                </a:solidFill>
                <a:latin typeface="微软雅黑" panose="020B0503020204020204" pitchFamily="82" charset="2"/>
                <a:ea typeface="微软雅黑" panose="020B0503020204020204" pitchFamily="82" charset="2"/>
              </a:rPr>
              <a:t>要求党员尊崇党章、遵守党章，切实履行党员义务，尽到党员责任，以党章的要求为最高行为准绳，切实兑现入党誓言，在日常工作生活中，敢于承诺践诺，“言必行，行必果”，</a:t>
            </a:r>
          </a:p>
        </p:txBody>
      </p:sp>
      <p:pic>
        <p:nvPicPr>
          <p:cNvPr id="63" name="Picture 2" descr="\\Sy\E\我图PPT\00001PNG素材\01党委政府\94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25" y="1874818"/>
            <a:ext cx="6671076" cy="1043521"/>
          </a:xfrm>
          <a:prstGeom prst="rect">
            <a:avLst/>
          </a:prstGeom>
          <a:extLst>
            <a:ext uri="{909E8E84-426E-40DD-AFC4-6F175D3DCCD1}">
              <a14:hiddenFill xmlns:a14="http://schemas.microsoft.com/office/drawing/2010/main">
                <a:solidFill>
                  <a:srgbClr val="FFFFFF"/>
                </a:solidFill>
              </a14:hiddenFill>
            </a:ext>
          </a:extLst>
        </p:spPr>
      </p:pic>
      <p:sp>
        <p:nvSpPr>
          <p:cNvPr id="15" name="矩形 14"/>
          <p:cNvSpPr/>
          <p:nvPr/>
        </p:nvSpPr>
        <p:spPr>
          <a:xfrm>
            <a:off x="4687811" y="4384780"/>
            <a:ext cx="4792538" cy="764564"/>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说到做到</a:t>
            </a:r>
          </a:p>
        </p:txBody>
      </p:sp>
      <p:sp>
        <p:nvSpPr>
          <p:cNvPr id="16" name="文本框 58"/>
          <p:cNvSpPr txBox="1"/>
          <p:nvPr/>
        </p:nvSpPr>
        <p:spPr>
          <a:xfrm>
            <a:off x="4678966" y="4982039"/>
            <a:ext cx="5954667" cy="463979"/>
          </a:xfrm>
          <a:prstGeom prst="rect">
            <a:avLst/>
          </a:prstGeom>
          <a:noFill/>
        </p:spPr>
        <p:txBody>
          <a:bodyPr wrap="square" lIns="93731" tIns="46866" rIns="93731" bIns="46866" rtlCol="0">
            <a:spAutoFit/>
          </a:bodyPr>
          <a:lstStyle/>
          <a:p>
            <a:r>
              <a:rPr lang="zh-CN" altLang="en-US" sz="1200" dirty="0">
                <a:solidFill>
                  <a:schemeClr val="accent1"/>
                </a:solidFill>
                <a:latin typeface="微软雅黑" panose="020B0503020204020204" pitchFamily="82" charset="2"/>
                <a:ea typeface="微软雅黑" panose="020B0503020204020204" pitchFamily="82" charset="2"/>
              </a:rPr>
              <a:t>说到做到，要求别人做到的，自己首先做到，要求别人的不做的，自己首先不做，不失信于人，不出尔反尔，不阳俸阴违。</a:t>
            </a:r>
          </a:p>
        </p:txBody>
      </p:sp>
    </p:spTree>
    <p:extLst>
      <p:ext uri="{BB962C8B-B14F-4D97-AF65-F5344CB8AC3E}">
        <p14:creationId xmlns:p14="http://schemas.microsoft.com/office/powerpoint/2010/main" val="4230266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fill="hold"/>
                                        <p:tgtEl>
                                          <p:spTgt spid="57"/>
                                        </p:tgtEl>
                                        <p:attrNameLst>
                                          <p:attrName>ppt_x</p:attrName>
                                        </p:attrNameLst>
                                      </p:cBhvr>
                                      <p:tavLst>
                                        <p:tav tm="0">
                                          <p:val>
                                            <p:strVal val="0-#ppt_w/2"/>
                                          </p:val>
                                        </p:tav>
                                        <p:tav tm="100000">
                                          <p:val>
                                            <p:strVal val="#ppt_x"/>
                                          </p:val>
                                        </p:tav>
                                      </p:tavLst>
                                    </p:anim>
                                    <p:anim calcmode="lin" valueType="num">
                                      <p:cBhvr additive="base">
                                        <p:cTn id="13" dur="10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par>
                          <p:cTn id="18" fill="hold">
                            <p:stCondLst>
                              <p:cond delay="2000"/>
                            </p:stCondLst>
                            <p:childTnLst>
                              <p:par>
                                <p:cTn id="19" presetID="1" presetClass="entr" presetSubtype="0" fill="hold" grpId="0" nodeType="afterEffect">
                                  <p:stCondLst>
                                    <p:cond delay="0"/>
                                  </p:stCondLst>
                                  <p:iterate type="lt">
                                    <p:tmAbs val="200"/>
                                  </p:iterate>
                                  <p:childTnLst>
                                    <p:set>
                                      <p:cBhvr>
                                        <p:cTn id="20" dur="1" fill="hold">
                                          <p:stCondLst>
                                            <p:cond delay="0"/>
                                          </p:stCondLst>
                                        </p:cTn>
                                        <p:tgtEl>
                                          <p:spTgt spid="49"/>
                                        </p:tgtEl>
                                        <p:attrNameLst>
                                          <p:attrName>style.visibility</p:attrName>
                                        </p:attrNameLst>
                                      </p:cBhvr>
                                      <p:to>
                                        <p:strVal val="visible"/>
                                      </p:to>
                                    </p:set>
                                  </p:childTnLst>
                                </p:cTn>
                              </p:par>
                            </p:childTnLst>
                          </p:cTn>
                        </p:par>
                        <p:par>
                          <p:cTn id="21" fill="hold">
                            <p:stCondLst>
                              <p:cond delay="3001"/>
                            </p:stCondLst>
                            <p:childTnLst>
                              <p:par>
                                <p:cTn id="22" presetID="22" presetClass="entr" presetSubtype="8"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1000"/>
                                        <p:tgtEl>
                                          <p:spTgt spid="62"/>
                                        </p:tgtEl>
                                      </p:cBhvr>
                                    </p:animEffect>
                                  </p:childTnLst>
                                </p:cTn>
                              </p:par>
                            </p:childTnLst>
                          </p:cTn>
                        </p:par>
                        <p:par>
                          <p:cTn id="25" fill="hold">
                            <p:stCondLst>
                              <p:cond delay="4001"/>
                            </p:stCondLst>
                            <p:childTnLst>
                              <p:par>
                                <p:cTn id="26" presetID="1" presetClass="entr" presetSubtype="0" fill="hold" grpId="0" nodeType="afterEffect">
                                  <p:stCondLst>
                                    <p:cond delay="0"/>
                                  </p:stCondLst>
                                  <p:iterate type="lt">
                                    <p:tmAbs val="200"/>
                                  </p:iterate>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4602"/>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9" grpId="0"/>
      <p:bldP spid="6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a:xfrm>
            <a:off x="1303435" y="2786849"/>
            <a:ext cx="9721080" cy="316835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grpSp>
        <p:nvGrpSpPr>
          <p:cNvPr id="58" name="组合 57"/>
          <p:cNvGrpSpPr/>
          <p:nvPr/>
        </p:nvGrpSpPr>
        <p:grpSpPr>
          <a:xfrm>
            <a:off x="1895173" y="3315995"/>
            <a:ext cx="2622371" cy="2110059"/>
            <a:chOff x="717476" y="1291448"/>
            <a:chExt cx="3084336" cy="2555438"/>
          </a:xfrm>
        </p:grpSpPr>
        <p:sp>
          <p:nvSpPr>
            <p:cNvPr id="59" name="圆角矩形 58"/>
            <p:cNvSpPr/>
            <p:nvPr/>
          </p:nvSpPr>
          <p:spPr>
            <a:xfrm>
              <a:off x="717476" y="1291448"/>
              <a:ext cx="2691746" cy="2555438"/>
            </a:xfrm>
            <a:prstGeom prst="roundRect">
              <a:avLst>
                <a:gd name="adj" fmla="val 10880"/>
              </a:avLst>
            </a:prstGeom>
            <a:solidFill>
              <a:srgbClr val="C00000"/>
            </a:solidFill>
            <a:ln w="12700" cap="flat" cmpd="sng" algn="ctr">
              <a:noFill/>
              <a:prstDash val="solid"/>
              <a:miter lim="800000"/>
            </a:ln>
            <a:effectLst/>
          </p:spPr>
          <p:txBody>
            <a:bodyPr rtlCol="0" anchor="ctr"/>
            <a:lstStyle/>
            <a:p>
              <a:pPr defTabSz="914400"/>
              <a:endParaRPr lang="zh-CN" altLang="en-US" kern="0">
                <a:solidFill>
                  <a:sysClr val="window" lastClr="FFFFFF"/>
                </a:solidFill>
                <a:latin typeface="微软雅黑" panose="020B0503020204020204" pitchFamily="82" charset="2"/>
                <a:ea typeface="微软雅黑" panose="020B0503020204020204" pitchFamily="82" charset="2"/>
              </a:endParaRPr>
            </a:p>
          </p:txBody>
        </p:sp>
        <p:sp>
          <p:nvSpPr>
            <p:cNvPr id="61" name="TextBox 60"/>
            <p:cNvSpPr txBox="1"/>
            <p:nvPr/>
          </p:nvSpPr>
          <p:spPr>
            <a:xfrm>
              <a:off x="1029773" y="1418979"/>
              <a:ext cx="2772039" cy="2348263"/>
            </a:xfrm>
            <a:prstGeom prst="rect">
              <a:avLst/>
            </a:prstGeom>
            <a:noFill/>
          </p:spPr>
          <p:txBody>
            <a:bodyPr wrap="square" rtlCol="0">
              <a:spAutoFit/>
            </a:bodyPr>
            <a:lstStyle/>
            <a:p>
              <a:r>
                <a:rPr lang="zh-CN" altLang="en-US" sz="6000" b="1" dirty="0">
                  <a:solidFill>
                    <a:schemeClr val="bg1"/>
                  </a:solidFill>
                  <a:latin typeface="微软雅黑" panose="020B0503020204020204" pitchFamily="82" charset="2"/>
                  <a:ea typeface="微软雅黑" panose="020B0503020204020204" pitchFamily="82" charset="2"/>
                </a:rPr>
                <a:t>忠诚担当</a:t>
              </a:r>
            </a:p>
          </p:txBody>
        </p:sp>
      </p:grpSp>
      <p:sp>
        <p:nvSpPr>
          <p:cNvPr id="62" name="文本框 58"/>
          <p:cNvSpPr txBox="1"/>
          <p:nvPr/>
        </p:nvSpPr>
        <p:spPr>
          <a:xfrm>
            <a:off x="4517544" y="3421299"/>
            <a:ext cx="5954667" cy="1756641"/>
          </a:xfrm>
          <a:prstGeom prst="rect">
            <a:avLst/>
          </a:prstGeom>
          <a:noFill/>
        </p:spPr>
        <p:txBody>
          <a:bodyPr wrap="square" lIns="93731" tIns="46866" rIns="93731" bIns="46866" rtlCol="0">
            <a:spAutoFit/>
          </a:bodyPr>
          <a:lstStyle/>
          <a:p>
            <a:r>
              <a:rPr lang="zh-CN" altLang="en-US" sz="1800" dirty="0">
                <a:solidFill>
                  <a:schemeClr val="accent1"/>
                </a:solidFill>
                <a:latin typeface="微软雅黑" panose="020B0503020204020204" pitchFamily="82" charset="2"/>
                <a:ea typeface="微软雅黑" panose="020B0503020204020204" pitchFamily="82" charset="2"/>
              </a:rPr>
              <a:t>忠诚担当，就要求党员认真落实兴党之责，增强工作的事业心和责任感，把工作当作事业来追求，兢兢业业，一丝不苟。党组织分派的工作无论多么困难，多么险重，敢于迎难而上，勇闯新路，不讲价钱，不打折扣，以夙夜在公的勤奋，以殚精歇虑的豪情，千方百计完成任务，用实际行动表达忠诚于党，忠诚于祖国，忠诚于人民。</a:t>
            </a:r>
          </a:p>
        </p:txBody>
      </p:sp>
      <p:pic>
        <p:nvPicPr>
          <p:cNvPr id="63" name="Picture 2" descr="\\Sy\E\我图PPT\00001PNG素材\01党委政府\94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725" y="1874818"/>
            <a:ext cx="6671076" cy="104352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00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fill="hold"/>
                                        <p:tgtEl>
                                          <p:spTgt spid="57"/>
                                        </p:tgtEl>
                                        <p:attrNameLst>
                                          <p:attrName>ppt_x</p:attrName>
                                        </p:attrNameLst>
                                      </p:cBhvr>
                                      <p:tavLst>
                                        <p:tav tm="0">
                                          <p:val>
                                            <p:strVal val="0-#ppt_w/2"/>
                                          </p:val>
                                        </p:tav>
                                        <p:tav tm="100000">
                                          <p:val>
                                            <p:strVal val="#ppt_x"/>
                                          </p:val>
                                        </p:tav>
                                      </p:tavLst>
                                    </p:anim>
                                    <p:anim calcmode="lin" valueType="num">
                                      <p:cBhvr additive="base">
                                        <p:cTn id="13" dur="1000" fill="hold"/>
                                        <p:tgtEl>
                                          <p:spTgt spid="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41" name="矩形 40"/>
          <p:cNvSpPr/>
          <p:nvPr/>
        </p:nvSpPr>
        <p:spPr>
          <a:xfrm>
            <a:off x="1500559" y="3861842"/>
            <a:ext cx="9275167" cy="1524029"/>
          </a:xfrm>
          <a:prstGeom prst="rect">
            <a:avLst/>
          </a:prstGeom>
          <a:noFill/>
          <a:ln w="12700" cap="flat" cmpd="sng" algn="ctr">
            <a:noFill/>
            <a:prstDash val="solid"/>
            <a:miter lim="800000"/>
          </a:ln>
          <a:effectLst/>
        </p:spPr>
        <p:txBody>
          <a:bodyPr rtlCol="0" anchor="ctr"/>
          <a:lstStyle/>
          <a:p>
            <a:pPr lvl="0" defTabSz="914400">
              <a:lnSpc>
                <a:spcPct val="150000"/>
              </a:lnSpc>
            </a:pPr>
            <a:r>
              <a:rPr lang="zh-CN" altLang="en-US" sz="1800" kern="0" dirty="0">
                <a:solidFill>
                  <a:srgbClr val="C00000"/>
                </a:solidFill>
                <a:latin typeface="微软雅黑" panose="020B0503020204020204" pitchFamily="82" charset="2"/>
                <a:ea typeface="微软雅黑" panose="020B0503020204020204" pitchFamily="82" charset="2"/>
              </a:rPr>
              <a:t>在现在的中国，成为一名党员是光荣的，其荣光之处不在于党员政治身份如何显耀，而在于党员应有舍己为公的奉献精神，在于党员应有令人称赞的骄人业绩。如果所有党员都有这种光荣感和使命感，一心为党，一心为公，一心为民，致力于为党的事业大厦添砖加瓦，那么，党的执政根基将坚如磐石，固如金汤。</a:t>
            </a: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endParaRP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r>
              <a:rPr lang="zh-CN" altLang="en-US" sz="3200" b="1" dirty="0">
                <a:solidFill>
                  <a:srgbClr val="C00000"/>
                </a:solidFill>
                <a:latin typeface="微软雅黑" panose="020B0503020204020204" pitchFamily="82" charset="2"/>
                <a:ea typeface="微软雅黑" panose="020B0503020204020204" pitchFamily="82" charset="2"/>
              </a:rPr>
              <a:t>是为党之基</a:t>
            </a:r>
            <a:endParaRPr lang="zh-CN" altLang="en-US" sz="3200" dirty="0">
              <a:solidFill>
                <a:srgbClr val="C00000"/>
              </a:solidFill>
              <a:latin typeface="微软雅黑" panose="020B0503020204020204" pitchFamily="82" charset="2"/>
              <a:ea typeface="微软雅黑" panose="020B0503020204020204" pitchFamily="82" charset="2"/>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奉献</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作为</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grpSp>
      <p:pic>
        <p:nvPicPr>
          <p:cNvPr id="2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98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5838618" y="267237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一心为党</a:t>
            </a:r>
          </a:p>
        </p:txBody>
      </p:sp>
      <p:sp>
        <p:nvSpPr>
          <p:cNvPr id="30" name="矩形 29"/>
          <p:cNvSpPr/>
          <p:nvPr/>
        </p:nvSpPr>
        <p:spPr>
          <a:xfrm>
            <a:off x="5838615" y="3516703"/>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一心为公</a:t>
            </a:r>
          </a:p>
        </p:txBody>
      </p:sp>
      <p:sp>
        <p:nvSpPr>
          <p:cNvPr id="31" name="矩形 30"/>
          <p:cNvSpPr/>
          <p:nvPr/>
        </p:nvSpPr>
        <p:spPr>
          <a:xfrm>
            <a:off x="5838617" y="4365811"/>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一心为民</a:t>
            </a:r>
          </a:p>
        </p:txBody>
      </p:sp>
      <p:grpSp>
        <p:nvGrpSpPr>
          <p:cNvPr id="34" name="组合 33"/>
          <p:cNvGrpSpPr/>
          <p:nvPr/>
        </p:nvGrpSpPr>
        <p:grpSpPr>
          <a:xfrm>
            <a:off x="4961375" y="2652694"/>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961375" y="3487032"/>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961375" y="4317007"/>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45" name="组合 44"/>
          <p:cNvGrpSpPr/>
          <p:nvPr/>
        </p:nvGrpSpPr>
        <p:grpSpPr>
          <a:xfrm>
            <a:off x="2429572" y="2993013"/>
            <a:ext cx="1879885" cy="1711754"/>
            <a:chOff x="4172571" y="4348847"/>
            <a:chExt cx="1879885" cy="1711754"/>
          </a:xfrm>
        </p:grpSpPr>
        <p:sp>
          <p:nvSpPr>
            <p:cNvPr id="46" name="矩形 45"/>
            <p:cNvSpPr/>
            <p:nvPr/>
          </p:nvSpPr>
          <p:spPr>
            <a:xfrm>
              <a:off x="4172571" y="4348847"/>
              <a:ext cx="1879885" cy="17117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309736" y="4543944"/>
              <a:ext cx="1605553" cy="12344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5400" b="1" dirty="0">
                  <a:solidFill>
                    <a:schemeClr val="bg1"/>
                  </a:solidFill>
                  <a:latin typeface="微软雅黑" panose="020B0503020204020204" pitchFamily="82" charset="2"/>
                  <a:ea typeface="微软雅黑" panose="020B0503020204020204" pitchFamily="82" charset="2"/>
                </a:rPr>
                <a:t>做到</a:t>
              </a:r>
              <a:endParaRPr lang="en-US" altLang="zh-CN" sz="5400" b="1" dirty="0">
                <a:solidFill>
                  <a:schemeClr val="bg1"/>
                </a:solidFill>
                <a:latin typeface="微软雅黑" panose="020B0503020204020204" pitchFamily="82" charset="2"/>
                <a:ea typeface="微软雅黑" panose="020B0503020204020204" pitchFamily="82" charset="2"/>
              </a:endParaRPr>
            </a:p>
            <a:p>
              <a:r>
                <a:rPr lang="zh-CN" altLang="en-US" sz="2800" b="1" dirty="0">
                  <a:solidFill>
                    <a:schemeClr val="bg1"/>
                  </a:solidFill>
                  <a:latin typeface="微软雅黑" panose="020B0503020204020204" pitchFamily="82" charset="2"/>
                  <a:ea typeface="微软雅黑" panose="020B0503020204020204" pitchFamily="82" charset="2"/>
                </a:rPr>
                <a:t>三个一心</a:t>
              </a:r>
            </a:p>
          </p:txBody>
        </p:sp>
      </p:grpSp>
    </p:spTree>
    <p:extLst>
      <p:ext uri="{BB962C8B-B14F-4D97-AF65-F5344CB8AC3E}">
        <p14:creationId xmlns:p14="http://schemas.microsoft.com/office/powerpoint/2010/main" val="7136999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333">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333">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333">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333">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333">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333">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333">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3200" b="1" dirty="0">
                <a:solidFill>
                  <a:schemeClr val="accent1"/>
                </a:solidFill>
                <a:latin typeface="微软雅黑" panose="020B0503020204020204" pitchFamily="82" charset="2"/>
                <a:ea typeface="微软雅黑" panose="020B0503020204020204" pitchFamily="82" charset="2"/>
              </a:rPr>
              <a:t>一心为党</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141762"/>
            <a:ext cx="9059143" cy="89912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党员要牢固树立在党为党意识，将自己所有的言行举止以是否符乎党员条件、是否符乎党员标准为参照</a:t>
            </a:r>
            <a:endParaRPr lang="zh-CN" altLang="en-US" sz="2000" dirty="0">
              <a:solidFill>
                <a:schemeClr val="bg1"/>
              </a:solidFill>
            </a:endParaRPr>
          </a:p>
        </p:txBody>
      </p:sp>
      <p:sp>
        <p:nvSpPr>
          <p:cNvPr id="27" name="矩形 26"/>
          <p:cNvSpPr/>
          <p:nvPr/>
        </p:nvSpPr>
        <p:spPr>
          <a:xfrm>
            <a:off x="1500560" y="4149874"/>
            <a:ext cx="9059142" cy="90456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凡不符合党员身份的话不说，凡影响党的形象的事不做，</a:t>
            </a:r>
            <a:endParaRPr lang="zh-CN" altLang="en-US" sz="2000" dirty="0">
              <a:solidFill>
                <a:schemeClr val="bg1"/>
              </a:solidFill>
            </a:endParaRPr>
          </a:p>
        </p:txBody>
      </p:sp>
      <p:sp>
        <p:nvSpPr>
          <p:cNvPr id="28" name="矩形 27"/>
          <p:cNvSpPr/>
          <p:nvPr/>
        </p:nvSpPr>
        <p:spPr>
          <a:xfrm>
            <a:off x="1500560" y="5159205"/>
            <a:ext cx="9059142" cy="934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立足岗位，扎根基层，一心一意为党工作，聚精会神为党发展，把自己毕生的精力和生命都奉献给党，鞠躬尽瘁，死而后已。</a:t>
            </a:r>
            <a:endParaRPr lang="zh-CN" altLang="en-US" sz="2000" dirty="0">
              <a:solidFill>
                <a:schemeClr val="bg1"/>
              </a:solidFill>
            </a:endParaRPr>
          </a:p>
        </p:txBody>
      </p:sp>
    </p:spTree>
    <p:extLst>
      <p:ext uri="{BB962C8B-B14F-4D97-AF65-F5344CB8AC3E}">
        <p14:creationId xmlns:p14="http://schemas.microsoft.com/office/powerpoint/2010/main" val="3962009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3200" b="1" dirty="0">
                <a:solidFill>
                  <a:schemeClr val="accent1"/>
                </a:solidFill>
                <a:latin typeface="微软雅黑" panose="020B0503020204020204" pitchFamily="82" charset="2"/>
                <a:ea typeface="微软雅黑" panose="020B0503020204020204" pitchFamily="82" charset="2"/>
              </a:rPr>
              <a:t>一心为公</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sp>
        <p:nvSpPr>
          <p:cNvPr id="23" name="矩形 22"/>
          <p:cNvSpPr/>
          <p:nvPr/>
        </p:nvSpPr>
        <p:spPr>
          <a:xfrm>
            <a:off x="1500559" y="3141762"/>
            <a:ext cx="9059143" cy="6647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党员要满怀天下为公的思想，培育公而忘私的牺牲精神</a:t>
            </a:r>
            <a:endParaRPr lang="zh-CN" altLang="en-US" sz="2000" dirty="0">
              <a:solidFill>
                <a:schemeClr val="bg1"/>
              </a:solidFill>
            </a:endParaRPr>
          </a:p>
        </p:txBody>
      </p:sp>
      <p:sp>
        <p:nvSpPr>
          <p:cNvPr id="27" name="矩形 26"/>
          <p:cNvSpPr/>
          <p:nvPr/>
        </p:nvSpPr>
        <p:spPr>
          <a:xfrm>
            <a:off x="1500560" y="3888432"/>
            <a:ext cx="9059142" cy="7654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始终保持干事创业、开拓进取的精气神，平常时候看得出来，关键时刻冲得上去</a:t>
            </a:r>
            <a:endParaRPr lang="zh-CN" altLang="en-US" sz="2000" dirty="0">
              <a:solidFill>
                <a:schemeClr val="bg1"/>
              </a:solidFill>
            </a:endParaRPr>
          </a:p>
        </p:txBody>
      </p:sp>
      <p:sp>
        <p:nvSpPr>
          <p:cNvPr id="28" name="矩形 27"/>
          <p:cNvSpPr/>
          <p:nvPr/>
        </p:nvSpPr>
        <p:spPr>
          <a:xfrm>
            <a:off x="1500560" y="4725938"/>
            <a:ext cx="9059142" cy="691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要舍得牺牲自己的业余时间，舍得牺牲自己的爱好兴趣，静得下心，俯得下身，无私无畏、默默无闻地勤奋工作</a:t>
            </a:r>
            <a:endParaRPr lang="zh-CN" altLang="en-US" sz="2000" dirty="0">
              <a:solidFill>
                <a:schemeClr val="bg1"/>
              </a:solidFill>
            </a:endParaRPr>
          </a:p>
        </p:txBody>
      </p:sp>
      <p:sp>
        <p:nvSpPr>
          <p:cNvPr id="12" name="矩形 11"/>
          <p:cNvSpPr/>
          <p:nvPr/>
        </p:nvSpPr>
        <p:spPr>
          <a:xfrm>
            <a:off x="1500560" y="5546898"/>
            <a:ext cx="9059142" cy="691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82" charset="2"/>
                <a:ea typeface="微软雅黑" panose="020B0503020204020204" pitchFamily="82" charset="2"/>
              </a:rPr>
              <a:t>发扬不干好、不干出成绩就誓不罢休的韧劲，将事业进行到底</a:t>
            </a:r>
            <a:endParaRPr lang="zh-CN" altLang="en-US" sz="2000" dirty="0">
              <a:solidFill>
                <a:schemeClr val="bg1"/>
              </a:solidFill>
            </a:endParaRPr>
          </a:p>
        </p:txBody>
      </p:sp>
    </p:spTree>
    <p:extLst>
      <p:ext uri="{BB962C8B-B14F-4D97-AF65-F5344CB8AC3E}">
        <p14:creationId xmlns:p14="http://schemas.microsoft.com/office/powerpoint/2010/main" val="2968069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algn="ctr"/>
            <a:r>
              <a:rPr lang="zh-CN" altLang="en-US" sz="3200" b="1" dirty="0">
                <a:solidFill>
                  <a:schemeClr val="accent1"/>
                </a:solidFill>
                <a:latin typeface="微软雅黑" panose="020B0503020204020204" pitchFamily="82" charset="2"/>
                <a:ea typeface="微软雅黑" panose="020B0503020204020204" pitchFamily="82" charset="2"/>
              </a:rPr>
              <a:t>一心为民</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03</a:t>
              </a:r>
              <a:endParaRPr lang="zh-CN" altLang="en-US" dirty="0"/>
            </a:p>
          </p:txBody>
        </p:sp>
      </p:grpSp>
      <p:sp>
        <p:nvSpPr>
          <p:cNvPr id="23" name="矩形 22"/>
          <p:cNvSpPr/>
          <p:nvPr/>
        </p:nvSpPr>
        <p:spPr>
          <a:xfrm>
            <a:off x="1500559" y="3141762"/>
            <a:ext cx="9059143" cy="28083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bg1"/>
                </a:solidFill>
                <a:latin typeface="微软雅黑" panose="020B0503020204020204" pitchFamily="82" charset="2"/>
                <a:ea typeface="微软雅黑" panose="020B0503020204020204" pitchFamily="82" charset="2"/>
              </a:rPr>
              <a:t>要求党员树牢民本观念，忠实践行全心全意为人民服务宗旨，始终坚持群众路线，密切联系群众，摒弃“官本位”陈腐思想，舍得放下架子，把百姓当衣食父母，自觉到群众中去，与群众打成一片，把群众所盼的事一件件抓好落实，把群众所想的事一桩桩变为现实，让群众真切地感受党的阳光雨露，增强党在群众中的威信。</a:t>
            </a:r>
          </a:p>
        </p:txBody>
      </p:sp>
    </p:spTree>
    <p:extLst>
      <p:ext uri="{BB962C8B-B14F-4D97-AF65-F5344CB8AC3E}">
        <p14:creationId xmlns:p14="http://schemas.microsoft.com/office/powerpoint/2010/main" val="868202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786" y="555668"/>
            <a:ext cx="909028" cy="74437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7242" y="-1321792"/>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3" tIns="60936" rIns="121873" bIns="60936" numCol="1" spcCol="0" rtlCol="0" fromWordArt="0" anchor="ctr" anchorCtr="0" forceAA="0" compatLnSpc="1">
            <a:prstTxWarp prst="textNoShape">
              <a:avLst/>
            </a:prstTxWarp>
            <a:noAutofit/>
          </a:bodyPr>
          <a:lstStyle/>
          <a:p>
            <a:pPr algn="ctr"/>
            <a:endParaRPr lang="bg-BG"/>
          </a:p>
        </p:txBody>
      </p:sp>
      <p:sp>
        <p:nvSpPr>
          <p:cNvPr id="32" name="Round Same Side Corner Rectangle 7"/>
          <p:cNvSpPr/>
          <p:nvPr/>
        </p:nvSpPr>
        <p:spPr>
          <a:xfrm rot="16200000" flipH="1">
            <a:off x="5208081" y="-1180749"/>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anchor="ctr"/>
          <a:lstStyle/>
          <a:p>
            <a:pPr algn="ctr" defTabSz="950609">
              <a:defRPr/>
            </a:pPr>
            <a:endParaRPr lang="bg-BG" sz="1900"/>
          </a:p>
        </p:txBody>
      </p:sp>
      <p:sp>
        <p:nvSpPr>
          <p:cNvPr id="33" name="标题 4"/>
          <p:cNvSpPr txBox="1">
            <a:spLocks/>
          </p:cNvSpPr>
          <p:nvPr/>
        </p:nvSpPr>
        <p:spPr>
          <a:xfrm>
            <a:off x="3786838" y="2337468"/>
            <a:ext cx="5476720" cy="1139274"/>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lnSpc>
                <a:spcPct val="150000"/>
              </a:lnSpc>
              <a:spcAft>
                <a:spcPct val="0"/>
              </a:spcAft>
              <a:defRPr/>
            </a:pP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itchFamily="34" charset="-122"/>
                <a:ea typeface="微软雅黑" pitchFamily="34" charset="-122"/>
                <a:cs typeface="明兰_UI_TC" pitchFamily="2" charset="-122"/>
              </a:rPr>
              <a:t>怎样做到四讲四有</a:t>
            </a:r>
          </a:p>
        </p:txBody>
      </p:sp>
      <p:sp>
        <p:nvSpPr>
          <p:cNvPr id="34" name="文本框 8"/>
          <p:cNvSpPr txBox="1"/>
          <p:nvPr/>
        </p:nvSpPr>
        <p:spPr>
          <a:xfrm>
            <a:off x="5405415" y="2064084"/>
            <a:ext cx="1906917" cy="369418"/>
          </a:xfrm>
          <a:prstGeom prst="rect">
            <a:avLst/>
          </a:prstGeom>
          <a:noFill/>
        </p:spPr>
        <p:txBody>
          <a:bodyPr wrap="square" lIns="121873" tIns="60936" rIns="121873" bIns="60936"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四讲四有</a:t>
            </a:r>
          </a:p>
        </p:txBody>
      </p:sp>
      <p:cxnSp>
        <p:nvCxnSpPr>
          <p:cNvPr id="35" name="直接连接符 34"/>
          <p:cNvCxnSpPr/>
          <p:nvPr/>
        </p:nvCxnSpPr>
        <p:spPr>
          <a:xfrm>
            <a:off x="3389454"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itchFamily="34" charset="-122"/>
                <a:ea typeface="微软雅黑" pitchFamily="34" charset="-122"/>
              </a:endParaRPr>
            </a:p>
          </p:txBody>
        </p:sp>
        <p:sp>
          <p:nvSpPr>
            <p:cNvPr id="39" name="标题 4"/>
            <p:cNvSpPr txBox="1">
              <a:spLocks/>
            </p:cNvSpPr>
            <p:nvPr/>
          </p:nvSpPr>
          <p:spPr>
            <a:xfrm>
              <a:off x="2502405"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itchFamily="34" charset="0"/>
                  <a:ea typeface="微软雅黑" panose="020B0503020204020204" pitchFamily="34" charset="-122"/>
                  <a:cs typeface="+mn-cs"/>
                </a:rPr>
                <a:t>  02</a:t>
              </a:r>
              <a:endParaRPr lang="zh-CN" altLang="en-US" sz="4800" dirty="0">
                <a:solidFill>
                  <a:schemeClr val="bg1"/>
                </a:solidFill>
                <a:latin typeface="Impact" pitchFamily="34" charset="0"/>
                <a:ea typeface="微软雅黑" panose="020B0503020204020204" pitchFamily="34" charset="-122"/>
                <a:cs typeface="+mn-cs"/>
              </a:endParaRPr>
            </a:p>
          </p:txBody>
        </p:sp>
      </p:grpSp>
      <p:pic>
        <p:nvPicPr>
          <p:cNvPr id="42" name="Picture 72" descr="红鸟"/>
          <p:cNvPicPr>
            <a:picLocks noChangeAspect="1" noChangeArrowheads="1"/>
          </p:cNvPicPr>
          <p:nvPr/>
        </p:nvPicPr>
        <p:blipFill>
          <a:blip r:embed="rId5">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717899" y="4618771"/>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3" descr="红鸟"/>
          <p:cNvPicPr>
            <a:picLocks noChangeAspect="1" noChangeArrowheads="1"/>
          </p:cNvPicPr>
          <p:nvPr/>
        </p:nvPicPr>
        <p:blipFill>
          <a:blip r:embed="rId6" cstate="print">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84359" y="4324786"/>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213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15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800" fill="hold"/>
                                        <p:tgtEl>
                                          <p:spTgt spid="28"/>
                                        </p:tgtEl>
                                        <p:attrNameLst>
                                          <p:attrName>ppt_w</p:attrName>
                                        </p:attrNameLst>
                                      </p:cBhvr>
                                      <p:tavLst>
                                        <p:tav tm="0">
                                          <p:val>
                                            <p:fltVal val="0"/>
                                          </p:val>
                                        </p:tav>
                                        <p:tav tm="100000">
                                          <p:val>
                                            <p:strVal val="#ppt_w"/>
                                          </p:val>
                                        </p:tav>
                                      </p:tavLst>
                                    </p:anim>
                                    <p:anim calcmode="lin" valueType="num">
                                      <p:cBhvr>
                                        <p:cTn id="25" dur="800" fill="hold"/>
                                        <p:tgtEl>
                                          <p:spTgt spid="28"/>
                                        </p:tgtEl>
                                        <p:attrNameLst>
                                          <p:attrName>ppt_h</p:attrName>
                                        </p:attrNameLst>
                                      </p:cBhvr>
                                      <p:tavLst>
                                        <p:tav tm="0">
                                          <p:val>
                                            <p:fltVal val="0"/>
                                          </p:val>
                                        </p:tav>
                                        <p:tav tm="100000">
                                          <p:val>
                                            <p:strVal val="#ppt_h"/>
                                          </p:val>
                                        </p:tav>
                                      </p:tavLst>
                                    </p:anim>
                                    <p:animEffect transition="in" filter="fade">
                                      <p:cBhvr>
                                        <p:cTn id="26" dur="800"/>
                                        <p:tgtEl>
                                          <p:spTgt spid="28"/>
                                        </p:tgtEl>
                                      </p:cBhvr>
                                    </p:animEffect>
                                  </p:childTnLst>
                                </p:cTn>
                              </p:par>
                            </p:childTnLst>
                          </p:cTn>
                        </p:par>
                        <p:par>
                          <p:cTn id="27" fill="hold">
                            <p:stCondLst>
                              <p:cond delay="295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900" fill="hold"/>
                                        <p:tgtEl>
                                          <p:spTgt spid="32"/>
                                        </p:tgtEl>
                                        <p:attrNameLst>
                                          <p:attrName>ppt_w</p:attrName>
                                        </p:attrNameLst>
                                      </p:cBhvr>
                                      <p:tavLst>
                                        <p:tav tm="0">
                                          <p:val>
                                            <p:fltVal val="0"/>
                                          </p:val>
                                        </p:tav>
                                        <p:tav tm="100000">
                                          <p:val>
                                            <p:strVal val="#ppt_w"/>
                                          </p:val>
                                        </p:tav>
                                      </p:tavLst>
                                    </p:anim>
                                    <p:anim calcmode="lin" valueType="num">
                                      <p:cBhvr>
                                        <p:cTn id="31" dur="900" fill="hold"/>
                                        <p:tgtEl>
                                          <p:spTgt spid="32"/>
                                        </p:tgtEl>
                                        <p:attrNameLst>
                                          <p:attrName>ppt_h</p:attrName>
                                        </p:attrNameLst>
                                      </p:cBhvr>
                                      <p:tavLst>
                                        <p:tav tm="0">
                                          <p:val>
                                            <p:fltVal val="0"/>
                                          </p:val>
                                        </p:tav>
                                        <p:tav tm="100000">
                                          <p:val>
                                            <p:strVal val="#ppt_h"/>
                                          </p:val>
                                        </p:tav>
                                      </p:tavLst>
                                    </p:anim>
                                    <p:animEffect transition="in" filter="fade">
                                      <p:cBhvr>
                                        <p:cTn id="32" dur="9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900" fill="hold"/>
                                        <p:tgtEl>
                                          <p:spTgt spid="31"/>
                                        </p:tgtEl>
                                        <p:attrNameLst>
                                          <p:attrName>ppt_w</p:attrName>
                                        </p:attrNameLst>
                                      </p:cBhvr>
                                      <p:tavLst>
                                        <p:tav tm="0">
                                          <p:val>
                                            <p:fltVal val="0"/>
                                          </p:val>
                                        </p:tav>
                                        <p:tav tm="100000">
                                          <p:val>
                                            <p:strVal val="#ppt_w"/>
                                          </p:val>
                                        </p:tav>
                                      </p:tavLst>
                                    </p:anim>
                                    <p:anim calcmode="lin" valueType="num">
                                      <p:cBhvr>
                                        <p:cTn id="36" dur="900" fill="hold"/>
                                        <p:tgtEl>
                                          <p:spTgt spid="31"/>
                                        </p:tgtEl>
                                        <p:attrNameLst>
                                          <p:attrName>ppt_h</p:attrName>
                                        </p:attrNameLst>
                                      </p:cBhvr>
                                      <p:tavLst>
                                        <p:tav tm="0">
                                          <p:val>
                                            <p:fltVal val="0"/>
                                          </p:val>
                                        </p:tav>
                                        <p:tav tm="100000">
                                          <p:val>
                                            <p:strVal val="#ppt_h"/>
                                          </p:val>
                                        </p:tav>
                                      </p:tavLst>
                                    </p:anim>
                                    <p:animEffect transition="in" filter="fade">
                                      <p:cBhvr>
                                        <p:cTn id="37" dur="900"/>
                                        <p:tgtEl>
                                          <p:spTgt spid="31"/>
                                        </p:tgtEl>
                                      </p:cBhvr>
                                    </p:animEffect>
                                  </p:childTnLst>
                                </p:cTn>
                              </p:par>
                            </p:childTnLst>
                          </p:cTn>
                        </p:par>
                        <p:par>
                          <p:cTn id="38" fill="hold">
                            <p:stCondLst>
                              <p:cond delay="385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550"/>
                                        <p:tgtEl>
                                          <p:spTgt spid="34"/>
                                        </p:tgtEl>
                                      </p:cBhvr>
                                    </p:animEffect>
                                  </p:childTnLst>
                                </p:cTn>
                              </p:par>
                            </p:childTnLst>
                          </p:cTn>
                        </p:par>
                        <p:par>
                          <p:cTn id="46" fill="hold">
                            <p:stCondLst>
                              <p:cond delay="59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64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69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3478978"/>
            <a:ext cx="9721080" cy="261511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0" name="矩形 29"/>
          <p:cNvSpPr/>
          <p:nvPr/>
        </p:nvSpPr>
        <p:spPr>
          <a:xfrm>
            <a:off x="2420368" y="4074581"/>
            <a:ext cx="7280694" cy="1708030"/>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两学一做”学习教育，基础在学、关键在做。共产党员，是无上荣光的称号，是先锋模范的标志，是高尚品德的体现，是催人奋进的旗帜。做合格党员，必须对标“四讲四有”，在“做”上狠下功夫，踏踏实实、孜孜不倦，一步一脚印、一步一升华，把合格党员标准体现在方方面面。</a:t>
            </a: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怎样践行四讲四有 做一名合格党员</a:t>
            </a:r>
          </a:p>
        </p:txBody>
      </p:sp>
      <p:grpSp>
        <p:nvGrpSpPr>
          <p:cNvPr id="4" name="组合 3"/>
          <p:cNvGrpSpPr/>
          <p:nvPr/>
        </p:nvGrpSpPr>
        <p:grpSpPr>
          <a:xfrm>
            <a:off x="3358902" y="3016075"/>
            <a:ext cx="5675890" cy="925806"/>
            <a:chOff x="3358902" y="3016075"/>
            <a:chExt cx="5675890" cy="925806"/>
          </a:xfrm>
        </p:grpSpPr>
        <p:sp>
          <p:nvSpPr>
            <p:cNvPr id="29" name="矩形 28"/>
            <p:cNvSpPr/>
            <p:nvPr/>
          </p:nvSpPr>
          <p:spPr>
            <a:xfrm>
              <a:off x="3658004" y="3162341"/>
              <a:ext cx="4949682" cy="6332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800">
                <a:solidFill>
                  <a:schemeClr val="bg1"/>
                </a:solidFill>
                <a:latin typeface="微软雅黑" panose="020B0503020204020204" pitchFamily="82" charset="2"/>
                <a:ea typeface="微软雅黑" panose="020B0503020204020204" pitchFamily="82" charset="2"/>
              </a:endParaRPr>
            </a:p>
          </p:txBody>
        </p:sp>
        <p:sp>
          <p:nvSpPr>
            <p:cNvPr id="32" name="矩形 31"/>
            <p:cNvSpPr/>
            <p:nvPr/>
          </p:nvSpPr>
          <p:spPr>
            <a:xfrm>
              <a:off x="3358902" y="3016075"/>
              <a:ext cx="5675890" cy="92580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rPr>
                <a:t>【</a:t>
              </a:r>
              <a:r>
                <a:rPr kumimoji="0" lang="zh-CN" altLang="en-US"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rPr>
                <a:t>基础在学 关键在做</a:t>
              </a:r>
              <a:r>
                <a:rPr kumimoji="0" lang="en-US" altLang="zh-CN"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rPr>
                <a:t>】</a:t>
              </a:r>
              <a:endParaRPr kumimoji="0" lang="zh-CN" altLang="en-US" sz="3600" b="1" i="0" u="none" strike="noStrike" kern="0" cap="none" spc="0" normalizeH="0" baseline="0" noProof="0" dirty="0">
                <a:ln>
                  <a:noFill/>
                </a:ln>
                <a:solidFill>
                  <a:schemeClr val="bg1"/>
                </a:solidFill>
                <a:effectLst/>
                <a:uLnTx/>
                <a:uFillTx/>
                <a:latin typeface="微软雅黑" panose="020B0503020204020204" pitchFamily="82" charset="2"/>
                <a:ea typeface="微软雅黑" panose="020B0503020204020204" pitchFamily="82" charset="2"/>
                <a:cs typeface="+mn-cs"/>
              </a:endParaRPr>
            </a:p>
          </p:txBody>
        </p:sp>
      </p:grpSp>
    </p:spTree>
    <p:extLst>
      <p:ext uri="{BB962C8B-B14F-4D97-AF65-F5344CB8AC3E}">
        <p14:creationId xmlns:p14="http://schemas.microsoft.com/office/powerpoint/2010/main" val="2907947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2997746"/>
            <a:ext cx="9721080" cy="3456384"/>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进一步坚定“三个自信”，做到</a:t>
            </a:r>
          </a:p>
        </p:txBody>
      </p:sp>
      <p:sp>
        <p:nvSpPr>
          <p:cNvPr id="18" name="矩形 17"/>
          <p:cNvSpPr/>
          <p:nvPr/>
        </p:nvSpPr>
        <p:spPr>
          <a:xfrm>
            <a:off x="1918742" y="4928203"/>
            <a:ext cx="8524631" cy="96568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以实际行动维护党中央的权威。要牢固树立“四个看齐”意识，在思想上政治上行动上同党中央和省、市委保持高度一致，以“马上就办、办就办好”的态度抓好贯彻落实，确保令行禁止、政令畅通。</a:t>
            </a:r>
          </a:p>
        </p:txBody>
      </p:sp>
      <p:sp>
        <p:nvSpPr>
          <p:cNvPr id="19" name="流程图: 可选过程 18"/>
          <p:cNvSpPr/>
          <p:nvPr/>
        </p:nvSpPr>
        <p:spPr>
          <a:xfrm>
            <a:off x="3358902" y="3285778"/>
            <a:ext cx="1343948" cy="1297655"/>
          </a:xfrm>
          <a:prstGeom prst="flowChartAlternateProcess">
            <a:avLst/>
          </a:prstGeom>
          <a:solidFill>
            <a:srgbClr val="C00000"/>
          </a:solidFill>
          <a:ln w="12700" cap="flat" cmpd="thinThick"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在党爱党</a:t>
            </a:r>
          </a:p>
        </p:txBody>
      </p:sp>
      <p:sp>
        <p:nvSpPr>
          <p:cNvPr id="20" name="流程图: 可选过程 19"/>
          <p:cNvSpPr/>
          <p:nvPr/>
        </p:nvSpPr>
        <p:spPr>
          <a:xfrm>
            <a:off x="5711692" y="3285778"/>
            <a:ext cx="1343948" cy="1297655"/>
          </a:xfrm>
          <a:prstGeom prst="flowChartAlternateProcess">
            <a:avLst/>
          </a:prstGeom>
          <a:solidFill>
            <a:srgbClr val="C00000"/>
          </a:solidFill>
          <a:ln w="12700" cap="flat" cmpd="thinThick" algn="ctr">
            <a:noFill/>
            <a:prstDash val="solid"/>
            <a:miter lim="800000"/>
          </a:ln>
          <a:effectLst/>
        </p:spPr>
        <p:txBody>
          <a:bodyPr rtlCol="0" anchor="ctr"/>
          <a:lstStyle/>
          <a:p>
            <a:pPr algn="ctr" defTabSz="914400"/>
            <a:r>
              <a:rPr lang="zh-CN" altLang="en-US" sz="4000" b="1" kern="0" dirty="0">
                <a:solidFill>
                  <a:sysClr val="window" lastClr="FFFFFF"/>
                </a:solidFill>
                <a:latin typeface="微软雅黑" panose="020B0503020204020204" pitchFamily="82" charset="2"/>
                <a:ea typeface="微软雅黑" panose="020B0503020204020204" pitchFamily="82" charset="2"/>
              </a:rPr>
              <a:t>在党为党</a:t>
            </a:r>
          </a:p>
        </p:txBody>
      </p:sp>
      <p:sp>
        <p:nvSpPr>
          <p:cNvPr id="21" name="流程图: 可选过程 20"/>
          <p:cNvSpPr/>
          <p:nvPr/>
        </p:nvSpPr>
        <p:spPr>
          <a:xfrm>
            <a:off x="8051469" y="3285778"/>
            <a:ext cx="1343948" cy="1297655"/>
          </a:xfrm>
          <a:prstGeom prst="flowChartAlternateProcess">
            <a:avLst/>
          </a:prstGeom>
          <a:solidFill>
            <a:srgbClr val="C00000"/>
          </a:solidFill>
          <a:ln w="12700" cap="flat" cmpd="thinThick"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在党护党</a:t>
            </a:r>
          </a:p>
        </p:txBody>
      </p:sp>
      <p:sp>
        <p:nvSpPr>
          <p:cNvPr id="22" name="五边形 21"/>
          <p:cNvSpPr/>
          <p:nvPr/>
        </p:nvSpPr>
        <p:spPr>
          <a:xfrm>
            <a:off x="5013833" y="3633433"/>
            <a:ext cx="386875" cy="602343"/>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a:cs typeface="+mn-cs"/>
            </a:endParaRPr>
          </a:p>
        </p:txBody>
      </p:sp>
      <p:sp>
        <p:nvSpPr>
          <p:cNvPr id="23" name="五边形 22"/>
          <p:cNvSpPr/>
          <p:nvPr/>
        </p:nvSpPr>
        <p:spPr>
          <a:xfrm>
            <a:off x="7338579" y="3633433"/>
            <a:ext cx="386875" cy="602343"/>
          </a:xfrm>
          <a:prstGeom prst="homePlat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等线"/>
              <a:cs typeface="+mn-cs"/>
            </a:endParaRPr>
          </a:p>
        </p:txBody>
      </p:sp>
    </p:spTree>
    <p:extLst>
      <p:ext uri="{BB962C8B-B14F-4D97-AF65-F5344CB8AC3E}">
        <p14:creationId xmlns:p14="http://schemas.microsoft.com/office/powerpoint/2010/main" val="1011571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3500"/>
                            </p:stCondLst>
                            <p:childTnLst>
                              <p:par>
                                <p:cTn id="33" presetID="4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020564" y="1179334"/>
            <a:ext cx="2255717" cy="707872"/>
          </a:xfrm>
          <a:prstGeom prst="rect">
            <a:avLst/>
          </a:prstGeom>
          <a:noFill/>
        </p:spPr>
        <p:txBody>
          <a:bodyPr wrap="none" lIns="91426" tIns="45713" rIns="91426" bIns="45713" rtlCol="0">
            <a:spAutoFit/>
          </a:bodyPr>
          <a:lstStyle/>
          <a:p>
            <a:r>
              <a:rPr lang="en-US" altLang="zh-CN" sz="4000" dirty="0">
                <a:solidFill>
                  <a:schemeClr val="accent1">
                    <a:alpha val="20000"/>
                  </a:schemeClr>
                </a:solidFill>
                <a:latin typeface="Impact" panose="020B0806030902050204" pitchFamily="34" charset="0"/>
                <a:ea typeface="微软雅黑" panose="020B0503020204020204" pitchFamily="34" charset="-122"/>
              </a:rPr>
              <a:t>CONTENTS</a:t>
            </a:r>
            <a:endParaRPr lang="zh-CN" altLang="en-US" sz="4000" dirty="0">
              <a:solidFill>
                <a:schemeClr val="accent1">
                  <a:alpha val="20000"/>
                </a:schemeClr>
              </a:solidFill>
              <a:latin typeface="Impact" panose="020B0806030902050204" pitchFamily="34" charset="0"/>
              <a:ea typeface="微软雅黑" panose="020B0503020204020204" pitchFamily="34" charset="-122"/>
            </a:endParaRPr>
          </a:p>
        </p:txBody>
      </p:sp>
      <p:sp>
        <p:nvSpPr>
          <p:cNvPr id="36" name="圆角矩形 35"/>
          <p:cNvSpPr/>
          <p:nvPr/>
        </p:nvSpPr>
        <p:spPr>
          <a:xfrm>
            <a:off x="3825987" y="1894388"/>
            <a:ext cx="1298822" cy="397398"/>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r>
              <a:rPr lang="zh-CN" altLang="en-US" sz="2000" b="1" dirty="0"/>
              <a:t>目  录</a:t>
            </a:r>
          </a:p>
        </p:txBody>
      </p:sp>
      <p:pic>
        <p:nvPicPr>
          <p:cNvPr id="37" name="Picture 3" descr="F:\桌面\党政机关\素材\长城\矢量长城\线稿长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30" y="50370"/>
            <a:ext cx="4237686" cy="8207090"/>
          </a:xfrm>
          <a:prstGeom prst="rect">
            <a:avLst/>
          </a:prstGeom>
          <a:noFill/>
          <a:extLst>
            <a:ext uri="{909E8E84-426E-40DD-AFC4-6F175D3DCCD1}">
              <a14:hiddenFill xmlns:a14="http://schemas.microsoft.com/office/drawing/2010/main">
                <a:solidFill>
                  <a:srgbClr val="FFFFFF"/>
                </a:solidFill>
              </a14:hiddenFill>
            </a:ext>
          </a:extLst>
        </p:spPr>
      </p:pic>
      <p:sp>
        <p:nvSpPr>
          <p:cNvPr id="38" name="圆角矩形 37"/>
          <p:cNvSpPr/>
          <p:nvPr/>
        </p:nvSpPr>
        <p:spPr>
          <a:xfrm>
            <a:off x="6091255" y="1489181"/>
            <a:ext cx="723319" cy="498425"/>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r>
              <a:rPr lang="en-US" altLang="zh-CN" sz="2000" dirty="0"/>
              <a:t>0 1</a:t>
            </a:r>
            <a:endParaRPr lang="zh-CN" altLang="en-US" sz="2000" dirty="0"/>
          </a:p>
        </p:txBody>
      </p:sp>
      <p:grpSp>
        <p:nvGrpSpPr>
          <p:cNvPr id="39" name="组合 38"/>
          <p:cNvGrpSpPr/>
          <p:nvPr/>
        </p:nvGrpSpPr>
        <p:grpSpPr>
          <a:xfrm>
            <a:off x="6967329" y="1488773"/>
            <a:ext cx="3592373" cy="500637"/>
            <a:chOff x="6959302" y="1819501"/>
            <a:chExt cx="3960440" cy="337063"/>
          </a:xfrm>
        </p:grpSpPr>
        <p:sp>
          <p:nvSpPr>
            <p:cNvPr id="45" name="圆角矩形 44"/>
            <p:cNvSpPr/>
            <p:nvPr/>
          </p:nvSpPr>
          <p:spPr>
            <a:xfrm>
              <a:off x="6959302" y="1819501"/>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itchFamily="34" charset="-122"/>
                <a:ea typeface="微软雅黑" pitchFamily="34" charset="-122"/>
              </a:endParaRPr>
            </a:p>
          </p:txBody>
        </p:sp>
        <p:sp>
          <p:nvSpPr>
            <p:cNvPr id="46" name="TextBox 45"/>
            <p:cNvSpPr txBox="1"/>
            <p:nvPr/>
          </p:nvSpPr>
          <p:spPr>
            <a:xfrm>
              <a:off x="7245477" y="1854173"/>
              <a:ext cx="1826141" cy="266230"/>
            </a:xfrm>
            <a:prstGeom prst="rect">
              <a:avLst/>
            </a:prstGeom>
            <a:noFill/>
          </p:spPr>
          <p:txBody>
            <a:bodyPr wrap="none" rtlCol="0">
              <a:spAutoFit/>
            </a:bodyPr>
            <a:lstStyle/>
            <a:p>
              <a:r>
                <a:rPr lang="zh-CN" altLang="en-US" sz="1600" b="1" dirty="0">
                  <a:solidFill>
                    <a:schemeClr val="bg1"/>
                  </a:solidFill>
                </a:rPr>
                <a:t>四讲四有详细阐述</a:t>
              </a:r>
            </a:p>
          </p:txBody>
        </p:sp>
      </p:grpSp>
      <p:sp>
        <p:nvSpPr>
          <p:cNvPr id="47" name="圆角矩形 46"/>
          <p:cNvSpPr/>
          <p:nvPr/>
        </p:nvSpPr>
        <p:spPr>
          <a:xfrm>
            <a:off x="6091255" y="2644965"/>
            <a:ext cx="723319" cy="498425"/>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r>
              <a:rPr lang="en-US" altLang="zh-CN" sz="2000" dirty="0"/>
              <a:t>0 2</a:t>
            </a:r>
            <a:endParaRPr lang="zh-CN" altLang="en-US" sz="2000" dirty="0"/>
          </a:p>
        </p:txBody>
      </p:sp>
      <p:grpSp>
        <p:nvGrpSpPr>
          <p:cNvPr id="48" name="组合 47"/>
          <p:cNvGrpSpPr/>
          <p:nvPr/>
        </p:nvGrpSpPr>
        <p:grpSpPr>
          <a:xfrm>
            <a:off x="6967329" y="2644559"/>
            <a:ext cx="3592373" cy="500636"/>
            <a:chOff x="6959302" y="2495180"/>
            <a:chExt cx="3960440" cy="337063"/>
          </a:xfrm>
        </p:grpSpPr>
        <p:sp>
          <p:nvSpPr>
            <p:cNvPr id="49" name="圆角矩形 48"/>
            <p:cNvSpPr/>
            <p:nvPr/>
          </p:nvSpPr>
          <p:spPr>
            <a:xfrm>
              <a:off x="6959302" y="2495180"/>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itchFamily="34" charset="-122"/>
                <a:ea typeface="微软雅黑" pitchFamily="34" charset="-122"/>
              </a:endParaRPr>
            </a:p>
          </p:txBody>
        </p:sp>
        <p:sp>
          <p:nvSpPr>
            <p:cNvPr id="74" name="TextBox 73"/>
            <p:cNvSpPr txBox="1"/>
            <p:nvPr/>
          </p:nvSpPr>
          <p:spPr>
            <a:xfrm>
              <a:off x="7253912" y="2529801"/>
              <a:ext cx="1826141" cy="266231"/>
            </a:xfrm>
            <a:prstGeom prst="rect">
              <a:avLst/>
            </a:prstGeom>
            <a:noFill/>
          </p:spPr>
          <p:txBody>
            <a:bodyPr wrap="none" rtlCol="0">
              <a:spAutoFit/>
            </a:bodyPr>
            <a:lstStyle/>
            <a:p>
              <a:r>
                <a:rPr lang="zh-CN" altLang="en-US" sz="1600" b="1" dirty="0">
                  <a:solidFill>
                    <a:schemeClr val="bg1"/>
                  </a:solidFill>
                </a:rPr>
                <a:t>怎样做到四讲四有</a:t>
              </a:r>
            </a:p>
          </p:txBody>
        </p:sp>
      </p:grpSp>
      <p:sp>
        <p:nvSpPr>
          <p:cNvPr id="75" name="圆角矩形 74"/>
          <p:cNvSpPr/>
          <p:nvPr/>
        </p:nvSpPr>
        <p:spPr>
          <a:xfrm>
            <a:off x="6091255" y="3865669"/>
            <a:ext cx="723319" cy="498425"/>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6" tIns="45713" rIns="91426" bIns="45713" numCol="1" spcCol="0" rtlCol="0" fromWordArt="0" anchor="ctr" anchorCtr="0" forceAA="0" compatLnSpc="1">
            <a:prstTxWarp prst="textNoShape">
              <a:avLst/>
            </a:prstTxWarp>
            <a:noAutofit/>
          </a:bodyPr>
          <a:lstStyle/>
          <a:p>
            <a:pPr algn="ctr"/>
            <a:r>
              <a:rPr lang="en-US" altLang="zh-CN" sz="2000" dirty="0"/>
              <a:t>0 3</a:t>
            </a:r>
            <a:endParaRPr lang="zh-CN" altLang="en-US" sz="2000" dirty="0"/>
          </a:p>
        </p:txBody>
      </p:sp>
      <p:grpSp>
        <p:nvGrpSpPr>
          <p:cNvPr id="76" name="组合 75"/>
          <p:cNvGrpSpPr/>
          <p:nvPr/>
        </p:nvGrpSpPr>
        <p:grpSpPr>
          <a:xfrm>
            <a:off x="6967329" y="3865262"/>
            <a:ext cx="3592373" cy="500636"/>
            <a:chOff x="6959302" y="3139819"/>
            <a:chExt cx="3960440" cy="337063"/>
          </a:xfrm>
        </p:grpSpPr>
        <p:sp>
          <p:nvSpPr>
            <p:cNvPr id="77" name="圆角矩形 76"/>
            <p:cNvSpPr/>
            <p:nvPr/>
          </p:nvSpPr>
          <p:spPr>
            <a:xfrm>
              <a:off x="6959302" y="3139819"/>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itchFamily="34" charset="-122"/>
                <a:ea typeface="微软雅黑" pitchFamily="34" charset="-122"/>
              </a:endParaRPr>
            </a:p>
          </p:txBody>
        </p:sp>
        <p:sp>
          <p:nvSpPr>
            <p:cNvPr id="78" name="TextBox 77"/>
            <p:cNvSpPr txBox="1"/>
            <p:nvPr/>
          </p:nvSpPr>
          <p:spPr>
            <a:xfrm>
              <a:off x="7245477" y="3177142"/>
              <a:ext cx="2852063" cy="266231"/>
            </a:xfrm>
            <a:prstGeom prst="rect">
              <a:avLst/>
            </a:prstGeom>
            <a:noFill/>
          </p:spPr>
          <p:txBody>
            <a:bodyPr wrap="none" rtlCol="0">
              <a:spAutoFit/>
            </a:bodyPr>
            <a:lstStyle/>
            <a:p>
              <a:r>
                <a:rPr lang="zh-CN" altLang="en-US" sz="1600" b="1" dirty="0">
                  <a:solidFill>
                    <a:schemeClr val="bg1"/>
                  </a:solidFill>
                </a:rPr>
                <a:t>总书记论如何做一个合格党员</a:t>
              </a:r>
            </a:p>
          </p:txBody>
        </p:sp>
      </p:grpSp>
    </p:spTree>
    <p:extLst>
      <p:ext uri="{BB962C8B-B14F-4D97-AF65-F5344CB8AC3E}">
        <p14:creationId xmlns:p14="http://schemas.microsoft.com/office/powerpoint/2010/main" val="3189241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8" grpId="0" animBg="1"/>
      <p:bldP spid="4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2997746"/>
            <a:ext cx="9721080" cy="3456384"/>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不越雷池一步，不碰红线一下</a:t>
            </a:r>
          </a:p>
        </p:txBody>
      </p:sp>
      <p:sp>
        <p:nvSpPr>
          <p:cNvPr id="18" name="矩形 17"/>
          <p:cNvSpPr/>
          <p:nvPr/>
        </p:nvSpPr>
        <p:spPr>
          <a:xfrm>
            <a:off x="4771375" y="4077866"/>
            <a:ext cx="5788327" cy="965686"/>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政治纪律和政治规矩，是党发展壮大的重要法宝，是全面从严治党的关键所在，也是新形势下治国理政的客观需要。要坚持把纪律和规矩挺在前面，自觉将党章党规和系列讲话作为必须遵守的行为准则和规范，知敬畏、明底线、守规矩，不越雷池一步，不碰红线一下。</a:t>
            </a:r>
          </a:p>
        </p:txBody>
      </p:sp>
      <p:pic>
        <p:nvPicPr>
          <p:cNvPr id="1026" name="Picture 2" descr="http://upload.timedg.com/2016/0130/145416601393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94" y="3645816"/>
            <a:ext cx="2888964" cy="2009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17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3481970"/>
            <a:ext cx="9721080" cy="2808312"/>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自觉践行社会主义核心价值观</a:t>
            </a:r>
          </a:p>
        </p:txBody>
      </p:sp>
      <p:sp>
        <p:nvSpPr>
          <p:cNvPr id="18" name="矩形 17"/>
          <p:cNvSpPr/>
          <p:nvPr/>
        </p:nvSpPr>
        <p:spPr>
          <a:xfrm>
            <a:off x="2134767" y="4244476"/>
            <a:ext cx="8424936" cy="965686"/>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党的光荣传统和优良作风，是党成就过去、把握现在、赢得未来的独特政治优势和巨大精神动力。要坚守共产党人精神追求，弘扬中华民族传统美德，自觉践行社会主义核心价值观，带头加强道德修养，带头树立良好家风，自觉投身文明创建、走访入户等工作一线，用日常言行带动全民行动，为打造“山水诗乡、多彩某某”凝聚强大合力。</a:t>
            </a:r>
          </a:p>
        </p:txBody>
      </p:sp>
      <p:sp>
        <p:nvSpPr>
          <p:cNvPr id="8" name="矩形 7"/>
          <p:cNvSpPr/>
          <p:nvPr/>
        </p:nvSpPr>
        <p:spPr>
          <a:xfrm>
            <a:off x="3233713" y="2838894"/>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自觉投身工作一线</a:t>
            </a:r>
          </a:p>
        </p:txBody>
      </p:sp>
    </p:spTree>
    <p:extLst>
      <p:ext uri="{BB962C8B-B14F-4D97-AF65-F5344CB8AC3E}">
        <p14:creationId xmlns:p14="http://schemas.microsoft.com/office/powerpoint/2010/main" val="1484715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3435" y="2997746"/>
            <a:ext cx="9721080" cy="3240360"/>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1" name="矩形 30"/>
          <p:cNvSpPr/>
          <p:nvPr/>
        </p:nvSpPr>
        <p:spPr>
          <a:xfrm>
            <a:off x="3233713" y="229925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始终坚持立足岗位、履职尽责</a:t>
            </a:r>
          </a:p>
        </p:txBody>
      </p:sp>
      <p:sp>
        <p:nvSpPr>
          <p:cNvPr id="18" name="矩形 17"/>
          <p:cNvSpPr/>
          <p:nvPr/>
        </p:nvSpPr>
        <p:spPr>
          <a:xfrm>
            <a:off x="5519142" y="4542825"/>
            <a:ext cx="5212263" cy="965686"/>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扎实做好本地区本部门本单位重点工作与改革发展稳定各项工作，真正做到平常时候看得出来，关键时刻站得出来、危难关头豁得出来。要充分展示各级党组织和党员的力量，引导广大干部群众见贤思齐、干事创业，为全市经济社会持续健康发展和“十三五”良好开局作出应有的贡献。</a:t>
            </a:r>
          </a:p>
          <a:p>
            <a:pPr>
              <a:lnSpc>
                <a:spcPct val="150000"/>
              </a:lnSpc>
            </a:pPr>
            <a:br>
              <a:rPr lang="zh-CN" altLang="en-US" sz="1800" dirty="0">
                <a:solidFill>
                  <a:schemeClr val="accent1"/>
                </a:solidFill>
                <a:latin typeface="微软雅黑" panose="020B0503020204020204" pitchFamily="82" charset="2"/>
                <a:ea typeface="微软雅黑" panose="020B0503020204020204" pitchFamily="82" charset="2"/>
              </a:rPr>
            </a:br>
            <a:endParaRPr lang="zh-CN" altLang="en-US" sz="1800" dirty="0">
              <a:solidFill>
                <a:schemeClr val="accent1"/>
              </a:solidFill>
              <a:latin typeface="微软雅黑" panose="020B0503020204020204" pitchFamily="82" charset="2"/>
              <a:ea typeface="微软雅黑" panose="020B0503020204020204" pitchFamily="82" charset="2"/>
            </a:endParaRPr>
          </a:p>
        </p:txBody>
      </p:sp>
      <p:pic>
        <p:nvPicPr>
          <p:cNvPr id="8" name="Picture 2" descr="http://www.hbnews.net/epaper/hbrb/html/2012/11/09/01/images/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710" y="3483924"/>
            <a:ext cx="3538726" cy="217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25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786" y="555668"/>
            <a:ext cx="909028" cy="74437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7242" y="-1321792"/>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3" tIns="60936" rIns="121873" bIns="60936" numCol="1" spcCol="0" rtlCol="0" fromWordArt="0" anchor="ctr" anchorCtr="0" forceAA="0" compatLnSpc="1">
            <a:prstTxWarp prst="textNoShape">
              <a:avLst/>
            </a:prstTxWarp>
            <a:noAutofit/>
          </a:bodyPr>
          <a:lstStyle/>
          <a:p>
            <a:pPr algn="ctr"/>
            <a:endParaRPr lang="bg-BG"/>
          </a:p>
        </p:txBody>
      </p:sp>
      <p:sp>
        <p:nvSpPr>
          <p:cNvPr id="32" name="Round Same Side Corner Rectangle 7"/>
          <p:cNvSpPr/>
          <p:nvPr/>
        </p:nvSpPr>
        <p:spPr>
          <a:xfrm rot="16200000" flipH="1">
            <a:off x="5208081" y="-1180749"/>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anchor="ctr"/>
          <a:lstStyle/>
          <a:p>
            <a:pPr algn="ctr" defTabSz="950609">
              <a:defRPr/>
            </a:pPr>
            <a:endParaRPr lang="bg-BG" sz="1900"/>
          </a:p>
        </p:txBody>
      </p:sp>
      <p:sp>
        <p:nvSpPr>
          <p:cNvPr id="33" name="标题 4"/>
          <p:cNvSpPr txBox="1">
            <a:spLocks/>
          </p:cNvSpPr>
          <p:nvPr/>
        </p:nvSpPr>
        <p:spPr>
          <a:xfrm>
            <a:off x="4218886" y="2337468"/>
            <a:ext cx="7204912" cy="1139274"/>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8753" fontAlgn="base">
              <a:lnSpc>
                <a:spcPct val="150000"/>
              </a:lnSpc>
              <a:spcAft>
                <a:spcPct val="0"/>
              </a:spcAft>
              <a:defRPr/>
            </a:pPr>
            <a:r>
              <a:rPr lang="zh-CN" altLang="en-US" sz="32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itchFamily="34" charset="-122"/>
                <a:ea typeface="微软雅黑" pitchFamily="34" charset="-122"/>
                <a:cs typeface="明兰_UI_TC" pitchFamily="2" charset="-122"/>
              </a:rPr>
              <a:t>总书记论如何做一个合格党员</a:t>
            </a:r>
          </a:p>
        </p:txBody>
      </p:sp>
      <p:sp>
        <p:nvSpPr>
          <p:cNvPr id="34" name="文本框 8"/>
          <p:cNvSpPr txBox="1"/>
          <p:nvPr/>
        </p:nvSpPr>
        <p:spPr>
          <a:xfrm>
            <a:off x="5405415" y="2064084"/>
            <a:ext cx="1906917" cy="369418"/>
          </a:xfrm>
          <a:prstGeom prst="rect">
            <a:avLst/>
          </a:prstGeom>
          <a:noFill/>
        </p:spPr>
        <p:txBody>
          <a:bodyPr wrap="square" lIns="121873" tIns="60936" rIns="121873" bIns="60936"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四讲四有</a:t>
            </a:r>
          </a:p>
        </p:txBody>
      </p:sp>
      <p:cxnSp>
        <p:nvCxnSpPr>
          <p:cNvPr id="35" name="直接连接符 34"/>
          <p:cNvCxnSpPr/>
          <p:nvPr/>
        </p:nvCxnSpPr>
        <p:spPr>
          <a:xfrm>
            <a:off x="3389454"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itchFamily="34" charset="-122"/>
                <a:ea typeface="微软雅黑" pitchFamily="34" charset="-122"/>
              </a:endParaRPr>
            </a:p>
          </p:txBody>
        </p:sp>
        <p:sp>
          <p:nvSpPr>
            <p:cNvPr id="39" name="标题 4"/>
            <p:cNvSpPr txBox="1">
              <a:spLocks/>
            </p:cNvSpPr>
            <p:nvPr/>
          </p:nvSpPr>
          <p:spPr>
            <a:xfrm>
              <a:off x="2502405"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dirty="0">
                  <a:solidFill>
                    <a:schemeClr val="bg1"/>
                  </a:solidFill>
                  <a:latin typeface="Impact" pitchFamily="34" charset="0"/>
                  <a:ea typeface="微软雅黑" panose="020B0503020204020204" pitchFamily="34" charset="-122"/>
                  <a:cs typeface="+mn-cs"/>
                </a:rPr>
                <a:t>  03</a:t>
              </a:r>
              <a:endParaRPr lang="zh-CN" altLang="en-US" dirty="0">
                <a:solidFill>
                  <a:schemeClr val="bg1"/>
                </a:solidFill>
                <a:latin typeface="Impact" pitchFamily="34" charset="0"/>
                <a:ea typeface="微软雅黑" panose="020B0503020204020204" pitchFamily="34" charset="-122"/>
                <a:cs typeface="+mn-cs"/>
              </a:endParaRPr>
            </a:p>
          </p:txBody>
        </p:sp>
      </p:grpSp>
      <p:pic>
        <p:nvPicPr>
          <p:cNvPr id="42" name="Picture 72" descr="红鸟"/>
          <p:cNvPicPr>
            <a:picLocks noChangeAspect="1" noChangeArrowheads="1"/>
          </p:cNvPicPr>
          <p:nvPr/>
        </p:nvPicPr>
        <p:blipFill>
          <a:blip r:embed="rId5">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717899" y="4618771"/>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3" descr="红鸟"/>
          <p:cNvPicPr>
            <a:picLocks noChangeAspect="1" noChangeArrowheads="1"/>
          </p:cNvPicPr>
          <p:nvPr/>
        </p:nvPicPr>
        <p:blipFill>
          <a:blip r:embed="rId6" cstate="print">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84359" y="4324786"/>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626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15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800" fill="hold"/>
                                        <p:tgtEl>
                                          <p:spTgt spid="28"/>
                                        </p:tgtEl>
                                        <p:attrNameLst>
                                          <p:attrName>ppt_w</p:attrName>
                                        </p:attrNameLst>
                                      </p:cBhvr>
                                      <p:tavLst>
                                        <p:tav tm="0">
                                          <p:val>
                                            <p:fltVal val="0"/>
                                          </p:val>
                                        </p:tav>
                                        <p:tav tm="100000">
                                          <p:val>
                                            <p:strVal val="#ppt_w"/>
                                          </p:val>
                                        </p:tav>
                                      </p:tavLst>
                                    </p:anim>
                                    <p:anim calcmode="lin" valueType="num">
                                      <p:cBhvr>
                                        <p:cTn id="25" dur="800" fill="hold"/>
                                        <p:tgtEl>
                                          <p:spTgt spid="28"/>
                                        </p:tgtEl>
                                        <p:attrNameLst>
                                          <p:attrName>ppt_h</p:attrName>
                                        </p:attrNameLst>
                                      </p:cBhvr>
                                      <p:tavLst>
                                        <p:tav tm="0">
                                          <p:val>
                                            <p:fltVal val="0"/>
                                          </p:val>
                                        </p:tav>
                                        <p:tav tm="100000">
                                          <p:val>
                                            <p:strVal val="#ppt_h"/>
                                          </p:val>
                                        </p:tav>
                                      </p:tavLst>
                                    </p:anim>
                                    <p:animEffect transition="in" filter="fade">
                                      <p:cBhvr>
                                        <p:cTn id="26" dur="800"/>
                                        <p:tgtEl>
                                          <p:spTgt spid="28"/>
                                        </p:tgtEl>
                                      </p:cBhvr>
                                    </p:animEffect>
                                  </p:childTnLst>
                                </p:cTn>
                              </p:par>
                            </p:childTnLst>
                          </p:cTn>
                        </p:par>
                        <p:par>
                          <p:cTn id="27" fill="hold">
                            <p:stCondLst>
                              <p:cond delay="295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900" fill="hold"/>
                                        <p:tgtEl>
                                          <p:spTgt spid="32"/>
                                        </p:tgtEl>
                                        <p:attrNameLst>
                                          <p:attrName>ppt_w</p:attrName>
                                        </p:attrNameLst>
                                      </p:cBhvr>
                                      <p:tavLst>
                                        <p:tav tm="0">
                                          <p:val>
                                            <p:fltVal val="0"/>
                                          </p:val>
                                        </p:tav>
                                        <p:tav tm="100000">
                                          <p:val>
                                            <p:strVal val="#ppt_w"/>
                                          </p:val>
                                        </p:tav>
                                      </p:tavLst>
                                    </p:anim>
                                    <p:anim calcmode="lin" valueType="num">
                                      <p:cBhvr>
                                        <p:cTn id="31" dur="900" fill="hold"/>
                                        <p:tgtEl>
                                          <p:spTgt spid="32"/>
                                        </p:tgtEl>
                                        <p:attrNameLst>
                                          <p:attrName>ppt_h</p:attrName>
                                        </p:attrNameLst>
                                      </p:cBhvr>
                                      <p:tavLst>
                                        <p:tav tm="0">
                                          <p:val>
                                            <p:fltVal val="0"/>
                                          </p:val>
                                        </p:tav>
                                        <p:tav tm="100000">
                                          <p:val>
                                            <p:strVal val="#ppt_h"/>
                                          </p:val>
                                        </p:tav>
                                      </p:tavLst>
                                    </p:anim>
                                    <p:animEffect transition="in" filter="fade">
                                      <p:cBhvr>
                                        <p:cTn id="32" dur="9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900" fill="hold"/>
                                        <p:tgtEl>
                                          <p:spTgt spid="31"/>
                                        </p:tgtEl>
                                        <p:attrNameLst>
                                          <p:attrName>ppt_w</p:attrName>
                                        </p:attrNameLst>
                                      </p:cBhvr>
                                      <p:tavLst>
                                        <p:tav tm="0">
                                          <p:val>
                                            <p:fltVal val="0"/>
                                          </p:val>
                                        </p:tav>
                                        <p:tav tm="100000">
                                          <p:val>
                                            <p:strVal val="#ppt_w"/>
                                          </p:val>
                                        </p:tav>
                                      </p:tavLst>
                                    </p:anim>
                                    <p:anim calcmode="lin" valueType="num">
                                      <p:cBhvr>
                                        <p:cTn id="36" dur="900" fill="hold"/>
                                        <p:tgtEl>
                                          <p:spTgt spid="31"/>
                                        </p:tgtEl>
                                        <p:attrNameLst>
                                          <p:attrName>ppt_h</p:attrName>
                                        </p:attrNameLst>
                                      </p:cBhvr>
                                      <p:tavLst>
                                        <p:tav tm="0">
                                          <p:val>
                                            <p:fltVal val="0"/>
                                          </p:val>
                                        </p:tav>
                                        <p:tav tm="100000">
                                          <p:val>
                                            <p:strVal val="#ppt_h"/>
                                          </p:val>
                                        </p:tav>
                                      </p:tavLst>
                                    </p:anim>
                                    <p:animEffect transition="in" filter="fade">
                                      <p:cBhvr>
                                        <p:cTn id="37" dur="900"/>
                                        <p:tgtEl>
                                          <p:spTgt spid="31"/>
                                        </p:tgtEl>
                                      </p:cBhvr>
                                    </p:animEffect>
                                  </p:childTnLst>
                                </p:cTn>
                              </p:par>
                            </p:childTnLst>
                          </p:cTn>
                        </p:par>
                        <p:par>
                          <p:cTn id="38" fill="hold">
                            <p:stCondLst>
                              <p:cond delay="385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550"/>
                                        <p:tgtEl>
                                          <p:spTgt spid="34"/>
                                        </p:tgtEl>
                                      </p:cBhvr>
                                    </p:animEffect>
                                  </p:childTnLst>
                                </p:cTn>
                              </p:par>
                            </p:childTnLst>
                          </p:cTn>
                        </p:par>
                        <p:par>
                          <p:cTn id="46" fill="hold">
                            <p:stCondLst>
                              <p:cond delay="59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64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69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圆角矩形 85"/>
          <p:cNvSpPr/>
          <p:nvPr/>
        </p:nvSpPr>
        <p:spPr>
          <a:xfrm>
            <a:off x="1303434" y="2997746"/>
            <a:ext cx="10552411" cy="3600400"/>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26" tIns="45713" rIns="91426" bIns="45713" anchor="ctr">
            <a:normAutofit/>
          </a:bodyPr>
          <a:lstStyle/>
          <a:p>
            <a:pPr indent="457132" defTabSz="914263"/>
            <a:endParaRPr lang="zh-CN" altLang="en-US" sz="1800"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87" name="矩形 86"/>
          <p:cNvSpPr/>
          <p:nvPr/>
        </p:nvSpPr>
        <p:spPr>
          <a:xfrm>
            <a:off x="4451524" y="2334289"/>
            <a:ext cx="5885829" cy="355044"/>
          </a:xfrm>
          <a:prstGeom prst="rect">
            <a:avLst/>
          </a:prstGeom>
          <a:noFill/>
          <a:ln w="12700" cap="flat" cmpd="sng" algn="ctr">
            <a:noFill/>
            <a:prstDash val="solid"/>
            <a:miter lim="800000"/>
          </a:ln>
          <a:effectLst/>
        </p:spPr>
        <p:txBody>
          <a:bodyPr rtlCol="0" anchor="ctr"/>
          <a:lstStyle/>
          <a:p>
            <a:pPr algn="ctr"/>
            <a:r>
              <a:rPr lang="zh-CN" altLang="en-US" sz="2800" b="1" dirty="0">
                <a:solidFill>
                  <a:schemeClr val="accent1"/>
                </a:solidFill>
                <a:latin typeface="微软雅黑" panose="020B0503020204020204" pitchFamily="82" charset="2"/>
                <a:ea typeface="微软雅黑" panose="020B0503020204020204" pitchFamily="82" charset="2"/>
              </a:rPr>
              <a:t>总书记对一个合格党员的要求</a:t>
            </a:r>
          </a:p>
        </p:txBody>
      </p:sp>
      <p:sp>
        <p:nvSpPr>
          <p:cNvPr id="88" name="矩形 87"/>
          <p:cNvSpPr/>
          <p:nvPr/>
        </p:nvSpPr>
        <p:spPr>
          <a:xfrm>
            <a:off x="4344350" y="3099896"/>
            <a:ext cx="6863424" cy="1646669"/>
          </a:xfrm>
          <a:prstGeom prst="rect">
            <a:avLst/>
          </a:prstGeom>
          <a:noFill/>
          <a:ln w="12700" cap="flat" cmpd="sng" algn="ctr">
            <a:noFill/>
            <a:prstDash val="solid"/>
            <a:miter lim="800000"/>
          </a:ln>
          <a:effectLst/>
        </p:spPr>
        <p:txBody>
          <a:bodyPr rtlCol="0" anchor="ctr"/>
          <a:lstStyle/>
          <a:p>
            <a:pPr>
              <a:lnSpc>
                <a:spcPct val="150000"/>
              </a:lnSpc>
            </a:pPr>
            <a:r>
              <a:rPr lang="zh-CN" altLang="en-US" sz="1400" dirty="0">
                <a:solidFill>
                  <a:schemeClr val="accent1"/>
                </a:solidFill>
                <a:latin typeface="微软雅黑" panose="020B0503020204020204" pitchFamily="82" charset="2"/>
                <a:ea typeface="微软雅黑" panose="020B0503020204020204" pitchFamily="82" charset="2"/>
              </a:rPr>
              <a:t>十八大以来，习近平总书记在多次考察、讲话中，从树立党章意识、坚定理想信念等层面阐述了共产党员如何加强党性，始终心系党、心系人民、心系国家，体现先进性和纯洁性。 让我们从总书记的这些论述中来探究如何坚持以知促行，做一名合格的中共党员。</a:t>
            </a:r>
          </a:p>
        </p:txBody>
      </p:sp>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60" name="矩形 59"/>
          <p:cNvSpPr/>
          <p:nvPr/>
        </p:nvSpPr>
        <p:spPr>
          <a:xfrm>
            <a:off x="8208911" y="5872003"/>
            <a:ext cx="2998863" cy="398962"/>
          </a:xfrm>
          <a:prstGeom prst="rect">
            <a:avLst/>
          </a:prstGeom>
          <a:noFill/>
          <a:ln w="12700">
            <a:solidFill>
              <a:srgbClr val="C00000"/>
            </a:solidFill>
          </a:ln>
          <a:effectLst/>
        </p:spPr>
        <p:txBody>
          <a:bodyPr wrap="square" anchor="ctr">
            <a:noAutofit/>
          </a:bodyPr>
          <a:lstStyle/>
          <a:p>
            <a:pPr marL="719982"/>
            <a:r>
              <a:rPr lang="zh-CN" altLang="en-US" sz="1400" b="1" dirty="0">
                <a:solidFill>
                  <a:srgbClr val="C00000"/>
                </a:solidFill>
                <a:latin typeface="微软雅黑" panose="020B0503020204020204" pitchFamily="82" charset="2"/>
                <a:ea typeface="微软雅黑" panose="020B0503020204020204" pitchFamily="82" charset="2"/>
              </a:rPr>
              <a:t>向榜样学习、向群众学习</a:t>
            </a:r>
          </a:p>
        </p:txBody>
      </p:sp>
      <p:sp>
        <p:nvSpPr>
          <p:cNvPr id="61" name="矩形 60"/>
          <p:cNvSpPr/>
          <p:nvPr/>
        </p:nvSpPr>
        <p:spPr>
          <a:xfrm>
            <a:off x="4392487" y="5282112"/>
            <a:ext cx="2998863" cy="398962"/>
          </a:xfrm>
          <a:prstGeom prst="rect">
            <a:avLst/>
          </a:prstGeom>
          <a:noFill/>
          <a:ln w="12700">
            <a:solidFill>
              <a:srgbClr val="C00000"/>
            </a:solidFill>
          </a:ln>
          <a:effectLst/>
        </p:spPr>
        <p:txBody>
          <a:bodyPr wrap="square" anchor="ctr">
            <a:noAutofit/>
          </a:bodyPr>
          <a:lstStyle/>
          <a:p>
            <a:pPr marL="479988" algn="ctr"/>
            <a:r>
              <a:rPr lang="zh-CN" altLang="en-US" sz="1600" b="1" dirty="0">
                <a:solidFill>
                  <a:srgbClr val="C00000"/>
                </a:solidFill>
                <a:latin typeface="微软雅黑" panose="020B0503020204020204" pitchFamily="82" charset="2"/>
                <a:ea typeface="微软雅黑" panose="020B0503020204020204" pitchFamily="82" charset="2"/>
              </a:rPr>
              <a:t>遵守党章、加强党性</a:t>
            </a:r>
          </a:p>
        </p:txBody>
      </p:sp>
      <p:sp>
        <p:nvSpPr>
          <p:cNvPr id="62" name="矩形 61"/>
          <p:cNvSpPr/>
          <p:nvPr/>
        </p:nvSpPr>
        <p:spPr>
          <a:xfrm>
            <a:off x="4392487" y="5909714"/>
            <a:ext cx="2998863" cy="398962"/>
          </a:xfrm>
          <a:prstGeom prst="rect">
            <a:avLst/>
          </a:prstGeom>
          <a:noFill/>
          <a:ln w="12700">
            <a:solidFill>
              <a:srgbClr val="C00000"/>
            </a:solidFill>
          </a:ln>
          <a:effectLst/>
        </p:spPr>
        <p:txBody>
          <a:bodyPr wrap="square" anchor="ctr">
            <a:noAutofit/>
          </a:bodyPr>
          <a:lstStyle/>
          <a:p>
            <a:pPr marL="479988" algn="ctr"/>
            <a:r>
              <a:rPr lang="zh-CN" altLang="en-US" sz="1600" b="1" dirty="0">
                <a:solidFill>
                  <a:srgbClr val="C00000"/>
                </a:solidFill>
                <a:latin typeface="微软雅黑" panose="020B0503020204020204" pitchFamily="82" charset="2"/>
                <a:ea typeface="微软雅黑" panose="020B0503020204020204" pitchFamily="82" charset="2"/>
              </a:rPr>
              <a:t>坚定信念、加强学习</a:t>
            </a:r>
          </a:p>
        </p:txBody>
      </p:sp>
      <p:sp>
        <p:nvSpPr>
          <p:cNvPr id="63" name="矩形 62"/>
          <p:cNvSpPr/>
          <p:nvPr/>
        </p:nvSpPr>
        <p:spPr>
          <a:xfrm>
            <a:off x="8208911" y="5244399"/>
            <a:ext cx="2998863" cy="398962"/>
          </a:xfrm>
          <a:prstGeom prst="rect">
            <a:avLst/>
          </a:prstGeom>
          <a:noFill/>
          <a:ln w="12700">
            <a:solidFill>
              <a:srgbClr val="C00000"/>
            </a:solidFill>
          </a:ln>
          <a:effectLst/>
        </p:spPr>
        <p:txBody>
          <a:bodyPr wrap="square" anchor="ctr">
            <a:noAutofit/>
          </a:bodyPr>
          <a:lstStyle/>
          <a:p>
            <a:pPr marL="479988" algn="ctr"/>
            <a:r>
              <a:rPr lang="zh-CN" altLang="en-US" sz="1600" b="1" dirty="0">
                <a:solidFill>
                  <a:srgbClr val="C00000"/>
                </a:solidFill>
                <a:latin typeface="微软雅黑" panose="020B0503020204020204" pitchFamily="82" charset="2"/>
                <a:ea typeface="微软雅黑" panose="020B0503020204020204" pitchFamily="82" charset="2"/>
              </a:rPr>
              <a:t>遵纪守法、廉洁正派</a:t>
            </a:r>
          </a:p>
        </p:txBody>
      </p:sp>
      <p:sp>
        <p:nvSpPr>
          <p:cNvPr id="64" name="TextBox 11"/>
          <p:cNvSpPr txBox="1"/>
          <p:nvPr/>
        </p:nvSpPr>
        <p:spPr>
          <a:xfrm>
            <a:off x="4541109" y="5195698"/>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5" name="TextBox 11"/>
          <p:cNvSpPr txBox="1"/>
          <p:nvPr/>
        </p:nvSpPr>
        <p:spPr>
          <a:xfrm>
            <a:off x="4541109" y="5823301"/>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6" name="TextBox 11"/>
          <p:cNvSpPr txBox="1"/>
          <p:nvPr/>
        </p:nvSpPr>
        <p:spPr>
          <a:xfrm>
            <a:off x="8357533" y="5157986"/>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7" name="TextBox 11"/>
          <p:cNvSpPr txBox="1"/>
          <p:nvPr/>
        </p:nvSpPr>
        <p:spPr>
          <a:xfrm>
            <a:off x="8357533" y="5785590"/>
            <a:ext cx="435148" cy="530101"/>
          </a:xfrm>
          <a:prstGeom prst="roundRect">
            <a:avLst>
              <a:gd name="adj" fmla="val 0"/>
            </a:avLst>
          </a:prstGeom>
          <a:solidFill>
            <a:srgbClr val="C00000"/>
          </a:solidFill>
          <a:ln>
            <a:noFill/>
          </a:ln>
          <a:effectLst/>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 lastClr="FFFFFF"/>
                </a:solidFill>
                <a:effectLst/>
                <a:uLnTx/>
                <a:uFillTx/>
              </a:rPr>
              <a:t>要</a:t>
            </a:r>
          </a:p>
        </p:txBody>
      </p:sp>
      <p:sp>
        <p:nvSpPr>
          <p:cNvPr id="69" name="文本框 38"/>
          <p:cNvSpPr txBox="1"/>
          <p:nvPr/>
        </p:nvSpPr>
        <p:spPr>
          <a:xfrm>
            <a:off x="4374550" y="4653930"/>
            <a:ext cx="6833224" cy="400110"/>
          </a:xfrm>
          <a:prstGeom prst="rect">
            <a:avLst/>
          </a:prstGeom>
          <a:solidFill>
            <a:srgbClr val="C0000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rPr>
              <a:t>要求一个合格党员做到四个方面</a:t>
            </a:r>
          </a:p>
        </p:txBody>
      </p:sp>
      <p:pic>
        <p:nvPicPr>
          <p:cNvPr id="81" name="Picture 3" descr="E:\0000000我图PPT\00001PNG素材\01党委政府\习近平2.png"/>
          <p:cNvPicPr>
            <a:picLocks noChangeAspect="1" noChangeArrowheads="1"/>
          </p:cNvPicPr>
          <p:nvPr/>
        </p:nvPicPr>
        <p:blipFill>
          <a:blip r:embed="rId3" cstate="print">
            <a:extLst>
              <a:ext uri="{BEBA8EAE-BF5A-486C-A8C5-ECC9F3942E4B}">
                <a14:imgProps xmlns:a14="http://schemas.microsoft.com/office/drawing/2010/main">
                  <a14:imgLayer>
                    <a14:imgEffect>
                      <a14:brightnessContrast contrast="6000"/>
                    </a14:imgEffect>
                  </a14:imgLayer>
                </a14:imgProps>
              </a:ext>
              <a:ext uri="{28A0092B-C50C-407E-A947-70E740481C1C}">
                <a14:useLocalDpi xmlns:a14="http://schemas.microsoft.com/office/drawing/2010/main" val="0"/>
              </a:ext>
            </a:extLst>
          </a:blip>
          <a:srcRect/>
          <a:stretch>
            <a:fillRect/>
          </a:stretch>
        </p:blipFill>
        <p:spPr bwMode="auto">
          <a:xfrm>
            <a:off x="-468664" y="1891296"/>
            <a:ext cx="5268232" cy="526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820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1000"/>
                                            <p:tgtEl>
                                              <p:spTgt spid="81"/>
                                            </p:tgtEl>
                                          </p:cBhvr>
                                        </p:animEffect>
                                        <p:anim calcmode="lin" valueType="num">
                                          <p:cBhvr>
                                            <p:cTn id="12" dur="1000" fill="hold"/>
                                            <p:tgtEl>
                                              <p:spTgt spid="81"/>
                                            </p:tgtEl>
                                            <p:attrNameLst>
                                              <p:attrName>ppt_x</p:attrName>
                                            </p:attrNameLst>
                                          </p:cBhvr>
                                          <p:tavLst>
                                            <p:tav tm="0">
                                              <p:val>
                                                <p:strVal val="#ppt_x"/>
                                              </p:val>
                                            </p:tav>
                                            <p:tav tm="100000">
                                              <p:val>
                                                <p:strVal val="#ppt_x"/>
                                              </p:val>
                                            </p:tav>
                                          </p:tavLst>
                                        </p:anim>
                                        <p:anim calcmode="lin" valueType="num">
                                          <p:cBhvr>
                                            <p:cTn id="13" dur="1000" fill="hold"/>
                                            <p:tgtEl>
                                              <p:spTgt spid="8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inVertical)">
                                          <p:cBhvr>
                                            <p:cTn id="17" dur="500"/>
                                            <p:tgtEl>
                                              <p:spTgt spid="87"/>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000"/>
                                            <p:tgtEl>
                                              <p:spTgt spid="88"/>
                                            </p:tgtEl>
                                          </p:cBhvr>
                                        </p:animEffect>
                                        <p:anim calcmode="lin" valueType="num">
                                          <p:cBhvr>
                                            <p:cTn id="22" dur="1000" fill="hold"/>
                                            <p:tgtEl>
                                              <p:spTgt spid="88"/>
                                            </p:tgtEl>
                                            <p:attrNameLst>
                                              <p:attrName>ppt_x</p:attrName>
                                            </p:attrNameLst>
                                          </p:cBhvr>
                                          <p:tavLst>
                                            <p:tav tm="0">
                                              <p:val>
                                                <p:strVal val="#ppt_x"/>
                                              </p:val>
                                            </p:tav>
                                            <p:tav tm="100000">
                                              <p:val>
                                                <p:strVal val="#ppt_x"/>
                                              </p:val>
                                            </p:tav>
                                          </p:tavLst>
                                        </p:anim>
                                        <p:anim calcmode="lin" valueType="num">
                                          <p:cBhvr>
                                            <p:cTn id="23" dur="1000" fill="hold"/>
                                            <p:tgtEl>
                                              <p:spTgt spid="8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4000"/>
                                </p:stCondLst>
                                <p:childTnLst>
                                  <p:par>
                                    <p:cTn id="35" presetID="2" presetClass="entr" presetSubtype="2" fill="hold" grpId="0" nodeType="afterEffect" p14:presetBounceEnd="33000">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14:bounceEnd="33000">
                                          <p:cBhvr additive="base">
                                            <p:cTn id="37" dur="1000" fill="hold"/>
                                            <p:tgtEl>
                                              <p:spTgt spid="61"/>
                                            </p:tgtEl>
                                            <p:attrNameLst>
                                              <p:attrName>ppt_x</p:attrName>
                                            </p:attrNameLst>
                                          </p:cBhvr>
                                          <p:tavLst>
                                            <p:tav tm="0">
                                              <p:val>
                                                <p:strVal val="1+#ppt_w/2"/>
                                              </p:val>
                                            </p:tav>
                                            <p:tav tm="100000">
                                              <p:val>
                                                <p:strVal val="#ppt_x"/>
                                              </p:val>
                                            </p:tav>
                                          </p:tavLst>
                                        </p:anim>
                                        <p:anim calcmode="lin" valueType="num" p14:bounceEnd="33000">
                                          <p:cBhvr additive="base">
                                            <p:cTn id="38" dur="10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5500"/>
                                </p:stCondLst>
                                <p:childTnLst>
                                  <p:par>
                                    <p:cTn id="46" presetID="2" presetClass="entr" presetSubtype="2" fill="hold" grpId="0" nodeType="afterEffect" p14:presetBounceEnd="33000">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14:bounceEnd="33000">
                                          <p:cBhvr additive="base">
                                            <p:cTn id="48" dur="1000" fill="hold"/>
                                            <p:tgtEl>
                                              <p:spTgt spid="62"/>
                                            </p:tgtEl>
                                            <p:attrNameLst>
                                              <p:attrName>ppt_x</p:attrName>
                                            </p:attrNameLst>
                                          </p:cBhvr>
                                          <p:tavLst>
                                            <p:tav tm="0">
                                              <p:val>
                                                <p:strVal val="1+#ppt_w/2"/>
                                              </p:val>
                                            </p:tav>
                                            <p:tav tm="100000">
                                              <p:val>
                                                <p:strVal val="#ppt_x"/>
                                              </p:val>
                                            </p:tav>
                                          </p:tavLst>
                                        </p:anim>
                                        <p:anim calcmode="lin" valueType="num" p14:bounceEnd="33000">
                                          <p:cBhvr additive="base">
                                            <p:cTn id="49" dur="1000" fill="hold"/>
                                            <p:tgtEl>
                                              <p:spTgt spid="62"/>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ppt_w</p:attrName>
                                            </p:attrNameLst>
                                          </p:cBhvr>
                                          <p:tavLst>
                                            <p:tav tm="0">
                                              <p:val>
                                                <p:fltVal val="0"/>
                                              </p:val>
                                            </p:tav>
                                            <p:tav tm="100000">
                                              <p:val>
                                                <p:strVal val="#ppt_w"/>
                                              </p:val>
                                            </p:tav>
                                          </p:tavLst>
                                        </p:anim>
                                        <p:anim calcmode="lin" valueType="num">
                                          <p:cBhvr>
                                            <p:cTn id="54" dur="500" fill="hold"/>
                                            <p:tgtEl>
                                              <p:spTgt spid="66"/>
                                            </p:tgtEl>
                                            <p:attrNameLst>
                                              <p:attrName>ppt_h</p:attrName>
                                            </p:attrNameLst>
                                          </p:cBhvr>
                                          <p:tavLst>
                                            <p:tav tm="0">
                                              <p:val>
                                                <p:fltVal val="0"/>
                                              </p:val>
                                            </p:tav>
                                            <p:tav tm="100000">
                                              <p:val>
                                                <p:strVal val="#ppt_h"/>
                                              </p:val>
                                            </p:tav>
                                          </p:tavLst>
                                        </p:anim>
                                        <p:animEffect transition="in" filter="fade">
                                          <p:cBhvr>
                                            <p:cTn id="55" dur="500"/>
                                            <p:tgtEl>
                                              <p:spTgt spid="66"/>
                                            </p:tgtEl>
                                          </p:cBhvr>
                                        </p:animEffect>
                                      </p:childTnLst>
                                    </p:cTn>
                                  </p:par>
                                </p:childTnLst>
                              </p:cTn>
                            </p:par>
                            <p:par>
                              <p:cTn id="56" fill="hold">
                                <p:stCondLst>
                                  <p:cond delay="7000"/>
                                </p:stCondLst>
                                <p:childTnLst>
                                  <p:par>
                                    <p:cTn id="57" presetID="2" presetClass="entr" presetSubtype="2" fill="hold" grpId="0" nodeType="afterEffect" p14:presetBounceEnd="33000">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14:bounceEnd="33000">
                                          <p:cBhvr additive="base">
                                            <p:cTn id="59" dur="1000" fill="hold"/>
                                            <p:tgtEl>
                                              <p:spTgt spid="63"/>
                                            </p:tgtEl>
                                            <p:attrNameLst>
                                              <p:attrName>ppt_x</p:attrName>
                                            </p:attrNameLst>
                                          </p:cBhvr>
                                          <p:tavLst>
                                            <p:tav tm="0">
                                              <p:val>
                                                <p:strVal val="1+#ppt_w/2"/>
                                              </p:val>
                                            </p:tav>
                                            <p:tav tm="100000">
                                              <p:val>
                                                <p:strVal val="#ppt_x"/>
                                              </p:val>
                                            </p:tav>
                                          </p:tavLst>
                                        </p:anim>
                                        <p:anim calcmode="lin" valueType="num" p14:bounceEnd="33000">
                                          <p:cBhvr additive="base">
                                            <p:cTn id="60" dur="1000" fill="hold"/>
                                            <p:tgtEl>
                                              <p:spTgt spid="63"/>
                                            </p:tgtEl>
                                            <p:attrNameLst>
                                              <p:attrName>ppt_y</p:attrName>
                                            </p:attrNameLst>
                                          </p:cBhvr>
                                          <p:tavLst>
                                            <p:tav tm="0">
                                              <p:val>
                                                <p:strVal val="#ppt_y"/>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childTnLst>
                              </p:cTn>
                            </p:par>
                            <p:par>
                              <p:cTn id="67" fill="hold">
                                <p:stCondLst>
                                  <p:cond delay="8500"/>
                                </p:stCondLst>
                                <p:childTnLst>
                                  <p:par>
                                    <p:cTn id="68" presetID="2" presetClass="entr" presetSubtype="2" fill="hold" grpId="0" nodeType="afterEffect" p14:presetBounceEnd="33000">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14:bounceEnd="33000">
                                          <p:cBhvr additive="base">
                                            <p:cTn id="70" dur="1000" fill="hold"/>
                                            <p:tgtEl>
                                              <p:spTgt spid="60"/>
                                            </p:tgtEl>
                                            <p:attrNameLst>
                                              <p:attrName>ppt_x</p:attrName>
                                            </p:attrNameLst>
                                          </p:cBhvr>
                                          <p:tavLst>
                                            <p:tav tm="0">
                                              <p:val>
                                                <p:strVal val="1+#ppt_w/2"/>
                                              </p:val>
                                            </p:tav>
                                            <p:tav tm="100000">
                                              <p:val>
                                                <p:strVal val="#ppt_x"/>
                                              </p:val>
                                            </p:tav>
                                          </p:tavLst>
                                        </p:anim>
                                        <p:anim calcmode="lin" valueType="num" p14:bounceEnd="33000">
                                          <p:cBhvr additive="base">
                                            <p:cTn id="7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60" grpId="0" animBg="1"/>
          <p:bldP spid="61" grpId="0" animBg="1"/>
          <p:bldP spid="62" grpId="0" animBg="1"/>
          <p:bldP spid="63" grpId="0" animBg="1"/>
          <p:bldP spid="64" grpId="0" animBg="1"/>
          <p:bldP spid="65" grpId="0" animBg="1"/>
          <p:bldP spid="66" grpId="0" animBg="1"/>
          <p:bldP spid="67" grpId="0" animBg="1"/>
          <p:bldP spid="6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1000"/>
                                            <p:tgtEl>
                                              <p:spTgt spid="81"/>
                                            </p:tgtEl>
                                          </p:cBhvr>
                                        </p:animEffect>
                                        <p:anim calcmode="lin" valueType="num">
                                          <p:cBhvr>
                                            <p:cTn id="12" dur="1000" fill="hold"/>
                                            <p:tgtEl>
                                              <p:spTgt spid="81"/>
                                            </p:tgtEl>
                                            <p:attrNameLst>
                                              <p:attrName>ppt_x</p:attrName>
                                            </p:attrNameLst>
                                          </p:cBhvr>
                                          <p:tavLst>
                                            <p:tav tm="0">
                                              <p:val>
                                                <p:strVal val="#ppt_x"/>
                                              </p:val>
                                            </p:tav>
                                            <p:tav tm="100000">
                                              <p:val>
                                                <p:strVal val="#ppt_x"/>
                                              </p:val>
                                            </p:tav>
                                          </p:tavLst>
                                        </p:anim>
                                        <p:anim calcmode="lin" valueType="num">
                                          <p:cBhvr>
                                            <p:cTn id="13" dur="1000" fill="hold"/>
                                            <p:tgtEl>
                                              <p:spTgt spid="8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inVertical)">
                                          <p:cBhvr>
                                            <p:cTn id="17" dur="500"/>
                                            <p:tgtEl>
                                              <p:spTgt spid="87"/>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fade">
                                          <p:cBhvr>
                                            <p:cTn id="21" dur="1000"/>
                                            <p:tgtEl>
                                              <p:spTgt spid="88"/>
                                            </p:tgtEl>
                                          </p:cBhvr>
                                        </p:animEffect>
                                        <p:anim calcmode="lin" valueType="num">
                                          <p:cBhvr>
                                            <p:cTn id="22" dur="1000" fill="hold"/>
                                            <p:tgtEl>
                                              <p:spTgt spid="88"/>
                                            </p:tgtEl>
                                            <p:attrNameLst>
                                              <p:attrName>ppt_x</p:attrName>
                                            </p:attrNameLst>
                                          </p:cBhvr>
                                          <p:tavLst>
                                            <p:tav tm="0">
                                              <p:val>
                                                <p:strVal val="#ppt_x"/>
                                              </p:val>
                                            </p:tav>
                                            <p:tav tm="100000">
                                              <p:val>
                                                <p:strVal val="#ppt_x"/>
                                              </p:val>
                                            </p:tav>
                                          </p:tavLst>
                                        </p:anim>
                                        <p:anim calcmode="lin" valueType="num">
                                          <p:cBhvr>
                                            <p:cTn id="23" dur="1000" fill="hold"/>
                                            <p:tgtEl>
                                              <p:spTgt spid="8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1000" fill="hold"/>
                                            <p:tgtEl>
                                              <p:spTgt spid="61"/>
                                            </p:tgtEl>
                                            <p:attrNameLst>
                                              <p:attrName>ppt_x</p:attrName>
                                            </p:attrNameLst>
                                          </p:cBhvr>
                                          <p:tavLst>
                                            <p:tav tm="0">
                                              <p:val>
                                                <p:strVal val="1+#ppt_w/2"/>
                                              </p:val>
                                            </p:tav>
                                            <p:tav tm="100000">
                                              <p:val>
                                                <p:strVal val="#ppt_x"/>
                                              </p:val>
                                            </p:tav>
                                          </p:tavLst>
                                        </p:anim>
                                        <p:anim calcmode="lin" valueType="num">
                                          <p:cBhvr additive="base">
                                            <p:cTn id="38" dur="10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additive="base">
                                            <p:cTn id="48" dur="1000" fill="hold"/>
                                            <p:tgtEl>
                                              <p:spTgt spid="62"/>
                                            </p:tgtEl>
                                            <p:attrNameLst>
                                              <p:attrName>ppt_x</p:attrName>
                                            </p:attrNameLst>
                                          </p:cBhvr>
                                          <p:tavLst>
                                            <p:tav tm="0">
                                              <p:val>
                                                <p:strVal val="1+#ppt_w/2"/>
                                              </p:val>
                                            </p:tav>
                                            <p:tav tm="100000">
                                              <p:val>
                                                <p:strVal val="#ppt_x"/>
                                              </p:val>
                                            </p:tav>
                                          </p:tavLst>
                                        </p:anim>
                                        <p:anim calcmode="lin" valueType="num">
                                          <p:cBhvr additive="base">
                                            <p:cTn id="49" dur="1000" fill="hold"/>
                                            <p:tgtEl>
                                              <p:spTgt spid="62"/>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ppt_w</p:attrName>
                                            </p:attrNameLst>
                                          </p:cBhvr>
                                          <p:tavLst>
                                            <p:tav tm="0">
                                              <p:val>
                                                <p:fltVal val="0"/>
                                              </p:val>
                                            </p:tav>
                                            <p:tav tm="100000">
                                              <p:val>
                                                <p:strVal val="#ppt_w"/>
                                              </p:val>
                                            </p:tav>
                                          </p:tavLst>
                                        </p:anim>
                                        <p:anim calcmode="lin" valueType="num">
                                          <p:cBhvr>
                                            <p:cTn id="54" dur="500" fill="hold"/>
                                            <p:tgtEl>
                                              <p:spTgt spid="66"/>
                                            </p:tgtEl>
                                            <p:attrNameLst>
                                              <p:attrName>ppt_h</p:attrName>
                                            </p:attrNameLst>
                                          </p:cBhvr>
                                          <p:tavLst>
                                            <p:tav tm="0">
                                              <p:val>
                                                <p:fltVal val="0"/>
                                              </p:val>
                                            </p:tav>
                                            <p:tav tm="100000">
                                              <p:val>
                                                <p:strVal val="#ppt_h"/>
                                              </p:val>
                                            </p:tav>
                                          </p:tavLst>
                                        </p:anim>
                                        <p:animEffect transition="in" filter="fade">
                                          <p:cBhvr>
                                            <p:cTn id="55" dur="500"/>
                                            <p:tgtEl>
                                              <p:spTgt spid="66"/>
                                            </p:tgtEl>
                                          </p:cBhvr>
                                        </p:animEffect>
                                      </p:childTnLst>
                                    </p:cTn>
                                  </p:par>
                                </p:childTnLst>
                              </p:cTn>
                            </p:par>
                            <p:par>
                              <p:cTn id="56" fill="hold">
                                <p:stCondLst>
                                  <p:cond delay="7000"/>
                                </p:stCondLst>
                                <p:childTnLst>
                                  <p:par>
                                    <p:cTn id="57" presetID="2" presetClass="entr" presetSubtype="2"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1000" fill="hold"/>
                                            <p:tgtEl>
                                              <p:spTgt spid="63"/>
                                            </p:tgtEl>
                                            <p:attrNameLst>
                                              <p:attrName>ppt_x</p:attrName>
                                            </p:attrNameLst>
                                          </p:cBhvr>
                                          <p:tavLst>
                                            <p:tav tm="0">
                                              <p:val>
                                                <p:strVal val="1+#ppt_w/2"/>
                                              </p:val>
                                            </p:tav>
                                            <p:tav tm="100000">
                                              <p:val>
                                                <p:strVal val="#ppt_x"/>
                                              </p:val>
                                            </p:tav>
                                          </p:tavLst>
                                        </p:anim>
                                        <p:anim calcmode="lin" valueType="num">
                                          <p:cBhvr additive="base">
                                            <p:cTn id="60" dur="1000" fill="hold"/>
                                            <p:tgtEl>
                                              <p:spTgt spid="63"/>
                                            </p:tgtEl>
                                            <p:attrNameLst>
                                              <p:attrName>ppt_y</p:attrName>
                                            </p:attrNameLst>
                                          </p:cBhvr>
                                          <p:tavLst>
                                            <p:tav tm="0">
                                              <p:val>
                                                <p:strVal val="#ppt_y"/>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p:cTn id="64" dur="500" fill="hold"/>
                                            <p:tgtEl>
                                              <p:spTgt spid="67"/>
                                            </p:tgtEl>
                                            <p:attrNameLst>
                                              <p:attrName>ppt_w</p:attrName>
                                            </p:attrNameLst>
                                          </p:cBhvr>
                                          <p:tavLst>
                                            <p:tav tm="0">
                                              <p:val>
                                                <p:fltVal val="0"/>
                                              </p:val>
                                            </p:tav>
                                            <p:tav tm="100000">
                                              <p:val>
                                                <p:strVal val="#ppt_w"/>
                                              </p:val>
                                            </p:tav>
                                          </p:tavLst>
                                        </p:anim>
                                        <p:anim calcmode="lin" valueType="num">
                                          <p:cBhvr>
                                            <p:cTn id="65" dur="500" fill="hold"/>
                                            <p:tgtEl>
                                              <p:spTgt spid="67"/>
                                            </p:tgtEl>
                                            <p:attrNameLst>
                                              <p:attrName>ppt_h</p:attrName>
                                            </p:attrNameLst>
                                          </p:cBhvr>
                                          <p:tavLst>
                                            <p:tav tm="0">
                                              <p:val>
                                                <p:fltVal val="0"/>
                                              </p:val>
                                            </p:tav>
                                            <p:tav tm="100000">
                                              <p:val>
                                                <p:strVal val="#ppt_h"/>
                                              </p:val>
                                            </p:tav>
                                          </p:tavLst>
                                        </p:anim>
                                        <p:animEffect transition="in" filter="fade">
                                          <p:cBhvr>
                                            <p:cTn id="66" dur="500"/>
                                            <p:tgtEl>
                                              <p:spTgt spid="67"/>
                                            </p:tgtEl>
                                          </p:cBhvr>
                                        </p:animEffect>
                                      </p:childTnLst>
                                    </p:cTn>
                                  </p:par>
                                </p:childTnLst>
                              </p:cTn>
                            </p:par>
                            <p:par>
                              <p:cTn id="67" fill="hold">
                                <p:stCondLst>
                                  <p:cond delay="8500"/>
                                </p:stCondLst>
                                <p:childTnLst>
                                  <p:par>
                                    <p:cTn id="68" presetID="2" presetClass="entr" presetSubtype="2"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additive="base">
                                            <p:cTn id="70" dur="1000" fill="hold"/>
                                            <p:tgtEl>
                                              <p:spTgt spid="60"/>
                                            </p:tgtEl>
                                            <p:attrNameLst>
                                              <p:attrName>ppt_x</p:attrName>
                                            </p:attrNameLst>
                                          </p:cBhvr>
                                          <p:tavLst>
                                            <p:tav tm="0">
                                              <p:val>
                                                <p:strVal val="1+#ppt_w/2"/>
                                              </p:val>
                                            </p:tav>
                                            <p:tav tm="100000">
                                              <p:val>
                                                <p:strVal val="#ppt_x"/>
                                              </p:val>
                                            </p:tav>
                                          </p:tavLst>
                                        </p:anim>
                                        <p:anim calcmode="lin" valueType="num">
                                          <p:cBhvr additive="base">
                                            <p:cTn id="7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P spid="88" grpId="0"/>
          <p:bldP spid="60" grpId="0" animBg="1"/>
          <p:bldP spid="61" grpId="0" animBg="1"/>
          <p:bldP spid="62" grpId="0" animBg="1"/>
          <p:bldP spid="63" grpId="0" animBg="1"/>
          <p:bldP spid="64" grpId="0" animBg="1"/>
          <p:bldP spid="65" grpId="0" animBg="1"/>
          <p:bldP spid="66" grpId="0" animBg="1"/>
          <p:bldP spid="67" grpId="0" animBg="1"/>
          <p:bldP spid="69"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16" name="矩形 15"/>
          <p:cNvSpPr/>
          <p:nvPr/>
        </p:nvSpPr>
        <p:spPr>
          <a:xfrm>
            <a:off x="7727180" y="2226751"/>
            <a:ext cx="3620951" cy="533604"/>
          </a:xfrm>
          <a:prstGeom prst="rect">
            <a:avLst/>
          </a:prstGeom>
          <a:noFill/>
          <a:ln>
            <a:noFill/>
          </a:ln>
          <a:effectLst/>
        </p:spPr>
        <p:txBody>
          <a:bodyPr wrap="square" lIns="121837" tIns="60918" rIns="121837" bIns="60918">
            <a:spAutoFit/>
          </a:bodyPr>
          <a:lstStyle/>
          <a:p>
            <a:pPr algn="ctr" defTabSz="914263">
              <a:defRPr/>
            </a:pPr>
            <a:r>
              <a:rPr lang="zh-CN" altLang="en-US" sz="2600" b="1" kern="0" dirty="0">
                <a:solidFill>
                  <a:srgbClr val="C00000"/>
                </a:solidFill>
              </a:rPr>
              <a:t>遵守党章    加强党性</a:t>
            </a:r>
          </a:p>
        </p:txBody>
      </p:sp>
      <p:sp>
        <p:nvSpPr>
          <p:cNvPr id="17" name="矩形 16"/>
          <p:cNvSpPr/>
          <p:nvPr/>
        </p:nvSpPr>
        <p:spPr>
          <a:xfrm>
            <a:off x="4437447" y="3591046"/>
            <a:ext cx="7417653" cy="1785074"/>
          </a:xfrm>
          <a:prstGeom prst="rect">
            <a:avLst/>
          </a:prstGeom>
        </p:spPr>
        <p:txBody>
          <a:bodyPr wrap="square" lIns="121837" tIns="60918" rIns="121837" bIns="60918">
            <a:spAutoFit/>
          </a:bodyPr>
          <a:lstStyle/>
          <a:p>
            <a:pPr algn="just" defTabSz="914263">
              <a:lnSpc>
                <a:spcPct val="150000"/>
              </a:lnSpc>
              <a:defRPr/>
            </a:pPr>
            <a:r>
              <a:rPr lang="zh-CN" altLang="en-US" sz="1800" kern="0" dirty="0">
                <a:solidFill>
                  <a:srgbClr val="C00000"/>
                </a:solidFill>
              </a:rPr>
              <a:t>党员领导干部要做学习党章、遵守党章的模范。各级领导干部要把学习党章作为必修课，走上新的领导岗位的同志要把学习党章作为第一课，带头遵守党章各项规定。凡是党章规定党员必须做到的，领导干部要首先做到；凡是党章规定党员不能做的，领导干部要带头。</a:t>
            </a:r>
          </a:p>
        </p:txBody>
      </p:sp>
      <p:sp>
        <p:nvSpPr>
          <p:cNvPr id="18" name="矩形 17"/>
          <p:cNvSpPr/>
          <p:nvPr/>
        </p:nvSpPr>
        <p:spPr>
          <a:xfrm>
            <a:off x="4416065" y="3118383"/>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263">
              <a:defRPr/>
            </a:pPr>
            <a:endParaRPr lang="zh-CN" altLang="en-US" sz="1800" kern="0">
              <a:solidFill>
                <a:sysClr val="window" lastClr="FFFFFF"/>
              </a:solidFill>
              <a:latin typeface="Impact"/>
              <a:ea typeface="微软雅黑"/>
            </a:endParaRPr>
          </a:p>
        </p:txBody>
      </p:sp>
      <p:sp>
        <p:nvSpPr>
          <p:cNvPr id="19" name="矩形 18"/>
          <p:cNvSpPr/>
          <p:nvPr/>
        </p:nvSpPr>
        <p:spPr>
          <a:xfrm>
            <a:off x="5039226" y="5545686"/>
            <a:ext cx="6787520" cy="400025"/>
          </a:xfrm>
          <a:prstGeom prst="rect">
            <a:avLst/>
          </a:prstGeom>
        </p:spPr>
        <p:txBody>
          <a:bodyPr wrap="square" lIns="121837" tIns="60918" rIns="121837" bIns="60918">
            <a:spAutoFit/>
          </a:bodyPr>
          <a:lstStyle/>
          <a:p>
            <a:pPr algn="ctr" defTabSz="1218570" fontAlgn="base">
              <a:spcBef>
                <a:spcPct val="0"/>
              </a:spcBef>
              <a:spcAft>
                <a:spcPct val="0"/>
              </a:spcAft>
              <a:defRPr/>
            </a:pP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——2012</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年</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11</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月</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16</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日</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认真学习党章　严格遵守党章</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a:t>
            </a:r>
          </a:p>
        </p:txBody>
      </p:sp>
      <p:pic>
        <p:nvPicPr>
          <p:cNvPr id="20"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endParaRPr>
          </a:p>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合格共产党员</a:t>
            </a:r>
          </a:p>
        </p:txBody>
      </p:sp>
      <p:grpSp>
        <p:nvGrpSpPr>
          <p:cNvPr id="22" name="组合 21"/>
          <p:cNvGrpSpPr/>
          <p:nvPr/>
        </p:nvGrpSpPr>
        <p:grpSpPr>
          <a:xfrm>
            <a:off x="6524005" y="2002793"/>
            <a:ext cx="845785" cy="846091"/>
            <a:chOff x="3756159" y="1561371"/>
            <a:chExt cx="1106141" cy="1106141"/>
          </a:xfrm>
        </p:grpSpPr>
        <p:sp>
          <p:nvSpPr>
            <p:cNvPr id="23" name="椭圆 22"/>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24" name="标题 4"/>
            <p:cNvSpPr txBox="1">
              <a:spLocks/>
            </p:cNvSpPr>
            <p:nvPr/>
          </p:nvSpPr>
          <p:spPr>
            <a:xfrm>
              <a:off x="3854582" y="1708540"/>
              <a:ext cx="970889"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要</a:t>
              </a:r>
            </a:p>
          </p:txBody>
        </p:sp>
      </p:grpSp>
      <p:grpSp>
        <p:nvGrpSpPr>
          <p:cNvPr id="25" name="组合 24"/>
          <p:cNvGrpSpPr/>
          <p:nvPr/>
        </p:nvGrpSpPr>
        <p:grpSpPr>
          <a:xfrm>
            <a:off x="4522522" y="2002793"/>
            <a:ext cx="845785" cy="846091"/>
            <a:chOff x="3756159" y="1561371"/>
            <a:chExt cx="1106141" cy="1106141"/>
          </a:xfrm>
        </p:grpSpPr>
        <p:sp>
          <p:nvSpPr>
            <p:cNvPr id="26" name="椭圆 25"/>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defRPr/>
              </a:pPr>
              <a:endParaRPr lang="zh-CN" altLang="en-US" sz="1800" b="1" kern="0">
                <a:solidFill>
                  <a:sysClr val="window" lastClr="FFFFFF"/>
                </a:solidFill>
                <a:latin typeface="微软雅黑" pitchFamily="34" charset="-122"/>
                <a:ea typeface="微软雅黑" pitchFamily="34" charset="-122"/>
              </a:endParaRPr>
            </a:p>
          </p:txBody>
        </p:sp>
        <p:sp>
          <p:nvSpPr>
            <p:cNvPr id="27"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党</a:t>
              </a:r>
            </a:p>
          </p:txBody>
        </p:sp>
      </p:grpSp>
      <p:grpSp>
        <p:nvGrpSpPr>
          <p:cNvPr id="28" name="组合 27"/>
          <p:cNvGrpSpPr/>
          <p:nvPr/>
        </p:nvGrpSpPr>
        <p:grpSpPr>
          <a:xfrm>
            <a:off x="5523002" y="2002793"/>
            <a:ext cx="845785" cy="846091"/>
            <a:chOff x="3756159" y="1561371"/>
            <a:chExt cx="1106141" cy="1106141"/>
          </a:xfrm>
        </p:grpSpPr>
        <p:sp>
          <p:nvSpPr>
            <p:cNvPr id="29" name="椭圆 28"/>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30"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员</a:t>
              </a:r>
            </a:p>
          </p:txBody>
        </p:sp>
      </p:grpSp>
    </p:spTree>
    <p:extLst>
      <p:ext uri="{BB962C8B-B14F-4D97-AF65-F5344CB8AC3E}">
        <p14:creationId xmlns:p14="http://schemas.microsoft.com/office/powerpoint/2010/main" val="3769512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500"/>
                                        <p:tgtEl>
                                          <p:spTgt spid="21"/>
                                        </p:tgtEl>
                                      </p:cBhvr>
                                    </p:animEffect>
                                    <p:anim calcmode="lin" valueType="num">
                                      <p:cBhvr>
                                        <p:cTn id="11" dur="1500" fill="hold"/>
                                        <p:tgtEl>
                                          <p:spTgt spid="21"/>
                                        </p:tgtEl>
                                        <p:attrNameLst>
                                          <p:attrName>ppt_x</p:attrName>
                                        </p:attrNameLst>
                                      </p:cBhvr>
                                      <p:tavLst>
                                        <p:tav tm="0">
                                          <p:val>
                                            <p:strVal val="#ppt_x"/>
                                          </p:val>
                                        </p:tav>
                                        <p:tav tm="100000">
                                          <p:val>
                                            <p:strVal val="#ppt_x"/>
                                          </p:val>
                                        </p:tav>
                                      </p:tavLst>
                                    </p:anim>
                                    <p:anim calcmode="lin" valueType="num">
                                      <p:cBhvr>
                                        <p:cTn id="12" dur="15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500" fill="hold"/>
                                        <p:tgtEl>
                                          <p:spTgt spid="16"/>
                                        </p:tgtEl>
                                        <p:attrNameLst>
                                          <p:attrName>ppt_w</p:attrName>
                                        </p:attrNameLst>
                                      </p:cBhvr>
                                      <p:tavLst>
                                        <p:tav tm="0">
                                          <p:val>
                                            <p:fltVal val="0"/>
                                          </p:val>
                                        </p:tav>
                                        <p:tav tm="100000">
                                          <p:val>
                                            <p:strVal val="#ppt_w"/>
                                          </p:val>
                                        </p:tav>
                                      </p:tavLst>
                                    </p:anim>
                                    <p:anim calcmode="lin" valueType="num">
                                      <p:cBhvr>
                                        <p:cTn id="35" dur="1500" fill="hold"/>
                                        <p:tgtEl>
                                          <p:spTgt spid="16"/>
                                        </p:tgtEl>
                                        <p:attrNameLst>
                                          <p:attrName>ppt_h</p:attrName>
                                        </p:attrNameLst>
                                      </p:cBhvr>
                                      <p:tavLst>
                                        <p:tav tm="0">
                                          <p:val>
                                            <p:fltVal val="0"/>
                                          </p:val>
                                        </p:tav>
                                        <p:tav tm="100000">
                                          <p:val>
                                            <p:strVal val="#ppt_h"/>
                                          </p:val>
                                        </p:tav>
                                      </p:tavLst>
                                    </p:anim>
                                    <p:animEffect transition="in" filter="fade">
                                      <p:cBhvr>
                                        <p:cTn id="36" dur="1500"/>
                                        <p:tgtEl>
                                          <p:spTgt spid="16"/>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1500"/>
                                        <p:tgtEl>
                                          <p:spTgt spid="18"/>
                                        </p:tgtEl>
                                      </p:cBhvr>
                                    </p:animEffect>
                                  </p:childTnLst>
                                </p:cTn>
                              </p:par>
                            </p:childTnLst>
                          </p:cTn>
                        </p:par>
                        <p:par>
                          <p:cTn id="41" fill="hold">
                            <p:stCondLst>
                              <p:cond delay="7500"/>
                            </p:stCondLst>
                            <p:childTnLst>
                              <p:par>
                                <p:cTn id="42" presetID="14" presetClass="entr" presetSubtype="1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1500"/>
                                        <p:tgtEl>
                                          <p:spTgt spid="17"/>
                                        </p:tgtEl>
                                      </p:cBhvr>
                                    </p:animEffect>
                                  </p:childTnLst>
                                </p:cTn>
                              </p:par>
                            </p:childTnLst>
                          </p:cTn>
                        </p:par>
                        <p:par>
                          <p:cTn id="45" fill="hold">
                            <p:stCondLst>
                              <p:cond delay="9000"/>
                            </p:stCondLst>
                            <p:childTnLst>
                              <p:par>
                                <p:cTn id="46" presetID="42"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750"/>
                                        <p:tgtEl>
                                          <p:spTgt spid="19"/>
                                        </p:tgtEl>
                                      </p:cBhvr>
                                    </p:animEffect>
                                    <p:anim calcmode="lin" valueType="num">
                                      <p:cBhvr>
                                        <p:cTn id="49" dur="1750" fill="hold"/>
                                        <p:tgtEl>
                                          <p:spTgt spid="19"/>
                                        </p:tgtEl>
                                        <p:attrNameLst>
                                          <p:attrName>ppt_x</p:attrName>
                                        </p:attrNameLst>
                                      </p:cBhvr>
                                      <p:tavLst>
                                        <p:tav tm="0">
                                          <p:val>
                                            <p:strVal val="#ppt_x"/>
                                          </p:val>
                                        </p:tav>
                                        <p:tav tm="100000">
                                          <p:val>
                                            <p:strVal val="#ppt_x"/>
                                          </p:val>
                                        </p:tav>
                                      </p:tavLst>
                                    </p:anim>
                                    <p:anim calcmode="lin" valueType="num">
                                      <p:cBhvr>
                                        <p:cTn id="50" dur="1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19"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2" name="矩形 31"/>
          <p:cNvSpPr/>
          <p:nvPr/>
        </p:nvSpPr>
        <p:spPr>
          <a:xfrm>
            <a:off x="7727180" y="2031518"/>
            <a:ext cx="3620951" cy="533604"/>
          </a:xfrm>
          <a:prstGeom prst="rect">
            <a:avLst/>
          </a:prstGeom>
          <a:noFill/>
          <a:ln>
            <a:noFill/>
          </a:ln>
          <a:effectLst/>
        </p:spPr>
        <p:txBody>
          <a:bodyPr wrap="square" lIns="121837" tIns="60918" rIns="121837" bIns="60918">
            <a:spAutoFit/>
          </a:bodyPr>
          <a:lstStyle/>
          <a:p>
            <a:pPr algn="ctr" defTabSz="914263">
              <a:defRPr/>
            </a:pPr>
            <a:r>
              <a:rPr lang="zh-CN" altLang="en-US" sz="2600" b="1" kern="0" dirty="0">
                <a:solidFill>
                  <a:srgbClr val="C00000"/>
                </a:solidFill>
              </a:rPr>
              <a:t>坚定信念    加强学习</a:t>
            </a:r>
          </a:p>
        </p:txBody>
      </p:sp>
      <p:sp>
        <p:nvSpPr>
          <p:cNvPr id="33" name="矩形 32"/>
          <p:cNvSpPr/>
          <p:nvPr/>
        </p:nvSpPr>
        <p:spPr>
          <a:xfrm>
            <a:off x="4437447" y="3237728"/>
            <a:ext cx="7417653" cy="1741620"/>
          </a:xfrm>
          <a:prstGeom prst="rect">
            <a:avLst/>
          </a:prstGeom>
        </p:spPr>
        <p:txBody>
          <a:bodyPr wrap="square" lIns="121837" tIns="60918" rIns="121837" bIns="60918">
            <a:spAutoFit/>
          </a:bodyPr>
          <a:lstStyle/>
          <a:p>
            <a:pPr algn="just" defTabSz="914263">
              <a:lnSpc>
                <a:spcPct val="150000"/>
              </a:lnSpc>
              <a:defRPr/>
            </a:pPr>
            <a:r>
              <a:rPr lang="zh-CN" altLang="en-US" sz="1400" kern="0" dirty="0">
                <a:solidFill>
                  <a:srgbClr val="C00000"/>
                </a:solidFill>
              </a:rPr>
              <a:t>我们党在中国这样一个有着</a:t>
            </a:r>
            <a:r>
              <a:rPr lang="en-US" altLang="zh-CN" sz="1400" kern="0" dirty="0">
                <a:solidFill>
                  <a:srgbClr val="C00000"/>
                </a:solidFill>
              </a:rPr>
              <a:t>13</a:t>
            </a:r>
            <a:r>
              <a:rPr lang="zh-CN" altLang="en-US" sz="1400" kern="0" dirty="0">
                <a:solidFill>
                  <a:srgbClr val="C00000"/>
                </a:solidFill>
              </a:rPr>
              <a:t>亿人口的大国执政，面对着十分复杂的国内外环境，肩负着繁重的执政使命，如果缺乏理论思维的有力支撑，是难以战胜各种风险和困难的，也是难以不断前进的。党的各级领导干部特别是高级干部，要原原本本学习和研读经典著作，努力把马克思主义哲学作为自己的看家本领，坚定理想信念，坚持正确政治方向，提高战略思维能力、综合决策能力、驾驭全局能力，团结带领人民不断书写改革开放历史新篇章。</a:t>
            </a:r>
          </a:p>
        </p:txBody>
      </p:sp>
      <p:sp>
        <p:nvSpPr>
          <p:cNvPr id="34" name="矩形 33"/>
          <p:cNvSpPr/>
          <p:nvPr/>
        </p:nvSpPr>
        <p:spPr>
          <a:xfrm>
            <a:off x="4416065" y="2923150"/>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263">
              <a:defRPr/>
            </a:pPr>
            <a:endParaRPr lang="zh-CN" altLang="en-US" sz="1800" kern="0">
              <a:solidFill>
                <a:sysClr val="window" lastClr="FFFFFF"/>
              </a:solidFill>
              <a:latin typeface="Impact"/>
              <a:ea typeface="微软雅黑"/>
            </a:endParaRPr>
          </a:p>
        </p:txBody>
      </p:sp>
      <p:sp>
        <p:nvSpPr>
          <p:cNvPr id="35" name="矩形 34"/>
          <p:cNvSpPr/>
          <p:nvPr/>
        </p:nvSpPr>
        <p:spPr>
          <a:xfrm>
            <a:off x="5039226" y="5350452"/>
            <a:ext cx="6787520" cy="461635"/>
          </a:xfrm>
          <a:prstGeom prst="rect">
            <a:avLst/>
          </a:prstGeom>
        </p:spPr>
        <p:txBody>
          <a:bodyPr wrap="square" lIns="121837" tIns="60918" rIns="121837" bIns="60918">
            <a:spAutoFit/>
          </a:bodyPr>
          <a:lstStyle/>
          <a:p>
            <a:pPr defTabSz="914263">
              <a:defRPr/>
            </a:pPr>
            <a:r>
              <a:rPr lang="zh-CN" altLang="en-US" sz="2200" b="1" kern="0" dirty="0">
                <a:solidFill>
                  <a:srgbClr val="C00000"/>
                </a:solidFill>
              </a:rPr>
              <a:t> </a:t>
            </a:r>
            <a:r>
              <a:rPr lang="en-US" altLang="zh-CN" sz="2200" b="1" kern="0" dirty="0">
                <a:solidFill>
                  <a:srgbClr val="C00000"/>
                </a:solidFill>
              </a:rPr>
              <a:t>——2013</a:t>
            </a:r>
            <a:r>
              <a:rPr lang="zh-CN" altLang="en-US" sz="2200" b="1" kern="0" dirty="0">
                <a:solidFill>
                  <a:srgbClr val="C00000"/>
                </a:solidFill>
              </a:rPr>
              <a:t>年</a:t>
            </a:r>
            <a:r>
              <a:rPr lang="en-US" altLang="zh-CN" sz="2200" b="1" kern="0" dirty="0">
                <a:solidFill>
                  <a:srgbClr val="C00000"/>
                </a:solidFill>
              </a:rPr>
              <a:t>12</a:t>
            </a:r>
            <a:r>
              <a:rPr lang="zh-CN" altLang="en-US" sz="2200" b="1" kern="0" dirty="0">
                <a:solidFill>
                  <a:srgbClr val="C00000"/>
                </a:solidFill>
              </a:rPr>
              <a:t>月</a:t>
            </a:r>
            <a:r>
              <a:rPr lang="en-US" altLang="zh-CN" sz="2200" b="1" kern="0" dirty="0">
                <a:solidFill>
                  <a:srgbClr val="C00000"/>
                </a:solidFill>
              </a:rPr>
              <a:t>3</a:t>
            </a:r>
            <a:r>
              <a:rPr lang="zh-CN" altLang="en-US" sz="2200" b="1" kern="0" dirty="0">
                <a:solidFill>
                  <a:srgbClr val="C00000"/>
                </a:solidFill>
              </a:rPr>
              <a:t>日在中央政治局集体学习时的讲话</a:t>
            </a:r>
            <a:endParaRPr lang="en-US" altLang="zh-CN" sz="2200" b="1" kern="0" dirty="0">
              <a:solidFill>
                <a:srgbClr val="C00000"/>
              </a:solidFill>
            </a:endParaRPr>
          </a:p>
        </p:txBody>
      </p:sp>
      <p:grpSp>
        <p:nvGrpSpPr>
          <p:cNvPr id="37" name="组合 36"/>
          <p:cNvGrpSpPr/>
          <p:nvPr/>
        </p:nvGrpSpPr>
        <p:grpSpPr>
          <a:xfrm>
            <a:off x="6524005" y="1807559"/>
            <a:ext cx="845785" cy="846091"/>
            <a:chOff x="3756159" y="1561371"/>
            <a:chExt cx="1106141" cy="1106141"/>
          </a:xfrm>
        </p:grpSpPr>
        <p:sp>
          <p:nvSpPr>
            <p:cNvPr id="38" name="椭圆 37"/>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39"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要</a:t>
              </a:r>
            </a:p>
          </p:txBody>
        </p:sp>
      </p:grpSp>
      <p:grpSp>
        <p:nvGrpSpPr>
          <p:cNvPr id="40" name="组合 39"/>
          <p:cNvGrpSpPr/>
          <p:nvPr/>
        </p:nvGrpSpPr>
        <p:grpSpPr>
          <a:xfrm>
            <a:off x="4522522" y="1807559"/>
            <a:ext cx="845785" cy="846091"/>
            <a:chOff x="3756159" y="1561371"/>
            <a:chExt cx="1106141" cy="1106141"/>
          </a:xfrm>
        </p:grpSpPr>
        <p:sp>
          <p:nvSpPr>
            <p:cNvPr id="41" name="椭圆 40"/>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42"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党</a:t>
              </a:r>
            </a:p>
          </p:txBody>
        </p:sp>
      </p:grpSp>
      <p:grpSp>
        <p:nvGrpSpPr>
          <p:cNvPr id="43" name="组合 42"/>
          <p:cNvGrpSpPr/>
          <p:nvPr/>
        </p:nvGrpSpPr>
        <p:grpSpPr>
          <a:xfrm>
            <a:off x="5523002" y="1807559"/>
            <a:ext cx="845785" cy="846091"/>
            <a:chOff x="3756159" y="1561371"/>
            <a:chExt cx="1106141" cy="1106141"/>
          </a:xfrm>
        </p:grpSpPr>
        <p:sp>
          <p:nvSpPr>
            <p:cNvPr id="44" name="椭圆 43"/>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45"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员</a:t>
              </a:r>
            </a:p>
          </p:txBody>
        </p:sp>
      </p:grpSp>
      <p:pic>
        <p:nvPicPr>
          <p:cNvPr id="46"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endParaRPr>
          </a:p>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合格共产党员</a:t>
            </a:r>
          </a:p>
        </p:txBody>
      </p:sp>
    </p:spTree>
    <p:extLst>
      <p:ext uri="{BB962C8B-B14F-4D97-AF65-F5344CB8AC3E}">
        <p14:creationId xmlns:p14="http://schemas.microsoft.com/office/powerpoint/2010/main" val="2557128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500"/>
                                        <p:tgtEl>
                                          <p:spTgt spid="47"/>
                                        </p:tgtEl>
                                      </p:cBhvr>
                                    </p:animEffect>
                                    <p:anim calcmode="lin" valueType="num">
                                      <p:cBhvr>
                                        <p:cTn id="11" dur="1500" fill="hold"/>
                                        <p:tgtEl>
                                          <p:spTgt spid="47"/>
                                        </p:tgtEl>
                                        <p:attrNameLst>
                                          <p:attrName>ppt_x</p:attrName>
                                        </p:attrNameLst>
                                      </p:cBhvr>
                                      <p:tavLst>
                                        <p:tav tm="0">
                                          <p:val>
                                            <p:strVal val="#ppt_x"/>
                                          </p:val>
                                        </p:tav>
                                        <p:tav tm="100000">
                                          <p:val>
                                            <p:strVal val="#ppt_x"/>
                                          </p:val>
                                        </p:tav>
                                      </p:tavLst>
                                    </p:anim>
                                    <p:anim calcmode="lin" valueType="num">
                                      <p:cBhvr>
                                        <p:cTn id="12" dur="1500" fill="hold"/>
                                        <p:tgtEl>
                                          <p:spTgt spid="47"/>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1500" fill="hold"/>
                                        <p:tgtEl>
                                          <p:spTgt spid="32"/>
                                        </p:tgtEl>
                                        <p:attrNameLst>
                                          <p:attrName>ppt_w</p:attrName>
                                        </p:attrNameLst>
                                      </p:cBhvr>
                                      <p:tavLst>
                                        <p:tav tm="0">
                                          <p:val>
                                            <p:fltVal val="0"/>
                                          </p:val>
                                        </p:tav>
                                        <p:tav tm="100000">
                                          <p:val>
                                            <p:strVal val="#ppt_w"/>
                                          </p:val>
                                        </p:tav>
                                      </p:tavLst>
                                    </p:anim>
                                    <p:anim calcmode="lin" valueType="num">
                                      <p:cBhvr>
                                        <p:cTn id="35" dur="1500" fill="hold"/>
                                        <p:tgtEl>
                                          <p:spTgt spid="32"/>
                                        </p:tgtEl>
                                        <p:attrNameLst>
                                          <p:attrName>ppt_h</p:attrName>
                                        </p:attrNameLst>
                                      </p:cBhvr>
                                      <p:tavLst>
                                        <p:tav tm="0">
                                          <p:val>
                                            <p:fltVal val="0"/>
                                          </p:val>
                                        </p:tav>
                                        <p:tav tm="100000">
                                          <p:val>
                                            <p:strVal val="#ppt_h"/>
                                          </p:val>
                                        </p:tav>
                                      </p:tavLst>
                                    </p:anim>
                                    <p:animEffect transition="in" filter="fade">
                                      <p:cBhvr>
                                        <p:cTn id="36" dur="1500"/>
                                        <p:tgtEl>
                                          <p:spTgt spid="32"/>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1500"/>
                                        <p:tgtEl>
                                          <p:spTgt spid="34"/>
                                        </p:tgtEl>
                                      </p:cBhvr>
                                    </p:animEffect>
                                  </p:childTnLst>
                                </p:cTn>
                              </p:par>
                            </p:childTnLst>
                          </p:cTn>
                        </p:par>
                        <p:par>
                          <p:cTn id="41" fill="hold">
                            <p:stCondLst>
                              <p:cond delay="7500"/>
                            </p:stCondLst>
                            <p:childTnLst>
                              <p:par>
                                <p:cTn id="42" presetID="14" presetClass="entr" presetSubtype="1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1500"/>
                                        <p:tgtEl>
                                          <p:spTgt spid="33"/>
                                        </p:tgtEl>
                                      </p:cBhvr>
                                    </p:animEffect>
                                  </p:childTnLst>
                                </p:cTn>
                              </p:par>
                            </p:childTnLst>
                          </p:cTn>
                        </p:par>
                        <p:par>
                          <p:cTn id="45" fill="hold">
                            <p:stCondLst>
                              <p:cond delay="9000"/>
                            </p:stCondLst>
                            <p:childTnLst>
                              <p:par>
                                <p:cTn id="46" presetID="42"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750"/>
                                        <p:tgtEl>
                                          <p:spTgt spid="35"/>
                                        </p:tgtEl>
                                      </p:cBhvr>
                                    </p:animEffect>
                                    <p:anim calcmode="lin" valueType="num">
                                      <p:cBhvr>
                                        <p:cTn id="49" dur="1750" fill="hold"/>
                                        <p:tgtEl>
                                          <p:spTgt spid="35"/>
                                        </p:tgtEl>
                                        <p:attrNameLst>
                                          <p:attrName>ppt_x</p:attrName>
                                        </p:attrNameLst>
                                      </p:cBhvr>
                                      <p:tavLst>
                                        <p:tav tm="0">
                                          <p:val>
                                            <p:strVal val="#ppt_x"/>
                                          </p:val>
                                        </p:tav>
                                        <p:tav tm="100000">
                                          <p:val>
                                            <p:strVal val="#ppt_x"/>
                                          </p:val>
                                        </p:tav>
                                      </p:tavLst>
                                    </p:anim>
                                    <p:anim calcmode="lin" valueType="num">
                                      <p:cBhvr>
                                        <p:cTn id="50" dur="1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3" name="矩形 2"/>
          <p:cNvSpPr/>
          <p:nvPr/>
        </p:nvSpPr>
        <p:spPr>
          <a:xfrm>
            <a:off x="7727180" y="2031518"/>
            <a:ext cx="3620951" cy="533604"/>
          </a:xfrm>
          <a:prstGeom prst="rect">
            <a:avLst/>
          </a:prstGeom>
          <a:noFill/>
          <a:ln>
            <a:noFill/>
          </a:ln>
          <a:effectLst/>
        </p:spPr>
        <p:txBody>
          <a:bodyPr wrap="square" lIns="121837" tIns="60918" rIns="121837" bIns="60918">
            <a:spAutoFit/>
          </a:bodyPr>
          <a:lstStyle/>
          <a:p>
            <a:pPr algn="ctr" defTabSz="914263">
              <a:defRPr/>
            </a:pPr>
            <a:r>
              <a:rPr lang="zh-CN" altLang="en-US" sz="2600" b="1" kern="0" dirty="0">
                <a:solidFill>
                  <a:srgbClr val="C00000"/>
                </a:solidFill>
              </a:rPr>
              <a:t>遵纪守法    廉洁正派</a:t>
            </a:r>
          </a:p>
        </p:txBody>
      </p:sp>
      <p:sp>
        <p:nvSpPr>
          <p:cNvPr id="4" name="矩形 3"/>
          <p:cNvSpPr/>
          <p:nvPr/>
        </p:nvSpPr>
        <p:spPr>
          <a:xfrm>
            <a:off x="4437447" y="3237730"/>
            <a:ext cx="7417653" cy="1600390"/>
          </a:xfrm>
          <a:prstGeom prst="rect">
            <a:avLst/>
          </a:prstGeom>
        </p:spPr>
        <p:txBody>
          <a:bodyPr wrap="square" lIns="121837" tIns="60918" rIns="121837" bIns="60918">
            <a:spAutoFit/>
          </a:bodyPr>
          <a:lstStyle/>
          <a:p>
            <a:pPr algn="just" defTabSz="914263">
              <a:lnSpc>
                <a:spcPct val="150000"/>
              </a:lnSpc>
              <a:defRPr/>
            </a:pPr>
            <a:r>
              <a:rPr lang="zh-CN" altLang="en-US" sz="1600" kern="0" dirty="0">
                <a:solidFill>
                  <a:srgbClr val="C00000"/>
                </a:solidFill>
              </a:rPr>
              <a:t>廉洁自律是共产党人为官从政的底线。我经常讲，鱼和熊掌不可兼得，当官发财两条道，当官就不要发财，发财就不要当官。要始终严格要求自己，把好权力关、金钱关、美色关，做到清清白白做人、干干净净做事、坦坦荡荡为官。要加强对亲属和身边工作人员的教育和约束，要求他们守德、守纪、守法。</a:t>
            </a:r>
          </a:p>
        </p:txBody>
      </p:sp>
      <p:sp>
        <p:nvSpPr>
          <p:cNvPr id="5" name="矩形 4"/>
          <p:cNvSpPr/>
          <p:nvPr/>
        </p:nvSpPr>
        <p:spPr>
          <a:xfrm>
            <a:off x="4416065" y="2923150"/>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263">
              <a:defRPr/>
            </a:pPr>
            <a:endParaRPr lang="zh-CN" altLang="en-US" sz="1800" kern="0">
              <a:solidFill>
                <a:sysClr val="window" lastClr="FFFFFF"/>
              </a:solidFill>
              <a:latin typeface="Impact"/>
              <a:ea typeface="微软雅黑"/>
            </a:endParaRPr>
          </a:p>
        </p:txBody>
      </p:sp>
      <p:sp>
        <p:nvSpPr>
          <p:cNvPr id="6" name="矩形 5"/>
          <p:cNvSpPr/>
          <p:nvPr/>
        </p:nvSpPr>
        <p:spPr>
          <a:xfrm>
            <a:off x="5523002" y="5345141"/>
            <a:ext cx="6168548" cy="677024"/>
          </a:xfrm>
          <a:prstGeom prst="rect">
            <a:avLst/>
          </a:prstGeom>
        </p:spPr>
        <p:txBody>
          <a:bodyPr wrap="square" lIns="121837" tIns="60918" rIns="121837" bIns="60918">
            <a:spAutoFit/>
          </a:bodyPr>
          <a:lstStyle/>
          <a:p>
            <a:pPr algn="r" defTabSz="1218570" fontAlgn="base">
              <a:spcBef>
                <a:spcPct val="0"/>
              </a:spcBef>
              <a:spcAft>
                <a:spcPct val="0"/>
              </a:spcAft>
              <a:defRPr/>
            </a:pP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——2015</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年</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1</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月</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12</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日，同中央党校第一期县委书记研修班学员座谈时的讲话</a:t>
            </a:r>
          </a:p>
        </p:txBody>
      </p:sp>
      <p:grpSp>
        <p:nvGrpSpPr>
          <p:cNvPr id="9" name="组合 8"/>
          <p:cNvGrpSpPr/>
          <p:nvPr/>
        </p:nvGrpSpPr>
        <p:grpSpPr>
          <a:xfrm>
            <a:off x="6524005" y="1807559"/>
            <a:ext cx="845785" cy="846091"/>
            <a:chOff x="3756159" y="1561371"/>
            <a:chExt cx="1106141" cy="1106141"/>
          </a:xfrm>
        </p:grpSpPr>
        <p:sp>
          <p:nvSpPr>
            <p:cNvPr id="10" name="椭圆 9"/>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11"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要</a:t>
              </a:r>
            </a:p>
          </p:txBody>
        </p:sp>
      </p:grpSp>
      <p:grpSp>
        <p:nvGrpSpPr>
          <p:cNvPr id="12" name="组合 11"/>
          <p:cNvGrpSpPr/>
          <p:nvPr/>
        </p:nvGrpSpPr>
        <p:grpSpPr>
          <a:xfrm>
            <a:off x="4522522" y="1807559"/>
            <a:ext cx="845785" cy="846091"/>
            <a:chOff x="3756159" y="1561371"/>
            <a:chExt cx="1106141" cy="1106141"/>
          </a:xfrm>
        </p:grpSpPr>
        <p:sp>
          <p:nvSpPr>
            <p:cNvPr id="13" name="椭圆 12"/>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14"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党</a:t>
              </a:r>
            </a:p>
          </p:txBody>
        </p:sp>
      </p:grpSp>
      <p:grpSp>
        <p:nvGrpSpPr>
          <p:cNvPr id="15" name="组合 14"/>
          <p:cNvGrpSpPr/>
          <p:nvPr/>
        </p:nvGrpSpPr>
        <p:grpSpPr>
          <a:xfrm>
            <a:off x="5523002" y="1807559"/>
            <a:ext cx="845785" cy="846091"/>
            <a:chOff x="3756159" y="1561371"/>
            <a:chExt cx="1106141" cy="1106141"/>
          </a:xfrm>
        </p:grpSpPr>
        <p:sp>
          <p:nvSpPr>
            <p:cNvPr id="16" name="椭圆 15"/>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17"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员</a:t>
              </a:r>
            </a:p>
          </p:txBody>
        </p:sp>
      </p:grpSp>
      <p:pic>
        <p:nvPicPr>
          <p:cNvPr id="18"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endParaRPr>
          </a:p>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合格共产党员</a:t>
            </a:r>
          </a:p>
        </p:txBody>
      </p:sp>
    </p:spTree>
    <p:extLst>
      <p:ext uri="{BB962C8B-B14F-4D97-AF65-F5344CB8AC3E}">
        <p14:creationId xmlns:p14="http://schemas.microsoft.com/office/powerpoint/2010/main" val="3162450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500"/>
                                        <p:tgtEl>
                                          <p:spTgt spid="19"/>
                                        </p:tgtEl>
                                      </p:cBhvr>
                                    </p:animEffect>
                                    <p:anim calcmode="lin" valueType="num">
                                      <p:cBhvr>
                                        <p:cTn id="18" dur="1500" fill="hold"/>
                                        <p:tgtEl>
                                          <p:spTgt spid="19"/>
                                        </p:tgtEl>
                                        <p:attrNameLst>
                                          <p:attrName>ppt_x</p:attrName>
                                        </p:attrNameLst>
                                      </p:cBhvr>
                                      <p:tavLst>
                                        <p:tav tm="0">
                                          <p:val>
                                            <p:strVal val="#ppt_x"/>
                                          </p:val>
                                        </p:tav>
                                        <p:tav tm="100000">
                                          <p:val>
                                            <p:strVal val="#ppt_x"/>
                                          </p:val>
                                        </p:tav>
                                      </p:tavLst>
                                    </p:anim>
                                    <p:anim calcmode="lin" valueType="num">
                                      <p:cBhvr>
                                        <p:cTn id="19" dur="15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500" fill="hold"/>
                                        <p:tgtEl>
                                          <p:spTgt spid="3"/>
                                        </p:tgtEl>
                                        <p:attrNameLst>
                                          <p:attrName>ppt_w</p:attrName>
                                        </p:attrNameLst>
                                      </p:cBhvr>
                                      <p:tavLst>
                                        <p:tav tm="0">
                                          <p:val>
                                            <p:fltVal val="0"/>
                                          </p:val>
                                        </p:tav>
                                        <p:tav tm="100000">
                                          <p:val>
                                            <p:strVal val="#ppt_w"/>
                                          </p:val>
                                        </p:tav>
                                      </p:tavLst>
                                    </p:anim>
                                    <p:anim calcmode="lin" valueType="num">
                                      <p:cBhvr>
                                        <p:cTn id="36" dur="1500" fill="hold"/>
                                        <p:tgtEl>
                                          <p:spTgt spid="3"/>
                                        </p:tgtEl>
                                        <p:attrNameLst>
                                          <p:attrName>ppt_h</p:attrName>
                                        </p:attrNameLst>
                                      </p:cBhvr>
                                      <p:tavLst>
                                        <p:tav tm="0">
                                          <p:val>
                                            <p:fltVal val="0"/>
                                          </p:val>
                                        </p:tav>
                                        <p:tav tm="100000">
                                          <p:val>
                                            <p:strVal val="#ppt_h"/>
                                          </p:val>
                                        </p:tav>
                                      </p:tavLst>
                                    </p:anim>
                                    <p:animEffect transition="in" filter="fade">
                                      <p:cBhvr>
                                        <p:cTn id="37" dur="1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500"/>
                                        <p:tgtEl>
                                          <p:spTgt spid="5"/>
                                        </p:tgtEl>
                                      </p:cBhvr>
                                    </p:animEffect>
                                  </p:childTnLst>
                                </p:cTn>
                              </p:par>
                            </p:childTnLst>
                          </p:cTn>
                        </p:par>
                        <p:par>
                          <p:cTn id="42" fill="hold">
                            <p:stCondLst>
                              <p:cond delay="5500"/>
                            </p:stCondLst>
                            <p:childTnLst>
                              <p:par>
                                <p:cTn id="43" presetID="14" presetClass="entr" presetSubtype="1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1500"/>
                                        <p:tgtEl>
                                          <p:spTgt spid="4"/>
                                        </p:tgtEl>
                                      </p:cBhvr>
                                    </p:animEffect>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750"/>
                                        <p:tgtEl>
                                          <p:spTgt spid="6"/>
                                        </p:tgtEl>
                                      </p:cBhvr>
                                    </p:animEffect>
                                    <p:anim calcmode="lin" valueType="num">
                                      <p:cBhvr>
                                        <p:cTn id="50" dur="1750" fill="hold"/>
                                        <p:tgtEl>
                                          <p:spTgt spid="6"/>
                                        </p:tgtEl>
                                        <p:attrNameLst>
                                          <p:attrName>ppt_x</p:attrName>
                                        </p:attrNameLst>
                                      </p:cBhvr>
                                      <p:tavLst>
                                        <p:tav tm="0">
                                          <p:val>
                                            <p:strVal val="#ppt_x"/>
                                          </p:val>
                                        </p:tav>
                                        <p:tav tm="100000">
                                          <p:val>
                                            <p:strVal val="#ppt_x"/>
                                          </p:val>
                                        </p:tav>
                                      </p:tavLst>
                                    </p:anim>
                                    <p:anim calcmode="lin" valueType="num">
                                      <p:cBhvr>
                                        <p:cTn id="51"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18" name="矩形 17"/>
          <p:cNvSpPr/>
          <p:nvPr/>
        </p:nvSpPr>
        <p:spPr>
          <a:xfrm>
            <a:off x="7055189" y="2031518"/>
            <a:ext cx="4799908" cy="533604"/>
          </a:xfrm>
          <a:prstGeom prst="rect">
            <a:avLst/>
          </a:prstGeom>
          <a:noFill/>
          <a:ln>
            <a:noFill/>
          </a:ln>
          <a:effectLst/>
        </p:spPr>
        <p:txBody>
          <a:bodyPr wrap="square" lIns="121837" tIns="60918" rIns="121837" bIns="60918">
            <a:spAutoFit/>
          </a:bodyPr>
          <a:lstStyle/>
          <a:p>
            <a:pPr algn="ctr" defTabSz="914263">
              <a:defRPr/>
            </a:pPr>
            <a:r>
              <a:rPr lang="zh-CN" altLang="en-US" sz="2600" b="1" kern="0" dirty="0">
                <a:solidFill>
                  <a:srgbClr val="C00000"/>
                </a:solidFill>
              </a:rPr>
              <a:t>向榜样学习    向群众学习</a:t>
            </a:r>
          </a:p>
        </p:txBody>
      </p:sp>
      <p:sp>
        <p:nvSpPr>
          <p:cNvPr id="19" name="矩形 18"/>
          <p:cNvSpPr/>
          <p:nvPr/>
        </p:nvSpPr>
        <p:spPr>
          <a:xfrm>
            <a:off x="4437447" y="3414415"/>
            <a:ext cx="7417653" cy="2200554"/>
          </a:xfrm>
          <a:prstGeom prst="rect">
            <a:avLst/>
          </a:prstGeom>
        </p:spPr>
        <p:txBody>
          <a:bodyPr wrap="square" lIns="121837" tIns="60918" rIns="121837" bIns="60918">
            <a:spAutoFit/>
          </a:bodyPr>
          <a:lstStyle/>
          <a:p>
            <a:pPr algn="just" defTabSz="914263">
              <a:lnSpc>
                <a:spcPct val="150000"/>
              </a:lnSpc>
              <a:defRPr/>
            </a:pPr>
            <a:r>
              <a:rPr lang="zh-CN" altLang="en-US" sz="1800" kern="0" dirty="0">
                <a:solidFill>
                  <a:srgbClr val="C00000"/>
                </a:solidFill>
              </a:rPr>
              <a:t>面对纷繁复杂的社会现实，党员干部特别是领导干部务必把加强道德修养作为十分重要的人生必修课，自觉从中华优秀传统文化中汲取营养，老老实实向人民群众学习，时时处处见贤思齐，以严格标准加强自律、接受他律，努力以道德的力量去赢得人心、赢得事业成就。</a:t>
            </a:r>
          </a:p>
          <a:p>
            <a:pPr algn="just" defTabSz="914263">
              <a:lnSpc>
                <a:spcPct val="150000"/>
              </a:lnSpc>
              <a:defRPr/>
            </a:pPr>
            <a:r>
              <a:rPr lang="zh-CN" altLang="en-US" sz="1800" kern="0" dirty="0">
                <a:solidFill>
                  <a:srgbClr val="C00000"/>
                </a:solidFill>
              </a:rPr>
              <a:t>    </a:t>
            </a:r>
          </a:p>
        </p:txBody>
      </p:sp>
      <p:sp>
        <p:nvSpPr>
          <p:cNvPr id="20" name="矩形 19"/>
          <p:cNvSpPr/>
          <p:nvPr/>
        </p:nvSpPr>
        <p:spPr>
          <a:xfrm>
            <a:off x="4416065" y="2923150"/>
            <a:ext cx="7439032" cy="96022"/>
          </a:xfrm>
          <a:prstGeom prst="rect">
            <a:avLst/>
          </a:prstGeom>
          <a:pattFill prst="dkUpDiag">
            <a:fgClr>
              <a:srgbClr val="C00000"/>
            </a:fgClr>
            <a:bgClr>
              <a:sysClr val="window" lastClr="FFFFFF"/>
            </a:bgClr>
          </a:pattFill>
          <a:ln w="19050" cap="flat" cmpd="sng" algn="ctr">
            <a:noFill/>
            <a:prstDash val="solid"/>
          </a:ln>
          <a:effectLst/>
        </p:spPr>
        <p:txBody>
          <a:bodyPr lIns="121837" tIns="60918" rIns="121837" bIns="60918" rtlCol="0" anchor="ctr"/>
          <a:lstStyle/>
          <a:p>
            <a:pPr algn="ctr" defTabSz="914263">
              <a:defRPr/>
            </a:pPr>
            <a:endParaRPr lang="zh-CN" altLang="en-US" sz="1800" kern="0">
              <a:solidFill>
                <a:sysClr val="window" lastClr="FFFFFF"/>
              </a:solidFill>
              <a:latin typeface="Impact"/>
              <a:ea typeface="微软雅黑"/>
            </a:endParaRPr>
          </a:p>
        </p:txBody>
      </p:sp>
      <p:sp>
        <p:nvSpPr>
          <p:cNvPr id="21" name="矩形 20"/>
          <p:cNvSpPr/>
          <p:nvPr/>
        </p:nvSpPr>
        <p:spPr>
          <a:xfrm>
            <a:off x="5426350" y="5530900"/>
            <a:ext cx="6787520" cy="400025"/>
          </a:xfrm>
          <a:prstGeom prst="rect">
            <a:avLst/>
          </a:prstGeom>
        </p:spPr>
        <p:txBody>
          <a:bodyPr wrap="square" lIns="121837" tIns="60918" rIns="121837" bIns="60918">
            <a:spAutoFit/>
          </a:bodyPr>
          <a:lstStyle/>
          <a:p>
            <a:pPr algn="ctr" defTabSz="1218570" fontAlgn="base">
              <a:spcBef>
                <a:spcPct val="0"/>
              </a:spcBef>
              <a:spcAft>
                <a:spcPct val="0"/>
              </a:spcAft>
              <a:defRPr/>
            </a:pP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——2014</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年</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5</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月</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9</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日至</a:t>
            </a:r>
            <a:r>
              <a:rPr lang="en-US" altLang="zh-CN"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10</a:t>
            </a:r>
            <a:r>
              <a:rPr lang="zh-CN" altLang="en-US" sz="18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日在河南省考察调研时的讲话</a:t>
            </a:r>
          </a:p>
        </p:txBody>
      </p:sp>
      <p:grpSp>
        <p:nvGrpSpPr>
          <p:cNvPr id="24" name="组合 23"/>
          <p:cNvGrpSpPr/>
          <p:nvPr/>
        </p:nvGrpSpPr>
        <p:grpSpPr>
          <a:xfrm>
            <a:off x="6524005" y="1807559"/>
            <a:ext cx="845785" cy="846091"/>
            <a:chOff x="3756159" y="1561371"/>
            <a:chExt cx="1106141" cy="1106141"/>
          </a:xfrm>
        </p:grpSpPr>
        <p:sp>
          <p:nvSpPr>
            <p:cNvPr id="25" name="椭圆 24"/>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26" name="标题 4"/>
            <p:cNvSpPr txBox="1">
              <a:spLocks/>
            </p:cNvSpPr>
            <p:nvPr/>
          </p:nvSpPr>
          <p:spPr>
            <a:xfrm>
              <a:off x="3891047"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要</a:t>
              </a:r>
            </a:p>
          </p:txBody>
        </p:sp>
      </p:grpSp>
      <p:grpSp>
        <p:nvGrpSpPr>
          <p:cNvPr id="27" name="组合 26"/>
          <p:cNvGrpSpPr/>
          <p:nvPr/>
        </p:nvGrpSpPr>
        <p:grpSpPr>
          <a:xfrm>
            <a:off x="4522522" y="1807559"/>
            <a:ext cx="845785" cy="846091"/>
            <a:chOff x="3756159" y="1561371"/>
            <a:chExt cx="1106141" cy="1106141"/>
          </a:xfrm>
        </p:grpSpPr>
        <p:sp>
          <p:nvSpPr>
            <p:cNvPr id="28" name="椭圆 27"/>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29" name="标题 4"/>
            <p:cNvSpPr txBox="1">
              <a:spLocks/>
            </p:cNvSpPr>
            <p:nvPr/>
          </p:nvSpPr>
          <p:spPr>
            <a:xfrm>
              <a:off x="3867660"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党</a:t>
              </a:r>
            </a:p>
          </p:txBody>
        </p:sp>
      </p:grpSp>
      <p:grpSp>
        <p:nvGrpSpPr>
          <p:cNvPr id="30" name="组合 29"/>
          <p:cNvGrpSpPr/>
          <p:nvPr/>
        </p:nvGrpSpPr>
        <p:grpSpPr>
          <a:xfrm>
            <a:off x="5523002" y="1807559"/>
            <a:ext cx="845785" cy="846091"/>
            <a:chOff x="3756159" y="1561371"/>
            <a:chExt cx="1106141" cy="1106141"/>
          </a:xfrm>
        </p:grpSpPr>
        <p:sp>
          <p:nvSpPr>
            <p:cNvPr id="31" name="椭圆 30"/>
            <p:cNvSpPr/>
            <p:nvPr/>
          </p:nvSpPr>
          <p:spPr>
            <a:xfrm>
              <a:off x="3756159" y="1561371"/>
              <a:ext cx="1106141" cy="1106141"/>
            </a:xfrm>
            <a:prstGeom prst="ellipse">
              <a:avLst/>
            </a:prstGeom>
            <a:solidFill>
              <a:schemeClr val="accent1"/>
            </a:solidFill>
            <a:ln w="25400" cap="flat" cmpd="sng" algn="ctr">
              <a:gradFill flip="none" rotWithShape="1">
                <a:gsLst>
                  <a:gs pos="0">
                    <a:srgbClr val="FFF200"/>
                  </a:gs>
                  <a:gs pos="45000">
                    <a:srgbClr val="FF7A00"/>
                  </a:gs>
                  <a:gs pos="70000">
                    <a:srgbClr val="FF0300"/>
                  </a:gs>
                  <a:gs pos="100000">
                    <a:srgbClr val="4D0808"/>
                  </a:gs>
                </a:gsLst>
                <a:lin ang="8100000" scaled="1"/>
                <a:tileRect/>
              </a:gradFill>
              <a:prstDash val="solid"/>
            </a:ln>
            <a:effectLst>
              <a:reflection blurRad="6350" stA="52000" endA="300" endPos="35000" dir="5400000" sy="-100000" algn="bl" rotWithShape="0"/>
            </a:effectLst>
          </p:spPr>
          <p:txBody>
            <a:bodyPr lIns="121891" tIns="60945" rIns="121891" bIns="60945" rtlCol="0" anchor="ctr"/>
            <a:lstStyle/>
            <a:p>
              <a:pPr algn="ctr" defTabSz="914263">
                <a:spcBef>
                  <a:spcPct val="20000"/>
                </a:spcBef>
              </a:pPr>
              <a:endParaRPr lang="zh-CN" altLang="en-US" sz="1800" b="1" kern="0">
                <a:solidFill>
                  <a:sysClr val="window" lastClr="FFFFFF"/>
                </a:solidFill>
                <a:latin typeface="微软雅黑" pitchFamily="34" charset="-122"/>
                <a:ea typeface="微软雅黑" pitchFamily="34" charset="-122"/>
              </a:endParaRPr>
            </a:p>
          </p:txBody>
        </p:sp>
        <p:sp>
          <p:nvSpPr>
            <p:cNvPr id="32" name="标题 4"/>
            <p:cNvSpPr txBox="1">
              <a:spLocks/>
            </p:cNvSpPr>
            <p:nvPr/>
          </p:nvSpPr>
          <p:spPr>
            <a:xfrm>
              <a:off x="3863174" y="1708540"/>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263">
                <a:spcBef>
                  <a:spcPct val="20000"/>
                </a:spcBef>
                <a:defRPr/>
              </a:pPr>
              <a:r>
                <a:rPr lang="zh-CN" altLang="en-US" sz="4000" dirty="0">
                  <a:solidFill>
                    <a:sysClr val="window" lastClr="FFFFFF"/>
                  </a:solidFill>
                  <a:latin typeface="微软雅黑" pitchFamily="34" charset="-122"/>
                  <a:ea typeface="微软雅黑" pitchFamily="34" charset="-122"/>
                </a:rPr>
                <a:t>员</a:t>
              </a:r>
            </a:p>
          </p:txBody>
        </p:sp>
      </p:grpSp>
      <p:pic>
        <p:nvPicPr>
          <p:cNvPr id="33"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550" y="2150530"/>
            <a:ext cx="2160240" cy="19603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45"/>
          <p:cNvSpPr txBox="1"/>
          <p:nvPr/>
        </p:nvSpPr>
        <p:spPr>
          <a:xfrm>
            <a:off x="406574" y="4287624"/>
            <a:ext cx="3724193" cy="1231021"/>
          </a:xfrm>
          <a:prstGeom prst="rect">
            <a:avLst/>
          </a:prstGeom>
          <a:noFill/>
          <a:effectLst/>
        </p:spPr>
        <p:txBody>
          <a:bodyPr wrap="square" lIns="121837" tIns="60918" rIns="121837" bIns="60918" rtlCol="0">
            <a:spAutoFit/>
          </a:bodyPr>
          <a:lstStyle/>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如何做一名</a:t>
            </a:r>
            <a:endParaRPr lang="en-US" altLang="zh-CN"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endParaRPr>
          </a:p>
          <a:p>
            <a:pPr algn="ctr" defTabSz="1218570" fontAlgn="base">
              <a:spcBef>
                <a:spcPct val="0"/>
              </a:spcBef>
              <a:spcAft>
                <a:spcPct val="0"/>
              </a:spcAft>
              <a:defRPr/>
            </a:pPr>
            <a:r>
              <a:rPr lang="zh-CN" altLang="en-US" sz="3600" b="1" kern="300" dirty="0">
                <a:gradFill>
                  <a:gsLst>
                    <a:gs pos="0">
                      <a:srgbClr val="FF0000"/>
                    </a:gs>
                    <a:gs pos="31000">
                      <a:schemeClr val="accent1">
                        <a:lumMod val="75000"/>
                      </a:schemeClr>
                    </a:gs>
                    <a:gs pos="60000">
                      <a:srgbClr val="EA0102"/>
                    </a:gs>
                    <a:gs pos="100000">
                      <a:srgbClr val="FF0000"/>
                    </a:gs>
                  </a:gsLst>
                  <a:lin ang="16200000" scaled="0"/>
                </a:gradFill>
                <a:latin typeface="微软雅黑" pitchFamily="34" charset="-122"/>
                <a:ea typeface="微软雅黑" pitchFamily="34" charset="-122"/>
                <a:cs typeface="明兰_UI_TC" pitchFamily="2" charset="-122"/>
              </a:rPr>
              <a:t>合格共产党员</a:t>
            </a:r>
          </a:p>
        </p:txBody>
      </p:sp>
    </p:spTree>
    <p:extLst>
      <p:ext uri="{BB962C8B-B14F-4D97-AF65-F5344CB8AC3E}">
        <p14:creationId xmlns:p14="http://schemas.microsoft.com/office/powerpoint/2010/main" val="2833312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500"/>
                                        <p:tgtEl>
                                          <p:spTgt spid="34"/>
                                        </p:tgtEl>
                                      </p:cBhvr>
                                    </p:animEffect>
                                    <p:anim calcmode="lin" valueType="num">
                                      <p:cBhvr>
                                        <p:cTn id="11" dur="1500" fill="hold"/>
                                        <p:tgtEl>
                                          <p:spTgt spid="34"/>
                                        </p:tgtEl>
                                        <p:attrNameLst>
                                          <p:attrName>ppt_x</p:attrName>
                                        </p:attrNameLst>
                                      </p:cBhvr>
                                      <p:tavLst>
                                        <p:tav tm="0">
                                          <p:val>
                                            <p:strVal val="#ppt_x"/>
                                          </p:val>
                                        </p:tav>
                                        <p:tav tm="100000">
                                          <p:val>
                                            <p:strVal val="#ppt_x"/>
                                          </p:val>
                                        </p:tav>
                                      </p:tavLst>
                                    </p:anim>
                                    <p:anim calcmode="lin" valueType="num">
                                      <p:cBhvr>
                                        <p:cTn id="12" dur="1500" fill="hold"/>
                                        <p:tgtEl>
                                          <p:spTgt spid="34"/>
                                        </p:tgtEl>
                                        <p:attrNameLst>
                                          <p:attrName>ppt_y</p:attrName>
                                        </p:attrNameLst>
                                      </p:cBhvr>
                                      <p:tavLst>
                                        <p:tav tm="0">
                                          <p:val>
                                            <p:strVal val="#ppt_y-.1"/>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42"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500" fill="hold"/>
                                        <p:tgtEl>
                                          <p:spTgt spid="18"/>
                                        </p:tgtEl>
                                        <p:attrNameLst>
                                          <p:attrName>ppt_w</p:attrName>
                                        </p:attrNameLst>
                                      </p:cBhvr>
                                      <p:tavLst>
                                        <p:tav tm="0">
                                          <p:val>
                                            <p:fltVal val="0"/>
                                          </p:val>
                                        </p:tav>
                                        <p:tav tm="100000">
                                          <p:val>
                                            <p:strVal val="#ppt_w"/>
                                          </p:val>
                                        </p:tav>
                                      </p:tavLst>
                                    </p:anim>
                                    <p:anim calcmode="lin" valueType="num">
                                      <p:cBhvr>
                                        <p:cTn id="35" dur="1500" fill="hold"/>
                                        <p:tgtEl>
                                          <p:spTgt spid="18"/>
                                        </p:tgtEl>
                                        <p:attrNameLst>
                                          <p:attrName>ppt_h</p:attrName>
                                        </p:attrNameLst>
                                      </p:cBhvr>
                                      <p:tavLst>
                                        <p:tav tm="0">
                                          <p:val>
                                            <p:fltVal val="0"/>
                                          </p:val>
                                        </p:tav>
                                        <p:tav tm="100000">
                                          <p:val>
                                            <p:strVal val="#ppt_h"/>
                                          </p:val>
                                        </p:tav>
                                      </p:tavLst>
                                    </p:anim>
                                    <p:animEffect transition="in" filter="fade">
                                      <p:cBhvr>
                                        <p:cTn id="36" dur="1500"/>
                                        <p:tgtEl>
                                          <p:spTgt spid="18"/>
                                        </p:tgtEl>
                                      </p:cBhvr>
                                    </p:animEffect>
                                  </p:childTnLst>
                                </p:cTn>
                              </p:par>
                            </p:childTnLst>
                          </p:cTn>
                        </p:par>
                        <p:par>
                          <p:cTn id="37" fill="hold">
                            <p:stCondLst>
                              <p:cond delay="6000"/>
                            </p:stCondLst>
                            <p:childTnLst>
                              <p:par>
                                <p:cTn id="38" presetID="22" presetClass="entr" presetSubtype="8"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1500"/>
                                        <p:tgtEl>
                                          <p:spTgt spid="20"/>
                                        </p:tgtEl>
                                      </p:cBhvr>
                                    </p:animEffect>
                                  </p:childTnLst>
                                </p:cTn>
                              </p:par>
                            </p:childTnLst>
                          </p:cTn>
                        </p:par>
                        <p:par>
                          <p:cTn id="41" fill="hold">
                            <p:stCondLst>
                              <p:cond delay="7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1500"/>
                                        <p:tgtEl>
                                          <p:spTgt spid="19"/>
                                        </p:tgtEl>
                                      </p:cBhvr>
                                    </p:animEffect>
                                  </p:childTnLst>
                                </p:cTn>
                              </p:par>
                            </p:childTnLst>
                          </p:cTn>
                        </p:par>
                        <p:par>
                          <p:cTn id="45" fill="hold">
                            <p:stCondLst>
                              <p:cond delay="9000"/>
                            </p:stCondLst>
                            <p:childTnLst>
                              <p:par>
                                <p:cTn id="46" presetID="42"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750"/>
                                        <p:tgtEl>
                                          <p:spTgt spid="21"/>
                                        </p:tgtEl>
                                      </p:cBhvr>
                                    </p:animEffect>
                                    <p:anim calcmode="lin" valueType="num">
                                      <p:cBhvr>
                                        <p:cTn id="49" dur="1750" fill="hold"/>
                                        <p:tgtEl>
                                          <p:spTgt spid="21"/>
                                        </p:tgtEl>
                                        <p:attrNameLst>
                                          <p:attrName>ppt_x</p:attrName>
                                        </p:attrNameLst>
                                      </p:cBhvr>
                                      <p:tavLst>
                                        <p:tav tm="0">
                                          <p:val>
                                            <p:strVal val="#ppt_x"/>
                                          </p:val>
                                        </p:tav>
                                        <p:tav tm="100000">
                                          <p:val>
                                            <p:strVal val="#ppt_x"/>
                                          </p:val>
                                        </p:tav>
                                      </p:tavLst>
                                    </p:anim>
                                    <p:anim calcmode="lin" valueType="num">
                                      <p:cBhvr>
                                        <p:cTn id="50" dur="1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9"/>
          <p:cNvSpPr txBox="1"/>
          <p:nvPr/>
        </p:nvSpPr>
        <p:spPr>
          <a:xfrm>
            <a:off x="4222999" y="3837224"/>
            <a:ext cx="3966764" cy="566230"/>
          </a:xfrm>
          <a:prstGeom prst="rect">
            <a:avLst/>
          </a:prstGeom>
          <a:noFill/>
          <a:effectLst/>
        </p:spPr>
        <p:txBody>
          <a:bodyPr wrap="none" lIns="121843" tIns="60921" rIns="121843" bIns="60921" rtlCol="0">
            <a:spAutoFit/>
          </a:bodyPr>
          <a:lstStyle/>
          <a:p>
            <a:pPr defTabSz="1218570" fontAlgn="base">
              <a:lnSpc>
                <a:spcPct val="120000"/>
              </a:lnSpc>
              <a:spcBef>
                <a:spcPct val="0"/>
              </a:spcBef>
              <a:spcAft>
                <a:spcPct val="0"/>
              </a:spcAft>
              <a:defRPr/>
            </a:pPr>
            <a:r>
              <a:rPr lang="en-US" altLang="zh-CN" b="1" dirty="0">
                <a:solidFill>
                  <a:srgbClr val="C00000"/>
                </a:solidFill>
                <a:latin typeface="微软雅黑" pitchFamily="34" charset="-122"/>
                <a:ea typeface="微软雅黑" pitchFamily="34" charset="-122"/>
                <a:sym typeface="+mn-lt"/>
              </a:rPr>
              <a:t>Thank for your listening</a:t>
            </a:r>
            <a:endParaRPr lang="zh-CN" altLang="en-US" b="1" dirty="0">
              <a:solidFill>
                <a:srgbClr val="C00000"/>
              </a:solidFill>
              <a:latin typeface="微软雅黑" pitchFamily="34" charset="-122"/>
              <a:ea typeface="微软雅黑" pitchFamily="34" charset="-122"/>
              <a:sym typeface="+mn-lt"/>
            </a:endParaRPr>
          </a:p>
        </p:txBody>
      </p:sp>
      <p:sp>
        <p:nvSpPr>
          <p:cNvPr id="42" name="文本框 8"/>
          <p:cNvSpPr txBox="1"/>
          <p:nvPr/>
        </p:nvSpPr>
        <p:spPr>
          <a:xfrm>
            <a:off x="3517785" y="2340334"/>
            <a:ext cx="6825893" cy="1477279"/>
          </a:xfrm>
          <a:prstGeom prst="rect">
            <a:avLst/>
          </a:prstGeom>
          <a:noFill/>
        </p:spPr>
        <p:txBody>
          <a:bodyPr wrap="square" lIns="121873" tIns="60936" rIns="121873" bIns="60936" rtlCol="0">
            <a:spAutoFit/>
          </a:bodyPr>
          <a:lstStyle/>
          <a:p>
            <a:pPr defTabSz="1218570" fontAlgn="base">
              <a:spcBef>
                <a:spcPct val="0"/>
              </a:spcBef>
              <a:spcAft>
                <a:spcPct val="0"/>
              </a:spcAft>
              <a:defRPr/>
            </a:pPr>
            <a:r>
              <a:rPr lang="zh-CN" altLang="en-US" sz="88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感 谢 聆 听</a:t>
            </a:r>
          </a:p>
        </p:txBody>
      </p:sp>
      <p:grpSp>
        <p:nvGrpSpPr>
          <p:cNvPr id="9" name="组合 8"/>
          <p:cNvGrpSpPr/>
          <p:nvPr/>
        </p:nvGrpSpPr>
        <p:grpSpPr>
          <a:xfrm>
            <a:off x="-1" y="4174434"/>
            <a:ext cx="12190414" cy="2685154"/>
            <a:chOff x="-1" y="4174434"/>
            <a:chExt cx="12190414" cy="2685154"/>
          </a:xfrm>
        </p:grpSpPr>
        <p:sp>
          <p:nvSpPr>
            <p:cNvPr id="11" name="矩形 10"/>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7094" y="549474"/>
            <a:ext cx="1995388" cy="16339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2" descr="红鸟"/>
          <p:cNvPicPr>
            <a:picLocks noChangeAspect="1" noChangeArrowheads="1"/>
          </p:cNvPicPr>
          <p:nvPr/>
        </p:nvPicPr>
        <p:blipFill>
          <a:blip r:embed="rId5">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721331" y="4945660"/>
            <a:ext cx="784202" cy="50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3" descr="红鸟"/>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87790" y="4627897"/>
            <a:ext cx="738432" cy="4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589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15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800" fill="hold"/>
                                        <p:tgtEl>
                                          <p:spTgt spid="13"/>
                                        </p:tgtEl>
                                        <p:attrNameLst>
                                          <p:attrName>ppt_w</p:attrName>
                                        </p:attrNameLst>
                                      </p:cBhvr>
                                      <p:tavLst>
                                        <p:tav tm="0">
                                          <p:val>
                                            <p:fltVal val="0"/>
                                          </p:val>
                                        </p:tav>
                                        <p:tav tm="100000">
                                          <p:val>
                                            <p:strVal val="#ppt_w"/>
                                          </p:val>
                                        </p:tav>
                                      </p:tavLst>
                                    </p:anim>
                                    <p:anim calcmode="lin" valueType="num">
                                      <p:cBhvr>
                                        <p:cTn id="25" dur="800" fill="hold"/>
                                        <p:tgtEl>
                                          <p:spTgt spid="13"/>
                                        </p:tgtEl>
                                        <p:attrNameLst>
                                          <p:attrName>ppt_h</p:attrName>
                                        </p:attrNameLst>
                                      </p:cBhvr>
                                      <p:tavLst>
                                        <p:tav tm="0">
                                          <p:val>
                                            <p:fltVal val="0"/>
                                          </p:val>
                                        </p:tav>
                                        <p:tav tm="100000">
                                          <p:val>
                                            <p:strVal val="#ppt_h"/>
                                          </p:val>
                                        </p:tav>
                                      </p:tavLst>
                                    </p:anim>
                                    <p:animEffect transition="in" filter="fade">
                                      <p:cBhvr>
                                        <p:cTn id="26" dur="800"/>
                                        <p:tgtEl>
                                          <p:spTgt spid="13"/>
                                        </p:tgtEl>
                                      </p:cBhvr>
                                    </p:animEffect>
                                  </p:childTnLst>
                                </p:cTn>
                              </p:par>
                            </p:childTnLst>
                          </p:cTn>
                        </p:par>
                        <p:par>
                          <p:cTn id="27" fill="hold">
                            <p:stCondLst>
                              <p:cond delay="2950"/>
                            </p:stCondLst>
                            <p:childTnLst>
                              <p:par>
                                <p:cTn id="28" presetID="23" presetClass="entr" presetSubtype="32" fill="hold" grpId="0" nodeType="afterEffect">
                                  <p:stCondLst>
                                    <p:cond delay="0"/>
                                  </p:stCondLst>
                                  <p:iterate type="lt">
                                    <p:tmPct val="126667"/>
                                  </p:iterate>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strVal val="4*#ppt_w"/>
                                          </p:val>
                                        </p:tav>
                                        <p:tav tm="100000">
                                          <p:val>
                                            <p:strVal val="#ppt_w"/>
                                          </p:val>
                                        </p:tav>
                                      </p:tavLst>
                                    </p:anim>
                                    <p:anim calcmode="lin" valueType="num">
                                      <p:cBhvr>
                                        <p:cTn id="31" dur="500" fill="hold"/>
                                        <p:tgtEl>
                                          <p:spTgt spid="42"/>
                                        </p:tgtEl>
                                        <p:attrNameLst>
                                          <p:attrName>ppt_h</p:attrName>
                                        </p:attrNameLst>
                                      </p:cBhvr>
                                      <p:tavLst>
                                        <p:tav tm="0">
                                          <p:val>
                                            <p:strVal val="4*#ppt_h"/>
                                          </p:val>
                                        </p:tav>
                                        <p:tav tm="100000">
                                          <p:val>
                                            <p:strVal val="#ppt_h"/>
                                          </p:val>
                                        </p:tav>
                                      </p:tavLst>
                                    </p:anim>
                                  </p:childTnLst>
                                </p:cTn>
                              </p:par>
                            </p:childTnLst>
                          </p:cTn>
                        </p:par>
                        <p:par>
                          <p:cTn id="32" fill="hold">
                            <p:stCondLst>
                              <p:cond delay="53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 y="4174434"/>
            <a:ext cx="12190414" cy="2685154"/>
            <a:chOff x="-1" y="4174434"/>
            <a:chExt cx="12190414" cy="2685154"/>
          </a:xfrm>
        </p:grpSpPr>
        <p:sp>
          <p:nvSpPr>
            <p:cNvPr id="17" name="矩形 16"/>
            <p:cNvSpPr/>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2" descr="F:\桌面\党政机关\素材\长城\矢量长城\线稿长城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11" descr="F:\桌面\党政机关\素材\党徽\Nipic_20180988_20150909113802527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786" y="555668"/>
            <a:ext cx="909028" cy="744371"/>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7242" y="-1321792"/>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73" tIns="60936" rIns="121873" bIns="60936" numCol="1" spcCol="0" rtlCol="0" fromWordArt="0" anchor="ctr" anchorCtr="0" forceAA="0" compatLnSpc="1">
            <a:prstTxWarp prst="textNoShape">
              <a:avLst/>
            </a:prstTxWarp>
            <a:noAutofit/>
          </a:bodyPr>
          <a:lstStyle/>
          <a:p>
            <a:pPr algn="ctr"/>
            <a:endParaRPr lang="bg-BG"/>
          </a:p>
        </p:txBody>
      </p:sp>
      <p:sp>
        <p:nvSpPr>
          <p:cNvPr id="32" name="Round Same Side Corner Rectangle 7"/>
          <p:cNvSpPr/>
          <p:nvPr/>
        </p:nvSpPr>
        <p:spPr>
          <a:xfrm rot="16200000" flipH="1">
            <a:off x="5208081" y="-1180749"/>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73" tIns="60936" rIns="121873" bIns="60936" anchor="ctr"/>
          <a:lstStyle/>
          <a:p>
            <a:pPr algn="ctr" defTabSz="950609">
              <a:defRPr/>
            </a:pPr>
            <a:endParaRPr lang="bg-BG" sz="1900"/>
          </a:p>
        </p:txBody>
      </p:sp>
      <p:sp>
        <p:nvSpPr>
          <p:cNvPr id="33" name="标题 4"/>
          <p:cNvSpPr txBox="1">
            <a:spLocks/>
          </p:cNvSpPr>
          <p:nvPr/>
        </p:nvSpPr>
        <p:spPr>
          <a:xfrm>
            <a:off x="3646934" y="2337468"/>
            <a:ext cx="5476720" cy="1139274"/>
          </a:xfrm>
          <a:prstGeom prst="rect">
            <a:avLst/>
          </a:prstGeom>
        </p:spPr>
        <p:txBody>
          <a:bodyPr vert="horz" lIns="121873" tIns="60936" rIns="121873" bIns="6093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753" fontAlgn="base">
              <a:lnSpc>
                <a:spcPct val="150000"/>
              </a:lnSpc>
              <a:spcAft>
                <a:spcPct val="0"/>
              </a:spcAft>
              <a:defRPr/>
            </a:pP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itchFamily="34" charset="-122"/>
                <a:ea typeface="微软雅黑" pitchFamily="34" charset="-122"/>
                <a:cs typeface="明兰_UI_TC" pitchFamily="2" charset="-122"/>
              </a:rPr>
              <a:t>四讲四有详细阐述</a:t>
            </a:r>
          </a:p>
        </p:txBody>
      </p:sp>
      <p:sp>
        <p:nvSpPr>
          <p:cNvPr id="34" name="文本框 8"/>
          <p:cNvSpPr txBox="1"/>
          <p:nvPr/>
        </p:nvSpPr>
        <p:spPr>
          <a:xfrm>
            <a:off x="5405415" y="2064084"/>
            <a:ext cx="1906917" cy="369418"/>
          </a:xfrm>
          <a:prstGeom prst="rect">
            <a:avLst/>
          </a:prstGeom>
          <a:noFill/>
        </p:spPr>
        <p:txBody>
          <a:bodyPr wrap="square" lIns="121873" tIns="60936" rIns="121873" bIns="60936"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四讲四有</a:t>
            </a:r>
          </a:p>
        </p:txBody>
      </p:sp>
      <p:cxnSp>
        <p:nvCxnSpPr>
          <p:cNvPr id="35" name="直接连接符 34"/>
          <p:cNvCxnSpPr/>
          <p:nvPr/>
        </p:nvCxnSpPr>
        <p:spPr>
          <a:xfrm>
            <a:off x="3389454"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231" y="2248791"/>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4670" y="2391789"/>
            <a:ext cx="1294352" cy="103641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itchFamily="34" charset="-122"/>
                <a:ea typeface="微软雅黑" pitchFamily="34" charset="-122"/>
              </a:endParaRPr>
            </a:p>
          </p:txBody>
        </p:sp>
        <p:sp>
          <p:nvSpPr>
            <p:cNvPr id="39" name="标题 4"/>
            <p:cNvSpPr txBox="1">
              <a:spLocks/>
            </p:cNvSpPr>
            <p:nvPr/>
          </p:nvSpPr>
          <p:spPr>
            <a:xfrm>
              <a:off x="2502405"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itchFamily="34" charset="0"/>
                  <a:ea typeface="微软雅黑" panose="020B0503020204020204" pitchFamily="34" charset="-122"/>
                  <a:cs typeface="+mn-cs"/>
                </a:rPr>
                <a:t>  01</a:t>
              </a:r>
              <a:endParaRPr lang="zh-CN" altLang="en-US" sz="4800" dirty="0">
                <a:solidFill>
                  <a:schemeClr val="bg1"/>
                </a:solidFill>
                <a:latin typeface="Impact" pitchFamily="34" charset="0"/>
                <a:ea typeface="微软雅黑" panose="020B0503020204020204" pitchFamily="34" charset="-122"/>
                <a:cs typeface="+mn-cs"/>
              </a:endParaRPr>
            </a:p>
          </p:txBody>
        </p:sp>
      </p:grpSp>
      <p:pic>
        <p:nvPicPr>
          <p:cNvPr id="42" name="Picture 72" descr="红鸟"/>
          <p:cNvPicPr>
            <a:picLocks noChangeAspect="1" noChangeArrowheads="1"/>
          </p:cNvPicPr>
          <p:nvPr/>
        </p:nvPicPr>
        <p:blipFill>
          <a:blip r:embed="rId5">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t="58022" r="83168"/>
          <a:stretch>
            <a:fillRect/>
          </a:stretch>
        </p:blipFill>
        <p:spPr bwMode="auto">
          <a:xfrm>
            <a:off x="8717899" y="4618771"/>
            <a:ext cx="1111617" cy="70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3" descr="红鸟"/>
          <p:cNvPicPr>
            <a:picLocks noChangeAspect="1" noChangeArrowheads="1"/>
          </p:cNvPicPr>
          <p:nvPr/>
        </p:nvPicPr>
        <p:blipFill>
          <a:blip r:embed="rId6" cstate="print">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val="0"/>
              </a:ext>
            </a:extLst>
          </a:blip>
          <a:srcRect l="53873" b="-8168"/>
          <a:stretch>
            <a:fillRect/>
          </a:stretch>
        </p:blipFill>
        <p:spPr bwMode="auto">
          <a:xfrm>
            <a:off x="9584359" y="4324786"/>
            <a:ext cx="1046738" cy="6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359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5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par>
                          <p:cTn id="21" fill="hold">
                            <p:stCondLst>
                              <p:cond delay="215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800" fill="hold"/>
                                        <p:tgtEl>
                                          <p:spTgt spid="28"/>
                                        </p:tgtEl>
                                        <p:attrNameLst>
                                          <p:attrName>ppt_w</p:attrName>
                                        </p:attrNameLst>
                                      </p:cBhvr>
                                      <p:tavLst>
                                        <p:tav tm="0">
                                          <p:val>
                                            <p:fltVal val="0"/>
                                          </p:val>
                                        </p:tav>
                                        <p:tav tm="100000">
                                          <p:val>
                                            <p:strVal val="#ppt_w"/>
                                          </p:val>
                                        </p:tav>
                                      </p:tavLst>
                                    </p:anim>
                                    <p:anim calcmode="lin" valueType="num">
                                      <p:cBhvr>
                                        <p:cTn id="25" dur="800" fill="hold"/>
                                        <p:tgtEl>
                                          <p:spTgt spid="28"/>
                                        </p:tgtEl>
                                        <p:attrNameLst>
                                          <p:attrName>ppt_h</p:attrName>
                                        </p:attrNameLst>
                                      </p:cBhvr>
                                      <p:tavLst>
                                        <p:tav tm="0">
                                          <p:val>
                                            <p:fltVal val="0"/>
                                          </p:val>
                                        </p:tav>
                                        <p:tav tm="100000">
                                          <p:val>
                                            <p:strVal val="#ppt_h"/>
                                          </p:val>
                                        </p:tav>
                                      </p:tavLst>
                                    </p:anim>
                                    <p:animEffect transition="in" filter="fade">
                                      <p:cBhvr>
                                        <p:cTn id="26" dur="800"/>
                                        <p:tgtEl>
                                          <p:spTgt spid="28"/>
                                        </p:tgtEl>
                                      </p:cBhvr>
                                    </p:animEffect>
                                  </p:childTnLst>
                                </p:cTn>
                              </p:par>
                            </p:childTnLst>
                          </p:cTn>
                        </p:par>
                        <p:par>
                          <p:cTn id="27" fill="hold">
                            <p:stCondLst>
                              <p:cond delay="295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900" fill="hold"/>
                                        <p:tgtEl>
                                          <p:spTgt spid="32"/>
                                        </p:tgtEl>
                                        <p:attrNameLst>
                                          <p:attrName>ppt_w</p:attrName>
                                        </p:attrNameLst>
                                      </p:cBhvr>
                                      <p:tavLst>
                                        <p:tav tm="0">
                                          <p:val>
                                            <p:fltVal val="0"/>
                                          </p:val>
                                        </p:tav>
                                        <p:tav tm="100000">
                                          <p:val>
                                            <p:strVal val="#ppt_w"/>
                                          </p:val>
                                        </p:tav>
                                      </p:tavLst>
                                    </p:anim>
                                    <p:anim calcmode="lin" valueType="num">
                                      <p:cBhvr>
                                        <p:cTn id="31" dur="900" fill="hold"/>
                                        <p:tgtEl>
                                          <p:spTgt spid="32"/>
                                        </p:tgtEl>
                                        <p:attrNameLst>
                                          <p:attrName>ppt_h</p:attrName>
                                        </p:attrNameLst>
                                      </p:cBhvr>
                                      <p:tavLst>
                                        <p:tav tm="0">
                                          <p:val>
                                            <p:fltVal val="0"/>
                                          </p:val>
                                        </p:tav>
                                        <p:tav tm="100000">
                                          <p:val>
                                            <p:strVal val="#ppt_h"/>
                                          </p:val>
                                        </p:tav>
                                      </p:tavLst>
                                    </p:anim>
                                    <p:animEffect transition="in" filter="fade">
                                      <p:cBhvr>
                                        <p:cTn id="32" dur="900"/>
                                        <p:tgtEl>
                                          <p:spTgt spid="32"/>
                                        </p:tgtEl>
                                      </p:cBhvr>
                                    </p:animEffect>
                                  </p:childTnLst>
                                </p:cTn>
                              </p:par>
                              <p:par>
                                <p:cTn id="33" presetID="53" presetClass="entr" presetSubtype="16"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900" fill="hold"/>
                                        <p:tgtEl>
                                          <p:spTgt spid="31"/>
                                        </p:tgtEl>
                                        <p:attrNameLst>
                                          <p:attrName>ppt_w</p:attrName>
                                        </p:attrNameLst>
                                      </p:cBhvr>
                                      <p:tavLst>
                                        <p:tav tm="0">
                                          <p:val>
                                            <p:fltVal val="0"/>
                                          </p:val>
                                        </p:tav>
                                        <p:tav tm="100000">
                                          <p:val>
                                            <p:strVal val="#ppt_w"/>
                                          </p:val>
                                        </p:tav>
                                      </p:tavLst>
                                    </p:anim>
                                    <p:anim calcmode="lin" valueType="num">
                                      <p:cBhvr>
                                        <p:cTn id="36" dur="900" fill="hold"/>
                                        <p:tgtEl>
                                          <p:spTgt spid="31"/>
                                        </p:tgtEl>
                                        <p:attrNameLst>
                                          <p:attrName>ppt_h</p:attrName>
                                        </p:attrNameLst>
                                      </p:cBhvr>
                                      <p:tavLst>
                                        <p:tav tm="0">
                                          <p:val>
                                            <p:fltVal val="0"/>
                                          </p:val>
                                        </p:tav>
                                        <p:tav tm="100000">
                                          <p:val>
                                            <p:strVal val="#ppt_h"/>
                                          </p:val>
                                        </p:tav>
                                      </p:tavLst>
                                    </p:anim>
                                    <p:animEffect transition="in" filter="fade">
                                      <p:cBhvr>
                                        <p:cTn id="37" dur="900"/>
                                        <p:tgtEl>
                                          <p:spTgt spid="31"/>
                                        </p:tgtEl>
                                      </p:cBhvr>
                                    </p:animEffect>
                                  </p:childTnLst>
                                </p:cTn>
                              </p:par>
                            </p:childTnLst>
                          </p:cTn>
                        </p:par>
                        <p:par>
                          <p:cTn id="38" fill="hold">
                            <p:stCondLst>
                              <p:cond delay="385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35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550"/>
                                        <p:tgtEl>
                                          <p:spTgt spid="34"/>
                                        </p:tgtEl>
                                      </p:cBhvr>
                                    </p:animEffect>
                                  </p:childTnLst>
                                </p:cTn>
                              </p:par>
                            </p:childTnLst>
                          </p:cTn>
                        </p:par>
                        <p:par>
                          <p:cTn id="46" fill="hold">
                            <p:stCondLst>
                              <p:cond delay="5900"/>
                            </p:stCondLst>
                            <p:childTnLst>
                              <p:par>
                                <p:cTn id="47" presetID="2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p:stCondLst>
                              <p:cond delay="6400"/>
                            </p:stCondLst>
                            <p:childTnLst>
                              <p:par>
                                <p:cTn id="51" presetID="2" presetClass="entr" presetSubtype="4"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par>
                          <p:cTn id="55" fill="hold">
                            <p:stCondLst>
                              <p:cond delay="69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86694" y="549672"/>
            <a:ext cx="5328592"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p>
        </p:txBody>
      </p:sp>
      <p:sp>
        <p:nvSpPr>
          <p:cNvPr id="42" name="文本框 3"/>
          <p:cNvSpPr txBox="1"/>
          <p:nvPr/>
        </p:nvSpPr>
        <p:spPr>
          <a:xfrm>
            <a:off x="4021926" y="2001828"/>
            <a:ext cx="4953600" cy="707886"/>
          </a:xfrm>
          <a:prstGeom prst="rect">
            <a:avLst/>
          </a:prstGeom>
          <a:noFill/>
        </p:spPr>
        <p:txBody>
          <a:bodyPr wrap="none" rtlCol="0">
            <a:spAutoFit/>
          </a:bodyPr>
          <a:lstStyle/>
          <a:p>
            <a:r>
              <a:rPr lang="zh-CN" altLang="en-US" sz="4000" dirty="0">
                <a:solidFill>
                  <a:srgbClr val="C00000"/>
                </a:solidFill>
                <a:latin typeface="微软雅黑" panose="020B0503020204020204" pitchFamily="82" charset="2"/>
                <a:ea typeface="微软雅黑" panose="020B0503020204020204" pitchFamily="82" charset="2"/>
              </a:rPr>
              <a:t>何为</a:t>
            </a:r>
            <a:r>
              <a:rPr lang="zh-CN" altLang="en-US" sz="4000" b="1" kern="300" dirty="0">
                <a:solidFill>
                  <a:srgbClr val="C00000"/>
                </a:solidFill>
                <a:latin typeface="微软雅黑" pitchFamily="34" charset="-122"/>
                <a:ea typeface="微软雅黑" pitchFamily="34" charset="-122"/>
                <a:cs typeface="明兰_UI_TC" pitchFamily="2" charset="-122"/>
              </a:rPr>
              <a:t>“四讲四有”</a:t>
            </a:r>
            <a:r>
              <a:rPr lang="zh-CN" altLang="en-US" sz="4000" kern="300" dirty="0">
                <a:solidFill>
                  <a:srgbClr val="C00000"/>
                </a:solidFill>
                <a:latin typeface="微软雅黑" pitchFamily="34" charset="-122"/>
                <a:ea typeface="微软雅黑" pitchFamily="34" charset="-122"/>
                <a:cs typeface="明兰_UI_TC" pitchFamily="2" charset="-122"/>
              </a:rPr>
              <a:t> </a:t>
            </a:r>
            <a:r>
              <a:rPr lang="zh-CN" altLang="en-US" sz="4000" dirty="0">
                <a:solidFill>
                  <a:srgbClr val="C00000"/>
                </a:solidFill>
                <a:latin typeface="微软雅黑" panose="020B0503020204020204" pitchFamily="82" charset="2"/>
                <a:ea typeface="微软雅黑" panose="020B0503020204020204" pitchFamily="82" charset="2"/>
              </a:rPr>
              <a:t>？</a:t>
            </a:r>
          </a:p>
        </p:txBody>
      </p:sp>
      <p:sp>
        <p:nvSpPr>
          <p:cNvPr id="73" name="TextBox 25"/>
          <p:cNvSpPr txBox="1"/>
          <p:nvPr/>
        </p:nvSpPr>
        <p:spPr>
          <a:xfrm>
            <a:off x="2691725" y="321775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政治</a:t>
            </a:r>
          </a:p>
        </p:txBody>
      </p:sp>
      <p:grpSp>
        <p:nvGrpSpPr>
          <p:cNvPr id="5" name="组合 4"/>
          <p:cNvGrpSpPr/>
          <p:nvPr/>
        </p:nvGrpSpPr>
        <p:grpSpPr>
          <a:xfrm>
            <a:off x="1558702" y="3096408"/>
            <a:ext cx="1207689" cy="1015649"/>
            <a:chOff x="1846734" y="3164423"/>
            <a:chExt cx="864096" cy="726692"/>
          </a:xfrm>
        </p:grpSpPr>
        <p:grpSp>
          <p:nvGrpSpPr>
            <p:cNvPr id="83" name="组合 82"/>
            <p:cNvGrpSpPr/>
            <p:nvPr/>
          </p:nvGrpSpPr>
          <p:grpSpPr>
            <a:xfrm>
              <a:off x="1990748" y="3225529"/>
              <a:ext cx="600684" cy="600683"/>
              <a:chOff x="1475656" y="2065412"/>
              <a:chExt cx="1224139" cy="1224136"/>
            </a:xfrm>
          </p:grpSpPr>
          <p:sp>
            <p:nvSpPr>
              <p:cNvPr id="85" name="矩形 84"/>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86" name="直接连接符 85"/>
              <p:cNvCxnSpPr>
                <a:stCxn id="85" idx="0"/>
                <a:endCxn id="85"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85" idx="1"/>
                <a:endCxn id="85"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4"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109" name="TextBox 25"/>
          <p:cNvSpPr txBox="1"/>
          <p:nvPr/>
        </p:nvSpPr>
        <p:spPr>
          <a:xfrm>
            <a:off x="4819473" y="321775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信念</a:t>
            </a:r>
          </a:p>
        </p:txBody>
      </p:sp>
      <p:grpSp>
        <p:nvGrpSpPr>
          <p:cNvPr id="110" name="组合 109"/>
          <p:cNvGrpSpPr/>
          <p:nvPr/>
        </p:nvGrpSpPr>
        <p:grpSpPr>
          <a:xfrm>
            <a:off x="3714012" y="3096408"/>
            <a:ext cx="1207689" cy="1015649"/>
            <a:chOff x="1846734" y="3164423"/>
            <a:chExt cx="864096" cy="726692"/>
          </a:xfrm>
        </p:grpSpPr>
        <p:grpSp>
          <p:nvGrpSpPr>
            <p:cNvPr id="111" name="组合 110"/>
            <p:cNvGrpSpPr/>
            <p:nvPr/>
          </p:nvGrpSpPr>
          <p:grpSpPr>
            <a:xfrm>
              <a:off x="1990748" y="3225529"/>
              <a:ext cx="600684" cy="600683"/>
              <a:chOff x="1475656" y="2065412"/>
              <a:chExt cx="1224139" cy="1224136"/>
            </a:xfrm>
          </p:grpSpPr>
          <p:sp>
            <p:nvSpPr>
              <p:cNvPr id="113" name="矩形 112"/>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14" name="直接连接符 113"/>
              <p:cNvCxnSpPr>
                <a:stCxn id="113" idx="0"/>
                <a:endCxn id="113"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13" idx="1"/>
                <a:endCxn id="113"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2"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sp>
        <p:nvSpPr>
          <p:cNvPr id="116" name="TextBox 25"/>
          <p:cNvSpPr txBox="1"/>
          <p:nvPr/>
        </p:nvSpPr>
        <p:spPr>
          <a:xfrm>
            <a:off x="2691725" y="4192755"/>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道德</a:t>
            </a:r>
          </a:p>
        </p:txBody>
      </p:sp>
      <p:grpSp>
        <p:nvGrpSpPr>
          <p:cNvPr id="117" name="组合 116"/>
          <p:cNvGrpSpPr/>
          <p:nvPr/>
        </p:nvGrpSpPr>
        <p:grpSpPr>
          <a:xfrm>
            <a:off x="1558702" y="4071406"/>
            <a:ext cx="1207689" cy="1015649"/>
            <a:chOff x="1846734" y="3164423"/>
            <a:chExt cx="864096" cy="726692"/>
          </a:xfrm>
        </p:grpSpPr>
        <p:grpSp>
          <p:nvGrpSpPr>
            <p:cNvPr id="118" name="组合 117"/>
            <p:cNvGrpSpPr/>
            <p:nvPr/>
          </p:nvGrpSpPr>
          <p:grpSpPr>
            <a:xfrm>
              <a:off x="1990748" y="3225529"/>
              <a:ext cx="600684" cy="600683"/>
              <a:chOff x="1475656" y="2065412"/>
              <a:chExt cx="1224139" cy="1224136"/>
            </a:xfrm>
          </p:grpSpPr>
          <p:sp>
            <p:nvSpPr>
              <p:cNvPr id="120" name="矩形 119"/>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21" name="直接连接符 120"/>
              <p:cNvCxnSpPr>
                <a:stCxn id="120" idx="0"/>
                <a:endCxn id="120"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20" idx="1"/>
                <a:endCxn id="120"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19"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123" name="TextBox 25"/>
          <p:cNvSpPr txBox="1"/>
          <p:nvPr/>
        </p:nvSpPr>
        <p:spPr>
          <a:xfrm>
            <a:off x="4819473" y="4192755"/>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品行</a:t>
            </a:r>
          </a:p>
        </p:txBody>
      </p:sp>
      <p:grpSp>
        <p:nvGrpSpPr>
          <p:cNvPr id="124" name="组合 123"/>
          <p:cNvGrpSpPr/>
          <p:nvPr/>
        </p:nvGrpSpPr>
        <p:grpSpPr>
          <a:xfrm>
            <a:off x="3714012" y="4071406"/>
            <a:ext cx="1207689" cy="1015649"/>
            <a:chOff x="1846734" y="3164423"/>
            <a:chExt cx="864096" cy="726692"/>
          </a:xfrm>
        </p:grpSpPr>
        <p:grpSp>
          <p:nvGrpSpPr>
            <p:cNvPr id="125" name="组合 124"/>
            <p:cNvGrpSpPr/>
            <p:nvPr/>
          </p:nvGrpSpPr>
          <p:grpSpPr>
            <a:xfrm>
              <a:off x="1990748" y="3225529"/>
              <a:ext cx="600684" cy="600683"/>
              <a:chOff x="1475656" y="2065412"/>
              <a:chExt cx="1224139" cy="1224136"/>
            </a:xfrm>
          </p:grpSpPr>
          <p:sp>
            <p:nvSpPr>
              <p:cNvPr id="127" name="矩形 126"/>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28" name="直接连接符 127"/>
              <p:cNvCxnSpPr>
                <a:stCxn id="127" idx="0"/>
                <a:endCxn id="127"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27" idx="1"/>
                <a:endCxn id="127"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6"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sp>
        <p:nvSpPr>
          <p:cNvPr id="130" name="TextBox 25"/>
          <p:cNvSpPr txBox="1"/>
          <p:nvPr/>
        </p:nvSpPr>
        <p:spPr>
          <a:xfrm>
            <a:off x="7447680" y="321775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规矩</a:t>
            </a:r>
          </a:p>
        </p:txBody>
      </p:sp>
      <p:grpSp>
        <p:nvGrpSpPr>
          <p:cNvPr id="131" name="组合 130"/>
          <p:cNvGrpSpPr/>
          <p:nvPr/>
        </p:nvGrpSpPr>
        <p:grpSpPr>
          <a:xfrm>
            <a:off x="6376131" y="3096408"/>
            <a:ext cx="1207689" cy="1015649"/>
            <a:chOff x="1846734" y="3164423"/>
            <a:chExt cx="864096" cy="726692"/>
          </a:xfrm>
        </p:grpSpPr>
        <p:grpSp>
          <p:nvGrpSpPr>
            <p:cNvPr id="132" name="组合 131"/>
            <p:cNvGrpSpPr/>
            <p:nvPr/>
          </p:nvGrpSpPr>
          <p:grpSpPr>
            <a:xfrm>
              <a:off x="1990748" y="3225529"/>
              <a:ext cx="600684" cy="600683"/>
              <a:chOff x="1475656" y="2065412"/>
              <a:chExt cx="1224139" cy="1224136"/>
            </a:xfrm>
          </p:grpSpPr>
          <p:sp>
            <p:nvSpPr>
              <p:cNvPr id="134" name="矩形 133"/>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35" name="直接连接符 134"/>
              <p:cNvCxnSpPr>
                <a:stCxn id="134" idx="0"/>
                <a:endCxn id="134"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134" idx="1"/>
                <a:endCxn id="134"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3"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137" name="TextBox 25"/>
          <p:cNvSpPr txBox="1"/>
          <p:nvPr/>
        </p:nvSpPr>
        <p:spPr>
          <a:xfrm>
            <a:off x="9541516" y="321775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纪律</a:t>
            </a:r>
          </a:p>
        </p:txBody>
      </p:sp>
      <p:grpSp>
        <p:nvGrpSpPr>
          <p:cNvPr id="138" name="组合 137"/>
          <p:cNvGrpSpPr/>
          <p:nvPr/>
        </p:nvGrpSpPr>
        <p:grpSpPr>
          <a:xfrm>
            <a:off x="8469967" y="3096408"/>
            <a:ext cx="1207689" cy="1015649"/>
            <a:chOff x="1846734" y="3164423"/>
            <a:chExt cx="864096" cy="726692"/>
          </a:xfrm>
        </p:grpSpPr>
        <p:grpSp>
          <p:nvGrpSpPr>
            <p:cNvPr id="139" name="组合 138"/>
            <p:cNvGrpSpPr/>
            <p:nvPr/>
          </p:nvGrpSpPr>
          <p:grpSpPr>
            <a:xfrm>
              <a:off x="1990748" y="3225529"/>
              <a:ext cx="600684" cy="600683"/>
              <a:chOff x="1475656" y="2065412"/>
              <a:chExt cx="1224139" cy="1224136"/>
            </a:xfrm>
          </p:grpSpPr>
          <p:sp>
            <p:nvSpPr>
              <p:cNvPr id="141" name="矩形 140"/>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42" name="直接连接符 141"/>
              <p:cNvCxnSpPr>
                <a:stCxn id="141" idx="0"/>
                <a:endCxn id="141"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41" idx="1"/>
                <a:endCxn id="141"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0"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sp>
        <p:nvSpPr>
          <p:cNvPr id="144" name="TextBox 25"/>
          <p:cNvSpPr txBox="1"/>
          <p:nvPr/>
        </p:nvSpPr>
        <p:spPr>
          <a:xfrm>
            <a:off x="7447680" y="4192755"/>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奉献</a:t>
            </a:r>
          </a:p>
        </p:txBody>
      </p:sp>
      <p:grpSp>
        <p:nvGrpSpPr>
          <p:cNvPr id="145" name="组合 144"/>
          <p:cNvGrpSpPr/>
          <p:nvPr/>
        </p:nvGrpSpPr>
        <p:grpSpPr>
          <a:xfrm>
            <a:off x="6376131" y="4071406"/>
            <a:ext cx="1207689" cy="1015649"/>
            <a:chOff x="1846734" y="3164423"/>
            <a:chExt cx="864096" cy="726692"/>
          </a:xfrm>
        </p:grpSpPr>
        <p:grpSp>
          <p:nvGrpSpPr>
            <p:cNvPr id="146" name="组合 145"/>
            <p:cNvGrpSpPr/>
            <p:nvPr/>
          </p:nvGrpSpPr>
          <p:grpSpPr>
            <a:xfrm>
              <a:off x="1990748" y="3225529"/>
              <a:ext cx="600684" cy="600683"/>
              <a:chOff x="1475656" y="2065412"/>
              <a:chExt cx="1224139" cy="1224136"/>
            </a:xfrm>
          </p:grpSpPr>
          <p:sp>
            <p:nvSpPr>
              <p:cNvPr id="148" name="矩形 147"/>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49" name="直接连接符 148"/>
              <p:cNvCxnSpPr>
                <a:stCxn id="148" idx="0"/>
                <a:endCxn id="148"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48" idx="1"/>
                <a:endCxn id="148"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7"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151" name="TextBox 25"/>
          <p:cNvSpPr txBox="1"/>
          <p:nvPr/>
        </p:nvSpPr>
        <p:spPr>
          <a:xfrm>
            <a:off x="9541516" y="4192755"/>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作为</a:t>
            </a:r>
          </a:p>
        </p:txBody>
      </p:sp>
      <p:grpSp>
        <p:nvGrpSpPr>
          <p:cNvPr id="152" name="组合 151"/>
          <p:cNvGrpSpPr/>
          <p:nvPr/>
        </p:nvGrpSpPr>
        <p:grpSpPr>
          <a:xfrm>
            <a:off x="8469967" y="4071406"/>
            <a:ext cx="1207689" cy="1015649"/>
            <a:chOff x="1846734" y="3164423"/>
            <a:chExt cx="864096" cy="726692"/>
          </a:xfrm>
        </p:grpSpPr>
        <p:grpSp>
          <p:nvGrpSpPr>
            <p:cNvPr id="153" name="组合 152"/>
            <p:cNvGrpSpPr/>
            <p:nvPr/>
          </p:nvGrpSpPr>
          <p:grpSpPr>
            <a:xfrm>
              <a:off x="1990748" y="3225529"/>
              <a:ext cx="600684" cy="600683"/>
              <a:chOff x="1475656" y="2065412"/>
              <a:chExt cx="1224139" cy="1224136"/>
            </a:xfrm>
          </p:grpSpPr>
          <p:sp>
            <p:nvSpPr>
              <p:cNvPr id="155" name="矩形 154"/>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156" name="直接连接符 155"/>
              <p:cNvCxnSpPr>
                <a:stCxn id="155" idx="0"/>
                <a:endCxn id="155"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55" idx="1"/>
                <a:endCxn id="155"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4"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sp>
        <p:nvSpPr>
          <p:cNvPr id="6" name="矩形 5"/>
          <p:cNvSpPr/>
          <p:nvPr/>
        </p:nvSpPr>
        <p:spPr>
          <a:xfrm>
            <a:off x="1589754" y="5279415"/>
            <a:ext cx="8969948" cy="874407"/>
          </a:xfrm>
          <a:prstGeom prst="rect">
            <a:avLst/>
          </a:prstGeom>
        </p:spPr>
        <p:txBody>
          <a:bodyPr wrap="square">
            <a:spAutoFit/>
          </a:bodyPr>
          <a:lstStyle/>
          <a:p>
            <a:pPr>
              <a:lnSpc>
                <a:spcPct val="150000"/>
              </a:lnSpc>
            </a:pPr>
            <a:r>
              <a:rPr lang="zh-CN" altLang="en-US" sz="1800" b="1" dirty="0">
                <a:solidFill>
                  <a:srgbClr val="C00000"/>
                </a:solidFill>
                <a:latin typeface="微软雅黑" panose="020B0503020204020204" pitchFamily="82" charset="2"/>
                <a:ea typeface="微软雅黑" panose="020B0503020204020204" pitchFamily="82" charset="2"/>
              </a:rPr>
              <a:t>“四讲四有”是一名合格党员的核心要素，是新时代党员党性的客观要求，是在党爱党、在党护党、在党兴党、在党为党的现实体现，为如何做一名合格党员指明了方向。</a:t>
            </a:r>
          </a:p>
        </p:txBody>
      </p:sp>
    </p:spTree>
    <p:extLst>
      <p:ext uri="{BB962C8B-B14F-4D97-AF65-F5344CB8AC3E}">
        <p14:creationId xmlns:p14="http://schemas.microsoft.com/office/powerpoint/2010/main" val="3835817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700" fill="hold"/>
                                        <p:tgtEl>
                                          <p:spTgt spid="42"/>
                                        </p:tgtEl>
                                        <p:attrNameLst>
                                          <p:attrName>ppt_x</p:attrName>
                                        </p:attrNameLst>
                                      </p:cBhvr>
                                      <p:tavLst>
                                        <p:tav tm="0">
                                          <p:val>
                                            <p:strVal val="1+#ppt_w/2"/>
                                          </p:val>
                                        </p:tav>
                                        <p:tav tm="100000">
                                          <p:val>
                                            <p:strVal val="#ppt_x"/>
                                          </p:val>
                                        </p:tav>
                                      </p:tavLst>
                                    </p:anim>
                                    <p:anim calcmode="lin" valueType="num">
                                      <p:cBhvr additive="base">
                                        <p:cTn id="8" dur="17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700"/>
                            </p:stCondLst>
                            <p:childTnLst>
                              <p:par>
                                <p:cTn id="10" presetID="23" presetClass="entr" presetSubtype="28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3*#ppt_w"/>
                                          </p:val>
                                        </p:tav>
                                        <p:tav tm="100000">
                                          <p:val>
                                            <p:strVal val="#ppt_w"/>
                                          </p:val>
                                        </p:tav>
                                      </p:tavLst>
                                    </p:anim>
                                    <p:anim calcmode="lin" valueType="num">
                                      <p:cBhvr>
                                        <p:cTn id="13" dur="500" fill="hold"/>
                                        <p:tgtEl>
                                          <p:spTgt spid="5"/>
                                        </p:tgtEl>
                                        <p:attrNameLst>
                                          <p:attrName>ppt_h</p:attrName>
                                        </p:attrNameLst>
                                      </p:cBhvr>
                                      <p:tavLst>
                                        <p:tav tm="0">
                                          <p:val>
                                            <p:strVal val="4/3*#ppt_h"/>
                                          </p:val>
                                        </p:tav>
                                        <p:tav tm="100000">
                                          <p:val>
                                            <p:strVal val="#ppt_h"/>
                                          </p:val>
                                        </p:tav>
                                      </p:tavLst>
                                    </p:anim>
                                  </p:childTnLst>
                                </p:cTn>
                              </p:par>
                            </p:childTnLst>
                          </p:cTn>
                        </p:par>
                        <p:par>
                          <p:cTn id="14" fill="hold">
                            <p:stCondLst>
                              <p:cond delay="2200"/>
                            </p:stCondLst>
                            <p:childTnLst>
                              <p:par>
                                <p:cTn id="15" presetID="42" presetClass="entr" presetSubtype="0"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3200"/>
                            </p:stCondLst>
                            <p:childTnLst>
                              <p:par>
                                <p:cTn id="21" presetID="23" presetClass="entr" presetSubtype="288"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500" fill="hold"/>
                                        <p:tgtEl>
                                          <p:spTgt spid="110"/>
                                        </p:tgtEl>
                                        <p:attrNameLst>
                                          <p:attrName>ppt_w</p:attrName>
                                        </p:attrNameLst>
                                      </p:cBhvr>
                                      <p:tavLst>
                                        <p:tav tm="0">
                                          <p:val>
                                            <p:strVal val="4/3*#ppt_w"/>
                                          </p:val>
                                        </p:tav>
                                        <p:tav tm="100000">
                                          <p:val>
                                            <p:strVal val="#ppt_w"/>
                                          </p:val>
                                        </p:tav>
                                      </p:tavLst>
                                    </p:anim>
                                    <p:anim calcmode="lin" valueType="num">
                                      <p:cBhvr>
                                        <p:cTn id="24" dur="500" fill="hold"/>
                                        <p:tgtEl>
                                          <p:spTgt spid="110"/>
                                        </p:tgtEl>
                                        <p:attrNameLst>
                                          <p:attrName>ppt_h</p:attrName>
                                        </p:attrNameLst>
                                      </p:cBhvr>
                                      <p:tavLst>
                                        <p:tav tm="0">
                                          <p:val>
                                            <p:strVal val="4/3*#ppt_h"/>
                                          </p:val>
                                        </p:tav>
                                        <p:tav tm="100000">
                                          <p:val>
                                            <p:strVal val="#ppt_h"/>
                                          </p:val>
                                        </p:tav>
                                      </p:tavLst>
                                    </p:anim>
                                  </p:childTnLst>
                                </p:cTn>
                              </p:par>
                            </p:childTnLst>
                          </p:cTn>
                        </p:par>
                        <p:par>
                          <p:cTn id="25" fill="hold">
                            <p:stCondLst>
                              <p:cond delay="3700"/>
                            </p:stCondLst>
                            <p:childTnLst>
                              <p:par>
                                <p:cTn id="26" presetID="42" presetClass="entr" presetSubtype="0" fill="hold" grpId="0"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1000"/>
                                        <p:tgtEl>
                                          <p:spTgt spid="109"/>
                                        </p:tgtEl>
                                      </p:cBhvr>
                                    </p:animEffect>
                                    <p:anim calcmode="lin" valueType="num">
                                      <p:cBhvr>
                                        <p:cTn id="29" dur="1000" fill="hold"/>
                                        <p:tgtEl>
                                          <p:spTgt spid="109"/>
                                        </p:tgtEl>
                                        <p:attrNameLst>
                                          <p:attrName>ppt_x</p:attrName>
                                        </p:attrNameLst>
                                      </p:cBhvr>
                                      <p:tavLst>
                                        <p:tav tm="0">
                                          <p:val>
                                            <p:strVal val="#ppt_x"/>
                                          </p:val>
                                        </p:tav>
                                        <p:tav tm="100000">
                                          <p:val>
                                            <p:strVal val="#ppt_x"/>
                                          </p:val>
                                        </p:tav>
                                      </p:tavLst>
                                    </p:anim>
                                    <p:anim calcmode="lin" valueType="num">
                                      <p:cBhvr>
                                        <p:cTn id="30" dur="1000" fill="hold"/>
                                        <p:tgtEl>
                                          <p:spTgt spid="109"/>
                                        </p:tgtEl>
                                        <p:attrNameLst>
                                          <p:attrName>ppt_y</p:attrName>
                                        </p:attrNameLst>
                                      </p:cBhvr>
                                      <p:tavLst>
                                        <p:tav tm="0">
                                          <p:val>
                                            <p:strVal val="#ppt_y+.1"/>
                                          </p:val>
                                        </p:tav>
                                        <p:tav tm="100000">
                                          <p:val>
                                            <p:strVal val="#ppt_y"/>
                                          </p:val>
                                        </p:tav>
                                      </p:tavLst>
                                    </p:anim>
                                  </p:childTnLst>
                                </p:cTn>
                              </p:par>
                            </p:childTnLst>
                          </p:cTn>
                        </p:par>
                        <p:par>
                          <p:cTn id="31" fill="hold">
                            <p:stCondLst>
                              <p:cond delay="4700"/>
                            </p:stCondLst>
                            <p:childTnLst>
                              <p:par>
                                <p:cTn id="32" presetID="23" presetClass="entr" presetSubtype="288" fill="hold" nodeType="afterEffect">
                                  <p:stCondLst>
                                    <p:cond delay="0"/>
                                  </p:stCondLst>
                                  <p:childTnLst>
                                    <p:set>
                                      <p:cBhvr>
                                        <p:cTn id="33" dur="1" fill="hold">
                                          <p:stCondLst>
                                            <p:cond delay="0"/>
                                          </p:stCondLst>
                                        </p:cTn>
                                        <p:tgtEl>
                                          <p:spTgt spid="117"/>
                                        </p:tgtEl>
                                        <p:attrNameLst>
                                          <p:attrName>style.visibility</p:attrName>
                                        </p:attrNameLst>
                                      </p:cBhvr>
                                      <p:to>
                                        <p:strVal val="visible"/>
                                      </p:to>
                                    </p:set>
                                    <p:anim calcmode="lin" valueType="num">
                                      <p:cBhvr>
                                        <p:cTn id="34" dur="500" fill="hold"/>
                                        <p:tgtEl>
                                          <p:spTgt spid="117"/>
                                        </p:tgtEl>
                                        <p:attrNameLst>
                                          <p:attrName>ppt_w</p:attrName>
                                        </p:attrNameLst>
                                      </p:cBhvr>
                                      <p:tavLst>
                                        <p:tav tm="0">
                                          <p:val>
                                            <p:strVal val="4/3*#ppt_w"/>
                                          </p:val>
                                        </p:tav>
                                        <p:tav tm="100000">
                                          <p:val>
                                            <p:strVal val="#ppt_w"/>
                                          </p:val>
                                        </p:tav>
                                      </p:tavLst>
                                    </p:anim>
                                    <p:anim calcmode="lin" valueType="num">
                                      <p:cBhvr>
                                        <p:cTn id="35" dur="500" fill="hold"/>
                                        <p:tgtEl>
                                          <p:spTgt spid="117"/>
                                        </p:tgtEl>
                                        <p:attrNameLst>
                                          <p:attrName>ppt_h</p:attrName>
                                        </p:attrNameLst>
                                      </p:cBhvr>
                                      <p:tavLst>
                                        <p:tav tm="0">
                                          <p:val>
                                            <p:strVal val="4/3*#ppt_h"/>
                                          </p:val>
                                        </p:tav>
                                        <p:tav tm="100000">
                                          <p:val>
                                            <p:strVal val="#ppt_h"/>
                                          </p:val>
                                        </p:tav>
                                      </p:tavLst>
                                    </p:anim>
                                  </p:childTnLst>
                                </p:cTn>
                              </p:par>
                            </p:childTnLst>
                          </p:cTn>
                        </p:par>
                        <p:par>
                          <p:cTn id="36" fill="hold">
                            <p:stCondLst>
                              <p:cond delay="5200"/>
                            </p:stCondLst>
                            <p:childTnLst>
                              <p:par>
                                <p:cTn id="37" presetID="42" presetClass="entr" presetSubtype="0" fill="hold" grpId="0" nodeType="after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1000"/>
                                        <p:tgtEl>
                                          <p:spTgt spid="116"/>
                                        </p:tgtEl>
                                      </p:cBhvr>
                                    </p:animEffect>
                                    <p:anim calcmode="lin" valueType="num">
                                      <p:cBhvr>
                                        <p:cTn id="40" dur="1000" fill="hold"/>
                                        <p:tgtEl>
                                          <p:spTgt spid="116"/>
                                        </p:tgtEl>
                                        <p:attrNameLst>
                                          <p:attrName>ppt_x</p:attrName>
                                        </p:attrNameLst>
                                      </p:cBhvr>
                                      <p:tavLst>
                                        <p:tav tm="0">
                                          <p:val>
                                            <p:strVal val="#ppt_x"/>
                                          </p:val>
                                        </p:tav>
                                        <p:tav tm="100000">
                                          <p:val>
                                            <p:strVal val="#ppt_x"/>
                                          </p:val>
                                        </p:tav>
                                      </p:tavLst>
                                    </p:anim>
                                    <p:anim calcmode="lin" valueType="num">
                                      <p:cBhvr>
                                        <p:cTn id="41" dur="1000" fill="hold"/>
                                        <p:tgtEl>
                                          <p:spTgt spid="116"/>
                                        </p:tgtEl>
                                        <p:attrNameLst>
                                          <p:attrName>ppt_y</p:attrName>
                                        </p:attrNameLst>
                                      </p:cBhvr>
                                      <p:tavLst>
                                        <p:tav tm="0">
                                          <p:val>
                                            <p:strVal val="#ppt_y+.1"/>
                                          </p:val>
                                        </p:tav>
                                        <p:tav tm="100000">
                                          <p:val>
                                            <p:strVal val="#ppt_y"/>
                                          </p:val>
                                        </p:tav>
                                      </p:tavLst>
                                    </p:anim>
                                  </p:childTnLst>
                                </p:cTn>
                              </p:par>
                            </p:childTnLst>
                          </p:cTn>
                        </p:par>
                        <p:par>
                          <p:cTn id="42" fill="hold">
                            <p:stCondLst>
                              <p:cond delay="6200"/>
                            </p:stCondLst>
                            <p:childTnLst>
                              <p:par>
                                <p:cTn id="43" presetID="23" presetClass="entr" presetSubtype="288" fill="hold" nodeType="afterEffect">
                                  <p:stCondLst>
                                    <p:cond delay="0"/>
                                  </p:stCondLst>
                                  <p:childTnLst>
                                    <p:set>
                                      <p:cBhvr>
                                        <p:cTn id="44" dur="1" fill="hold">
                                          <p:stCondLst>
                                            <p:cond delay="0"/>
                                          </p:stCondLst>
                                        </p:cTn>
                                        <p:tgtEl>
                                          <p:spTgt spid="124"/>
                                        </p:tgtEl>
                                        <p:attrNameLst>
                                          <p:attrName>style.visibility</p:attrName>
                                        </p:attrNameLst>
                                      </p:cBhvr>
                                      <p:to>
                                        <p:strVal val="visible"/>
                                      </p:to>
                                    </p:set>
                                    <p:anim calcmode="lin" valueType="num">
                                      <p:cBhvr>
                                        <p:cTn id="45" dur="500" fill="hold"/>
                                        <p:tgtEl>
                                          <p:spTgt spid="124"/>
                                        </p:tgtEl>
                                        <p:attrNameLst>
                                          <p:attrName>ppt_w</p:attrName>
                                        </p:attrNameLst>
                                      </p:cBhvr>
                                      <p:tavLst>
                                        <p:tav tm="0">
                                          <p:val>
                                            <p:strVal val="4/3*#ppt_w"/>
                                          </p:val>
                                        </p:tav>
                                        <p:tav tm="100000">
                                          <p:val>
                                            <p:strVal val="#ppt_w"/>
                                          </p:val>
                                        </p:tav>
                                      </p:tavLst>
                                    </p:anim>
                                    <p:anim calcmode="lin" valueType="num">
                                      <p:cBhvr>
                                        <p:cTn id="46" dur="500" fill="hold"/>
                                        <p:tgtEl>
                                          <p:spTgt spid="124"/>
                                        </p:tgtEl>
                                        <p:attrNameLst>
                                          <p:attrName>ppt_h</p:attrName>
                                        </p:attrNameLst>
                                      </p:cBhvr>
                                      <p:tavLst>
                                        <p:tav tm="0">
                                          <p:val>
                                            <p:strVal val="4/3*#ppt_h"/>
                                          </p:val>
                                        </p:tav>
                                        <p:tav tm="100000">
                                          <p:val>
                                            <p:strVal val="#ppt_h"/>
                                          </p:val>
                                        </p:tav>
                                      </p:tavLst>
                                    </p:anim>
                                  </p:childTnLst>
                                </p:cTn>
                              </p:par>
                            </p:childTnLst>
                          </p:cTn>
                        </p:par>
                        <p:par>
                          <p:cTn id="47" fill="hold">
                            <p:stCondLst>
                              <p:cond delay="6700"/>
                            </p:stCondLst>
                            <p:childTnLst>
                              <p:par>
                                <p:cTn id="48" presetID="42" presetClass="entr" presetSubtype="0"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fade">
                                      <p:cBhvr>
                                        <p:cTn id="50" dur="1000"/>
                                        <p:tgtEl>
                                          <p:spTgt spid="123"/>
                                        </p:tgtEl>
                                      </p:cBhvr>
                                    </p:animEffect>
                                    <p:anim calcmode="lin" valueType="num">
                                      <p:cBhvr>
                                        <p:cTn id="51" dur="1000" fill="hold"/>
                                        <p:tgtEl>
                                          <p:spTgt spid="123"/>
                                        </p:tgtEl>
                                        <p:attrNameLst>
                                          <p:attrName>ppt_x</p:attrName>
                                        </p:attrNameLst>
                                      </p:cBhvr>
                                      <p:tavLst>
                                        <p:tav tm="0">
                                          <p:val>
                                            <p:strVal val="#ppt_x"/>
                                          </p:val>
                                        </p:tav>
                                        <p:tav tm="100000">
                                          <p:val>
                                            <p:strVal val="#ppt_x"/>
                                          </p:val>
                                        </p:tav>
                                      </p:tavLst>
                                    </p:anim>
                                    <p:anim calcmode="lin" valueType="num">
                                      <p:cBhvr>
                                        <p:cTn id="52" dur="1000" fill="hold"/>
                                        <p:tgtEl>
                                          <p:spTgt spid="123"/>
                                        </p:tgtEl>
                                        <p:attrNameLst>
                                          <p:attrName>ppt_y</p:attrName>
                                        </p:attrNameLst>
                                      </p:cBhvr>
                                      <p:tavLst>
                                        <p:tav tm="0">
                                          <p:val>
                                            <p:strVal val="#ppt_y+.1"/>
                                          </p:val>
                                        </p:tav>
                                        <p:tav tm="100000">
                                          <p:val>
                                            <p:strVal val="#ppt_y"/>
                                          </p:val>
                                        </p:tav>
                                      </p:tavLst>
                                    </p:anim>
                                  </p:childTnLst>
                                </p:cTn>
                              </p:par>
                            </p:childTnLst>
                          </p:cTn>
                        </p:par>
                        <p:par>
                          <p:cTn id="53" fill="hold">
                            <p:stCondLst>
                              <p:cond delay="7700"/>
                            </p:stCondLst>
                            <p:childTnLst>
                              <p:par>
                                <p:cTn id="54" presetID="23" presetClass="entr" presetSubtype="288" fill="hold" nodeType="afterEffect">
                                  <p:stCondLst>
                                    <p:cond delay="0"/>
                                  </p:stCondLst>
                                  <p:childTnLst>
                                    <p:set>
                                      <p:cBhvr>
                                        <p:cTn id="55" dur="1" fill="hold">
                                          <p:stCondLst>
                                            <p:cond delay="0"/>
                                          </p:stCondLst>
                                        </p:cTn>
                                        <p:tgtEl>
                                          <p:spTgt spid="131"/>
                                        </p:tgtEl>
                                        <p:attrNameLst>
                                          <p:attrName>style.visibility</p:attrName>
                                        </p:attrNameLst>
                                      </p:cBhvr>
                                      <p:to>
                                        <p:strVal val="visible"/>
                                      </p:to>
                                    </p:set>
                                    <p:anim calcmode="lin" valueType="num">
                                      <p:cBhvr>
                                        <p:cTn id="56" dur="500" fill="hold"/>
                                        <p:tgtEl>
                                          <p:spTgt spid="131"/>
                                        </p:tgtEl>
                                        <p:attrNameLst>
                                          <p:attrName>ppt_w</p:attrName>
                                        </p:attrNameLst>
                                      </p:cBhvr>
                                      <p:tavLst>
                                        <p:tav tm="0">
                                          <p:val>
                                            <p:strVal val="4/3*#ppt_w"/>
                                          </p:val>
                                        </p:tav>
                                        <p:tav tm="100000">
                                          <p:val>
                                            <p:strVal val="#ppt_w"/>
                                          </p:val>
                                        </p:tav>
                                      </p:tavLst>
                                    </p:anim>
                                    <p:anim calcmode="lin" valueType="num">
                                      <p:cBhvr>
                                        <p:cTn id="57" dur="500" fill="hold"/>
                                        <p:tgtEl>
                                          <p:spTgt spid="131"/>
                                        </p:tgtEl>
                                        <p:attrNameLst>
                                          <p:attrName>ppt_h</p:attrName>
                                        </p:attrNameLst>
                                      </p:cBhvr>
                                      <p:tavLst>
                                        <p:tav tm="0">
                                          <p:val>
                                            <p:strVal val="4/3*#ppt_h"/>
                                          </p:val>
                                        </p:tav>
                                        <p:tav tm="100000">
                                          <p:val>
                                            <p:strVal val="#ppt_h"/>
                                          </p:val>
                                        </p:tav>
                                      </p:tavLst>
                                    </p:anim>
                                  </p:childTnLst>
                                </p:cTn>
                              </p:par>
                            </p:childTnLst>
                          </p:cTn>
                        </p:par>
                        <p:par>
                          <p:cTn id="58" fill="hold">
                            <p:stCondLst>
                              <p:cond delay="8200"/>
                            </p:stCondLst>
                            <p:childTnLst>
                              <p:par>
                                <p:cTn id="59" presetID="42"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1000"/>
                                        <p:tgtEl>
                                          <p:spTgt spid="130"/>
                                        </p:tgtEl>
                                      </p:cBhvr>
                                    </p:animEffect>
                                    <p:anim calcmode="lin" valueType="num">
                                      <p:cBhvr>
                                        <p:cTn id="62" dur="1000" fill="hold"/>
                                        <p:tgtEl>
                                          <p:spTgt spid="130"/>
                                        </p:tgtEl>
                                        <p:attrNameLst>
                                          <p:attrName>ppt_x</p:attrName>
                                        </p:attrNameLst>
                                      </p:cBhvr>
                                      <p:tavLst>
                                        <p:tav tm="0">
                                          <p:val>
                                            <p:strVal val="#ppt_x"/>
                                          </p:val>
                                        </p:tav>
                                        <p:tav tm="100000">
                                          <p:val>
                                            <p:strVal val="#ppt_x"/>
                                          </p:val>
                                        </p:tav>
                                      </p:tavLst>
                                    </p:anim>
                                    <p:anim calcmode="lin" valueType="num">
                                      <p:cBhvr>
                                        <p:cTn id="63" dur="1000" fill="hold"/>
                                        <p:tgtEl>
                                          <p:spTgt spid="130"/>
                                        </p:tgtEl>
                                        <p:attrNameLst>
                                          <p:attrName>ppt_y</p:attrName>
                                        </p:attrNameLst>
                                      </p:cBhvr>
                                      <p:tavLst>
                                        <p:tav tm="0">
                                          <p:val>
                                            <p:strVal val="#ppt_y+.1"/>
                                          </p:val>
                                        </p:tav>
                                        <p:tav tm="100000">
                                          <p:val>
                                            <p:strVal val="#ppt_y"/>
                                          </p:val>
                                        </p:tav>
                                      </p:tavLst>
                                    </p:anim>
                                  </p:childTnLst>
                                </p:cTn>
                              </p:par>
                            </p:childTnLst>
                          </p:cTn>
                        </p:par>
                        <p:par>
                          <p:cTn id="64" fill="hold">
                            <p:stCondLst>
                              <p:cond delay="9200"/>
                            </p:stCondLst>
                            <p:childTnLst>
                              <p:par>
                                <p:cTn id="65" presetID="23" presetClass="entr" presetSubtype="288" fill="hold" nodeType="afterEffect">
                                  <p:stCondLst>
                                    <p:cond delay="0"/>
                                  </p:stCondLst>
                                  <p:childTnLst>
                                    <p:set>
                                      <p:cBhvr>
                                        <p:cTn id="66" dur="1" fill="hold">
                                          <p:stCondLst>
                                            <p:cond delay="0"/>
                                          </p:stCondLst>
                                        </p:cTn>
                                        <p:tgtEl>
                                          <p:spTgt spid="138"/>
                                        </p:tgtEl>
                                        <p:attrNameLst>
                                          <p:attrName>style.visibility</p:attrName>
                                        </p:attrNameLst>
                                      </p:cBhvr>
                                      <p:to>
                                        <p:strVal val="visible"/>
                                      </p:to>
                                    </p:set>
                                    <p:anim calcmode="lin" valueType="num">
                                      <p:cBhvr>
                                        <p:cTn id="67" dur="500" fill="hold"/>
                                        <p:tgtEl>
                                          <p:spTgt spid="138"/>
                                        </p:tgtEl>
                                        <p:attrNameLst>
                                          <p:attrName>ppt_w</p:attrName>
                                        </p:attrNameLst>
                                      </p:cBhvr>
                                      <p:tavLst>
                                        <p:tav tm="0">
                                          <p:val>
                                            <p:strVal val="4/3*#ppt_w"/>
                                          </p:val>
                                        </p:tav>
                                        <p:tav tm="100000">
                                          <p:val>
                                            <p:strVal val="#ppt_w"/>
                                          </p:val>
                                        </p:tav>
                                      </p:tavLst>
                                    </p:anim>
                                    <p:anim calcmode="lin" valueType="num">
                                      <p:cBhvr>
                                        <p:cTn id="68" dur="500" fill="hold"/>
                                        <p:tgtEl>
                                          <p:spTgt spid="138"/>
                                        </p:tgtEl>
                                        <p:attrNameLst>
                                          <p:attrName>ppt_h</p:attrName>
                                        </p:attrNameLst>
                                      </p:cBhvr>
                                      <p:tavLst>
                                        <p:tav tm="0">
                                          <p:val>
                                            <p:strVal val="4/3*#ppt_h"/>
                                          </p:val>
                                        </p:tav>
                                        <p:tav tm="100000">
                                          <p:val>
                                            <p:strVal val="#ppt_h"/>
                                          </p:val>
                                        </p:tav>
                                      </p:tavLst>
                                    </p:anim>
                                  </p:childTnLst>
                                </p:cTn>
                              </p:par>
                            </p:childTnLst>
                          </p:cTn>
                        </p:par>
                        <p:par>
                          <p:cTn id="69" fill="hold">
                            <p:stCondLst>
                              <p:cond delay="9700"/>
                            </p:stCondLst>
                            <p:childTnLst>
                              <p:par>
                                <p:cTn id="70" presetID="42" presetClass="entr" presetSubtype="0"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Effect transition="in" filter="fade">
                                      <p:cBhvr>
                                        <p:cTn id="72" dur="1000"/>
                                        <p:tgtEl>
                                          <p:spTgt spid="137"/>
                                        </p:tgtEl>
                                      </p:cBhvr>
                                    </p:animEffect>
                                    <p:anim calcmode="lin" valueType="num">
                                      <p:cBhvr>
                                        <p:cTn id="73" dur="1000" fill="hold"/>
                                        <p:tgtEl>
                                          <p:spTgt spid="137"/>
                                        </p:tgtEl>
                                        <p:attrNameLst>
                                          <p:attrName>ppt_x</p:attrName>
                                        </p:attrNameLst>
                                      </p:cBhvr>
                                      <p:tavLst>
                                        <p:tav tm="0">
                                          <p:val>
                                            <p:strVal val="#ppt_x"/>
                                          </p:val>
                                        </p:tav>
                                        <p:tav tm="100000">
                                          <p:val>
                                            <p:strVal val="#ppt_x"/>
                                          </p:val>
                                        </p:tav>
                                      </p:tavLst>
                                    </p:anim>
                                    <p:anim calcmode="lin" valueType="num">
                                      <p:cBhvr>
                                        <p:cTn id="74" dur="1000" fill="hold"/>
                                        <p:tgtEl>
                                          <p:spTgt spid="137"/>
                                        </p:tgtEl>
                                        <p:attrNameLst>
                                          <p:attrName>ppt_y</p:attrName>
                                        </p:attrNameLst>
                                      </p:cBhvr>
                                      <p:tavLst>
                                        <p:tav tm="0">
                                          <p:val>
                                            <p:strVal val="#ppt_y+.1"/>
                                          </p:val>
                                        </p:tav>
                                        <p:tav tm="100000">
                                          <p:val>
                                            <p:strVal val="#ppt_y"/>
                                          </p:val>
                                        </p:tav>
                                      </p:tavLst>
                                    </p:anim>
                                  </p:childTnLst>
                                </p:cTn>
                              </p:par>
                            </p:childTnLst>
                          </p:cTn>
                        </p:par>
                        <p:par>
                          <p:cTn id="75" fill="hold">
                            <p:stCondLst>
                              <p:cond delay="10700"/>
                            </p:stCondLst>
                            <p:childTnLst>
                              <p:par>
                                <p:cTn id="76" presetID="23" presetClass="entr" presetSubtype="288" fill="hold" nodeType="afterEffect">
                                  <p:stCondLst>
                                    <p:cond delay="0"/>
                                  </p:stCondLst>
                                  <p:childTnLst>
                                    <p:set>
                                      <p:cBhvr>
                                        <p:cTn id="77" dur="1" fill="hold">
                                          <p:stCondLst>
                                            <p:cond delay="0"/>
                                          </p:stCondLst>
                                        </p:cTn>
                                        <p:tgtEl>
                                          <p:spTgt spid="145"/>
                                        </p:tgtEl>
                                        <p:attrNameLst>
                                          <p:attrName>style.visibility</p:attrName>
                                        </p:attrNameLst>
                                      </p:cBhvr>
                                      <p:to>
                                        <p:strVal val="visible"/>
                                      </p:to>
                                    </p:set>
                                    <p:anim calcmode="lin" valueType="num">
                                      <p:cBhvr>
                                        <p:cTn id="78" dur="500" fill="hold"/>
                                        <p:tgtEl>
                                          <p:spTgt spid="145"/>
                                        </p:tgtEl>
                                        <p:attrNameLst>
                                          <p:attrName>ppt_w</p:attrName>
                                        </p:attrNameLst>
                                      </p:cBhvr>
                                      <p:tavLst>
                                        <p:tav tm="0">
                                          <p:val>
                                            <p:strVal val="4/3*#ppt_w"/>
                                          </p:val>
                                        </p:tav>
                                        <p:tav tm="100000">
                                          <p:val>
                                            <p:strVal val="#ppt_w"/>
                                          </p:val>
                                        </p:tav>
                                      </p:tavLst>
                                    </p:anim>
                                    <p:anim calcmode="lin" valueType="num">
                                      <p:cBhvr>
                                        <p:cTn id="79" dur="500" fill="hold"/>
                                        <p:tgtEl>
                                          <p:spTgt spid="145"/>
                                        </p:tgtEl>
                                        <p:attrNameLst>
                                          <p:attrName>ppt_h</p:attrName>
                                        </p:attrNameLst>
                                      </p:cBhvr>
                                      <p:tavLst>
                                        <p:tav tm="0">
                                          <p:val>
                                            <p:strVal val="4/3*#ppt_h"/>
                                          </p:val>
                                        </p:tav>
                                        <p:tav tm="100000">
                                          <p:val>
                                            <p:strVal val="#ppt_h"/>
                                          </p:val>
                                        </p:tav>
                                      </p:tavLst>
                                    </p:anim>
                                  </p:childTnLst>
                                </p:cTn>
                              </p:par>
                            </p:childTnLst>
                          </p:cTn>
                        </p:par>
                        <p:par>
                          <p:cTn id="80" fill="hold">
                            <p:stCondLst>
                              <p:cond delay="11200"/>
                            </p:stCondLst>
                            <p:childTnLst>
                              <p:par>
                                <p:cTn id="81" presetID="42" presetClass="entr" presetSubtype="0" fill="hold" grpId="0" nodeType="afterEffect">
                                  <p:stCondLst>
                                    <p:cond delay="0"/>
                                  </p:stCondLst>
                                  <p:childTnLst>
                                    <p:set>
                                      <p:cBhvr>
                                        <p:cTn id="82" dur="1" fill="hold">
                                          <p:stCondLst>
                                            <p:cond delay="0"/>
                                          </p:stCondLst>
                                        </p:cTn>
                                        <p:tgtEl>
                                          <p:spTgt spid="144"/>
                                        </p:tgtEl>
                                        <p:attrNameLst>
                                          <p:attrName>style.visibility</p:attrName>
                                        </p:attrNameLst>
                                      </p:cBhvr>
                                      <p:to>
                                        <p:strVal val="visible"/>
                                      </p:to>
                                    </p:set>
                                    <p:animEffect transition="in" filter="fade">
                                      <p:cBhvr>
                                        <p:cTn id="83" dur="1000"/>
                                        <p:tgtEl>
                                          <p:spTgt spid="144"/>
                                        </p:tgtEl>
                                      </p:cBhvr>
                                    </p:animEffect>
                                    <p:anim calcmode="lin" valueType="num">
                                      <p:cBhvr>
                                        <p:cTn id="84" dur="1000" fill="hold"/>
                                        <p:tgtEl>
                                          <p:spTgt spid="144"/>
                                        </p:tgtEl>
                                        <p:attrNameLst>
                                          <p:attrName>ppt_x</p:attrName>
                                        </p:attrNameLst>
                                      </p:cBhvr>
                                      <p:tavLst>
                                        <p:tav tm="0">
                                          <p:val>
                                            <p:strVal val="#ppt_x"/>
                                          </p:val>
                                        </p:tav>
                                        <p:tav tm="100000">
                                          <p:val>
                                            <p:strVal val="#ppt_x"/>
                                          </p:val>
                                        </p:tav>
                                      </p:tavLst>
                                    </p:anim>
                                    <p:anim calcmode="lin" valueType="num">
                                      <p:cBhvr>
                                        <p:cTn id="85" dur="1000" fill="hold"/>
                                        <p:tgtEl>
                                          <p:spTgt spid="144"/>
                                        </p:tgtEl>
                                        <p:attrNameLst>
                                          <p:attrName>ppt_y</p:attrName>
                                        </p:attrNameLst>
                                      </p:cBhvr>
                                      <p:tavLst>
                                        <p:tav tm="0">
                                          <p:val>
                                            <p:strVal val="#ppt_y+.1"/>
                                          </p:val>
                                        </p:tav>
                                        <p:tav tm="100000">
                                          <p:val>
                                            <p:strVal val="#ppt_y"/>
                                          </p:val>
                                        </p:tav>
                                      </p:tavLst>
                                    </p:anim>
                                  </p:childTnLst>
                                </p:cTn>
                              </p:par>
                            </p:childTnLst>
                          </p:cTn>
                        </p:par>
                        <p:par>
                          <p:cTn id="86" fill="hold">
                            <p:stCondLst>
                              <p:cond delay="12200"/>
                            </p:stCondLst>
                            <p:childTnLst>
                              <p:par>
                                <p:cTn id="87" presetID="23" presetClass="entr" presetSubtype="288" fill="hold" nodeType="afterEffect">
                                  <p:stCondLst>
                                    <p:cond delay="0"/>
                                  </p:stCondLst>
                                  <p:childTnLst>
                                    <p:set>
                                      <p:cBhvr>
                                        <p:cTn id="88" dur="1" fill="hold">
                                          <p:stCondLst>
                                            <p:cond delay="0"/>
                                          </p:stCondLst>
                                        </p:cTn>
                                        <p:tgtEl>
                                          <p:spTgt spid="152"/>
                                        </p:tgtEl>
                                        <p:attrNameLst>
                                          <p:attrName>style.visibility</p:attrName>
                                        </p:attrNameLst>
                                      </p:cBhvr>
                                      <p:to>
                                        <p:strVal val="visible"/>
                                      </p:to>
                                    </p:set>
                                    <p:anim calcmode="lin" valueType="num">
                                      <p:cBhvr>
                                        <p:cTn id="89" dur="500" fill="hold"/>
                                        <p:tgtEl>
                                          <p:spTgt spid="152"/>
                                        </p:tgtEl>
                                        <p:attrNameLst>
                                          <p:attrName>ppt_w</p:attrName>
                                        </p:attrNameLst>
                                      </p:cBhvr>
                                      <p:tavLst>
                                        <p:tav tm="0">
                                          <p:val>
                                            <p:strVal val="4/3*#ppt_w"/>
                                          </p:val>
                                        </p:tav>
                                        <p:tav tm="100000">
                                          <p:val>
                                            <p:strVal val="#ppt_w"/>
                                          </p:val>
                                        </p:tav>
                                      </p:tavLst>
                                    </p:anim>
                                    <p:anim calcmode="lin" valueType="num">
                                      <p:cBhvr>
                                        <p:cTn id="90" dur="500" fill="hold"/>
                                        <p:tgtEl>
                                          <p:spTgt spid="152"/>
                                        </p:tgtEl>
                                        <p:attrNameLst>
                                          <p:attrName>ppt_h</p:attrName>
                                        </p:attrNameLst>
                                      </p:cBhvr>
                                      <p:tavLst>
                                        <p:tav tm="0">
                                          <p:val>
                                            <p:strVal val="4/3*#ppt_h"/>
                                          </p:val>
                                        </p:tav>
                                        <p:tav tm="100000">
                                          <p:val>
                                            <p:strVal val="#ppt_h"/>
                                          </p:val>
                                        </p:tav>
                                      </p:tavLst>
                                    </p:anim>
                                  </p:childTnLst>
                                </p:cTn>
                              </p:par>
                            </p:childTnLst>
                          </p:cTn>
                        </p:par>
                        <p:par>
                          <p:cTn id="91" fill="hold">
                            <p:stCondLst>
                              <p:cond delay="12700"/>
                            </p:stCondLst>
                            <p:childTnLst>
                              <p:par>
                                <p:cTn id="92" presetID="42" presetClass="entr" presetSubtype="0" fill="hold" grpId="0" nodeType="afterEffect">
                                  <p:stCondLst>
                                    <p:cond delay="0"/>
                                  </p:stCondLst>
                                  <p:childTnLst>
                                    <p:set>
                                      <p:cBhvr>
                                        <p:cTn id="93" dur="1" fill="hold">
                                          <p:stCondLst>
                                            <p:cond delay="0"/>
                                          </p:stCondLst>
                                        </p:cTn>
                                        <p:tgtEl>
                                          <p:spTgt spid="151"/>
                                        </p:tgtEl>
                                        <p:attrNameLst>
                                          <p:attrName>style.visibility</p:attrName>
                                        </p:attrNameLst>
                                      </p:cBhvr>
                                      <p:to>
                                        <p:strVal val="visible"/>
                                      </p:to>
                                    </p:set>
                                    <p:animEffect transition="in" filter="fade">
                                      <p:cBhvr>
                                        <p:cTn id="94" dur="1000"/>
                                        <p:tgtEl>
                                          <p:spTgt spid="151"/>
                                        </p:tgtEl>
                                      </p:cBhvr>
                                    </p:animEffect>
                                    <p:anim calcmode="lin" valueType="num">
                                      <p:cBhvr>
                                        <p:cTn id="95" dur="1000" fill="hold"/>
                                        <p:tgtEl>
                                          <p:spTgt spid="151"/>
                                        </p:tgtEl>
                                        <p:attrNameLst>
                                          <p:attrName>ppt_x</p:attrName>
                                        </p:attrNameLst>
                                      </p:cBhvr>
                                      <p:tavLst>
                                        <p:tav tm="0">
                                          <p:val>
                                            <p:strVal val="#ppt_x"/>
                                          </p:val>
                                        </p:tav>
                                        <p:tav tm="100000">
                                          <p:val>
                                            <p:strVal val="#ppt_x"/>
                                          </p:val>
                                        </p:tav>
                                      </p:tavLst>
                                    </p:anim>
                                    <p:anim calcmode="lin" valueType="num">
                                      <p:cBhvr>
                                        <p:cTn id="96" dur="1000" fill="hold"/>
                                        <p:tgtEl>
                                          <p:spTgt spid="151"/>
                                        </p:tgtEl>
                                        <p:attrNameLst>
                                          <p:attrName>ppt_y</p:attrName>
                                        </p:attrNameLst>
                                      </p:cBhvr>
                                      <p:tavLst>
                                        <p:tav tm="0">
                                          <p:val>
                                            <p:strVal val="#ppt_y+.1"/>
                                          </p:val>
                                        </p:tav>
                                        <p:tav tm="100000">
                                          <p:val>
                                            <p:strVal val="#ppt_y"/>
                                          </p:val>
                                        </p:tav>
                                      </p:tavLst>
                                    </p:anim>
                                  </p:childTnLst>
                                </p:cTn>
                              </p:par>
                            </p:childTnLst>
                          </p:cTn>
                        </p:par>
                        <p:par>
                          <p:cTn id="97" fill="hold">
                            <p:stCondLst>
                              <p:cond delay="13700"/>
                            </p:stCondLst>
                            <p:childTnLst>
                              <p:par>
                                <p:cTn id="98" presetID="14" presetClass="entr" presetSubtype="10" fill="hold" grpId="0" nodeType="afterEffect">
                                  <p:stCondLst>
                                    <p:cond delay="0"/>
                                  </p:stCondLst>
                                  <p:iterate type="lt">
                                    <p:tmPct val="10000"/>
                                  </p:iterate>
                                  <p:childTnLst>
                                    <p:set>
                                      <p:cBhvr>
                                        <p:cTn id="99" dur="1" fill="hold">
                                          <p:stCondLst>
                                            <p:cond delay="0"/>
                                          </p:stCondLst>
                                        </p:cTn>
                                        <p:tgtEl>
                                          <p:spTgt spid="6"/>
                                        </p:tgtEl>
                                        <p:attrNameLst>
                                          <p:attrName>style.visibility</p:attrName>
                                        </p:attrNameLst>
                                      </p:cBhvr>
                                      <p:to>
                                        <p:strVal val="visible"/>
                                      </p:to>
                                    </p:set>
                                    <p:animEffect transition="in" filter="randombar(horizontal)">
                                      <p:cBhvr>
                                        <p:cTn id="100" dur="6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3" grpId="0"/>
      <p:bldP spid="109" grpId="0"/>
      <p:bldP spid="116" grpId="0"/>
      <p:bldP spid="123" grpId="0"/>
      <p:bldP spid="130" grpId="0"/>
      <p:bldP spid="137" grpId="0"/>
      <p:bldP spid="144" grpId="0"/>
      <p:bldP spid="15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41" name="矩形 40"/>
          <p:cNvSpPr/>
          <p:nvPr/>
        </p:nvSpPr>
        <p:spPr>
          <a:xfrm>
            <a:off x="1500559" y="3861842"/>
            <a:ext cx="9559669" cy="1524029"/>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900" b="0" i="0" u="none" strike="noStrike" kern="0" cap="none" spc="0" normalizeH="0" baseline="0" noProof="0" dirty="0">
                <a:ln>
                  <a:noFill/>
                </a:ln>
                <a:solidFill>
                  <a:srgbClr val="C00000"/>
                </a:solidFill>
                <a:effectLst/>
                <a:uLnTx/>
                <a:uFillTx/>
                <a:latin typeface="微软雅黑" panose="020B0503020204020204" pitchFamily="82" charset="2"/>
                <a:ea typeface="微软雅黑" panose="020B0503020204020204" pitchFamily="82" charset="2"/>
                <a:cs typeface="+mn-cs"/>
              </a:rPr>
              <a:t>　　任何政党都是政治组织，党员是党肌体的最小细胞。作为一名党员，爱党是首要之职，而讲政治是爱党的具体表现，有信念是爱党的力量源泉。讲政治、有信念就必须要有政治意识、大局意识、核心意识和看齐意识，保持政治本色，把理想信念时时处处体现为行动的力量。</a:t>
            </a:r>
          </a:p>
        </p:txBody>
      </p:sp>
      <p:sp>
        <p:nvSpPr>
          <p:cNvPr id="61" name="矩形 60"/>
          <p:cNvSpPr/>
          <p:nvPr/>
        </p:nvSpPr>
        <p:spPr>
          <a:xfrm>
            <a:off x="7247334" y="2861246"/>
            <a:ext cx="2409371" cy="340663"/>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rPr>
              <a:t>是爱党之源</a:t>
            </a:r>
            <a:endParaRPr kumimoji="0" lang="zh-CN" altLang="en-US" sz="3200" b="0" i="0" u="none" strike="noStrike" kern="0" cap="none" spc="0" normalizeH="0" baseline="0" noProof="0" dirty="0">
              <a:ln>
                <a:noFill/>
              </a:ln>
              <a:solidFill>
                <a:schemeClr val="accent1"/>
              </a:solidFill>
              <a:effectLst/>
              <a:uLnTx/>
              <a:uFillTx/>
              <a:latin typeface="微软雅黑" panose="020B0503020204020204" pitchFamily="82" charset="2"/>
              <a:ea typeface="微软雅黑" panose="020B0503020204020204" pitchFamily="82" charset="2"/>
              <a:cs typeface="+mn-cs"/>
            </a:endParaRPr>
          </a:p>
        </p:txBody>
      </p:sp>
      <p:grpSp>
        <p:nvGrpSpPr>
          <p:cNvPr id="3" name="组合 2"/>
          <p:cNvGrpSpPr/>
          <p:nvPr/>
        </p:nvGrpSpPr>
        <p:grpSpPr>
          <a:xfrm>
            <a:off x="2782838" y="2625845"/>
            <a:ext cx="4711005" cy="1015649"/>
            <a:chOff x="1029523" y="1783388"/>
            <a:chExt cx="4711005" cy="1015649"/>
          </a:xfrm>
        </p:grpSpPr>
        <p:sp>
          <p:nvSpPr>
            <p:cNvPr id="85" name="TextBox 25"/>
            <p:cNvSpPr txBox="1"/>
            <p:nvPr/>
          </p:nvSpPr>
          <p:spPr>
            <a:xfrm>
              <a:off x="2162546"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政治</a:t>
              </a:r>
            </a:p>
          </p:txBody>
        </p:sp>
        <p:grpSp>
          <p:nvGrpSpPr>
            <p:cNvPr id="86" name="组合 85"/>
            <p:cNvGrpSpPr/>
            <p:nvPr/>
          </p:nvGrpSpPr>
          <p:grpSpPr>
            <a:xfrm>
              <a:off x="1029523" y="1783388"/>
              <a:ext cx="1207689" cy="1015649"/>
              <a:chOff x="1846734" y="3164423"/>
              <a:chExt cx="864096" cy="726692"/>
            </a:xfrm>
          </p:grpSpPr>
          <p:grpSp>
            <p:nvGrpSpPr>
              <p:cNvPr id="87" name="组合 86"/>
              <p:cNvGrpSpPr/>
              <p:nvPr/>
            </p:nvGrpSpPr>
            <p:grpSpPr>
              <a:xfrm>
                <a:off x="1990748" y="3225529"/>
                <a:ext cx="600684" cy="600683"/>
                <a:chOff x="1475656" y="2065412"/>
                <a:chExt cx="1224139" cy="1224136"/>
              </a:xfrm>
            </p:grpSpPr>
            <p:sp>
              <p:nvSpPr>
                <p:cNvPr id="89" name="矩形 88"/>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0" name="直接连接符 89"/>
                <p:cNvCxnSpPr>
                  <a:stCxn id="89" idx="0"/>
                  <a:endCxn id="89"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89" idx="1"/>
                  <a:endCxn id="89"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8"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讲</a:t>
                </a:r>
              </a:p>
            </p:txBody>
          </p:sp>
        </p:grpSp>
        <p:sp>
          <p:nvSpPr>
            <p:cNvPr id="92" name="TextBox 25"/>
            <p:cNvSpPr txBox="1"/>
            <p:nvPr/>
          </p:nvSpPr>
          <p:spPr>
            <a:xfrm>
              <a:off x="4290294" y="1904737"/>
              <a:ext cx="1450234" cy="584761"/>
            </a:xfrm>
            <a:prstGeom prst="rect">
              <a:avLst/>
            </a:prstGeom>
            <a:noFill/>
          </p:spPr>
          <p:txBody>
            <a:bodyPr wrap="square" lIns="91426" tIns="45713" rIns="91426" bIns="45713" rtlCol="0">
              <a:spAutoFit/>
            </a:bodyPr>
            <a:lstStyle/>
            <a:p>
              <a:r>
                <a:rPr lang="zh-CN" altLang="en-US" sz="3200" b="1" kern="300" dirty="0">
                  <a:solidFill>
                    <a:srgbClr val="C00000"/>
                  </a:solidFill>
                  <a:latin typeface="微软雅黑" pitchFamily="34" charset="-122"/>
                  <a:ea typeface="微软雅黑" pitchFamily="34" charset="-122"/>
                  <a:cs typeface="明兰_UI_TC" pitchFamily="2" charset="-122"/>
                </a:rPr>
                <a:t>信念</a:t>
              </a:r>
            </a:p>
          </p:txBody>
        </p:sp>
        <p:grpSp>
          <p:nvGrpSpPr>
            <p:cNvPr id="93" name="组合 92"/>
            <p:cNvGrpSpPr/>
            <p:nvPr/>
          </p:nvGrpSpPr>
          <p:grpSpPr>
            <a:xfrm>
              <a:off x="3184833" y="1783388"/>
              <a:ext cx="1207689" cy="1015649"/>
              <a:chOff x="1846734" y="3164423"/>
              <a:chExt cx="864096" cy="726692"/>
            </a:xfrm>
          </p:grpSpPr>
          <p:grpSp>
            <p:nvGrpSpPr>
              <p:cNvPr id="94" name="组合 93"/>
              <p:cNvGrpSpPr/>
              <p:nvPr/>
            </p:nvGrpSpPr>
            <p:grpSpPr>
              <a:xfrm>
                <a:off x="1990748" y="3225529"/>
                <a:ext cx="600684" cy="600683"/>
                <a:chOff x="1475656" y="2065412"/>
                <a:chExt cx="1224139" cy="1224136"/>
              </a:xfrm>
            </p:grpSpPr>
            <p:sp>
              <p:nvSpPr>
                <p:cNvPr id="96" name="矩形 95"/>
                <p:cNvSpPr/>
                <p:nvPr/>
              </p:nvSpPr>
              <p:spPr>
                <a:xfrm>
                  <a:off x="1475659" y="2065412"/>
                  <a:ext cx="1224136" cy="1224136"/>
                </a:xfrm>
                <a:prstGeom prst="rect">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cxnSp>
              <p:nvCxnSpPr>
                <p:cNvPr id="97" name="直接连接符 96"/>
                <p:cNvCxnSpPr>
                  <a:stCxn id="96" idx="0"/>
                  <a:endCxn id="96" idx="2"/>
                </p:cNvCxnSpPr>
                <p:nvPr/>
              </p:nvCxnSpPr>
              <p:spPr>
                <a:xfrm>
                  <a:off x="2087724" y="2065412"/>
                  <a:ext cx="0" cy="1224136"/>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6" idx="1"/>
                  <a:endCxn id="96" idx="3"/>
                </p:cNvCxnSpPr>
                <p:nvPr/>
              </p:nvCxnSpPr>
              <p:spPr>
                <a:xfrm>
                  <a:off x="1475656" y="2677480"/>
                  <a:ext cx="1224136" cy="0"/>
                </a:xfrm>
                <a:prstGeom prst="line">
                  <a:avLst/>
                </a:prstGeom>
                <a:ln w="63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5" name="TextBox 25"/>
              <p:cNvSpPr txBox="1"/>
              <p:nvPr/>
            </p:nvSpPr>
            <p:spPr>
              <a:xfrm>
                <a:off x="1846734" y="3164423"/>
                <a:ext cx="864096" cy="726692"/>
              </a:xfrm>
              <a:prstGeom prst="rect">
                <a:avLst/>
              </a:prstGeom>
              <a:noFill/>
            </p:spPr>
            <p:txBody>
              <a:bodyPr wrap="square" lIns="91426" tIns="45713" rIns="91426" bIns="45713" rtlCol="0">
                <a:spAutoFit/>
              </a:bodyPr>
              <a:lstStyle/>
              <a:p>
                <a:pPr algn="ctr" defTabSz="1218570" fontAlgn="base">
                  <a:spcBef>
                    <a:spcPct val="0"/>
                  </a:spcBef>
                  <a:spcAft>
                    <a:spcPct val="0"/>
                  </a:spcAft>
                  <a:defRPr/>
                </a:pPr>
                <a:r>
                  <a:rPr lang="zh-CN" altLang="en-US" sz="6000" kern="300" spc="-300" dirty="0">
                    <a:gradFill>
                      <a:gsLst>
                        <a:gs pos="0">
                          <a:srgbClr val="FF0000"/>
                        </a:gs>
                        <a:gs pos="31000">
                          <a:schemeClr val="accent1">
                            <a:lumMod val="75000"/>
                          </a:schemeClr>
                        </a:gs>
                        <a:gs pos="60000">
                          <a:srgbClr val="EA0102"/>
                        </a:gs>
                        <a:gs pos="100000">
                          <a:srgbClr val="FF0000"/>
                        </a:gs>
                      </a:gsLst>
                      <a:lin ang="16200000" scaled="0"/>
                    </a:gradFill>
                    <a:latin typeface="华文行楷" pitchFamily="2" charset="-122"/>
                    <a:ea typeface="华文行楷" pitchFamily="2" charset="-122"/>
                    <a:cs typeface="明兰_UI_TC" pitchFamily="2" charset="-122"/>
                  </a:rPr>
                  <a:t>有</a:t>
                </a:r>
              </a:p>
            </p:txBody>
          </p:sp>
        </p:grpSp>
      </p:grpSp>
      <p:pic>
        <p:nvPicPr>
          <p:cNvPr id="100"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51"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694" y="4725938"/>
            <a:ext cx="2388608" cy="255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76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anim calcmode="lin" valueType="num">
                                      <p:cBhvr>
                                        <p:cTn id="13" dur="1000" fill="hold"/>
                                        <p:tgtEl>
                                          <p:spTgt spid="101"/>
                                        </p:tgtEl>
                                        <p:attrNameLst>
                                          <p:attrName>ppt_x</p:attrName>
                                        </p:attrNameLst>
                                      </p:cBhvr>
                                      <p:tavLst>
                                        <p:tav tm="0">
                                          <p:val>
                                            <p:strVal val="#ppt_x"/>
                                          </p:val>
                                        </p:tav>
                                        <p:tav tm="100000">
                                          <p:val>
                                            <p:strVal val="#ppt_x"/>
                                          </p:val>
                                        </p:tav>
                                      </p:tavLst>
                                    </p:anim>
                                    <p:anim calcmode="lin" valueType="num">
                                      <p:cBhvr>
                                        <p:cTn id="14" dur="1000" fill="hold"/>
                                        <p:tgtEl>
                                          <p:spTgt spid="10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6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grpSp>
        <p:nvGrpSpPr>
          <p:cNvPr id="24" name="组合 23"/>
          <p:cNvGrpSpPr/>
          <p:nvPr/>
        </p:nvGrpSpPr>
        <p:grpSpPr>
          <a:xfrm>
            <a:off x="2093520" y="2997746"/>
            <a:ext cx="1879885" cy="1711754"/>
            <a:chOff x="4172571" y="4348847"/>
            <a:chExt cx="1879885" cy="1711754"/>
          </a:xfrm>
        </p:grpSpPr>
        <p:sp>
          <p:nvSpPr>
            <p:cNvPr id="25" name="矩形 24"/>
            <p:cNvSpPr/>
            <p:nvPr/>
          </p:nvSpPr>
          <p:spPr>
            <a:xfrm>
              <a:off x="4172571" y="4348847"/>
              <a:ext cx="1879885" cy="1711754"/>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等线"/>
                <a:cs typeface="+mn-cs"/>
              </a:endParaRPr>
            </a:p>
          </p:txBody>
        </p:sp>
        <p:sp>
          <p:nvSpPr>
            <p:cNvPr id="26" name="矩形 25"/>
            <p:cNvSpPr/>
            <p:nvPr/>
          </p:nvSpPr>
          <p:spPr>
            <a:xfrm>
              <a:off x="4309736" y="4543944"/>
              <a:ext cx="1605553" cy="123447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54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强化</a:t>
              </a:r>
              <a:endParaRPr kumimoji="0" lang="en-US" altLang="zh-CN" sz="54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ysClr val="window" lastClr="FFFFFF"/>
                  </a:solidFill>
                  <a:effectLst/>
                  <a:uLnTx/>
                  <a:uFillTx/>
                  <a:latin typeface="微软雅黑" panose="020B0503020204020204" pitchFamily="82" charset="2"/>
                  <a:ea typeface="微软雅黑" panose="020B0503020204020204" pitchFamily="82" charset="2"/>
                  <a:cs typeface="+mn-cs"/>
                </a:rPr>
                <a:t>四种意识</a:t>
              </a:r>
            </a:p>
          </p:txBody>
        </p:sp>
      </p:grpSp>
      <p:sp>
        <p:nvSpPr>
          <p:cNvPr id="29" name="矩形 28"/>
          <p:cNvSpPr/>
          <p:nvPr/>
        </p:nvSpPr>
        <p:spPr>
          <a:xfrm>
            <a:off x="5694602" y="2225335"/>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强化政治意识</a:t>
            </a:r>
          </a:p>
        </p:txBody>
      </p:sp>
      <p:sp>
        <p:nvSpPr>
          <p:cNvPr id="30" name="矩形 29"/>
          <p:cNvSpPr/>
          <p:nvPr/>
        </p:nvSpPr>
        <p:spPr>
          <a:xfrm>
            <a:off x="5694599" y="3171431"/>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强化大局意识</a:t>
            </a:r>
          </a:p>
        </p:txBody>
      </p:sp>
      <p:sp>
        <p:nvSpPr>
          <p:cNvPr id="31" name="矩形 30"/>
          <p:cNvSpPr/>
          <p:nvPr/>
        </p:nvSpPr>
        <p:spPr>
          <a:xfrm>
            <a:off x="5694601" y="4126670"/>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强化核心意识</a:t>
            </a:r>
          </a:p>
        </p:txBody>
      </p:sp>
      <p:sp>
        <p:nvSpPr>
          <p:cNvPr id="32" name="矩形 31"/>
          <p:cNvSpPr/>
          <p:nvPr/>
        </p:nvSpPr>
        <p:spPr>
          <a:xfrm>
            <a:off x="5694600" y="5081907"/>
            <a:ext cx="4577069"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强化看齐意识</a:t>
            </a:r>
          </a:p>
        </p:txBody>
      </p:sp>
      <p:grpSp>
        <p:nvGrpSpPr>
          <p:cNvPr id="34" name="组合 33"/>
          <p:cNvGrpSpPr/>
          <p:nvPr/>
        </p:nvGrpSpPr>
        <p:grpSpPr>
          <a:xfrm>
            <a:off x="4817359" y="2205658"/>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grpSp>
        <p:nvGrpSpPr>
          <p:cNvPr id="37" name="组合 36"/>
          <p:cNvGrpSpPr/>
          <p:nvPr/>
        </p:nvGrpSpPr>
        <p:grpSpPr>
          <a:xfrm>
            <a:off x="4817359" y="3141760"/>
            <a:ext cx="719907" cy="720167"/>
            <a:chOff x="3635896" y="2037782"/>
            <a:chExt cx="540000" cy="540000"/>
          </a:xfrm>
          <a:solidFill>
            <a:srgbClr val="C00000"/>
          </a:solidFill>
        </p:grpSpPr>
        <p:sp>
          <p:nvSpPr>
            <p:cNvPr id="38" name="矩形 37"/>
            <p:cNvSpPr/>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9" name="TextBox 45"/>
            <p:cNvSpPr txBox="1"/>
            <p:nvPr/>
          </p:nvSpPr>
          <p:spPr>
            <a:xfrm>
              <a:off x="3635896" y="2123159"/>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grpSp>
        <p:nvGrpSpPr>
          <p:cNvPr id="40" name="组合 39"/>
          <p:cNvGrpSpPr/>
          <p:nvPr/>
        </p:nvGrpSpPr>
        <p:grpSpPr>
          <a:xfrm>
            <a:off x="4817359" y="4077866"/>
            <a:ext cx="719907" cy="720167"/>
            <a:chOff x="3635896" y="2647819"/>
            <a:chExt cx="540000" cy="540000"/>
          </a:xfrm>
          <a:solidFill>
            <a:srgbClr val="C00000"/>
          </a:solidFill>
        </p:grpSpPr>
        <p:sp>
          <p:nvSpPr>
            <p:cNvPr id="42" name="矩形 41"/>
            <p:cNvSpPr/>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3" name="TextBox 45"/>
            <p:cNvSpPr txBox="1"/>
            <p:nvPr/>
          </p:nvSpPr>
          <p:spPr>
            <a:xfrm>
              <a:off x="3635896" y="2733196"/>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03</a:t>
              </a:r>
              <a:endParaRPr lang="zh-CN" altLang="en-US" sz="2600" dirty="0">
                <a:solidFill>
                  <a:schemeClr val="bg1"/>
                </a:solidFill>
                <a:latin typeface="Impact" panose="020B0806030902050204" pitchFamily="34" charset="0"/>
              </a:endParaRPr>
            </a:p>
          </p:txBody>
        </p:sp>
      </p:grpSp>
      <p:grpSp>
        <p:nvGrpSpPr>
          <p:cNvPr id="44" name="组合 43"/>
          <p:cNvGrpSpPr/>
          <p:nvPr/>
        </p:nvGrpSpPr>
        <p:grpSpPr>
          <a:xfrm>
            <a:off x="4817359" y="5095134"/>
            <a:ext cx="719907" cy="720167"/>
            <a:chOff x="3635896" y="3257856"/>
            <a:chExt cx="540000" cy="540000"/>
          </a:xfrm>
          <a:solidFill>
            <a:srgbClr val="C00000"/>
          </a:solidFill>
        </p:grpSpPr>
        <p:sp>
          <p:nvSpPr>
            <p:cNvPr id="45" name="矩形 44"/>
            <p:cNvSpPr/>
            <p:nvPr/>
          </p:nvSpPr>
          <p:spPr>
            <a:xfrm>
              <a:off x="3635896" y="3257856"/>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46" name="TextBox 45"/>
            <p:cNvSpPr txBox="1"/>
            <p:nvPr/>
          </p:nvSpPr>
          <p:spPr>
            <a:xfrm>
              <a:off x="3635896" y="3343233"/>
              <a:ext cx="540000" cy="369247"/>
            </a:xfrm>
            <a:prstGeom prst="rect">
              <a:avLst/>
            </a:prstGeom>
            <a:noFill/>
          </p:spPr>
          <p:txBody>
            <a:bodyPr wrap="square" rtlCol="0" anchor="ctr" anchorCtr="0">
              <a:spAutoFit/>
            </a:bodyPr>
            <a:lstStyle/>
            <a:p>
              <a:pPr algn="ctr"/>
              <a:r>
                <a:rPr lang="en-US" altLang="zh-CN" sz="2600" dirty="0">
                  <a:solidFill>
                    <a:schemeClr val="bg1"/>
                  </a:solidFill>
                  <a:latin typeface="Impact" panose="020B0806030902050204" pitchFamily="34" charset="0"/>
                </a:rPr>
                <a:t>04</a:t>
              </a:r>
              <a:endParaRPr lang="zh-CN" altLang="en-US" sz="2600" dirty="0">
                <a:solidFill>
                  <a:schemeClr val="bg1"/>
                </a:solidFill>
                <a:latin typeface="Impact" panose="020B0806030902050204" pitchFamily="34" charset="0"/>
              </a:endParaRPr>
            </a:p>
          </p:txBody>
        </p:sp>
      </p:grpSp>
    </p:spTree>
    <p:extLst>
      <p:ext uri="{BB962C8B-B14F-4D97-AF65-F5344CB8AC3E}">
        <p14:creationId xmlns:p14="http://schemas.microsoft.com/office/powerpoint/2010/main" val="634478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14:presetBounceEnd="33333">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33333">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33333">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14:presetBounceEnd="33333">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14:bounceEnd="33333">
                                          <p:cBhvr additive="base">
                                            <p:cTn id="24" dur="1500" fill="hold"/>
                                            <p:tgtEl>
                                              <p:spTgt spid="30"/>
                                            </p:tgtEl>
                                            <p:attrNameLst>
                                              <p:attrName>ppt_x</p:attrName>
                                            </p:attrNameLst>
                                          </p:cBhvr>
                                          <p:tavLst>
                                            <p:tav tm="0">
                                              <p:val>
                                                <p:strVal val="1+#ppt_w/2"/>
                                              </p:val>
                                            </p:tav>
                                            <p:tav tm="100000">
                                              <p:val>
                                                <p:strVal val="#ppt_x"/>
                                              </p:val>
                                            </p:tav>
                                          </p:tavLst>
                                        </p:anim>
                                        <p:anim calcmode="lin" valueType="num" p14:bounceEnd="33333">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14:presetBounceEnd="33333">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14:bounceEnd="33333">
                                          <p:cBhvr additive="base">
                                            <p:cTn id="33" dur="1500" fill="hold"/>
                                            <p:tgtEl>
                                              <p:spTgt spid="31"/>
                                            </p:tgtEl>
                                            <p:attrNameLst>
                                              <p:attrName>ppt_x</p:attrName>
                                            </p:attrNameLst>
                                          </p:cBhvr>
                                          <p:tavLst>
                                            <p:tav tm="0">
                                              <p:val>
                                                <p:strVal val="1+#ppt_w/2"/>
                                              </p:val>
                                            </p:tav>
                                            <p:tav tm="100000">
                                              <p:val>
                                                <p:strVal val="#ppt_x"/>
                                              </p:val>
                                            </p:tav>
                                          </p:tavLst>
                                        </p:anim>
                                        <p:anim calcmode="lin" valueType="num" p14:bounceEnd="33333">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par>
                              <p:cTn id="39" fill="hold">
                                <p:stCondLst>
                                  <p:cond delay="7000"/>
                                </p:stCondLst>
                                <p:childTnLst>
                                  <p:par>
                                    <p:cTn id="40" presetID="2" presetClass="entr" presetSubtype="2" fill="hold" grpId="0" nodeType="afterEffect" p14:presetBounceEnd="33333">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14:bounceEnd="33333">
                                          <p:cBhvr additive="base">
                                            <p:cTn id="42" dur="1500" fill="hold"/>
                                            <p:tgtEl>
                                              <p:spTgt spid="32"/>
                                            </p:tgtEl>
                                            <p:attrNameLst>
                                              <p:attrName>ppt_x</p:attrName>
                                            </p:attrNameLst>
                                          </p:cBhvr>
                                          <p:tavLst>
                                            <p:tav tm="0">
                                              <p:val>
                                                <p:strVal val="1+#ppt_w/2"/>
                                              </p:val>
                                            </p:tav>
                                            <p:tav tm="100000">
                                              <p:val>
                                                <p:strVal val="#ppt_x"/>
                                              </p:val>
                                            </p:tav>
                                          </p:tavLst>
                                        </p:anim>
                                        <p:anim calcmode="lin" valueType="num" p14:bounceEnd="33333">
                                          <p:cBhvr additive="base">
                                            <p:cTn id="43"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par>
                              <p:cTn id="21" fill="hold">
                                <p:stCondLst>
                                  <p:cond delay="3000"/>
                                </p:stCondLst>
                                <p:childTnLst>
                                  <p:par>
                                    <p:cTn id="22" presetID="2" presetClass="entr" presetSubtype="2"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500" fill="hold"/>
                                            <p:tgtEl>
                                              <p:spTgt spid="30"/>
                                            </p:tgtEl>
                                            <p:attrNameLst>
                                              <p:attrName>ppt_x</p:attrName>
                                            </p:attrNameLst>
                                          </p:cBhvr>
                                          <p:tavLst>
                                            <p:tav tm="0">
                                              <p:val>
                                                <p:strVal val="1+#ppt_w/2"/>
                                              </p:val>
                                            </p:tav>
                                            <p:tav tm="100000">
                                              <p:val>
                                                <p:strVal val="#ppt_x"/>
                                              </p:val>
                                            </p:tav>
                                          </p:tavLst>
                                        </p:anim>
                                        <p:anim calcmode="lin" valueType="num">
                                          <p:cBhvr additive="base">
                                            <p:cTn id="25" dur="1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4500"/>
                                </p:stCondLst>
                                <p:childTnLst>
                                  <p:par>
                                    <p:cTn id="27" presetID="10"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par>
                              <p:cTn id="30" fill="hold">
                                <p:stCondLst>
                                  <p:cond delay="5000"/>
                                </p:stCondLst>
                                <p:childTnLst>
                                  <p:par>
                                    <p:cTn id="31" presetID="2" presetClass="entr" presetSubtype="2"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500" fill="hold"/>
                                            <p:tgtEl>
                                              <p:spTgt spid="31"/>
                                            </p:tgtEl>
                                            <p:attrNameLst>
                                              <p:attrName>ppt_x</p:attrName>
                                            </p:attrNameLst>
                                          </p:cBhvr>
                                          <p:tavLst>
                                            <p:tav tm="0">
                                              <p:val>
                                                <p:strVal val="1+#ppt_w/2"/>
                                              </p:val>
                                            </p:tav>
                                            <p:tav tm="100000">
                                              <p:val>
                                                <p:strVal val="#ppt_x"/>
                                              </p:val>
                                            </p:tav>
                                          </p:tavLst>
                                        </p:anim>
                                        <p:anim calcmode="lin" valueType="num">
                                          <p:cBhvr additive="base">
                                            <p:cTn id="34" dur="1500" fill="hold"/>
                                            <p:tgtEl>
                                              <p:spTgt spid="3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1500" fill="hold"/>
                                            <p:tgtEl>
                                              <p:spTgt spid="32"/>
                                            </p:tgtEl>
                                            <p:attrNameLst>
                                              <p:attrName>ppt_x</p:attrName>
                                            </p:attrNameLst>
                                          </p:cBhvr>
                                          <p:tavLst>
                                            <p:tav tm="0">
                                              <p:val>
                                                <p:strVal val="1+#ppt_w/2"/>
                                              </p:val>
                                            </p:tav>
                                            <p:tav tm="100000">
                                              <p:val>
                                                <p:strVal val="#ppt_x"/>
                                              </p:val>
                                            </p:tav>
                                          </p:tavLst>
                                        </p:anim>
                                        <p:anim calcmode="lin" valueType="num">
                                          <p:cBhvr additive="base">
                                            <p:cTn id="43" dur="1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强化政治意识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01</a:t>
              </a:r>
              <a:endParaRPr lang="zh-CN" altLang="en-US" dirty="0"/>
            </a:p>
          </p:txBody>
        </p:sp>
      </p:grpSp>
      <p:sp>
        <p:nvSpPr>
          <p:cNvPr id="23" name="矩形 22"/>
          <p:cNvSpPr/>
          <p:nvPr/>
        </p:nvSpPr>
        <p:spPr>
          <a:xfrm>
            <a:off x="1500559" y="3213770"/>
            <a:ext cx="5776773" cy="629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运用</a:t>
            </a:r>
            <a:r>
              <a:rPr lang="zh-CN" altLang="en-US" sz="2400" dirty="0">
                <a:solidFill>
                  <a:schemeClr val="bg1"/>
                </a:solidFill>
                <a:latin typeface="微软雅黑" panose="020B0503020204020204" pitchFamily="82" charset="2"/>
                <a:ea typeface="微软雅黑" panose="020B0503020204020204" pitchFamily="82" charset="2"/>
              </a:rPr>
              <a:t>政治思维</a:t>
            </a:r>
          </a:p>
        </p:txBody>
      </p:sp>
      <p:sp>
        <p:nvSpPr>
          <p:cNvPr id="27" name="矩形 26"/>
          <p:cNvSpPr/>
          <p:nvPr/>
        </p:nvSpPr>
        <p:spPr>
          <a:xfrm>
            <a:off x="1500560" y="3896868"/>
            <a:ext cx="5776771" cy="852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增强</a:t>
            </a:r>
            <a:r>
              <a:rPr lang="zh-CN" altLang="en-US" sz="2400" dirty="0">
                <a:solidFill>
                  <a:schemeClr val="bg1"/>
                </a:solidFill>
                <a:latin typeface="微软雅黑" panose="020B0503020204020204" pitchFamily="82" charset="2"/>
                <a:ea typeface="微软雅黑" panose="020B0503020204020204" pitchFamily="82" charset="2"/>
              </a:rPr>
              <a:t>政治定力、政治敏感性和政治洞察力</a:t>
            </a:r>
          </a:p>
        </p:txBody>
      </p:sp>
      <p:sp>
        <p:nvSpPr>
          <p:cNvPr id="28" name="矩形 27"/>
          <p:cNvSpPr/>
          <p:nvPr/>
        </p:nvSpPr>
        <p:spPr>
          <a:xfrm>
            <a:off x="1500560" y="478665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坚定</a:t>
            </a:r>
            <a:r>
              <a:rPr lang="zh-CN" altLang="en-US" sz="2400" dirty="0">
                <a:solidFill>
                  <a:schemeClr val="bg1"/>
                </a:solidFill>
                <a:latin typeface="微软雅黑" panose="020B0503020204020204" pitchFamily="82" charset="2"/>
                <a:ea typeface="微软雅黑" panose="020B0503020204020204" pitchFamily="82" charset="2"/>
              </a:rPr>
              <a:t>正确的政治观点、政治立场</a:t>
            </a:r>
          </a:p>
        </p:txBody>
      </p:sp>
      <p:sp>
        <p:nvSpPr>
          <p:cNvPr id="33" name="矩形 32"/>
          <p:cNvSpPr/>
          <p:nvPr/>
        </p:nvSpPr>
        <p:spPr>
          <a:xfrm>
            <a:off x="1500560" y="5614943"/>
            <a:ext cx="5801204" cy="407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latin typeface="微软雅黑" panose="020B0503020204020204" pitchFamily="82" charset="2"/>
                <a:ea typeface="微软雅黑" panose="020B0503020204020204" pitchFamily="82" charset="2"/>
              </a:rPr>
              <a:t>明辨</a:t>
            </a:r>
            <a:r>
              <a:rPr lang="zh-CN" altLang="en-US" sz="2400" dirty="0">
                <a:solidFill>
                  <a:schemeClr val="bg1"/>
                </a:solidFill>
                <a:latin typeface="微软雅黑" panose="020B0503020204020204" pitchFamily="82" charset="2"/>
                <a:ea typeface="微软雅黑" panose="020B0503020204020204" pitchFamily="82" charset="2"/>
              </a:rPr>
              <a:t>政治方向</a:t>
            </a:r>
          </a:p>
        </p:txBody>
      </p:sp>
      <p:sp>
        <p:nvSpPr>
          <p:cNvPr id="67" name="矩形 66"/>
          <p:cNvSpPr/>
          <p:nvPr/>
        </p:nvSpPr>
        <p:spPr>
          <a:xfrm>
            <a:off x="7833120" y="4137368"/>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在大是大非问题上态度鲜明，立场坚定，不左顾右盼，自觉地在思想上政治上行动上同以习近平同志为总书记的党中央保持高度一致。</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659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07973" y="477664"/>
            <a:ext cx="4799975" cy="575867"/>
          </a:xfr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itchFamily="34" charset="-122"/>
                <a:ea typeface="微软雅黑" pitchFamily="34" charset="-122"/>
                <a:cs typeface="明兰_UI_TC" pitchFamily="2" charset="-122"/>
              </a:rPr>
              <a:t>践行“</a:t>
            </a:r>
            <a:r>
              <a:rPr lang="zh-CN" altLang="en-US" kern="300" dirty="0">
                <a:solidFill>
                  <a:srgbClr val="C00000"/>
                </a:solidFill>
                <a:latin typeface="微软雅黑" pitchFamily="34" charset="-122"/>
                <a:ea typeface="微软雅黑" pitchFamily="34" charset="-122"/>
                <a:cs typeface="明兰_UI_TC" pitchFamily="2" charset="-122"/>
              </a:rPr>
              <a:t>四讲四有</a:t>
            </a:r>
            <a:r>
              <a:rPr lang="zh-CN" altLang="en-US" b="0" kern="300" dirty="0">
                <a:solidFill>
                  <a:srgbClr val="C00000"/>
                </a:solidFill>
                <a:latin typeface="微软雅黑" pitchFamily="34" charset="-122"/>
                <a:ea typeface="微软雅黑" pitchFamily="34" charset="-122"/>
                <a:cs typeface="明兰_UI_TC" pitchFamily="2" charset="-122"/>
              </a:rPr>
              <a:t>”做合格党员</a:t>
            </a:r>
            <a:endParaRPr lang="zh-CN" altLang="en-US" b="0" kern="300" dirty="0">
              <a:solidFill>
                <a:srgbClr val="C00000"/>
              </a:solidFill>
              <a:effectLst/>
              <a:latin typeface="微软雅黑" pitchFamily="34" charset="-122"/>
              <a:ea typeface="微软雅黑" pitchFamily="34" charset="-122"/>
              <a:cs typeface="明兰_UI_TC" pitchFamily="2" charset="-122"/>
            </a:endParaRPr>
          </a:p>
        </p:txBody>
      </p:sp>
      <p:sp>
        <p:nvSpPr>
          <p:cNvPr id="29" name="矩形 28"/>
          <p:cNvSpPr/>
          <p:nvPr/>
        </p:nvSpPr>
        <p:spPr>
          <a:xfrm>
            <a:off x="2464678" y="2163556"/>
            <a:ext cx="4577068" cy="720167"/>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55" tIns="60927" rIns="121855" bIns="60927" rtlCol="0" anchor="ctr"/>
          <a:lstStyle/>
          <a:p>
            <a:pPr lvl="0" algn="ctr" defTabSz="914400">
              <a:defRPr/>
            </a:pPr>
            <a:r>
              <a:rPr lang="zh-CN" altLang="en-US" sz="3200" b="1" kern="0" dirty="0">
                <a:solidFill>
                  <a:schemeClr val="accent1"/>
                </a:solidFill>
                <a:latin typeface="微软雅黑" panose="020B0503020204020204" pitchFamily="82" charset="2"/>
                <a:ea typeface="微软雅黑" panose="020B0503020204020204" pitchFamily="82" charset="2"/>
              </a:rPr>
              <a:t>强化大局意识</a:t>
            </a:r>
          </a:p>
        </p:txBody>
      </p:sp>
      <p:grpSp>
        <p:nvGrpSpPr>
          <p:cNvPr id="34" name="组合 33"/>
          <p:cNvGrpSpPr/>
          <p:nvPr/>
        </p:nvGrpSpPr>
        <p:grpSpPr>
          <a:xfrm>
            <a:off x="1587435" y="2143879"/>
            <a:ext cx="719907" cy="720167"/>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dirty="0"/>
                <a:t>02</a:t>
              </a:r>
              <a:endParaRPr lang="zh-CN" altLang="en-US" dirty="0"/>
            </a:p>
          </p:txBody>
        </p:sp>
      </p:grpSp>
      <p:sp>
        <p:nvSpPr>
          <p:cNvPr id="23" name="矩形 22"/>
          <p:cNvSpPr/>
          <p:nvPr/>
        </p:nvSpPr>
        <p:spPr>
          <a:xfrm>
            <a:off x="1500559" y="3213770"/>
            <a:ext cx="5776773" cy="6298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以“四个全面”战略布局为</a:t>
            </a:r>
            <a:r>
              <a:rPr lang="zh-CN" altLang="en-US" b="1" dirty="0">
                <a:solidFill>
                  <a:schemeClr val="bg1"/>
                </a:solidFill>
                <a:latin typeface="微软雅黑" panose="020B0503020204020204" pitchFamily="82" charset="2"/>
                <a:ea typeface="微软雅黑" panose="020B0503020204020204" pitchFamily="82" charset="2"/>
              </a:rPr>
              <a:t>总揽</a:t>
            </a:r>
            <a:endParaRPr lang="zh-CN" altLang="en-US" dirty="0">
              <a:solidFill>
                <a:schemeClr val="bg1"/>
              </a:solidFill>
            </a:endParaRPr>
          </a:p>
        </p:txBody>
      </p:sp>
      <p:sp>
        <p:nvSpPr>
          <p:cNvPr id="27" name="矩形 26"/>
          <p:cNvSpPr/>
          <p:nvPr/>
        </p:nvSpPr>
        <p:spPr>
          <a:xfrm>
            <a:off x="1500560" y="3896868"/>
            <a:ext cx="5776771" cy="852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以十三五规划为</a:t>
            </a:r>
            <a:r>
              <a:rPr lang="zh-CN" altLang="en-US" b="1" dirty="0">
                <a:solidFill>
                  <a:schemeClr val="bg1"/>
                </a:solidFill>
                <a:latin typeface="微软雅黑" panose="020B0503020204020204" pitchFamily="82" charset="2"/>
                <a:ea typeface="微软雅黑" panose="020B0503020204020204" pitchFamily="82" charset="2"/>
              </a:rPr>
              <a:t>主线</a:t>
            </a:r>
            <a:endParaRPr lang="zh-CN" altLang="en-US" dirty="0">
              <a:solidFill>
                <a:schemeClr val="bg1"/>
              </a:solidFill>
            </a:endParaRPr>
          </a:p>
        </p:txBody>
      </p:sp>
      <p:sp>
        <p:nvSpPr>
          <p:cNvPr id="28" name="矩形 27"/>
          <p:cNvSpPr/>
          <p:nvPr/>
        </p:nvSpPr>
        <p:spPr>
          <a:xfrm>
            <a:off x="1500560" y="4786659"/>
            <a:ext cx="5801204" cy="7814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以实现中国梦为奋斗</a:t>
            </a:r>
            <a:r>
              <a:rPr lang="zh-CN" altLang="en-US" b="1" dirty="0">
                <a:solidFill>
                  <a:schemeClr val="bg1"/>
                </a:solidFill>
                <a:latin typeface="微软雅黑" panose="020B0503020204020204" pitchFamily="82" charset="2"/>
                <a:ea typeface="微软雅黑" panose="020B0503020204020204" pitchFamily="82" charset="2"/>
              </a:rPr>
              <a:t>目标</a:t>
            </a:r>
            <a:endParaRPr lang="zh-CN" altLang="en-US" dirty="0">
              <a:solidFill>
                <a:schemeClr val="bg1"/>
              </a:solidFill>
            </a:endParaRPr>
          </a:p>
        </p:txBody>
      </p:sp>
      <p:sp>
        <p:nvSpPr>
          <p:cNvPr id="33" name="矩形 32"/>
          <p:cNvSpPr/>
          <p:nvPr/>
        </p:nvSpPr>
        <p:spPr>
          <a:xfrm>
            <a:off x="1500560" y="5614943"/>
            <a:ext cx="5801204" cy="4071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82" charset="2"/>
                <a:ea typeface="微软雅黑" panose="020B0503020204020204" pitchFamily="82" charset="2"/>
              </a:rPr>
              <a:t> 以各级党委的决定部署为</a:t>
            </a:r>
            <a:r>
              <a:rPr lang="zh-CN" altLang="en-US" b="1" dirty="0">
                <a:solidFill>
                  <a:schemeClr val="bg1"/>
                </a:solidFill>
                <a:latin typeface="微软雅黑" panose="020B0503020204020204" pitchFamily="82" charset="2"/>
                <a:ea typeface="微软雅黑" panose="020B0503020204020204" pitchFamily="82" charset="2"/>
              </a:rPr>
              <a:t>推手</a:t>
            </a:r>
            <a:endParaRPr lang="zh-CN" altLang="en-US" dirty="0">
              <a:solidFill>
                <a:schemeClr val="bg1"/>
              </a:solidFill>
            </a:endParaRPr>
          </a:p>
        </p:txBody>
      </p:sp>
      <p:sp>
        <p:nvSpPr>
          <p:cNvPr id="67" name="矩形 66"/>
          <p:cNvSpPr/>
          <p:nvPr/>
        </p:nvSpPr>
        <p:spPr>
          <a:xfrm>
            <a:off x="7833120" y="4137368"/>
            <a:ext cx="3446662" cy="1524029"/>
          </a:xfrm>
          <a:prstGeom prst="rect">
            <a:avLst/>
          </a:prstGeom>
          <a:noFill/>
          <a:ln w="12700" cap="flat" cmpd="sng" algn="ctr">
            <a:noFill/>
            <a:prstDash val="solid"/>
            <a:miter lim="800000"/>
          </a:ln>
          <a:effectLst/>
        </p:spPr>
        <p:txBody>
          <a:bodyPr rtlCol="0" anchor="ctr"/>
          <a:lstStyle/>
          <a:p>
            <a:pPr>
              <a:lnSpc>
                <a:spcPct val="150000"/>
              </a:lnSpc>
            </a:pPr>
            <a:r>
              <a:rPr lang="zh-CN" altLang="en-US" sz="1800" dirty="0">
                <a:solidFill>
                  <a:schemeClr val="accent1"/>
                </a:solidFill>
                <a:latin typeface="微软雅黑" panose="020B0503020204020204" pitchFamily="82" charset="2"/>
                <a:ea typeface="微软雅黑" panose="020B0503020204020204" pitchFamily="82" charset="2"/>
              </a:rPr>
              <a:t>着眼于整个国家、整个民族，服从服务于中心工作，将个人理想与民族复兴的宏愿结合起来，志存高远，凝心聚力，奋发有为。</a:t>
            </a:r>
          </a:p>
        </p:txBody>
      </p:sp>
      <p:pic>
        <p:nvPicPr>
          <p:cNvPr id="7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513" y="1724221"/>
            <a:ext cx="23018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024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p:cTn id="42" dur="500" fill="hold"/>
                                        <p:tgtEl>
                                          <p:spTgt spid="70"/>
                                        </p:tgtEl>
                                        <p:attrNameLst>
                                          <p:attrName>ppt_w</p:attrName>
                                        </p:attrNameLst>
                                      </p:cBhvr>
                                      <p:tavLst>
                                        <p:tav tm="0">
                                          <p:val>
                                            <p:fltVal val="0"/>
                                          </p:val>
                                        </p:tav>
                                        <p:tav tm="100000">
                                          <p:val>
                                            <p:strVal val="#ppt_w"/>
                                          </p:val>
                                        </p:tav>
                                      </p:tavLst>
                                    </p:anim>
                                    <p:anim calcmode="lin" valueType="num">
                                      <p:cBhvr>
                                        <p:cTn id="43" dur="500" fill="hold"/>
                                        <p:tgtEl>
                                          <p:spTgt spid="70"/>
                                        </p:tgtEl>
                                        <p:attrNameLst>
                                          <p:attrName>ppt_h</p:attrName>
                                        </p:attrNameLst>
                                      </p:cBhvr>
                                      <p:tavLst>
                                        <p:tav tm="0">
                                          <p:val>
                                            <p:fltVal val="0"/>
                                          </p:val>
                                        </p:tav>
                                        <p:tav tm="100000">
                                          <p:val>
                                            <p:strVal val="#ppt_h"/>
                                          </p:val>
                                        </p:tav>
                                      </p:tavLst>
                                    </p:anim>
                                    <p:animEffect transition="in" filter="fade">
                                      <p:cBhvr>
                                        <p:cTn id="44" dur="500"/>
                                        <p:tgtEl>
                                          <p:spTgt spid="70"/>
                                        </p:tgtEl>
                                      </p:cBhvr>
                                    </p:animEffect>
                                  </p:childTnLst>
                                </p:cTn>
                              </p:par>
                            </p:childTnLst>
                          </p:cTn>
                        </p:par>
                        <p:par>
                          <p:cTn id="45" fill="hold">
                            <p:stCondLst>
                              <p:cond delay="5500"/>
                            </p:stCondLst>
                            <p:childTnLst>
                              <p:par>
                                <p:cTn id="46" presetID="14" presetClass="entr" presetSubtype="10" fill="hold" grpId="0" nodeType="afterEffect">
                                  <p:stCondLst>
                                    <p:cond delay="0"/>
                                  </p:stCondLst>
                                  <p:iterate type="lt">
                                    <p:tmPct val="10000"/>
                                  </p:iterate>
                                  <p:childTnLst>
                                    <p:set>
                                      <p:cBhvr>
                                        <p:cTn id="47" dur="1" fill="hold">
                                          <p:stCondLst>
                                            <p:cond delay="0"/>
                                          </p:stCondLst>
                                        </p:cTn>
                                        <p:tgtEl>
                                          <p:spTgt spid="67"/>
                                        </p:tgtEl>
                                        <p:attrNameLst>
                                          <p:attrName>style.visibility</p:attrName>
                                        </p:attrNameLst>
                                      </p:cBhvr>
                                      <p:to>
                                        <p:strVal val="visible"/>
                                      </p:to>
                                    </p:set>
                                    <p:animEffect transition="in" filter="randombar(horizontal)">
                                      <p:cBhvr>
                                        <p:cTn id="48"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27" grpId="0" animBg="1"/>
      <p:bldP spid="28" grpId="0" animBg="1"/>
      <p:bldP spid="33" grpId="0" animBg="1"/>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9778E3-0D3A-424A-88B7-959005D03E54"/>
  <p:tag name="ISPRING_ULTRA_SCORM_SLIDE_COUNT" val="7"/>
  <p:tag name="ISPRING_SCORM_RATE_SLIDES" val="1"/>
  <p:tag name="ISPRINGONLINEFOLDERID" val="0"/>
  <p:tag name="ISPRINGONLINEFOLDERPATH" val="Content List"/>
  <p:tag name="ISPRINGCLOUDFOLDERID" val="0"/>
  <p:tag name="ISPRINGCLOUDFOLDERPATH" val="Repository"/>
  <p:tag name="ISPRING_PLAYERS_CUSTOMIZATION" val="UEsDBBQAAgAIAJpWWE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aVlh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pWWE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mlZY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mlZY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mlZY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lZYSLO/s1BtAAAAcgAAABwAAAB1bml2ZXJzYWwvbG9jYWxfc2V0dGluZ3MueG1sDcw9DoMwDEDhnVNYnsrQv42BwMZYVSo9gBUshOTYKLGqcnuyveHT68d/EvhxLptpwOftgcAabdl0Dfidp2uHUJx0ITHlgGoI49D0YpHkw+4VFtiFDs4zpxrOL0pVvjMXVievZ7hE248W70NzAl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aVlhIJdAvvcMIAAAPPgAAKQAAAHVuaXZlcnNhbC9za2luX2N1c3RvbWl6YXRpb25fc2V0dGluZ3MueG1s7Rtrb6vI9fv9FSNXK22lKn7gVypfVxjGCboO9hqS3NuqsrCZxCjAeGHse73yh/01+8P6S3pmgBgc24EkVdUKk0ThzHnNec3jJL3wyfGVdcio5/xmMYf6BmHM8R/D/ieEegvq0mASkJCwsLqH3Du+Tb9r/gPlMICGzPJtK7AVPhr2a2goPqjbkbtqF96ag2YDdZq4gbtIxS0Fxi4l9VJSYExt1JVe9YBFxDcgC+Kz41x71czoSwLND0nANN8mP/pSFjs9lJ3BVWDZDuCF/XaTP7tE6k5t8gc1661OC+8asiRJbaS01Lpa23U6lx25jnCt2apJu0G3ITUkVG+16pftXb3TaEnwNrxsA5cmvmyjZqfZbKi7Bm4ANZLlgdpQdh3psl6XQRruXiq74XDQqdVQvV6Xmuqu1ZaGgxoCbAl4yFKXG1BSpYHU3skDud6V0FAZDobNHVZxW2mhbgO3a7VdczCQarW9cfezS5trD809ncScrzA86oKjozy2qkeCq7dYBwEgm8RbuRYjyLc88rkiYtJnImLRzwu62v65EgeoCOYEPdErC42AAObM+oYDUIIUug5CEjPrVcVQgicUS2dGGo4c+3NlvmaM+hcL6jPQ68KngWe5lf6fouCJp5aHkm5IUITuwVqQvbiO+OQli2VBQMNzjmhBvZXlb0f0kV7MrcXTY0DXvp1LzeV2RQLX8Z8Au3bZUfBZQa4TMo0RL6Mf7vInP9kKgiMkXL025k8uSteaEzeRWBOfAnR7ka9b5IB044QOE6RynT/nSFfWI8k6oCvz5zyND1KyXuvw53UiRn4wQJd4/jfOorvWlgRZIVG9PEtFV+tV0XhaBfSRGztL97qjn+lcCuXHf+Qa1viTi4hPkAvM5aXYbGL+6gFi/HpYS3oeSAHnpotLDBIsJ4OZMr6ZyPq32Wh8NZ4NtKtKX4myEvG0/LnR7v6ot9pQuWK6nJyMG3k0yvJCglmrlo+Xbk7HoxkwxKOZjr+alT7/WZh0fGuONB1X+vEvhRlMpviu0uc/85DeTqdYN2fGSFPxTDNm+tgUdhlhE6uV/je6RktrQxCjaOOQ74gtCYLy7AQEha5jiwFesh1/TXLIU8c3sqbPptgwp5piamO90jdoEGz/Ijhba7aE4FlaIbKd0Jq7xBZiIUTE+Cq93MEXWzqAST3L8S/ySJ/K95p+NTPH45Exw7qaQCp97NtIDSwuqTijqWzgKfAILFjI30Y+E9EnOCDZdQszudaurkfwbXJFrp3HpQvf7A3aTDC4ZEL8HIQQOHgKUWcY9+Opym0IApGFVlYYfqeBnQmatOty8NZ0ZQyhqZgp/iZnk/AGxzv+AkKHLFgOfjfYMOQrPBuMv0KMQ26OCxKNv0BKfilI9A0bkEPYyEGmy3falcwzgqdhkiBJDi4sHu/uFlmLBdBxa24cug4Bwi0MaSKyMbwoLMnAv9yCIzV5dCLbI8ZgbPH26GwIqBLYsMzlkAVlSMEqj65fbrW/z4ayNsLqDMJNHd/PTFEluVDP2iKfMmTZG8tfEDQnC2sNmbCFMduxxRj3vFDh17XzG7JYXH9+ikuXruKvP71BpUzBO6IZbJhBGGxTVuw16dxs8QzeqAiP9ZNa5DHAm1UwFKzLU238MS4KHW/tRlX6Ixz1rFxRZ72qx/vtld9t/wFljKgEDzSoaAOHFiLCsBLzJQcWT7cQoaYPQVx88oSCz4+ohRjo45iHTtE72NyB5TKK3IFFi7G4xwNDM2GzdU/m/PSRg1jkauS14/7mZ0SXwAn9OVXn5IHCfskl1ibayMDaJdyfx8uprVJmaTE1cwSK68DzMQoq4Oo6Hj9D5WN7e4MTU0SrQWY+93Tt2iK7XedJrAhg57VHXu7DHgLqCahrhUlcR4vS396pSDTFaSR3UmwD8ZyguX2Vys93eczA8lS5nimyrmB+ouD57Oang+zgNhmZxmwkDzgHSBPPYoslrMIP/JyXn1d0IlDxUAZ+8eQNYgWL5b9+/yM/mwN9IiiKoX8tygeSn1dN/MzvHzplJPxnDj6mPMiSipechPGBKiHNf74yNQjQDzmyWNGy5FGPX3HlEg0pELtRNk1Zub6BLDFEUtB1AHvBgkxu5OkXKHxir1/p31jBExROk1K3KCNheR6brLAO+yPumrmOTwqSv3sl4pM3tclMVlVx9occdZ3FU7T82nCAia/5kEsfi/BTrmUdqvMBS2I7rDhPsbglVQtKQvS+Lwibo2vdM2B/oeJaUMNZ5n7GZwF1J/xm6+VVLiDwizgI4z4L+JE+eUtjhEv6PfZdjJWGHGJOQIUJ3yv2Hyw3jJH3wEP0Kc8dO40bQw4R76gL64ISTSeNnx04JFOUgbj6TVM8w17oDueseGg/0RTwEF8nP9gL/BTwEN/gi8oYDnYvdTocSpMm93EDK0jDU86LGR3xHiARX9SpWMXkLYvDVRjxi9kwNZMYkMX0qE36YnU0HY/ECc1haY2rJ1Tu+c8bmBtOM9+KeYe88ZAZ2Adw9XwE95jDXHI6vMU8IAnTthbvnwqZsRc1EA6NEUER267I5wocRazFktf6sIJiHp8r3JxRk+YU3SqpaLygpSiFNudJPVHRRUEvJNLndbyYKBrl+3miXvWFnXrVcx7qxWxPO9Bfe3MSYIgBB+pc7KEsMI2+TC7D7sSe9IDuxGiaAVsCbx9OSUkmpACZwBIbqyRbopf0OOwumeOSDXFjnBQgZZzz8++FkB3ng1tmI/LA0uEdQwpnQVzs9rGYLYIp+EkqcSbLFP7sSMGkY9Y8FLM/Uq2S9Scl7MiSlBRqHu/pGk3ZgdurR2QB7inz96rplRaK1JFO69n265FWbtl9LbuvZfe17L7+z3RfP5Xt17L9WrZfy/Zr2X4t269l+7Vsv5bt17L9WrZfy/Zr2X4t269l+7Vsv5bt1w9uv56/7D7ov6Zu7z+6/bpnXXZfz/iubL6Wzdey+Vo2X/9vm69n/xzov9d7PYQBKfA7+T/f/wZQSwMEFAACAAgAm1ZYSEpyykhxDQAAJyIAABcAAAB1bml2ZXJzYWwvdW5pdmVyc2FsLnBuZ+2aaVRTWbaAr+UE4oDtK9FiarUFqwQZIgQkJIUyaBWCNQgyGEAmRUgICEiAYEG1iAMp4QnBAFlVdmPXC3MwIYEQFWUwCSmaClMCQRkihBDDJQmBBDqBqlq9Vv/rn2/lxx3O+e45d++zz95n37tO4YUAv107PtkBAMCuc2e9vwaALf4AsBljtE1Xs3razk932ZT6td9poK7XYkZX2BLvdd4LABrxJpqorbqycfLZkFQA2N2hPzZ1of8RAwCH2s55e317EykdPX/PLmP01luwXAPgAFqeCebIcOH7L7Zu9Tn6lxN/2XH6gtHsZz/deWdzJ3L/Z1+ZHj5k6u3v2ncrsulep9m0HAr/WCJU877kVZzrXQzfaub5lPx/rWRGVsDg6EUXVUB6BxHdnrkwS66vatMssJ8is+U+OnluPWlW4K8d6vdWdgheTPJyV8GUOH11a+RIt2vFtpLBiNwc90O6mueXnR9MniS0KQbC2Ma6MjD/07Wjqmm3Sv7Z9eevhvYwRWurKvZDPczoay7OIu9dvy2P/Eh3Mc3Tt/rcyEZfd4igP39vAAZgAAZgAAZgAAZgAAZgAAZgAAZgAAZgAAZgAP+/wSsmSytF2+pvNfj/ttvgHTboNnlnD4QHS12YLAmsgimHom1Jak681SmwZVrOnajoag3drf9rWapVziWELVAJXQjc4hNry2auR38vTKAhC9rtp+WiSde1Fy8mnw0iPdQvzdobshv2kDPbwJZg9mYAeD764c3xelhzxHJEVyLY21RbmomupicJwDIn3kxs6dqF7dtLnpJwWDVgna5vknoZoXm7J7C2ky+Gq+glZRE4teXg2mww65S6E9qOmfUQqXs9OlNTkTff/pU2qA3MXe5f6ZSSyspRCBS6ipLEYGmmHFQPBHWsORA7cH3SS9jl0++5ujQhPiFOk365mr8U+AYZAwAWV9q9EZ2XmtRKGosZPs8sj3ORORHESi/ZMUyyI73WJcFKlZBZF+0KE6naVZWo7+s6B4/gYQtFEhsqR0HBwOEfvttTgUw/heqsWTE+SulFqHsC2y3P23yRyHu99EsB/Ebc3GP1dMp05QwVAzIIRk4TVJIKrKtBHtnzDt5LRJWmoXKRbAgOIcpP6c+q5iYJ7u0EblE4ZomBMPmrBcqkU4j9ylhCVbQzT56vcVaMRzZhL9Be62RKcHWM70g7Eb/5hgt3LDGx3jUuHp+n9Z0VDsSi8BKioh2/h5Lx2rtYTf8q6t0QLBgEveuk7oI8tutomxXVs8jm8znVtsy1FRHr/gkiBXkkmIkPuS0Vg9XE2DEkD/qx/9gDz35UgoMzAKBYw8czFQcXhmpKc9AuvMZyMfbZXPAhQnhf+vuXsZu7EpNlUCzvyp6SDB7MNmfexo4Te2ZA0ybVOn0VbbJ/nxX1WqcSSzjQx/SZFok9afFM3zqsNQi2BTg8RpnYrkismjOiec3EIb3qAnRvUuOy5ub9IDaL9lg8xEl/kX+KVBiZcl7QKUkQjmXns9Zu58a6/pPGPNCSSRajTGwebAdTn3QMVYsSafTHqz/9GaMzOEOFGZ45gc0ebMQixr7n52wGkjO4bw92ZY8Vh9bmM/mwrqu7uSH2az9uKbk+4ooMnlAyXjCg5j0QpF1mRm1Vq8qZUIPKNbIpozHQuqlfFw3vmXmTYDlXO+0eBD4tCZaMm+b1uCSZ15MxRHfOu5prNqUc+pEgcd14HDfKZeXsM0RBTzjLMh2iFDsOE2doZ0I703EP6ajWWm6m2NFd5pIyutIyd0Pvll2TdHFVGC4OFkdWNOhUJniuaUC2IjlEFuI4kzyMGWwMrZIw/B3LD6QMkK5XPvggjSESUd0pkDjPQLehKmLmCeoxZ68rVWXGoWG/jnz0JhwVFYXgCXvh3v5/G+L1X23M6Ls++ZnKqZ59xordsd8fp6SQ7OsRsoyXs+2bgJYs1HL9SXhNkOSKzrROrfMR/f/jX3fNFU7b1UdZTL7DTT8WcPlGFsyNUif+oaxxa3GS0PtuknCO33iZhZiR7P+GOqPkje6HTi/TYQ6+HLCdgQtXwKddaUap5V0pyGZ6HX9Fbgd+KcXnaibKZVpKnTV5ZRswPk/vJZlWOczPtoq084IJcSqIEwbiFkpK0DiQaBuxMjJ4oq1SrpXlrkkFBJ3L3KfXHoSWWWY85DOGwripDzPtKPdXJNQuN7bTWtUUIbeesxSSC4I4zyL6KB1H3aQEf7048Hr6lBiy1/+WOQ2LqOM4vISKssE1kVqmYTawwkNGoQCQwa5ovaIIkTf1fkK96kgK4X2CzJa/NkHHt1tUyAXisXlj8ClCO7O4bO9rceUZXBkEhseYK/uuHO5cZUhNeHzHCVsbriO7zV72quQgVYEZc1RB+8P5F3nxhwkAFKXACSugNxjaqTfrY+2BxM78fUr86gynIekV3vioToHIJtEdUot8WVJPQrL+WnRQSftGH9UDnw7LmE5gr2NfDEIaWzvQo4sB9xI77ETpoyEvYsxZTVwI27MvxsR31xnBsid69PLrNtcgySQszzh5IkjWxc3scMWl0ZvWJ2/RdnkwJu595zJ1sEvTtsNmwoy19HpGEeZNeNv2YDWp/l6OxfA7zuyFSval2hKda5gN7xE4Rxwl3E/yRPVnWBYRd9iAIzoEGtk8fxDGtIaKdwmW+L+rFETau8elI3GId3tl6HT33F6nCZX5IuUF4hQ33YMcZW1MZX5NBUmJXj8WzIQPJFTqPIjevZNSAw7FqePwP1DyzhX44u3/xG0QRcfKqvN6Nt4jXuqwXk1eqEXnSBa3NkIHuS182HOP2jE8EbydpJlNiU0TAYDQksy7U3Dq+lDAJUbSL+jG6NvGxqmrxcNIoag3HGG+mrXC9KP+4lwGke1M7X7junqBnNak86/DEM7EWGlWKVgT2RTR68R+xqrV/uimC8GoIwSNXwG7qLWIv1Djv7PcTGILlxeW1GdPHbeNWFselIHvn+CrsueirT0qfd2+u/cf4uA9lUMLqe8OxQ3Jopp8vuNSvVjST5te53d+d/DEyHsRaWeah8XT3HPTpr8LkshurMyIXfXsoKKouTJxWPmQc8d+olKMHk6UqLy2l2Qm1Qz0ZG4pWZJErGEXfg7MmT15l2OisAv0VPw6cxIi5VAY9uOsdXufeSqIqKuZNwdutU4Mx5Mu4wJgr3aKk2qghPvSC49XH1WwExdlqm/dJY6P2KEbZi6PCivSWh2GWPzJP473+GDcSM6xkd1+I8JvHcsHOxMqK/wcC4fzJykk7ZxzcQ2nGcKbpd5aC2VaB1NPsXatYAQsGvvRemSlwdSTJWze3TKXjkxzCTmyyTIA0rF/b9wly+J+wZjSrvzHrJ8tEn7zntva6CrpeNJVx2GHibi87hpSiFk0riqTOlU11DyqbCmMdK4v5C+33IlsAl+aOFRYJfQfS3mIz548YotYleMDcapWEYatGd+OcPNcvEvhOrTwV6ZMyaqJkGmzyaDa4AkeA7cxDFMPoGMtC+e+6Ur8B8nsxDQo9+9nxUA2RdaJTr/RZJdqs/eZUiU0QvJFsqJRbw2whQGf/qWCjhN4xHSi2Rcg3JoSNb1gPJEGEfAFaYJlJgo2wrkehdxHVmD2voiJD9BFF7trpuW2qjJduvGzmj6hzzpI2fJ7EeGoH8APYT4fzdOwLIsrChyMp/maGFFMxoi1AZfW4w7vSwdms6bt5txG4G3MWlWLyyTvnMcokQvIS/a8sS6duv1omsopZsclaIOYoT1JyeIV6NKiDP8uacOOLUK0Auf+alZ7c1+QapcuwVrkQHh2CIgVhY/VB0hOFW55ZgrbYvciRvzQz4ru8P19/jbl+xvWuqEr65d/CNv6h3BtxhsRGfuu0LaUZI7n/77OBWPqsMd6fR2H9/rPV1/88ziOrGIf0s02YsPGojiIzJKGiiH0pCBJpF4H7NSj4NL1lbF39ocK9/hz0IYsq30Fk0IU+fPn2iBZ2Zk287Vz3JwN+yT1Rv3bQn/AUyVMZU8h/jeyCZJrdTPtn4OkNY0YjQ7n8SwRtjmVCIc2kZFYeel3sYssw5m21n+TWJGMgOdyLBSOh+8MYrfrUwZYtzQvP78nabRyxlkE1zkuCz7qlmhK7/ZDLPeVyHJkWewHGCsUS81Fj+3d3iLSB/gp3SSCMo9PCpXCLn1ci+Q83ETmFXdd6R1uDN3ICxsJ4pvPhMFp+rwwdr7p0Qyok7DnCR7O2Hnk+G++mDt94CVxKTABBXpZ6AXDeCjB8vA4ooqgaqYXOny1Z7cNTe6T3n03S8EPDuTFLvzdIefawbOu/+7QulTbygr0ETj5lrBRoNX1k49jGRtNJ6rbP203DlYrMz/qruDF7PYhsDuL63EK8tOCzzhujVsAYFzZcl5AKcO8d5Vdjlg9E/4pQfgxD74y1zOBR+CWxbdV04yDtMfbda9o0W7Zp999YOqv/xg47bhJd76TlavLB8uO/LFHQedwuXZ++u8EoU//F/PaFdEasmiLvvW96kdCDzUv0mG9k7X5y84d1xzL3+ptlnL6j10QbZb+cUuDrNW0hYEwtH28viM33/7T1YUatJu7GlHezmF+sstLv/MDOOcT4F13OjLvX1BLAwQUAAIACACbVlhIle6RfksAAABrAAAAGwAAAHVuaXZlcnNhbC91bml2ZXJzYWwucG5nLnhtbLOxr8jNUShLLSrOzM+zVTLUM1Cyt+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zUG0AAAByAAAAHAAAAAAAAAABAAAAAAAYEQAAdW5pdmVyc2FsL2xvY2FsX3NldHRpbmdzLnhtbFBLAQIAABQAAgAIAESUV0cjtE77+wIAALAIAAAUAAAAAAAAAAEAAAAAAL8RAAB1bml2ZXJzYWwvcGxheWVyLnhtbFBLAQIAABQAAgAIAJpWWEgl0C+9wwgAAA8+AAApAAAAAAAAAAEAAAAAAOwUAAB1bml2ZXJzYWwvc2tpbl9jdXN0b21pemF0aW9uX3NldHRpbmdzLnhtbFBLAQIAABQAAgAIAJtWWEhKcspIcQ0AACciAAAXAAAAAAAAAAAAAAAAAPYdAAB1bml2ZXJzYWwvdW5pdmVyc2FsLnBuZ1BLAQIAABQAAgAIAJtWWEiV7pF+SwAAAGsAAAAbAAAAAAAAAAEAAAAAAJwrAAB1bml2ZXJzYWwvdW5pdmVyc2FsLnBuZy54bWxQSwUGAAAAAAsACwBJAwAAICwAAAAA"/>
  <p:tag name="ISPRING_SCORM_ENDPOINT" val="&lt;endpoint&gt;&lt;enable&gt;0&lt;/enable&gt;&lt;lrs&gt;http://&lt;/lrs&gt;&lt;auth&gt;0&lt;/auth&gt;&lt;login&gt;&lt;/login&gt;&lt;password&gt;&lt;/password&gt;&lt;key&gt;&lt;/key&gt;&lt;name&gt;&lt;/name&gt;&lt;email&gt;&lt;/email&gt;&lt;/endpoint&gt;&#10;"/>
  <p:tag name="ISPRING_OUTPUT_FOLDER" val="C:\Users\abc\Desktop"/>
  <p:tag name="ISPRING_PRESENTATION_TITLE" val="32"/>
</p:tagLst>
</file>

<file path=ppt/theme/theme1.xml><?xml version="1.0" encoding="utf-8"?>
<a:theme xmlns:a="http://schemas.openxmlformats.org/drawingml/2006/main" name="Office 主题">
  <a:themeElements>
    <a:clrScheme name="自定义 37">
      <a:dk1>
        <a:srgbClr val="000000"/>
      </a:dk1>
      <a:lt1>
        <a:srgbClr val="FFFFFF"/>
      </a:lt1>
      <a:dk2>
        <a:srgbClr val="000000"/>
      </a:dk2>
      <a:lt2>
        <a:srgbClr val="FFFFFF"/>
      </a:lt2>
      <a:accent1>
        <a:srgbClr val="C00000"/>
      </a:accent1>
      <a:accent2>
        <a:srgbClr val="FFBE00"/>
      </a:accent2>
      <a:accent3>
        <a:srgbClr val="C00000"/>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8834</TotalTime>
  <Words>3233</Words>
  <Application>Microsoft Office PowerPoint</Application>
  <PresentationFormat>自定义</PresentationFormat>
  <Paragraphs>314</Paragraphs>
  <Slides>39</Slides>
  <Notes>39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39</vt:i4>
      </vt:variant>
    </vt:vector>
  </HeadingPairs>
  <TitlesOfParts>
    <vt:vector size="46" baseType="lpstr">
      <vt:lpstr>等线</vt:lpstr>
      <vt:lpstr>华文行楷</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616</cp:revision>
  <dcterms:created xsi:type="dcterms:W3CDTF">2016-02-23T04:18:33Z</dcterms:created>
  <dcterms:modified xsi:type="dcterms:W3CDTF">2021-01-26T04:05:55Z</dcterms:modified>
</cp:coreProperties>
</file>