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6"/>
  </p:notesMasterIdLst>
  <p:sldIdLst>
    <p:sldId id="439" r:id="rId2"/>
    <p:sldId id="444" r:id="rId3"/>
    <p:sldId id="445" r:id="rId4"/>
    <p:sldId id="443" r:id="rId5"/>
    <p:sldId id="477" r:id="rId6"/>
    <p:sldId id="478" r:id="rId7"/>
    <p:sldId id="618" r:id="rId8"/>
    <p:sldId id="643" r:id="rId9"/>
    <p:sldId id="642" r:id="rId10"/>
    <p:sldId id="644" r:id="rId11"/>
    <p:sldId id="646" r:id="rId12"/>
    <p:sldId id="647" r:id="rId13"/>
    <p:sldId id="645" r:id="rId14"/>
    <p:sldId id="648" r:id="rId15"/>
    <p:sldId id="620" r:id="rId16"/>
    <p:sldId id="649" r:id="rId17"/>
    <p:sldId id="621" r:id="rId18"/>
    <p:sldId id="650" r:id="rId19"/>
    <p:sldId id="651" r:id="rId20"/>
    <p:sldId id="480" r:id="rId21"/>
    <p:sldId id="622" r:id="rId22"/>
    <p:sldId id="652" r:id="rId23"/>
    <p:sldId id="654" r:id="rId24"/>
    <p:sldId id="653" r:id="rId25"/>
    <p:sldId id="655" r:id="rId26"/>
    <p:sldId id="656" r:id="rId27"/>
    <p:sldId id="657" r:id="rId28"/>
    <p:sldId id="658" r:id="rId29"/>
    <p:sldId id="659" r:id="rId30"/>
    <p:sldId id="660" r:id="rId31"/>
    <p:sldId id="661" r:id="rId32"/>
    <p:sldId id="662" r:id="rId33"/>
    <p:sldId id="663" r:id="rId34"/>
    <p:sldId id="519" r:id="rId35"/>
  </p:sldIdLst>
  <p:sldSz cx="12190413" cy="6859588"/>
  <p:notesSz cx="6858000" cy="9144000"/>
  <p:custDataLst>
    <p:tags r:id="rId37"/>
  </p:custDataLst>
  <p:defaultTextStyle>
    <a:defPPr>
      <a:defRPr lang="zh-CN"/>
    </a:defPPr>
    <a:lvl1pPr marL="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1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7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3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5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53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618">
          <p15:clr>
            <a:srgbClr val="A4A3A4"/>
          </p15:clr>
        </p15:guide>
        <p15:guide id="4" pos="5738">
          <p15:clr>
            <a:srgbClr val="A4A3A4"/>
          </p15:clr>
        </p15:guide>
        <p15:guide id="5" orient="horz" pos="2799">
          <p15:clr>
            <a:srgbClr val="A4A3A4"/>
          </p15:clr>
        </p15:guide>
        <p15:guide id="6" pos="5759">
          <p15:clr>
            <a:srgbClr val="A4A3A4"/>
          </p15:clr>
        </p15:guide>
        <p15:guide id="7" pos="3969">
          <p15:clr>
            <a:srgbClr val="A4A3A4"/>
          </p15:clr>
        </p15:guide>
        <p15:guide id="8" pos="3107">
          <p15:clr>
            <a:srgbClr val="A4A3A4"/>
          </p15:clr>
        </p15:guide>
        <p15:guide id="9" orient="horz" pos="2663">
          <p15:clr>
            <a:srgbClr val="A4A3A4"/>
          </p15:clr>
        </p15:guide>
        <p15:guide id="10" pos="3288">
          <p15:clr>
            <a:srgbClr val="A4A3A4"/>
          </p15:clr>
        </p15:guide>
        <p15:guide id="11" orient="horz" pos="3239">
          <p15:clr>
            <a:srgbClr val="A4A3A4"/>
          </p15:clr>
        </p15:guide>
        <p15:guide id="12" orient="horz" pos="2947">
          <p15:clr>
            <a:srgbClr val="A4A3A4"/>
          </p15:clr>
        </p15:guide>
        <p15:guide id="13" orient="horz" pos="3491">
          <p15:clr>
            <a:srgbClr val="A4A3A4"/>
          </p15:clr>
        </p15:guide>
        <p15:guide id="14" orient="horz" pos="3733">
          <p15:clr>
            <a:srgbClr val="A4A3A4"/>
          </p15:clr>
        </p15:guide>
        <p15:guide id="15" orient="horz" pos="3551">
          <p15:clr>
            <a:srgbClr val="A4A3A4"/>
          </p15:clr>
        </p15:guide>
        <p15:guide id="16" orient="horz" pos="4320">
          <p15:clr>
            <a:srgbClr val="A4A3A4"/>
          </p15:clr>
        </p15:guide>
        <p15:guide id="17" pos="3840">
          <p15:clr>
            <a:srgbClr val="A4A3A4"/>
          </p15:clr>
        </p15:guide>
        <p15:guide id="18" pos="4081">
          <p15:clr>
            <a:srgbClr val="A4A3A4"/>
          </p15:clr>
        </p15:guide>
        <p15:guide id="19" pos="3053">
          <p15:clr>
            <a:srgbClr val="A4A3A4"/>
          </p15:clr>
        </p15:guide>
        <p15:guide id="20" pos="4142">
          <p15:clr>
            <a:srgbClr val="A4A3A4"/>
          </p15:clr>
        </p15:guide>
        <p15:guide id="21" pos="66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9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9977" autoAdjust="0"/>
  </p:normalViewPr>
  <p:slideViewPr>
    <p:cSldViewPr>
      <p:cViewPr varScale="1">
        <p:scale>
          <a:sx n="88" d="100"/>
          <a:sy n="88" d="100"/>
        </p:scale>
        <p:origin x="204" y="66"/>
      </p:cViewPr>
      <p:guideLst>
        <p:guide orient="horz" pos="1620"/>
        <p:guide pos="2880"/>
        <p:guide orient="horz" pos="2618"/>
        <p:guide pos="5738"/>
        <p:guide orient="horz" pos="2799"/>
        <p:guide pos="5759"/>
        <p:guide pos="3969"/>
        <p:guide pos="3107"/>
        <p:guide orient="horz" pos="2663"/>
        <p:guide pos="3288"/>
        <p:guide orient="horz" pos="3239"/>
        <p:guide orient="horz" pos="2947"/>
        <p:guide orient="horz" pos="3491"/>
        <p:guide orient="horz" pos="3733"/>
        <p:guide orient="horz" pos="3551"/>
        <p:guide orient="horz" pos="4320"/>
        <p:guide pos="3840"/>
        <p:guide pos="4081"/>
        <p:guide pos="3053"/>
        <p:guide pos="4142"/>
        <p:guide pos="66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notesViewPr>
    <p:cSldViewPr showGuides="1">
      <p:cViewPr varScale="1">
        <p:scale>
          <a:sx n="54" d="100"/>
          <a:sy n="54" d="100"/>
        </p:scale>
        <p:origin x="-292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5EEFF-2679-467A-B247-40FD39B65F2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C75BC-847C-4F83-9AE3-DC3F6F592E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16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76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36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56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53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1630710" y="693490"/>
            <a:ext cx="5472608" cy="575867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r>
              <a:rPr lang="zh-CN" altLang="en-US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  增强四个意识，维护党中央权威</a:t>
            </a:r>
          </a:p>
        </p:txBody>
      </p:sp>
      <p:sp>
        <p:nvSpPr>
          <p:cNvPr id="33" name="文本框 32"/>
          <p:cNvSpPr txBox="1"/>
          <p:nvPr userDrawn="1"/>
        </p:nvSpPr>
        <p:spPr>
          <a:xfrm>
            <a:off x="35110" y="7205543"/>
            <a:ext cx="1368401" cy="1108253"/>
          </a:xfrm>
          <a:prstGeom prst="rect">
            <a:avLst/>
          </a:prstGeom>
          <a:noFill/>
        </p:spPr>
        <p:txBody>
          <a:bodyPr wrap="square" lIns="121881" tIns="60940" rIns="121881" bIns="60940" rtlCol="0">
            <a:spAutoFit/>
          </a:bodyPr>
          <a:lstStyle/>
          <a:p>
            <a:r>
              <a:rPr lang="zh-CN" altLang="en-US" sz="3200" dirty="0"/>
              <a:t>延时符</a:t>
            </a:r>
          </a:p>
        </p:txBody>
      </p:sp>
      <p:pic>
        <p:nvPicPr>
          <p:cNvPr id="4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7927" y="117427"/>
            <a:ext cx="4832486" cy="114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-97482" y="1251853"/>
            <a:ext cx="12287895" cy="16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0" y="162703"/>
            <a:ext cx="1568205" cy="10291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224771" cy="6859588"/>
          </a:xfrm>
          <a:prstGeom prst="rect">
            <a:avLst/>
          </a:prstGeom>
          <a:solidFill>
            <a:srgbClr val="FDE6D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30" rIns="121861" bIns="6093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2" y="274702"/>
            <a:ext cx="10971372" cy="1143265"/>
          </a:xfrm>
          <a:prstGeom prst="rect">
            <a:avLst/>
          </a:prstGeom>
        </p:spPr>
        <p:txBody>
          <a:bodyPr vert="horz" lIns="121881" tIns="60940" rIns="121881" bIns="6094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2" y="1600573"/>
            <a:ext cx="10971372" cy="4527011"/>
          </a:xfrm>
          <a:prstGeom prst="rect">
            <a:avLst/>
          </a:prstGeom>
        </p:spPr>
        <p:txBody>
          <a:bodyPr vert="horz" lIns="121881" tIns="60940" rIns="121881" bIns="6094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2" y="6357824"/>
            <a:ext cx="2844430" cy="365210"/>
          </a:xfrm>
          <a:prstGeom prst="rect">
            <a:avLst/>
          </a:prstGeom>
        </p:spPr>
        <p:txBody>
          <a:bodyPr vert="horz" lIns="121881" tIns="60940" rIns="121881" bIns="6094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9" y="6357824"/>
            <a:ext cx="3860297" cy="365210"/>
          </a:xfrm>
          <a:prstGeom prst="rect">
            <a:avLst/>
          </a:prstGeom>
        </p:spPr>
        <p:txBody>
          <a:bodyPr vert="horz" lIns="121881" tIns="60940" rIns="121881" bIns="6094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4" y="6357824"/>
            <a:ext cx="2844430" cy="365210"/>
          </a:xfrm>
          <a:prstGeom prst="rect">
            <a:avLst/>
          </a:prstGeom>
        </p:spPr>
        <p:txBody>
          <a:bodyPr vert="horz" lIns="121881" tIns="60940" rIns="121881" bIns="6094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3.GIF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3.GIF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3.GIF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36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3.GIF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0023"/>
            <a:ext cx="12287894" cy="4407253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0111178" y="1053530"/>
            <a:ext cx="1595758" cy="1064873"/>
            <a:chOff x="6935916" y="343637"/>
            <a:chExt cx="1713877" cy="1135367"/>
          </a:xfrm>
        </p:grpSpPr>
        <p:pic>
          <p:nvPicPr>
            <p:cNvPr id="32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7440" y="458364"/>
            <a:ext cx="2299894" cy="140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文本框 8"/>
          <p:cNvSpPr txBox="1"/>
          <p:nvPr/>
        </p:nvSpPr>
        <p:spPr>
          <a:xfrm>
            <a:off x="5015086" y="2112727"/>
            <a:ext cx="4464496" cy="1231076"/>
          </a:xfrm>
          <a:prstGeom prst="rect">
            <a:avLst/>
          </a:prstGeom>
          <a:noFill/>
        </p:spPr>
        <p:txBody>
          <a:bodyPr wrap="square" lIns="121891" tIns="60945" rIns="121891" bIns="60945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</a:p>
        </p:txBody>
      </p:sp>
      <p:sp>
        <p:nvSpPr>
          <p:cNvPr id="12" name="文本框 8"/>
          <p:cNvSpPr txBox="1"/>
          <p:nvPr/>
        </p:nvSpPr>
        <p:spPr>
          <a:xfrm>
            <a:off x="3070870" y="2226186"/>
            <a:ext cx="2304256" cy="1105535"/>
          </a:xfrm>
          <a:prstGeom prst="rect">
            <a:avLst/>
          </a:prstGeom>
          <a:noFill/>
        </p:spPr>
        <p:txBody>
          <a:bodyPr wrap="square" lIns="121891" tIns="60945" rIns="121891" bIns="60945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基层</a:t>
            </a:r>
            <a:endParaRPr lang="en-US" altLang="zh-CN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党委党支部</a:t>
            </a:r>
          </a:p>
        </p:txBody>
      </p:sp>
      <p:sp>
        <p:nvSpPr>
          <p:cNvPr id="11" name="文本框 8"/>
          <p:cNvSpPr txBox="1"/>
          <p:nvPr/>
        </p:nvSpPr>
        <p:spPr>
          <a:xfrm>
            <a:off x="1435321" y="3502993"/>
            <a:ext cx="9319540" cy="430857"/>
          </a:xfrm>
          <a:prstGeom prst="rect">
            <a:avLst/>
          </a:prstGeom>
          <a:noFill/>
        </p:spPr>
        <p:txBody>
          <a:bodyPr wrap="square" lIns="121891" tIns="60945" rIns="121891" bIns="60945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在此输入您的党组织名称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6667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9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900"/>
                            </p:stCondLst>
                            <p:childTnLst>
                              <p:par>
                                <p:cTn id="43" presetID="23" presetClass="entr" presetSubtype="32" fill="hold" grpId="0" nodeType="afterEffect">
                                  <p:stCondLst>
                                    <p:cond delay="67"/>
                                  </p:stCondLst>
                                  <p:iterate type="lt">
                                    <p:tmPct val="126667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1702718" y="680445"/>
            <a:ext cx="5767222" cy="575867"/>
          </a:xfrm>
        </p:spPr>
        <p:txBody>
          <a:bodyPr>
            <a:noAutofit/>
          </a:bodyPr>
          <a:lstStyle/>
          <a:p>
            <a:r>
              <a:rPr lang="en-US" altLang="zh-CN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2017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基层党委党支部工作汇报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556" y="4683889"/>
            <a:ext cx="6391669" cy="2143433"/>
          </a:xfrm>
          <a:prstGeom prst="rect">
            <a:avLst/>
          </a:prstGeom>
        </p:spPr>
      </p:pic>
      <p:sp>
        <p:nvSpPr>
          <p:cNvPr id="24" name="矩形: 圆角 1"/>
          <p:cNvSpPr/>
          <p:nvPr/>
        </p:nvSpPr>
        <p:spPr>
          <a:xfrm>
            <a:off x="1342678" y="2480054"/>
            <a:ext cx="4053830" cy="600224"/>
          </a:xfrm>
          <a:prstGeom prst="roundRect">
            <a:avLst>
              <a:gd name="adj" fmla="val 48749"/>
            </a:avLst>
          </a:prstGeom>
          <a:solidFill>
            <a:srgbClr val="FEE4C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1565284" y="2567176"/>
            <a:ext cx="3570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基层党组织建设不断完善</a:t>
            </a:r>
          </a:p>
        </p:txBody>
      </p:sp>
      <p:sp>
        <p:nvSpPr>
          <p:cNvPr id="16" name="矩形 15"/>
          <p:cNvSpPr/>
          <p:nvPr/>
        </p:nvSpPr>
        <p:spPr>
          <a:xfrm>
            <a:off x="683476" y="3539870"/>
            <a:ext cx="5339722" cy="11495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截止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年底，公司在某某本部和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个支公司基础上共建立了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个职合党支部、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个支党支部、基层党组织建设比较完善。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254" y="2421682"/>
            <a:ext cx="4772025" cy="2638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10131597" y="1495724"/>
            <a:ext cx="1316653" cy="955957"/>
            <a:chOff x="6935916" y="343637"/>
            <a:chExt cx="1713877" cy="1135367"/>
          </a:xfrm>
        </p:grpSpPr>
        <p:pic>
          <p:nvPicPr>
            <p:cNvPr id="35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-345652" y="5720243"/>
            <a:ext cx="3535776" cy="134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74727" y="693687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2017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基层党委党支部工作汇报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66037" y="3232718"/>
            <a:ext cx="2536901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不断吸收优秀力量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24" name="矩形: 圆角 1"/>
          <p:cNvSpPr/>
          <p:nvPr/>
        </p:nvSpPr>
        <p:spPr>
          <a:xfrm>
            <a:off x="3718942" y="1958227"/>
            <a:ext cx="4898361" cy="600224"/>
          </a:xfrm>
          <a:prstGeom prst="roundRect">
            <a:avLst>
              <a:gd name="adj" fmla="val 48749"/>
            </a:avLst>
          </a:prstGeom>
          <a:solidFill>
            <a:srgbClr val="FEE4C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3941549" y="2045349"/>
            <a:ext cx="4544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抓组织建设，凝聚党员领导干部战斗力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038045" y="3732342"/>
            <a:ext cx="41930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       通过不断吸收优秀员工加入党组织，公司党员队伍得到了不断充实，现共有党员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26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名，入党积极分子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6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名，其中，党员领导干部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15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人，占比为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85%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。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678" y="3086532"/>
            <a:ext cx="6114010" cy="3240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 animBg="1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528" y="5229271"/>
            <a:ext cx="5828556" cy="2029377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10315025" y="1773610"/>
            <a:ext cx="1440160" cy="1065493"/>
            <a:chOff x="6935916" y="343637"/>
            <a:chExt cx="1713877" cy="1135367"/>
          </a:xfrm>
        </p:grpSpPr>
        <p:pic>
          <p:nvPicPr>
            <p:cNvPr id="3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74726" y="693707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2017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基层党委党支部工作汇报</a:t>
            </a:r>
          </a:p>
        </p:txBody>
      </p:sp>
      <p:sp>
        <p:nvSpPr>
          <p:cNvPr id="20" name="矩形 19"/>
          <p:cNvSpPr/>
          <p:nvPr/>
        </p:nvSpPr>
        <p:spPr>
          <a:xfrm>
            <a:off x="2360367" y="3285778"/>
            <a:ext cx="520216" cy="686969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１</a:t>
            </a:r>
          </a:p>
        </p:txBody>
      </p:sp>
      <p:sp>
        <p:nvSpPr>
          <p:cNvPr id="21" name="矩形 20"/>
          <p:cNvSpPr/>
          <p:nvPr/>
        </p:nvSpPr>
        <p:spPr>
          <a:xfrm>
            <a:off x="3080447" y="3291872"/>
            <a:ext cx="3393953" cy="68696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在公司聘任重要岗位人员时，优先考虑党员，同时要求他们在各自的工作岗位上尽职尽责，体现党员的政治本色和先进性；</a:t>
            </a:r>
          </a:p>
        </p:txBody>
      </p:sp>
      <p:sp>
        <p:nvSpPr>
          <p:cNvPr id="26" name="矩形 25"/>
          <p:cNvSpPr/>
          <p:nvPr/>
        </p:nvSpPr>
        <p:spPr>
          <a:xfrm>
            <a:off x="2278782" y="2647915"/>
            <a:ext cx="7430592" cy="35817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  <a:buClr>
                <a:srgbClr val="C00000"/>
              </a:buClr>
            </a:pP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公司在日常工作中注重对党员的培</a:t>
            </a:r>
            <a:r>
              <a:rPr lang="zh-CN" altLang="en-US" sz="1600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养，对党员干部高标准、严要求，率先垂范</a:t>
            </a:r>
            <a:endParaRPr lang="zh-CN" altLang="en-US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350790" y="4235517"/>
            <a:ext cx="520216" cy="686969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070870" y="4241611"/>
            <a:ext cx="3393953" cy="68696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对所有内勤岗位实现末位淘汰制度；</a:t>
            </a:r>
          </a:p>
        </p:txBody>
      </p:sp>
      <p:sp>
        <p:nvSpPr>
          <p:cNvPr id="17" name="矩形 16"/>
          <p:cNvSpPr/>
          <p:nvPr/>
        </p:nvSpPr>
        <p:spPr>
          <a:xfrm>
            <a:off x="2350790" y="5170399"/>
            <a:ext cx="520216" cy="686969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070870" y="5176493"/>
            <a:ext cx="3393953" cy="68696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对外勤岗位设定劳动合同签订的业绩标准；</a:t>
            </a:r>
          </a:p>
        </p:txBody>
      </p:sp>
      <p:sp>
        <p:nvSpPr>
          <p:cNvPr id="22" name="矩形: 圆角 1"/>
          <p:cNvSpPr/>
          <p:nvPr/>
        </p:nvSpPr>
        <p:spPr>
          <a:xfrm>
            <a:off x="3718942" y="1836928"/>
            <a:ext cx="4898361" cy="600224"/>
          </a:xfrm>
          <a:prstGeom prst="roundRect">
            <a:avLst>
              <a:gd name="adj" fmla="val 48749"/>
            </a:avLst>
          </a:prstGeom>
          <a:solidFill>
            <a:srgbClr val="FEE4C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3941549" y="1924050"/>
            <a:ext cx="4544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抓组织建设，凝聚党员领导干部战斗力</a:t>
            </a:r>
          </a:p>
        </p:txBody>
      </p:sp>
      <p:sp>
        <p:nvSpPr>
          <p:cNvPr id="24" name="箭头: V 形 14"/>
          <p:cNvSpPr/>
          <p:nvPr/>
        </p:nvSpPr>
        <p:spPr>
          <a:xfrm>
            <a:off x="6815286" y="3429853"/>
            <a:ext cx="244801" cy="398818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25" name="箭头: V 形 14"/>
          <p:cNvSpPr/>
          <p:nvPr/>
        </p:nvSpPr>
        <p:spPr>
          <a:xfrm>
            <a:off x="6815286" y="4375582"/>
            <a:ext cx="244801" cy="398818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30" name="箭头: V 形 14"/>
          <p:cNvSpPr/>
          <p:nvPr/>
        </p:nvSpPr>
        <p:spPr>
          <a:xfrm>
            <a:off x="6815286" y="5287126"/>
            <a:ext cx="244801" cy="398818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366891" y="3297076"/>
            <a:ext cx="3393953" cy="256029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因此，某某某全体党员都能恪尽职守，积</a:t>
            </a:r>
            <a:endParaRPr lang="en-US" altLang="zh-CN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en-US" altLang="zh-CN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极进取，某某某共有</a:t>
            </a: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名党员荣获省分公</a:t>
            </a:r>
            <a:endParaRPr lang="en-US" altLang="zh-CN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en-US" altLang="zh-CN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司</a:t>
            </a: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2015-2016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年优秀共产党员、优秀党</a:t>
            </a:r>
            <a:endParaRPr lang="en-US" altLang="zh-CN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en-US" altLang="zh-CN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务工作者称号，在公司树立了良好的党员</a:t>
            </a:r>
            <a:endParaRPr lang="en-US" altLang="zh-CN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en-US" altLang="zh-CN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模范形象。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6" grpId="0"/>
      <p:bldP spid="15" grpId="0" animBg="1"/>
      <p:bldP spid="16" grpId="0" animBg="1"/>
      <p:bldP spid="17" grpId="0" animBg="1"/>
      <p:bldP spid="18" grpId="0" animBg="1"/>
      <p:bldP spid="22" grpId="0" animBg="1"/>
      <p:bldP spid="23" grpId="0"/>
      <p:bldP spid="24" grpId="0" animBg="1"/>
      <p:bldP spid="25" grpId="0" animBg="1"/>
      <p:bldP spid="30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10131597" y="1495724"/>
            <a:ext cx="1316653" cy="955957"/>
            <a:chOff x="6935916" y="343637"/>
            <a:chExt cx="1713877" cy="1135367"/>
          </a:xfrm>
        </p:grpSpPr>
        <p:pic>
          <p:nvPicPr>
            <p:cNvPr id="35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-345652" y="5720243"/>
            <a:ext cx="3535776" cy="134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74727" y="693687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2017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基层党委党支部工作汇报</a:t>
            </a:r>
          </a:p>
        </p:txBody>
      </p:sp>
      <p:sp>
        <p:nvSpPr>
          <p:cNvPr id="24" name="矩形: 圆角 1"/>
          <p:cNvSpPr/>
          <p:nvPr/>
        </p:nvSpPr>
        <p:spPr>
          <a:xfrm>
            <a:off x="3197738" y="1851457"/>
            <a:ext cx="4898361" cy="600224"/>
          </a:xfrm>
          <a:prstGeom prst="roundRect">
            <a:avLst>
              <a:gd name="adj" fmla="val 48749"/>
            </a:avLst>
          </a:prstGeom>
          <a:solidFill>
            <a:srgbClr val="FEE4C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3374501" y="1930554"/>
            <a:ext cx="4544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抓组织建设，凝聚党员领导干部战斗力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512825" y="2871660"/>
            <a:ext cx="36214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某某县公司率先在几家四级机构中成立了独立党支部，积极开展各项党建工作，公司的各项经营成绩均比较突出，战斗堡垒作用突显，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2016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年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7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月某某县支公司党支部被总公司党委授予“先进基层党组织”荣誉称号。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327" y="2874045"/>
            <a:ext cx="3560453" cy="237601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54" y="2781722"/>
            <a:ext cx="1487650" cy="1622693"/>
          </a:xfrm>
          <a:prstGeom prst="rect">
            <a:avLst/>
          </a:prstGeom>
        </p:spPr>
      </p:pic>
      <p:sp>
        <p:nvSpPr>
          <p:cNvPr id="31" name="矩形: 圆角 1"/>
          <p:cNvSpPr/>
          <p:nvPr/>
        </p:nvSpPr>
        <p:spPr>
          <a:xfrm>
            <a:off x="1054646" y="4623319"/>
            <a:ext cx="1658001" cy="600224"/>
          </a:xfrm>
          <a:prstGeom prst="roundRect">
            <a:avLst>
              <a:gd name="adj" fmla="val 48749"/>
            </a:avLst>
          </a:prstGeom>
          <a:solidFill>
            <a:srgbClr val="FEE4C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1277253" y="471044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组织荣誉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31" grpId="0" animBg="1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673547" y="0"/>
            <a:ext cx="5290915" cy="7037599"/>
            <a:chOff x="-673547" y="0"/>
            <a:chExt cx="5290915" cy="7037599"/>
          </a:xfrm>
        </p:grpSpPr>
        <p:sp>
          <p:nvSpPr>
            <p:cNvPr id="77" name="矩形 76"/>
            <p:cNvSpPr/>
            <p:nvPr/>
          </p:nvSpPr>
          <p:spPr>
            <a:xfrm>
              <a:off x="165" y="0"/>
              <a:ext cx="4456924" cy="685958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61" tIns="60930" rIns="121861" bIns="60930"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0800000" flipH="1" flipV="1">
              <a:off x="-673547" y="3160505"/>
              <a:ext cx="5290915" cy="3877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3208" y="2707441"/>
            <a:ext cx="7822677" cy="415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标题 4"/>
          <p:cNvSpPr txBox="1"/>
          <p:nvPr/>
        </p:nvSpPr>
        <p:spPr>
          <a:xfrm>
            <a:off x="5684367" y="2125251"/>
            <a:ext cx="5515793" cy="680600"/>
          </a:xfrm>
          <a:prstGeom prst="rect">
            <a:avLst/>
          </a:prstGeom>
        </p:spPr>
        <p:txBody>
          <a:bodyPr vert="horz" lIns="162441" tIns="81221" rIns="162441" bIns="8122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solidFill>
                  <a:schemeClr val="accent1"/>
                </a:solidFill>
                <a:cs typeface="+mn-ea"/>
                <a:sym typeface="+mn-lt"/>
              </a:rPr>
              <a:t>存在的问题及原因分析</a:t>
            </a:r>
          </a:p>
        </p:txBody>
      </p:sp>
      <p:pic>
        <p:nvPicPr>
          <p:cNvPr id="13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6779" y="549474"/>
            <a:ext cx="2395289" cy="143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标题 4"/>
          <p:cNvSpPr txBox="1"/>
          <p:nvPr/>
        </p:nvSpPr>
        <p:spPr>
          <a:xfrm>
            <a:off x="8343193" y="626006"/>
            <a:ext cx="1398154" cy="1176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6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sz="37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35" name="组合 134"/>
          <p:cNvGrpSpPr/>
          <p:nvPr/>
        </p:nvGrpSpPr>
        <p:grpSpPr>
          <a:xfrm>
            <a:off x="10056616" y="4081996"/>
            <a:ext cx="1640802" cy="1191306"/>
            <a:chOff x="6935916" y="343637"/>
            <a:chExt cx="1713877" cy="1135367"/>
          </a:xfrm>
        </p:grpSpPr>
        <p:pic>
          <p:nvPicPr>
            <p:cNvPr id="136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546423" y="786263"/>
            <a:ext cx="3460551" cy="5235819"/>
            <a:chOff x="546423" y="786263"/>
            <a:chExt cx="3460551" cy="5235819"/>
          </a:xfrm>
        </p:grpSpPr>
        <p:grpSp>
          <p:nvGrpSpPr>
            <p:cNvPr id="6" name="组合 5"/>
            <p:cNvGrpSpPr/>
            <p:nvPr/>
          </p:nvGrpSpPr>
          <p:grpSpPr>
            <a:xfrm>
              <a:off x="924883" y="786263"/>
              <a:ext cx="2809220" cy="5235819"/>
              <a:chOff x="924883" y="786263"/>
              <a:chExt cx="2809220" cy="5235819"/>
            </a:xfrm>
          </p:grpSpPr>
          <p:pic>
            <p:nvPicPr>
              <p:cNvPr id="122" name="Picture 7" descr="C:\Users\Administrator\Desktop\党政机关\素材\长城\矢量长城\132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4358" y="5414104"/>
                <a:ext cx="1665810" cy="6079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8" name="组合 77"/>
              <p:cNvGrpSpPr/>
              <p:nvPr/>
            </p:nvGrpSpPr>
            <p:grpSpPr>
              <a:xfrm>
                <a:off x="924883" y="2116455"/>
                <a:ext cx="2809220" cy="672596"/>
                <a:chOff x="763823" y="350767"/>
                <a:chExt cx="3175331" cy="504330"/>
              </a:xfrm>
            </p:grpSpPr>
            <p:sp>
              <p:nvSpPr>
                <p:cNvPr id="89" name="TextBox 19"/>
                <p:cNvSpPr txBox="1"/>
                <p:nvPr/>
              </p:nvSpPr>
              <p:spPr>
                <a:xfrm>
                  <a:off x="1106536" y="619703"/>
                  <a:ext cx="2507472" cy="2353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200" b="1" dirty="0">
                      <a:solidFill>
                        <a:srgbClr val="FDE6D3"/>
                      </a:solidFill>
                      <a:latin typeface="+mj-ea"/>
                      <a:ea typeface="+mj-ea"/>
                      <a:cs typeface="+mn-ea"/>
                      <a:sym typeface="+mn-lt"/>
                    </a:rPr>
                    <a:t>Communist Party of China</a:t>
                  </a:r>
                  <a:endParaRPr lang="zh-CN" altLang="en-US" sz="1200" b="1" dirty="0">
                    <a:solidFill>
                      <a:srgbClr val="FDE6D3"/>
                    </a:solidFill>
                    <a:latin typeface="+mj-ea"/>
                    <a:ea typeface="+mj-ea"/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TextBox 20"/>
                <p:cNvSpPr txBox="1"/>
                <p:nvPr/>
              </p:nvSpPr>
              <p:spPr>
                <a:xfrm>
                  <a:off x="763823" y="350767"/>
                  <a:ext cx="3175331" cy="332321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900" b="1" dirty="0">
                      <a:solidFill>
                        <a:srgbClr val="FDE6D3"/>
                      </a:solidFill>
                      <a:cs typeface="+mn-ea"/>
                      <a:sym typeface="+mn-lt"/>
                    </a:rPr>
                    <a:t>中国共产党</a:t>
                  </a:r>
                  <a:endParaRPr lang="en-US" altLang="zh-CN" sz="1900" b="1" dirty="0">
                    <a:solidFill>
                      <a:srgbClr val="FDE6D3"/>
                    </a:solidFill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123" name="Picture 3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815081" y="786263"/>
                <a:ext cx="1039765" cy="11232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2" name="文本框 8"/>
            <p:cNvSpPr txBox="1"/>
            <p:nvPr/>
          </p:nvSpPr>
          <p:spPr>
            <a:xfrm>
              <a:off x="546423" y="3501802"/>
              <a:ext cx="3460551" cy="738633"/>
            </a:xfrm>
            <a:prstGeom prst="rect">
              <a:avLst/>
            </a:prstGeom>
            <a:noFill/>
          </p:spPr>
          <p:txBody>
            <a:bodyPr wrap="square" lIns="121891" tIns="60945" rIns="121891" bIns="60945" rtlCol="0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rgbClr val="FDE9D5"/>
                  </a:solidFill>
                  <a:latin typeface="华康俪金黑W8(P)" pitchFamily="34" charset="-122"/>
                  <a:ea typeface="华康俪金黑W8(P)" pitchFamily="34" charset="-122"/>
                </a:rPr>
                <a:t>工作汇报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-50435" y="-26590"/>
            <a:ext cx="12398739" cy="234537"/>
            <a:chOff x="46534" y="1260900"/>
            <a:chExt cx="12182715" cy="234538"/>
          </a:xfrm>
        </p:grpSpPr>
        <p:pic>
          <p:nvPicPr>
            <p:cNvPr id="24" name="Picture 5" descr="C:\Users\Administrator\Desktop\党政机关\素材\长城\矢量长城\线稿长城2.png"/>
            <p:cNvPicPr>
              <a:picLocks noChangeAspect="1" noChangeArrowheads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b="-9915"/>
            <a:stretch>
              <a:fillRect/>
            </a:stretch>
          </p:blipFill>
          <p:spPr bwMode="auto">
            <a:xfrm>
              <a:off x="6134112" y="1260900"/>
              <a:ext cx="6095137" cy="234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5" descr="C:\Users\Administrator\Desktop\党政机关\素材\长城\矢量长城\线稿长城2.png"/>
            <p:cNvPicPr>
              <a:picLocks noChangeAspect="1" noChangeArrowheads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b="-9915"/>
            <a:stretch>
              <a:fillRect/>
            </a:stretch>
          </p:blipFill>
          <p:spPr bwMode="auto">
            <a:xfrm flipH="1">
              <a:off x="46534" y="1260900"/>
              <a:ext cx="6095136" cy="234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矩形 26"/>
          <p:cNvSpPr/>
          <p:nvPr/>
        </p:nvSpPr>
        <p:spPr>
          <a:xfrm>
            <a:off x="5012542" y="2984480"/>
            <a:ext cx="4363665" cy="4293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　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对党建工作重视程度不够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564528" y="3005864"/>
            <a:ext cx="4874397" cy="4293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   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基层党组织还比较薄弱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012542" y="3484257"/>
            <a:ext cx="4989590" cy="4293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　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党务工作者能力不强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564528" y="3484257"/>
            <a:ext cx="4989590" cy="4293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　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党建工作质量不高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46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9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349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100" grpId="0"/>
      <p:bldP spid="27" grpId="0"/>
      <p:bldP spid="28" grpId="0"/>
      <p:bldP spid="29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 flipH="1">
            <a:off x="-97482" y="3672719"/>
            <a:ext cx="12359902" cy="2998929"/>
            <a:chOff x="0" y="3860659"/>
            <a:chExt cx="12215886" cy="2998929"/>
          </a:xfrm>
        </p:grpSpPr>
        <p:pic>
          <p:nvPicPr>
            <p:cNvPr id="5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6598146"/>
              <a:ext cx="12190413" cy="261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" descr="C:\Users\Administrator\Desktop\Nipic_20180988_20150909113802527000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9411"/>
            <a:stretch>
              <a:fillRect/>
            </a:stretch>
          </p:blipFill>
          <p:spPr bwMode="auto">
            <a:xfrm rot="10800000" flipV="1">
              <a:off x="9695606" y="3860659"/>
              <a:ext cx="2520280" cy="2730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9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02718" y="708133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2017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基层党委党支部工作汇报</a:t>
            </a:r>
          </a:p>
        </p:txBody>
      </p:sp>
      <p:sp>
        <p:nvSpPr>
          <p:cNvPr id="9" name="矩形 8"/>
          <p:cNvSpPr/>
          <p:nvPr/>
        </p:nvSpPr>
        <p:spPr>
          <a:xfrm>
            <a:off x="4006974" y="2215493"/>
            <a:ext cx="7632848" cy="315851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"/>
          <p:cNvSpPr/>
          <p:nvPr/>
        </p:nvSpPr>
        <p:spPr>
          <a:xfrm>
            <a:off x="6383238" y="1867346"/>
            <a:ext cx="3464140" cy="600224"/>
          </a:xfrm>
          <a:prstGeom prst="roundRect">
            <a:avLst>
              <a:gd name="adj" fmla="val 48749"/>
            </a:avLst>
          </a:prstGeom>
          <a:solidFill>
            <a:srgbClr val="FEE4C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6605844" y="1954468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对党建工作重视程度不够</a:t>
            </a:r>
          </a:p>
        </p:txBody>
      </p:sp>
      <p:sp>
        <p:nvSpPr>
          <p:cNvPr id="16" name="矩形 15"/>
          <p:cNvSpPr/>
          <p:nvPr/>
        </p:nvSpPr>
        <p:spPr>
          <a:xfrm>
            <a:off x="2008251" y="2090031"/>
            <a:ext cx="1737942" cy="166968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重发展</a:t>
            </a:r>
            <a:endParaRPr lang="en-US" altLang="zh-CN" sz="4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轻党建</a:t>
            </a:r>
          </a:p>
        </p:txBody>
      </p:sp>
      <p:sp>
        <p:nvSpPr>
          <p:cNvPr id="17" name="矩形 16"/>
          <p:cNvSpPr/>
          <p:nvPr/>
        </p:nvSpPr>
        <p:spPr>
          <a:xfrm>
            <a:off x="4367014" y="2907446"/>
            <a:ext cx="6696744" cy="198977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党委班子存在重发展、轻党建的倾向，认为业务发展才是公司的第一要务，只要确保实现规划效益双优发展，不断赶超进位就可以了，对党建工作缺乏系统深入的研究，党务工作见子打子，大部分时候主要按照上级党级织的要求被动开展工作，没有形成自己的工作机制，特别是在业务压力较大的时候，比如每年年底收官和一季度“开门红”阶段，甚至连月度学习都会被暂时搁置。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528" y="5229271"/>
            <a:ext cx="5828556" cy="2029377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10315025" y="1773610"/>
            <a:ext cx="1440160" cy="1065493"/>
            <a:chOff x="6935916" y="343637"/>
            <a:chExt cx="1713877" cy="1135367"/>
          </a:xfrm>
        </p:grpSpPr>
        <p:pic>
          <p:nvPicPr>
            <p:cNvPr id="3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74726" y="693707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2017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基层党委党支部工作汇报</a:t>
            </a:r>
          </a:p>
        </p:txBody>
      </p:sp>
      <p:sp>
        <p:nvSpPr>
          <p:cNvPr id="20" name="矩形 19"/>
          <p:cNvSpPr/>
          <p:nvPr/>
        </p:nvSpPr>
        <p:spPr>
          <a:xfrm>
            <a:off x="2360367" y="3285778"/>
            <a:ext cx="520216" cy="686969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１</a:t>
            </a:r>
          </a:p>
        </p:txBody>
      </p:sp>
      <p:sp>
        <p:nvSpPr>
          <p:cNvPr id="21" name="矩形 20"/>
          <p:cNvSpPr/>
          <p:nvPr/>
        </p:nvSpPr>
        <p:spPr>
          <a:xfrm>
            <a:off x="3080448" y="3291872"/>
            <a:ext cx="1800200" cy="68696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部门不健全</a:t>
            </a:r>
          </a:p>
        </p:txBody>
      </p:sp>
      <p:sp>
        <p:nvSpPr>
          <p:cNvPr id="15" name="矩形 14"/>
          <p:cNvSpPr/>
          <p:nvPr/>
        </p:nvSpPr>
        <p:spPr>
          <a:xfrm>
            <a:off x="2350790" y="4680947"/>
            <a:ext cx="520216" cy="686969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070871" y="4687041"/>
            <a:ext cx="1800200" cy="68696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党员队伍建设滞后</a:t>
            </a:r>
          </a:p>
        </p:txBody>
      </p:sp>
      <p:sp>
        <p:nvSpPr>
          <p:cNvPr id="22" name="矩形: 圆角 1"/>
          <p:cNvSpPr/>
          <p:nvPr/>
        </p:nvSpPr>
        <p:spPr>
          <a:xfrm>
            <a:off x="4222997" y="1836928"/>
            <a:ext cx="3744417" cy="600224"/>
          </a:xfrm>
          <a:prstGeom prst="roundRect">
            <a:avLst>
              <a:gd name="adj" fmla="val 48749"/>
            </a:avLst>
          </a:prstGeom>
          <a:solidFill>
            <a:srgbClr val="FEE4C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4767846" y="1935134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基层党组织还比较薄弱</a:t>
            </a:r>
          </a:p>
        </p:txBody>
      </p:sp>
      <p:sp>
        <p:nvSpPr>
          <p:cNvPr id="24" name="箭头: V 形 14"/>
          <p:cNvSpPr/>
          <p:nvPr/>
        </p:nvSpPr>
        <p:spPr>
          <a:xfrm>
            <a:off x="5150608" y="3465232"/>
            <a:ext cx="244801" cy="398818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25" name="箭头: V 形 14"/>
          <p:cNvSpPr/>
          <p:nvPr/>
        </p:nvSpPr>
        <p:spPr>
          <a:xfrm>
            <a:off x="5150608" y="4856391"/>
            <a:ext cx="244801" cy="398818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717117" y="3291872"/>
            <a:ext cx="5335718" cy="68696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党委下设部门不健全，“三定”之后，</a:t>
            </a: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党支部仅分设了党委办公室，没有设立党委组织部、党委宣传部</a:t>
            </a:r>
          </a:p>
        </p:txBody>
      </p:sp>
      <p:sp>
        <p:nvSpPr>
          <p:cNvPr id="28" name="矩形 27"/>
          <p:cNvSpPr/>
          <p:nvPr/>
        </p:nvSpPr>
        <p:spPr>
          <a:xfrm>
            <a:off x="5707540" y="4687041"/>
            <a:ext cx="5335718" cy="68696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公司党员力量基本集中在某某本部，</a:t>
            </a: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机关部劳动合同制员工数</a:t>
            </a: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38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人，某某公司机关本部党员总数</a:t>
            </a: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人，</a:t>
            </a: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家支公司劳动合同制员工总数</a:t>
            </a: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人，支公司员工总数</a:t>
            </a: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众人</a:t>
            </a: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5" grpId="0" animBg="1"/>
      <p:bldP spid="16" grpId="0" animBg="1"/>
      <p:bldP spid="22" grpId="0" animBg="1"/>
      <p:bldP spid="23" grpId="0"/>
      <p:bldP spid="24" grpId="0" animBg="1"/>
      <p:bldP spid="25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0" y="3860659"/>
            <a:ext cx="12215886" cy="2998929"/>
            <a:chOff x="0" y="3860659"/>
            <a:chExt cx="12215886" cy="2998929"/>
          </a:xfrm>
        </p:grpSpPr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6598146"/>
              <a:ext cx="12190413" cy="261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C:\Users\Administrator\Desktop\Nipic_20180988_20150909113802527000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9411"/>
            <a:stretch>
              <a:fillRect/>
            </a:stretch>
          </p:blipFill>
          <p:spPr bwMode="auto">
            <a:xfrm rot="10800000" flipV="1">
              <a:off x="9695606" y="3860659"/>
              <a:ext cx="2520280" cy="2730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74727" y="693687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2017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基层党委党支部工作汇报</a:t>
            </a:r>
          </a:p>
        </p:txBody>
      </p:sp>
      <p:sp>
        <p:nvSpPr>
          <p:cNvPr id="16" name="矩形: 圆角 1"/>
          <p:cNvSpPr/>
          <p:nvPr/>
        </p:nvSpPr>
        <p:spPr>
          <a:xfrm>
            <a:off x="4391155" y="1965474"/>
            <a:ext cx="3000195" cy="600224"/>
          </a:xfrm>
          <a:prstGeom prst="roundRect">
            <a:avLst>
              <a:gd name="adj" fmla="val 48749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4613761" y="2052596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党务工作者能力不强</a:t>
            </a:r>
          </a:p>
        </p:txBody>
      </p:sp>
      <p:sp>
        <p:nvSpPr>
          <p:cNvPr id="55" name="标题 4"/>
          <p:cNvSpPr txBox="1"/>
          <p:nvPr/>
        </p:nvSpPr>
        <p:spPr>
          <a:xfrm>
            <a:off x="2782838" y="3093417"/>
            <a:ext cx="1978792" cy="401739"/>
          </a:xfrm>
          <a:prstGeom prst="rect">
            <a:avLst/>
          </a:prstGeom>
        </p:spPr>
        <p:txBody>
          <a:bodyPr vert="horz" lIns="121891" tIns="60945" rIns="121891" bIns="6094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solidFill>
                  <a:schemeClr val="accent1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人员配置不足</a:t>
            </a:r>
          </a:p>
        </p:txBody>
      </p:sp>
      <p:sp>
        <p:nvSpPr>
          <p:cNvPr id="56" name="标题 4"/>
          <p:cNvSpPr txBox="1"/>
          <p:nvPr/>
        </p:nvSpPr>
        <p:spPr>
          <a:xfrm>
            <a:off x="2999079" y="3778160"/>
            <a:ext cx="3328950" cy="375868"/>
          </a:xfrm>
          <a:prstGeom prst="rect">
            <a:avLst/>
          </a:prstGeom>
        </p:spPr>
        <p:txBody>
          <a:bodyPr vert="horz" lIns="121891" tIns="60945" rIns="121891" bIns="6094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accent1"/>
                </a:solidFill>
              </a:rPr>
              <a:t>技术能力弱</a:t>
            </a:r>
          </a:p>
        </p:txBody>
      </p:sp>
      <p:sp>
        <p:nvSpPr>
          <p:cNvPr id="57" name="标题 4"/>
          <p:cNvSpPr txBox="1"/>
          <p:nvPr/>
        </p:nvSpPr>
        <p:spPr>
          <a:xfrm>
            <a:off x="2999079" y="4358861"/>
            <a:ext cx="3328950" cy="525001"/>
          </a:xfrm>
          <a:prstGeom prst="rect">
            <a:avLst/>
          </a:prstGeom>
        </p:spPr>
        <p:txBody>
          <a:bodyPr vert="horz" lIns="121891" tIns="60945" rIns="121891" bIns="6094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accent1"/>
                </a:solidFill>
              </a:rPr>
              <a:t>工作水平不高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1270670" y="3075715"/>
            <a:ext cx="5232443" cy="541310"/>
            <a:chOff x="3779912" y="971744"/>
            <a:chExt cx="4680520" cy="484037"/>
          </a:xfrm>
        </p:grpSpPr>
        <p:sp>
          <p:nvSpPr>
            <p:cNvPr id="59" name="矩形 58"/>
            <p:cNvSpPr/>
            <p:nvPr/>
          </p:nvSpPr>
          <p:spPr>
            <a:xfrm>
              <a:off x="3779912" y="971744"/>
              <a:ext cx="4680520" cy="375063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defTabSz="1381760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  <p:sp>
          <p:nvSpPr>
            <p:cNvPr id="60" name="等腰三角形 219"/>
            <p:cNvSpPr/>
            <p:nvPr/>
          </p:nvSpPr>
          <p:spPr>
            <a:xfrm rot="5400000" flipV="1">
              <a:off x="3981509" y="1009306"/>
              <a:ext cx="484035" cy="408915"/>
            </a:xfrm>
            <a:custGeom>
              <a:avLst/>
              <a:gdLst/>
              <a:ahLst/>
              <a:cxnLst/>
              <a:rect l="l" t="t" r="r" b="b"/>
              <a:pathLst>
                <a:path w="563124" h="628267">
                  <a:moveTo>
                    <a:pt x="0" y="3978"/>
                  </a:moveTo>
                  <a:lnTo>
                    <a:pt x="0" y="628267"/>
                  </a:lnTo>
                  <a:lnTo>
                    <a:pt x="303862" y="628267"/>
                  </a:lnTo>
                  <a:lnTo>
                    <a:pt x="447878" y="628267"/>
                  </a:lnTo>
                  <a:lnTo>
                    <a:pt x="559744" y="628267"/>
                  </a:lnTo>
                  <a:lnTo>
                    <a:pt x="476615" y="351159"/>
                  </a:lnTo>
                  <a:lnTo>
                    <a:pt x="563124" y="0"/>
                  </a:lnTo>
                  <a:lnTo>
                    <a:pt x="352994" y="0"/>
                  </a:lnTo>
                  <a:lnTo>
                    <a:pt x="353974" y="3978"/>
                  </a:lnTo>
                  <a:close/>
                </a:path>
              </a:pathLst>
            </a:custGeom>
            <a:solidFill>
              <a:srgbClr val="C0000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标题 4"/>
            <p:cNvSpPr txBox="1"/>
            <p:nvPr/>
          </p:nvSpPr>
          <p:spPr>
            <a:xfrm>
              <a:off x="3913641" y="1028075"/>
              <a:ext cx="480923" cy="3713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18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   01</a:t>
              </a:r>
              <a:endParaRPr lang="zh-CN" altLang="en-US" sz="105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  <a:p>
              <a:endParaRPr lang="en-US" altLang="zh-CN" sz="11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1270670" y="3657395"/>
            <a:ext cx="5232443" cy="620629"/>
            <a:chOff x="3779912" y="1491881"/>
            <a:chExt cx="4680520" cy="554964"/>
          </a:xfrm>
        </p:grpSpPr>
        <p:sp>
          <p:nvSpPr>
            <p:cNvPr id="63" name="矩形 62"/>
            <p:cNvSpPr/>
            <p:nvPr/>
          </p:nvSpPr>
          <p:spPr>
            <a:xfrm>
              <a:off x="3779912" y="1557744"/>
              <a:ext cx="4680520" cy="375063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defTabSz="1381760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3983050" y="1491881"/>
              <a:ext cx="480923" cy="554964"/>
              <a:chOff x="3983050" y="1491881"/>
              <a:chExt cx="480923" cy="554964"/>
            </a:xfrm>
          </p:grpSpPr>
          <p:sp>
            <p:nvSpPr>
              <p:cNvPr id="65" name="等腰三角形 219"/>
              <p:cNvSpPr/>
              <p:nvPr/>
            </p:nvSpPr>
            <p:spPr>
              <a:xfrm rot="5400000" flipV="1">
                <a:off x="3981509" y="1600370"/>
                <a:ext cx="484035" cy="408915"/>
              </a:xfrm>
              <a:custGeom>
                <a:avLst/>
                <a:gdLst/>
                <a:ahLst/>
                <a:cxnLst/>
                <a:rect l="l" t="t" r="r" b="b"/>
                <a:pathLst>
                  <a:path w="563124" h="628267">
                    <a:moveTo>
                      <a:pt x="0" y="3978"/>
                    </a:moveTo>
                    <a:lnTo>
                      <a:pt x="0" y="628267"/>
                    </a:lnTo>
                    <a:lnTo>
                      <a:pt x="303862" y="628267"/>
                    </a:lnTo>
                    <a:lnTo>
                      <a:pt x="447878" y="628267"/>
                    </a:lnTo>
                    <a:lnTo>
                      <a:pt x="559744" y="628267"/>
                    </a:lnTo>
                    <a:lnTo>
                      <a:pt x="476615" y="351159"/>
                    </a:lnTo>
                    <a:lnTo>
                      <a:pt x="563124" y="0"/>
                    </a:lnTo>
                    <a:lnTo>
                      <a:pt x="352994" y="0"/>
                    </a:lnTo>
                    <a:lnTo>
                      <a:pt x="353974" y="3978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标题 4"/>
              <p:cNvSpPr txBox="1"/>
              <p:nvPr/>
            </p:nvSpPr>
            <p:spPr>
              <a:xfrm>
                <a:off x="3983050" y="1491881"/>
                <a:ext cx="480923" cy="37137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1800" dirty="0">
                    <a:solidFill>
                      <a:schemeClr val="bg1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   02</a:t>
                </a:r>
                <a:endParaRPr lang="zh-CN" altLang="en-US" sz="105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  <a:p>
                <a:endParaRPr lang="en-US" altLang="zh-CN" sz="11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7" name="组合 66"/>
          <p:cNvGrpSpPr/>
          <p:nvPr/>
        </p:nvGrpSpPr>
        <p:grpSpPr>
          <a:xfrm>
            <a:off x="1270670" y="4359772"/>
            <a:ext cx="5232443" cy="569322"/>
            <a:chOff x="3779912" y="2119943"/>
            <a:chExt cx="4680520" cy="509085"/>
          </a:xfrm>
        </p:grpSpPr>
        <p:sp>
          <p:nvSpPr>
            <p:cNvPr id="68" name="矩形 67"/>
            <p:cNvSpPr/>
            <p:nvPr/>
          </p:nvSpPr>
          <p:spPr>
            <a:xfrm>
              <a:off x="3779912" y="2143744"/>
              <a:ext cx="4680520" cy="375063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defTabSz="1381760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3977856" y="2119943"/>
              <a:ext cx="480923" cy="509085"/>
              <a:chOff x="3977856" y="1537760"/>
              <a:chExt cx="480923" cy="509085"/>
            </a:xfrm>
          </p:grpSpPr>
          <p:sp>
            <p:nvSpPr>
              <p:cNvPr id="70" name="等腰三角形 219"/>
              <p:cNvSpPr/>
              <p:nvPr/>
            </p:nvSpPr>
            <p:spPr>
              <a:xfrm rot="5400000" flipV="1">
                <a:off x="3994310" y="1600370"/>
                <a:ext cx="484035" cy="408915"/>
              </a:xfrm>
              <a:custGeom>
                <a:avLst/>
                <a:gdLst/>
                <a:ahLst/>
                <a:cxnLst/>
                <a:rect l="l" t="t" r="r" b="b"/>
                <a:pathLst>
                  <a:path w="563124" h="628267">
                    <a:moveTo>
                      <a:pt x="0" y="3978"/>
                    </a:moveTo>
                    <a:lnTo>
                      <a:pt x="0" y="628267"/>
                    </a:lnTo>
                    <a:lnTo>
                      <a:pt x="303862" y="628267"/>
                    </a:lnTo>
                    <a:lnTo>
                      <a:pt x="447878" y="628267"/>
                    </a:lnTo>
                    <a:lnTo>
                      <a:pt x="559744" y="628267"/>
                    </a:lnTo>
                    <a:lnTo>
                      <a:pt x="476615" y="351159"/>
                    </a:lnTo>
                    <a:lnTo>
                      <a:pt x="563124" y="0"/>
                    </a:lnTo>
                    <a:lnTo>
                      <a:pt x="352994" y="0"/>
                    </a:lnTo>
                    <a:lnTo>
                      <a:pt x="353974" y="3978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" name="标题 4"/>
              <p:cNvSpPr txBox="1"/>
              <p:nvPr/>
            </p:nvSpPr>
            <p:spPr>
              <a:xfrm>
                <a:off x="3977856" y="1537760"/>
                <a:ext cx="480923" cy="37137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1800" dirty="0">
                    <a:solidFill>
                      <a:schemeClr val="bg1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   03</a:t>
                </a:r>
                <a:endParaRPr lang="zh-CN" altLang="en-US" sz="105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  <a:p>
                <a:endParaRPr lang="en-US" altLang="zh-CN" sz="11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72" name="标题 4"/>
          <p:cNvSpPr txBox="1"/>
          <p:nvPr/>
        </p:nvSpPr>
        <p:spPr>
          <a:xfrm>
            <a:off x="2999079" y="5159947"/>
            <a:ext cx="3328950" cy="375868"/>
          </a:xfrm>
          <a:prstGeom prst="rect">
            <a:avLst/>
          </a:prstGeom>
        </p:spPr>
        <p:txBody>
          <a:bodyPr vert="horz" lIns="121891" tIns="60945" rIns="121891" bIns="6094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accent1"/>
                </a:solidFill>
              </a:rPr>
              <a:t>工作办法不多</a:t>
            </a:r>
          </a:p>
        </p:txBody>
      </p:sp>
      <p:grpSp>
        <p:nvGrpSpPr>
          <p:cNvPr id="73" name="组合 72"/>
          <p:cNvGrpSpPr/>
          <p:nvPr/>
        </p:nvGrpSpPr>
        <p:grpSpPr>
          <a:xfrm>
            <a:off x="1270670" y="5039182"/>
            <a:ext cx="5232443" cy="620629"/>
            <a:chOff x="3779912" y="1491881"/>
            <a:chExt cx="4680520" cy="554964"/>
          </a:xfrm>
        </p:grpSpPr>
        <p:sp>
          <p:nvSpPr>
            <p:cNvPr id="74" name="矩形 73"/>
            <p:cNvSpPr/>
            <p:nvPr/>
          </p:nvSpPr>
          <p:spPr>
            <a:xfrm>
              <a:off x="3779912" y="1557744"/>
              <a:ext cx="4680520" cy="375063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defTabSz="1381760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3983050" y="1491881"/>
              <a:ext cx="480923" cy="554964"/>
              <a:chOff x="3983050" y="1491881"/>
              <a:chExt cx="480923" cy="554964"/>
            </a:xfrm>
          </p:grpSpPr>
          <p:sp>
            <p:nvSpPr>
              <p:cNvPr id="76" name="等腰三角形 219"/>
              <p:cNvSpPr/>
              <p:nvPr/>
            </p:nvSpPr>
            <p:spPr>
              <a:xfrm rot="5400000" flipV="1">
                <a:off x="3981509" y="1600370"/>
                <a:ext cx="484035" cy="408915"/>
              </a:xfrm>
              <a:custGeom>
                <a:avLst/>
                <a:gdLst/>
                <a:ahLst/>
                <a:cxnLst/>
                <a:rect l="l" t="t" r="r" b="b"/>
                <a:pathLst>
                  <a:path w="563124" h="628267">
                    <a:moveTo>
                      <a:pt x="0" y="3978"/>
                    </a:moveTo>
                    <a:lnTo>
                      <a:pt x="0" y="628267"/>
                    </a:lnTo>
                    <a:lnTo>
                      <a:pt x="303862" y="628267"/>
                    </a:lnTo>
                    <a:lnTo>
                      <a:pt x="447878" y="628267"/>
                    </a:lnTo>
                    <a:lnTo>
                      <a:pt x="559744" y="628267"/>
                    </a:lnTo>
                    <a:lnTo>
                      <a:pt x="476615" y="351159"/>
                    </a:lnTo>
                    <a:lnTo>
                      <a:pt x="563124" y="0"/>
                    </a:lnTo>
                    <a:lnTo>
                      <a:pt x="352994" y="0"/>
                    </a:lnTo>
                    <a:lnTo>
                      <a:pt x="353974" y="3978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标题 4"/>
              <p:cNvSpPr txBox="1"/>
              <p:nvPr/>
            </p:nvSpPr>
            <p:spPr>
              <a:xfrm>
                <a:off x="3983050" y="1491881"/>
                <a:ext cx="480923" cy="37137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1800" dirty="0">
                    <a:solidFill>
                      <a:schemeClr val="bg1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   04</a:t>
                </a:r>
                <a:endParaRPr lang="zh-CN" altLang="en-US" sz="105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  <a:p>
                <a:endParaRPr lang="en-US" altLang="zh-CN" sz="11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78" name="矩形 77"/>
          <p:cNvSpPr/>
          <p:nvPr/>
        </p:nvSpPr>
        <p:spPr>
          <a:xfrm>
            <a:off x="6738696" y="2963048"/>
            <a:ext cx="2982833" cy="262995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公司没有专岗的党务工作者，现有的支委会成员均为兼岗，人员配置不足；兼岗党务工作者专业能力较弱，对党建工作如何开展缺乏系统、专业的认识，基层党建工作水平不高，工作活力不强，工作办法不多，实战能力差。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55" grpId="0"/>
      <p:bldP spid="56" grpId="0"/>
      <p:bldP spid="57" grpId="0"/>
      <p:bldP spid="72" grpId="0"/>
      <p:bldP spid="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673547" y="0"/>
            <a:ext cx="5290915" cy="7037599"/>
            <a:chOff x="-673547" y="0"/>
            <a:chExt cx="5290915" cy="7037599"/>
          </a:xfrm>
        </p:grpSpPr>
        <p:sp>
          <p:nvSpPr>
            <p:cNvPr id="77" name="矩形 76"/>
            <p:cNvSpPr/>
            <p:nvPr/>
          </p:nvSpPr>
          <p:spPr>
            <a:xfrm>
              <a:off x="165" y="0"/>
              <a:ext cx="4456924" cy="685958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61" tIns="60930" rIns="121861" bIns="60930"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0800000" flipH="1" flipV="1">
              <a:off x="-673547" y="3160505"/>
              <a:ext cx="5290915" cy="3877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3208" y="2707441"/>
            <a:ext cx="7822677" cy="415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标题 4"/>
          <p:cNvSpPr txBox="1"/>
          <p:nvPr/>
        </p:nvSpPr>
        <p:spPr>
          <a:xfrm>
            <a:off x="5684367" y="2125251"/>
            <a:ext cx="5515793" cy="680600"/>
          </a:xfrm>
          <a:prstGeom prst="rect">
            <a:avLst/>
          </a:prstGeom>
        </p:spPr>
        <p:txBody>
          <a:bodyPr vert="horz" lIns="162441" tIns="81221" rIns="162441" bIns="8122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solidFill>
                  <a:schemeClr val="accent1"/>
                </a:solidFill>
                <a:cs typeface="+mn-ea"/>
                <a:sym typeface="+mn-lt"/>
              </a:rPr>
              <a:t>下一步工作思路及措施</a:t>
            </a:r>
          </a:p>
        </p:txBody>
      </p:sp>
      <p:pic>
        <p:nvPicPr>
          <p:cNvPr id="13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6779" y="549474"/>
            <a:ext cx="2395289" cy="143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标题 4"/>
          <p:cNvSpPr txBox="1"/>
          <p:nvPr/>
        </p:nvSpPr>
        <p:spPr>
          <a:xfrm>
            <a:off x="8343193" y="626006"/>
            <a:ext cx="1398154" cy="1176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6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sz="37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35" name="组合 134"/>
          <p:cNvGrpSpPr/>
          <p:nvPr/>
        </p:nvGrpSpPr>
        <p:grpSpPr>
          <a:xfrm>
            <a:off x="10056616" y="4081996"/>
            <a:ext cx="1640802" cy="1191306"/>
            <a:chOff x="6935916" y="343637"/>
            <a:chExt cx="1713877" cy="1135367"/>
          </a:xfrm>
        </p:grpSpPr>
        <p:pic>
          <p:nvPicPr>
            <p:cNvPr id="136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546423" y="786263"/>
            <a:ext cx="3460551" cy="5235819"/>
            <a:chOff x="546423" y="786263"/>
            <a:chExt cx="3460551" cy="5235819"/>
          </a:xfrm>
        </p:grpSpPr>
        <p:grpSp>
          <p:nvGrpSpPr>
            <p:cNvPr id="6" name="组合 5"/>
            <p:cNvGrpSpPr/>
            <p:nvPr/>
          </p:nvGrpSpPr>
          <p:grpSpPr>
            <a:xfrm>
              <a:off x="924883" y="786263"/>
              <a:ext cx="2809220" cy="5235819"/>
              <a:chOff x="924883" y="786263"/>
              <a:chExt cx="2809220" cy="5235819"/>
            </a:xfrm>
          </p:grpSpPr>
          <p:pic>
            <p:nvPicPr>
              <p:cNvPr id="122" name="Picture 7" descr="C:\Users\Administrator\Desktop\党政机关\素材\长城\矢量长城\132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4358" y="5414104"/>
                <a:ext cx="1665810" cy="6079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8" name="组合 77"/>
              <p:cNvGrpSpPr/>
              <p:nvPr/>
            </p:nvGrpSpPr>
            <p:grpSpPr>
              <a:xfrm>
                <a:off x="924883" y="2116455"/>
                <a:ext cx="2809220" cy="672596"/>
                <a:chOff x="763823" y="350767"/>
                <a:chExt cx="3175331" cy="504330"/>
              </a:xfrm>
            </p:grpSpPr>
            <p:sp>
              <p:nvSpPr>
                <p:cNvPr id="89" name="TextBox 19"/>
                <p:cNvSpPr txBox="1"/>
                <p:nvPr/>
              </p:nvSpPr>
              <p:spPr>
                <a:xfrm>
                  <a:off x="1106536" y="619703"/>
                  <a:ext cx="2507472" cy="2353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200" b="1" dirty="0">
                      <a:solidFill>
                        <a:srgbClr val="FDE6D3"/>
                      </a:solidFill>
                      <a:latin typeface="+mj-ea"/>
                      <a:ea typeface="+mj-ea"/>
                      <a:cs typeface="+mn-ea"/>
                      <a:sym typeface="+mn-lt"/>
                    </a:rPr>
                    <a:t>Communist Party of China</a:t>
                  </a:r>
                  <a:endParaRPr lang="zh-CN" altLang="en-US" sz="1200" b="1" dirty="0">
                    <a:solidFill>
                      <a:srgbClr val="FDE6D3"/>
                    </a:solidFill>
                    <a:latin typeface="+mj-ea"/>
                    <a:ea typeface="+mj-ea"/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TextBox 20"/>
                <p:cNvSpPr txBox="1"/>
                <p:nvPr/>
              </p:nvSpPr>
              <p:spPr>
                <a:xfrm>
                  <a:off x="763823" y="350767"/>
                  <a:ext cx="3175331" cy="332321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900" b="1" dirty="0">
                      <a:solidFill>
                        <a:srgbClr val="FDE6D3"/>
                      </a:solidFill>
                      <a:cs typeface="+mn-ea"/>
                      <a:sym typeface="+mn-lt"/>
                    </a:rPr>
                    <a:t>中国共产党</a:t>
                  </a:r>
                  <a:endParaRPr lang="en-US" altLang="zh-CN" sz="1900" b="1" dirty="0">
                    <a:solidFill>
                      <a:srgbClr val="FDE6D3"/>
                    </a:solidFill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123" name="Picture 3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815081" y="786263"/>
                <a:ext cx="1039765" cy="11232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2" name="文本框 8"/>
            <p:cNvSpPr txBox="1"/>
            <p:nvPr/>
          </p:nvSpPr>
          <p:spPr>
            <a:xfrm>
              <a:off x="546423" y="3501802"/>
              <a:ext cx="3460551" cy="738633"/>
            </a:xfrm>
            <a:prstGeom prst="rect">
              <a:avLst/>
            </a:prstGeom>
            <a:noFill/>
          </p:spPr>
          <p:txBody>
            <a:bodyPr wrap="square" lIns="121891" tIns="60945" rIns="121891" bIns="60945" rtlCol="0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rgbClr val="FDE9D5"/>
                  </a:solidFill>
                  <a:latin typeface="华康俪金黑W8(P)" pitchFamily="34" charset="-122"/>
                  <a:ea typeface="华康俪金黑W8(P)" pitchFamily="34" charset="-122"/>
                </a:rPr>
                <a:t>工作汇报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-50435" y="-26590"/>
            <a:ext cx="12398739" cy="234537"/>
            <a:chOff x="46534" y="1260900"/>
            <a:chExt cx="12182715" cy="234538"/>
          </a:xfrm>
        </p:grpSpPr>
        <p:pic>
          <p:nvPicPr>
            <p:cNvPr id="24" name="Picture 5" descr="C:\Users\Administrator\Desktop\党政机关\素材\长城\矢量长城\线稿长城2.png"/>
            <p:cNvPicPr>
              <a:picLocks noChangeAspect="1" noChangeArrowheads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b="-9915"/>
            <a:stretch>
              <a:fillRect/>
            </a:stretch>
          </p:blipFill>
          <p:spPr bwMode="auto">
            <a:xfrm>
              <a:off x="6134112" y="1260900"/>
              <a:ext cx="6095137" cy="234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5" descr="C:\Users\Administrator\Desktop\党政机关\素材\长城\矢量长城\线稿长城2.png"/>
            <p:cNvPicPr>
              <a:picLocks noChangeAspect="1" noChangeArrowheads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b="-9915"/>
            <a:stretch>
              <a:fillRect/>
            </a:stretch>
          </p:blipFill>
          <p:spPr bwMode="auto">
            <a:xfrm flipH="1">
              <a:off x="46534" y="1260900"/>
              <a:ext cx="6095136" cy="234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矩形 26"/>
          <p:cNvSpPr/>
          <p:nvPr/>
        </p:nvSpPr>
        <p:spPr>
          <a:xfrm>
            <a:off x="5498104" y="2984480"/>
            <a:ext cx="4363665" cy="4293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　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加大党建工作力度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399462" y="3005864"/>
            <a:ext cx="4874397" cy="4293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   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注重党组织基础建设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498104" y="3484257"/>
            <a:ext cx="4989590" cy="4293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　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加强党建能力建设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399462" y="3484257"/>
            <a:ext cx="4989590" cy="4293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　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创新基层党建工作模式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369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829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199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100" grpId="0"/>
      <p:bldP spid="27" grpId="0"/>
      <p:bldP spid="28" grpId="0"/>
      <p:bldP spid="29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H="1" flipV="1">
            <a:off x="72007" y="1725716"/>
            <a:ext cx="2926854" cy="516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组合 73"/>
          <p:cNvGrpSpPr/>
          <p:nvPr/>
        </p:nvGrpSpPr>
        <p:grpSpPr>
          <a:xfrm>
            <a:off x="10300031" y="1574272"/>
            <a:ext cx="1568099" cy="1065493"/>
            <a:chOff x="6935916" y="343637"/>
            <a:chExt cx="1713877" cy="1135367"/>
          </a:xfrm>
        </p:grpSpPr>
        <p:pic>
          <p:nvPicPr>
            <p:cNvPr id="76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74727" y="693687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2017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基层党委党支部工作汇报</a:t>
            </a:r>
          </a:p>
        </p:txBody>
      </p:sp>
      <p:sp>
        <p:nvSpPr>
          <p:cNvPr id="17" name="矩形 16"/>
          <p:cNvSpPr/>
          <p:nvPr/>
        </p:nvSpPr>
        <p:spPr>
          <a:xfrm>
            <a:off x="2984772" y="3645818"/>
            <a:ext cx="8340914" cy="150964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党建工作是我们抓好各项工作的根本，我们的工作不仅仅是经营管理，作为央企，应该充分认识到加强公司党建工作的重要性、必要性、增强责任感和紧迫感，党建工作抓好了，基层党组织的核心作用就能更好的发挥，队伍的凝聚力和向心力就更加明显，什么工作都好开展。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1"/>
          <p:cNvSpPr txBox="1"/>
          <p:nvPr/>
        </p:nvSpPr>
        <p:spPr>
          <a:xfrm>
            <a:off x="4006974" y="2639765"/>
            <a:ext cx="6602507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增强紧迫感，狠抓党建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038" y="2694227"/>
            <a:ext cx="702647" cy="46111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558" y="2694227"/>
            <a:ext cx="702647" cy="4611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6772" y="141414"/>
            <a:ext cx="12204426" cy="681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Administrator\Desktop\线稿长城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801" y="4293890"/>
            <a:ext cx="1203830" cy="105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7746" y="989061"/>
            <a:ext cx="1751216" cy="107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99462" y="966685"/>
            <a:ext cx="1577548" cy="103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169" y="6598880"/>
            <a:ext cx="12238924" cy="260708"/>
          </a:xfrm>
          <a:prstGeom prst="rect">
            <a:avLst/>
          </a:prstGeom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"/>
          <p:cNvSpPr/>
          <p:nvPr/>
        </p:nvSpPr>
        <p:spPr>
          <a:xfrm>
            <a:off x="4006974" y="1282341"/>
            <a:ext cx="4176464" cy="707293"/>
          </a:xfrm>
          <a:prstGeom prst="roundRect">
            <a:avLst>
              <a:gd name="adj" fmla="val 50000"/>
            </a:avLst>
          </a:prstGeom>
          <a:solidFill>
            <a:srgbClr val="FDE9D5"/>
          </a:solidFill>
          <a:ln w="38100">
            <a:solidFill>
              <a:srgbClr val="CC00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3" name="文本框 33"/>
          <p:cNvSpPr txBox="1"/>
          <p:nvPr/>
        </p:nvSpPr>
        <p:spPr>
          <a:xfrm>
            <a:off x="4672597" y="981522"/>
            <a:ext cx="3006785" cy="928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/PREFACE</a:t>
            </a:r>
            <a:endParaRPr lang="en-GB" altLang="zh-CN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591" y="435185"/>
            <a:ext cx="2822420" cy="847156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681254" y="2421682"/>
            <a:ext cx="8662424" cy="2383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是深入学习党的十九大精神和十九届六中全会的关键之年，是贯彻好党的群众路线实践教育活动的重要一年，党支部紧紧围绕上级党委的总体工作思路，深化思想工作，转变机关作风，加强党建工作，从反“四风”，转作风入手，确保廉政之风的形成，树立良好党员干部形象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H="1" flipV="1">
            <a:off x="72007" y="1725716"/>
            <a:ext cx="2926854" cy="516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组合 73"/>
          <p:cNvGrpSpPr/>
          <p:nvPr/>
        </p:nvGrpSpPr>
        <p:grpSpPr>
          <a:xfrm>
            <a:off x="10300031" y="1485578"/>
            <a:ext cx="1568099" cy="1065493"/>
            <a:chOff x="6935916" y="343637"/>
            <a:chExt cx="1713877" cy="1135367"/>
          </a:xfrm>
        </p:grpSpPr>
        <p:pic>
          <p:nvPicPr>
            <p:cNvPr id="76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74727" y="693687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2017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基层党委党支部工作汇报</a:t>
            </a:r>
          </a:p>
        </p:txBody>
      </p:sp>
      <p:sp>
        <p:nvSpPr>
          <p:cNvPr id="29" name="矩形 28"/>
          <p:cNvSpPr/>
          <p:nvPr/>
        </p:nvSpPr>
        <p:spPr>
          <a:xfrm>
            <a:off x="2998862" y="3501802"/>
            <a:ext cx="2011485" cy="865536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逐步确立 </a:t>
            </a:r>
            <a:endParaRPr lang="zh-CN" altLang="en-US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222096" y="3501802"/>
            <a:ext cx="5977973" cy="86553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全面深化改革实施进展顺利，各领域标志性、支柱性改革任务基本上已经推出，重要领域和关键环节改革取得突破性进展，全面深化改革、全面依法治国的主体框架正在逐步确立。</a:t>
            </a:r>
            <a:endParaRPr lang="zh-CN" altLang="en-US" sz="9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998862" y="4543651"/>
            <a:ext cx="2011485" cy="865536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突破解决</a:t>
            </a:r>
            <a:endParaRPr lang="zh-CN" altLang="en-US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222096" y="4543651"/>
            <a:ext cx="5977973" cy="86553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改革真刀真枪、大刀阔斧，涉险滩、动奶酪、啃硬骨头，突破了一些过去认为不可能突破的关口，也解决了一些多年来想解决但一直没有很好解决的问题，</a:t>
            </a:r>
            <a:endParaRPr lang="zh-CN" altLang="en-US" sz="9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998862" y="5586940"/>
            <a:ext cx="2011485" cy="865536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夯基垒台</a:t>
            </a:r>
            <a:endParaRPr lang="zh-CN" altLang="en-US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222096" y="5586940"/>
            <a:ext cx="5977973" cy="86553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不断夯基垒台、积厚成势，为下一步深化改革创造了良好条件。</a:t>
            </a:r>
            <a:endParaRPr lang="zh-CN" altLang="en-US" sz="9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11"/>
          <p:cNvSpPr txBox="1"/>
          <p:nvPr/>
        </p:nvSpPr>
        <p:spPr>
          <a:xfrm>
            <a:off x="3934966" y="2044956"/>
            <a:ext cx="6602507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全面深化改革进程中期评估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856" y="2083981"/>
            <a:ext cx="702647" cy="461112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007" y="2064468"/>
            <a:ext cx="702647" cy="461112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2926854" y="2627195"/>
            <a:ext cx="8340914" cy="7894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日，习近平主持中央深改组第二十七次会议，作出这样的中期评估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92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42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92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42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92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420"/>
                            </p:stCondLst>
                            <p:childTnLst>
                              <p:par>
                                <p:cTn id="5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10332862" y="1587281"/>
            <a:ext cx="1316653" cy="955957"/>
            <a:chOff x="6935916" y="343637"/>
            <a:chExt cx="1713877" cy="1135367"/>
          </a:xfrm>
        </p:grpSpPr>
        <p:pic>
          <p:nvPicPr>
            <p:cNvPr id="35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841826" y="5988560"/>
            <a:ext cx="3535776" cy="105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74727" y="693687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2017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基层党委党支部工作汇报</a:t>
            </a:r>
          </a:p>
        </p:txBody>
      </p:sp>
      <p:sp>
        <p:nvSpPr>
          <p:cNvPr id="15" name="文本框 11"/>
          <p:cNvSpPr txBox="1"/>
          <p:nvPr/>
        </p:nvSpPr>
        <p:spPr>
          <a:xfrm>
            <a:off x="2782838" y="1917626"/>
            <a:ext cx="6602507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全面深化改革下一阶段重点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728" y="1956651"/>
            <a:ext cx="702647" cy="46111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879" y="1937138"/>
            <a:ext cx="702647" cy="46111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06567" y="2853730"/>
            <a:ext cx="2011485" cy="865536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思想认识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229801" y="2853730"/>
            <a:ext cx="5977973" cy="86553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克服禾纠正重业务、轻党建的错误思想，树立党建工作必须服务于公司经营管理的理念</a:t>
            </a:r>
          </a:p>
        </p:txBody>
      </p:sp>
      <p:sp>
        <p:nvSpPr>
          <p:cNvPr id="25" name="矩形 24"/>
          <p:cNvSpPr/>
          <p:nvPr/>
        </p:nvSpPr>
        <p:spPr>
          <a:xfrm>
            <a:off x="3006567" y="3895579"/>
            <a:ext cx="2011485" cy="865536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一岗双责</a:t>
            </a:r>
          </a:p>
        </p:txBody>
      </p:sp>
      <p:sp>
        <p:nvSpPr>
          <p:cNvPr id="26" name="矩形 25"/>
          <p:cNvSpPr/>
          <p:nvPr/>
        </p:nvSpPr>
        <p:spPr>
          <a:xfrm>
            <a:off x="5229801" y="3895579"/>
            <a:ext cx="5977973" cy="86553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必须从我做起，带领党员领导干部认真学习党中央、各级党委相关文件精神，主动承担党建工作党委主体责任，落实“一岗双责”</a:t>
            </a:r>
          </a:p>
        </p:txBody>
      </p:sp>
      <p:sp>
        <p:nvSpPr>
          <p:cNvPr id="29" name="矩形 28"/>
          <p:cNvSpPr/>
          <p:nvPr/>
        </p:nvSpPr>
        <p:spPr>
          <a:xfrm>
            <a:off x="3006567" y="4938868"/>
            <a:ext cx="2011485" cy="865536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融入到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工作中</a:t>
            </a:r>
          </a:p>
        </p:txBody>
      </p:sp>
      <p:sp>
        <p:nvSpPr>
          <p:cNvPr id="31" name="矩形 30"/>
          <p:cNvSpPr/>
          <p:nvPr/>
        </p:nvSpPr>
        <p:spPr>
          <a:xfrm>
            <a:off x="5229801" y="4938868"/>
            <a:ext cx="5977973" cy="86553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 围绕发展抓党建，抓好党建促发展为目标，切实把党建工作摆上重要议程日程，把党的建设放在经营中去思考，放到日常工作中去安排。</a:t>
            </a:r>
          </a:p>
        </p:txBody>
      </p:sp>
      <p:sp>
        <p:nvSpPr>
          <p:cNvPr id="32" name="矩形 31"/>
          <p:cNvSpPr/>
          <p:nvPr/>
        </p:nvSpPr>
        <p:spPr>
          <a:xfrm>
            <a:off x="909321" y="2871616"/>
            <a:ext cx="1852058" cy="2932787"/>
          </a:xfrm>
          <a:prstGeom prst="rect">
            <a:avLst/>
          </a:prstGeom>
          <a:solidFill>
            <a:srgbClr val="CC0000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工作措施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 animBg="1"/>
      <p:bldP spid="24" grpId="0" animBg="1"/>
      <p:bldP spid="25" grpId="0" animBg="1"/>
      <p:bldP spid="26" grpId="0" animBg="1"/>
      <p:bldP spid="29" grpId="0" animBg="1"/>
      <p:bldP spid="31" grpId="0" animBg="1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H="1" flipV="1">
            <a:off x="72007" y="1725716"/>
            <a:ext cx="2926854" cy="516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组合 73"/>
          <p:cNvGrpSpPr/>
          <p:nvPr/>
        </p:nvGrpSpPr>
        <p:grpSpPr>
          <a:xfrm>
            <a:off x="10580942" y="1645106"/>
            <a:ext cx="1568099" cy="1065493"/>
            <a:chOff x="6935916" y="343637"/>
            <a:chExt cx="1713877" cy="1135367"/>
          </a:xfrm>
        </p:grpSpPr>
        <p:pic>
          <p:nvPicPr>
            <p:cNvPr id="76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74727" y="693687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2017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基层党委党支部工作汇报</a:t>
            </a:r>
          </a:p>
        </p:txBody>
      </p:sp>
      <p:sp>
        <p:nvSpPr>
          <p:cNvPr id="16" name="矩形 15"/>
          <p:cNvSpPr/>
          <p:nvPr/>
        </p:nvSpPr>
        <p:spPr>
          <a:xfrm>
            <a:off x="6151118" y="2886279"/>
            <a:ext cx="1904407" cy="2175837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完善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措施</a:t>
            </a:r>
          </a:p>
        </p:txBody>
      </p:sp>
      <p:sp>
        <p:nvSpPr>
          <p:cNvPr id="17" name="矩形 16"/>
          <p:cNvSpPr/>
          <p:nvPr/>
        </p:nvSpPr>
        <p:spPr>
          <a:xfrm>
            <a:off x="8192814" y="2886280"/>
            <a:ext cx="2798936" cy="63552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党员考核管理办法</a:t>
            </a:r>
          </a:p>
        </p:txBody>
      </p:sp>
      <p:sp>
        <p:nvSpPr>
          <p:cNvPr id="18" name="矩形 17"/>
          <p:cNvSpPr/>
          <p:nvPr/>
        </p:nvSpPr>
        <p:spPr>
          <a:xfrm>
            <a:off x="8192814" y="3669680"/>
            <a:ext cx="2798936" cy="63552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制定年度工作计划</a:t>
            </a:r>
          </a:p>
        </p:txBody>
      </p:sp>
      <p:sp>
        <p:nvSpPr>
          <p:cNvPr id="19" name="矩形 18"/>
          <p:cNvSpPr/>
          <p:nvPr/>
        </p:nvSpPr>
        <p:spPr>
          <a:xfrm>
            <a:off x="8192814" y="4450457"/>
            <a:ext cx="2798936" cy="63552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党支部书记年度述职规定</a:t>
            </a:r>
          </a:p>
        </p:txBody>
      </p:sp>
      <p:sp>
        <p:nvSpPr>
          <p:cNvPr id="22" name="矩形 21"/>
          <p:cNvSpPr/>
          <p:nvPr/>
        </p:nvSpPr>
        <p:spPr>
          <a:xfrm>
            <a:off x="3224262" y="2862418"/>
            <a:ext cx="2798936" cy="63552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“三会一课”制度</a:t>
            </a:r>
          </a:p>
        </p:txBody>
      </p:sp>
      <p:sp>
        <p:nvSpPr>
          <p:cNvPr id="23" name="矩形 22"/>
          <p:cNvSpPr/>
          <p:nvPr/>
        </p:nvSpPr>
        <p:spPr>
          <a:xfrm>
            <a:off x="3224262" y="3645818"/>
            <a:ext cx="2798936" cy="63552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月度集中学习制度</a:t>
            </a:r>
          </a:p>
        </p:txBody>
      </p:sp>
      <p:sp>
        <p:nvSpPr>
          <p:cNvPr id="24" name="矩形 23"/>
          <p:cNvSpPr/>
          <p:nvPr/>
        </p:nvSpPr>
        <p:spPr>
          <a:xfrm>
            <a:off x="3224262" y="4426595"/>
            <a:ext cx="2798936" cy="63552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党建工作责任制制度</a:t>
            </a:r>
          </a:p>
        </p:txBody>
      </p:sp>
      <p:sp>
        <p:nvSpPr>
          <p:cNvPr id="27" name="文本框 11"/>
          <p:cNvSpPr txBox="1"/>
          <p:nvPr/>
        </p:nvSpPr>
        <p:spPr>
          <a:xfrm>
            <a:off x="3928630" y="1911814"/>
            <a:ext cx="6602507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加大党建工作力度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511" y="1950839"/>
            <a:ext cx="702647" cy="46111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510" y="1960570"/>
            <a:ext cx="702647" cy="461112"/>
          </a:xfrm>
          <a:prstGeom prst="rect">
            <a:avLst/>
          </a:prstGeom>
        </p:spPr>
      </p:pic>
      <p:sp>
        <p:nvSpPr>
          <p:cNvPr id="31" name="文本框 35"/>
          <p:cNvSpPr txBox="1"/>
          <p:nvPr/>
        </p:nvSpPr>
        <p:spPr>
          <a:xfrm>
            <a:off x="3075040" y="5302002"/>
            <a:ext cx="8129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       广泛调动公司党员干部参与党建工作的积极性，促进党建工作走上规范化轨道，做到党建工作与经营管理同布置、同落实、同检查、形成党建与经营管理工作相互渗透、相互促进、齐抓共管的工作机制。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7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H="1" flipV="1">
            <a:off x="-1206" y="1679538"/>
            <a:ext cx="2926854" cy="516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组合 73"/>
          <p:cNvGrpSpPr/>
          <p:nvPr/>
        </p:nvGrpSpPr>
        <p:grpSpPr>
          <a:xfrm>
            <a:off x="9911630" y="1679538"/>
            <a:ext cx="1440160" cy="1065493"/>
            <a:chOff x="6935916" y="343637"/>
            <a:chExt cx="1713877" cy="1135367"/>
          </a:xfrm>
        </p:grpSpPr>
        <p:pic>
          <p:nvPicPr>
            <p:cNvPr id="76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74727" y="693687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2017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基层党委党支部工作汇报</a:t>
            </a:r>
          </a:p>
        </p:txBody>
      </p:sp>
      <p:sp>
        <p:nvSpPr>
          <p:cNvPr id="30" name="矩形 29"/>
          <p:cNvSpPr/>
          <p:nvPr/>
        </p:nvSpPr>
        <p:spPr>
          <a:xfrm>
            <a:off x="6553144" y="3277843"/>
            <a:ext cx="4222582" cy="291170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       加强基层党组织建设，继续吸收新鲜血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液，认真对现有的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名入党积极分子、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名入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党申请人进行考察，尽快把现有非党员四级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机构班子、业务骨干吸收培养为党员，保证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党员队伍纯洁性、先进性。</a:t>
            </a:r>
            <a:endParaRPr lang="zh-CN" altLang="en-US" sz="900" b="1" dirty="0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5" name="文本框 11"/>
          <p:cNvSpPr txBox="1"/>
          <p:nvPr/>
        </p:nvSpPr>
        <p:spPr>
          <a:xfrm>
            <a:off x="3930204" y="2029937"/>
            <a:ext cx="6602507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注重党组织基础建设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593" y="2125714"/>
            <a:ext cx="702647" cy="461112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526" y="2125714"/>
            <a:ext cx="702647" cy="461112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719702" y="5178436"/>
            <a:ext cx="2011485" cy="907718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、加强基层</a:t>
            </a:r>
            <a:endParaRPr lang="en-US" altLang="zh-CN" sz="20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党组织建设</a:t>
            </a:r>
          </a:p>
        </p:txBody>
      </p:sp>
      <p:sp>
        <p:nvSpPr>
          <p:cNvPr id="19" name="Freeform 29"/>
          <p:cNvSpPr/>
          <p:nvPr/>
        </p:nvSpPr>
        <p:spPr bwMode="auto">
          <a:xfrm>
            <a:off x="4198036" y="3423505"/>
            <a:ext cx="1033074" cy="949370"/>
          </a:xfrm>
          <a:custGeom>
            <a:avLst/>
            <a:gdLst>
              <a:gd name="T0" fmla="*/ 803 w 1880"/>
              <a:gd name="T1" fmla="*/ 15 h 1680"/>
              <a:gd name="T2" fmla="*/ 1253 w 1880"/>
              <a:gd name="T3" fmla="*/ 1067 h 1680"/>
              <a:gd name="T4" fmla="*/ 728 w 1880"/>
              <a:gd name="T5" fmla="*/ 540 h 1680"/>
              <a:gd name="T6" fmla="*/ 928 w 1880"/>
              <a:gd name="T7" fmla="*/ 339 h 1680"/>
              <a:gd name="T8" fmla="*/ 803 w 1880"/>
              <a:gd name="T9" fmla="*/ 215 h 1680"/>
              <a:gd name="T10" fmla="*/ 549 w 1880"/>
              <a:gd name="T11" fmla="*/ 267 h 1680"/>
              <a:gd name="T12" fmla="*/ 150 w 1880"/>
              <a:gd name="T13" fmla="*/ 666 h 1680"/>
              <a:gd name="T14" fmla="*/ 376 w 1880"/>
              <a:gd name="T15" fmla="*/ 890 h 1680"/>
              <a:gd name="T16" fmla="*/ 527 w 1880"/>
              <a:gd name="T17" fmla="*/ 741 h 1680"/>
              <a:gd name="T18" fmla="*/ 1052 w 1880"/>
              <a:gd name="T19" fmla="*/ 1266 h 1680"/>
              <a:gd name="T20" fmla="*/ 176 w 1880"/>
              <a:gd name="T21" fmla="*/ 1090 h 1680"/>
              <a:gd name="T22" fmla="*/ 49 w 1880"/>
              <a:gd name="T23" fmla="*/ 1217 h 1680"/>
              <a:gd name="T24" fmla="*/ 159 w 1880"/>
              <a:gd name="T25" fmla="*/ 1357 h 1680"/>
              <a:gd name="T26" fmla="*/ 144 w 1880"/>
              <a:gd name="T27" fmla="*/ 1371 h 1680"/>
              <a:gd name="T28" fmla="*/ 122 w 1880"/>
              <a:gd name="T29" fmla="*/ 1367 h 1680"/>
              <a:gd name="T30" fmla="*/ 0 w 1880"/>
              <a:gd name="T31" fmla="*/ 1494 h 1680"/>
              <a:gd name="T32" fmla="*/ 123 w 1880"/>
              <a:gd name="T33" fmla="*/ 1616 h 1680"/>
              <a:gd name="T34" fmla="*/ 249 w 1880"/>
              <a:gd name="T35" fmla="*/ 1493 h 1680"/>
              <a:gd name="T36" fmla="*/ 245 w 1880"/>
              <a:gd name="T37" fmla="*/ 1470 h 1680"/>
              <a:gd name="T38" fmla="*/ 265 w 1880"/>
              <a:gd name="T39" fmla="*/ 1451 h 1680"/>
              <a:gd name="T40" fmla="*/ 1255 w 1880"/>
              <a:gd name="T41" fmla="*/ 1467 h 1680"/>
              <a:gd name="T42" fmla="*/ 1402 w 1880"/>
              <a:gd name="T43" fmla="*/ 1615 h 1680"/>
              <a:gd name="T44" fmla="*/ 1603 w 1880"/>
              <a:gd name="T45" fmla="*/ 1416 h 1680"/>
              <a:gd name="T46" fmla="*/ 1455 w 1880"/>
              <a:gd name="T47" fmla="*/ 1267 h 1680"/>
              <a:gd name="T48" fmla="*/ 803 w 1880"/>
              <a:gd name="T49" fmla="*/ 15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0" h="16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C3300"/>
              </a:gs>
            </a:gsLst>
            <a:path path="circle">
              <a:fillToRect l="50000" t="-80000" r="50000" b="18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835" y="2989810"/>
            <a:ext cx="1897315" cy="19035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/>
      <p:bldP spid="17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H="1" flipV="1">
            <a:off x="9224707" y="1699126"/>
            <a:ext cx="2926854" cy="516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组合 73"/>
          <p:cNvGrpSpPr/>
          <p:nvPr/>
        </p:nvGrpSpPr>
        <p:grpSpPr>
          <a:xfrm flipH="1">
            <a:off x="56767" y="1595806"/>
            <a:ext cx="1739282" cy="1065493"/>
            <a:chOff x="6935916" y="343637"/>
            <a:chExt cx="1713877" cy="1135367"/>
          </a:xfrm>
        </p:grpSpPr>
        <p:pic>
          <p:nvPicPr>
            <p:cNvPr id="76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74727" y="693687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2017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基层党委党支部工作汇报</a:t>
            </a:r>
          </a:p>
        </p:txBody>
      </p:sp>
      <p:sp>
        <p:nvSpPr>
          <p:cNvPr id="30" name="矩形 29"/>
          <p:cNvSpPr/>
          <p:nvPr/>
        </p:nvSpPr>
        <p:spPr>
          <a:xfrm>
            <a:off x="4314123" y="3280682"/>
            <a:ext cx="4222582" cy="291170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       进一步完善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党员年度考核管理办法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》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，把对党员的管理与经营管理有机结合起来，通过量化考评实现党员标准具体化、党员日常行为规范化，并在基层开展“先进共产党”“党员示范岗”评先评优活动，树立典型，以强带弱，形成积极向上、示范带动的新格局，努力提高党员的综合素质和能力水平，发挥先锋带头作用。</a:t>
            </a:r>
            <a:endParaRPr lang="zh-CN" altLang="en-US" sz="900" b="1" dirty="0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5" name="文本框 11"/>
          <p:cNvSpPr txBox="1"/>
          <p:nvPr/>
        </p:nvSpPr>
        <p:spPr>
          <a:xfrm>
            <a:off x="1695945" y="2056545"/>
            <a:ext cx="6602507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注重党组织基础建设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572" y="2128553"/>
            <a:ext cx="702647" cy="461112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505" y="2128553"/>
            <a:ext cx="702647" cy="461112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356421" y="5227596"/>
            <a:ext cx="2238261" cy="907718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2</a:t>
            </a: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、强化考核作用、树立典型</a:t>
            </a:r>
          </a:p>
        </p:txBody>
      </p:sp>
      <p:sp>
        <p:nvSpPr>
          <p:cNvPr id="19" name="Freeform 29"/>
          <p:cNvSpPr/>
          <p:nvPr/>
        </p:nvSpPr>
        <p:spPr bwMode="auto">
          <a:xfrm>
            <a:off x="1959015" y="3426344"/>
            <a:ext cx="1033074" cy="949370"/>
          </a:xfrm>
          <a:custGeom>
            <a:avLst/>
            <a:gdLst>
              <a:gd name="T0" fmla="*/ 803 w 1880"/>
              <a:gd name="T1" fmla="*/ 15 h 1680"/>
              <a:gd name="T2" fmla="*/ 1253 w 1880"/>
              <a:gd name="T3" fmla="*/ 1067 h 1680"/>
              <a:gd name="T4" fmla="*/ 728 w 1880"/>
              <a:gd name="T5" fmla="*/ 540 h 1680"/>
              <a:gd name="T6" fmla="*/ 928 w 1880"/>
              <a:gd name="T7" fmla="*/ 339 h 1680"/>
              <a:gd name="T8" fmla="*/ 803 w 1880"/>
              <a:gd name="T9" fmla="*/ 215 h 1680"/>
              <a:gd name="T10" fmla="*/ 549 w 1880"/>
              <a:gd name="T11" fmla="*/ 267 h 1680"/>
              <a:gd name="T12" fmla="*/ 150 w 1880"/>
              <a:gd name="T13" fmla="*/ 666 h 1680"/>
              <a:gd name="T14" fmla="*/ 376 w 1880"/>
              <a:gd name="T15" fmla="*/ 890 h 1680"/>
              <a:gd name="T16" fmla="*/ 527 w 1880"/>
              <a:gd name="T17" fmla="*/ 741 h 1680"/>
              <a:gd name="T18" fmla="*/ 1052 w 1880"/>
              <a:gd name="T19" fmla="*/ 1266 h 1680"/>
              <a:gd name="T20" fmla="*/ 176 w 1880"/>
              <a:gd name="T21" fmla="*/ 1090 h 1680"/>
              <a:gd name="T22" fmla="*/ 49 w 1880"/>
              <a:gd name="T23" fmla="*/ 1217 h 1680"/>
              <a:gd name="T24" fmla="*/ 159 w 1880"/>
              <a:gd name="T25" fmla="*/ 1357 h 1680"/>
              <a:gd name="T26" fmla="*/ 144 w 1880"/>
              <a:gd name="T27" fmla="*/ 1371 h 1680"/>
              <a:gd name="T28" fmla="*/ 122 w 1880"/>
              <a:gd name="T29" fmla="*/ 1367 h 1680"/>
              <a:gd name="T30" fmla="*/ 0 w 1880"/>
              <a:gd name="T31" fmla="*/ 1494 h 1680"/>
              <a:gd name="T32" fmla="*/ 123 w 1880"/>
              <a:gd name="T33" fmla="*/ 1616 h 1680"/>
              <a:gd name="T34" fmla="*/ 249 w 1880"/>
              <a:gd name="T35" fmla="*/ 1493 h 1680"/>
              <a:gd name="T36" fmla="*/ 245 w 1880"/>
              <a:gd name="T37" fmla="*/ 1470 h 1680"/>
              <a:gd name="T38" fmla="*/ 265 w 1880"/>
              <a:gd name="T39" fmla="*/ 1451 h 1680"/>
              <a:gd name="T40" fmla="*/ 1255 w 1880"/>
              <a:gd name="T41" fmla="*/ 1467 h 1680"/>
              <a:gd name="T42" fmla="*/ 1402 w 1880"/>
              <a:gd name="T43" fmla="*/ 1615 h 1680"/>
              <a:gd name="T44" fmla="*/ 1603 w 1880"/>
              <a:gd name="T45" fmla="*/ 1416 h 1680"/>
              <a:gd name="T46" fmla="*/ 1455 w 1880"/>
              <a:gd name="T47" fmla="*/ 1267 h 1680"/>
              <a:gd name="T48" fmla="*/ 803 w 1880"/>
              <a:gd name="T49" fmla="*/ 15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0" h="16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C3300"/>
              </a:gs>
            </a:gsLst>
            <a:path path="circle">
              <a:fillToRect l="50000" t="-80000" r="50000" b="18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814" y="2992649"/>
            <a:ext cx="1897315" cy="19035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/>
      <p:bldP spid="17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H="1" flipV="1">
            <a:off x="-1206" y="1679538"/>
            <a:ext cx="2926854" cy="516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组合 73"/>
          <p:cNvGrpSpPr/>
          <p:nvPr/>
        </p:nvGrpSpPr>
        <p:grpSpPr>
          <a:xfrm>
            <a:off x="9911630" y="1679538"/>
            <a:ext cx="1440160" cy="1065493"/>
            <a:chOff x="6935916" y="343637"/>
            <a:chExt cx="1713877" cy="1135367"/>
          </a:xfrm>
        </p:grpSpPr>
        <p:pic>
          <p:nvPicPr>
            <p:cNvPr id="76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74727" y="693687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2017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基层党委党支部工作汇报</a:t>
            </a:r>
          </a:p>
        </p:txBody>
      </p:sp>
      <p:sp>
        <p:nvSpPr>
          <p:cNvPr id="30" name="矩形 29"/>
          <p:cNvSpPr/>
          <p:nvPr/>
        </p:nvSpPr>
        <p:spPr>
          <a:xfrm>
            <a:off x="6553144" y="3277843"/>
            <a:ext cx="4222582" cy="291170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       将党建工作纳入领导评价体系，与经营管理指标同步考核，权重不低于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30%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，考核指标包括便不限于集中学习出勤率，心得体会或读书笔记的数量及质量、党风廉政责任制考核数量、民主评议结果、主动组织党建活动、为党建工作出谋划策。连续两次考核不合格的，将不再续聘，并作出相应的处罚。</a:t>
            </a:r>
            <a:endParaRPr lang="zh-CN" altLang="en-US" sz="900" b="1" dirty="0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5" name="文本框 11"/>
          <p:cNvSpPr txBox="1"/>
          <p:nvPr/>
        </p:nvSpPr>
        <p:spPr>
          <a:xfrm>
            <a:off x="3930204" y="2065561"/>
            <a:ext cx="6602507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注重党组织基础建设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593" y="2125714"/>
            <a:ext cx="702647" cy="461112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526" y="2125714"/>
            <a:ext cx="702647" cy="461112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492353" y="5157986"/>
            <a:ext cx="2300277" cy="907718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3</a:t>
            </a: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、将党建工作纳入领导评价体系 </a:t>
            </a:r>
          </a:p>
        </p:txBody>
      </p:sp>
      <p:sp>
        <p:nvSpPr>
          <p:cNvPr id="19" name="Freeform 29"/>
          <p:cNvSpPr/>
          <p:nvPr/>
        </p:nvSpPr>
        <p:spPr bwMode="auto">
          <a:xfrm>
            <a:off x="4198036" y="3423505"/>
            <a:ext cx="1033074" cy="949370"/>
          </a:xfrm>
          <a:custGeom>
            <a:avLst/>
            <a:gdLst>
              <a:gd name="T0" fmla="*/ 803 w 1880"/>
              <a:gd name="T1" fmla="*/ 15 h 1680"/>
              <a:gd name="T2" fmla="*/ 1253 w 1880"/>
              <a:gd name="T3" fmla="*/ 1067 h 1680"/>
              <a:gd name="T4" fmla="*/ 728 w 1880"/>
              <a:gd name="T5" fmla="*/ 540 h 1680"/>
              <a:gd name="T6" fmla="*/ 928 w 1880"/>
              <a:gd name="T7" fmla="*/ 339 h 1680"/>
              <a:gd name="T8" fmla="*/ 803 w 1880"/>
              <a:gd name="T9" fmla="*/ 215 h 1680"/>
              <a:gd name="T10" fmla="*/ 549 w 1880"/>
              <a:gd name="T11" fmla="*/ 267 h 1680"/>
              <a:gd name="T12" fmla="*/ 150 w 1880"/>
              <a:gd name="T13" fmla="*/ 666 h 1680"/>
              <a:gd name="T14" fmla="*/ 376 w 1880"/>
              <a:gd name="T15" fmla="*/ 890 h 1680"/>
              <a:gd name="T16" fmla="*/ 527 w 1880"/>
              <a:gd name="T17" fmla="*/ 741 h 1680"/>
              <a:gd name="T18" fmla="*/ 1052 w 1880"/>
              <a:gd name="T19" fmla="*/ 1266 h 1680"/>
              <a:gd name="T20" fmla="*/ 176 w 1880"/>
              <a:gd name="T21" fmla="*/ 1090 h 1680"/>
              <a:gd name="T22" fmla="*/ 49 w 1880"/>
              <a:gd name="T23" fmla="*/ 1217 h 1680"/>
              <a:gd name="T24" fmla="*/ 159 w 1880"/>
              <a:gd name="T25" fmla="*/ 1357 h 1680"/>
              <a:gd name="T26" fmla="*/ 144 w 1880"/>
              <a:gd name="T27" fmla="*/ 1371 h 1680"/>
              <a:gd name="T28" fmla="*/ 122 w 1880"/>
              <a:gd name="T29" fmla="*/ 1367 h 1680"/>
              <a:gd name="T30" fmla="*/ 0 w 1880"/>
              <a:gd name="T31" fmla="*/ 1494 h 1680"/>
              <a:gd name="T32" fmla="*/ 123 w 1880"/>
              <a:gd name="T33" fmla="*/ 1616 h 1680"/>
              <a:gd name="T34" fmla="*/ 249 w 1880"/>
              <a:gd name="T35" fmla="*/ 1493 h 1680"/>
              <a:gd name="T36" fmla="*/ 245 w 1880"/>
              <a:gd name="T37" fmla="*/ 1470 h 1680"/>
              <a:gd name="T38" fmla="*/ 265 w 1880"/>
              <a:gd name="T39" fmla="*/ 1451 h 1680"/>
              <a:gd name="T40" fmla="*/ 1255 w 1880"/>
              <a:gd name="T41" fmla="*/ 1467 h 1680"/>
              <a:gd name="T42" fmla="*/ 1402 w 1880"/>
              <a:gd name="T43" fmla="*/ 1615 h 1680"/>
              <a:gd name="T44" fmla="*/ 1603 w 1880"/>
              <a:gd name="T45" fmla="*/ 1416 h 1680"/>
              <a:gd name="T46" fmla="*/ 1455 w 1880"/>
              <a:gd name="T47" fmla="*/ 1267 h 1680"/>
              <a:gd name="T48" fmla="*/ 803 w 1880"/>
              <a:gd name="T49" fmla="*/ 15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0" h="16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C3300"/>
              </a:gs>
            </a:gsLst>
            <a:path path="circle">
              <a:fillToRect l="50000" t="-80000" r="50000" b="18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835" y="2989810"/>
            <a:ext cx="1897315" cy="19035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/>
      <p:bldP spid="17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H="1" flipV="1">
            <a:off x="9224707" y="1699126"/>
            <a:ext cx="2926854" cy="516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组合 73"/>
          <p:cNvGrpSpPr/>
          <p:nvPr/>
        </p:nvGrpSpPr>
        <p:grpSpPr>
          <a:xfrm flipH="1">
            <a:off x="56767" y="1595806"/>
            <a:ext cx="1739282" cy="1065493"/>
            <a:chOff x="6935916" y="343637"/>
            <a:chExt cx="1713877" cy="1135367"/>
          </a:xfrm>
        </p:grpSpPr>
        <p:pic>
          <p:nvPicPr>
            <p:cNvPr id="76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74727" y="693687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2017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基层党委党支部工作汇报</a:t>
            </a:r>
          </a:p>
        </p:txBody>
      </p:sp>
      <p:sp>
        <p:nvSpPr>
          <p:cNvPr id="30" name="矩形 29"/>
          <p:cNvSpPr/>
          <p:nvPr/>
        </p:nvSpPr>
        <p:spPr>
          <a:xfrm>
            <a:off x="4314123" y="3280682"/>
            <a:ext cx="4222582" cy="291170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       加强基层党组织日常工作，基层党组织书记每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年至少讲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次党课；党支部每月至少组织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次集中学习；基层党组织定期向上级党委工作汇报；每年年底组织基层党组织书记抓党建述职评议及工作总结；每年开展基层党建调研不低于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次；每年七一组织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次专题党建活动。</a:t>
            </a:r>
            <a:endParaRPr lang="zh-CN" altLang="en-US" sz="900" b="1" dirty="0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5" name="文本框 11"/>
          <p:cNvSpPr txBox="1"/>
          <p:nvPr/>
        </p:nvSpPr>
        <p:spPr>
          <a:xfrm>
            <a:off x="1695945" y="2056545"/>
            <a:ext cx="6602507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注重党组织基础建设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572" y="2128553"/>
            <a:ext cx="702647" cy="461112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505" y="2128553"/>
            <a:ext cx="702647" cy="461112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480681" y="5181275"/>
            <a:ext cx="2011485" cy="907718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4</a:t>
            </a: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、加强基层</a:t>
            </a:r>
            <a:endParaRPr lang="en-US" altLang="zh-CN" sz="20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党组织活动</a:t>
            </a:r>
          </a:p>
        </p:txBody>
      </p:sp>
      <p:sp>
        <p:nvSpPr>
          <p:cNvPr id="19" name="Freeform 29"/>
          <p:cNvSpPr/>
          <p:nvPr/>
        </p:nvSpPr>
        <p:spPr bwMode="auto">
          <a:xfrm>
            <a:off x="1959015" y="3426344"/>
            <a:ext cx="1033074" cy="949370"/>
          </a:xfrm>
          <a:custGeom>
            <a:avLst/>
            <a:gdLst>
              <a:gd name="T0" fmla="*/ 803 w 1880"/>
              <a:gd name="T1" fmla="*/ 15 h 1680"/>
              <a:gd name="T2" fmla="*/ 1253 w 1880"/>
              <a:gd name="T3" fmla="*/ 1067 h 1680"/>
              <a:gd name="T4" fmla="*/ 728 w 1880"/>
              <a:gd name="T5" fmla="*/ 540 h 1680"/>
              <a:gd name="T6" fmla="*/ 928 w 1880"/>
              <a:gd name="T7" fmla="*/ 339 h 1680"/>
              <a:gd name="T8" fmla="*/ 803 w 1880"/>
              <a:gd name="T9" fmla="*/ 215 h 1680"/>
              <a:gd name="T10" fmla="*/ 549 w 1880"/>
              <a:gd name="T11" fmla="*/ 267 h 1680"/>
              <a:gd name="T12" fmla="*/ 150 w 1880"/>
              <a:gd name="T13" fmla="*/ 666 h 1680"/>
              <a:gd name="T14" fmla="*/ 376 w 1880"/>
              <a:gd name="T15" fmla="*/ 890 h 1680"/>
              <a:gd name="T16" fmla="*/ 527 w 1880"/>
              <a:gd name="T17" fmla="*/ 741 h 1680"/>
              <a:gd name="T18" fmla="*/ 1052 w 1880"/>
              <a:gd name="T19" fmla="*/ 1266 h 1680"/>
              <a:gd name="T20" fmla="*/ 176 w 1880"/>
              <a:gd name="T21" fmla="*/ 1090 h 1680"/>
              <a:gd name="T22" fmla="*/ 49 w 1880"/>
              <a:gd name="T23" fmla="*/ 1217 h 1680"/>
              <a:gd name="T24" fmla="*/ 159 w 1880"/>
              <a:gd name="T25" fmla="*/ 1357 h 1680"/>
              <a:gd name="T26" fmla="*/ 144 w 1880"/>
              <a:gd name="T27" fmla="*/ 1371 h 1680"/>
              <a:gd name="T28" fmla="*/ 122 w 1880"/>
              <a:gd name="T29" fmla="*/ 1367 h 1680"/>
              <a:gd name="T30" fmla="*/ 0 w 1880"/>
              <a:gd name="T31" fmla="*/ 1494 h 1680"/>
              <a:gd name="T32" fmla="*/ 123 w 1880"/>
              <a:gd name="T33" fmla="*/ 1616 h 1680"/>
              <a:gd name="T34" fmla="*/ 249 w 1880"/>
              <a:gd name="T35" fmla="*/ 1493 h 1680"/>
              <a:gd name="T36" fmla="*/ 245 w 1880"/>
              <a:gd name="T37" fmla="*/ 1470 h 1680"/>
              <a:gd name="T38" fmla="*/ 265 w 1880"/>
              <a:gd name="T39" fmla="*/ 1451 h 1680"/>
              <a:gd name="T40" fmla="*/ 1255 w 1880"/>
              <a:gd name="T41" fmla="*/ 1467 h 1680"/>
              <a:gd name="T42" fmla="*/ 1402 w 1880"/>
              <a:gd name="T43" fmla="*/ 1615 h 1680"/>
              <a:gd name="T44" fmla="*/ 1603 w 1880"/>
              <a:gd name="T45" fmla="*/ 1416 h 1680"/>
              <a:gd name="T46" fmla="*/ 1455 w 1880"/>
              <a:gd name="T47" fmla="*/ 1267 h 1680"/>
              <a:gd name="T48" fmla="*/ 803 w 1880"/>
              <a:gd name="T49" fmla="*/ 15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0" h="16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C3300"/>
              </a:gs>
            </a:gsLst>
            <a:path path="circle">
              <a:fillToRect l="50000" t="-80000" r="50000" b="18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814" y="2992649"/>
            <a:ext cx="1897315" cy="19035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/>
      <p:bldP spid="17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H="1" flipV="1">
            <a:off x="-1206" y="1679538"/>
            <a:ext cx="2926854" cy="516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组合 73"/>
          <p:cNvGrpSpPr/>
          <p:nvPr/>
        </p:nvGrpSpPr>
        <p:grpSpPr>
          <a:xfrm>
            <a:off x="9911630" y="1679538"/>
            <a:ext cx="1440160" cy="1065493"/>
            <a:chOff x="6935916" y="343637"/>
            <a:chExt cx="1713877" cy="1135367"/>
          </a:xfrm>
        </p:grpSpPr>
        <p:pic>
          <p:nvPicPr>
            <p:cNvPr id="76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74727" y="693687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2017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基层党委党支部工作汇报</a:t>
            </a:r>
          </a:p>
        </p:txBody>
      </p:sp>
      <p:sp>
        <p:nvSpPr>
          <p:cNvPr id="30" name="矩形 29"/>
          <p:cNvSpPr/>
          <p:nvPr/>
        </p:nvSpPr>
        <p:spPr>
          <a:xfrm>
            <a:off x="6553144" y="3277843"/>
            <a:ext cx="4222582" cy="291170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       重点关注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A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县支、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B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县支基层党组建设工作，指导帮助他们尽快成立县支党支部，力争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年内使全市四级机构独立党支部覆盖率提高至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90%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，实行党员发展指标向基层、业务一线，确保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年内实现四级机构主要负责人党员覆盖率至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95%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，完善基层组织建设，使党支部的战斗堡垒作用得到充分发挥。</a:t>
            </a:r>
            <a:endParaRPr lang="zh-CN" altLang="en-US" sz="900" b="1" dirty="0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5" name="文本框 11"/>
          <p:cNvSpPr txBox="1"/>
          <p:nvPr/>
        </p:nvSpPr>
        <p:spPr>
          <a:xfrm>
            <a:off x="3930204" y="2065561"/>
            <a:ext cx="6602507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注重党组织基础建设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593" y="2125714"/>
            <a:ext cx="702647" cy="461112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526" y="2125714"/>
            <a:ext cx="702647" cy="461112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719702" y="5178436"/>
            <a:ext cx="2011485" cy="907718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5</a:t>
            </a: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、重点关注</a:t>
            </a:r>
          </a:p>
        </p:txBody>
      </p:sp>
      <p:sp>
        <p:nvSpPr>
          <p:cNvPr id="19" name="Freeform 29"/>
          <p:cNvSpPr/>
          <p:nvPr/>
        </p:nvSpPr>
        <p:spPr bwMode="auto">
          <a:xfrm>
            <a:off x="4198036" y="3423505"/>
            <a:ext cx="1033074" cy="949370"/>
          </a:xfrm>
          <a:custGeom>
            <a:avLst/>
            <a:gdLst>
              <a:gd name="T0" fmla="*/ 803 w 1880"/>
              <a:gd name="T1" fmla="*/ 15 h 1680"/>
              <a:gd name="T2" fmla="*/ 1253 w 1880"/>
              <a:gd name="T3" fmla="*/ 1067 h 1680"/>
              <a:gd name="T4" fmla="*/ 728 w 1880"/>
              <a:gd name="T5" fmla="*/ 540 h 1680"/>
              <a:gd name="T6" fmla="*/ 928 w 1880"/>
              <a:gd name="T7" fmla="*/ 339 h 1680"/>
              <a:gd name="T8" fmla="*/ 803 w 1880"/>
              <a:gd name="T9" fmla="*/ 215 h 1680"/>
              <a:gd name="T10" fmla="*/ 549 w 1880"/>
              <a:gd name="T11" fmla="*/ 267 h 1680"/>
              <a:gd name="T12" fmla="*/ 150 w 1880"/>
              <a:gd name="T13" fmla="*/ 666 h 1680"/>
              <a:gd name="T14" fmla="*/ 376 w 1880"/>
              <a:gd name="T15" fmla="*/ 890 h 1680"/>
              <a:gd name="T16" fmla="*/ 527 w 1880"/>
              <a:gd name="T17" fmla="*/ 741 h 1680"/>
              <a:gd name="T18" fmla="*/ 1052 w 1880"/>
              <a:gd name="T19" fmla="*/ 1266 h 1680"/>
              <a:gd name="T20" fmla="*/ 176 w 1880"/>
              <a:gd name="T21" fmla="*/ 1090 h 1680"/>
              <a:gd name="T22" fmla="*/ 49 w 1880"/>
              <a:gd name="T23" fmla="*/ 1217 h 1680"/>
              <a:gd name="T24" fmla="*/ 159 w 1880"/>
              <a:gd name="T25" fmla="*/ 1357 h 1680"/>
              <a:gd name="T26" fmla="*/ 144 w 1880"/>
              <a:gd name="T27" fmla="*/ 1371 h 1680"/>
              <a:gd name="T28" fmla="*/ 122 w 1880"/>
              <a:gd name="T29" fmla="*/ 1367 h 1680"/>
              <a:gd name="T30" fmla="*/ 0 w 1880"/>
              <a:gd name="T31" fmla="*/ 1494 h 1680"/>
              <a:gd name="T32" fmla="*/ 123 w 1880"/>
              <a:gd name="T33" fmla="*/ 1616 h 1680"/>
              <a:gd name="T34" fmla="*/ 249 w 1880"/>
              <a:gd name="T35" fmla="*/ 1493 h 1680"/>
              <a:gd name="T36" fmla="*/ 245 w 1880"/>
              <a:gd name="T37" fmla="*/ 1470 h 1680"/>
              <a:gd name="T38" fmla="*/ 265 w 1880"/>
              <a:gd name="T39" fmla="*/ 1451 h 1680"/>
              <a:gd name="T40" fmla="*/ 1255 w 1880"/>
              <a:gd name="T41" fmla="*/ 1467 h 1680"/>
              <a:gd name="T42" fmla="*/ 1402 w 1880"/>
              <a:gd name="T43" fmla="*/ 1615 h 1680"/>
              <a:gd name="T44" fmla="*/ 1603 w 1880"/>
              <a:gd name="T45" fmla="*/ 1416 h 1680"/>
              <a:gd name="T46" fmla="*/ 1455 w 1880"/>
              <a:gd name="T47" fmla="*/ 1267 h 1680"/>
              <a:gd name="T48" fmla="*/ 803 w 1880"/>
              <a:gd name="T49" fmla="*/ 15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0" h="16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C3300"/>
              </a:gs>
            </a:gsLst>
            <a:path path="circle">
              <a:fillToRect l="50000" t="-80000" r="50000" b="18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835" y="2989810"/>
            <a:ext cx="1897315" cy="19035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/>
      <p:bldP spid="17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 flipH="1">
            <a:off x="-97482" y="3672719"/>
            <a:ext cx="12359902" cy="2998929"/>
            <a:chOff x="0" y="3860659"/>
            <a:chExt cx="12215886" cy="2998929"/>
          </a:xfrm>
        </p:grpSpPr>
        <p:pic>
          <p:nvPicPr>
            <p:cNvPr id="5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6598146"/>
              <a:ext cx="12190413" cy="261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" descr="C:\Users\Administrator\Desktop\Nipic_20180988_20150909113802527000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9411"/>
            <a:stretch>
              <a:fillRect/>
            </a:stretch>
          </p:blipFill>
          <p:spPr bwMode="auto">
            <a:xfrm rot="10800000" flipV="1">
              <a:off x="9695606" y="3860659"/>
              <a:ext cx="2520280" cy="2730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9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02718" y="708133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2017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基层党委党支部工作汇报</a:t>
            </a:r>
          </a:p>
        </p:txBody>
      </p:sp>
      <p:sp>
        <p:nvSpPr>
          <p:cNvPr id="9" name="矩形 8"/>
          <p:cNvSpPr/>
          <p:nvPr/>
        </p:nvSpPr>
        <p:spPr>
          <a:xfrm>
            <a:off x="4006974" y="2215493"/>
            <a:ext cx="7632848" cy="315851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"/>
          <p:cNvSpPr/>
          <p:nvPr/>
        </p:nvSpPr>
        <p:spPr>
          <a:xfrm>
            <a:off x="5879182" y="1871592"/>
            <a:ext cx="4104456" cy="600224"/>
          </a:xfrm>
          <a:prstGeom prst="roundRect">
            <a:avLst>
              <a:gd name="adj" fmla="val 48749"/>
            </a:avLst>
          </a:prstGeom>
          <a:solidFill>
            <a:srgbClr val="FEE4C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6101788" y="1958714"/>
            <a:ext cx="3677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1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、加强党常务工作者编制配置</a:t>
            </a:r>
          </a:p>
        </p:txBody>
      </p:sp>
      <p:sp>
        <p:nvSpPr>
          <p:cNvPr id="16" name="矩形 15"/>
          <p:cNvSpPr/>
          <p:nvPr/>
        </p:nvSpPr>
        <p:spPr>
          <a:xfrm>
            <a:off x="1414686" y="2090031"/>
            <a:ext cx="2331507" cy="130035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加强党建能力建设</a:t>
            </a:r>
          </a:p>
        </p:txBody>
      </p:sp>
      <p:sp>
        <p:nvSpPr>
          <p:cNvPr id="17" name="矩形 16"/>
          <p:cNvSpPr/>
          <p:nvPr/>
        </p:nvSpPr>
        <p:spPr>
          <a:xfrm>
            <a:off x="4367014" y="2907446"/>
            <a:ext cx="6696744" cy="166968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每一个支部争取配置一名专职人员，四级机构党支部至少配置一名兼职人员，保障基层党建工作能够顺利开展，日常学习、宣传、组织生活把全体党员都纳入其中，例如月度学习、组织生活会由党支部商定主题后，由全体党员轮流主持安排，以此调动全体党员对党建工作的主观能动，打破以入往被动、应付开展工作的局面。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1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1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81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5" grpId="0"/>
      <p:bldP spid="16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-97482" y="3672719"/>
            <a:ext cx="12385376" cy="2998929"/>
            <a:chOff x="0" y="3860659"/>
            <a:chExt cx="12215886" cy="2998929"/>
          </a:xfrm>
        </p:grpSpPr>
        <p:pic>
          <p:nvPicPr>
            <p:cNvPr id="5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6598146"/>
              <a:ext cx="12190413" cy="261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" descr="C:\Users\Administrator\Desktop\Nipic_20180988_20150909113802527000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9411"/>
            <a:stretch>
              <a:fillRect/>
            </a:stretch>
          </p:blipFill>
          <p:spPr bwMode="auto">
            <a:xfrm rot="10800000" flipV="1">
              <a:off x="9695606" y="3860659"/>
              <a:ext cx="2520280" cy="2730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9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02718" y="708133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2017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基层党委党支部工作汇报</a:t>
            </a:r>
          </a:p>
        </p:txBody>
      </p:sp>
      <p:sp>
        <p:nvSpPr>
          <p:cNvPr id="9" name="矩形 8"/>
          <p:cNvSpPr/>
          <p:nvPr/>
        </p:nvSpPr>
        <p:spPr>
          <a:xfrm>
            <a:off x="838622" y="2331120"/>
            <a:ext cx="7632848" cy="315851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"/>
          <p:cNvSpPr/>
          <p:nvPr/>
        </p:nvSpPr>
        <p:spPr>
          <a:xfrm>
            <a:off x="1923011" y="1987219"/>
            <a:ext cx="5396329" cy="600224"/>
          </a:xfrm>
          <a:prstGeom prst="roundRect">
            <a:avLst>
              <a:gd name="adj" fmla="val 48749"/>
            </a:avLst>
          </a:prstGeom>
          <a:solidFill>
            <a:srgbClr val="FEE4C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283052" y="2102504"/>
            <a:ext cx="4960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、加强党常务工作者专业知识和工作能力</a:t>
            </a:r>
          </a:p>
        </p:txBody>
      </p:sp>
      <p:sp>
        <p:nvSpPr>
          <p:cNvPr id="16" name="矩形 15"/>
          <p:cNvSpPr/>
          <p:nvPr/>
        </p:nvSpPr>
        <p:spPr>
          <a:xfrm>
            <a:off x="8831510" y="2274396"/>
            <a:ext cx="2331507" cy="130035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加强党建能力建设</a:t>
            </a:r>
          </a:p>
        </p:txBody>
      </p:sp>
      <p:sp>
        <p:nvSpPr>
          <p:cNvPr id="17" name="矩形 16"/>
          <p:cNvSpPr/>
          <p:nvPr/>
        </p:nvSpPr>
        <p:spPr>
          <a:xfrm>
            <a:off x="1198662" y="3023073"/>
            <a:ext cx="6696744" cy="166968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主动参加某某市委党校组织的各类培训，每年不少于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次；邀请党校老师至公司上党课，每年至少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次；与业务合作单位、政府部门等相关党组织加强沟通联系，共同组织联谊、公益等活动，促进常务工作者交流学习，增强党务工作能力；寻找党员中专业人才充实到支委会中，改善公司 党建工作质量。</a:t>
            </a:r>
            <a:r>
              <a:rPr lang="en-US" altLang="zh-CN" sz="1600" i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1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1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81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1717462" y="1001165"/>
            <a:ext cx="2841777" cy="2355705"/>
            <a:chOff x="1288264" y="699544"/>
            <a:chExt cx="2131610" cy="1766370"/>
          </a:xfrm>
        </p:grpSpPr>
        <p:grpSp>
          <p:nvGrpSpPr>
            <p:cNvPr id="50" name="组合 49"/>
            <p:cNvGrpSpPr/>
            <p:nvPr/>
          </p:nvGrpSpPr>
          <p:grpSpPr>
            <a:xfrm>
              <a:off x="1312685" y="699544"/>
              <a:ext cx="2107189" cy="469779"/>
              <a:chOff x="763823" y="321141"/>
              <a:chExt cx="3175331" cy="469779"/>
            </a:xfrm>
          </p:grpSpPr>
          <p:sp>
            <p:nvSpPr>
              <p:cNvPr id="54" name="TextBox 19"/>
              <p:cNvSpPr txBox="1"/>
              <p:nvPr/>
            </p:nvSpPr>
            <p:spPr>
              <a:xfrm>
                <a:off x="939095" y="555526"/>
                <a:ext cx="2507472" cy="23539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200" b="1" dirty="0">
                    <a:solidFill>
                      <a:srgbClr val="C00000"/>
                    </a:solidFill>
                    <a:latin typeface="+mj-ea"/>
                    <a:ea typeface="+mj-ea"/>
                    <a:cs typeface="+mn-ea"/>
                    <a:sym typeface="+mn-lt"/>
                  </a:rPr>
                  <a:t>Communist Party of China</a:t>
                </a:r>
                <a:endParaRPr lang="zh-CN" altLang="en-US" sz="1200" b="1" dirty="0">
                  <a:solidFill>
                    <a:srgbClr val="C00000"/>
                  </a:solidFill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  <p:sp>
            <p:nvSpPr>
              <p:cNvPr id="55" name="TextBox 20"/>
              <p:cNvSpPr txBox="1"/>
              <p:nvPr/>
            </p:nvSpPr>
            <p:spPr>
              <a:xfrm>
                <a:off x="763823" y="321141"/>
                <a:ext cx="3175331" cy="332322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900" b="1" dirty="0">
                    <a:solidFill>
                      <a:srgbClr val="C00000"/>
                    </a:solidFill>
                    <a:cs typeface="+mn-ea"/>
                    <a:sym typeface="+mn-lt"/>
                  </a:rPr>
                  <a:t>中国共产党</a:t>
                </a:r>
                <a:endParaRPr lang="en-US" altLang="zh-CN" sz="1900" b="1" dirty="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1288264" y="1040304"/>
              <a:ext cx="2119816" cy="1425610"/>
              <a:chOff x="4716016" y="699542"/>
              <a:chExt cx="2119816" cy="1425610"/>
            </a:xfrm>
          </p:grpSpPr>
          <p:sp>
            <p:nvSpPr>
              <p:cNvPr id="52" name="TextBox 14"/>
              <p:cNvSpPr txBox="1"/>
              <p:nvPr/>
            </p:nvSpPr>
            <p:spPr>
              <a:xfrm>
                <a:off x="4716016" y="703224"/>
                <a:ext cx="1111704" cy="14219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9600" dirty="0">
                    <a:ln>
                      <a:solidFill>
                        <a:schemeClr val="accent1"/>
                      </a:solidFill>
                    </a:ln>
                    <a:solidFill>
                      <a:srgbClr val="C00000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  <a:cs typeface="+mn-ea"/>
                    <a:sym typeface="+mn-lt"/>
                  </a:rPr>
                  <a:t>目</a:t>
                </a:r>
              </a:p>
            </p:txBody>
          </p:sp>
          <p:sp>
            <p:nvSpPr>
              <p:cNvPr id="53" name="TextBox 14"/>
              <p:cNvSpPr txBox="1"/>
              <p:nvPr/>
            </p:nvSpPr>
            <p:spPr>
              <a:xfrm>
                <a:off x="5724128" y="699542"/>
                <a:ext cx="1111704" cy="1421928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9600" dirty="0">
                    <a:ln>
                      <a:solidFill>
                        <a:schemeClr val="accent1"/>
                      </a:solidFill>
                    </a:ln>
                    <a:solidFill>
                      <a:srgbClr val="C00000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  <a:cs typeface="+mn-ea"/>
                    <a:sym typeface="+mn-lt"/>
                  </a:rPr>
                  <a:t>录</a:t>
                </a: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5263087" y="4721531"/>
            <a:ext cx="2176095" cy="1579956"/>
            <a:chOff x="6935916" y="343637"/>
            <a:chExt cx="1713877" cy="1135367"/>
          </a:xfrm>
        </p:grpSpPr>
        <p:pic>
          <p:nvPicPr>
            <p:cNvPr id="5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513423"/>
            <a:ext cx="12295597" cy="536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" name="标题 4"/>
          <p:cNvSpPr txBox="1"/>
          <p:nvPr/>
        </p:nvSpPr>
        <p:spPr>
          <a:xfrm>
            <a:off x="6112457" y="1535045"/>
            <a:ext cx="3384376" cy="401739"/>
          </a:xfrm>
          <a:prstGeom prst="rect">
            <a:avLst/>
          </a:prstGeom>
        </p:spPr>
        <p:txBody>
          <a:bodyPr vert="horz" lIns="121891" tIns="60945" rIns="121891" bIns="6094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solidFill>
                  <a:schemeClr val="accent1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履职工作成绩</a:t>
            </a:r>
          </a:p>
        </p:txBody>
      </p:sp>
      <p:sp>
        <p:nvSpPr>
          <p:cNvPr id="189" name="标题 4"/>
          <p:cNvSpPr txBox="1"/>
          <p:nvPr/>
        </p:nvSpPr>
        <p:spPr>
          <a:xfrm>
            <a:off x="6328698" y="2422876"/>
            <a:ext cx="3328950" cy="375868"/>
          </a:xfrm>
          <a:prstGeom prst="rect">
            <a:avLst/>
          </a:prstGeom>
        </p:spPr>
        <p:txBody>
          <a:bodyPr vert="horz" lIns="121891" tIns="60945" rIns="121891" bIns="6094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accent1"/>
                </a:solidFill>
              </a:rPr>
              <a:t>存在的问题及原因分析</a:t>
            </a:r>
          </a:p>
        </p:txBody>
      </p:sp>
      <p:sp>
        <p:nvSpPr>
          <p:cNvPr id="195" name="标题 4"/>
          <p:cNvSpPr txBox="1"/>
          <p:nvPr/>
        </p:nvSpPr>
        <p:spPr>
          <a:xfrm>
            <a:off x="6328698" y="3219601"/>
            <a:ext cx="3328950" cy="525001"/>
          </a:xfrm>
          <a:prstGeom prst="rect">
            <a:avLst/>
          </a:prstGeom>
        </p:spPr>
        <p:txBody>
          <a:bodyPr vert="horz" lIns="121891" tIns="60945" rIns="121891" bIns="6094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accent1"/>
                </a:solidFill>
              </a:rPr>
              <a:t>下一步工作思路及措施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5282937" y="1517343"/>
            <a:ext cx="5232443" cy="541310"/>
            <a:chOff x="3779912" y="971744"/>
            <a:chExt cx="4680520" cy="484037"/>
          </a:xfrm>
        </p:grpSpPr>
        <p:sp>
          <p:nvSpPr>
            <p:cNvPr id="180" name="矩形 179"/>
            <p:cNvSpPr/>
            <p:nvPr/>
          </p:nvSpPr>
          <p:spPr>
            <a:xfrm>
              <a:off x="3779912" y="971744"/>
              <a:ext cx="4680520" cy="375063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defTabSz="1381760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  <p:sp>
          <p:nvSpPr>
            <p:cNvPr id="221" name="等腰三角形 219"/>
            <p:cNvSpPr/>
            <p:nvPr/>
          </p:nvSpPr>
          <p:spPr>
            <a:xfrm rot="5400000" flipV="1">
              <a:off x="3981509" y="1009306"/>
              <a:ext cx="484035" cy="408915"/>
            </a:xfrm>
            <a:custGeom>
              <a:avLst/>
              <a:gdLst/>
              <a:ahLst/>
              <a:cxnLst/>
              <a:rect l="l" t="t" r="r" b="b"/>
              <a:pathLst>
                <a:path w="563124" h="628267">
                  <a:moveTo>
                    <a:pt x="0" y="3978"/>
                  </a:moveTo>
                  <a:lnTo>
                    <a:pt x="0" y="628267"/>
                  </a:lnTo>
                  <a:lnTo>
                    <a:pt x="303862" y="628267"/>
                  </a:lnTo>
                  <a:lnTo>
                    <a:pt x="447878" y="628267"/>
                  </a:lnTo>
                  <a:lnTo>
                    <a:pt x="559744" y="628267"/>
                  </a:lnTo>
                  <a:lnTo>
                    <a:pt x="476615" y="351159"/>
                  </a:lnTo>
                  <a:lnTo>
                    <a:pt x="563124" y="0"/>
                  </a:lnTo>
                  <a:lnTo>
                    <a:pt x="352994" y="0"/>
                  </a:lnTo>
                  <a:lnTo>
                    <a:pt x="353974" y="3978"/>
                  </a:lnTo>
                  <a:close/>
                </a:path>
              </a:pathLst>
            </a:custGeom>
            <a:solidFill>
              <a:srgbClr val="C0000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2" name="标题 4"/>
            <p:cNvSpPr txBox="1"/>
            <p:nvPr/>
          </p:nvSpPr>
          <p:spPr>
            <a:xfrm>
              <a:off x="3913641" y="1028075"/>
              <a:ext cx="480923" cy="3713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18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   01</a:t>
              </a:r>
              <a:endParaRPr lang="zh-CN" altLang="en-US" sz="105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  <a:p>
              <a:endParaRPr lang="en-US" altLang="zh-CN" sz="11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282937" y="2302111"/>
            <a:ext cx="5232443" cy="620629"/>
            <a:chOff x="3779912" y="1491881"/>
            <a:chExt cx="4680520" cy="554964"/>
          </a:xfrm>
        </p:grpSpPr>
        <p:sp>
          <p:nvSpPr>
            <p:cNvPr id="186" name="矩形 185"/>
            <p:cNvSpPr/>
            <p:nvPr/>
          </p:nvSpPr>
          <p:spPr>
            <a:xfrm>
              <a:off x="3779912" y="1557744"/>
              <a:ext cx="4680520" cy="375063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defTabSz="1381760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3983050" y="1491881"/>
              <a:ext cx="480923" cy="554964"/>
              <a:chOff x="3983050" y="1491881"/>
              <a:chExt cx="480923" cy="554964"/>
            </a:xfrm>
          </p:grpSpPr>
          <p:sp>
            <p:nvSpPr>
              <p:cNvPr id="223" name="等腰三角形 219"/>
              <p:cNvSpPr/>
              <p:nvPr/>
            </p:nvSpPr>
            <p:spPr>
              <a:xfrm rot="5400000" flipV="1">
                <a:off x="3981509" y="1600370"/>
                <a:ext cx="484035" cy="408915"/>
              </a:xfrm>
              <a:custGeom>
                <a:avLst/>
                <a:gdLst/>
                <a:ahLst/>
                <a:cxnLst/>
                <a:rect l="l" t="t" r="r" b="b"/>
                <a:pathLst>
                  <a:path w="563124" h="628267">
                    <a:moveTo>
                      <a:pt x="0" y="3978"/>
                    </a:moveTo>
                    <a:lnTo>
                      <a:pt x="0" y="628267"/>
                    </a:lnTo>
                    <a:lnTo>
                      <a:pt x="303862" y="628267"/>
                    </a:lnTo>
                    <a:lnTo>
                      <a:pt x="447878" y="628267"/>
                    </a:lnTo>
                    <a:lnTo>
                      <a:pt x="559744" y="628267"/>
                    </a:lnTo>
                    <a:lnTo>
                      <a:pt x="476615" y="351159"/>
                    </a:lnTo>
                    <a:lnTo>
                      <a:pt x="563124" y="0"/>
                    </a:lnTo>
                    <a:lnTo>
                      <a:pt x="352994" y="0"/>
                    </a:lnTo>
                    <a:lnTo>
                      <a:pt x="353974" y="3978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4" name="标题 4"/>
              <p:cNvSpPr txBox="1"/>
              <p:nvPr/>
            </p:nvSpPr>
            <p:spPr>
              <a:xfrm>
                <a:off x="3983050" y="1491881"/>
                <a:ext cx="480923" cy="37137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1800" dirty="0">
                    <a:solidFill>
                      <a:schemeClr val="bg1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   02</a:t>
                </a:r>
                <a:endParaRPr lang="zh-CN" altLang="en-US" sz="105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  <a:p>
                <a:endParaRPr lang="en-US" altLang="zh-CN" sz="11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5282937" y="3220512"/>
            <a:ext cx="5232443" cy="569322"/>
            <a:chOff x="3779912" y="2119943"/>
            <a:chExt cx="4680520" cy="509085"/>
          </a:xfrm>
        </p:grpSpPr>
        <p:sp>
          <p:nvSpPr>
            <p:cNvPr id="192" name="矩形 191"/>
            <p:cNvSpPr/>
            <p:nvPr/>
          </p:nvSpPr>
          <p:spPr>
            <a:xfrm>
              <a:off x="3779912" y="2143744"/>
              <a:ext cx="4680520" cy="375063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defTabSz="1381760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226" name="组合 225"/>
            <p:cNvGrpSpPr/>
            <p:nvPr/>
          </p:nvGrpSpPr>
          <p:grpSpPr>
            <a:xfrm>
              <a:off x="3977856" y="2119943"/>
              <a:ext cx="480923" cy="509085"/>
              <a:chOff x="3977856" y="1537760"/>
              <a:chExt cx="480923" cy="509085"/>
            </a:xfrm>
          </p:grpSpPr>
          <p:sp>
            <p:nvSpPr>
              <p:cNvPr id="227" name="等腰三角形 219"/>
              <p:cNvSpPr/>
              <p:nvPr/>
            </p:nvSpPr>
            <p:spPr>
              <a:xfrm rot="5400000" flipV="1">
                <a:off x="3994310" y="1600370"/>
                <a:ext cx="484035" cy="408915"/>
              </a:xfrm>
              <a:custGeom>
                <a:avLst/>
                <a:gdLst/>
                <a:ahLst/>
                <a:cxnLst/>
                <a:rect l="l" t="t" r="r" b="b"/>
                <a:pathLst>
                  <a:path w="563124" h="628267">
                    <a:moveTo>
                      <a:pt x="0" y="3978"/>
                    </a:moveTo>
                    <a:lnTo>
                      <a:pt x="0" y="628267"/>
                    </a:lnTo>
                    <a:lnTo>
                      <a:pt x="303862" y="628267"/>
                    </a:lnTo>
                    <a:lnTo>
                      <a:pt x="447878" y="628267"/>
                    </a:lnTo>
                    <a:lnTo>
                      <a:pt x="559744" y="628267"/>
                    </a:lnTo>
                    <a:lnTo>
                      <a:pt x="476615" y="351159"/>
                    </a:lnTo>
                    <a:lnTo>
                      <a:pt x="563124" y="0"/>
                    </a:lnTo>
                    <a:lnTo>
                      <a:pt x="352994" y="0"/>
                    </a:lnTo>
                    <a:lnTo>
                      <a:pt x="353974" y="3978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8" name="标题 4"/>
              <p:cNvSpPr txBox="1"/>
              <p:nvPr/>
            </p:nvSpPr>
            <p:spPr>
              <a:xfrm>
                <a:off x="3977856" y="1537760"/>
                <a:ext cx="480923" cy="37137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1800" dirty="0">
                    <a:solidFill>
                      <a:schemeClr val="bg1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   03</a:t>
                </a:r>
                <a:endParaRPr lang="zh-CN" altLang="en-US" sz="105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  <a:p>
                <a:endParaRPr lang="en-US" altLang="zh-CN" sz="11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60" name="Freeform 29"/>
          <p:cNvSpPr/>
          <p:nvPr/>
        </p:nvSpPr>
        <p:spPr bwMode="auto">
          <a:xfrm>
            <a:off x="878284" y="1019361"/>
            <a:ext cx="610445" cy="538225"/>
          </a:xfrm>
          <a:custGeom>
            <a:avLst/>
            <a:gdLst>
              <a:gd name="T0" fmla="*/ 803 w 1880"/>
              <a:gd name="T1" fmla="*/ 15 h 1680"/>
              <a:gd name="T2" fmla="*/ 1253 w 1880"/>
              <a:gd name="T3" fmla="*/ 1067 h 1680"/>
              <a:gd name="T4" fmla="*/ 728 w 1880"/>
              <a:gd name="T5" fmla="*/ 540 h 1680"/>
              <a:gd name="T6" fmla="*/ 928 w 1880"/>
              <a:gd name="T7" fmla="*/ 339 h 1680"/>
              <a:gd name="T8" fmla="*/ 803 w 1880"/>
              <a:gd name="T9" fmla="*/ 215 h 1680"/>
              <a:gd name="T10" fmla="*/ 549 w 1880"/>
              <a:gd name="T11" fmla="*/ 267 h 1680"/>
              <a:gd name="T12" fmla="*/ 150 w 1880"/>
              <a:gd name="T13" fmla="*/ 666 h 1680"/>
              <a:gd name="T14" fmla="*/ 376 w 1880"/>
              <a:gd name="T15" fmla="*/ 890 h 1680"/>
              <a:gd name="T16" fmla="*/ 527 w 1880"/>
              <a:gd name="T17" fmla="*/ 741 h 1680"/>
              <a:gd name="T18" fmla="*/ 1052 w 1880"/>
              <a:gd name="T19" fmla="*/ 1266 h 1680"/>
              <a:gd name="T20" fmla="*/ 176 w 1880"/>
              <a:gd name="T21" fmla="*/ 1090 h 1680"/>
              <a:gd name="T22" fmla="*/ 49 w 1880"/>
              <a:gd name="T23" fmla="*/ 1217 h 1680"/>
              <a:gd name="T24" fmla="*/ 159 w 1880"/>
              <a:gd name="T25" fmla="*/ 1357 h 1680"/>
              <a:gd name="T26" fmla="*/ 144 w 1880"/>
              <a:gd name="T27" fmla="*/ 1371 h 1680"/>
              <a:gd name="T28" fmla="*/ 122 w 1880"/>
              <a:gd name="T29" fmla="*/ 1367 h 1680"/>
              <a:gd name="T30" fmla="*/ 0 w 1880"/>
              <a:gd name="T31" fmla="*/ 1494 h 1680"/>
              <a:gd name="T32" fmla="*/ 123 w 1880"/>
              <a:gd name="T33" fmla="*/ 1616 h 1680"/>
              <a:gd name="T34" fmla="*/ 249 w 1880"/>
              <a:gd name="T35" fmla="*/ 1493 h 1680"/>
              <a:gd name="T36" fmla="*/ 245 w 1880"/>
              <a:gd name="T37" fmla="*/ 1470 h 1680"/>
              <a:gd name="T38" fmla="*/ 265 w 1880"/>
              <a:gd name="T39" fmla="*/ 1451 h 1680"/>
              <a:gd name="T40" fmla="*/ 1255 w 1880"/>
              <a:gd name="T41" fmla="*/ 1467 h 1680"/>
              <a:gd name="T42" fmla="*/ 1402 w 1880"/>
              <a:gd name="T43" fmla="*/ 1615 h 1680"/>
              <a:gd name="T44" fmla="*/ 1603 w 1880"/>
              <a:gd name="T45" fmla="*/ 1416 h 1680"/>
              <a:gd name="T46" fmla="*/ 1455 w 1880"/>
              <a:gd name="T47" fmla="*/ 1267 h 1680"/>
              <a:gd name="T48" fmla="*/ 803 w 1880"/>
              <a:gd name="T49" fmla="*/ 15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0" h="16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C3300"/>
              </a:gs>
            </a:gsLst>
            <a:path path="circle">
              <a:fillToRect l="50000" t="-80000" r="50000" b="18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52" y="765498"/>
            <a:ext cx="1159767" cy="10792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6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6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/>
      <p:bldP spid="189" grpId="0"/>
      <p:bldP spid="195" grpId="0"/>
      <p:bldP spid="6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528" y="5229271"/>
            <a:ext cx="5828556" cy="2029377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10315025" y="1773610"/>
            <a:ext cx="1440160" cy="1065493"/>
            <a:chOff x="6935916" y="343637"/>
            <a:chExt cx="1713877" cy="1135367"/>
          </a:xfrm>
        </p:grpSpPr>
        <p:pic>
          <p:nvPicPr>
            <p:cNvPr id="3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74726" y="693707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2017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基层党委党支部工作汇报</a:t>
            </a:r>
          </a:p>
        </p:txBody>
      </p:sp>
      <p:sp>
        <p:nvSpPr>
          <p:cNvPr id="17" name="矩形 16"/>
          <p:cNvSpPr/>
          <p:nvPr/>
        </p:nvSpPr>
        <p:spPr>
          <a:xfrm>
            <a:off x="3558777" y="2461885"/>
            <a:ext cx="7632848" cy="315851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: 圆角 1"/>
          <p:cNvSpPr/>
          <p:nvPr/>
        </p:nvSpPr>
        <p:spPr>
          <a:xfrm>
            <a:off x="6503544" y="2161773"/>
            <a:ext cx="2224687" cy="600224"/>
          </a:xfrm>
          <a:prstGeom prst="roundRect">
            <a:avLst>
              <a:gd name="adj" fmla="val 48749"/>
            </a:avLst>
          </a:prstGeom>
          <a:solidFill>
            <a:srgbClr val="FEE4C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6726150" y="224889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创新学习方式</a:t>
            </a:r>
          </a:p>
        </p:txBody>
      </p:sp>
      <p:sp>
        <p:nvSpPr>
          <p:cNvPr id="26" name="矩形 25"/>
          <p:cNvSpPr/>
          <p:nvPr/>
        </p:nvSpPr>
        <p:spPr>
          <a:xfrm>
            <a:off x="966489" y="2336423"/>
            <a:ext cx="2331507" cy="191590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创新基层党建</a:t>
            </a:r>
            <a:endParaRPr lang="en-US" altLang="zh-CN" sz="4000" b="1" dirty="0">
              <a:solidFill>
                <a:srgbClr val="C00000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  <a:p>
            <a:pPr algn="ctr"/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工作模式</a:t>
            </a:r>
            <a:endParaRPr lang="en-US" altLang="zh-CN" sz="4000" b="1" dirty="0">
              <a:solidFill>
                <a:srgbClr val="C00000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055272" y="3030285"/>
            <a:ext cx="6696744" cy="230986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在坚持原有的学习方式的基础上，增加观看视频、举办读书会、撰写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读书笔记、心得体会，开展特色组织生活等拓宽学习渠道，创新学习方式，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严把思想关口，认真践行“两学一做”，把专题教育融入经常性学习教育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之中，努力适应新的形势，新的变化。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7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7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37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6" grpId="0"/>
      <p:bldP spid="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027" y="5229271"/>
            <a:ext cx="6403385" cy="2029377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 flipH="1">
            <a:off x="-14054" y="1394416"/>
            <a:ext cx="2141623" cy="1065493"/>
            <a:chOff x="6935916" y="343637"/>
            <a:chExt cx="1713877" cy="1135367"/>
          </a:xfrm>
        </p:grpSpPr>
        <p:pic>
          <p:nvPicPr>
            <p:cNvPr id="3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74726" y="693707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2017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基层党委党支部工作汇报</a:t>
            </a:r>
          </a:p>
        </p:txBody>
      </p:sp>
      <p:sp>
        <p:nvSpPr>
          <p:cNvPr id="17" name="矩形 16"/>
          <p:cNvSpPr/>
          <p:nvPr/>
        </p:nvSpPr>
        <p:spPr>
          <a:xfrm>
            <a:off x="1134215" y="2459909"/>
            <a:ext cx="7632848" cy="315851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: 圆角 1"/>
          <p:cNvSpPr/>
          <p:nvPr/>
        </p:nvSpPr>
        <p:spPr>
          <a:xfrm>
            <a:off x="4078982" y="2159797"/>
            <a:ext cx="2224687" cy="600224"/>
          </a:xfrm>
          <a:prstGeom prst="roundRect">
            <a:avLst>
              <a:gd name="adj" fmla="val 48749"/>
            </a:avLst>
          </a:prstGeom>
          <a:solidFill>
            <a:srgbClr val="FEE4C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4301588" y="2246919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丰富党建活动</a:t>
            </a:r>
          </a:p>
        </p:txBody>
      </p:sp>
      <p:sp>
        <p:nvSpPr>
          <p:cNvPr id="26" name="矩形 25"/>
          <p:cNvSpPr/>
          <p:nvPr/>
        </p:nvSpPr>
        <p:spPr>
          <a:xfrm>
            <a:off x="9116047" y="2342572"/>
            <a:ext cx="2331507" cy="191590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创新基层党建</a:t>
            </a:r>
            <a:endParaRPr lang="en-US" altLang="zh-CN" sz="4000" b="1" dirty="0">
              <a:solidFill>
                <a:srgbClr val="C00000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  <a:p>
            <a:pPr algn="ctr"/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工作模式</a:t>
            </a:r>
            <a:endParaRPr lang="en-US" altLang="zh-CN" sz="4000" b="1" dirty="0">
              <a:solidFill>
                <a:srgbClr val="C00000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630710" y="3028309"/>
            <a:ext cx="6696744" cy="230986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每年建党节组织重温入党誓词、新党员入党宣誓、上党课、开展警示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教育、开展社会公益活动、走访慰问老党员等形式多样的党建活动，加强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党、团、工会的组织建设，发挥好党组织的核心领导作用、共青团的后备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军作用，工会的桥梁纽带作用。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7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7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37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6" grpId="0"/>
      <p:bldP spid="3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528" y="5229271"/>
            <a:ext cx="5828556" cy="2029377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10315025" y="1773610"/>
            <a:ext cx="1440160" cy="1065493"/>
            <a:chOff x="6935916" y="343637"/>
            <a:chExt cx="1713877" cy="1135367"/>
          </a:xfrm>
        </p:grpSpPr>
        <p:pic>
          <p:nvPicPr>
            <p:cNvPr id="3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74726" y="693707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2017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基层党委党支部工作汇报</a:t>
            </a:r>
          </a:p>
        </p:txBody>
      </p:sp>
      <p:sp>
        <p:nvSpPr>
          <p:cNvPr id="17" name="矩形 16"/>
          <p:cNvSpPr/>
          <p:nvPr/>
        </p:nvSpPr>
        <p:spPr>
          <a:xfrm>
            <a:off x="3558777" y="2461885"/>
            <a:ext cx="7632848" cy="315851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: 圆角 1"/>
          <p:cNvSpPr/>
          <p:nvPr/>
        </p:nvSpPr>
        <p:spPr>
          <a:xfrm>
            <a:off x="5812488" y="2161773"/>
            <a:ext cx="3595086" cy="600224"/>
          </a:xfrm>
          <a:prstGeom prst="roundRect">
            <a:avLst>
              <a:gd name="adj" fmla="val 48749"/>
            </a:avLst>
          </a:prstGeom>
          <a:solidFill>
            <a:srgbClr val="FEE4C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6028797" y="2254573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业务督导与党建指导相结合</a:t>
            </a:r>
          </a:p>
        </p:txBody>
      </p:sp>
      <p:sp>
        <p:nvSpPr>
          <p:cNvPr id="26" name="矩形 25"/>
          <p:cNvSpPr/>
          <p:nvPr/>
        </p:nvSpPr>
        <p:spPr>
          <a:xfrm>
            <a:off x="966489" y="2336423"/>
            <a:ext cx="2331507" cy="191590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创新基层党建</a:t>
            </a:r>
            <a:endParaRPr lang="en-US" altLang="zh-CN" sz="4000" b="1" dirty="0">
              <a:solidFill>
                <a:srgbClr val="C00000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  <a:p>
            <a:pPr algn="ctr"/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工作模式</a:t>
            </a:r>
            <a:endParaRPr lang="en-US" altLang="zh-CN" sz="4000" b="1" dirty="0">
              <a:solidFill>
                <a:srgbClr val="C00000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055272" y="3030285"/>
            <a:ext cx="6696744" cy="230986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结合党委班子“一对一”挂钩帮助策略，将业务督导与党建相结合，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党委班子每人至少确定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家四级机构联系点，每年至少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次联系点调研指导，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带领四级机构将党建工作落到实处，切实了解基层的难处，帮助四级机构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研究解决实际困难。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7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7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37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6" grpId="0"/>
      <p:bldP spid="3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1770919" y="922640"/>
            <a:ext cx="2841777" cy="2324489"/>
            <a:chOff x="1288264" y="699544"/>
            <a:chExt cx="2131610" cy="1742963"/>
          </a:xfrm>
        </p:grpSpPr>
        <p:grpSp>
          <p:nvGrpSpPr>
            <p:cNvPr id="50" name="组合 49"/>
            <p:cNvGrpSpPr/>
            <p:nvPr/>
          </p:nvGrpSpPr>
          <p:grpSpPr>
            <a:xfrm>
              <a:off x="1312685" y="699544"/>
              <a:ext cx="2107189" cy="469779"/>
              <a:chOff x="763824" y="321141"/>
              <a:chExt cx="3175331" cy="469779"/>
            </a:xfrm>
          </p:grpSpPr>
          <p:sp>
            <p:nvSpPr>
              <p:cNvPr id="54" name="TextBox 19"/>
              <p:cNvSpPr txBox="1"/>
              <p:nvPr/>
            </p:nvSpPr>
            <p:spPr>
              <a:xfrm>
                <a:off x="939095" y="555526"/>
                <a:ext cx="2507472" cy="23539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200" b="1" dirty="0">
                    <a:solidFill>
                      <a:srgbClr val="C00000"/>
                    </a:solidFill>
                    <a:latin typeface="+mj-ea"/>
                    <a:ea typeface="+mj-ea"/>
                    <a:cs typeface="+mn-ea"/>
                    <a:sym typeface="+mn-lt"/>
                  </a:rPr>
                  <a:t>Communist Party of China</a:t>
                </a:r>
                <a:endParaRPr lang="zh-CN" altLang="en-US" sz="1200" b="1" dirty="0">
                  <a:solidFill>
                    <a:srgbClr val="C00000"/>
                  </a:solidFill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  <p:sp>
            <p:nvSpPr>
              <p:cNvPr id="55" name="TextBox 20"/>
              <p:cNvSpPr txBox="1"/>
              <p:nvPr/>
            </p:nvSpPr>
            <p:spPr>
              <a:xfrm>
                <a:off x="763824" y="321141"/>
                <a:ext cx="3175331" cy="332322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900" b="1" dirty="0">
                    <a:solidFill>
                      <a:srgbClr val="C00000"/>
                    </a:solidFill>
                    <a:cs typeface="+mn-ea"/>
                    <a:sym typeface="+mn-lt"/>
                  </a:rPr>
                  <a:t>中国共产党</a:t>
                </a:r>
                <a:endParaRPr lang="en-US" altLang="zh-CN" sz="1900" b="1" dirty="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1288264" y="1040304"/>
              <a:ext cx="2119816" cy="1402203"/>
              <a:chOff x="4716016" y="699542"/>
              <a:chExt cx="2119816" cy="1402203"/>
            </a:xfrm>
          </p:grpSpPr>
          <p:sp>
            <p:nvSpPr>
              <p:cNvPr id="52" name="TextBox 14"/>
              <p:cNvSpPr txBox="1"/>
              <p:nvPr/>
            </p:nvSpPr>
            <p:spPr>
              <a:xfrm>
                <a:off x="4716016" y="703224"/>
                <a:ext cx="1111704" cy="139852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9600" dirty="0">
                    <a:ln>
                      <a:solidFill>
                        <a:schemeClr val="accent1"/>
                      </a:solidFill>
                    </a:ln>
                    <a:solidFill>
                      <a:srgbClr val="C00000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  <a:cs typeface="+mn-ea"/>
                    <a:sym typeface="+mn-lt"/>
                  </a:rPr>
                  <a:t>结</a:t>
                </a:r>
                <a:endParaRPr lang="en-US" altLang="zh-CN" sz="9600" dirty="0">
                  <a:ln>
                    <a:solidFill>
                      <a:schemeClr val="accent1"/>
                    </a:solidFill>
                  </a:ln>
                  <a:solidFill>
                    <a:srgbClr val="C00000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53" name="TextBox 14"/>
              <p:cNvSpPr txBox="1"/>
              <p:nvPr/>
            </p:nvSpPr>
            <p:spPr>
              <a:xfrm>
                <a:off x="5724128" y="699542"/>
                <a:ext cx="1111704" cy="1221975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9600" dirty="0">
                    <a:ln>
                      <a:solidFill>
                        <a:schemeClr val="accent1"/>
                      </a:solidFill>
                    </a:ln>
                    <a:solidFill>
                      <a:srgbClr val="C00000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  <a:cs typeface="+mn-ea"/>
                    <a:sym typeface="+mn-lt"/>
                  </a:rPr>
                  <a:t>语</a:t>
                </a: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5263087" y="4721531"/>
            <a:ext cx="2176095" cy="1579956"/>
            <a:chOff x="6935916" y="343637"/>
            <a:chExt cx="1713877" cy="1135367"/>
          </a:xfrm>
        </p:grpSpPr>
        <p:pic>
          <p:nvPicPr>
            <p:cNvPr id="5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98519"/>
            <a:ext cx="12295597" cy="536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Freeform 29"/>
          <p:cNvSpPr/>
          <p:nvPr/>
        </p:nvSpPr>
        <p:spPr bwMode="auto">
          <a:xfrm>
            <a:off x="878284" y="1019361"/>
            <a:ext cx="610445" cy="538225"/>
          </a:xfrm>
          <a:custGeom>
            <a:avLst/>
            <a:gdLst>
              <a:gd name="T0" fmla="*/ 803 w 1880"/>
              <a:gd name="T1" fmla="*/ 15 h 1680"/>
              <a:gd name="T2" fmla="*/ 1253 w 1880"/>
              <a:gd name="T3" fmla="*/ 1067 h 1680"/>
              <a:gd name="T4" fmla="*/ 728 w 1880"/>
              <a:gd name="T5" fmla="*/ 540 h 1680"/>
              <a:gd name="T6" fmla="*/ 928 w 1880"/>
              <a:gd name="T7" fmla="*/ 339 h 1680"/>
              <a:gd name="T8" fmla="*/ 803 w 1880"/>
              <a:gd name="T9" fmla="*/ 215 h 1680"/>
              <a:gd name="T10" fmla="*/ 549 w 1880"/>
              <a:gd name="T11" fmla="*/ 267 h 1680"/>
              <a:gd name="T12" fmla="*/ 150 w 1880"/>
              <a:gd name="T13" fmla="*/ 666 h 1680"/>
              <a:gd name="T14" fmla="*/ 376 w 1880"/>
              <a:gd name="T15" fmla="*/ 890 h 1680"/>
              <a:gd name="T16" fmla="*/ 527 w 1880"/>
              <a:gd name="T17" fmla="*/ 741 h 1680"/>
              <a:gd name="T18" fmla="*/ 1052 w 1880"/>
              <a:gd name="T19" fmla="*/ 1266 h 1680"/>
              <a:gd name="T20" fmla="*/ 176 w 1880"/>
              <a:gd name="T21" fmla="*/ 1090 h 1680"/>
              <a:gd name="T22" fmla="*/ 49 w 1880"/>
              <a:gd name="T23" fmla="*/ 1217 h 1680"/>
              <a:gd name="T24" fmla="*/ 159 w 1880"/>
              <a:gd name="T25" fmla="*/ 1357 h 1680"/>
              <a:gd name="T26" fmla="*/ 144 w 1880"/>
              <a:gd name="T27" fmla="*/ 1371 h 1680"/>
              <a:gd name="T28" fmla="*/ 122 w 1880"/>
              <a:gd name="T29" fmla="*/ 1367 h 1680"/>
              <a:gd name="T30" fmla="*/ 0 w 1880"/>
              <a:gd name="T31" fmla="*/ 1494 h 1680"/>
              <a:gd name="T32" fmla="*/ 123 w 1880"/>
              <a:gd name="T33" fmla="*/ 1616 h 1680"/>
              <a:gd name="T34" fmla="*/ 249 w 1880"/>
              <a:gd name="T35" fmla="*/ 1493 h 1680"/>
              <a:gd name="T36" fmla="*/ 245 w 1880"/>
              <a:gd name="T37" fmla="*/ 1470 h 1680"/>
              <a:gd name="T38" fmla="*/ 265 w 1880"/>
              <a:gd name="T39" fmla="*/ 1451 h 1680"/>
              <a:gd name="T40" fmla="*/ 1255 w 1880"/>
              <a:gd name="T41" fmla="*/ 1467 h 1680"/>
              <a:gd name="T42" fmla="*/ 1402 w 1880"/>
              <a:gd name="T43" fmla="*/ 1615 h 1680"/>
              <a:gd name="T44" fmla="*/ 1603 w 1880"/>
              <a:gd name="T45" fmla="*/ 1416 h 1680"/>
              <a:gd name="T46" fmla="*/ 1455 w 1880"/>
              <a:gd name="T47" fmla="*/ 1267 h 1680"/>
              <a:gd name="T48" fmla="*/ 803 w 1880"/>
              <a:gd name="T49" fmla="*/ 15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0" h="16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C3300"/>
              </a:gs>
            </a:gsLst>
            <a:path path="circle">
              <a:fillToRect l="50000" t="-80000" r="50000" b="18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52" y="765498"/>
            <a:ext cx="1159767" cy="1079204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4799062" y="1672656"/>
            <a:ext cx="6696744" cy="242309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在今后的党建工作中，我将严格按照上级党委的要求，一如既地凝心聚力抓党建，抓好党建促发展，推动党建工作创新争优，提升党建工作水平，切实发挥党的基层组织战斗堡垒作用，为公司发展提供坚强的组织保障。</a:t>
            </a:r>
            <a:endParaRPr lang="en-US" altLang="zh-CN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6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6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3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26" y="981998"/>
            <a:ext cx="12323620" cy="5903009"/>
          </a:xfrm>
          <a:prstGeom prst="rect">
            <a:avLst/>
          </a:prstGeom>
        </p:spPr>
      </p:pic>
      <p:sp>
        <p:nvSpPr>
          <p:cNvPr id="10" name="TextBox 19"/>
          <p:cNvSpPr txBox="1"/>
          <p:nvPr/>
        </p:nvSpPr>
        <p:spPr>
          <a:xfrm>
            <a:off x="4356380" y="1357800"/>
            <a:ext cx="3920383" cy="515399"/>
          </a:xfrm>
          <a:prstGeom prst="rect">
            <a:avLst/>
          </a:prstGeom>
          <a:noFill/>
          <a:effectLst/>
        </p:spPr>
        <p:txBody>
          <a:bodyPr wrap="none" lIns="121861" tIns="60930" rIns="121861" bIns="6093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100" b="1" dirty="0">
                <a:solidFill>
                  <a:srgbClr val="C00000"/>
                </a:solidFill>
                <a:latin typeface="+mj-ea"/>
                <a:ea typeface="+mj-ea"/>
                <a:cs typeface="+mn-ea"/>
                <a:sym typeface="+mn-lt"/>
              </a:rPr>
              <a:t>Communist Party of China</a:t>
            </a:r>
            <a:endParaRPr lang="zh-CN" altLang="en-US" sz="2100" b="1" dirty="0">
              <a:solidFill>
                <a:srgbClr val="C00000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1" name="TextBox 20"/>
          <p:cNvSpPr txBox="1"/>
          <p:nvPr/>
        </p:nvSpPr>
        <p:spPr>
          <a:xfrm>
            <a:off x="3972390" y="593207"/>
            <a:ext cx="4233224" cy="917170"/>
          </a:xfrm>
          <a:prstGeom prst="rect">
            <a:avLst/>
          </a:prstGeom>
          <a:noFill/>
          <a:effectLst/>
        </p:spPr>
        <p:txBody>
          <a:bodyPr wrap="square" lIns="121861" tIns="60930" rIns="121861" bIns="6093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4300" b="1" dirty="0">
                <a:solidFill>
                  <a:srgbClr val="C00000"/>
                </a:solidFill>
                <a:cs typeface="+mn-ea"/>
                <a:sym typeface="+mn-lt"/>
              </a:rPr>
              <a:t>中国共产党</a:t>
            </a:r>
            <a:endParaRPr lang="en-US" altLang="zh-CN" sz="4300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179968" y="99301"/>
            <a:ext cx="1595758" cy="1064873"/>
            <a:chOff x="6935916" y="343637"/>
            <a:chExt cx="1713877" cy="1135367"/>
          </a:xfrm>
        </p:grpSpPr>
        <p:pic>
          <p:nvPicPr>
            <p:cNvPr id="32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5718" y="649319"/>
            <a:ext cx="1168655" cy="75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文本框 8"/>
          <p:cNvSpPr txBox="1"/>
          <p:nvPr/>
        </p:nvSpPr>
        <p:spPr>
          <a:xfrm>
            <a:off x="2784316" y="1798347"/>
            <a:ext cx="6825893" cy="1138743"/>
          </a:xfrm>
          <a:prstGeom prst="rect">
            <a:avLst/>
          </a:prstGeom>
          <a:noFill/>
        </p:spPr>
        <p:txBody>
          <a:bodyPr wrap="square" lIns="121891" tIns="60945" rIns="121891" bIns="60945" rtlCol="0">
            <a:spAutoFit/>
          </a:bodyPr>
          <a:lstStyle/>
          <a:p>
            <a:pPr algn="ctr"/>
            <a:r>
              <a:rPr lang="zh-CN" altLang="en-US" sz="6600" dirty="0">
                <a:solidFill>
                  <a:srgbClr val="C00000"/>
                </a:solidFill>
                <a:latin typeface="华康俪金黑W8(P)" pitchFamily="34" charset="-122"/>
                <a:ea typeface="华康俪金黑W8(P)" pitchFamily="34" charset="-122"/>
              </a:rPr>
              <a:t>感谢您的聆听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2487986" y="1863830"/>
            <a:ext cx="454137" cy="538649"/>
            <a:chOff x="3851921" y="107991"/>
            <a:chExt cx="1792566" cy="1792567"/>
          </a:xfrm>
          <a:gradFill>
            <a:gsLst>
              <a:gs pos="0">
                <a:srgbClr val="FF0000"/>
              </a:gs>
              <a:gs pos="100000">
                <a:srgbClr val="CC3300"/>
              </a:gs>
            </a:gsLst>
            <a:path path="circle">
              <a:fillToRect l="50000" t="-80000" r="50000" b="180000"/>
            </a:path>
          </a:gradFill>
        </p:grpSpPr>
        <p:sp>
          <p:nvSpPr>
            <p:cNvPr id="14" name="Freeform 29"/>
            <p:cNvSpPr/>
            <p:nvPr/>
          </p:nvSpPr>
          <p:spPr bwMode="auto">
            <a:xfrm>
              <a:off x="4401088" y="564469"/>
              <a:ext cx="867835" cy="775494"/>
            </a:xfrm>
            <a:custGeom>
              <a:avLst/>
              <a:gdLst>
                <a:gd name="T0" fmla="*/ 803 w 1880"/>
                <a:gd name="T1" fmla="*/ 15 h 1680"/>
                <a:gd name="T2" fmla="*/ 1253 w 1880"/>
                <a:gd name="T3" fmla="*/ 1067 h 1680"/>
                <a:gd name="T4" fmla="*/ 728 w 1880"/>
                <a:gd name="T5" fmla="*/ 540 h 1680"/>
                <a:gd name="T6" fmla="*/ 928 w 1880"/>
                <a:gd name="T7" fmla="*/ 339 h 1680"/>
                <a:gd name="T8" fmla="*/ 803 w 1880"/>
                <a:gd name="T9" fmla="*/ 215 h 1680"/>
                <a:gd name="T10" fmla="*/ 549 w 1880"/>
                <a:gd name="T11" fmla="*/ 267 h 1680"/>
                <a:gd name="T12" fmla="*/ 150 w 1880"/>
                <a:gd name="T13" fmla="*/ 666 h 1680"/>
                <a:gd name="T14" fmla="*/ 376 w 1880"/>
                <a:gd name="T15" fmla="*/ 890 h 1680"/>
                <a:gd name="T16" fmla="*/ 527 w 1880"/>
                <a:gd name="T17" fmla="*/ 741 h 1680"/>
                <a:gd name="T18" fmla="*/ 1052 w 1880"/>
                <a:gd name="T19" fmla="*/ 1266 h 1680"/>
                <a:gd name="T20" fmla="*/ 176 w 1880"/>
                <a:gd name="T21" fmla="*/ 1090 h 1680"/>
                <a:gd name="T22" fmla="*/ 49 w 1880"/>
                <a:gd name="T23" fmla="*/ 1217 h 1680"/>
                <a:gd name="T24" fmla="*/ 159 w 1880"/>
                <a:gd name="T25" fmla="*/ 1357 h 1680"/>
                <a:gd name="T26" fmla="*/ 144 w 1880"/>
                <a:gd name="T27" fmla="*/ 1371 h 1680"/>
                <a:gd name="T28" fmla="*/ 122 w 1880"/>
                <a:gd name="T29" fmla="*/ 1367 h 1680"/>
                <a:gd name="T30" fmla="*/ 0 w 1880"/>
                <a:gd name="T31" fmla="*/ 1494 h 1680"/>
                <a:gd name="T32" fmla="*/ 123 w 1880"/>
                <a:gd name="T33" fmla="*/ 1616 h 1680"/>
                <a:gd name="T34" fmla="*/ 249 w 1880"/>
                <a:gd name="T35" fmla="*/ 1493 h 1680"/>
                <a:gd name="T36" fmla="*/ 245 w 1880"/>
                <a:gd name="T37" fmla="*/ 1470 h 1680"/>
                <a:gd name="T38" fmla="*/ 265 w 1880"/>
                <a:gd name="T39" fmla="*/ 1451 h 1680"/>
                <a:gd name="T40" fmla="*/ 1255 w 1880"/>
                <a:gd name="T41" fmla="*/ 1467 h 1680"/>
                <a:gd name="T42" fmla="*/ 1402 w 1880"/>
                <a:gd name="T43" fmla="*/ 1615 h 1680"/>
                <a:gd name="T44" fmla="*/ 1603 w 1880"/>
                <a:gd name="T45" fmla="*/ 1416 h 1680"/>
                <a:gd name="T46" fmla="*/ 1455 w 1880"/>
                <a:gd name="T47" fmla="*/ 1267 h 1680"/>
                <a:gd name="T48" fmla="*/ 803 w 1880"/>
                <a:gd name="T49" fmla="*/ 15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80" h="16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165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765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365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5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565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53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3851921" y="107991"/>
              <a:ext cx="1792566" cy="1792567"/>
            </a:xfrm>
            <a:custGeom>
              <a:avLst/>
              <a:gdLst>
                <a:gd name="connsiteX0" fmla="*/ 1677670 w 2407137"/>
                <a:gd name="connsiteY0" fmla="*/ 1837666 h 2407138"/>
                <a:gd name="connsiteX1" fmla="*/ 1683974 w 2407137"/>
                <a:gd name="connsiteY1" fmla="*/ 1833341 h 2407138"/>
                <a:gd name="connsiteX2" fmla="*/ 1689813 w 2407137"/>
                <a:gd name="connsiteY2" fmla="*/ 1828403 h 2407138"/>
                <a:gd name="connsiteX3" fmla="*/ 1945042 w 2407137"/>
                <a:gd name="connsiteY3" fmla="*/ 2162988 h 2407138"/>
                <a:gd name="connsiteX4" fmla="*/ 1932899 w 2407137"/>
                <a:gd name="connsiteY4" fmla="*/ 2172251 h 2407138"/>
                <a:gd name="connsiteX5" fmla="*/ 1592663 w 2407137"/>
                <a:gd name="connsiteY5" fmla="*/ 1892774 h 2407138"/>
                <a:gd name="connsiteX6" fmla="*/ 1605769 w 2407137"/>
                <a:gd name="connsiteY6" fmla="*/ 1884929 h 2407138"/>
                <a:gd name="connsiteX7" fmla="*/ 1748914 w 2407137"/>
                <a:gd name="connsiteY7" fmla="*/ 2132863 h 2407138"/>
                <a:gd name="connsiteX8" fmla="*/ 1735858 w 2407137"/>
                <a:gd name="connsiteY8" fmla="*/ 2140795 h 2407138"/>
                <a:gd name="connsiteX9" fmla="*/ 1768789 w 2407137"/>
                <a:gd name="connsiteY9" fmla="*/ 1757990 h 2407138"/>
                <a:gd name="connsiteX10" fmla="*/ 1971301 w 2407137"/>
                <a:gd name="connsiteY10" fmla="*/ 1960502 h 2407138"/>
                <a:gd name="connsiteX11" fmla="*/ 1966159 w 2407137"/>
                <a:gd name="connsiteY11" fmla="*/ 1966159 h 2407138"/>
                <a:gd name="connsiteX12" fmla="*/ 1960501 w 2407137"/>
                <a:gd name="connsiteY12" fmla="*/ 1971301 h 2407138"/>
                <a:gd name="connsiteX13" fmla="*/ 1758092 w 2407137"/>
                <a:gd name="connsiteY13" fmla="*/ 1768892 h 2407138"/>
                <a:gd name="connsiteX14" fmla="*/ 1765079 w 2407137"/>
                <a:gd name="connsiteY14" fmla="*/ 1762526 h 2407138"/>
                <a:gd name="connsiteX15" fmla="*/ 1834740 w 2407137"/>
                <a:gd name="connsiteY15" fmla="*/ 1681091 h 2407138"/>
                <a:gd name="connsiteX16" fmla="*/ 2168093 w 2407137"/>
                <a:gd name="connsiteY16" fmla="*/ 1938389 h 2407138"/>
                <a:gd name="connsiteX17" fmla="*/ 2158761 w 2407137"/>
                <a:gd name="connsiteY17" fmla="*/ 1950479 h 2407138"/>
                <a:gd name="connsiteX18" fmla="*/ 1825285 w 2407137"/>
                <a:gd name="connsiteY18" fmla="*/ 1693086 h 2407138"/>
                <a:gd name="connsiteX19" fmla="*/ 1497292 w 2407137"/>
                <a:gd name="connsiteY19" fmla="*/ 1938505 h 2407138"/>
                <a:gd name="connsiteX20" fmla="*/ 1511359 w 2407137"/>
                <a:gd name="connsiteY20" fmla="*/ 1932557 h 2407138"/>
                <a:gd name="connsiteX21" fmla="*/ 1671461 w 2407137"/>
                <a:gd name="connsiteY21" fmla="*/ 2322204 h 2407138"/>
                <a:gd name="connsiteX22" fmla="*/ 1657335 w 2407137"/>
                <a:gd name="connsiteY22" fmla="*/ 2328008 h 2407138"/>
                <a:gd name="connsiteX23" fmla="*/ 1400984 w 2407137"/>
                <a:gd name="connsiteY23" fmla="*/ 1969841 h 2407138"/>
                <a:gd name="connsiteX24" fmla="*/ 1415837 w 2407137"/>
                <a:gd name="connsiteY24" fmla="*/ 1966261 h 2407138"/>
                <a:gd name="connsiteX25" fmla="*/ 1489829 w 2407137"/>
                <a:gd name="connsiteY25" fmla="*/ 2242404 h 2407138"/>
                <a:gd name="connsiteX26" fmla="*/ 1475037 w 2407137"/>
                <a:gd name="connsiteY26" fmla="*/ 2246208 h 2407138"/>
                <a:gd name="connsiteX27" fmla="*/ 1890343 w 2407137"/>
                <a:gd name="connsiteY27" fmla="*/ 1591261 h 2407138"/>
                <a:gd name="connsiteX28" fmla="*/ 2140794 w 2407137"/>
                <a:gd name="connsiteY28" fmla="*/ 1735859 h 2407138"/>
                <a:gd name="connsiteX29" fmla="*/ 2132863 w 2407137"/>
                <a:gd name="connsiteY29" fmla="*/ 1748915 h 2407138"/>
                <a:gd name="connsiteX30" fmla="*/ 1883112 w 2407137"/>
                <a:gd name="connsiteY30" fmla="*/ 1604721 h 2407138"/>
                <a:gd name="connsiteX31" fmla="*/ 1934589 w 2407137"/>
                <a:gd name="connsiteY31" fmla="*/ 1500527 h 2407138"/>
                <a:gd name="connsiteX32" fmla="*/ 2325413 w 2407137"/>
                <a:gd name="connsiteY32" fmla="*/ 1663714 h 2407138"/>
                <a:gd name="connsiteX33" fmla="*/ 2319529 w 2407137"/>
                <a:gd name="connsiteY33" fmla="*/ 1677807 h 2407138"/>
                <a:gd name="connsiteX34" fmla="*/ 1928334 w 2407137"/>
                <a:gd name="connsiteY34" fmla="*/ 1514465 h 2407138"/>
                <a:gd name="connsiteX35" fmla="*/ 1296758 w 2407137"/>
                <a:gd name="connsiteY35" fmla="*/ 1987081 h 2407138"/>
                <a:gd name="connsiteX36" fmla="*/ 1311855 w 2407137"/>
                <a:gd name="connsiteY36" fmla="*/ 1984732 h 2407138"/>
                <a:gd name="connsiteX37" fmla="*/ 1365995 w 2407137"/>
                <a:gd name="connsiteY37" fmla="*/ 2405187 h 2407138"/>
                <a:gd name="connsiteX38" fmla="*/ 1350847 w 2407137"/>
                <a:gd name="connsiteY38" fmla="*/ 2407138 h 2407138"/>
                <a:gd name="connsiteX39" fmla="*/ 1195932 w 2407137"/>
                <a:gd name="connsiteY39" fmla="*/ 1995746 h 2407138"/>
                <a:gd name="connsiteX40" fmla="*/ 1211204 w 2407137"/>
                <a:gd name="connsiteY40" fmla="*/ 1995179 h 2407138"/>
                <a:gd name="connsiteX41" fmla="*/ 1211204 w 2407137"/>
                <a:gd name="connsiteY41" fmla="*/ 2281649 h 2407138"/>
                <a:gd name="connsiteX42" fmla="*/ 1203568 w 2407137"/>
                <a:gd name="connsiteY42" fmla="*/ 2282034 h 2407138"/>
                <a:gd name="connsiteX43" fmla="*/ 1195932 w 2407137"/>
                <a:gd name="connsiteY43" fmla="*/ 2281649 h 2407138"/>
                <a:gd name="connsiteX44" fmla="*/ 1968060 w 2407137"/>
                <a:gd name="connsiteY44" fmla="*/ 1400508 h 2407138"/>
                <a:gd name="connsiteX45" fmla="*/ 2246208 w 2407137"/>
                <a:gd name="connsiteY45" fmla="*/ 1475038 h 2407138"/>
                <a:gd name="connsiteX46" fmla="*/ 2242404 w 2407137"/>
                <a:gd name="connsiteY46" fmla="*/ 1489831 h 2407138"/>
                <a:gd name="connsiteX47" fmla="*/ 1963516 w 2407137"/>
                <a:gd name="connsiteY47" fmla="*/ 1415103 h 2407138"/>
                <a:gd name="connsiteX48" fmla="*/ 1090481 w 2407137"/>
                <a:gd name="connsiteY48" fmla="*/ 1986840 h 2407138"/>
                <a:gd name="connsiteX49" fmla="*/ 1097951 w 2407137"/>
                <a:gd name="connsiteY49" fmla="*/ 1988584 h 2407138"/>
                <a:gd name="connsiteX50" fmla="*/ 1105617 w 2407137"/>
                <a:gd name="connsiteY50" fmla="*/ 1988876 h 2407138"/>
                <a:gd name="connsiteX51" fmla="*/ 1049458 w 2407137"/>
                <a:gd name="connsiteY51" fmla="*/ 2406281 h 2407138"/>
                <a:gd name="connsiteX52" fmla="*/ 1034322 w 2407137"/>
                <a:gd name="connsiteY52" fmla="*/ 2404245 h 2407138"/>
                <a:gd name="connsiteX53" fmla="*/ 1988876 w 2407137"/>
                <a:gd name="connsiteY53" fmla="*/ 1301520 h 2407138"/>
                <a:gd name="connsiteX54" fmla="*/ 2406281 w 2407137"/>
                <a:gd name="connsiteY54" fmla="*/ 1357679 h 2407138"/>
                <a:gd name="connsiteX55" fmla="*/ 2404244 w 2407137"/>
                <a:gd name="connsiteY55" fmla="*/ 1372815 h 2407138"/>
                <a:gd name="connsiteX56" fmla="*/ 1986840 w 2407137"/>
                <a:gd name="connsiteY56" fmla="*/ 1316657 h 2407138"/>
                <a:gd name="connsiteX57" fmla="*/ 1988583 w 2407137"/>
                <a:gd name="connsiteY57" fmla="*/ 1309187 h 2407138"/>
                <a:gd name="connsiteX58" fmla="*/ 992036 w 2407137"/>
                <a:gd name="connsiteY58" fmla="*/ 1963517 h 2407138"/>
                <a:gd name="connsiteX59" fmla="*/ 1006629 w 2407137"/>
                <a:gd name="connsiteY59" fmla="*/ 1968061 h 2407138"/>
                <a:gd name="connsiteX60" fmla="*/ 932100 w 2407137"/>
                <a:gd name="connsiteY60" fmla="*/ 2246208 h 2407138"/>
                <a:gd name="connsiteX61" fmla="*/ 917308 w 2407137"/>
                <a:gd name="connsiteY61" fmla="*/ 2242405 h 2407138"/>
                <a:gd name="connsiteX62" fmla="*/ 1995178 w 2407137"/>
                <a:gd name="connsiteY62" fmla="*/ 1195933 h 2407138"/>
                <a:gd name="connsiteX63" fmla="*/ 2281649 w 2407137"/>
                <a:gd name="connsiteY63" fmla="*/ 1195933 h 2407138"/>
                <a:gd name="connsiteX64" fmla="*/ 2282034 w 2407137"/>
                <a:gd name="connsiteY64" fmla="*/ 1203569 h 2407138"/>
                <a:gd name="connsiteX65" fmla="*/ 2281649 w 2407137"/>
                <a:gd name="connsiteY65" fmla="*/ 1211206 h 2407138"/>
                <a:gd name="connsiteX66" fmla="*/ 1995745 w 2407137"/>
                <a:gd name="connsiteY66" fmla="*/ 1211206 h 2407138"/>
                <a:gd name="connsiteX67" fmla="*/ 1984731 w 2407137"/>
                <a:gd name="connsiteY67" fmla="*/ 1095284 h 2407138"/>
                <a:gd name="connsiteX68" fmla="*/ 2405186 w 2407137"/>
                <a:gd name="connsiteY68" fmla="*/ 1041144 h 2407138"/>
                <a:gd name="connsiteX69" fmla="*/ 2407137 w 2407137"/>
                <a:gd name="connsiteY69" fmla="*/ 1056290 h 2407138"/>
                <a:gd name="connsiteX70" fmla="*/ 1987080 w 2407137"/>
                <a:gd name="connsiteY70" fmla="*/ 1110379 h 2407138"/>
                <a:gd name="connsiteX71" fmla="*/ 892672 w 2407137"/>
                <a:gd name="connsiteY71" fmla="*/ 1928335 h 2407138"/>
                <a:gd name="connsiteX72" fmla="*/ 906611 w 2407137"/>
                <a:gd name="connsiteY72" fmla="*/ 1934590 h 2407138"/>
                <a:gd name="connsiteX73" fmla="*/ 743425 w 2407137"/>
                <a:gd name="connsiteY73" fmla="*/ 2325414 h 2407138"/>
                <a:gd name="connsiteX74" fmla="*/ 729331 w 2407137"/>
                <a:gd name="connsiteY74" fmla="*/ 2319529 h 2407138"/>
                <a:gd name="connsiteX75" fmla="*/ 802416 w 2407137"/>
                <a:gd name="connsiteY75" fmla="*/ 1883113 h 2407138"/>
                <a:gd name="connsiteX76" fmla="*/ 815877 w 2407137"/>
                <a:gd name="connsiteY76" fmla="*/ 1890344 h 2407138"/>
                <a:gd name="connsiteX77" fmla="*/ 671279 w 2407137"/>
                <a:gd name="connsiteY77" fmla="*/ 2140796 h 2407138"/>
                <a:gd name="connsiteX78" fmla="*/ 658223 w 2407137"/>
                <a:gd name="connsiteY78" fmla="*/ 2132863 h 2407138"/>
                <a:gd name="connsiteX79" fmla="*/ 1966260 w 2407137"/>
                <a:gd name="connsiteY79" fmla="*/ 991301 h 2407138"/>
                <a:gd name="connsiteX80" fmla="*/ 2242405 w 2407137"/>
                <a:gd name="connsiteY80" fmla="*/ 917309 h 2407138"/>
                <a:gd name="connsiteX81" fmla="*/ 2246208 w 2407137"/>
                <a:gd name="connsiteY81" fmla="*/ 932101 h 2407138"/>
                <a:gd name="connsiteX82" fmla="*/ 1969840 w 2407137"/>
                <a:gd name="connsiteY82" fmla="*/ 1006153 h 2407138"/>
                <a:gd name="connsiteX83" fmla="*/ 1932557 w 2407137"/>
                <a:gd name="connsiteY83" fmla="*/ 895779 h 2407138"/>
                <a:gd name="connsiteX84" fmla="*/ 2322203 w 2407137"/>
                <a:gd name="connsiteY84" fmla="*/ 735676 h 2407138"/>
                <a:gd name="connsiteX85" fmla="*/ 2328008 w 2407137"/>
                <a:gd name="connsiteY85" fmla="*/ 749803 h 2407138"/>
                <a:gd name="connsiteX86" fmla="*/ 1938504 w 2407137"/>
                <a:gd name="connsiteY86" fmla="*/ 909846 h 2407138"/>
                <a:gd name="connsiteX87" fmla="*/ 714051 w 2407137"/>
                <a:gd name="connsiteY87" fmla="*/ 1825286 h 2407138"/>
                <a:gd name="connsiteX88" fmla="*/ 726047 w 2407137"/>
                <a:gd name="connsiteY88" fmla="*/ 1834740 h 2407138"/>
                <a:gd name="connsiteX89" fmla="*/ 468748 w 2407137"/>
                <a:gd name="connsiteY89" fmla="*/ 2168094 h 2407138"/>
                <a:gd name="connsiteX90" fmla="*/ 456659 w 2407137"/>
                <a:gd name="connsiteY90" fmla="*/ 2158762 h 2407138"/>
                <a:gd name="connsiteX91" fmla="*/ 638245 w 2407137"/>
                <a:gd name="connsiteY91" fmla="*/ 1758093 h 2407138"/>
                <a:gd name="connsiteX92" fmla="*/ 644611 w 2407137"/>
                <a:gd name="connsiteY92" fmla="*/ 1765080 h 2407138"/>
                <a:gd name="connsiteX93" fmla="*/ 649147 w 2407137"/>
                <a:gd name="connsiteY93" fmla="*/ 1768790 h 2407138"/>
                <a:gd name="connsiteX94" fmla="*/ 446636 w 2407137"/>
                <a:gd name="connsiteY94" fmla="*/ 1971302 h 2407138"/>
                <a:gd name="connsiteX95" fmla="*/ 440978 w 2407137"/>
                <a:gd name="connsiteY95" fmla="*/ 1966159 h 2407138"/>
                <a:gd name="connsiteX96" fmla="*/ 435836 w 2407137"/>
                <a:gd name="connsiteY96" fmla="*/ 1960502 h 2407138"/>
                <a:gd name="connsiteX97" fmla="*/ 1884928 w 2407137"/>
                <a:gd name="connsiteY97" fmla="*/ 801368 h 2407138"/>
                <a:gd name="connsiteX98" fmla="*/ 2132863 w 2407137"/>
                <a:gd name="connsiteY98" fmla="*/ 658223 h 2407138"/>
                <a:gd name="connsiteX99" fmla="*/ 2140794 w 2407137"/>
                <a:gd name="connsiteY99" fmla="*/ 671279 h 2407138"/>
                <a:gd name="connsiteX100" fmla="*/ 1892773 w 2407137"/>
                <a:gd name="connsiteY100" fmla="*/ 814474 h 2407138"/>
                <a:gd name="connsiteX101" fmla="*/ 1828403 w 2407137"/>
                <a:gd name="connsiteY101" fmla="*/ 717325 h 2407138"/>
                <a:gd name="connsiteX102" fmla="*/ 2162987 w 2407137"/>
                <a:gd name="connsiteY102" fmla="*/ 462095 h 2407138"/>
                <a:gd name="connsiteX103" fmla="*/ 2172250 w 2407137"/>
                <a:gd name="connsiteY103" fmla="*/ 474239 h 2407138"/>
                <a:gd name="connsiteX104" fmla="*/ 1837666 w 2407137"/>
                <a:gd name="connsiteY104" fmla="*/ 729468 h 2407138"/>
                <a:gd name="connsiteX105" fmla="*/ 1833340 w 2407137"/>
                <a:gd name="connsiteY105" fmla="*/ 723163 h 2407138"/>
                <a:gd name="connsiteX106" fmla="*/ 234886 w 2407137"/>
                <a:gd name="connsiteY106" fmla="*/ 1932900 h 2407138"/>
                <a:gd name="connsiteX107" fmla="*/ 569471 w 2407137"/>
                <a:gd name="connsiteY107" fmla="*/ 1677670 h 2407138"/>
                <a:gd name="connsiteX108" fmla="*/ 573796 w 2407137"/>
                <a:gd name="connsiteY108" fmla="*/ 1683975 h 2407138"/>
                <a:gd name="connsiteX109" fmla="*/ 578735 w 2407137"/>
                <a:gd name="connsiteY109" fmla="*/ 1689813 h 2407138"/>
                <a:gd name="connsiteX110" fmla="*/ 244150 w 2407137"/>
                <a:gd name="connsiteY110" fmla="*/ 1945043 h 2407138"/>
                <a:gd name="connsiteX111" fmla="*/ 266342 w 2407137"/>
                <a:gd name="connsiteY111" fmla="*/ 1735860 h 2407138"/>
                <a:gd name="connsiteX112" fmla="*/ 514363 w 2407137"/>
                <a:gd name="connsiteY112" fmla="*/ 1592665 h 2407138"/>
                <a:gd name="connsiteX113" fmla="*/ 522208 w 2407137"/>
                <a:gd name="connsiteY113" fmla="*/ 1605770 h 2407138"/>
                <a:gd name="connsiteX114" fmla="*/ 274274 w 2407137"/>
                <a:gd name="connsiteY114" fmla="*/ 1748916 h 2407138"/>
                <a:gd name="connsiteX115" fmla="*/ 1960501 w 2407137"/>
                <a:gd name="connsiteY115" fmla="*/ 435837 h 2407138"/>
                <a:gd name="connsiteX116" fmla="*/ 1966159 w 2407137"/>
                <a:gd name="connsiteY116" fmla="*/ 440979 h 2407138"/>
                <a:gd name="connsiteX117" fmla="*/ 1971301 w 2407137"/>
                <a:gd name="connsiteY117" fmla="*/ 446637 h 2407138"/>
                <a:gd name="connsiteX118" fmla="*/ 1768891 w 2407137"/>
                <a:gd name="connsiteY118" fmla="*/ 649046 h 2407138"/>
                <a:gd name="connsiteX119" fmla="*/ 1762525 w 2407137"/>
                <a:gd name="connsiteY119" fmla="*/ 642058 h 2407138"/>
                <a:gd name="connsiteX120" fmla="*/ 1757990 w 2407137"/>
                <a:gd name="connsiteY120" fmla="*/ 638348 h 2407138"/>
                <a:gd name="connsiteX121" fmla="*/ 1938389 w 2407137"/>
                <a:gd name="connsiteY121" fmla="*/ 239045 h 2407138"/>
                <a:gd name="connsiteX122" fmla="*/ 1950479 w 2407137"/>
                <a:gd name="connsiteY122" fmla="*/ 248377 h 2407138"/>
                <a:gd name="connsiteX123" fmla="*/ 1693086 w 2407137"/>
                <a:gd name="connsiteY123" fmla="*/ 581852 h 2407138"/>
                <a:gd name="connsiteX124" fmla="*/ 1681090 w 2407137"/>
                <a:gd name="connsiteY124" fmla="*/ 572398 h 2407138"/>
                <a:gd name="connsiteX125" fmla="*/ 79129 w 2407137"/>
                <a:gd name="connsiteY125" fmla="*/ 1657336 h 2407138"/>
                <a:gd name="connsiteX126" fmla="*/ 468633 w 2407137"/>
                <a:gd name="connsiteY126" fmla="*/ 1497292 h 2407138"/>
                <a:gd name="connsiteX127" fmla="*/ 474580 w 2407137"/>
                <a:gd name="connsiteY127" fmla="*/ 1511360 h 2407138"/>
                <a:gd name="connsiteX128" fmla="*/ 84934 w 2407137"/>
                <a:gd name="connsiteY128" fmla="*/ 1671462 h 2407138"/>
                <a:gd name="connsiteX129" fmla="*/ 160929 w 2407137"/>
                <a:gd name="connsiteY129" fmla="*/ 1475039 h 2407138"/>
                <a:gd name="connsiteX130" fmla="*/ 437296 w 2407137"/>
                <a:gd name="connsiteY130" fmla="*/ 1400986 h 2407138"/>
                <a:gd name="connsiteX131" fmla="*/ 440876 w 2407137"/>
                <a:gd name="connsiteY131" fmla="*/ 1415837 h 2407138"/>
                <a:gd name="connsiteX132" fmla="*/ 164732 w 2407137"/>
                <a:gd name="connsiteY132" fmla="*/ 1489830 h 2407138"/>
                <a:gd name="connsiteX133" fmla="*/ 1735859 w 2407137"/>
                <a:gd name="connsiteY133" fmla="*/ 266344 h 2407138"/>
                <a:gd name="connsiteX134" fmla="*/ 1748915 w 2407137"/>
                <a:gd name="connsiteY134" fmla="*/ 274276 h 2407138"/>
                <a:gd name="connsiteX135" fmla="*/ 1604721 w 2407137"/>
                <a:gd name="connsiteY135" fmla="*/ 524026 h 2407138"/>
                <a:gd name="connsiteX136" fmla="*/ 1591261 w 2407137"/>
                <a:gd name="connsiteY136" fmla="*/ 516794 h 2407138"/>
                <a:gd name="connsiteX137" fmla="*/ 1663713 w 2407137"/>
                <a:gd name="connsiteY137" fmla="*/ 81725 h 2407138"/>
                <a:gd name="connsiteX138" fmla="*/ 1677806 w 2407137"/>
                <a:gd name="connsiteY138" fmla="*/ 87609 h 2407138"/>
                <a:gd name="connsiteX139" fmla="*/ 1514465 w 2407137"/>
                <a:gd name="connsiteY139" fmla="*/ 478804 h 2407138"/>
                <a:gd name="connsiteX140" fmla="*/ 1500526 w 2407137"/>
                <a:gd name="connsiteY140" fmla="*/ 472548 h 2407138"/>
                <a:gd name="connsiteX141" fmla="*/ 0 w 2407137"/>
                <a:gd name="connsiteY141" fmla="*/ 1350847 h 2407138"/>
                <a:gd name="connsiteX142" fmla="*/ 420056 w 2407137"/>
                <a:gd name="connsiteY142" fmla="*/ 1296759 h 2407138"/>
                <a:gd name="connsiteX143" fmla="*/ 422405 w 2407137"/>
                <a:gd name="connsiteY143" fmla="*/ 1311854 h 2407138"/>
                <a:gd name="connsiteX144" fmla="*/ 1951 w 2407137"/>
                <a:gd name="connsiteY144" fmla="*/ 1365994 h 2407138"/>
                <a:gd name="connsiteX145" fmla="*/ 125488 w 2407137"/>
                <a:gd name="connsiteY145" fmla="*/ 1195933 h 2407138"/>
                <a:gd name="connsiteX146" fmla="*/ 411391 w 2407137"/>
                <a:gd name="connsiteY146" fmla="*/ 1195933 h 2407138"/>
                <a:gd name="connsiteX147" fmla="*/ 411958 w 2407137"/>
                <a:gd name="connsiteY147" fmla="*/ 1211206 h 2407138"/>
                <a:gd name="connsiteX148" fmla="*/ 125488 w 2407137"/>
                <a:gd name="connsiteY148" fmla="*/ 1211206 h 2407138"/>
                <a:gd name="connsiteX149" fmla="*/ 125102 w 2407137"/>
                <a:gd name="connsiteY149" fmla="*/ 1203569 h 2407138"/>
                <a:gd name="connsiteX150" fmla="*/ 1475037 w 2407137"/>
                <a:gd name="connsiteY150" fmla="*/ 160931 h 2407138"/>
                <a:gd name="connsiteX151" fmla="*/ 1489829 w 2407137"/>
                <a:gd name="connsiteY151" fmla="*/ 164734 h 2407138"/>
                <a:gd name="connsiteX152" fmla="*/ 1415102 w 2407137"/>
                <a:gd name="connsiteY152" fmla="*/ 443621 h 2407138"/>
                <a:gd name="connsiteX153" fmla="*/ 1400508 w 2407137"/>
                <a:gd name="connsiteY153" fmla="*/ 439077 h 2407138"/>
                <a:gd name="connsiteX154" fmla="*/ 164732 w 2407137"/>
                <a:gd name="connsiteY154" fmla="*/ 917309 h 2407138"/>
                <a:gd name="connsiteX155" fmla="*/ 443620 w 2407137"/>
                <a:gd name="connsiteY155" fmla="*/ 992037 h 2407138"/>
                <a:gd name="connsiteX156" fmla="*/ 439076 w 2407137"/>
                <a:gd name="connsiteY156" fmla="*/ 1006630 h 2407138"/>
                <a:gd name="connsiteX157" fmla="*/ 160929 w 2407137"/>
                <a:gd name="connsiteY157" fmla="*/ 932101 h 2407138"/>
                <a:gd name="connsiteX158" fmla="*/ 1195932 w 2407137"/>
                <a:gd name="connsiteY158" fmla="*/ 125490 h 2407138"/>
                <a:gd name="connsiteX159" fmla="*/ 1203568 w 2407137"/>
                <a:gd name="connsiteY159" fmla="*/ 125104 h 2407138"/>
                <a:gd name="connsiteX160" fmla="*/ 1211205 w 2407137"/>
                <a:gd name="connsiteY160" fmla="*/ 125490 h 2407138"/>
                <a:gd name="connsiteX161" fmla="*/ 1211205 w 2407137"/>
                <a:gd name="connsiteY161" fmla="*/ 411392 h 2407138"/>
                <a:gd name="connsiteX162" fmla="*/ 1195932 w 2407137"/>
                <a:gd name="connsiteY162" fmla="*/ 411959 h 2407138"/>
                <a:gd name="connsiteX163" fmla="*/ 1357679 w 2407137"/>
                <a:gd name="connsiteY163" fmla="*/ 856 h 2407138"/>
                <a:gd name="connsiteX164" fmla="*/ 1372816 w 2407137"/>
                <a:gd name="connsiteY164" fmla="*/ 2893 h 2407138"/>
                <a:gd name="connsiteX165" fmla="*/ 1316657 w 2407137"/>
                <a:gd name="connsiteY165" fmla="*/ 420298 h 2407138"/>
                <a:gd name="connsiteX166" fmla="*/ 1309186 w 2407137"/>
                <a:gd name="connsiteY166" fmla="*/ 418554 h 2407138"/>
                <a:gd name="connsiteX167" fmla="*/ 1301520 w 2407137"/>
                <a:gd name="connsiteY167" fmla="*/ 418261 h 2407138"/>
                <a:gd name="connsiteX168" fmla="*/ 2893 w 2407137"/>
                <a:gd name="connsiteY168" fmla="*/ 1034322 h 2407138"/>
                <a:gd name="connsiteX169" fmla="*/ 420297 w 2407137"/>
                <a:gd name="connsiteY169" fmla="*/ 1090480 h 2407138"/>
                <a:gd name="connsiteX170" fmla="*/ 418554 w 2407137"/>
                <a:gd name="connsiteY170" fmla="*/ 1097951 h 2407138"/>
                <a:gd name="connsiteX171" fmla="*/ 418261 w 2407137"/>
                <a:gd name="connsiteY171" fmla="*/ 1105616 h 2407138"/>
                <a:gd name="connsiteX172" fmla="*/ 855 w 2407137"/>
                <a:gd name="connsiteY172" fmla="*/ 1049458 h 2407138"/>
                <a:gd name="connsiteX173" fmla="*/ 274274 w 2407137"/>
                <a:gd name="connsiteY173" fmla="*/ 658223 h 2407138"/>
                <a:gd name="connsiteX174" fmla="*/ 524025 w 2407137"/>
                <a:gd name="connsiteY174" fmla="*/ 802416 h 2407138"/>
                <a:gd name="connsiteX175" fmla="*/ 516793 w 2407137"/>
                <a:gd name="connsiteY175" fmla="*/ 815877 h 2407138"/>
                <a:gd name="connsiteX176" fmla="*/ 266342 w 2407137"/>
                <a:gd name="connsiteY176" fmla="*/ 671279 h 2407138"/>
                <a:gd name="connsiteX177" fmla="*/ 917308 w 2407137"/>
                <a:gd name="connsiteY177" fmla="*/ 164734 h 2407138"/>
                <a:gd name="connsiteX178" fmla="*/ 932100 w 2407137"/>
                <a:gd name="connsiteY178" fmla="*/ 160930 h 2407138"/>
                <a:gd name="connsiteX179" fmla="*/ 1006152 w 2407137"/>
                <a:gd name="connsiteY179" fmla="*/ 437297 h 2407138"/>
                <a:gd name="connsiteX180" fmla="*/ 991300 w 2407137"/>
                <a:gd name="connsiteY180" fmla="*/ 440877 h 2407138"/>
                <a:gd name="connsiteX181" fmla="*/ 1041143 w 2407137"/>
                <a:gd name="connsiteY181" fmla="*/ 1951 h 2407138"/>
                <a:gd name="connsiteX182" fmla="*/ 1056290 w 2407137"/>
                <a:gd name="connsiteY182" fmla="*/ 0 h 2407138"/>
                <a:gd name="connsiteX183" fmla="*/ 1110379 w 2407137"/>
                <a:gd name="connsiteY183" fmla="*/ 420056 h 2407138"/>
                <a:gd name="connsiteX184" fmla="*/ 1095283 w 2407137"/>
                <a:gd name="connsiteY184" fmla="*/ 422406 h 2407138"/>
                <a:gd name="connsiteX185" fmla="*/ 87609 w 2407137"/>
                <a:gd name="connsiteY185" fmla="*/ 729331 h 2407138"/>
                <a:gd name="connsiteX186" fmla="*/ 478803 w 2407137"/>
                <a:gd name="connsiteY186" fmla="*/ 892672 h 2407138"/>
                <a:gd name="connsiteX187" fmla="*/ 472547 w 2407137"/>
                <a:gd name="connsiteY187" fmla="*/ 906611 h 2407138"/>
                <a:gd name="connsiteX188" fmla="*/ 81723 w 2407137"/>
                <a:gd name="connsiteY188" fmla="*/ 743424 h 2407138"/>
                <a:gd name="connsiteX189" fmla="*/ 84666 w 2407137"/>
                <a:gd name="connsiteY189" fmla="*/ 736377 h 2407138"/>
                <a:gd name="connsiteX190" fmla="*/ 446636 w 2407137"/>
                <a:gd name="connsiteY190" fmla="*/ 435837 h 2407138"/>
                <a:gd name="connsiteX191" fmla="*/ 649045 w 2407137"/>
                <a:gd name="connsiteY191" fmla="*/ 638246 h 2407138"/>
                <a:gd name="connsiteX192" fmla="*/ 642057 w 2407137"/>
                <a:gd name="connsiteY192" fmla="*/ 644612 h 2407138"/>
                <a:gd name="connsiteX193" fmla="*/ 638347 w 2407137"/>
                <a:gd name="connsiteY193" fmla="*/ 649147 h 2407138"/>
                <a:gd name="connsiteX194" fmla="*/ 435836 w 2407137"/>
                <a:gd name="connsiteY194" fmla="*/ 446636 h 2407138"/>
                <a:gd name="connsiteX195" fmla="*/ 440978 w 2407137"/>
                <a:gd name="connsiteY195" fmla="*/ 440979 h 2407138"/>
                <a:gd name="connsiteX196" fmla="*/ 658223 w 2407137"/>
                <a:gd name="connsiteY196" fmla="*/ 274275 h 2407138"/>
                <a:gd name="connsiteX197" fmla="*/ 671279 w 2407137"/>
                <a:gd name="connsiteY197" fmla="*/ 266343 h 2407138"/>
                <a:gd name="connsiteX198" fmla="*/ 814473 w 2407137"/>
                <a:gd name="connsiteY198" fmla="*/ 514363 h 2407138"/>
                <a:gd name="connsiteX199" fmla="*/ 801367 w 2407137"/>
                <a:gd name="connsiteY199" fmla="*/ 522209 h 2407138"/>
                <a:gd name="connsiteX200" fmla="*/ 735676 w 2407137"/>
                <a:gd name="connsiteY200" fmla="*/ 84934 h 2407138"/>
                <a:gd name="connsiteX201" fmla="*/ 749802 w 2407137"/>
                <a:gd name="connsiteY201" fmla="*/ 79129 h 2407138"/>
                <a:gd name="connsiteX202" fmla="*/ 909846 w 2407137"/>
                <a:gd name="connsiteY202" fmla="*/ 468633 h 2407138"/>
                <a:gd name="connsiteX203" fmla="*/ 895778 w 2407137"/>
                <a:gd name="connsiteY203" fmla="*/ 474580 h 2407138"/>
                <a:gd name="connsiteX204" fmla="*/ 248376 w 2407137"/>
                <a:gd name="connsiteY204" fmla="*/ 456659 h 2407138"/>
                <a:gd name="connsiteX205" fmla="*/ 581852 w 2407137"/>
                <a:gd name="connsiteY205" fmla="*/ 714051 h 2407138"/>
                <a:gd name="connsiteX206" fmla="*/ 572397 w 2407137"/>
                <a:gd name="connsiteY206" fmla="*/ 726047 h 2407138"/>
                <a:gd name="connsiteX207" fmla="*/ 239044 w 2407137"/>
                <a:gd name="connsiteY207" fmla="*/ 468748 h 2407138"/>
                <a:gd name="connsiteX208" fmla="*/ 243710 w 2407137"/>
                <a:gd name="connsiteY208" fmla="*/ 462704 h 2407138"/>
                <a:gd name="connsiteX209" fmla="*/ 462094 w 2407137"/>
                <a:gd name="connsiteY209" fmla="*/ 244150 h 2407138"/>
                <a:gd name="connsiteX210" fmla="*/ 474238 w 2407137"/>
                <a:gd name="connsiteY210" fmla="*/ 234887 h 2407138"/>
                <a:gd name="connsiteX211" fmla="*/ 729468 w 2407137"/>
                <a:gd name="connsiteY211" fmla="*/ 569472 h 2407138"/>
                <a:gd name="connsiteX212" fmla="*/ 723162 w 2407137"/>
                <a:gd name="connsiteY212" fmla="*/ 573797 h 2407138"/>
                <a:gd name="connsiteX213" fmla="*/ 717325 w 2407137"/>
                <a:gd name="connsiteY213" fmla="*/ 578735 h 240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2407137" h="2407138">
                  <a:moveTo>
                    <a:pt x="1677670" y="1837666"/>
                  </a:moveTo>
                  <a:lnTo>
                    <a:pt x="1683974" y="1833341"/>
                  </a:lnTo>
                  <a:lnTo>
                    <a:pt x="1689813" y="1828403"/>
                  </a:lnTo>
                  <a:lnTo>
                    <a:pt x="1945042" y="2162988"/>
                  </a:lnTo>
                  <a:lnTo>
                    <a:pt x="1932899" y="2172251"/>
                  </a:lnTo>
                  <a:close/>
                  <a:moveTo>
                    <a:pt x="1592663" y="1892774"/>
                  </a:moveTo>
                  <a:lnTo>
                    <a:pt x="1605769" y="1884929"/>
                  </a:lnTo>
                  <a:lnTo>
                    <a:pt x="1748914" y="2132863"/>
                  </a:lnTo>
                  <a:lnTo>
                    <a:pt x="1735858" y="2140795"/>
                  </a:lnTo>
                  <a:close/>
                  <a:moveTo>
                    <a:pt x="1768789" y="1757990"/>
                  </a:moveTo>
                  <a:lnTo>
                    <a:pt x="1971301" y="1960502"/>
                  </a:lnTo>
                  <a:lnTo>
                    <a:pt x="1966159" y="1966159"/>
                  </a:lnTo>
                  <a:lnTo>
                    <a:pt x="1960501" y="1971301"/>
                  </a:lnTo>
                  <a:lnTo>
                    <a:pt x="1758092" y="1768892"/>
                  </a:lnTo>
                  <a:lnTo>
                    <a:pt x="1765079" y="1762526"/>
                  </a:lnTo>
                  <a:close/>
                  <a:moveTo>
                    <a:pt x="1834740" y="1681091"/>
                  </a:moveTo>
                  <a:lnTo>
                    <a:pt x="2168093" y="1938389"/>
                  </a:lnTo>
                  <a:lnTo>
                    <a:pt x="2158761" y="1950479"/>
                  </a:lnTo>
                  <a:lnTo>
                    <a:pt x="1825285" y="1693086"/>
                  </a:lnTo>
                  <a:close/>
                  <a:moveTo>
                    <a:pt x="1497292" y="1938505"/>
                  </a:moveTo>
                  <a:lnTo>
                    <a:pt x="1511359" y="1932557"/>
                  </a:lnTo>
                  <a:lnTo>
                    <a:pt x="1671461" y="2322204"/>
                  </a:lnTo>
                  <a:lnTo>
                    <a:pt x="1657335" y="2328008"/>
                  </a:lnTo>
                  <a:close/>
                  <a:moveTo>
                    <a:pt x="1400984" y="1969841"/>
                  </a:moveTo>
                  <a:lnTo>
                    <a:pt x="1415837" y="1966261"/>
                  </a:lnTo>
                  <a:lnTo>
                    <a:pt x="1489829" y="2242404"/>
                  </a:lnTo>
                  <a:lnTo>
                    <a:pt x="1475037" y="2246208"/>
                  </a:lnTo>
                  <a:close/>
                  <a:moveTo>
                    <a:pt x="1890343" y="1591261"/>
                  </a:moveTo>
                  <a:lnTo>
                    <a:pt x="2140794" y="1735859"/>
                  </a:lnTo>
                  <a:lnTo>
                    <a:pt x="2132863" y="1748915"/>
                  </a:lnTo>
                  <a:lnTo>
                    <a:pt x="1883112" y="1604721"/>
                  </a:lnTo>
                  <a:close/>
                  <a:moveTo>
                    <a:pt x="1934589" y="1500527"/>
                  </a:moveTo>
                  <a:lnTo>
                    <a:pt x="2325413" y="1663714"/>
                  </a:lnTo>
                  <a:lnTo>
                    <a:pt x="2319529" y="1677807"/>
                  </a:lnTo>
                  <a:lnTo>
                    <a:pt x="1928334" y="1514465"/>
                  </a:lnTo>
                  <a:close/>
                  <a:moveTo>
                    <a:pt x="1296758" y="1987081"/>
                  </a:moveTo>
                  <a:lnTo>
                    <a:pt x="1311855" y="1984732"/>
                  </a:lnTo>
                  <a:lnTo>
                    <a:pt x="1365995" y="2405187"/>
                  </a:lnTo>
                  <a:lnTo>
                    <a:pt x="1350847" y="2407138"/>
                  </a:lnTo>
                  <a:close/>
                  <a:moveTo>
                    <a:pt x="1195932" y="1995746"/>
                  </a:moveTo>
                  <a:lnTo>
                    <a:pt x="1211204" y="1995179"/>
                  </a:lnTo>
                  <a:lnTo>
                    <a:pt x="1211204" y="2281649"/>
                  </a:lnTo>
                  <a:lnTo>
                    <a:pt x="1203568" y="2282034"/>
                  </a:lnTo>
                  <a:lnTo>
                    <a:pt x="1195932" y="2281649"/>
                  </a:lnTo>
                  <a:close/>
                  <a:moveTo>
                    <a:pt x="1968060" y="1400508"/>
                  </a:moveTo>
                  <a:lnTo>
                    <a:pt x="2246208" y="1475038"/>
                  </a:lnTo>
                  <a:lnTo>
                    <a:pt x="2242404" y="1489831"/>
                  </a:lnTo>
                  <a:lnTo>
                    <a:pt x="1963516" y="1415103"/>
                  </a:lnTo>
                  <a:close/>
                  <a:moveTo>
                    <a:pt x="1090481" y="1986840"/>
                  </a:moveTo>
                  <a:lnTo>
                    <a:pt x="1097951" y="1988584"/>
                  </a:lnTo>
                  <a:lnTo>
                    <a:pt x="1105617" y="1988876"/>
                  </a:lnTo>
                  <a:lnTo>
                    <a:pt x="1049458" y="2406281"/>
                  </a:lnTo>
                  <a:lnTo>
                    <a:pt x="1034322" y="2404245"/>
                  </a:lnTo>
                  <a:close/>
                  <a:moveTo>
                    <a:pt x="1988876" y="1301520"/>
                  </a:moveTo>
                  <a:lnTo>
                    <a:pt x="2406281" y="1357679"/>
                  </a:lnTo>
                  <a:lnTo>
                    <a:pt x="2404244" y="1372815"/>
                  </a:lnTo>
                  <a:lnTo>
                    <a:pt x="1986840" y="1316657"/>
                  </a:lnTo>
                  <a:lnTo>
                    <a:pt x="1988583" y="1309187"/>
                  </a:lnTo>
                  <a:close/>
                  <a:moveTo>
                    <a:pt x="992036" y="1963517"/>
                  </a:moveTo>
                  <a:lnTo>
                    <a:pt x="1006629" y="1968061"/>
                  </a:lnTo>
                  <a:lnTo>
                    <a:pt x="932100" y="2246208"/>
                  </a:lnTo>
                  <a:lnTo>
                    <a:pt x="917308" y="2242405"/>
                  </a:lnTo>
                  <a:close/>
                  <a:moveTo>
                    <a:pt x="1995178" y="1195933"/>
                  </a:moveTo>
                  <a:lnTo>
                    <a:pt x="2281649" y="1195933"/>
                  </a:lnTo>
                  <a:lnTo>
                    <a:pt x="2282034" y="1203569"/>
                  </a:lnTo>
                  <a:lnTo>
                    <a:pt x="2281649" y="1211206"/>
                  </a:lnTo>
                  <a:lnTo>
                    <a:pt x="1995745" y="1211206"/>
                  </a:lnTo>
                  <a:close/>
                  <a:moveTo>
                    <a:pt x="1984731" y="1095284"/>
                  </a:moveTo>
                  <a:lnTo>
                    <a:pt x="2405186" y="1041144"/>
                  </a:lnTo>
                  <a:lnTo>
                    <a:pt x="2407137" y="1056290"/>
                  </a:lnTo>
                  <a:lnTo>
                    <a:pt x="1987080" y="1110379"/>
                  </a:lnTo>
                  <a:close/>
                  <a:moveTo>
                    <a:pt x="892672" y="1928335"/>
                  </a:moveTo>
                  <a:lnTo>
                    <a:pt x="906611" y="1934590"/>
                  </a:lnTo>
                  <a:lnTo>
                    <a:pt x="743425" y="2325414"/>
                  </a:lnTo>
                  <a:lnTo>
                    <a:pt x="729331" y="2319529"/>
                  </a:lnTo>
                  <a:close/>
                  <a:moveTo>
                    <a:pt x="802416" y="1883113"/>
                  </a:moveTo>
                  <a:lnTo>
                    <a:pt x="815877" y="1890344"/>
                  </a:lnTo>
                  <a:lnTo>
                    <a:pt x="671279" y="2140796"/>
                  </a:lnTo>
                  <a:lnTo>
                    <a:pt x="658223" y="2132863"/>
                  </a:lnTo>
                  <a:close/>
                  <a:moveTo>
                    <a:pt x="1966260" y="991301"/>
                  </a:moveTo>
                  <a:lnTo>
                    <a:pt x="2242405" y="917309"/>
                  </a:lnTo>
                  <a:lnTo>
                    <a:pt x="2246208" y="932101"/>
                  </a:lnTo>
                  <a:lnTo>
                    <a:pt x="1969840" y="1006153"/>
                  </a:lnTo>
                  <a:close/>
                  <a:moveTo>
                    <a:pt x="1932557" y="895779"/>
                  </a:moveTo>
                  <a:lnTo>
                    <a:pt x="2322203" y="735676"/>
                  </a:lnTo>
                  <a:lnTo>
                    <a:pt x="2328008" y="749803"/>
                  </a:lnTo>
                  <a:lnTo>
                    <a:pt x="1938504" y="909846"/>
                  </a:lnTo>
                  <a:close/>
                  <a:moveTo>
                    <a:pt x="714051" y="1825286"/>
                  </a:moveTo>
                  <a:lnTo>
                    <a:pt x="726047" y="1834740"/>
                  </a:lnTo>
                  <a:lnTo>
                    <a:pt x="468748" y="2168094"/>
                  </a:lnTo>
                  <a:lnTo>
                    <a:pt x="456659" y="2158762"/>
                  </a:lnTo>
                  <a:close/>
                  <a:moveTo>
                    <a:pt x="638245" y="1758093"/>
                  </a:moveTo>
                  <a:lnTo>
                    <a:pt x="644611" y="1765080"/>
                  </a:lnTo>
                  <a:lnTo>
                    <a:pt x="649147" y="1768790"/>
                  </a:lnTo>
                  <a:lnTo>
                    <a:pt x="446636" y="1971302"/>
                  </a:lnTo>
                  <a:lnTo>
                    <a:pt x="440978" y="1966159"/>
                  </a:lnTo>
                  <a:lnTo>
                    <a:pt x="435836" y="1960502"/>
                  </a:lnTo>
                  <a:close/>
                  <a:moveTo>
                    <a:pt x="1884928" y="801368"/>
                  </a:moveTo>
                  <a:lnTo>
                    <a:pt x="2132863" y="658223"/>
                  </a:lnTo>
                  <a:lnTo>
                    <a:pt x="2140794" y="671279"/>
                  </a:lnTo>
                  <a:lnTo>
                    <a:pt x="1892773" y="814474"/>
                  </a:lnTo>
                  <a:close/>
                  <a:moveTo>
                    <a:pt x="1828403" y="717325"/>
                  </a:moveTo>
                  <a:lnTo>
                    <a:pt x="2162987" y="462095"/>
                  </a:lnTo>
                  <a:lnTo>
                    <a:pt x="2172250" y="474239"/>
                  </a:lnTo>
                  <a:lnTo>
                    <a:pt x="1837666" y="729468"/>
                  </a:lnTo>
                  <a:lnTo>
                    <a:pt x="1833340" y="723163"/>
                  </a:lnTo>
                  <a:close/>
                  <a:moveTo>
                    <a:pt x="234886" y="1932900"/>
                  </a:moveTo>
                  <a:lnTo>
                    <a:pt x="569471" y="1677670"/>
                  </a:lnTo>
                  <a:lnTo>
                    <a:pt x="573796" y="1683975"/>
                  </a:lnTo>
                  <a:lnTo>
                    <a:pt x="578735" y="1689813"/>
                  </a:lnTo>
                  <a:lnTo>
                    <a:pt x="244150" y="1945043"/>
                  </a:lnTo>
                  <a:close/>
                  <a:moveTo>
                    <a:pt x="266342" y="1735860"/>
                  </a:moveTo>
                  <a:lnTo>
                    <a:pt x="514363" y="1592665"/>
                  </a:lnTo>
                  <a:lnTo>
                    <a:pt x="522208" y="1605770"/>
                  </a:lnTo>
                  <a:lnTo>
                    <a:pt x="274274" y="1748916"/>
                  </a:lnTo>
                  <a:close/>
                  <a:moveTo>
                    <a:pt x="1960501" y="435837"/>
                  </a:moveTo>
                  <a:lnTo>
                    <a:pt x="1966159" y="440979"/>
                  </a:lnTo>
                  <a:lnTo>
                    <a:pt x="1971301" y="446637"/>
                  </a:lnTo>
                  <a:lnTo>
                    <a:pt x="1768891" y="649046"/>
                  </a:lnTo>
                  <a:lnTo>
                    <a:pt x="1762525" y="642058"/>
                  </a:lnTo>
                  <a:lnTo>
                    <a:pt x="1757990" y="638348"/>
                  </a:lnTo>
                  <a:close/>
                  <a:moveTo>
                    <a:pt x="1938389" y="239045"/>
                  </a:moveTo>
                  <a:lnTo>
                    <a:pt x="1950479" y="248377"/>
                  </a:lnTo>
                  <a:lnTo>
                    <a:pt x="1693086" y="581852"/>
                  </a:lnTo>
                  <a:lnTo>
                    <a:pt x="1681090" y="572398"/>
                  </a:lnTo>
                  <a:close/>
                  <a:moveTo>
                    <a:pt x="79129" y="1657336"/>
                  </a:moveTo>
                  <a:lnTo>
                    <a:pt x="468633" y="1497292"/>
                  </a:lnTo>
                  <a:lnTo>
                    <a:pt x="474580" y="1511360"/>
                  </a:lnTo>
                  <a:lnTo>
                    <a:pt x="84934" y="1671462"/>
                  </a:lnTo>
                  <a:close/>
                  <a:moveTo>
                    <a:pt x="160929" y="1475039"/>
                  </a:moveTo>
                  <a:lnTo>
                    <a:pt x="437296" y="1400986"/>
                  </a:lnTo>
                  <a:lnTo>
                    <a:pt x="440876" y="1415837"/>
                  </a:lnTo>
                  <a:lnTo>
                    <a:pt x="164732" y="1489830"/>
                  </a:lnTo>
                  <a:close/>
                  <a:moveTo>
                    <a:pt x="1735859" y="266344"/>
                  </a:moveTo>
                  <a:lnTo>
                    <a:pt x="1748915" y="274276"/>
                  </a:lnTo>
                  <a:lnTo>
                    <a:pt x="1604721" y="524026"/>
                  </a:lnTo>
                  <a:lnTo>
                    <a:pt x="1591261" y="516794"/>
                  </a:lnTo>
                  <a:close/>
                  <a:moveTo>
                    <a:pt x="1663713" y="81725"/>
                  </a:moveTo>
                  <a:lnTo>
                    <a:pt x="1677806" y="87609"/>
                  </a:lnTo>
                  <a:lnTo>
                    <a:pt x="1514465" y="478804"/>
                  </a:lnTo>
                  <a:lnTo>
                    <a:pt x="1500526" y="472548"/>
                  </a:lnTo>
                  <a:close/>
                  <a:moveTo>
                    <a:pt x="0" y="1350847"/>
                  </a:moveTo>
                  <a:lnTo>
                    <a:pt x="420056" y="1296759"/>
                  </a:lnTo>
                  <a:lnTo>
                    <a:pt x="422405" y="1311854"/>
                  </a:lnTo>
                  <a:lnTo>
                    <a:pt x="1951" y="1365994"/>
                  </a:lnTo>
                  <a:close/>
                  <a:moveTo>
                    <a:pt x="125488" y="1195933"/>
                  </a:moveTo>
                  <a:lnTo>
                    <a:pt x="411391" y="1195933"/>
                  </a:lnTo>
                  <a:lnTo>
                    <a:pt x="411958" y="1211206"/>
                  </a:lnTo>
                  <a:lnTo>
                    <a:pt x="125488" y="1211206"/>
                  </a:lnTo>
                  <a:lnTo>
                    <a:pt x="125102" y="1203569"/>
                  </a:lnTo>
                  <a:close/>
                  <a:moveTo>
                    <a:pt x="1475037" y="160931"/>
                  </a:moveTo>
                  <a:lnTo>
                    <a:pt x="1489829" y="164734"/>
                  </a:lnTo>
                  <a:lnTo>
                    <a:pt x="1415102" y="443621"/>
                  </a:lnTo>
                  <a:lnTo>
                    <a:pt x="1400508" y="439077"/>
                  </a:lnTo>
                  <a:close/>
                  <a:moveTo>
                    <a:pt x="164732" y="917309"/>
                  </a:moveTo>
                  <a:lnTo>
                    <a:pt x="443620" y="992037"/>
                  </a:lnTo>
                  <a:lnTo>
                    <a:pt x="439076" y="1006630"/>
                  </a:lnTo>
                  <a:lnTo>
                    <a:pt x="160929" y="932101"/>
                  </a:lnTo>
                  <a:close/>
                  <a:moveTo>
                    <a:pt x="1195932" y="125490"/>
                  </a:moveTo>
                  <a:lnTo>
                    <a:pt x="1203568" y="125104"/>
                  </a:lnTo>
                  <a:lnTo>
                    <a:pt x="1211205" y="125490"/>
                  </a:lnTo>
                  <a:lnTo>
                    <a:pt x="1211205" y="411392"/>
                  </a:lnTo>
                  <a:lnTo>
                    <a:pt x="1195932" y="411959"/>
                  </a:lnTo>
                  <a:close/>
                  <a:moveTo>
                    <a:pt x="1357679" y="856"/>
                  </a:moveTo>
                  <a:lnTo>
                    <a:pt x="1372816" y="2893"/>
                  </a:lnTo>
                  <a:lnTo>
                    <a:pt x="1316657" y="420298"/>
                  </a:lnTo>
                  <a:lnTo>
                    <a:pt x="1309186" y="418554"/>
                  </a:lnTo>
                  <a:lnTo>
                    <a:pt x="1301520" y="418261"/>
                  </a:lnTo>
                  <a:close/>
                  <a:moveTo>
                    <a:pt x="2893" y="1034322"/>
                  </a:moveTo>
                  <a:lnTo>
                    <a:pt x="420297" y="1090480"/>
                  </a:lnTo>
                  <a:lnTo>
                    <a:pt x="418554" y="1097951"/>
                  </a:lnTo>
                  <a:lnTo>
                    <a:pt x="418261" y="1105616"/>
                  </a:lnTo>
                  <a:lnTo>
                    <a:pt x="855" y="1049458"/>
                  </a:lnTo>
                  <a:close/>
                  <a:moveTo>
                    <a:pt x="274274" y="658223"/>
                  </a:moveTo>
                  <a:lnTo>
                    <a:pt x="524025" y="802416"/>
                  </a:lnTo>
                  <a:lnTo>
                    <a:pt x="516793" y="815877"/>
                  </a:lnTo>
                  <a:lnTo>
                    <a:pt x="266342" y="671279"/>
                  </a:lnTo>
                  <a:close/>
                  <a:moveTo>
                    <a:pt x="917308" y="164734"/>
                  </a:moveTo>
                  <a:lnTo>
                    <a:pt x="932100" y="160930"/>
                  </a:lnTo>
                  <a:lnTo>
                    <a:pt x="1006152" y="437297"/>
                  </a:lnTo>
                  <a:lnTo>
                    <a:pt x="991300" y="440877"/>
                  </a:lnTo>
                  <a:close/>
                  <a:moveTo>
                    <a:pt x="1041143" y="1951"/>
                  </a:moveTo>
                  <a:lnTo>
                    <a:pt x="1056290" y="0"/>
                  </a:lnTo>
                  <a:lnTo>
                    <a:pt x="1110379" y="420056"/>
                  </a:lnTo>
                  <a:lnTo>
                    <a:pt x="1095283" y="422406"/>
                  </a:lnTo>
                  <a:close/>
                  <a:moveTo>
                    <a:pt x="87609" y="729331"/>
                  </a:moveTo>
                  <a:lnTo>
                    <a:pt x="478803" y="892672"/>
                  </a:lnTo>
                  <a:lnTo>
                    <a:pt x="472547" y="906611"/>
                  </a:lnTo>
                  <a:lnTo>
                    <a:pt x="81723" y="743424"/>
                  </a:lnTo>
                  <a:lnTo>
                    <a:pt x="84666" y="736377"/>
                  </a:lnTo>
                  <a:close/>
                  <a:moveTo>
                    <a:pt x="446636" y="435837"/>
                  </a:moveTo>
                  <a:lnTo>
                    <a:pt x="649045" y="638246"/>
                  </a:lnTo>
                  <a:lnTo>
                    <a:pt x="642057" y="644612"/>
                  </a:lnTo>
                  <a:lnTo>
                    <a:pt x="638347" y="649147"/>
                  </a:lnTo>
                  <a:lnTo>
                    <a:pt x="435836" y="446636"/>
                  </a:lnTo>
                  <a:lnTo>
                    <a:pt x="440978" y="440979"/>
                  </a:lnTo>
                  <a:close/>
                  <a:moveTo>
                    <a:pt x="658223" y="274275"/>
                  </a:moveTo>
                  <a:lnTo>
                    <a:pt x="671279" y="266343"/>
                  </a:lnTo>
                  <a:lnTo>
                    <a:pt x="814473" y="514363"/>
                  </a:lnTo>
                  <a:lnTo>
                    <a:pt x="801367" y="522209"/>
                  </a:lnTo>
                  <a:close/>
                  <a:moveTo>
                    <a:pt x="735676" y="84934"/>
                  </a:moveTo>
                  <a:lnTo>
                    <a:pt x="749802" y="79129"/>
                  </a:lnTo>
                  <a:lnTo>
                    <a:pt x="909846" y="468633"/>
                  </a:lnTo>
                  <a:lnTo>
                    <a:pt x="895778" y="474580"/>
                  </a:lnTo>
                  <a:close/>
                  <a:moveTo>
                    <a:pt x="248376" y="456659"/>
                  </a:moveTo>
                  <a:lnTo>
                    <a:pt x="581852" y="714051"/>
                  </a:lnTo>
                  <a:lnTo>
                    <a:pt x="572397" y="726047"/>
                  </a:lnTo>
                  <a:lnTo>
                    <a:pt x="239044" y="468748"/>
                  </a:lnTo>
                  <a:lnTo>
                    <a:pt x="243710" y="462704"/>
                  </a:lnTo>
                  <a:close/>
                  <a:moveTo>
                    <a:pt x="462094" y="244150"/>
                  </a:moveTo>
                  <a:lnTo>
                    <a:pt x="474238" y="234887"/>
                  </a:lnTo>
                  <a:lnTo>
                    <a:pt x="729468" y="569472"/>
                  </a:lnTo>
                  <a:lnTo>
                    <a:pt x="723162" y="573797"/>
                  </a:lnTo>
                  <a:lnTo>
                    <a:pt x="717325" y="57873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165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765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365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5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565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53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16" name="文本框 3"/>
          <p:cNvSpPr txBox="1"/>
          <p:nvPr/>
        </p:nvSpPr>
        <p:spPr>
          <a:xfrm>
            <a:off x="4552375" y="2850745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某某单位某某党支部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6667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166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666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6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673547" y="0"/>
            <a:ext cx="5290915" cy="7037599"/>
            <a:chOff x="-673547" y="0"/>
            <a:chExt cx="5290915" cy="7037599"/>
          </a:xfrm>
        </p:grpSpPr>
        <p:sp>
          <p:nvSpPr>
            <p:cNvPr id="77" name="矩形 76"/>
            <p:cNvSpPr/>
            <p:nvPr/>
          </p:nvSpPr>
          <p:spPr>
            <a:xfrm>
              <a:off x="165" y="0"/>
              <a:ext cx="4456924" cy="685958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61" tIns="60930" rIns="121861" bIns="60930"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0800000" flipH="1" flipV="1">
              <a:off x="-673547" y="3160505"/>
              <a:ext cx="5290915" cy="3877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3208" y="2707441"/>
            <a:ext cx="7822677" cy="415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标题 4"/>
          <p:cNvSpPr txBox="1"/>
          <p:nvPr/>
        </p:nvSpPr>
        <p:spPr>
          <a:xfrm>
            <a:off x="5663158" y="2133650"/>
            <a:ext cx="5515793" cy="680600"/>
          </a:xfrm>
          <a:prstGeom prst="rect">
            <a:avLst/>
          </a:prstGeom>
        </p:spPr>
        <p:txBody>
          <a:bodyPr vert="horz" lIns="162441" tIns="81221" rIns="162441" bIns="8122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solidFill>
                  <a:schemeClr val="accent1"/>
                </a:solidFill>
                <a:cs typeface="+mn-ea"/>
                <a:sym typeface="+mn-lt"/>
              </a:rPr>
              <a:t>履职工作成绩</a:t>
            </a:r>
          </a:p>
        </p:txBody>
      </p:sp>
      <p:pic>
        <p:nvPicPr>
          <p:cNvPr id="13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6779" y="549474"/>
            <a:ext cx="2395289" cy="143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标题 4"/>
          <p:cNvSpPr txBox="1"/>
          <p:nvPr/>
        </p:nvSpPr>
        <p:spPr>
          <a:xfrm>
            <a:off x="8343193" y="626006"/>
            <a:ext cx="1398154" cy="1176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6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sz="37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35" name="组合 134"/>
          <p:cNvGrpSpPr/>
          <p:nvPr/>
        </p:nvGrpSpPr>
        <p:grpSpPr>
          <a:xfrm>
            <a:off x="10056616" y="4081996"/>
            <a:ext cx="1640802" cy="1191306"/>
            <a:chOff x="6935916" y="343637"/>
            <a:chExt cx="1713877" cy="1135367"/>
          </a:xfrm>
        </p:grpSpPr>
        <p:pic>
          <p:nvPicPr>
            <p:cNvPr id="136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546423" y="786263"/>
            <a:ext cx="3460551" cy="5235819"/>
            <a:chOff x="546423" y="786263"/>
            <a:chExt cx="3460551" cy="5235819"/>
          </a:xfrm>
        </p:grpSpPr>
        <p:grpSp>
          <p:nvGrpSpPr>
            <p:cNvPr id="6" name="组合 5"/>
            <p:cNvGrpSpPr/>
            <p:nvPr/>
          </p:nvGrpSpPr>
          <p:grpSpPr>
            <a:xfrm>
              <a:off x="924883" y="786263"/>
              <a:ext cx="2809220" cy="5235819"/>
              <a:chOff x="924883" y="786263"/>
              <a:chExt cx="2809220" cy="5235819"/>
            </a:xfrm>
          </p:grpSpPr>
          <p:pic>
            <p:nvPicPr>
              <p:cNvPr id="122" name="Picture 7" descr="C:\Users\Administrator\Desktop\党政机关\素材\长城\矢量长城\132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4358" y="5414104"/>
                <a:ext cx="1665810" cy="6079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8" name="组合 77"/>
              <p:cNvGrpSpPr/>
              <p:nvPr/>
            </p:nvGrpSpPr>
            <p:grpSpPr>
              <a:xfrm>
                <a:off x="924883" y="2116455"/>
                <a:ext cx="2809220" cy="672596"/>
                <a:chOff x="763823" y="350767"/>
                <a:chExt cx="3175331" cy="504330"/>
              </a:xfrm>
            </p:grpSpPr>
            <p:sp>
              <p:nvSpPr>
                <p:cNvPr id="89" name="TextBox 19"/>
                <p:cNvSpPr txBox="1"/>
                <p:nvPr/>
              </p:nvSpPr>
              <p:spPr>
                <a:xfrm>
                  <a:off x="1106536" y="619703"/>
                  <a:ext cx="2507472" cy="2353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200" b="1" dirty="0">
                      <a:solidFill>
                        <a:srgbClr val="FDE6D3"/>
                      </a:solidFill>
                      <a:latin typeface="+mj-ea"/>
                      <a:ea typeface="+mj-ea"/>
                      <a:cs typeface="+mn-ea"/>
                      <a:sym typeface="+mn-lt"/>
                    </a:rPr>
                    <a:t>Communist Party of China</a:t>
                  </a:r>
                  <a:endParaRPr lang="zh-CN" altLang="en-US" sz="1200" b="1" dirty="0">
                    <a:solidFill>
                      <a:srgbClr val="FDE6D3"/>
                    </a:solidFill>
                    <a:latin typeface="+mj-ea"/>
                    <a:ea typeface="+mj-ea"/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TextBox 20"/>
                <p:cNvSpPr txBox="1"/>
                <p:nvPr/>
              </p:nvSpPr>
              <p:spPr>
                <a:xfrm>
                  <a:off x="763823" y="350767"/>
                  <a:ext cx="3175331" cy="332321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900" b="1" dirty="0">
                      <a:solidFill>
                        <a:srgbClr val="FDE6D3"/>
                      </a:solidFill>
                      <a:cs typeface="+mn-ea"/>
                      <a:sym typeface="+mn-lt"/>
                    </a:rPr>
                    <a:t>中国共产党</a:t>
                  </a:r>
                  <a:endParaRPr lang="en-US" altLang="zh-CN" sz="1900" b="1" dirty="0">
                    <a:solidFill>
                      <a:srgbClr val="FDE6D3"/>
                    </a:solidFill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123" name="Picture 3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815081" y="786263"/>
                <a:ext cx="1039765" cy="11232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2" name="文本框 8"/>
            <p:cNvSpPr txBox="1"/>
            <p:nvPr/>
          </p:nvSpPr>
          <p:spPr>
            <a:xfrm>
              <a:off x="546423" y="3501802"/>
              <a:ext cx="3460551" cy="738633"/>
            </a:xfrm>
            <a:prstGeom prst="rect">
              <a:avLst/>
            </a:prstGeom>
            <a:noFill/>
          </p:spPr>
          <p:txBody>
            <a:bodyPr wrap="square" lIns="121891" tIns="60945" rIns="121891" bIns="60945" rtlCol="0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rgbClr val="FDE9D5"/>
                  </a:solidFill>
                  <a:latin typeface="华康俪金黑W8(P)" pitchFamily="34" charset="-122"/>
                  <a:ea typeface="华康俪金黑W8(P)" pitchFamily="34" charset="-122"/>
                </a:rPr>
                <a:t>工作汇报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-50435" y="-26590"/>
            <a:ext cx="12398739" cy="234537"/>
            <a:chOff x="46534" y="1260900"/>
            <a:chExt cx="12182715" cy="234538"/>
          </a:xfrm>
        </p:grpSpPr>
        <p:pic>
          <p:nvPicPr>
            <p:cNvPr id="24" name="Picture 5" descr="C:\Users\Administrator\Desktop\党政机关\素材\长城\矢量长城\线稿长城2.png"/>
            <p:cNvPicPr>
              <a:picLocks noChangeAspect="1" noChangeArrowheads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b="-9915"/>
            <a:stretch>
              <a:fillRect/>
            </a:stretch>
          </p:blipFill>
          <p:spPr bwMode="auto">
            <a:xfrm>
              <a:off x="6134112" y="1260900"/>
              <a:ext cx="6095137" cy="234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5" descr="C:\Users\Administrator\Desktop\党政机关\素材\长城\矢量长城\线稿长城2.png"/>
            <p:cNvPicPr>
              <a:picLocks noChangeAspect="1" noChangeArrowheads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b="-9915"/>
            <a:stretch>
              <a:fillRect/>
            </a:stretch>
          </p:blipFill>
          <p:spPr bwMode="auto">
            <a:xfrm flipH="1">
              <a:off x="46534" y="1260900"/>
              <a:ext cx="6095136" cy="234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矩形 26"/>
          <p:cNvSpPr/>
          <p:nvPr/>
        </p:nvSpPr>
        <p:spPr>
          <a:xfrm>
            <a:off x="6189361" y="2928438"/>
            <a:ext cx="4363665" cy="4293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　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抓责任落实，建立党建工作联动机制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189361" y="3335083"/>
            <a:ext cx="4874397" cy="4293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　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抓学习教育，营造树党风扬正气的氛围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189361" y="3771162"/>
            <a:ext cx="4989590" cy="4293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　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抓组织建设，凝聚党员领导干部战斗力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61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100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1611057" y="773634"/>
            <a:ext cx="5976664" cy="575867"/>
          </a:xfrm>
        </p:spPr>
        <p:txBody>
          <a:bodyPr>
            <a:normAutofit/>
          </a:bodyPr>
          <a:lstStyle/>
          <a:p>
            <a:r>
              <a:rPr lang="en-US" altLang="zh-CN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2017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基层党委党支部工作汇报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556" y="5503163"/>
            <a:ext cx="6391669" cy="1324159"/>
          </a:xfrm>
          <a:prstGeom prst="rect">
            <a:avLst/>
          </a:prstGeom>
        </p:spPr>
      </p:pic>
      <p:sp>
        <p:nvSpPr>
          <p:cNvPr id="19" name="矩形: 圆角 1"/>
          <p:cNvSpPr/>
          <p:nvPr/>
        </p:nvSpPr>
        <p:spPr>
          <a:xfrm>
            <a:off x="3738072" y="1862134"/>
            <a:ext cx="4968552" cy="600224"/>
          </a:xfrm>
          <a:prstGeom prst="roundRect">
            <a:avLst>
              <a:gd name="adj" fmla="val 48749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078171" y="1960828"/>
            <a:ext cx="4288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抓责任落实，建立党建工作联动机制</a:t>
            </a:r>
          </a:p>
        </p:txBody>
      </p:sp>
      <p:sp>
        <p:nvSpPr>
          <p:cNvPr id="21" name="矩形: 圆角 1"/>
          <p:cNvSpPr/>
          <p:nvPr/>
        </p:nvSpPr>
        <p:spPr>
          <a:xfrm>
            <a:off x="2145466" y="5173105"/>
            <a:ext cx="1641272" cy="600224"/>
          </a:xfrm>
          <a:prstGeom prst="roundRect">
            <a:avLst>
              <a:gd name="adj" fmla="val 48749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箭头: V 形 14"/>
          <p:cNvSpPr/>
          <p:nvPr/>
        </p:nvSpPr>
        <p:spPr>
          <a:xfrm rot="5400000">
            <a:off x="2793188" y="4680783"/>
            <a:ext cx="244801" cy="398818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98612" y="2545993"/>
            <a:ext cx="10847470" cy="150964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齐抓共管新格局：</a:t>
            </a:r>
            <a:endParaRPr lang="en-US" altLang="zh-CN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年，在省分公司党委总经理室的关心支持下，某某党委班子得以充实健全，为充分发挥班子整体功能，班子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人细化职责，明确分工，分工别负责党委、纪委、工会工作，坚持党委统一领导，纪委协同监督，工会保障权益，打造党政齐抓共管的格局。</a:t>
            </a:r>
          </a:p>
        </p:txBody>
      </p:sp>
      <p:sp>
        <p:nvSpPr>
          <p:cNvPr id="36" name="矩形 35"/>
          <p:cNvSpPr/>
          <p:nvPr/>
        </p:nvSpPr>
        <p:spPr>
          <a:xfrm>
            <a:off x="2500156" y="4097698"/>
            <a:ext cx="1434810" cy="5748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党委</a:t>
            </a:r>
          </a:p>
        </p:txBody>
      </p:sp>
      <p:sp>
        <p:nvSpPr>
          <p:cNvPr id="37" name="矩形 36"/>
          <p:cNvSpPr/>
          <p:nvPr/>
        </p:nvSpPr>
        <p:spPr>
          <a:xfrm>
            <a:off x="2356140" y="5208025"/>
            <a:ext cx="1434810" cy="43037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统一领导</a:t>
            </a:r>
          </a:p>
        </p:txBody>
      </p:sp>
      <p:sp>
        <p:nvSpPr>
          <p:cNvPr id="38" name="矩形: 圆角 1"/>
          <p:cNvSpPr/>
          <p:nvPr/>
        </p:nvSpPr>
        <p:spPr>
          <a:xfrm>
            <a:off x="5308468" y="5173105"/>
            <a:ext cx="1641272" cy="600224"/>
          </a:xfrm>
          <a:prstGeom prst="roundRect">
            <a:avLst>
              <a:gd name="adj" fmla="val 48749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" name="箭头: V 形 14"/>
          <p:cNvSpPr/>
          <p:nvPr/>
        </p:nvSpPr>
        <p:spPr>
          <a:xfrm rot="5400000">
            <a:off x="5956190" y="4680783"/>
            <a:ext cx="244801" cy="398818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663158" y="4097698"/>
            <a:ext cx="1434810" cy="5748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纪委</a:t>
            </a:r>
          </a:p>
        </p:txBody>
      </p:sp>
      <p:sp>
        <p:nvSpPr>
          <p:cNvPr id="41" name="矩形 40"/>
          <p:cNvSpPr/>
          <p:nvPr/>
        </p:nvSpPr>
        <p:spPr>
          <a:xfrm>
            <a:off x="5519142" y="5208025"/>
            <a:ext cx="1434810" cy="43037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协同监督</a:t>
            </a:r>
          </a:p>
        </p:txBody>
      </p:sp>
      <p:sp>
        <p:nvSpPr>
          <p:cNvPr id="42" name="矩形: 圆角 1"/>
          <p:cNvSpPr/>
          <p:nvPr/>
        </p:nvSpPr>
        <p:spPr>
          <a:xfrm>
            <a:off x="8471470" y="5173105"/>
            <a:ext cx="1641272" cy="600224"/>
          </a:xfrm>
          <a:prstGeom prst="roundRect">
            <a:avLst>
              <a:gd name="adj" fmla="val 48749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箭头: V 形 14"/>
          <p:cNvSpPr/>
          <p:nvPr/>
        </p:nvSpPr>
        <p:spPr>
          <a:xfrm rot="5400000">
            <a:off x="9119192" y="4680783"/>
            <a:ext cx="244801" cy="398818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8826160" y="4097698"/>
            <a:ext cx="1434810" cy="5748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工会</a:t>
            </a:r>
          </a:p>
        </p:txBody>
      </p:sp>
      <p:sp>
        <p:nvSpPr>
          <p:cNvPr id="45" name="矩形 44"/>
          <p:cNvSpPr/>
          <p:nvPr/>
        </p:nvSpPr>
        <p:spPr>
          <a:xfrm>
            <a:off x="8682144" y="5208025"/>
            <a:ext cx="1434810" cy="43037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保障权益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44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9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9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31" grpId="0" animBg="1"/>
      <p:bldP spid="35" grpId="0"/>
      <p:bldP spid="36" grpId="0"/>
      <p:bldP spid="37" grpId="0"/>
      <p:bldP spid="38" grpId="0" animBg="1"/>
      <p:bldP spid="39" grpId="0" animBg="1"/>
      <p:bldP spid="40" grpId="0"/>
      <p:bldP spid="41" grpId="0"/>
      <p:bldP spid="42" grpId="0" animBg="1"/>
      <p:bldP spid="43" grpId="0" animBg="1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74727" y="693687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2017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基层党委党支部工作汇报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5109" y="7205540"/>
            <a:ext cx="1368401" cy="492557"/>
          </a:xfrm>
          <a:prstGeom prst="rect">
            <a:avLst/>
          </a:prstGeom>
          <a:noFill/>
        </p:spPr>
        <p:txBody>
          <a:bodyPr wrap="square" lIns="121891" tIns="60945" rIns="121891" bIns="60945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-240289" y="5033973"/>
            <a:ext cx="4507129" cy="286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/>
          <p:cNvSpPr/>
          <p:nvPr/>
        </p:nvSpPr>
        <p:spPr>
          <a:xfrm>
            <a:off x="1993950" y="2925738"/>
            <a:ext cx="8352928" cy="11495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完善公司党建工作机制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，出台了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党委中心组学习制度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某某党支部学习制度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某某县支党支部学习制度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党员考核管理办法 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等，制定学习规划，明确年度任务、严格党员考核，实现党建工作规范化、制度化。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1"/>
          <p:cNvSpPr/>
          <p:nvPr/>
        </p:nvSpPr>
        <p:spPr>
          <a:xfrm>
            <a:off x="4006974" y="1943673"/>
            <a:ext cx="4824536" cy="600224"/>
          </a:xfrm>
          <a:prstGeom prst="roundRect">
            <a:avLst>
              <a:gd name="adj" fmla="val 48749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229580" y="2030795"/>
            <a:ext cx="4288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抓责任落实，建立党建工作联动机制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940" y="4653930"/>
            <a:ext cx="3633310" cy="177398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438" y="4654391"/>
            <a:ext cx="2662636" cy="17730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H="1" flipV="1">
            <a:off x="72007" y="1725716"/>
            <a:ext cx="2926854" cy="516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组合 73"/>
          <p:cNvGrpSpPr/>
          <p:nvPr/>
        </p:nvGrpSpPr>
        <p:grpSpPr>
          <a:xfrm>
            <a:off x="10597832" y="1491189"/>
            <a:ext cx="1568099" cy="1065493"/>
            <a:chOff x="6935916" y="343637"/>
            <a:chExt cx="1713877" cy="1135367"/>
          </a:xfrm>
        </p:grpSpPr>
        <p:pic>
          <p:nvPicPr>
            <p:cNvPr id="76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74727" y="693687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2017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基层党委党支部工作汇报</a:t>
            </a:r>
          </a:p>
        </p:txBody>
      </p:sp>
      <p:sp>
        <p:nvSpPr>
          <p:cNvPr id="30" name="矩形 29"/>
          <p:cNvSpPr/>
          <p:nvPr/>
        </p:nvSpPr>
        <p:spPr>
          <a:xfrm>
            <a:off x="6095351" y="3717827"/>
            <a:ext cx="4844764" cy="244827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  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由公司党委班子带头，通过每月组织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次集中学习、统一发放了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党章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》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、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习近平总书记系列重要讲话读本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》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、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习近平关于党风廉政建设和反腐败</a:t>
            </a:r>
            <a:r>
              <a:rPr lang="zh-CN" altLang="en-US" sz="1600" u="sng" dirty="0">
                <a:solidFill>
                  <a:srgbClr val="C00000"/>
                </a:solidFill>
                <a:latin typeface="微软雅黑" panose="020B0503020204020204" pitchFamily="34" charset="-122"/>
              </a:rPr>
              <a:t>斗争论述摘编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》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、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十八届六中全会报告学习辅导读本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》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等进行自主学习、订购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半月谈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》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、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求是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》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、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党支部工作指导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》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等党刊轮流传阅、在职场安置党务宣传栏、建立某某某某党员微信群讨论学习等多种方式，不断强化党员干部政治理论学习，提高政治素养。</a:t>
            </a:r>
            <a:endParaRPr lang="zh-CN" altLang="en-US" sz="900" b="1" dirty="0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5" name="文本框 11"/>
          <p:cNvSpPr txBox="1"/>
          <p:nvPr/>
        </p:nvSpPr>
        <p:spPr>
          <a:xfrm>
            <a:off x="3934966" y="2493785"/>
            <a:ext cx="6602507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抓学习教育，营造树党风扬正气的氛围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989" y="2518462"/>
            <a:ext cx="702647" cy="461112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835" y="2536634"/>
            <a:ext cx="702647" cy="461112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719702" y="5618420"/>
            <a:ext cx="2011485" cy="547678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</a:rPr>
              <a:t>抓学习教育</a:t>
            </a:r>
          </a:p>
        </p:txBody>
      </p:sp>
      <p:sp>
        <p:nvSpPr>
          <p:cNvPr id="19" name="Freeform 29"/>
          <p:cNvSpPr/>
          <p:nvPr/>
        </p:nvSpPr>
        <p:spPr bwMode="auto">
          <a:xfrm>
            <a:off x="4198036" y="3863489"/>
            <a:ext cx="1033074" cy="949370"/>
          </a:xfrm>
          <a:custGeom>
            <a:avLst/>
            <a:gdLst>
              <a:gd name="T0" fmla="*/ 803 w 1880"/>
              <a:gd name="T1" fmla="*/ 15 h 1680"/>
              <a:gd name="T2" fmla="*/ 1253 w 1880"/>
              <a:gd name="T3" fmla="*/ 1067 h 1680"/>
              <a:gd name="T4" fmla="*/ 728 w 1880"/>
              <a:gd name="T5" fmla="*/ 540 h 1680"/>
              <a:gd name="T6" fmla="*/ 928 w 1880"/>
              <a:gd name="T7" fmla="*/ 339 h 1680"/>
              <a:gd name="T8" fmla="*/ 803 w 1880"/>
              <a:gd name="T9" fmla="*/ 215 h 1680"/>
              <a:gd name="T10" fmla="*/ 549 w 1880"/>
              <a:gd name="T11" fmla="*/ 267 h 1680"/>
              <a:gd name="T12" fmla="*/ 150 w 1880"/>
              <a:gd name="T13" fmla="*/ 666 h 1680"/>
              <a:gd name="T14" fmla="*/ 376 w 1880"/>
              <a:gd name="T15" fmla="*/ 890 h 1680"/>
              <a:gd name="T16" fmla="*/ 527 w 1880"/>
              <a:gd name="T17" fmla="*/ 741 h 1680"/>
              <a:gd name="T18" fmla="*/ 1052 w 1880"/>
              <a:gd name="T19" fmla="*/ 1266 h 1680"/>
              <a:gd name="T20" fmla="*/ 176 w 1880"/>
              <a:gd name="T21" fmla="*/ 1090 h 1680"/>
              <a:gd name="T22" fmla="*/ 49 w 1880"/>
              <a:gd name="T23" fmla="*/ 1217 h 1680"/>
              <a:gd name="T24" fmla="*/ 159 w 1880"/>
              <a:gd name="T25" fmla="*/ 1357 h 1680"/>
              <a:gd name="T26" fmla="*/ 144 w 1880"/>
              <a:gd name="T27" fmla="*/ 1371 h 1680"/>
              <a:gd name="T28" fmla="*/ 122 w 1880"/>
              <a:gd name="T29" fmla="*/ 1367 h 1680"/>
              <a:gd name="T30" fmla="*/ 0 w 1880"/>
              <a:gd name="T31" fmla="*/ 1494 h 1680"/>
              <a:gd name="T32" fmla="*/ 123 w 1880"/>
              <a:gd name="T33" fmla="*/ 1616 h 1680"/>
              <a:gd name="T34" fmla="*/ 249 w 1880"/>
              <a:gd name="T35" fmla="*/ 1493 h 1680"/>
              <a:gd name="T36" fmla="*/ 245 w 1880"/>
              <a:gd name="T37" fmla="*/ 1470 h 1680"/>
              <a:gd name="T38" fmla="*/ 265 w 1880"/>
              <a:gd name="T39" fmla="*/ 1451 h 1680"/>
              <a:gd name="T40" fmla="*/ 1255 w 1880"/>
              <a:gd name="T41" fmla="*/ 1467 h 1680"/>
              <a:gd name="T42" fmla="*/ 1402 w 1880"/>
              <a:gd name="T43" fmla="*/ 1615 h 1680"/>
              <a:gd name="T44" fmla="*/ 1603 w 1880"/>
              <a:gd name="T45" fmla="*/ 1416 h 1680"/>
              <a:gd name="T46" fmla="*/ 1455 w 1880"/>
              <a:gd name="T47" fmla="*/ 1267 h 1680"/>
              <a:gd name="T48" fmla="*/ 803 w 1880"/>
              <a:gd name="T49" fmla="*/ 15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0" h="16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C3300"/>
              </a:gs>
            </a:gsLst>
            <a:path path="circle">
              <a:fillToRect l="50000" t="-80000" r="50000" b="18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835" y="3429794"/>
            <a:ext cx="1897315" cy="19035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/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0" y="3860659"/>
            <a:ext cx="12215886" cy="2998929"/>
            <a:chOff x="0" y="3860659"/>
            <a:chExt cx="12215886" cy="2998929"/>
          </a:xfrm>
        </p:grpSpPr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6598146"/>
              <a:ext cx="12190413" cy="261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C:\Users\Administrator\Desktop\Nipic_20180988_20150909113802527000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9411"/>
            <a:stretch>
              <a:fillRect/>
            </a:stretch>
          </p:blipFill>
          <p:spPr bwMode="auto">
            <a:xfrm rot="10800000" flipV="1">
              <a:off x="9695606" y="3860659"/>
              <a:ext cx="2520280" cy="2730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74727" y="693687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2017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基层党委党支部工作汇报</a:t>
            </a:r>
          </a:p>
        </p:txBody>
      </p:sp>
      <p:sp>
        <p:nvSpPr>
          <p:cNvPr id="10" name="文本框 11"/>
          <p:cNvSpPr txBox="1"/>
          <p:nvPr/>
        </p:nvSpPr>
        <p:spPr>
          <a:xfrm>
            <a:off x="2245188" y="1746625"/>
            <a:ext cx="6602507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抓学习教育，营造树党风扬正气的氛围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211" y="1771302"/>
            <a:ext cx="702647" cy="46111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057" y="1789474"/>
            <a:ext cx="702647" cy="46111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794909" y="2711522"/>
            <a:ext cx="2011485" cy="1563186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统一发放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学习刊物</a:t>
            </a:r>
          </a:p>
        </p:txBody>
      </p:sp>
      <p:sp>
        <p:nvSpPr>
          <p:cNvPr id="14" name="矩形 13"/>
          <p:cNvSpPr/>
          <p:nvPr/>
        </p:nvSpPr>
        <p:spPr>
          <a:xfrm>
            <a:off x="4018144" y="2711522"/>
            <a:ext cx="5414492" cy="32883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</a:rPr>
              <a:t>党章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</a:rPr>
              <a:t>》</a:t>
            </a:r>
            <a:endParaRPr lang="zh-CN" altLang="en-US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018144" y="3123168"/>
            <a:ext cx="5414492" cy="32883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</a:rPr>
              <a:t>习近平总书记系列重要讲话读本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</a:rPr>
              <a:t>》</a:t>
            </a:r>
            <a:endParaRPr lang="zh-CN" altLang="en-US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018143" y="3534520"/>
            <a:ext cx="5414493" cy="32883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</a:rPr>
              <a:t>习近平关于党风廉政建设和反腐败</a:t>
            </a:r>
            <a:r>
              <a:rPr lang="zh-CN" altLang="en-US" sz="1800" u="sng" dirty="0">
                <a:solidFill>
                  <a:srgbClr val="C00000"/>
                </a:solidFill>
                <a:latin typeface="微软雅黑" panose="020B0503020204020204" pitchFamily="34" charset="-122"/>
              </a:rPr>
              <a:t>斗争论述摘编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</a:rPr>
              <a:t>》</a:t>
            </a:r>
            <a:endParaRPr lang="zh-CN" altLang="en-US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018144" y="3945872"/>
            <a:ext cx="5414492" cy="32883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</a:rPr>
              <a:t>十八届六中全会报告学习辅导读本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</a:rPr>
              <a:t>》</a:t>
            </a:r>
            <a:endParaRPr lang="zh-CN" altLang="en-US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794909" y="4536921"/>
            <a:ext cx="2011485" cy="1563186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订购轮流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传阅刊物</a:t>
            </a:r>
          </a:p>
        </p:txBody>
      </p:sp>
      <p:sp>
        <p:nvSpPr>
          <p:cNvPr id="25" name="矩形 24"/>
          <p:cNvSpPr/>
          <p:nvPr/>
        </p:nvSpPr>
        <p:spPr>
          <a:xfrm>
            <a:off x="4018144" y="4536921"/>
            <a:ext cx="5414492" cy="32883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</a:rPr>
              <a:t>半月谈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</a:rPr>
              <a:t>》</a:t>
            </a:r>
            <a:endParaRPr lang="zh-CN" altLang="en-US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018144" y="5128590"/>
            <a:ext cx="5414492" cy="32883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</a:rPr>
              <a:t>求是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</a:rPr>
              <a:t>》</a:t>
            </a:r>
            <a:endParaRPr lang="zh-CN" altLang="en-US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018143" y="5771271"/>
            <a:ext cx="5414493" cy="32883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</a:rPr>
              <a:t>党支部工作指导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</a:rPr>
              <a:t>》</a:t>
            </a:r>
            <a:endParaRPr lang="zh-CN" altLang="en-US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H="1" flipV="1">
            <a:off x="72007" y="1725716"/>
            <a:ext cx="2926854" cy="516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组合 73"/>
          <p:cNvGrpSpPr/>
          <p:nvPr/>
        </p:nvGrpSpPr>
        <p:grpSpPr>
          <a:xfrm>
            <a:off x="10300031" y="1574272"/>
            <a:ext cx="1568099" cy="1065493"/>
            <a:chOff x="6935916" y="343637"/>
            <a:chExt cx="1713877" cy="1135367"/>
          </a:xfrm>
        </p:grpSpPr>
        <p:pic>
          <p:nvPicPr>
            <p:cNvPr id="76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74727" y="693687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2017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基层党委党支部工作汇报</a:t>
            </a:r>
          </a:p>
        </p:txBody>
      </p:sp>
      <p:sp>
        <p:nvSpPr>
          <p:cNvPr id="17" name="矩形 16"/>
          <p:cNvSpPr/>
          <p:nvPr/>
        </p:nvSpPr>
        <p:spPr>
          <a:xfrm>
            <a:off x="2984772" y="3415948"/>
            <a:ext cx="8340914" cy="258994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公司积极开展“两学一做”专题教育，共召开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次党委班子扩大会议，由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位班子成员分别上了主题为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严以修身，加强党性修养，坚定理想信念，打牢思想和行动的“总开关”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第二专题“严以律已”研讨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牢牢把握严以用权，用谋事创业的实绩践行“三严三实”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次党课。通过向公司员工发放征求意见表、开展交心谈心活动等方式，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位班子虚心听取了广大群众的意见建议，认真查摆问题，撰写对照检查材料，严肃开展批评和自我批评，摆正心态，加强党性修养。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1"/>
          <p:cNvSpPr txBox="1"/>
          <p:nvPr/>
        </p:nvSpPr>
        <p:spPr>
          <a:xfrm>
            <a:off x="4006974" y="2639765"/>
            <a:ext cx="6602507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积极开展专题教育活动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038" y="2694227"/>
            <a:ext cx="702647" cy="46111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558" y="2694227"/>
            <a:ext cx="702647" cy="4611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C59778E3-0D3A-424A-88B7-959005D03E54"/>
  <p:tag name="ISPRING_ULTRA_SCORM_SLIDE_COUNT" val="7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pWWE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CaVlhI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JpWWEi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mlZYSC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mlZYSG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mlZYS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mlZYSLO/s1BtAAAAcgAAABwAAAB1bml2ZXJzYWwvbG9jYWxfc2V0dGluZ3MueG1sDcw9DoMwDEDhnVNYnsrQv42BwMZYVSo9gBUshOTYKLGqcnuyveHT68d/EvhxLptpwOftgcAabdl0Dfidp2uHUJx0ITHlgGoI49D0YpHkw+4VFtiFDs4zpxrOL0pVvjMXVievZ7hE248W70NzAl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CaVlhIJdAvvcMIAAAPPgAAKQAAAHVuaXZlcnNhbC9za2luX2N1c3RvbWl6YXRpb25fc2V0dGluZ3MueG1s7Rtrb6vI9fv9FSNXK22lKn7gVypfVxjGCboO9hqS3NuqsrCZxCjAeGHse73yh/01+8P6S3pmgBgc24EkVdUKk0ThzHnNec3jJL3wyfGVdcio5/xmMYf6BmHM8R/D/ieEegvq0mASkJCwsLqH3Du+Tb9r/gPlMICGzPJtK7AVPhr2a2goPqjbkbtqF96ag2YDdZq4gbtIxS0Fxi4l9VJSYExt1JVe9YBFxDcgC+Kz41x71czoSwLND0nANN8mP/pSFjs9lJ3BVWDZDuCF/XaTP7tE6k5t8gc1661OC+8asiRJbaS01Lpa23U6lx25jnCt2apJu0G3ITUkVG+16pftXb3TaEnwNrxsA5cmvmyjZqfZbKi7Bm4ANZLlgdpQdh3psl6XQRruXiq74XDQqdVQvV6Xmuqu1ZaGgxoCbAl4yFKXG1BSpYHU3skDud6V0FAZDobNHVZxW2mhbgO3a7VdczCQarW9cfezS5trD809ncScrzA86oKjozy2qkeCq7dYBwEgm8RbuRYjyLc88rkiYtJnImLRzwu62v65EgeoCOYEPdErC42AAObM+oYDUIIUug5CEjPrVcVQgicUS2dGGo4c+3NlvmaM+hcL6jPQ68KngWe5lf6fouCJp5aHkm5IUITuwVqQvbiO+OQli2VBQMNzjmhBvZXlb0f0kV7MrcXTY0DXvp1LzeV2RQLX8Z8Au3bZUfBZQa4TMo0RL6Mf7vInP9kKgiMkXL025k8uSteaEzeRWBOfAnR7ka9b5IB044QOE6RynT/nSFfWI8k6oCvz5zyND1KyXuvw53UiRn4wQJd4/jfOorvWlgRZIVG9PEtFV+tV0XhaBfSRGztL97qjn+lcCuXHf+Qa1viTi4hPkAvM5aXYbGL+6gFi/HpYS3oeSAHnpotLDBIsJ4OZMr6ZyPq32Wh8NZ4NtKtKX4myEvG0/LnR7v6ot9pQuWK6nJyMG3k0yvJCglmrlo+Xbk7HoxkwxKOZjr+alT7/WZh0fGuONB1X+vEvhRlMpviu0uc/85DeTqdYN2fGSFPxTDNm+tgUdhlhE6uV/je6RktrQxCjaOOQ74gtCYLy7AQEha5jiwFesh1/TXLIU8c3sqbPptgwp5piamO90jdoEGz/Ijhba7aE4FlaIbKd0Jq7xBZiIUTE+Cq93MEXWzqAST3L8S/ySJ/K95p+NTPH45Exw7qaQCp97NtIDSwuqTijqWzgKfAILFjI30Y+E9EnOCDZdQszudaurkfwbXJFrp3HpQvf7A3aTDC4ZEL8HIQQOHgKUWcY9+Opym0IApGFVlYYfqeBnQmatOty8NZ0ZQyhqZgp/iZnk/AGxzv+AkKHLFgOfjfYMOQrPBuMv0KMQ26OCxKNv0BKfilI9A0bkEPYyEGmy3falcwzgqdhkiBJDi4sHu/uFlmLBdBxa24cug4Bwi0MaSKyMbwoLMnAv9yCIzV5dCLbI8ZgbPH26GwIqBLYsMzlkAVlSMEqj65fbrW/z4ayNsLqDMJNHd/PTFEluVDP2iKfMmTZG8tfEDQnC2sNmbCFMduxxRj3vFDh17XzG7JYXH9+ikuXruKvP71BpUzBO6IZbJhBGGxTVuw16dxs8QzeqAiP9ZNa5DHAm1UwFKzLU238MS4KHW/tRlX6Ixz1rFxRZ72qx/vtld9t/wFljKgEDzSoaAOHFiLCsBLzJQcWT7cQoaYPQVx88oSCz4+ohRjo45iHTtE72NyB5TKK3IFFi7G4xwNDM2GzdU/m/PSRg1jkauS14/7mZ0SXwAn9OVXn5IHCfskl1ibayMDaJdyfx8uprVJmaTE1cwSK68DzMQoq4Oo6Hj9D5WN7e4MTU0SrQWY+93Tt2iK7XedJrAhg57VHXu7DHgLqCahrhUlcR4vS396pSDTFaSR3UmwD8ZyguX2Vys93eczA8lS5nimyrmB+ouD57Oang+zgNhmZxmwkDzgHSBPPYoslrMIP/JyXn1d0IlDxUAZ+8eQNYgWL5b9+/yM/mwN9IiiKoX8tygeSn1dN/MzvHzplJPxnDj6mPMiSipechPGBKiHNf74yNQjQDzmyWNGy5FGPX3HlEg0pELtRNk1Zub6BLDFEUtB1AHvBgkxu5OkXKHxir1/p31jBExROk1K3KCNheR6brLAO+yPumrmOTwqSv3sl4pM3tclMVlVx9occdZ3FU7T82nCAia/5kEsfi/BTrmUdqvMBS2I7rDhPsbglVQtKQvS+Lwibo2vdM2B/oeJaUMNZ5n7GZwF1J/xm6+VVLiDwizgI4z4L+JE+eUtjhEv6PfZdjJWGHGJOQIUJ3yv2Hyw3jJH3wEP0Kc8dO40bQw4R76gL64ISTSeNnx04JFOUgbj6TVM8w17oDueseGg/0RTwEF8nP9gL/BTwEN/gi8oYDnYvdTocSpMm93EDK0jDU86LGR3xHiARX9SpWMXkLYvDVRjxi9kwNZMYkMX0qE36YnU0HY/ECc1haY2rJ1Tu+c8bmBtOM9+KeYe88ZAZ2Adw9XwE95jDXHI6vMU8IAnTthbvnwqZsRc1EA6NEUER267I5wocRazFktf6sIJiHp8r3JxRk+YU3SqpaLygpSiFNudJPVHRRUEvJNLndbyYKBrl+3miXvWFnXrVcx7qxWxPO9Bfe3MSYIgBB+pc7KEsMI2+TC7D7sSe9IDuxGiaAVsCbx9OSUkmpACZwBIbqyRbopf0OOwumeOSDXFjnBQgZZzz8++FkB3ng1tmI/LA0uEdQwpnQVzs9rGYLYIp+EkqcSbLFP7sSMGkY9Y8FLM/Uq2S9Scl7MiSlBRqHu/pGk3ZgdurR2QB7inz96rplRaK1JFO69n265FWbtl9LbuvZfe17L7+z3RfP5Xt17L9WrZfy/Zr2X4t269l+7Vsv5bt17L9WrZfy/Zr2X4t269l+7Vsv5bt1w9uv56/7D7ov6Zu7z+6/bpnXXZfz/iubL6Wzdey+Vo2X/9vm69n/xzov9d7PYQBKfA7+T/f/wZQSwMEFAACAAgAm1ZYSEpyykhxDQAAJyIAABcAAAB1bml2ZXJzYWwvdW5pdmVyc2FsLnBuZ+2aaVRTWbaAr+UE4oDtK9FiarUFqwQZIgQkJIUyaBWCNQgyGEAmRUgICEiAYEG1iAMp4QnBAFlVdmPXC3MwIYEQFWUwCSmaClMCQRkihBDDJQmBBDqBqlq9Vv/rn2/lxx3O+e45d++zz95n37tO4YUAv107PtkBAMCuc2e9vwaALf4AsBljtE1Xs3razk932ZT6td9poK7XYkZX2BLvdd4LABrxJpqorbqycfLZkFQA2N2hPzZ1of8RAwCH2s55e317EykdPX/PLmP01luwXAPgAFqeCebIcOH7L7Zu9Tn6lxN/2XH6gtHsZz/deWdzJ3L/Z1+ZHj5k6u3v2ncrsulep9m0HAr/WCJU877kVZzrXQzfaub5lPx/rWRGVsDg6EUXVUB6BxHdnrkwS66vatMssJ8is+U+OnluPWlW4K8d6vdWdgheTPJyV8GUOH11a+RIt2vFtpLBiNwc90O6mueXnR9MniS0KQbC2Ma6MjD/07Wjqmm3Sv7Z9eevhvYwRWurKvZDPczoay7OIu9dvy2P/Eh3Mc3Tt/rcyEZfd4igP39vAAZgAAZgAAZgAAZgAAZgAAZgAAZgAAZgAAZgAP+/wSsmSytF2+pvNfj/ttvgHTboNnlnD4QHS12YLAmsgimHom1Jak681SmwZVrOnajoag3drf9rWapVziWELVAJXQjc4hNry2auR38vTKAhC9rtp+WiSde1Fy8mnw0iPdQvzdobshv2kDPbwJZg9mYAeD764c3xelhzxHJEVyLY21RbmomupicJwDIn3kxs6dqF7dtLnpJwWDVgna5vknoZoXm7J7C2ky+Gq+glZRE4teXg2mww65S6E9qOmfUQqXs9OlNTkTff/pU2qA3MXe5f6ZSSyspRCBS6ipLEYGmmHFQPBHWsORA7cH3SS9jl0++5ujQhPiFOk365mr8U+AYZAwAWV9q9EZ2XmtRKGosZPs8sj3ORORHESi/ZMUyyI73WJcFKlZBZF+0KE6naVZWo7+s6B4/gYQtFEhsqR0HBwOEfvttTgUw/heqsWTE+SulFqHsC2y3P23yRyHu99EsB/Ebc3GP1dMp05QwVAzIIRk4TVJIKrKtBHtnzDt5LRJWmoXKRbAgOIcpP6c+q5iYJ7u0EblE4ZomBMPmrBcqkU4j9ylhCVbQzT56vcVaMRzZhL9Be62RKcHWM70g7Eb/5hgt3LDGx3jUuHp+n9Z0VDsSi8BKioh2/h5Lx2rtYTf8q6t0QLBgEveuk7oI8tutomxXVs8jm8znVtsy1FRHr/gkiBXkkmIkPuS0Vg9XE2DEkD/qx/9gDz35UgoMzAKBYw8czFQcXhmpKc9AuvMZyMfbZXPAhQnhf+vuXsZu7EpNlUCzvyp6SDB7MNmfexo4Te2ZA0ybVOn0VbbJ/nxX1WqcSSzjQx/SZFok9afFM3zqsNQi2BTg8RpnYrkismjOiec3EIb3qAnRvUuOy5ub9IDaL9lg8xEl/kX+KVBiZcl7QKUkQjmXns9Zu58a6/pPGPNCSSRajTGwebAdTn3QMVYsSafTHqz/9GaMzOEOFGZ45gc0ebMQixr7n52wGkjO4bw92ZY8Vh9bmM/mwrqu7uSH2az9uKbk+4ooMnlAyXjCg5j0QpF1mRm1Vq8qZUIPKNbIpozHQuqlfFw3vmXmTYDlXO+0eBD4tCZaMm+b1uCSZ15MxRHfOu5prNqUc+pEgcd14HDfKZeXsM0RBTzjLMh2iFDsOE2doZ0I703EP6ajWWm6m2NFd5pIyutIyd0Pvll2TdHFVGC4OFkdWNOhUJniuaUC2IjlEFuI4kzyMGWwMrZIw/B3LD6QMkK5XPvggjSESUd0pkDjPQLehKmLmCeoxZ68rVWXGoWG/jnz0JhwVFYXgCXvh3v5/G+L1X23M6Ls++ZnKqZ59xordsd8fp6SQ7OsRsoyXs+2bgJYs1HL9SXhNkOSKzrROrfMR/f/jX3fNFU7b1UdZTL7DTT8WcPlGFsyNUif+oaxxa3GS0PtuknCO33iZhZiR7P+GOqPkje6HTi/TYQ6+HLCdgQtXwKddaUap5V0pyGZ6HX9Fbgd+KcXnaibKZVpKnTV5ZRswPk/vJZlWOczPtoq084IJcSqIEwbiFkpK0DiQaBuxMjJ4oq1SrpXlrkkFBJ3L3KfXHoSWWWY85DOGwripDzPtKPdXJNQuN7bTWtUUIbeesxSSC4I4zyL6KB1H3aQEf7048Hr6lBiy1/+WOQ2LqOM4vISKssE1kVqmYTawwkNGoQCQwa5ovaIIkTf1fkK96kgK4X2CzJa/NkHHt1tUyAXisXlj8ClCO7O4bO9rceUZXBkEhseYK/uuHO5cZUhNeHzHCVsbriO7zV72quQgVYEZc1RB+8P5F3nxhwkAFKXACSugNxjaqTfrY+2BxM78fUr86gynIekV3vioToHIJtEdUot8WVJPQrL+WnRQSftGH9UDnw7LmE5gr2NfDEIaWzvQo4sB9xI77ETpoyEvYsxZTVwI27MvxsR31xnBsid69PLrNtcgySQszzh5IkjWxc3scMWl0ZvWJ2/RdnkwJu595zJ1sEvTtsNmwoy19HpGEeZNeNv2YDWp/l6OxfA7zuyFSval2hKda5gN7xE4Rxwl3E/yRPVnWBYRd9iAIzoEGtk8fxDGtIaKdwmW+L+rFETau8elI3GId3tl6HT33F6nCZX5IuUF4hQ33YMcZW1MZX5NBUmJXj8WzIQPJFTqPIjevZNSAw7FqePwP1DyzhX44u3/xG0QRcfKqvN6Nt4jXuqwXk1eqEXnSBa3NkIHuS182HOP2jE8EbydpJlNiU0TAYDQksy7U3Dq+lDAJUbSL+jG6NvGxqmrxcNIoag3HGG+mrXC9KP+4lwGke1M7X7junqBnNak86/DEM7EWGlWKVgT2RTR68R+xqrV/uimC8GoIwSNXwG7qLWIv1Djv7PcTGILlxeW1GdPHbeNWFselIHvn+CrsueirT0qfd2+u/cf4uA9lUMLqe8OxQ3Jopp8vuNSvVjST5te53d+d/DEyHsRaWeah8XT3HPTpr8LkshurMyIXfXsoKKouTJxWPmQc8d+olKMHk6UqLy2l2Qm1Qz0ZG4pWZJErGEXfg7MmT15l2OisAv0VPw6cxIi5VAY9uOsdXufeSqIqKuZNwdutU4Mx5Mu4wJgr3aKk2qghPvSC49XH1WwExdlqm/dJY6P2KEbZi6PCivSWh2GWPzJP473+GDcSM6xkd1+I8JvHcsHOxMqK/wcC4fzJykk7ZxzcQ2nGcKbpd5aC2VaB1NPsXatYAQsGvvRemSlwdSTJWze3TKXjkxzCTmyyTIA0rF/b9wly+J+wZjSrvzHrJ8tEn7zntva6CrpeNJVx2GHibi87hpSiFk0riqTOlU11DyqbCmMdK4v5C+33IlsAl+aOFRYJfQfS3mIz548YotYleMDcapWEYatGd+OcPNcvEvhOrTwV6ZMyaqJkGmzyaDa4AkeA7cxDFMPoGMtC+e+6Ur8B8nsxDQo9+9nxUA2RdaJTr/RZJdqs/eZUiU0QvJFsqJRbw2whQGf/qWCjhN4xHSi2Rcg3JoSNb1gPJEGEfAFaYJlJgo2wrkehdxHVmD2voiJD9BFF7trpuW2qjJduvGzmj6hzzpI2fJ7EeGoH8APYT4fzdOwLIsrChyMp/maGFFMxoi1AZfW4w7vSwdms6bt5txG4G3MWlWLyyTvnMcokQvIS/a8sS6duv1omsopZsclaIOYoT1JyeIV6NKiDP8uacOOLUK0Auf+alZ7c1+QapcuwVrkQHh2CIgVhY/VB0hOFW55ZgrbYvciRvzQz4ru8P19/jbl+xvWuqEr65d/CNv6h3BtxhsRGfuu0LaUZI7n/77OBWPqsMd6fR2H9/rPV1/88ziOrGIf0s02YsPGojiIzJKGiiH0pCBJpF4H7NSj4NL1lbF39ocK9/hz0IYsq30Fk0IU+fPn2iBZ2Zk287Vz3JwN+yT1Rv3bQn/AUyVMZU8h/jeyCZJrdTPtn4OkNY0YjQ7n8SwRtjmVCIc2kZFYeel3sYssw5m21n+TWJGMgOdyLBSOh+8MYrfrUwZYtzQvP78nabRyxlkE1zkuCz7qlmhK7/ZDLPeVyHJkWewHGCsUS81Fj+3d3iLSB/gp3SSCMo9PCpXCLn1ci+Q83ETmFXdd6R1uDN3ICxsJ4pvPhMFp+rwwdr7p0Qyok7DnCR7O2Hnk+G++mDt94CVxKTABBXpZ6AXDeCjB8vA4ooqgaqYXOny1Z7cNTe6T3n03S8EPDuTFLvzdIefawbOu/+7QulTbygr0ETj5lrBRoNX1k49jGRtNJ6rbP203DlYrMz/qruDF7PYhsDuL63EK8tOCzzhujVsAYFzZcl5AKcO8d5Vdjlg9E/4pQfgxD74y1zOBR+CWxbdV04yDtMfbda9o0W7Zp999YOqv/xg47bhJd76TlavLB8uO/LFHQedwuXZ++u8EoU//F/PaFdEasmiLvvW96kdCDzUv0mG9k7X5y84d1xzL3+ptlnL6j10QbZb+cUuDrNW0hYEwtH28viM33/7T1YUatJu7GlHezmF+sstLv/MDOOcT4F13OjLvX1BLAwQUAAIACACbVlhIle6RfksAAABrAAAAGwAAAHVuaXZlcnNhbC91bml2ZXJzYWwucG5nLnhtbLOxr8jNUShLLSrOzM+zVTLUM1Cyt+PlsikoSi3LTC1XqACKAQUhQEmhEsg1QnDLM1NKMoBCBuZmCMGM1Mz0jBJbJQsDc7igPtBMAFBLAQIAABQAAgAIAJpWWEgVDq0oZAQAAAcRAAAdAAAAAAAAAAEAAAAAAAAAAAB1bml2ZXJzYWwvY29tbW9uX21lc3NhZ2VzLmxuZ1BLAQIAABQAAgAIAJpWWEgIfgsjKQMAAIYMAAAnAAAAAAAAAAEAAAAAAJ8EAAB1bml2ZXJzYWwvZmxhc2hfcHVibGlzaGluZ19zZXR0aW5ncy54bWxQSwECAAAUAAIACACaVlhItfwJZLoCAABVCgAAIQAAAAAAAAABAAAAAAANCAAAdW5pdmVyc2FsL2ZsYXNoX3NraW5fc2V0dGluZ3MueG1sUEsBAgAAFAACAAgAmlZYSCqWD2f+AgAAlwsAACYAAAAAAAAAAQAAAAAABgsAAHVuaXZlcnNhbC9odG1sX3B1Ymxpc2hpbmdfc2V0dGluZ3MueG1sUEsBAgAAFAACAAgAmlZYSGhxUpGaAQAAHwYAAB8AAAAAAAAAAQAAAAAASA4AAHVuaXZlcnNhbC9odG1sX3NraW5fc2V0dGluZ3MuanNQSwECAAAUAAIACACaVlhIPTwv0cEAAADlAQAAGgAAAAAAAAABAAAAAAAfEAAAdW5pdmVyc2FsL2kxOG5fcHJlc2V0cy54bWxQSwECAAAUAAIACACaVlhIs7+zUG0AAAByAAAAHAAAAAAAAAABAAAAAAAYEQAAdW5pdmVyc2FsL2xvY2FsX3NldHRpbmdzLnhtbFBLAQIAABQAAgAIAESUV0cjtE77+wIAALAIAAAUAAAAAAAAAAEAAAAAAL8RAAB1bml2ZXJzYWwvcGxheWVyLnhtbFBLAQIAABQAAgAIAJpWWEgl0C+9wwgAAA8+AAApAAAAAAAAAAEAAAAAAOwUAAB1bml2ZXJzYWwvc2tpbl9jdXN0b21pemF0aW9uX3NldHRpbmdzLnhtbFBLAQIAABQAAgAIAJtWWEhKcspIcQ0AACciAAAXAAAAAAAAAAAAAAAAAPYdAAB1bml2ZXJzYWwvdW5pdmVyc2FsLnBuZ1BLAQIAABQAAgAIAJtWWEiV7pF+SwAAAGsAAAAbAAAAAAAAAAEAAAAAAJwrAAB1bml2ZXJzYWwvdW5pdmVyc2FsLnBuZy54bWxQSwUGAAAAAAsACwBJAwAAICw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C:\Users\abc\Desktop"/>
  <p:tag name="ISPRING_PRESENTATION_TITLE" val="工作总结.pptx"/>
</p:tagLst>
</file>

<file path=ppt/theme/theme1.xml><?xml version="1.0" encoding="utf-8"?>
<a:theme xmlns:a="http://schemas.openxmlformats.org/drawingml/2006/main" name="Office 主题">
  <a:themeElements>
    <a:clrScheme name="自定义 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B0D13"/>
      </a:accent1>
      <a:accent2>
        <a:srgbClr val="FFBE00"/>
      </a:accent2>
      <a:accent3>
        <a:srgbClr val="D03F56"/>
      </a:accent3>
      <a:accent4>
        <a:srgbClr val="7030A0"/>
      </a:accent4>
      <a:accent5>
        <a:srgbClr val="EEECE1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Impact"/>
        <a:ea typeface="微软雅黑"/>
        <a:cs typeface=""/>
      </a:majorFont>
      <a:minorFont>
        <a:latin typeface="Impact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2783</Words>
  <Application>Microsoft Office PowerPoint</Application>
  <PresentationFormat>自定义</PresentationFormat>
  <Paragraphs>276</Paragraphs>
  <Slides>34</Slides>
  <Notes>34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2" baseType="lpstr">
      <vt:lpstr>DIN Mittelschrift Std</vt:lpstr>
      <vt:lpstr>方正粗黑宋简体</vt:lpstr>
      <vt:lpstr>华康俪金黑W8(P)</vt:lpstr>
      <vt:lpstr>微软雅黑</vt:lpstr>
      <vt:lpstr>Arial</vt:lpstr>
      <vt:lpstr>Calibri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http://www.ypppt.com/</dc:description>
  <cp:lastModifiedBy/>
  <cp:revision>2</cp:revision>
  <dcterms:created xsi:type="dcterms:W3CDTF">2017-01-16T04:31:00Z</dcterms:created>
  <dcterms:modified xsi:type="dcterms:W3CDTF">2021-01-05T07:26:10Z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