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305" r:id="rId2"/>
    <p:sldId id="266" r:id="rId3"/>
    <p:sldId id="264" r:id="rId4"/>
    <p:sldId id="257" r:id="rId5"/>
    <p:sldId id="267" r:id="rId6"/>
    <p:sldId id="268" r:id="rId7"/>
    <p:sldId id="306" r:id="rId8"/>
    <p:sldId id="269" r:id="rId9"/>
    <p:sldId id="275" r:id="rId10"/>
    <p:sldId id="276" r:id="rId11"/>
    <p:sldId id="277" r:id="rId12"/>
    <p:sldId id="280" r:id="rId13"/>
    <p:sldId id="281" r:id="rId14"/>
    <p:sldId id="282" r:id="rId15"/>
    <p:sldId id="283" r:id="rId16"/>
    <p:sldId id="284" r:id="rId17"/>
    <p:sldId id="285" r:id="rId18"/>
    <p:sldId id="307" r:id="rId19"/>
    <p:sldId id="288" r:id="rId20"/>
    <p:sldId id="289" r:id="rId21"/>
    <p:sldId id="290" r:id="rId22"/>
    <p:sldId id="308" r:id="rId23"/>
    <p:sldId id="292" r:id="rId24"/>
    <p:sldId id="293" r:id="rId25"/>
    <p:sldId id="294" r:id="rId26"/>
    <p:sldId id="295" r:id="rId27"/>
    <p:sldId id="296" r:id="rId28"/>
    <p:sldId id="297" r:id="rId29"/>
    <p:sldId id="298" r:id="rId30"/>
    <p:sldId id="299" r:id="rId31"/>
    <p:sldId id="300" r:id="rId32"/>
    <p:sldId id="301" r:id="rId33"/>
    <p:sldId id="309"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0B06"/>
    <a:srgbClr val="FBE9BF"/>
    <a:srgbClr val="FFF2D0"/>
    <a:srgbClr val="C7000C"/>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0" d="100"/>
          <a:sy n="90" d="100"/>
        </p:scale>
        <p:origin x="204" y="8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DCE1DE-D8CE-4C19-B0AE-5679ED32AFB0}"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9A5C11-345D-4B8A-9A75-9721A8037E9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3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43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77EC7FEF-DF46-428B-AE49-56F18F30D907}" type="slidenum">
              <a:rPr lang="zh-CN" altLang="en-US">
                <a:latin typeface="Calibri" panose="020F0502020204030204" pitchFamily="34" charset="0"/>
                <a:ea typeface="宋体" panose="02010600030101010101" pitchFamily="2" charset="-122"/>
              </a:rPr>
              <a:t>18</a:t>
            </a:fld>
            <a:endParaRPr lang="en-US" altLang="zh-CN">
              <a:latin typeface="Calibri" panose="020F050202020403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3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43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77EC7FEF-DF46-428B-AE49-56F18F30D907}" type="slidenum">
              <a:rPr lang="zh-CN" altLang="en-US">
                <a:latin typeface="Calibri" panose="020F0502020204030204" pitchFamily="34" charset="0"/>
                <a:ea typeface="宋体" panose="02010600030101010101" pitchFamily="2" charset="-122"/>
              </a:rPr>
              <a:t>22</a:t>
            </a:fld>
            <a:endParaRPr lang="en-US" altLang="zh-CN">
              <a:latin typeface="Calibri" panose="020F050202020403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3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43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77EC7FEF-DF46-428B-AE49-56F18F30D907}" type="slidenum">
              <a:rPr lang="zh-CN" altLang="en-US">
                <a:latin typeface="Calibri" panose="020F0502020204030204" pitchFamily="34" charset="0"/>
                <a:ea typeface="宋体" panose="02010600030101010101" pitchFamily="2" charset="-122"/>
              </a:rPr>
              <a:t>3</a:t>
            </a:fld>
            <a:endParaRPr lang="en-US" altLang="zh-CN">
              <a:latin typeface="Calibri" panose="020F0502020204030204" pitchFamily="34" charset="0"/>
              <a:ea typeface="宋体" panose="02010600030101010101"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t>33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3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43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77EC7FEF-DF46-428B-AE49-56F18F30D907}" type="slidenum">
              <a:rPr lang="zh-CN" altLang="en-US">
                <a:latin typeface="Calibri" panose="020F0502020204030204" pitchFamily="34" charset="0"/>
                <a:ea typeface="宋体" panose="02010600030101010101" pitchFamily="2" charset="-122"/>
              </a:rPr>
              <a:t>7</a:t>
            </a:fld>
            <a:endParaRPr lang="en-US" altLang="zh-CN">
              <a:latin typeface="Calibri" panose="020F050202020403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9A5C11-345D-4B8A-9A75-9721A8037E9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gradFill flip="none" rotWithShape="1">
          <a:gsLst>
            <a:gs pos="0">
              <a:srgbClr val="FBE9BF"/>
            </a:gs>
            <a:gs pos="47000">
              <a:srgbClr val="FFF2D0"/>
            </a:gs>
            <a:gs pos="100000">
              <a:srgbClr val="FBE9BF"/>
            </a:gs>
          </a:gsLst>
          <a:lin ang="0" scaled="1"/>
          <a:tileRect/>
        </a:gra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gradFill flip="none" rotWithShape="1">
          <a:gsLst>
            <a:gs pos="0">
              <a:srgbClr val="FBE9BF"/>
            </a:gs>
            <a:gs pos="47000">
              <a:srgbClr val="FFF2D0"/>
            </a:gs>
            <a:gs pos="100000">
              <a:srgbClr val="FBE9BF"/>
            </a:gs>
          </a:gsLst>
          <a:lin ang="0" scaled="1"/>
          <a:tileRect/>
        </a:grad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bg>
      <p:bgPr>
        <a:gradFill flip="none" rotWithShape="1">
          <a:gsLst>
            <a:gs pos="0">
              <a:srgbClr val="FBE9BF"/>
            </a:gs>
            <a:gs pos="47000">
              <a:srgbClr val="FFF2D0"/>
            </a:gs>
            <a:gs pos="100000">
              <a:srgbClr val="FBE9BF"/>
            </a:gs>
          </a:gsLst>
          <a:lin ang="0" scaled="1"/>
          <a:tileRect/>
        </a:grad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A8CED-5AE7-4E66-99E5-65A25351951C}"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1875F2-EFEB-404F-8F07-038F4BAF46C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9.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23.png"/><Relationship Id="rId5" Type="http://schemas.openxmlformats.org/officeDocument/2006/relationships/image" Target="../media/image9.png"/><Relationship Id="rId10" Type="http://schemas.openxmlformats.org/officeDocument/2006/relationships/image" Target="../media/image22.png"/><Relationship Id="rId4" Type="http://schemas.openxmlformats.org/officeDocument/2006/relationships/image" Target="../media/image5.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9.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9.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9.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9.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9.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9.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png"/><Relationship Id="rId7"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png"/><Relationship Id="rId7"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43.png"/></Relationships>
</file>

<file path=ppt/slides/_rels/slide2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png"/><Relationship Id="rId7"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4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48.jpeg"/><Relationship Id="rId5" Type="http://schemas.openxmlformats.org/officeDocument/2006/relationships/image" Target="../media/image9.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49.jpeg"/><Relationship Id="rId5" Type="http://schemas.openxmlformats.org/officeDocument/2006/relationships/image" Target="../media/image9.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50.jpeg"/><Relationship Id="rId5" Type="http://schemas.openxmlformats.org/officeDocument/2006/relationships/image" Target="../media/image9.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51.jpeg"/><Relationship Id="rId5" Type="http://schemas.openxmlformats.org/officeDocument/2006/relationships/image" Target="../media/image9.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52.jpeg"/><Relationship Id="rId5" Type="http://schemas.openxmlformats.org/officeDocument/2006/relationships/image" Target="../media/image9.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53.jpeg"/><Relationship Id="rId5" Type="http://schemas.openxmlformats.org/officeDocument/2006/relationships/image" Target="../media/image9.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54.jpeg"/><Relationship Id="rId5" Type="http://schemas.openxmlformats.org/officeDocument/2006/relationships/image" Target="../media/image9.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55.jpeg"/><Relationship Id="rId5" Type="http://schemas.openxmlformats.org/officeDocument/2006/relationships/image" Target="../media/image9.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56.jpeg"/><Relationship Id="rId5" Type="http://schemas.openxmlformats.org/officeDocument/2006/relationships/image" Target="../media/image9.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57.jpeg"/><Relationship Id="rId5" Type="http://schemas.openxmlformats.org/officeDocument/2006/relationships/image" Target="../media/image9.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195578" y="1319782"/>
            <a:ext cx="9800844" cy="2092881"/>
          </a:xfrm>
          <a:prstGeom prst="rect">
            <a:avLst/>
          </a:prstGeom>
          <a:noFill/>
        </p:spPr>
        <p:txBody>
          <a:bodyPr wrap="square" rtlCol="0">
            <a:spAutoFit/>
          </a:bodyPr>
          <a:lstStyle/>
          <a:p>
            <a:pPr algn="ctr"/>
            <a:r>
              <a:rPr lang="zh-CN" altLang="en-US" sz="13000" dirty="0">
                <a:ln w="19050">
                  <a:noFill/>
                </a:ln>
                <a:blipFill>
                  <a:blip r:embed="rId3"/>
                  <a:stretch>
                    <a:fillRect/>
                  </a:stretch>
                </a:blipFill>
                <a:latin typeface="禹卫书法行书简体" panose="02000603000000000000" pitchFamily="2" charset="-122"/>
                <a:ea typeface="禹卫书法行书简体" panose="02000603000000000000" pitchFamily="2" charset="-122"/>
              </a:rPr>
              <a:t>聚焦两会</a:t>
            </a:r>
          </a:p>
        </p:txBody>
      </p:sp>
      <p:grpSp>
        <p:nvGrpSpPr>
          <p:cNvPr id="12" name="组合 11"/>
          <p:cNvGrpSpPr/>
          <p:nvPr/>
        </p:nvGrpSpPr>
        <p:grpSpPr>
          <a:xfrm>
            <a:off x="3878884" y="4481522"/>
            <a:ext cx="4415945" cy="656604"/>
            <a:chOff x="255355" y="276310"/>
            <a:chExt cx="5588817" cy="830997"/>
          </a:xfrm>
        </p:grpSpPr>
        <p:grpSp>
          <p:nvGrpSpPr>
            <p:cNvPr id="13" name="组合 12"/>
            <p:cNvGrpSpPr/>
            <p:nvPr/>
          </p:nvGrpSpPr>
          <p:grpSpPr>
            <a:xfrm>
              <a:off x="255355" y="292955"/>
              <a:ext cx="1659090" cy="797708"/>
              <a:chOff x="2600221" y="247815"/>
              <a:chExt cx="1650517" cy="793586"/>
            </a:xfrm>
          </p:grpSpPr>
          <p:pic>
            <p:nvPicPr>
              <p:cNvPr id="15" name="Picture 5" descr="F:\PPT分类资料\两会\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F:\PPT分类资料\两会\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51"/>
            <p:cNvSpPr txBox="1"/>
            <p:nvPr/>
          </p:nvSpPr>
          <p:spPr>
            <a:xfrm>
              <a:off x="2067660" y="276310"/>
              <a:ext cx="3776512" cy="830997"/>
            </a:xfrm>
            <a:prstGeom prst="rect">
              <a:avLst/>
            </a:prstGeom>
            <a:noFill/>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eaLnBrk="1" hangingPunct="1">
                <a:defRPr/>
              </a:pPr>
              <a:r>
                <a:rPr lang="zh-CN" altLang="en-US" sz="1800" b="0" dirty="0">
                  <a:blipFill>
                    <a:blip r:embed="rId3"/>
                    <a:stretch>
                      <a:fillRect/>
                    </a:stretch>
                  </a:blipFill>
                  <a:latin typeface="禹卫书法行书简体" panose="02000603000000000000" pitchFamily="2" charset="-122"/>
                  <a:ea typeface="禹卫书法行书简体" panose="02000603000000000000" pitchFamily="2" charset="-122"/>
                </a:rPr>
                <a:t>十二届全国人大五次会议</a:t>
              </a:r>
              <a:endParaRPr lang="en-US" altLang="zh-CN" sz="1800" b="0" dirty="0">
                <a:blipFill>
                  <a:blip r:embed="rId3"/>
                  <a:stretch>
                    <a:fillRect/>
                  </a:stretch>
                </a:blipFill>
                <a:latin typeface="禹卫书法行书简体" panose="02000603000000000000" pitchFamily="2" charset="-122"/>
                <a:ea typeface="禹卫书法行书简体" panose="02000603000000000000" pitchFamily="2" charset="-122"/>
              </a:endParaRPr>
            </a:p>
            <a:p>
              <a:pPr eaLnBrk="1" hangingPunct="1">
                <a:defRPr/>
              </a:pPr>
              <a:r>
                <a:rPr lang="zh-CN" altLang="en-US" sz="1800" b="0" dirty="0">
                  <a:blipFill>
                    <a:blip r:embed="rId3"/>
                    <a:stretch>
                      <a:fillRect/>
                    </a:stretch>
                  </a:blipFill>
                  <a:latin typeface="禹卫书法行书简体" panose="02000603000000000000" pitchFamily="2" charset="-122"/>
                  <a:ea typeface="禹卫书法行书简体" panose="02000603000000000000" pitchFamily="2" charset="-122"/>
                </a:rPr>
                <a:t>全国政协十二届五次会议</a:t>
              </a:r>
            </a:p>
          </p:txBody>
        </p:sp>
      </p:grpSp>
      <p:sp>
        <p:nvSpPr>
          <p:cNvPr id="17" name="TextBox 51">
            <a:hlinkClick r:id="" action="ppaction://hlinkshowjump?jump=nextslide"/>
          </p:cNvPr>
          <p:cNvSpPr txBox="1">
            <a:spLocks noChangeArrowheads="1"/>
          </p:cNvSpPr>
          <p:nvPr/>
        </p:nvSpPr>
        <p:spPr bwMode="auto">
          <a:xfrm>
            <a:off x="2374471" y="3643094"/>
            <a:ext cx="74430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dirty="0">
                <a:blipFill>
                  <a:blip r:embed="rId3"/>
                  <a:stretch>
                    <a:fillRect/>
                  </a:stretch>
                </a:blipFill>
                <a:latin typeface="禹卫书法行书简体" panose="02000603000000000000" pitchFamily="2" charset="-122"/>
                <a:ea typeface="禹卫书法行书简体" panose="02000603000000000000" pitchFamily="2" charset="-122"/>
              </a:rPr>
              <a:t>聚焦两会关注民生两会精神完全解读</a:t>
            </a:r>
            <a:r>
              <a:rPr lang="en-US" altLang="zh-CN" sz="2800" dirty="0">
                <a:blipFill>
                  <a:blip r:embed="rId3"/>
                  <a:stretch>
                    <a:fillRect/>
                  </a:stretch>
                </a:blipFill>
                <a:latin typeface="禹卫书法行书简体" panose="02000603000000000000" pitchFamily="2" charset="-122"/>
                <a:ea typeface="禹卫书法行书简体" panose="02000603000000000000" pitchFamily="2" charset="-122"/>
              </a:rPr>
              <a:t>PPT</a:t>
            </a:r>
            <a:r>
              <a:rPr lang="zh-CN" altLang="en-US" sz="2800" dirty="0">
                <a:blipFill>
                  <a:blip r:embed="rId3"/>
                  <a:stretch>
                    <a:fillRect/>
                  </a:stretch>
                </a:blipFill>
                <a:latin typeface="禹卫书法行书简体" panose="02000603000000000000" pitchFamily="2" charset="-122"/>
                <a:ea typeface="禹卫书法行书简体" panose="02000603000000000000" pitchFamily="2" charset="-122"/>
              </a:rPr>
              <a:t>模板</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3150388" cy="646331"/>
          </a:xfrm>
          <a:prstGeom prst="rect">
            <a:avLst/>
          </a:prstGeom>
          <a:noFill/>
        </p:spPr>
        <p:txBody>
          <a:bodyPr wrap="square" rtlCol="0">
            <a:spAutoFit/>
          </a:bodyPr>
          <a:lstStyle/>
          <a:p>
            <a:r>
              <a:rPr lang="en-US" altLang="zh-CN" sz="3600" dirty="0">
                <a:solidFill>
                  <a:schemeClr val="accent1"/>
                </a:solidFill>
                <a:latin typeface="方正清刻本悦宋简体" panose="02000000000000000000" pitchFamily="2" charset="-122"/>
                <a:ea typeface="方正清刻本悦宋简体" panose="02000000000000000000" pitchFamily="2" charset="-122"/>
              </a:rPr>
              <a:t>2016</a:t>
            </a:r>
            <a:r>
              <a:rPr lang="zh-CN" altLang="en-US" sz="3600" dirty="0">
                <a:solidFill>
                  <a:schemeClr val="accent1"/>
                </a:solidFill>
                <a:latin typeface="方正清刻本悦宋简体" panose="02000000000000000000" pitchFamily="2" charset="-122"/>
                <a:ea typeface="方正清刻本悦宋简体" panose="02000000000000000000" pitchFamily="2" charset="-122"/>
              </a:rPr>
              <a:t>工作回顾</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736"/>
            <a:chOff x="8399895" y="36954"/>
            <a:chExt cx="3759582" cy="567736"/>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84286" y="60868"/>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7" name="组合 6"/>
          <p:cNvGrpSpPr/>
          <p:nvPr/>
        </p:nvGrpSpPr>
        <p:grpSpPr>
          <a:xfrm>
            <a:off x="2305857" y="1879441"/>
            <a:ext cx="2059671" cy="2059670"/>
            <a:chOff x="1488557" y="1743739"/>
            <a:chExt cx="2232837" cy="2232837"/>
          </a:xfrm>
        </p:grpSpPr>
        <p:grpSp>
          <p:nvGrpSpPr>
            <p:cNvPr id="3" name="组合 2"/>
            <p:cNvGrpSpPr/>
            <p:nvPr/>
          </p:nvGrpSpPr>
          <p:grpSpPr>
            <a:xfrm>
              <a:off x="1488557" y="1743739"/>
              <a:ext cx="2232837" cy="2232837"/>
              <a:chOff x="1924493" y="1998921"/>
              <a:chExt cx="1935126" cy="1935126"/>
            </a:xfrm>
          </p:grpSpPr>
          <p:sp>
            <p:nvSpPr>
              <p:cNvPr id="2" name="椭圆 1"/>
              <p:cNvSpPr/>
              <p:nvPr/>
            </p:nvSpPr>
            <p:spPr>
              <a:xfrm>
                <a:off x="1924493" y="1998921"/>
                <a:ext cx="1935126" cy="193512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1992056" y="2066484"/>
                <a:ext cx="1800000" cy="1800000"/>
              </a:xfrm>
              <a:prstGeom prst="ellipse">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61901" y="1993198"/>
              <a:ext cx="1686147" cy="1686148"/>
            </a:xfrm>
            <a:prstGeom prst="rect">
              <a:avLst/>
            </a:prstGeom>
          </p:spPr>
        </p:pic>
      </p:grpSp>
      <p:sp>
        <p:nvSpPr>
          <p:cNvPr id="8" name="圆角矩形 7"/>
          <p:cNvSpPr/>
          <p:nvPr/>
        </p:nvSpPr>
        <p:spPr>
          <a:xfrm>
            <a:off x="2023362" y="3697071"/>
            <a:ext cx="2624661" cy="5584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方正清刻本悦宋简体" panose="02000000000000000000" pitchFamily="2" charset="-122"/>
                <a:ea typeface="方正清刻本悦宋简体" panose="02000000000000000000" pitchFamily="2" charset="-122"/>
              </a:rPr>
              <a:t>基本医保财政补助</a:t>
            </a:r>
          </a:p>
        </p:txBody>
      </p:sp>
      <p:sp>
        <p:nvSpPr>
          <p:cNvPr id="20" name="文本框 19"/>
          <p:cNvSpPr txBox="1"/>
          <p:nvPr/>
        </p:nvSpPr>
        <p:spPr>
          <a:xfrm>
            <a:off x="925033" y="4547883"/>
            <a:ext cx="4821319" cy="1754326"/>
          </a:xfrm>
          <a:prstGeom prst="rect">
            <a:avLst/>
          </a:prstGeom>
          <a:noFill/>
        </p:spPr>
        <p:txBody>
          <a:bodyPr wrap="square" rtlCol="0">
            <a:spAutoFit/>
          </a:bodyPr>
          <a:lstStyle/>
          <a:p>
            <a:pPr algn="ctr">
              <a:lnSpc>
                <a:spcPct val="150000"/>
              </a:lnSpc>
            </a:pPr>
            <a:r>
              <a:rPr lang="zh-CN" altLang="en-US" sz="2400" dirty="0">
                <a:solidFill>
                  <a:schemeClr val="accent1"/>
                </a:solidFill>
                <a:latin typeface="方正清刻本悦宋简体" panose="02000000000000000000" pitchFamily="2" charset="-122"/>
                <a:ea typeface="方正清刻本悦宋简体" panose="02000000000000000000" pitchFamily="2" charset="-122"/>
              </a:rPr>
              <a:t>任务由每人每年</a:t>
            </a:r>
            <a:r>
              <a:rPr lang="en-US" altLang="zh-CN" sz="2400" dirty="0">
                <a:solidFill>
                  <a:schemeClr val="accent1"/>
                </a:solidFill>
                <a:latin typeface="方正清刻本悦宋简体" panose="02000000000000000000" pitchFamily="2" charset="-122"/>
                <a:ea typeface="方正清刻本悦宋简体" panose="02000000000000000000" pitchFamily="2" charset="-122"/>
              </a:rPr>
              <a:t>380</a:t>
            </a:r>
            <a:r>
              <a:rPr lang="zh-CN" altLang="en-US" sz="2400" dirty="0">
                <a:solidFill>
                  <a:schemeClr val="accent1"/>
                </a:solidFill>
                <a:latin typeface="方正清刻本悦宋简体" panose="02000000000000000000" pitchFamily="2" charset="-122"/>
                <a:ea typeface="方正清刻本悦宋简体" panose="02000000000000000000" pitchFamily="2" charset="-122"/>
              </a:rPr>
              <a:t>元提高到</a:t>
            </a:r>
            <a:r>
              <a:rPr lang="en-US" altLang="zh-CN" sz="2400" dirty="0">
                <a:solidFill>
                  <a:schemeClr val="accent1"/>
                </a:solidFill>
                <a:latin typeface="方正清刻本悦宋简体" panose="02000000000000000000" pitchFamily="2" charset="-122"/>
                <a:ea typeface="方正清刻本悦宋简体" panose="02000000000000000000" pitchFamily="2" charset="-122"/>
              </a:rPr>
              <a:t>420</a:t>
            </a:r>
            <a:r>
              <a:rPr lang="zh-CN" altLang="en-US" sz="2400" dirty="0">
                <a:solidFill>
                  <a:schemeClr val="accent1"/>
                </a:solidFill>
                <a:latin typeface="方正清刻本悦宋简体" panose="02000000000000000000" pitchFamily="2" charset="-122"/>
                <a:ea typeface="方正清刻本悦宋简体" panose="02000000000000000000" pitchFamily="2" charset="-122"/>
              </a:rPr>
              <a:t>元 实际每人每年不低于</a:t>
            </a:r>
            <a:r>
              <a:rPr lang="en-US" altLang="zh-CN" sz="2400" dirty="0">
                <a:solidFill>
                  <a:schemeClr val="accent1"/>
                </a:solidFill>
                <a:latin typeface="方正清刻本悦宋简体" panose="02000000000000000000" pitchFamily="2" charset="-122"/>
                <a:ea typeface="方正清刻本悦宋简体" panose="02000000000000000000" pitchFamily="2" charset="-122"/>
              </a:rPr>
              <a:t>420</a:t>
            </a:r>
            <a:r>
              <a:rPr lang="zh-CN" altLang="en-US" sz="2400" dirty="0">
                <a:solidFill>
                  <a:schemeClr val="accent1"/>
                </a:solidFill>
                <a:latin typeface="方正清刻本悦宋简体" panose="02000000000000000000" pitchFamily="2" charset="-122"/>
                <a:ea typeface="方正清刻本悦宋简体" panose="02000000000000000000" pitchFamily="2" charset="-122"/>
              </a:rPr>
              <a:t>元</a:t>
            </a:r>
            <a:endParaRPr lang="en-US" altLang="zh-CN" sz="2400" dirty="0">
              <a:solidFill>
                <a:schemeClr val="accent1"/>
              </a:solidFill>
              <a:latin typeface="方正清刻本悦宋简体" panose="02000000000000000000" pitchFamily="2" charset="-122"/>
              <a:ea typeface="方正清刻本悦宋简体" panose="02000000000000000000" pitchFamily="2" charset="-122"/>
            </a:endParaRPr>
          </a:p>
          <a:p>
            <a:pPr algn="ctr">
              <a:lnSpc>
                <a:spcPct val="150000"/>
              </a:lnSpc>
            </a:pPr>
            <a:endParaRPr lang="zh-CN" altLang="en-US" sz="2400" dirty="0">
              <a:solidFill>
                <a:schemeClr val="accent1"/>
              </a:solidFill>
              <a:latin typeface="方正清刻本悦宋简体" panose="02000000000000000000" pitchFamily="2" charset="-122"/>
              <a:ea typeface="方正清刻本悦宋简体" panose="02000000000000000000" pitchFamily="2" charset="-122"/>
            </a:endParaRPr>
          </a:p>
        </p:txBody>
      </p:sp>
      <p:grpSp>
        <p:nvGrpSpPr>
          <p:cNvPr id="56" name="组合 55"/>
          <p:cNvGrpSpPr/>
          <p:nvPr/>
        </p:nvGrpSpPr>
        <p:grpSpPr>
          <a:xfrm>
            <a:off x="7436423" y="1879441"/>
            <a:ext cx="2059671" cy="2059670"/>
            <a:chOff x="1488557" y="1743739"/>
            <a:chExt cx="2232837" cy="2232837"/>
          </a:xfrm>
        </p:grpSpPr>
        <p:grpSp>
          <p:nvGrpSpPr>
            <p:cNvPr id="59" name="组合 58"/>
            <p:cNvGrpSpPr/>
            <p:nvPr/>
          </p:nvGrpSpPr>
          <p:grpSpPr>
            <a:xfrm>
              <a:off x="1488557" y="1743739"/>
              <a:ext cx="2232837" cy="2232837"/>
              <a:chOff x="1924493" y="1998921"/>
              <a:chExt cx="1935126" cy="1935126"/>
            </a:xfrm>
          </p:grpSpPr>
          <p:sp>
            <p:nvSpPr>
              <p:cNvPr id="61" name="椭圆 60"/>
              <p:cNvSpPr/>
              <p:nvPr/>
            </p:nvSpPr>
            <p:spPr>
              <a:xfrm>
                <a:off x="1924493" y="1998921"/>
                <a:ext cx="1935126" cy="193512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a:spLocks noChangeAspect="1"/>
              </p:cNvSpPr>
              <p:nvPr/>
            </p:nvSpPr>
            <p:spPr>
              <a:xfrm>
                <a:off x="1992056" y="2066484"/>
                <a:ext cx="1800000" cy="1800000"/>
              </a:xfrm>
              <a:prstGeom prst="ellipse">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0" name="图片 5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42586" y="2072280"/>
              <a:ext cx="1520169" cy="1520169"/>
            </a:xfrm>
            <a:prstGeom prst="rect">
              <a:avLst/>
            </a:prstGeom>
          </p:spPr>
        </p:pic>
      </p:grpSp>
      <p:sp>
        <p:nvSpPr>
          <p:cNvPr id="57" name="圆角矩形 56"/>
          <p:cNvSpPr/>
          <p:nvPr/>
        </p:nvSpPr>
        <p:spPr>
          <a:xfrm>
            <a:off x="7153928" y="3697071"/>
            <a:ext cx="2624661" cy="5584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方正清刻本悦宋简体" panose="02000000000000000000" pitchFamily="2" charset="-122"/>
                <a:ea typeface="方正清刻本悦宋简体" panose="02000000000000000000" pitchFamily="2" charset="-122"/>
              </a:rPr>
              <a:t>城乡低保标准提高</a:t>
            </a:r>
          </a:p>
        </p:txBody>
      </p:sp>
      <p:sp>
        <p:nvSpPr>
          <p:cNvPr id="58" name="文本框 57"/>
          <p:cNvSpPr txBox="1"/>
          <p:nvPr/>
        </p:nvSpPr>
        <p:spPr>
          <a:xfrm>
            <a:off x="6303812" y="4547883"/>
            <a:ext cx="4324893" cy="1200329"/>
          </a:xfrm>
          <a:prstGeom prst="rect">
            <a:avLst/>
          </a:prstGeom>
          <a:noFill/>
        </p:spPr>
        <p:txBody>
          <a:bodyPr wrap="square" rtlCol="0">
            <a:spAutoFit/>
          </a:bodyPr>
          <a:lstStyle/>
          <a:p>
            <a:pPr algn="ctr">
              <a:lnSpc>
                <a:spcPct val="150000"/>
              </a:lnSpc>
            </a:pPr>
            <a:r>
              <a:rPr lang="zh-CN" altLang="en-US" sz="2400" dirty="0">
                <a:solidFill>
                  <a:schemeClr val="accent1"/>
                </a:solidFill>
                <a:latin typeface="方正清刻本悦宋简体" panose="02000000000000000000" pitchFamily="2" charset="-122"/>
                <a:ea typeface="方正清刻本悦宋简体" panose="02000000000000000000" pitchFamily="2" charset="-122"/>
              </a:rPr>
              <a:t>分别提高</a:t>
            </a:r>
            <a:r>
              <a:rPr lang="en-US" altLang="zh-CN" sz="2400" dirty="0">
                <a:solidFill>
                  <a:schemeClr val="accent1"/>
                </a:solidFill>
                <a:latin typeface="方正清刻本悦宋简体" panose="02000000000000000000" pitchFamily="2" charset="-122"/>
                <a:ea typeface="方正清刻本悦宋简体" panose="02000000000000000000" pitchFamily="2" charset="-122"/>
              </a:rPr>
              <a:t>5%</a:t>
            </a:r>
            <a:r>
              <a:rPr lang="zh-CN" altLang="en-US" sz="2400" dirty="0">
                <a:solidFill>
                  <a:schemeClr val="accent1"/>
                </a:solidFill>
                <a:latin typeface="方正清刻本悦宋简体" panose="02000000000000000000" pitchFamily="2" charset="-122"/>
                <a:ea typeface="方正清刻本悦宋简体" panose="02000000000000000000" pitchFamily="2" charset="-122"/>
              </a:rPr>
              <a:t>和</a:t>
            </a:r>
            <a:r>
              <a:rPr lang="en-US" altLang="zh-CN" sz="2400" dirty="0">
                <a:solidFill>
                  <a:schemeClr val="accent1"/>
                </a:solidFill>
                <a:latin typeface="方正清刻本悦宋简体" panose="02000000000000000000" pitchFamily="2" charset="-122"/>
                <a:ea typeface="方正清刻本悦宋简体" panose="02000000000000000000" pitchFamily="2" charset="-122"/>
              </a:rPr>
              <a:t>8%</a:t>
            </a:r>
          </a:p>
          <a:p>
            <a:pPr algn="ctr">
              <a:lnSpc>
                <a:spcPct val="150000"/>
              </a:lnSpc>
            </a:pPr>
            <a:r>
              <a:rPr lang="zh-CN" altLang="en-US" sz="2400" dirty="0">
                <a:solidFill>
                  <a:schemeClr val="accent1"/>
                </a:solidFill>
                <a:latin typeface="方正清刻本悦宋简体" panose="02000000000000000000" pitchFamily="2" charset="-122"/>
                <a:ea typeface="方正清刻本悦宋简体" panose="02000000000000000000" pitchFamily="2" charset="-122"/>
              </a:rPr>
              <a:t>实际分别提高</a:t>
            </a:r>
            <a:r>
              <a:rPr lang="en-US" altLang="zh-CN" sz="2400" dirty="0">
                <a:solidFill>
                  <a:schemeClr val="accent1"/>
                </a:solidFill>
                <a:latin typeface="方正清刻本悦宋简体" panose="02000000000000000000" pitchFamily="2" charset="-122"/>
                <a:ea typeface="方正清刻本悦宋简体" panose="02000000000000000000" pitchFamily="2" charset="-122"/>
              </a:rPr>
              <a:t>9.7%</a:t>
            </a:r>
            <a:r>
              <a:rPr lang="zh-CN" altLang="en-US" sz="2400" dirty="0">
                <a:solidFill>
                  <a:schemeClr val="accent1"/>
                </a:solidFill>
                <a:latin typeface="方正清刻本悦宋简体" panose="02000000000000000000" pitchFamily="2" charset="-122"/>
                <a:ea typeface="方正清刻本悦宋简体" panose="02000000000000000000" pitchFamily="2" charset="-122"/>
              </a:rPr>
              <a:t>和</a:t>
            </a:r>
            <a:r>
              <a:rPr lang="en-US" altLang="zh-CN" sz="2400" dirty="0">
                <a:solidFill>
                  <a:schemeClr val="accent1"/>
                </a:solidFill>
                <a:latin typeface="方正清刻本悦宋简体" panose="02000000000000000000" pitchFamily="2" charset="-122"/>
                <a:ea typeface="方正清刻本悦宋简体" panose="02000000000000000000" pitchFamily="2" charset="-122"/>
              </a:rPr>
              <a:t>17.8%</a:t>
            </a:r>
            <a:endParaRPr lang="zh-CN" altLang="en-US" sz="2400" dirty="0">
              <a:solidFill>
                <a:schemeClr val="accent1"/>
              </a:solidFill>
              <a:latin typeface="方正清刻本悦宋简体" panose="02000000000000000000" pitchFamily="2" charset="-122"/>
              <a:ea typeface="方正清刻本悦宋简体" panose="02000000000000000000" pitchFamily="2" charset="-122"/>
            </a:endParaRPr>
          </a:p>
        </p:txBody>
      </p:sp>
      <p:sp>
        <p:nvSpPr>
          <p:cNvPr id="33" name="矩形 32"/>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3990360" cy="646331"/>
          </a:xfrm>
          <a:prstGeom prst="rect">
            <a:avLst/>
          </a:prstGeom>
          <a:noFill/>
        </p:spPr>
        <p:txBody>
          <a:bodyPr wrap="square" rtlCol="0">
            <a:spAutoFit/>
          </a:bodyPr>
          <a:lstStyle/>
          <a:p>
            <a:r>
              <a:rPr lang="en-US" altLang="zh-CN" sz="3600" dirty="0">
                <a:solidFill>
                  <a:schemeClr val="accent1"/>
                </a:solidFill>
                <a:latin typeface="方正清刻本悦宋简体" panose="02000000000000000000" pitchFamily="2" charset="-122"/>
                <a:ea typeface="方正清刻本悦宋简体" panose="02000000000000000000" pitchFamily="2" charset="-122"/>
              </a:rPr>
              <a:t>2017</a:t>
            </a:r>
            <a:r>
              <a:rPr lang="zh-CN" altLang="en-US" sz="3600" dirty="0">
                <a:solidFill>
                  <a:schemeClr val="accent1"/>
                </a:solidFill>
                <a:latin typeface="方正清刻本悦宋简体" panose="02000000000000000000" pitchFamily="2" charset="-122"/>
                <a:ea typeface="方正清刻本悦宋简体" panose="02000000000000000000" pitchFamily="2" charset="-122"/>
              </a:rPr>
              <a:t>主要预期指标</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56" name="组合 55"/>
          <p:cNvGrpSpPr/>
          <p:nvPr/>
        </p:nvGrpSpPr>
        <p:grpSpPr>
          <a:xfrm>
            <a:off x="1355394" y="1113895"/>
            <a:ext cx="1686799" cy="1686798"/>
            <a:chOff x="1488557" y="1743739"/>
            <a:chExt cx="2232837" cy="2232837"/>
          </a:xfrm>
        </p:grpSpPr>
        <p:grpSp>
          <p:nvGrpSpPr>
            <p:cNvPr id="59" name="组合 58"/>
            <p:cNvGrpSpPr/>
            <p:nvPr/>
          </p:nvGrpSpPr>
          <p:grpSpPr>
            <a:xfrm>
              <a:off x="1488557" y="1743739"/>
              <a:ext cx="2232837" cy="2232837"/>
              <a:chOff x="1924493" y="1998921"/>
              <a:chExt cx="1935126" cy="1935126"/>
            </a:xfrm>
          </p:grpSpPr>
          <p:sp>
            <p:nvSpPr>
              <p:cNvPr id="61" name="椭圆 60"/>
              <p:cNvSpPr/>
              <p:nvPr/>
            </p:nvSpPr>
            <p:spPr>
              <a:xfrm>
                <a:off x="1924493" y="1998921"/>
                <a:ext cx="1935126" cy="193512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a:spLocks noChangeAspect="1"/>
              </p:cNvSpPr>
              <p:nvPr/>
            </p:nvSpPr>
            <p:spPr>
              <a:xfrm>
                <a:off x="1992056" y="2066484"/>
                <a:ext cx="1800000" cy="1800000"/>
              </a:xfrm>
              <a:prstGeom prst="ellipse">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0" name="图片 5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2587" y="2072279"/>
              <a:ext cx="1520169" cy="1520170"/>
            </a:xfrm>
            <a:prstGeom prst="rect">
              <a:avLst/>
            </a:prstGeom>
          </p:spPr>
        </p:pic>
      </p:grpSp>
      <p:sp>
        <p:nvSpPr>
          <p:cNvPr id="57" name="圆角矩形 56"/>
          <p:cNvSpPr/>
          <p:nvPr/>
        </p:nvSpPr>
        <p:spPr>
          <a:xfrm>
            <a:off x="1124040" y="2601480"/>
            <a:ext cx="2149506" cy="4573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方正清刻本悦宋简体" panose="02000000000000000000" pitchFamily="2" charset="-122"/>
                <a:ea typeface="方正清刻本悦宋简体" panose="02000000000000000000" pitchFamily="2" charset="-122"/>
              </a:rPr>
              <a:t>国内生产总值</a:t>
            </a:r>
          </a:p>
        </p:txBody>
      </p:sp>
      <p:sp>
        <p:nvSpPr>
          <p:cNvPr id="58" name="文本框 57"/>
          <p:cNvSpPr txBox="1"/>
          <p:nvPr/>
        </p:nvSpPr>
        <p:spPr>
          <a:xfrm>
            <a:off x="988351" y="3058800"/>
            <a:ext cx="2420885" cy="461537"/>
          </a:xfrm>
          <a:prstGeom prst="rect">
            <a:avLst/>
          </a:prstGeom>
          <a:noFill/>
        </p:spPr>
        <p:txBody>
          <a:bodyPr wrap="square" rtlCol="0">
            <a:spAutoFit/>
          </a:bodyPr>
          <a:lstStyle/>
          <a:p>
            <a:pPr algn="ctr">
              <a:lnSpc>
                <a:spcPct val="150000"/>
              </a:lnSpc>
            </a:pPr>
            <a:r>
              <a:rPr lang="zh-CN" altLang="en-US" dirty="0">
                <a:solidFill>
                  <a:schemeClr val="accent1"/>
                </a:solidFill>
                <a:latin typeface="方正清刻本悦宋简体" panose="02000000000000000000" pitchFamily="2" charset="-122"/>
                <a:ea typeface="方正清刻本悦宋简体" panose="02000000000000000000" pitchFamily="2" charset="-122"/>
              </a:rPr>
              <a:t>增长</a:t>
            </a:r>
            <a:r>
              <a:rPr lang="en-US" altLang="zh-CN" dirty="0">
                <a:solidFill>
                  <a:schemeClr val="accent1"/>
                </a:solidFill>
                <a:latin typeface="方正清刻本悦宋简体" panose="02000000000000000000" pitchFamily="2" charset="-122"/>
                <a:ea typeface="方正清刻本悦宋简体" panose="02000000000000000000" pitchFamily="2" charset="-122"/>
              </a:rPr>
              <a:t>6.5%</a:t>
            </a:r>
            <a:r>
              <a:rPr lang="zh-CN" altLang="en-US" dirty="0">
                <a:solidFill>
                  <a:schemeClr val="accent1"/>
                </a:solidFill>
                <a:latin typeface="方正清刻本悦宋简体" panose="02000000000000000000" pitchFamily="2" charset="-122"/>
                <a:ea typeface="方正清刻本悦宋简体" panose="02000000000000000000" pitchFamily="2" charset="-122"/>
              </a:rPr>
              <a:t>左右</a:t>
            </a:r>
            <a:endParaRPr lang="en-US" altLang="zh-CN" dirty="0">
              <a:solidFill>
                <a:schemeClr val="accent1"/>
              </a:solidFill>
              <a:latin typeface="方正清刻本悦宋简体" panose="02000000000000000000" pitchFamily="2" charset="-122"/>
              <a:ea typeface="方正清刻本悦宋简体" panose="02000000000000000000" pitchFamily="2" charset="-122"/>
            </a:endParaRPr>
          </a:p>
        </p:txBody>
      </p:sp>
      <p:sp>
        <p:nvSpPr>
          <p:cNvPr id="33" name="矩形 32"/>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5261087" y="1102476"/>
            <a:ext cx="1686799" cy="1686798"/>
            <a:chOff x="1488557" y="1743739"/>
            <a:chExt cx="2232837" cy="2232837"/>
          </a:xfrm>
        </p:grpSpPr>
        <p:grpSp>
          <p:nvGrpSpPr>
            <p:cNvPr id="32" name="组合 31"/>
            <p:cNvGrpSpPr/>
            <p:nvPr/>
          </p:nvGrpSpPr>
          <p:grpSpPr>
            <a:xfrm>
              <a:off x="1488557" y="1743739"/>
              <a:ext cx="2232837" cy="2232837"/>
              <a:chOff x="1924493" y="1998921"/>
              <a:chExt cx="1935126" cy="1935126"/>
            </a:xfrm>
          </p:grpSpPr>
          <p:sp>
            <p:nvSpPr>
              <p:cNvPr id="35" name="椭圆 34"/>
              <p:cNvSpPr/>
              <p:nvPr/>
            </p:nvSpPr>
            <p:spPr>
              <a:xfrm>
                <a:off x="1924493" y="1998921"/>
                <a:ext cx="1935126" cy="193512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a:spLocks noChangeAspect="1"/>
              </p:cNvSpPr>
              <p:nvPr/>
            </p:nvSpPr>
            <p:spPr>
              <a:xfrm>
                <a:off x="1992056" y="2066484"/>
                <a:ext cx="1800000" cy="1800000"/>
              </a:xfrm>
              <a:prstGeom prst="ellipse">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4" name="图片 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42587" y="2072279"/>
              <a:ext cx="1520169" cy="1520170"/>
            </a:xfrm>
            <a:prstGeom prst="rect">
              <a:avLst/>
            </a:prstGeom>
          </p:spPr>
        </p:pic>
      </p:grpSp>
      <p:sp>
        <p:nvSpPr>
          <p:cNvPr id="37" name="圆角矩形 36"/>
          <p:cNvSpPr/>
          <p:nvPr/>
        </p:nvSpPr>
        <p:spPr>
          <a:xfrm>
            <a:off x="5029733" y="2590061"/>
            <a:ext cx="2149506" cy="4573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方正清刻本悦宋简体" panose="02000000000000000000" pitchFamily="2" charset="-122"/>
                <a:ea typeface="方正清刻本悦宋简体" panose="02000000000000000000" pitchFamily="2" charset="-122"/>
              </a:rPr>
              <a:t>居民消费价格</a:t>
            </a:r>
          </a:p>
        </p:txBody>
      </p:sp>
      <p:sp>
        <p:nvSpPr>
          <p:cNvPr id="38" name="文本框 37"/>
          <p:cNvSpPr txBox="1"/>
          <p:nvPr/>
        </p:nvSpPr>
        <p:spPr>
          <a:xfrm>
            <a:off x="4894044" y="3047381"/>
            <a:ext cx="2420885" cy="461537"/>
          </a:xfrm>
          <a:prstGeom prst="rect">
            <a:avLst/>
          </a:prstGeom>
          <a:noFill/>
        </p:spPr>
        <p:txBody>
          <a:bodyPr wrap="square" rtlCol="0">
            <a:spAutoFit/>
          </a:bodyPr>
          <a:lstStyle/>
          <a:p>
            <a:pPr algn="ctr">
              <a:lnSpc>
                <a:spcPct val="150000"/>
              </a:lnSpc>
            </a:pPr>
            <a:r>
              <a:rPr lang="zh-CN" altLang="en-US" dirty="0">
                <a:solidFill>
                  <a:schemeClr val="accent1"/>
                </a:solidFill>
                <a:latin typeface="方正清刻本悦宋简体" panose="02000000000000000000" pitchFamily="2" charset="-122"/>
                <a:ea typeface="方正清刻本悦宋简体" panose="02000000000000000000" pitchFamily="2" charset="-122"/>
              </a:rPr>
              <a:t>涨幅</a:t>
            </a:r>
            <a:r>
              <a:rPr lang="en-US" altLang="zh-CN" dirty="0">
                <a:solidFill>
                  <a:schemeClr val="accent1"/>
                </a:solidFill>
                <a:latin typeface="方正清刻本悦宋简体" panose="02000000000000000000" pitchFamily="2" charset="-122"/>
                <a:ea typeface="方正清刻本悦宋简体" panose="02000000000000000000" pitchFamily="2" charset="-122"/>
              </a:rPr>
              <a:t>3%</a:t>
            </a:r>
          </a:p>
        </p:txBody>
      </p:sp>
      <p:grpSp>
        <p:nvGrpSpPr>
          <p:cNvPr id="39" name="组合 38"/>
          <p:cNvGrpSpPr/>
          <p:nvPr/>
        </p:nvGrpSpPr>
        <p:grpSpPr>
          <a:xfrm>
            <a:off x="9039189" y="1113895"/>
            <a:ext cx="1686799" cy="1686798"/>
            <a:chOff x="1488557" y="1743739"/>
            <a:chExt cx="2232837" cy="2232837"/>
          </a:xfrm>
        </p:grpSpPr>
        <p:grpSp>
          <p:nvGrpSpPr>
            <p:cNvPr id="40" name="组合 39"/>
            <p:cNvGrpSpPr/>
            <p:nvPr/>
          </p:nvGrpSpPr>
          <p:grpSpPr>
            <a:xfrm>
              <a:off x="1488557" y="1743739"/>
              <a:ext cx="2232837" cy="2232837"/>
              <a:chOff x="1924493" y="1998921"/>
              <a:chExt cx="1935126" cy="1935126"/>
            </a:xfrm>
          </p:grpSpPr>
          <p:sp>
            <p:nvSpPr>
              <p:cNvPr id="42" name="椭圆 41"/>
              <p:cNvSpPr/>
              <p:nvPr/>
            </p:nvSpPr>
            <p:spPr>
              <a:xfrm>
                <a:off x="1924493" y="1998921"/>
                <a:ext cx="1935126" cy="193512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a:spLocks noChangeAspect="1"/>
              </p:cNvSpPr>
              <p:nvPr/>
            </p:nvSpPr>
            <p:spPr>
              <a:xfrm>
                <a:off x="1992056" y="2066484"/>
                <a:ext cx="1800000" cy="1800000"/>
              </a:xfrm>
              <a:prstGeom prst="ellipse">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1" name="图片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42587" y="2072279"/>
              <a:ext cx="1520169" cy="1520170"/>
            </a:xfrm>
            <a:prstGeom prst="rect">
              <a:avLst/>
            </a:prstGeom>
          </p:spPr>
        </p:pic>
      </p:grpSp>
      <p:sp>
        <p:nvSpPr>
          <p:cNvPr id="44" name="圆角矩形 43"/>
          <p:cNvSpPr/>
          <p:nvPr/>
        </p:nvSpPr>
        <p:spPr>
          <a:xfrm>
            <a:off x="8807835" y="2601480"/>
            <a:ext cx="2149506" cy="4573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方正清刻本悦宋简体" panose="02000000000000000000" pitchFamily="2" charset="-122"/>
                <a:ea typeface="方正清刻本悦宋简体" panose="02000000000000000000" pitchFamily="2" charset="-122"/>
              </a:rPr>
              <a:t>城镇新增就业</a:t>
            </a:r>
          </a:p>
        </p:txBody>
      </p:sp>
      <p:sp>
        <p:nvSpPr>
          <p:cNvPr id="45" name="文本框 44"/>
          <p:cNvSpPr txBox="1"/>
          <p:nvPr/>
        </p:nvSpPr>
        <p:spPr>
          <a:xfrm>
            <a:off x="8672146" y="3058800"/>
            <a:ext cx="2420885" cy="461537"/>
          </a:xfrm>
          <a:prstGeom prst="rect">
            <a:avLst/>
          </a:prstGeom>
          <a:noFill/>
        </p:spPr>
        <p:txBody>
          <a:bodyPr wrap="square" rtlCol="0">
            <a:spAutoFit/>
          </a:bodyPr>
          <a:lstStyle/>
          <a:p>
            <a:pPr algn="ctr">
              <a:lnSpc>
                <a:spcPct val="150000"/>
              </a:lnSpc>
            </a:pPr>
            <a:r>
              <a:rPr lang="en-US" altLang="zh-CN" dirty="0">
                <a:solidFill>
                  <a:schemeClr val="accent1"/>
                </a:solidFill>
                <a:latin typeface="方正清刻本悦宋简体" panose="02000000000000000000" pitchFamily="2" charset="-122"/>
                <a:ea typeface="方正清刻本悦宋简体" panose="02000000000000000000" pitchFamily="2" charset="-122"/>
              </a:rPr>
              <a:t>1100</a:t>
            </a:r>
            <a:r>
              <a:rPr lang="zh-CN" altLang="en-US" dirty="0">
                <a:solidFill>
                  <a:schemeClr val="accent1"/>
                </a:solidFill>
                <a:latin typeface="方正清刻本悦宋简体" panose="02000000000000000000" pitchFamily="2" charset="-122"/>
                <a:ea typeface="方正清刻本悦宋简体" panose="02000000000000000000" pitchFamily="2" charset="-122"/>
              </a:rPr>
              <a:t>万以上</a:t>
            </a:r>
            <a:endParaRPr lang="en-US" altLang="zh-CN" dirty="0">
              <a:solidFill>
                <a:schemeClr val="accent1"/>
              </a:solidFill>
              <a:latin typeface="方正清刻本悦宋简体" panose="02000000000000000000" pitchFamily="2" charset="-122"/>
              <a:ea typeface="方正清刻本悦宋简体" panose="02000000000000000000" pitchFamily="2" charset="-122"/>
            </a:endParaRPr>
          </a:p>
        </p:txBody>
      </p:sp>
      <p:grpSp>
        <p:nvGrpSpPr>
          <p:cNvPr id="46" name="组合 45"/>
          <p:cNvGrpSpPr/>
          <p:nvPr/>
        </p:nvGrpSpPr>
        <p:grpSpPr>
          <a:xfrm>
            <a:off x="1355394" y="3899705"/>
            <a:ext cx="1686799" cy="1686798"/>
            <a:chOff x="1488557" y="1743739"/>
            <a:chExt cx="2232837" cy="2232837"/>
          </a:xfrm>
        </p:grpSpPr>
        <p:grpSp>
          <p:nvGrpSpPr>
            <p:cNvPr id="47" name="组合 46"/>
            <p:cNvGrpSpPr/>
            <p:nvPr/>
          </p:nvGrpSpPr>
          <p:grpSpPr>
            <a:xfrm>
              <a:off x="1488557" y="1743739"/>
              <a:ext cx="2232837" cy="2232837"/>
              <a:chOff x="1924493" y="1998921"/>
              <a:chExt cx="1935126" cy="1935126"/>
            </a:xfrm>
          </p:grpSpPr>
          <p:sp>
            <p:nvSpPr>
              <p:cNvPr id="49" name="椭圆 48"/>
              <p:cNvSpPr/>
              <p:nvPr/>
            </p:nvSpPr>
            <p:spPr>
              <a:xfrm>
                <a:off x="1924493" y="1998921"/>
                <a:ext cx="1935126" cy="193512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a:spLocks noChangeAspect="1"/>
              </p:cNvSpPr>
              <p:nvPr/>
            </p:nvSpPr>
            <p:spPr>
              <a:xfrm>
                <a:off x="1992056" y="2066484"/>
                <a:ext cx="1800000" cy="1800000"/>
              </a:xfrm>
              <a:prstGeom prst="ellipse">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8" name="图片 4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42587" y="2072279"/>
              <a:ext cx="1520169" cy="1520170"/>
            </a:xfrm>
            <a:prstGeom prst="rect">
              <a:avLst/>
            </a:prstGeom>
          </p:spPr>
        </p:pic>
      </p:grpSp>
      <p:sp>
        <p:nvSpPr>
          <p:cNvPr id="51" name="圆角矩形 50"/>
          <p:cNvSpPr/>
          <p:nvPr/>
        </p:nvSpPr>
        <p:spPr>
          <a:xfrm>
            <a:off x="1124040" y="5387290"/>
            <a:ext cx="2149506" cy="4573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方正清刻本悦宋简体" panose="02000000000000000000" pitchFamily="2" charset="-122"/>
                <a:ea typeface="方正清刻本悦宋简体" panose="02000000000000000000" pitchFamily="2" charset="-122"/>
              </a:rPr>
              <a:t>城市登记失业率</a:t>
            </a:r>
          </a:p>
        </p:txBody>
      </p:sp>
      <p:sp>
        <p:nvSpPr>
          <p:cNvPr id="52" name="文本框 51"/>
          <p:cNvSpPr txBox="1"/>
          <p:nvPr/>
        </p:nvSpPr>
        <p:spPr>
          <a:xfrm>
            <a:off x="988351" y="5844610"/>
            <a:ext cx="2420885" cy="461537"/>
          </a:xfrm>
          <a:prstGeom prst="rect">
            <a:avLst/>
          </a:prstGeom>
          <a:noFill/>
        </p:spPr>
        <p:txBody>
          <a:bodyPr wrap="square" rtlCol="0">
            <a:spAutoFit/>
          </a:bodyPr>
          <a:lstStyle/>
          <a:p>
            <a:pPr algn="ctr">
              <a:lnSpc>
                <a:spcPct val="150000"/>
              </a:lnSpc>
            </a:pPr>
            <a:r>
              <a:rPr lang="en-US" altLang="zh-CN" dirty="0">
                <a:solidFill>
                  <a:schemeClr val="accent1"/>
                </a:solidFill>
                <a:latin typeface="方正清刻本悦宋简体" panose="02000000000000000000" pitchFamily="2" charset="-122"/>
                <a:ea typeface="方正清刻本悦宋简体" panose="02000000000000000000" pitchFamily="2" charset="-122"/>
              </a:rPr>
              <a:t>4.5%</a:t>
            </a:r>
            <a:r>
              <a:rPr lang="zh-CN" altLang="en-US" dirty="0">
                <a:solidFill>
                  <a:schemeClr val="accent1"/>
                </a:solidFill>
                <a:latin typeface="方正清刻本悦宋简体" panose="02000000000000000000" pitchFamily="2" charset="-122"/>
                <a:ea typeface="方正清刻本悦宋简体" panose="02000000000000000000" pitchFamily="2" charset="-122"/>
              </a:rPr>
              <a:t>以内</a:t>
            </a:r>
            <a:endParaRPr lang="en-US" altLang="zh-CN" dirty="0">
              <a:solidFill>
                <a:schemeClr val="accent1"/>
              </a:solidFill>
              <a:latin typeface="方正清刻本悦宋简体" panose="02000000000000000000" pitchFamily="2" charset="-122"/>
              <a:ea typeface="方正清刻本悦宋简体" panose="02000000000000000000" pitchFamily="2" charset="-122"/>
            </a:endParaRPr>
          </a:p>
        </p:txBody>
      </p:sp>
      <p:grpSp>
        <p:nvGrpSpPr>
          <p:cNvPr id="53" name="组合 52"/>
          <p:cNvGrpSpPr/>
          <p:nvPr/>
        </p:nvGrpSpPr>
        <p:grpSpPr>
          <a:xfrm>
            <a:off x="5261087" y="3888286"/>
            <a:ext cx="1686799" cy="1686798"/>
            <a:chOff x="1488557" y="1743739"/>
            <a:chExt cx="2232837" cy="2232837"/>
          </a:xfrm>
        </p:grpSpPr>
        <p:grpSp>
          <p:nvGrpSpPr>
            <p:cNvPr id="54" name="组合 53"/>
            <p:cNvGrpSpPr/>
            <p:nvPr/>
          </p:nvGrpSpPr>
          <p:grpSpPr>
            <a:xfrm>
              <a:off x="1488557" y="1743739"/>
              <a:ext cx="2232837" cy="2232837"/>
              <a:chOff x="1924493" y="1998921"/>
              <a:chExt cx="1935126" cy="1935126"/>
            </a:xfrm>
          </p:grpSpPr>
          <p:sp>
            <p:nvSpPr>
              <p:cNvPr id="63" name="椭圆 62"/>
              <p:cNvSpPr/>
              <p:nvPr/>
            </p:nvSpPr>
            <p:spPr>
              <a:xfrm>
                <a:off x="1924493" y="1998921"/>
                <a:ext cx="1935126" cy="193512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a:spLocks noChangeAspect="1"/>
              </p:cNvSpPr>
              <p:nvPr/>
            </p:nvSpPr>
            <p:spPr>
              <a:xfrm>
                <a:off x="1992056" y="2066484"/>
                <a:ext cx="1800000" cy="1800000"/>
              </a:xfrm>
              <a:prstGeom prst="ellipse">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5" name="图片 5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42587" y="2153717"/>
              <a:ext cx="1520169" cy="1357293"/>
            </a:xfrm>
            <a:prstGeom prst="rect">
              <a:avLst/>
            </a:prstGeom>
          </p:spPr>
        </p:pic>
      </p:grpSp>
      <p:sp>
        <p:nvSpPr>
          <p:cNvPr id="65" name="圆角矩形 64"/>
          <p:cNvSpPr/>
          <p:nvPr/>
        </p:nvSpPr>
        <p:spPr>
          <a:xfrm>
            <a:off x="5029733" y="5375871"/>
            <a:ext cx="2149506" cy="4573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方正清刻本悦宋简体" panose="02000000000000000000" pitchFamily="2" charset="-122"/>
                <a:ea typeface="方正清刻本悦宋简体" panose="02000000000000000000" pitchFamily="2" charset="-122"/>
              </a:rPr>
              <a:t>财政赤字</a:t>
            </a:r>
          </a:p>
        </p:txBody>
      </p:sp>
      <p:sp>
        <p:nvSpPr>
          <p:cNvPr id="66" name="文本框 65"/>
          <p:cNvSpPr txBox="1"/>
          <p:nvPr/>
        </p:nvSpPr>
        <p:spPr>
          <a:xfrm>
            <a:off x="4894044" y="5833191"/>
            <a:ext cx="2420885" cy="461537"/>
          </a:xfrm>
          <a:prstGeom prst="rect">
            <a:avLst/>
          </a:prstGeom>
          <a:noFill/>
        </p:spPr>
        <p:txBody>
          <a:bodyPr wrap="square" rtlCol="0">
            <a:spAutoFit/>
          </a:bodyPr>
          <a:lstStyle/>
          <a:p>
            <a:pPr algn="ctr">
              <a:lnSpc>
                <a:spcPct val="150000"/>
              </a:lnSpc>
            </a:pPr>
            <a:r>
              <a:rPr lang="en-US" altLang="zh-CN" dirty="0">
                <a:solidFill>
                  <a:schemeClr val="accent1"/>
                </a:solidFill>
                <a:latin typeface="方正清刻本悦宋简体" panose="02000000000000000000" pitchFamily="2" charset="-122"/>
                <a:ea typeface="方正清刻本悦宋简体" panose="02000000000000000000" pitchFamily="2" charset="-122"/>
              </a:rPr>
              <a:t>2.38</a:t>
            </a:r>
            <a:r>
              <a:rPr lang="zh-CN" altLang="en-US" dirty="0">
                <a:solidFill>
                  <a:schemeClr val="accent1"/>
                </a:solidFill>
                <a:latin typeface="方正清刻本悦宋简体" panose="02000000000000000000" pitchFamily="2" charset="-122"/>
                <a:ea typeface="方正清刻本悦宋简体" panose="02000000000000000000" pitchFamily="2" charset="-122"/>
              </a:rPr>
              <a:t>万亿</a:t>
            </a:r>
            <a:endParaRPr lang="en-US" altLang="zh-CN" dirty="0">
              <a:solidFill>
                <a:schemeClr val="accent1"/>
              </a:solidFill>
              <a:latin typeface="方正清刻本悦宋简体" panose="02000000000000000000" pitchFamily="2" charset="-122"/>
              <a:ea typeface="方正清刻本悦宋简体" panose="02000000000000000000" pitchFamily="2" charset="-122"/>
            </a:endParaRPr>
          </a:p>
        </p:txBody>
      </p:sp>
      <p:grpSp>
        <p:nvGrpSpPr>
          <p:cNvPr id="67" name="组合 66"/>
          <p:cNvGrpSpPr/>
          <p:nvPr/>
        </p:nvGrpSpPr>
        <p:grpSpPr>
          <a:xfrm>
            <a:off x="9039189" y="3899705"/>
            <a:ext cx="1686799" cy="1686798"/>
            <a:chOff x="1488557" y="1743739"/>
            <a:chExt cx="2232837" cy="2232837"/>
          </a:xfrm>
        </p:grpSpPr>
        <p:grpSp>
          <p:nvGrpSpPr>
            <p:cNvPr id="68" name="组合 67"/>
            <p:cNvGrpSpPr/>
            <p:nvPr/>
          </p:nvGrpSpPr>
          <p:grpSpPr>
            <a:xfrm>
              <a:off x="1488557" y="1743739"/>
              <a:ext cx="2232837" cy="2232837"/>
              <a:chOff x="1924493" y="1998921"/>
              <a:chExt cx="1935126" cy="1935126"/>
            </a:xfrm>
          </p:grpSpPr>
          <p:sp>
            <p:nvSpPr>
              <p:cNvPr id="70" name="椭圆 69"/>
              <p:cNvSpPr/>
              <p:nvPr/>
            </p:nvSpPr>
            <p:spPr>
              <a:xfrm>
                <a:off x="1924493" y="1998921"/>
                <a:ext cx="1935126" cy="193512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a:spLocks noChangeAspect="1"/>
              </p:cNvSpPr>
              <p:nvPr/>
            </p:nvSpPr>
            <p:spPr>
              <a:xfrm>
                <a:off x="1992056" y="2066484"/>
                <a:ext cx="1800000" cy="1800000"/>
              </a:xfrm>
              <a:prstGeom prst="ellipse">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9" name="图片 6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42587" y="2072279"/>
              <a:ext cx="1520169" cy="1520170"/>
            </a:xfrm>
            <a:prstGeom prst="rect">
              <a:avLst/>
            </a:prstGeom>
          </p:spPr>
        </p:pic>
      </p:grpSp>
      <p:sp>
        <p:nvSpPr>
          <p:cNvPr id="72" name="圆角矩形 71"/>
          <p:cNvSpPr/>
          <p:nvPr/>
        </p:nvSpPr>
        <p:spPr>
          <a:xfrm>
            <a:off x="8807835" y="5387290"/>
            <a:ext cx="2149506" cy="4573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方正清刻本悦宋简体" panose="02000000000000000000" pitchFamily="2" charset="-122"/>
                <a:ea typeface="方正清刻本悦宋简体" panose="02000000000000000000" pitchFamily="2" charset="-122"/>
              </a:rPr>
              <a:t>赤字率</a:t>
            </a:r>
          </a:p>
        </p:txBody>
      </p:sp>
      <p:sp>
        <p:nvSpPr>
          <p:cNvPr id="73" name="文本框 72"/>
          <p:cNvSpPr txBox="1"/>
          <p:nvPr/>
        </p:nvSpPr>
        <p:spPr>
          <a:xfrm>
            <a:off x="8672146" y="5844610"/>
            <a:ext cx="2420885" cy="461537"/>
          </a:xfrm>
          <a:prstGeom prst="rect">
            <a:avLst/>
          </a:prstGeom>
          <a:noFill/>
        </p:spPr>
        <p:txBody>
          <a:bodyPr wrap="square" rtlCol="0">
            <a:spAutoFit/>
          </a:bodyPr>
          <a:lstStyle/>
          <a:p>
            <a:pPr algn="ctr">
              <a:lnSpc>
                <a:spcPct val="150000"/>
              </a:lnSpc>
            </a:pPr>
            <a:r>
              <a:rPr lang="en-US" altLang="zh-CN" dirty="0">
                <a:solidFill>
                  <a:schemeClr val="accent1"/>
                </a:solidFill>
                <a:latin typeface="方正清刻本悦宋简体" panose="02000000000000000000" pitchFamily="2" charset="-122"/>
                <a:ea typeface="方正清刻本悦宋简体" panose="02000000000000000000" pitchFamily="2" charset="-122"/>
              </a:rPr>
              <a:t>3%</a:t>
            </a:r>
            <a:r>
              <a:rPr lang="zh-CN" altLang="en-US" dirty="0">
                <a:solidFill>
                  <a:schemeClr val="accent1"/>
                </a:solidFill>
                <a:latin typeface="方正清刻本悦宋简体" panose="02000000000000000000" pitchFamily="2" charset="-122"/>
                <a:ea typeface="方正清刻本悦宋简体" panose="02000000000000000000" pitchFamily="2" charset="-122"/>
              </a:rPr>
              <a:t>与去年持平</a:t>
            </a:r>
            <a:endParaRPr lang="en-US" altLang="zh-CN" dirty="0">
              <a:solidFill>
                <a:schemeClr val="accent1"/>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3990360" cy="646331"/>
          </a:xfrm>
          <a:prstGeom prst="rect">
            <a:avLst/>
          </a:prstGeom>
          <a:noFill/>
        </p:spPr>
        <p:txBody>
          <a:bodyPr wrap="square" rtlCol="0">
            <a:spAutoFit/>
          </a:bodyPr>
          <a:lstStyle/>
          <a:p>
            <a:r>
              <a:rPr lang="en-US" altLang="zh-CN" sz="3600" dirty="0">
                <a:solidFill>
                  <a:schemeClr val="accent1"/>
                </a:solidFill>
                <a:latin typeface="方正清刻本悦宋简体" panose="02000000000000000000" pitchFamily="2" charset="-122"/>
                <a:ea typeface="方正清刻本悦宋简体" panose="02000000000000000000" pitchFamily="2" charset="-122"/>
              </a:rPr>
              <a:t>2017</a:t>
            </a:r>
            <a:r>
              <a:rPr lang="zh-CN" altLang="en-US" sz="3600" dirty="0">
                <a:solidFill>
                  <a:schemeClr val="accent1"/>
                </a:solidFill>
                <a:latin typeface="方正清刻本悦宋简体" panose="02000000000000000000" pitchFamily="2" charset="-122"/>
                <a:ea typeface="方正清刻本悦宋简体" panose="02000000000000000000" pitchFamily="2" charset="-122"/>
              </a:rPr>
              <a:t>工作重点</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 name="组合 2"/>
          <p:cNvGrpSpPr/>
          <p:nvPr/>
        </p:nvGrpSpPr>
        <p:grpSpPr>
          <a:xfrm>
            <a:off x="669851" y="1122901"/>
            <a:ext cx="3232295" cy="606056"/>
            <a:chOff x="3551274" y="4529470"/>
            <a:chExt cx="3232295" cy="606056"/>
          </a:xfrm>
        </p:grpSpPr>
        <p:sp>
          <p:nvSpPr>
            <p:cNvPr id="32" name="圆角矩形 31"/>
            <p:cNvSpPr>
              <a:spLocks noChangeAspect="1"/>
            </p:cNvSpPr>
            <p:nvPr/>
          </p:nvSpPr>
          <p:spPr>
            <a:xfrm>
              <a:off x="3567220" y="4529470"/>
              <a:ext cx="3216349" cy="606056"/>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accent1"/>
                  </a:solidFill>
                  <a:latin typeface="方正清刻本悦宋简体" panose="02000000000000000000" pitchFamily="2" charset="-122"/>
                  <a:ea typeface="方正清刻本悦宋简体" panose="02000000000000000000" pitchFamily="2" charset="-122"/>
                </a:rPr>
                <a:t>去库存</a:t>
              </a:r>
            </a:p>
          </p:txBody>
        </p:sp>
        <p:sp>
          <p:nvSpPr>
            <p:cNvPr id="2" name="椭圆 1"/>
            <p:cNvSpPr>
              <a:spLocks noChangeAspect="1"/>
            </p:cNvSpPr>
            <p:nvPr/>
          </p:nvSpPr>
          <p:spPr>
            <a:xfrm>
              <a:off x="3551274" y="4529470"/>
              <a:ext cx="606056" cy="606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Impact" panose="020B0806030902050204" pitchFamily="34" charset="0"/>
                </a:rPr>
                <a:t>1</a:t>
              </a:r>
              <a:endParaRPr lang="zh-CN" altLang="en-US" sz="3200" dirty="0">
                <a:latin typeface="Impact" panose="020B0806030902050204" pitchFamily="34" charset="0"/>
              </a:endParaRPr>
            </a:p>
          </p:txBody>
        </p:sp>
      </p:grpSp>
      <p:grpSp>
        <p:nvGrpSpPr>
          <p:cNvPr id="14" name="组合 13"/>
          <p:cNvGrpSpPr/>
          <p:nvPr/>
        </p:nvGrpSpPr>
        <p:grpSpPr>
          <a:xfrm>
            <a:off x="791823" y="1978268"/>
            <a:ext cx="7454106" cy="1313866"/>
            <a:chOff x="1461679" y="1978268"/>
            <a:chExt cx="7454106" cy="1313866"/>
          </a:xfrm>
        </p:grpSpPr>
        <p:sp>
          <p:nvSpPr>
            <p:cNvPr id="11" name="圆角矩形 10"/>
            <p:cNvSpPr/>
            <p:nvPr/>
          </p:nvSpPr>
          <p:spPr>
            <a:xfrm>
              <a:off x="1461679" y="2006210"/>
              <a:ext cx="7454106" cy="1257983"/>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1679" y="1978268"/>
              <a:ext cx="1964496" cy="1313866"/>
            </a:xfrm>
            <a:prstGeom prst="rect">
              <a:avLst/>
            </a:prstGeom>
          </p:spPr>
        </p:pic>
        <p:sp>
          <p:nvSpPr>
            <p:cNvPr id="35" name="文本框 34"/>
            <p:cNvSpPr txBox="1"/>
            <p:nvPr/>
          </p:nvSpPr>
          <p:spPr>
            <a:xfrm>
              <a:off x="3795582" y="2132307"/>
              <a:ext cx="4269121" cy="1005788"/>
            </a:xfrm>
            <a:prstGeom prst="rect">
              <a:avLst/>
            </a:prstGeom>
            <a:noFill/>
          </p:spPr>
          <p:txBody>
            <a:bodyPr wrap="square" rtlCol="0">
              <a:spAutoFit/>
            </a:bodyPr>
            <a:lstStyle/>
            <a:p>
              <a:pPr>
                <a:lnSpc>
                  <a:spcPct val="130000"/>
                </a:lnSpc>
              </a:pPr>
              <a:r>
                <a:rPr lang="zh-CN" altLang="en-US" sz="2400" dirty="0">
                  <a:solidFill>
                    <a:schemeClr val="tx1">
                      <a:lumMod val="85000"/>
                      <a:lumOff val="15000"/>
                    </a:schemeClr>
                  </a:solidFill>
                  <a:latin typeface="+mn-ea"/>
                </a:rPr>
                <a:t>三四线城市支持居民自住和进城人员购房需求</a:t>
              </a:r>
            </a:p>
          </p:txBody>
        </p:sp>
      </p:grpSp>
      <p:grpSp>
        <p:nvGrpSpPr>
          <p:cNvPr id="44" name="组合 43"/>
          <p:cNvGrpSpPr/>
          <p:nvPr/>
        </p:nvGrpSpPr>
        <p:grpSpPr>
          <a:xfrm>
            <a:off x="685797" y="3922808"/>
            <a:ext cx="3232295" cy="606056"/>
            <a:chOff x="3551274" y="4529470"/>
            <a:chExt cx="3232295" cy="606056"/>
          </a:xfrm>
        </p:grpSpPr>
        <p:sp>
          <p:nvSpPr>
            <p:cNvPr id="45" name="圆角矩形 44"/>
            <p:cNvSpPr>
              <a:spLocks noChangeAspect="1"/>
            </p:cNvSpPr>
            <p:nvPr/>
          </p:nvSpPr>
          <p:spPr>
            <a:xfrm>
              <a:off x="3567220" y="4529470"/>
              <a:ext cx="3216349" cy="606056"/>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accent1"/>
                  </a:solidFill>
                  <a:latin typeface="方正清刻本悦宋简体" panose="02000000000000000000" pitchFamily="2" charset="-122"/>
                  <a:ea typeface="方正清刻本悦宋简体" panose="02000000000000000000" pitchFamily="2" charset="-122"/>
                </a:rPr>
                <a:t>降成本</a:t>
              </a:r>
            </a:p>
          </p:txBody>
        </p:sp>
        <p:sp>
          <p:nvSpPr>
            <p:cNvPr id="46" name="椭圆 45"/>
            <p:cNvSpPr>
              <a:spLocks noChangeAspect="1"/>
            </p:cNvSpPr>
            <p:nvPr/>
          </p:nvSpPr>
          <p:spPr>
            <a:xfrm>
              <a:off x="3551274" y="4529470"/>
              <a:ext cx="606056" cy="606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Impact" panose="020B0806030902050204" pitchFamily="34" charset="0"/>
                </a:rPr>
                <a:t>2</a:t>
              </a:r>
              <a:endParaRPr lang="zh-CN" altLang="en-US" sz="3200" dirty="0">
                <a:latin typeface="Impact" panose="020B0806030902050204" pitchFamily="34" charset="0"/>
              </a:endParaRPr>
            </a:p>
          </p:txBody>
        </p:sp>
      </p:grpSp>
      <p:grpSp>
        <p:nvGrpSpPr>
          <p:cNvPr id="15" name="组合 14"/>
          <p:cNvGrpSpPr/>
          <p:nvPr/>
        </p:nvGrpSpPr>
        <p:grpSpPr>
          <a:xfrm>
            <a:off x="807769" y="4728554"/>
            <a:ext cx="7454106" cy="1335546"/>
            <a:chOff x="1477625" y="4728554"/>
            <a:chExt cx="7454106" cy="1335546"/>
          </a:xfrm>
        </p:grpSpPr>
        <p:sp>
          <p:nvSpPr>
            <p:cNvPr id="43" name="圆角矩形 42"/>
            <p:cNvSpPr/>
            <p:nvPr/>
          </p:nvSpPr>
          <p:spPr>
            <a:xfrm>
              <a:off x="1477625" y="4806117"/>
              <a:ext cx="7454106" cy="1257983"/>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15847" y="4728554"/>
              <a:ext cx="1313866" cy="1313866"/>
            </a:xfrm>
            <a:prstGeom prst="rect">
              <a:avLst/>
            </a:prstGeom>
          </p:spPr>
        </p:pic>
        <p:sp>
          <p:nvSpPr>
            <p:cNvPr id="48" name="文本框 47"/>
            <p:cNvSpPr txBox="1"/>
            <p:nvPr/>
          </p:nvSpPr>
          <p:spPr>
            <a:xfrm>
              <a:off x="3811528" y="4932214"/>
              <a:ext cx="4269121" cy="1052596"/>
            </a:xfrm>
            <a:prstGeom prst="rect">
              <a:avLst/>
            </a:prstGeom>
            <a:noFill/>
          </p:spPr>
          <p:txBody>
            <a:bodyPr wrap="square" rtlCol="0">
              <a:spAutoFit/>
            </a:bodyPr>
            <a:lstStyle/>
            <a:p>
              <a:pPr>
                <a:lnSpc>
                  <a:spcPct val="130000"/>
                </a:lnSpc>
              </a:pPr>
              <a:r>
                <a:rPr lang="zh-CN" altLang="en-US" sz="2400" dirty="0">
                  <a:solidFill>
                    <a:schemeClr val="tx1">
                      <a:lumMod val="85000"/>
                      <a:lumOff val="15000"/>
                    </a:schemeClr>
                  </a:solidFill>
                  <a:latin typeface="+mn-ea"/>
                </a:rPr>
                <a:t>适当降低“五险一金”</a:t>
              </a:r>
              <a:endParaRPr lang="en-US" altLang="zh-CN" sz="2400" dirty="0">
                <a:solidFill>
                  <a:schemeClr val="tx1">
                    <a:lumMod val="85000"/>
                    <a:lumOff val="15000"/>
                  </a:schemeClr>
                </a:solidFill>
                <a:latin typeface="+mn-ea"/>
              </a:endParaRPr>
            </a:p>
            <a:p>
              <a:pPr>
                <a:lnSpc>
                  <a:spcPct val="130000"/>
                </a:lnSpc>
              </a:pPr>
              <a:r>
                <a:rPr lang="zh-CN" altLang="en-US" sz="2400" dirty="0">
                  <a:solidFill>
                    <a:schemeClr val="tx1">
                      <a:lumMod val="85000"/>
                      <a:lumOff val="15000"/>
                    </a:schemeClr>
                  </a:solidFill>
                  <a:latin typeface="+mn-ea"/>
                </a:rPr>
                <a:t>缴费比例</a:t>
              </a:r>
            </a:p>
          </p:txBody>
        </p:sp>
      </p:grpSp>
      <p:sp>
        <p:nvSpPr>
          <p:cNvPr id="51" name="矩形 50"/>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3990360" cy="646331"/>
          </a:xfrm>
          <a:prstGeom prst="rect">
            <a:avLst/>
          </a:prstGeom>
          <a:noFill/>
        </p:spPr>
        <p:txBody>
          <a:bodyPr wrap="square" rtlCol="0">
            <a:spAutoFit/>
          </a:bodyPr>
          <a:lstStyle/>
          <a:p>
            <a:r>
              <a:rPr lang="en-US" altLang="zh-CN" sz="3600" dirty="0">
                <a:solidFill>
                  <a:schemeClr val="accent1"/>
                </a:solidFill>
                <a:latin typeface="方正清刻本悦宋简体" panose="02000000000000000000" pitchFamily="2" charset="-122"/>
                <a:ea typeface="方正清刻本悦宋简体" panose="02000000000000000000" pitchFamily="2" charset="-122"/>
              </a:rPr>
              <a:t>2017</a:t>
            </a:r>
            <a:r>
              <a:rPr lang="zh-CN" altLang="en-US" sz="3600" dirty="0">
                <a:solidFill>
                  <a:schemeClr val="accent1"/>
                </a:solidFill>
                <a:latin typeface="方正清刻本悦宋简体" panose="02000000000000000000" pitchFamily="2" charset="-122"/>
                <a:ea typeface="方正清刻本悦宋简体" panose="02000000000000000000" pitchFamily="2" charset="-122"/>
              </a:rPr>
              <a:t>工作重点</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28969"/>
            <a:ext cx="3759582" cy="575252"/>
            <a:chOff x="8399895" y="28969"/>
            <a:chExt cx="3759582" cy="575252"/>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84286" y="28969"/>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 name="组合 2"/>
          <p:cNvGrpSpPr/>
          <p:nvPr/>
        </p:nvGrpSpPr>
        <p:grpSpPr>
          <a:xfrm>
            <a:off x="669851" y="1122901"/>
            <a:ext cx="3232295" cy="606056"/>
            <a:chOff x="3551274" y="4529470"/>
            <a:chExt cx="3232295" cy="606056"/>
          </a:xfrm>
        </p:grpSpPr>
        <p:sp>
          <p:nvSpPr>
            <p:cNvPr id="32" name="圆角矩形 31"/>
            <p:cNvSpPr>
              <a:spLocks noChangeAspect="1"/>
            </p:cNvSpPr>
            <p:nvPr/>
          </p:nvSpPr>
          <p:spPr>
            <a:xfrm>
              <a:off x="3567220" y="4529470"/>
              <a:ext cx="3216349" cy="606056"/>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accent1"/>
                  </a:solidFill>
                  <a:latin typeface="方正清刻本悦宋简体" panose="02000000000000000000" pitchFamily="2" charset="-122"/>
                  <a:ea typeface="方正清刻本悦宋简体" panose="02000000000000000000" pitchFamily="2" charset="-122"/>
                </a:rPr>
                <a:t>补短板</a:t>
              </a:r>
            </a:p>
          </p:txBody>
        </p:sp>
        <p:sp>
          <p:nvSpPr>
            <p:cNvPr id="2" name="椭圆 1"/>
            <p:cNvSpPr>
              <a:spLocks noChangeAspect="1"/>
            </p:cNvSpPr>
            <p:nvPr/>
          </p:nvSpPr>
          <p:spPr>
            <a:xfrm>
              <a:off x="3551274" y="4529470"/>
              <a:ext cx="606056" cy="606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Impact" panose="020B0806030902050204" pitchFamily="34" charset="0"/>
                </a:rPr>
                <a:t>3</a:t>
              </a:r>
              <a:endParaRPr lang="zh-CN" altLang="en-US" sz="3200" dirty="0">
                <a:latin typeface="Impact" panose="020B0806030902050204" pitchFamily="34" charset="0"/>
              </a:endParaRPr>
            </a:p>
          </p:txBody>
        </p:sp>
      </p:grpSp>
      <p:grpSp>
        <p:nvGrpSpPr>
          <p:cNvPr id="14" name="组合 13"/>
          <p:cNvGrpSpPr/>
          <p:nvPr/>
        </p:nvGrpSpPr>
        <p:grpSpPr>
          <a:xfrm>
            <a:off x="802460" y="1665159"/>
            <a:ext cx="7454106" cy="1822816"/>
            <a:chOff x="1461679" y="1665159"/>
            <a:chExt cx="7454106" cy="1822816"/>
          </a:xfrm>
        </p:grpSpPr>
        <p:sp>
          <p:nvSpPr>
            <p:cNvPr id="11" name="圆角矩形 10"/>
            <p:cNvSpPr/>
            <p:nvPr/>
          </p:nvSpPr>
          <p:spPr>
            <a:xfrm>
              <a:off x="1461679" y="2006210"/>
              <a:ext cx="7454106" cy="1257983"/>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76419" y="1665159"/>
              <a:ext cx="1822816" cy="1822816"/>
            </a:xfrm>
            <a:prstGeom prst="rect">
              <a:avLst/>
            </a:prstGeom>
          </p:spPr>
        </p:pic>
        <p:sp>
          <p:nvSpPr>
            <p:cNvPr id="35" name="文本框 34"/>
            <p:cNvSpPr txBox="1"/>
            <p:nvPr/>
          </p:nvSpPr>
          <p:spPr>
            <a:xfrm>
              <a:off x="3795582" y="2132307"/>
              <a:ext cx="4604313" cy="1052596"/>
            </a:xfrm>
            <a:prstGeom prst="rect">
              <a:avLst/>
            </a:prstGeom>
            <a:noFill/>
          </p:spPr>
          <p:txBody>
            <a:bodyPr wrap="square" rtlCol="0">
              <a:spAutoFit/>
            </a:bodyPr>
            <a:lstStyle/>
            <a:p>
              <a:pPr>
                <a:lnSpc>
                  <a:spcPct val="130000"/>
                </a:lnSpc>
              </a:pPr>
              <a:r>
                <a:rPr lang="zh-CN" altLang="en-US" sz="2400" dirty="0">
                  <a:solidFill>
                    <a:schemeClr val="tx1">
                      <a:lumMod val="85000"/>
                      <a:lumOff val="15000"/>
                    </a:schemeClr>
                  </a:solidFill>
                  <a:latin typeface="+mn-ea"/>
                </a:rPr>
                <a:t>减少农村贫困人口</a:t>
              </a:r>
              <a:r>
                <a:rPr lang="en-US" altLang="zh-CN" sz="2400" dirty="0">
                  <a:solidFill>
                    <a:schemeClr val="tx1">
                      <a:lumMod val="85000"/>
                      <a:lumOff val="15000"/>
                    </a:schemeClr>
                  </a:solidFill>
                  <a:latin typeface="+mn-ea"/>
                </a:rPr>
                <a:t>1000</a:t>
              </a:r>
              <a:r>
                <a:rPr lang="zh-CN" altLang="en-US" sz="2400" dirty="0">
                  <a:solidFill>
                    <a:schemeClr val="tx1">
                      <a:lumMod val="85000"/>
                      <a:lumOff val="15000"/>
                    </a:schemeClr>
                  </a:solidFill>
                  <a:latin typeface="+mn-ea"/>
                </a:rPr>
                <a:t>万以上，</a:t>
              </a:r>
              <a:endParaRPr lang="en-US" altLang="zh-CN" sz="2400" dirty="0">
                <a:solidFill>
                  <a:schemeClr val="tx1">
                    <a:lumMod val="85000"/>
                    <a:lumOff val="15000"/>
                  </a:schemeClr>
                </a:solidFill>
                <a:latin typeface="+mn-ea"/>
              </a:endParaRPr>
            </a:p>
            <a:p>
              <a:pPr>
                <a:lnSpc>
                  <a:spcPct val="130000"/>
                </a:lnSpc>
              </a:pPr>
              <a:r>
                <a:rPr lang="zh-CN" altLang="en-US" sz="2400" dirty="0">
                  <a:solidFill>
                    <a:schemeClr val="tx1">
                      <a:lumMod val="85000"/>
                      <a:lumOff val="15000"/>
                    </a:schemeClr>
                  </a:solidFill>
                  <a:latin typeface="+mn-ea"/>
                </a:rPr>
                <a:t>完成易地扶贫搬迁</a:t>
              </a:r>
              <a:r>
                <a:rPr lang="en-US" altLang="zh-CN" sz="2400" dirty="0">
                  <a:solidFill>
                    <a:schemeClr val="tx1">
                      <a:lumMod val="85000"/>
                      <a:lumOff val="15000"/>
                    </a:schemeClr>
                  </a:solidFill>
                  <a:latin typeface="+mn-ea"/>
                </a:rPr>
                <a:t>340</a:t>
              </a:r>
              <a:r>
                <a:rPr lang="zh-CN" altLang="en-US" sz="2400" dirty="0">
                  <a:solidFill>
                    <a:schemeClr val="tx1">
                      <a:lumMod val="85000"/>
                      <a:lumOff val="15000"/>
                    </a:schemeClr>
                  </a:solidFill>
                  <a:latin typeface="+mn-ea"/>
                </a:rPr>
                <a:t>万人</a:t>
              </a:r>
            </a:p>
          </p:txBody>
        </p:sp>
      </p:grpSp>
      <p:grpSp>
        <p:nvGrpSpPr>
          <p:cNvPr id="44" name="组合 43"/>
          <p:cNvGrpSpPr/>
          <p:nvPr/>
        </p:nvGrpSpPr>
        <p:grpSpPr>
          <a:xfrm>
            <a:off x="685797" y="3922808"/>
            <a:ext cx="3232295" cy="606056"/>
            <a:chOff x="3551274" y="4529470"/>
            <a:chExt cx="3232295" cy="606056"/>
          </a:xfrm>
        </p:grpSpPr>
        <p:sp>
          <p:nvSpPr>
            <p:cNvPr id="45" name="圆角矩形 44"/>
            <p:cNvSpPr>
              <a:spLocks noChangeAspect="1"/>
            </p:cNvSpPr>
            <p:nvPr/>
          </p:nvSpPr>
          <p:spPr>
            <a:xfrm>
              <a:off x="3567220" y="4529470"/>
              <a:ext cx="3216349" cy="606056"/>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accent1"/>
                  </a:solidFill>
                  <a:latin typeface="方正清刻本悦宋简体" panose="02000000000000000000" pitchFamily="2" charset="-122"/>
                  <a:ea typeface="方正清刻本悦宋简体" panose="02000000000000000000" pitchFamily="2" charset="-122"/>
                </a:rPr>
                <a:t>扩大投资</a:t>
              </a:r>
            </a:p>
          </p:txBody>
        </p:sp>
        <p:sp>
          <p:nvSpPr>
            <p:cNvPr id="46" name="椭圆 45"/>
            <p:cNvSpPr>
              <a:spLocks noChangeAspect="1"/>
            </p:cNvSpPr>
            <p:nvPr/>
          </p:nvSpPr>
          <p:spPr>
            <a:xfrm>
              <a:off x="3551274" y="4529470"/>
              <a:ext cx="606056" cy="606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Impact" panose="020B0806030902050204" pitchFamily="34" charset="0"/>
                </a:rPr>
                <a:t>4</a:t>
              </a:r>
              <a:endParaRPr lang="zh-CN" altLang="en-US" sz="3200" dirty="0">
                <a:latin typeface="Impact" panose="020B0806030902050204" pitchFamily="34" charset="0"/>
              </a:endParaRPr>
            </a:p>
          </p:txBody>
        </p:sp>
      </p:grpSp>
      <p:grpSp>
        <p:nvGrpSpPr>
          <p:cNvPr id="15" name="组合 14"/>
          <p:cNvGrpSpPr/>
          <p:nvPr/>
        </p:nvGrpSpPr>
        <p:grpSpPr>
          <a:xfrm>
            <a:off x="818406" y="4728554"/>
            <a:ext cx="7454106" cy="1488420"/>
            <a:chOff x="1477625" y="4728554"/>
            <a:chExt cx="7454106" cy="1488420"/>
          </a:xfrm>
        </p:grpSpPr>
        <p:sp>
          <p:nvSpPr>
            <p:cNvPr id="43" name="圆角矩形 42"/>
            <p:cNvSpPr/>
            <p:nvPr/>
          </p:nvSpPr>
          <p:spPr>
            <a:xfrm>
              <a:off x="1477625" y="4806117"/>
              <a:ext cx="7454106" cy="1257983"/>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15847" y="4728554"/>
              <a:ext cx="1488420" cy="1488420"/>
            </a:xfrm>
            <a:prstGeom prst="rect">
              <a:avLst/>
            </a:prstGeom>
          </p:spPr>
        </p:pic>
        <p:sp>
          <p:nvSpPr>
            <p:cNvPr id="48" name="文本框 47"/>
            <p:cNvSpPr txBox="1"/>
            <p:nvPr/>
          </p:nvSpPr>
          <p:spPr>
            <a:xfrm>
              <a:off x="3811528" y="4932214"/>
              <a:ext cx="4822109" cy="1052596"/>
            </a:xfrm>
            <a:prstGeom prst="rect">
              <a:avLst/>
            </a:prstGeom>
            <a:noFill/>
          </p:spPr>
          <p:txBody>
            <a:bodyPr wrap="square" rtlCol="0">
              <a:spAutoFit/>
            </a:bodyPr>
            <a:lstStyle/>
            <a:p>
              <a:pPr>
                <a:lnSpc>
                  <a:spcPct val="130000"/>
                </a:lnSpc>
              </a:pPr>
              <a:r>
                <a:rPr lang="zh-CN" altLang="en-US" sz="2400" dirty="0">
                  <a:solidFill>
                    <a:schemeClr val="tx1">
                      <a:lumMod val="85000"/>
                      <a:lumOff val="15000"/>
                    </a:schemeClr>
                  </a:solidFill>
                  <a:latin typeface="+mn-ea"/>
                </a:rPr>
                <a:t>完成铁路建设投资</a:t>
              </a:r>
              <a:r>
                <a:rPr lang="en-US" altLang="zh-CN" sz="2400" dirty="0">
                  <a:solidFill>
                    <a:schemeClr val="tx1">
                      <a:lumMod val="85000"/>
                      <a:lumOff val="15000"/>
                    </a:schemeClr>
                  </a:solidFill>
                  <a:latin typeface="+mn-ea"/>
                </a:rPr>
                <a:t>8000</a:t>
              </a:r>
              <a:r>
                <a:rPr lang="zh-CN" altLang="en-US" sz="2400" dirty="0">
                  <a:solidFill>
                    <a:schemeClr val="tx1">
                      <a:lumMod val="85000"/>
                      <a:lumOff val="15000"/>
                    </a:schemeClr>
                  </a:solidFill>
                  <a:latin typeface="+mn-ea"/>
                </a:rPr>
                <a:t>亿元、公路水运投资</a:t>
              </a:r>
              <a:r>
                <a:rPr lang="en-US" altLang="zh-CN" sz="2400" dirty="0">
                  <a:solidFill>
                    <a:schemeClr val="tx1">
                      <a:lumMod val="85000"/>
                      <a:lumOff val="15000"/>
                    </a:schemeClr>
                  </a:solidFill>
                  <a:latin typeface="+mn-ea"/>
                </a:rPr>
                <a:t>1.8</a:t>
              </a:r>
              <a:r>
                <a:rPr lang="zh-CN" altLang="en-US" sz="2400" dirty="0">
                  <a:solidFill>
                    <a:schemeClr val="tx1">
                      <a:lumMod val="85000"/>
                      <a:lumOff val="15000"/>
                    </a:schemeClr>
                  </a:solidFill>
                  <a:latin typeface="+mn-ea"/>
                </a:rPr>
                <a:t>万亿元</a:t>
              </a:r>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3990360" cy="646331"/>
          </a:xfrm>
          <a:prstGeom prst="rect">
            <a:avLst/>
          </a:prstGeom>
          <a:noFill/>
        </p:spPr>
        <p:txBody>
          <a:bodyPr wrap="square" rtlCol="0">
            <a:spAutoFit/>
          </a:bodyPr>
          <a:lstStyle/>
          <a:p>
            <a:r>
              <a:rPr lang="en-US" altLang="zh-CN" sz="3600" dirty="0">
                <a:solidFill>
                  <a:schemeClr val="accent1"/>
                </a:solidFill>
                <a:latin typeface="方正清刻本悦宋简体" panose="02000000000000000000" pitchFamily="2" charset="-122"/>
                <a:ea typeface="方正清刻本悦宋简体" panose="02000000000000000000" pitchFamily="2" charset="-122"/>
              </a:rPr>
              <a:t>2017</a:t>
            </a:r>
            <a:r>
              <a:rPr lang="zh-CN" altLang="en-US" sz="3600" dirty="0">
                <a:solidFill>
                  <a:schemeClr val="accent1"/>
                </a:solidFill>
                <a:latin typeface="方正清刻本悦宋简体" panose="02000000000000000000" pitchFamily="2" charset="-122"/>
                <a:ea typeface="方正清刻本悦宋简体" panose="02000000000000000000" pitchFamily="2" charset="-122"/>
              </a:rPr>
              <a:t>工作重点</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 name="组合 2"/>
          <p:cNvGrpSpPr/>
          <p:nvPr/>
        </p:nvGrpSpPr>
        <p:grpSpPr>
          <a:xfrm>
            <a:off x="669851" y="1122901"/>
            <a:ext cx="3232295" cy="606056"/>
            <a:chOff x="3551274" y="4529470"/>
            <a:chExt cx="3232295" cy="606056"/>
          </a:xfrm>
        </p:grpSpPr>
        <p:sp>
          <p:nvSpPr>
            <p:cNvPr id="32" name="圆角矩形 31"/>
            <p:cNvSpPr>
              <a:spLocks noChangeAspect="1"/>
            </p:cNvSpPr>
            <p:nvPr/>
          </p:nvSpPr>
          <p:spPr>
            <a:xfrm>
              <a:off x="3567220" y="4529470"/>
              <a:ext cx="3216349" cy="606056"/>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accent1"/>
                  </a:solidFill>
                  <a:latin typeface="方正清刻本悦宋简体" panose="02000000000000000000" pitchFamily="2" charset="-122"/>
                  <a:ea typeface="方正清刻本悦宋简体" panose="02000000000000000000" pitchFamily="2" charset="-122"/>
                </a:rPr>
                <a:t>国企改革</a:t>
              </a:r>
            </a:p>
          </p:txBody>
        </p:sp>
        <p:sp>
          <p:nvSpPr>
            <p:cNvPr id="2" name="椭圆 1"/>
            <p:cNvSpPr>
              <a:spLocks noChangeAspect="1"/>
            </p:cNvSpPr>
            <p:nvPr/>
          </p:nvSpPr>
          <p:spPr>
            <a:xfrm>
              <a:off x="3551274" y="4529470"/>
              <a:ext cx="606056" cy="606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Impact" panose="020B0806030902050204" pitchFamily="34" charset="0"/>
                </a:rPr>
                <a:t>5</a:t>
              </a:r>
              <a:endParaRPr lang="zh-CN" altLang="en-US" sz="3200" dirty="0">
                <a:latin typeface="Impact" panose="020B0806030902050204" pitchFamily="34" charset="0"/>
              </a:endParaRPr>
            </a:p>
          </p:txBody>
        </p:sp>
      </p:grpSp>
      <p:grpSp>
        <p:nvGrpSpPr>
          <p:cNvPr id="14" name="组合 13"/>
          <p:cNvGrpSpPr/>
          <p:nvPr/>
        </p:nvGrpSpPr>
        <p:grpSpPr>
          <a:xfrm>
            <a:off x="802460" y="1241410"/>
            <a:ext cx="7454106" cy="2650763"/>
            <a:chOff x="1461679" y="1241410"/>
            <a:chExt cx="7454106" cy="2650763"/>
          </a:xfrm>
        </p:grpSpPr>
        <p:sp>
          <p:nvSpPr>
            <p:cNvPr id="11" name="圆角矩形 10"/>
            <p:cNvSpPr/>
            <p:nvPr/>
          </p:nvSpPr>
          <p:spPr>
            <a:xfrm>
              <a:off x="1461679" y="2006210"/>
              <a:ext cx="7454106" cy="1257983"/>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83104" y="1241410"/>
              <a:ext cx="1491054" cy="2650763"/>
            </a:xfrm>
            <a:prstGeom prst="rect">
              <a:avLst/>
            </a:prstGeom>
          </p:spPr>
        </p:pic>
        <p:sp>
          <p:nvSpPr>
            <p:cNvPr id="35" name="文本框 34"/>
            <p:cNvSpPr txBox="1"/>
            <p:nvPr/>
          </p:nvSpPr>
          <p:spPr>
            <a:xfrm>
              <a:off x="3795582" y="2132307"/>
              <a:ext cx="4604313" cy="1005788"/>
            </a:xfrm>
            <a:prstGeom prst="rect">
              <a:avLst/>
            </a:prstGeom>
            <a:noFill/>
          </p:spPr>
          <p:txBody>
            <a:bodyPr wrap="square" rtlCol="0">
              <a:spAutoFit/>
            </a:bodyPr>
            <a:lstStyle/>
            <a:p>
              <a:pPr>
                <a:lnSpc>
                  <a:spcPct val="130000"/>
                </a:lnSpc>
              </a:pPr>
              <a:r>
                <a:rPr lang="zh-CN" altLang="en-US" sz="2400" dirty="0">
                  <a:solidFill>
                    <a:schemeClr val="tx1">
                      <a:lumMod val="85000"/>
                      <a:lumOff val="15000"/>
                    </a:schemeClr>
                  </a:solidFill>
                  <a:latin typeface="+mn-ea"/>
                </a:rPr>
                <a:t>电力和石油天然气开放</a:t>
              </a:r>
              <a:endParaRPr lang="en-US" altLang="zh-CN" sz="2400" dirty="0">
                <a:solidFill>
                  <a:schemeClr val="tx1">
                    <a:lumMod val="85000"/>
                    <a:lumOff val="15000"/>
                  </a:schemeClr>
                </a:solidFill>
                <a:latin typeface="+mn-ea"/>
              </a:endParaRPr>
            </a:p>
            <a:p>
              <a:pPr>
                <a:lnSpc>
                  <a:spcPct val="130000"/>
                </a:lnSpc>
              </a:pPr>
              <a:r>
                <a:rPr lang="zh-CN" altLang="en-US" sz="2400" dirty="0">
                  <a:solidFill>
                    <a:schemeClr val="tx1">
                      <a:lumMod val="85000"/>
                      <a:lumOff val="15000"/>
                    </a:schemeClr>
                  </a:solidFill>
                  <a:latin typeface="+mn-ea"/>
                </a:rPr>
                <a:t>竞争性业务</a:t>
              </a:r>
            </a:p>
          </p:txBody>
        </p:sp>
      </p:grpSp>
      <p:grpSp>
        <p:nvGrpSpPr>
          <p:cNvPr id="44" name="组合 43"/>
          <p:cNvGrpSpPr/>
          <p:nvPr/>
        </p:nvGrpSpPr>
        <p:grpSpPr>
          <a:xfrm>
            <a:off x="685797" y="3922808"/>
            <a:ext cx="3232295" cy="606056"/>
            <a:chOff x="3551274" y="4529470"/>
            <a:chExt cx="3232295" cy="606056"/>
          </a:xfrm>
        </p:grpSpPr>
        <p:sp>
          <p:nvSpPr>
            <p:cNvPr id="45" name="圆角矩形 44"/>
            <p:cNvSpPr>
              <a:spLocks noChangeAspect="1"/>
            </p:cNvSpPr>
            <p:nvPr/>
          </p:nvSpPr>
          <p:spPr>
            <a:xfrm>
              <a:off x="3567220" y="4529470"/>
              <a:ext cx="3216349" cy="606056"/>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accent1"/>
                  </a:solidFill>
                  <a:latin typeface="方正清刻本悦宋简体" panose="02000000000000000000" pitchFamily="2" charset="-122"/>
                  <a:ea typeface="方正清刻本悦宋简体" panose="02000000000000000000" pitchFamily="2" charset="-122"/>
                </a:rPr>
                <a:t>社保改革</a:t>
              </a:r>
            </a:p>
          </p:txBody>
        </p:sp>
        <p:sp>
          <p:nvSpPr>
            <p:cNvPr id="46" name="椭圆 45"/>
            <p:cNvSpPr>
              <a:spLocks noChangeAspect="1"/>
            </p:cNvSpPr>
            <p:nvPr/>
          </p:nvSpPr>
          <p:spPr>
            <a:xfrm>
              <a:off x="3551274" y="4529470"/>
              <a:ext cx="606056" cy="606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Impact" panose="020B0806030902050204" pitchFamily="34" charset="0"/>
                </a:rPr>
                <a:t>6</a:t>
              </a:r>
              <a:endParaRPr lang="zh-CN" altLang="en-US" sz="3200" dirty="0">
                <a:latin typeface="Impact" panose="020B0806030902050204" pitchFamily="34" charset="0"/>
              </a:endParaRPr>
            </a:p>
          </p:txBody>
        </p:sp>
      </p:grpSp>
      <p:grpSp>
        <p:nvGrpSpPr>
          <p:cNvPr id="15" name="组合 14"/>
          <p:cNvGrpSpPr/>
          <p:nvPr/>
        </p:nvGrpSpPr>
        <p:grpSpPr>
          <a:xfrm>
            <a:off x="818406" y="4806117"/>
            <a:ext cx="7454106" cy="1257983"/>
            <a:chOff x="1477625" y="4806117"/>
            <a:chExt cx="7454106" cy="1257983"/>
          </a:xfrm>
        </p:grpSpPr>
        <p:sp>
          <p:nvSpPr>
            <p:cNvPr id="43" name="圆角矩形 42"/>
            <p:cNvSpPr/>
            <p:nvPr/>
          </p:nvSpPr>
          <p:spPr>
            <a:xfrm>
              <a:off x="1477625" y="4806117"/>
              <a:ext cx="7454106" cy="1257983"/>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3752" y="4979384"/>
              <a:ext cx="1488420" cy="930262"/>
            </a:xfrm>
            <a:prstGeom prst="rect">
              <a:avLst/>
            </a:prstGeom>
          </p:spPr>
        </p:pic>
        <p:sp>
          <p:nvSpPr>
            <p:cNvPr id="48" name="文本框 47"/>
            <p:cNvSpPr txBox="1"/>
            <p:nvPr/>
          </p:nvSpPr>
          <p:spPr>
            <a:xfrm>
              <a:off x="3811528" y="4932214"/>
              <a:ext cx="4822109" cy="1005788"/>
            </a:xfrm>
            <a:prstGeom prst="rect">
              <a:avLst/>
            </a:prstGeom>
            <a:noFill/>
          </p:spPr>
          <p:txBody>
            <a:bodyPr wrap="square" rtlCol="0">
              <a:spAutoFit/>
            </a:bodyPr>
            <a:lstStyle/>
            <a:p>
              <a:pPr>
                <a:lnSpc>
                  <a:spcPct val="130000"/>
                </a:lnSpc>
              </a:pPr>
              <a:r>
                <a:rPr lang="zh-CN" altLang="en-US" sz="2400" dirty="0">
                  <a:solidFill>
                    <a:schemeClr val="tx1">
                      <a:lumMod val="85000"/>
                      <a:lumOff val="15000"/>
                    </a:schemeClr>
                  </a:solidFill>
                  <a:latin typeface="+mn-ea"/>
                </a:rPr>
                <a:t>转移部分国有资本充实</a:t>
              </a:r>
              <a:endParaRPr lang="en-US" altLang="zh-CN" sz="2400" dirty="0">
                <a:solidFill>
                  <a:schemeClr val="tx1">
                    <a:lumMod val="85000"/>
                    <a:lumOff val="15000"/>
                  </a:schemeClr>
                </a:solidFill>
                <a:latin typeface="+mn-ea"/>
              </a:endParaRPr>
            </a:p>
            <a:p>
              <a:pPr>
                <a:lnSpc>
                  <a:spcPct val="130000"/>
                </a:lnSpc>
              </a:pPr>
              <a:r>
                <a:rPr lang="zh-CN" altLang="en-US" sz="2400" dirty="0">
                  <a:solidFill>
                    <a:schemeClr val="tx1">
                      <a:lumMod val="85000"/>
                      <a:lumOff val="15000"/>
                    </a:schemeClr>
                  </a:solidFill>
                  <a:latin typeface="+mn-ea"/>
                </a:rPr>
                <a:t>社保基金</a:t>
              </a:r>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3990360" cy="646331"/>
          </a:xfrm>
          <a:prstGeom prst="rect">
            <a:avLst/>
          </a:prstGeom>
          <a:noFill/>
        </p:spPr>
        <p:txBody>
          <a:bodyPr wrap="square" rtlCol="0">
            <a:spAutoFit/>
          </a:bodyPr>
          <a:lstStyle/>
          <a:p>
            <a:r>
              <a:rPr lang="en-US" altLang="zh-CN" sz="3600" dirty="0">
                <a:solidFill>
                  <a:schemeClr val="accent1"/>
                </a:solidFill>
                <a:latin typeface="方正清刻本悦宋简体" panose="02000000000000000000" pitchFamily="2" charset="-122"/>
                <a:ea typeface="方正清刻本悦宋简体" panose="02000000000000000000" pitchFamily="2" charset="-122"/>
              </a:rPr>
              <a:t>2017</a:t>
            </a:r>
            <a:r>
              <a:rPr lang="zh-CN" altLang="en-US" sz="3600" dirty="0">
                <a:solidFill>
                  <a:schemeClr val="accent1"/>
                </a:solidFill>
                <a:latin typeface="方正清刻本悦宋简体" panose="02000000000000000000" pitchFamily="2" charset="-122"/>
                <a:ea typeface="方正清刻本悦宋简体" panose="02000000000000000000" pitchFamily="2" charset="-122"/>
              </a:rPr>
              <a:t>工作重点</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84286" y="50235"/>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 name="组合 2"/>
          <p:cNvGrpSpPr/>
          <p:nvPr/>
        </p:nvGrpSpPr>
        <p:grpSpPr>
          <a:xfrm>
            <a:off x="669851" y="1122901"/>
            <a:ext cx="3232295" cy="606056"/>
            <a:chOff x="3551274" y="4529470"/>
            <a:chExt cx="3232295" cy="606056"/>
          </a:xfrm>
        </p:grpSpPr>
        <p:sp>
          <p:nvSpPr>
            <p:cNvPr id="32" name="圆角矩形 31"/>
            <p:cNvSpPr>
              <a:spLocks noChangeAspect="1"/>
            </p:cNvSpPr>
            <p:nvPr/>
          </p:nvSpPr>
          <p:spPr>
            <a:xfrm>
              <a:off x="3567220" y="4529470"/>
              <a:ext cx="3216349" cy="606056"/>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accent1"/>
                  </a:solidFill>
                  <a:latin typeface="方正清刻本悦宋简体" panose="02000000000000000000" pitchFamily="2" charset="-122"/>
                  <a:ea typeface="方正清刻本悦宋简体" panose="02000000000000000000" pitchFamily="2" charset="-122"/>
                </a:rPr>
                <a:t>医疗改革</a:t>
              </a:r>
            </a:p>
          </p:txBody>
        </p:sp>
        <p:sp>
          <p:nvSpPr>
            <p:cNvPr id="2" name="椭圆 1"/>
            <p:cNvSpPr>
              <a:spLocks noChangeAspect="1"/>
            </p:cNvSpPr>
            <p:nvPr/>
          </p:nvSpPr>
          <p:spPr>
            <a:xfrm>
              <a:off x="3551274" y="4529470"/>
              <a:ext cx="606056" cy="606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Impact" panose="020B0806030902050204" pitchFamily="34" charset="0"/>
                </a:rPr>
                <a:t>7</a:t>
              </a:r>
              <a:endParaRPr lang="zh-CN" altLang="en-US" sz="3200" dirty="0">
                <a:latin typeface="Impact" panose="020B0806030902050204" pitchFamily="34" charset="0"/>
              </a:endParaRPr>
            </a:p>
          </p:txBody>
        </p:sp>
      </p:grpSp>
      <p:grpSp>
        <p:nvGrpSpPr>
          <p:cNvPr id="14" name="组合 13"/>
          <p:cNvGrpSpPr/>
          <p:nvPr/>
        </p:nvGrpSpPr>
        <p:grpSpPr>
          <a:xfrm>
            <a:off x="802460" y="2005834"/>
            <a:ext cx="7454106" cy="1258734"/>
            <a:chOff x="1461679" y="2005834"/>
            <a:chExt cx="7454106" cy="1258734"/>
          </a:xfrm>
        </p:grpSpPr>
        <p:sp>
          <p:nvSpPr>
            <p:cNvPr id="11" name="圆角矩形 10"/>
            <p:cNvSpPr/>
            <p:nvPr/>
          </p:nvSpPr>
          <p:spPr>
            <a:xfrm>
              <a:off x="1461679" y="2006210"/>
              <a:ext cx="7454106" cy="1257983"/>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3752" y="2005834"/>
              <a:ext cx="1806394" cy="1258734"/>
            </a:xfrm>
            <a:prstGeom prst="rect">
              <a:avLst/>
            </a:prstGeom>
          </p:spPr>
        </p:pic>
        <p:sp>
          <p:nvSpPr>
            <p:cNvPr id="35" name="文本框 34"/>
            <p:cNvSpPr txBox="1"/>
            <p:nvPr/>
          </p:nvSpPr>
          <p:spPr>
            <a:xfrm>
              <a:off x="3795582" y="2132307"/>
              <a:ext cx="4604313" cy="572464"/>
            </a:xfrm>
            <a:prstGeom prst="rect">
              <a:avLst/>
            </a:prstGeom>
            <a:noFill/>
          </p:spPr>
          <p:txBody>
            <a:bodyPr wrap="square" rtlCol="0">
              <a:spAutoFit/>
            </a:bodyPr>
            <a:lstStyle/>
            <a:p>
              <a:pPr>
                <a:lnSpc>
                  <a:spcPct val="130000"/>
                </a:lnSpc>
              </a:pPr>
              <a:r>
                <a:rPr lang="zh-CN" altLang="en-US" sz="2400" dirty="0">
                  <a:solidFill>
                    <a:schemeClr val="tx1">
                      <a:lumMod val="85000"/>
                      <a:lumOff val="15000"/>
                    </a:schemeClr>
                  </a:solidFill>
                  <a:latin typeface="+mn-ea"/>
                </a:rPr>
                <a:t>全部取消药品加成</a:t>
              </a:r>
            </a:p>
          </p:txBody>
        </p:sp>
      </p:grpSp>
      <p:grpSp>
        <p:nvGrpSpPr>
          <p:cNvPr id="44" name="组合 43"/>
          <p:cNvGrpSpPr/>
          <p:nvPr/>
        </p:nvGrpSpPr>
        <p:grpSpPr>
          <a:xfrm>
            <a:off x="685797" y="3922808"/>
            <a:ext cx="3232295" cy="606056"/>
            <a:chOff x="3551274" y="4529470"/>
            <a:chExt cx="3232295" cy="606056"/>
          </a:xfrm>
        </p:grpSpPr>
        <p:sp>
          <p:nvSpPr>
            <p:cNvPr id="45" name="圆角矩形 44"/>
            <p:cNvSpPr>
              <a:spLocks noChangeAspect="1"/>
            </p:cNvSpPr>
            <p:nvPr/>
          </p:nvSpPr>
          <p:spPr>
            <a:xfrm>
              <a:off x="3567220" y="4529470"/>
              <a:ext cx="3216349" cy="606056"/>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accent1"/>
                  </a:solidFill>
                  <a:latin typeface="方正清刻本悦宋简体" panose="02000000000000000000" pitchFamily="2" charset="-122"/>
                  <a:ea typeface="方正清刻本悦宋简体" panose="02000000000000000000" pitchFamily="2" charset="-122"/>
                </a:rPr>
                <a:t>通讯</a:t>
              </a:r>
            </a:p>
          </p:txBody>
        </p:sp>
        <p:sp>
          <p:nvSpPr>
            <p:cNvPr id="46" name="椭圆 45"/>
            <p:cNvSpPr>
              <a:spLocks noChangeAspect="1"/>
            </p:cNvSpPr>
            <p:nvPr/>
          </p:nvSpPr>
          <p:spPr>
            <a:xfrm>
              <a:off x="3551274" y="4529470"/>
              <a:ext cx="606056" cy="606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Impact" panose="020B0806030902050204" pitchFamily="34" charset="0"/>
                </a:rPr>
                <a:t>8</a:t>
              </a:r>
              <a:endParaRPr lang="zh-CN" altLang="en-US" sz="3200" dirty="0">
                <a:latin typeface="Impact" panose="020B0806030902050204" pitchFamily="34" charset="0"/>
              </a:endParaRPr>
            </a:p>
          </p:txBody>
        </p:sp>
      </p:grpSp>
      <p:grpSp>
        <p:nvGrpSpPr>
          <p:cNvPr id="15" name="组合 14"/>
          <p:cNvGrpSpPr/>
          <p:nvPr/>
        </p:nvGrpSpPr>
        <p:grpSpPr>
          <a:xfrm>
            <a:off x="818406" y="4806117"/>
            <a:ext cx="7454106" cy="1284823"/>
            <a:chOff x="1477625" y="4806117"/>
            <a:chExt cx="7454106" cy="1284823"/>
          </a:xfrm>
        </p:grpSpPr>
        <p:sp>
          <p:nvSpPr>
            <p:cNvPr id="43" name="圆角矩形 42"/>
            <p:cNvSpPr/>
            <p:nvPr/>
          </p:nvSpPr>
          <p:spPr>
            <a:xfrm>
              <a:off x="1477625" y="4806117"/>
              <a:ext cx="7454106" cy="1257983"/>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11680" y="4825147"/>
              <a:ext cx="1265793" cy="1265793"/>
            </a:xfrm>
            <a:prstGeom prst="rect">
              <a:avLst/>
            </a:prstGeom>
          </p:spPr>
        </p:pic>
        <p:sp>
          <p:nvSpPr>
            <p:cNvPr id="48" name="文本框 47"/>
            <p:cNvSpPr txBox="1"/>
            <p:nvPr/>
          </p:nvSpPr>
          <p:spPr>
            <a:xfrm>
              <a:off x="3811528" y="4932214"/>
              <a:ext cx="4822109" cy="1052596"/>
            </a:xfrm>
            <a:prstGeom prst="rect">
              <a:avLst/>
            </a:prstGeom>
            <a:noFill/>
          </p:spPr>
          <p:txBody>
            <a:bodyPr wrap="square" rtlCol="0">
              <a:spAutoFit/>
            </a:bodyPr>
            <a:lstStyle/>
            <a:p>
              <a:pPr>
                <a:lnSpc>
                  <a:spcPct val="130000"/>
                </a:lnSpc>
              </a:pPr>
              <a:r>
                <a:rPr lang="zh-CN" altLang="en-US" sz="2400" dirty="0">
                  <a:solidFill>
                    <a:schemeClr val="tx1">
                      <a:lumMod val="85000"/>
                      <a:lumOff val="15000"/>
                    </a:schemeClr>
                  </a:solidFill>
                  <a:latin typeface="+mn-ea"/>
                </a:rPr>
                <a:t>全部取消手机国内长途和漫游费</a:t>
              </a:r>
              <a:endParaRPr lang="en-US" altLang="zh-CN" sz="2400" dirty="0">
                <a:solidFill>
                  <a:schemeClr val="tx1">
                    <a:lumMod val="85000"/>
                    <a:lumOff val="15000"/>
                  </a:schemeClr>
                </a:solidFill>
                <a:latin typeface="+mn-ea"/>
              </a:endParaRPr>
            </a:p>
            <a:p>
              <a:pPr>
                <a:lnSpc>
                  <a:spcPct val="130000"/>
                </a:lnSpc>
              </a:pPr>
              <a:r>
                <a:rPr lang="zh-CN" altLang="en-US" sz="2400" dirty="0">
                  <a:solidFill>
                    <a:schemeClr val="tx1">
                      <a:lumMod val="85000"/>
                      <a:lumOff val="15000"/>
                    </a:schemeClr>
                  </a:solidFill>
                  <a:latin typeface="+mn-ea"/>
                </a:rPr>
                <a:t>降低国际长途电话费</a:t>
              </a:r>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3990360" cy="646331"/>
          </a:xfrm>
          <a:prstGeom prst="rect">
            <a:avLst/>
          </a:prstGeom>
          <a:noFill/>
        </p:spPr>
        <p:txBody>
          <a:bodyPr wrap="square" rtlCol="0">
            <a:spAutoFit/>
          </a:bodyPr>
          <a:lstStyle/>
          <a:p>
            <a:r>
              <a:rPr lang="en-US" altLang="zh-CN" sz="3600" dirty="0">
                <a:solidFill>
                  <a:schemeClr val="accent1"/>
                </a:solidFill>
                <a:latin typeface="方正清刻本悦宋简体" panose="02000000000000000000" pitchFamily="2" charset="-122"/>
                <a:ea typeface="方正清刻本悦宋简体" panose="02000000000000000000" pitchFamily="2" charset="-122"/>
              </a:rPr>
              <a:t>2017</a:t>
            </a:r>
            <a:r>
              <a:rPr lang="zh-CN" altLang="en-US" sz="3600" dirty="0">
                <a:solidFill>
                  <a:schemeClr val="accent1"/>
                </a:solidFill>
                <a:latin typeface="方正清刻本悦宋简体" panose="02000000000000000000" pitchFamily="2" charset="-122"/>
                <a:ea typeface="方正清刻本悦宋简体" panose="02000000000000000000" pitchFamily="2" charset="-122"/>
              </a:rPr>
              <a:t>工作重点</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 name="组合 2"/>
          <p:cNvGrpSpPr/>
          <p:nvPr/>
        </p:nvGrpSpPr>
        <p:grpSpPr>
          <a:xfrm>
            <a:off x="669851" y="1122901"/>
            <a:ext cx="3232295" cy="606056"/>
            <a:chOff x="3551274" y="4529470"/>
            <a:chExt cx="3232295" cy="606056"/>
          </a:xfrm>
        </p:grpSpPr>
        <p:sp>
          <p:nvSpPr>
            <p:cNvPr id="32" name="圆角矩形 31"/>
            <p:cNvSpPr>
              <a:spLocks noChangeAspect="1"/>
            </p:cNvSpPr>
            <p:nvPr/>
          </p:nvSpPr>
          <p:spPr>
            <a:xfrm>
              <a:off x="3567220" y="4529470"/>
              <a:ext cx="3216349" cy="606056"/>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accent1"/>
                  </a:solidFill>
                  <a:latin typeface="方正清刻本悦宋简体" panose="02000000000000000000" pitchFamily="2" charset="-122"/>
                  <a:ea typeface="方正清刻本悦宋简体" panose="02000000000000000000" pitchFamily="2" charset="-122"/>
                </a:rPr>
                <a:t>环境</a:t>
              </a:r>
            </a:p>
          </p:txBody>
        </p:sp>
        <p:sp>
          <p:nvSpPr>
            <p:cNvPr id="2" name="椭圆 1"/>
            <p:cNvSpPr>
              <a:spLocks noChangeAspect="1"/>
            </p:cNvSpPr>
            <p:nvPr/>
          </p:nvSpPr>
          <p:spPr>
            <a:xfrm>
              <a:off x="3551274" y="4529470"/>
              <a:ext cx="606056" cy="606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Impact" panose="020B0806030902050204" pitchFamily="34" charset="0"/>
                </a:rPr>
                <a:t>9</a:t>
              </a:r>
              <a:endParaRPr lang="zh-CN" altLang="en-US" sz="3200" dirty="0">
                <a:latin typeface="Impact" panose="020B0806030902050204" pitchFamily="34" charset="0"/>
              </a:endParaRPr>
            </a:p>
          </p:txBody>
        </p:sp>
      </p:grpSp>
      <p:grpSp>
        <p:nvGrpSpPr>
          <p:cNvPr id="14" name="组合 13"/>
          <p:cNvGrpSpPr/>
          <p:nvPr/>
        </p:nvGrpSpPr>
        <p:grpSpPr>
          <a:xfrm>
            <a:off x="802460" y="1791508"/>
            <a:ext cx="7454106" cy="1473060"/>
            <a:chOff x="1461679" y="1791508"/>
            <a:chExt cx="7454106" cy="1473060"/>
          </a:xfrm>
        </p:grpSpPr>
        <p:sp>
          <p:nvSpPr>
            <p:cNvPr id="11" name="圆角矩形 10"/>
            <p:cNvSpPr/>
            <p:nvPr/>
          </p:nvSpPr>
          <p:spPr>
            <a:xfrm>
              <a:off x="1461679" y="2006210"/>
              <a:ext cx="7454106" cy="1257983"/>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7582" y="1791508"/>
              <a:ext cx="1473060" cy="1473060"/>
            </a:xfrm>
            <a:prstGeom prst="rect">
              <a:avLst/>
            </a:prstGeom>
          </p:spPr>
        </p:pic>
        <p:sp>
          <p:nvSpPr>
            <p:cNvPr id="35" name="文本框 34"/>
            <p:cNvSpPr txBox="1"/>
            <p:nvPr/>
          </p:nvSpPr>
          <p:spPr>
            <a:xfrm>
              <a:off x="3795582" y="2132307"/>
              <a:ext cx="4604313" cy="1052596"/>
            </a:xfrm>
            <a:prstGeom prst="rect">
              <a:avLst/>
            </a:prstGeom>
            <a:noFill/>
          </p:spPr>
          <p:txBody>
            <a:bodyPr wrap="square" rtlCol="0">
              <a:spAutoFit/>
            </a:bodyPr>
            <a:lstStyle/>
            <a:p>
              <a:pPr>
                <a:lnSpc>
                  <a:spcPct val="130000"/>
                </a:lnSpc>
              </a:pPr>
              <a:r>
                <a:rPr lang="zh-CN" altLang="en-US" sz="2400" dirty="0">
                  <a:solidFill>
                    <a:schemeClr val="tx1">
                      <a:lumMod val="85000"/>
                      <a:lumOff val="15000"/>
                    </a:schemeClr>
                  </a:solidFill>
                  <a:latin typeface="+mn-ea"/>
                </a:rPr>
                <a:t>二氧化硫、氮氧化物排放量要分别下降</a:t>
              </a:r>
              <a:r>
                <a:rPr lang="en-US" altLang="zh-CN" sz="2400" dirty="0">
                  <a:solidFill>
                    <a:schemeClr val="tx1">
                      <a:lumMod val="85000"/>
                      <a:lumOff val="15000"/>
                    </a:schemeClr>
                  </a:solidFill>
                  <a:latin typeface="+mn-ea"/>
                </a:rPr>
                <a:t>3%</a:t>
              </a:r>
              <a:r>
                <a:rPr lang="zh-CN" altLang="en-US" sz="2400" dirty="0">
                  <a:solidFill>
                    <a:schemeClr val="tx1">
                      <a:lumMod val="85000"/>
                      <a:lumOff val="15000"/>
                    </a:schemeClr>
                  </a:solidFill>
                  <a:latin typeface="+mn-ea"/>
                </a:rPr>
                <a:t>，</a:t>
              </a:r>
              <a:r>
                <a:rPr lang="en-US" altLang="zh-CN" sz="2400" dirty="0">
                  <a:solidFill>
                    <a:schemeClr val="tx1">
                      <a:lumMod val="85000"/>
                      <a:lumOff val="15000"/>
                    </a:schemeClr>
                  </a:solidFill>
                  <a:latin typeface="+mn-ea"/>
                </a:rPr>
                <a:t>PM2.5</a:t>
              </a:r>
              <a:r>
                <a:rPr lang="zh-CN" altLang="en-US" sz="2400" dirty="0">
                  <a:solidFill>
                    <a:schemeClr val="tx1">
                      <a:lumMod val="85000"/>
                      <a:lumOff val="15000"/>
                    </a:schemeClr>
                  </a:solidFill>
                  <a:latin typeface="+mn-ea"/>
                </a:rPr>
                <a:t>浓度明显下降</a:t>
              </a:r>
            </a:p>
          </p:txBody>
        </p:sp>
      </p:grpSp>
      <p:grpSp>
        <p:nvGrpSpPr>
          <p:cNvPr id="44" name="组合 43"/>
          <p:cNvGrpSpPr/>
          <p:nvPr/>
        </p:nvGrpSpPr>
        <p:grpSpPr>
          <a:xfrm>
            <a:off x="685797" y="3922808"/>
            <a:ext cx="3232295" cy="606056"/>
            <a:chOff x="3551274" y="4529470"/>
            <a:chExt cx="3232295" cy="606056"/>
          </a:xfrm>
        </p:grpSpPr>
        <p:sp>
          <p:nvSpPr>
            <p:cNvPr id="45" name="圆角矩形 44"/>
            <p:cNvSpPr>
              <a:spLocks noChangeAspect="1"/>
            </p:cNvSpPr>
            <p:nvPr/>
          </p:nvSpPr>
          <p:spPr>
            <a:xfrm>
              <a:off x="3567220" y="4529470"/>
              <a:ext cx="3216349" cy="606056"/>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accent1"/>
                  </a:solidFill>
                  <a:latin typeface="方正清刻本悦宋简体" panose="02000000000000000000" pitchFamily="2" charset="-122"/>
                  <a:ea typeface="方正清刻本悦宋简体" panose="02000000000000000000" pitchFamily="2" charset="-122"/>
                </a:rPr>
                <a:t>教育</a:t>
              </a:r>
            </a:p>
          </p:txBody>
        </p:sp>
        <p:sp>
          <p:nvSpPr>
            <p:cNvPr id="46" name="椭圆 45"/>
            <p:cNvSpPr>
              <a:spLocks noChangeAspect="1"/>
            </p:cNvSpPr>
            <p:nvPr/>
          </p:nvSpPr>
          <p:spPr>
            <a:xfrm>
              <a:off x="3551274" y="4529470"/>
              <a:ext cx="606056" cy="606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Impact" panose="020B0806030902050204" pitchFamily="34" charset="0"/>
                </a:rPr>
                <a:t>10</a:t>
              </a:r>
              <a:endParaRPr lang="zh-CN" altLang="en-US" sz="2000" dirty="0">
                <a:latin typeface="Impact" panose="020B0806030902050204" pitchFamily="34" charset="0"/>
              </a:endParaRPr>
            </a:p>
          </p:txBody>
        </p:sp>
      </p:grpSp>
      <p:grpSp>
        <p:nvGrpSpPr>
          <p:cNvPr id="15" name="组合 14"/>
          <p:cNvGrpSpPr/>
          <p:nvPr/>
        </p:nvGrpSpPr>
        <p:grpSpPr>
          <a:xfrm>
            <a:off x="818406" y="4806117"/>
            <a:ext cx="7454106" cy="1257983"/>
            <a:chOff x="1477625" y="4806117"/>
            <a:chExt cx="7454106" cy="1257983"/>
          </a:xfrm>
        </p:grpSpPr>
        <p:sp>
          <p:nvSpPr>
            <p:cNvPr id="43" name="圆角矩形 42"/>
            <p:cNvSpPr/>
            <p:nvPr/>
          </p:nvSpPr>
          <p:spPr>
            <a:xfrm>
              <a:off x="1477625" y="4806117"/>
              <a:ext cx="7454106" cy="1257983"/>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92747" y="4945206"/>
              <a:ext cx="1103660" cy="1070550"/>
            </a:xfrm>
            <a:prstGeom prst="rect">
              <a:avLst/>
            </a:prstGeom>
          </p:spPr>
        </p:pic>
        <p:sp>
          <p:nvSpPr>
            <p:cNvPr id="48" name="文本框 47"/>
            <p:cNvSpPr txBox="1"/>
            <p:nvPr/>
          </p:nvSpPr>
          <p:spPr>
            <a:xfrm>
              <a:off x="3811528" y="4932214"/>
              <a:ext cx="4822109" cy="1052596"/>
            </a:xfrm>
            <a:prstGeom prst="rect">
              <a:avLst/>
            </a:prstGeom>
            <a:noFill/>
          </p:spPr>
          <p:txBody>
            <a:bodyPr wrap="square" rtlCol="0">
              <a:spAutoFit/>
            </a:bodyPr>
            <a:lstStyle/>
            <a:p>
              <a:pPr>
                <a:lnSpc>
                  <a:spcPct val="130000"/>
                </a:lnSpc>
              </a:pPr>
              <a:r>
                <a:rPr lang="zh-CN" altLang="en-US" sz="2400" dirty="0">
                  <a:solidFill>
                    <a:schemeClr val="tx1">
                      <a:lumMod val="85000"/>
                      <a:lumOff val="15000"/>
                    </a:schemeClr>
                  </a:solidFill>
                  <a:latin typeface="+mn-ea"/>
                </a:rPr>
                <a:t>义务教育学生“两免一补”，提高博士研究生国家助学金补助标准</a:t>
              </a:r>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3990360" cy="646331"/>
          </a:xfrm>
          <a:prstGeom prst="rect">
            <a:avLst/>
          </a:prstGeom>
          <a:noFill/>
        </p:spPr>
        <p:txBody>
          <a:bodyPr wrap="square" rtlCol="0">
            <a:spAutoFit/>
          </a:bodyPr>
          <a:lstStyle/>
          <a:p>
            <a:r>
              <a:rPr lang="en-US" altLang="zh-CN" sz="3600" dirty="0">
                <a:solidFill>
                  <a:schemeClr val="accent1"/>
                </a:solidFill>
                <a:latin typeface="方正清刻本悦宋简体" panose="02000000000000000000" pitchFamily="2" charset="-122"/>
                <a:ea typeface="方正清刻本悦宋简体" panose="02000000000000000000" pitchFamily="2" charset="-122"/>
              </a:rPr>
              <a:t>2017</a:t>
            </a:r>
            <a:r>
              <a:rPr lang="zh-CN" altLang="en-US" sz="3600" dirty="0">
                <a:solidFill>
                  <a:schemeClr val="accent1"/>
                </a:solidFill>
                <a:latin typeface="方正清刻本悦宋简体" panose="02000000000000000000" pitchFamily="2" charset="-122"/>
                <a:ea typeface="方正清刻本悦宋简体" panose="02000000000000000000" pitchFamily="2" charset="-122"/>
              </a:rPr>
              <a:t>工作重点</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 name="组合 2"/>
          <p:cNvGrpSpPr/>
          <p:nvPr/>
        </p:nvGrpSpPr>
        <p:grpSpPr>
          <a:xfrm>
            <a:off x="669851" y="1122901"/>
            <a:ext cx="3232295" cy="606056"/>
            <a:chOff x="3551274" y="4529470"/>
            <a:chExt cx="3232295" cy="606056"/>
          </a:xfrm>
        </p:grpSpPr>
        <p:sp>
          <p:nvSpPr>
            <p:cNvPr id="32" name="圆角矩形 31"/>
            <p:cNvSpPr>
              <a:spLocks noChangeAspect="1"/>
            </p:cNvSpPr>
            <p:nvPr/>
          </p:nvSpPr>
          <p:spPr>
            <a:xfrm>
              <a:off x="3567220" y="4529470"/>
              <a:ext cx="3216349" cy="606056"/>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accent1"/>
                  </a:solidFill>
                  <a:latin typeface="方正清刻本悦宋简体" panose="02000000000000000000" pitchFamily="2" charset="-122"/>
                  <a:ea typeface="方正清刻本悦宋简体" panose="02000000000000000000" pitchFamily="2" charset="-122"/>
                </a:rPr>
                <a:t>医保</a:t>
              </a:r>
            </a:p>
          </p:txBody>
        </p:sp>
        <p:sp>
          <p:nvSpPr>
            <p:cNvPr id="2" name="椭圆 1"/>
            <p:cNvSpPr>
              <a:spLocks noChangeAspect="1"/>
            </p:cNvSpPr>
            <p:nvPr/>
          </p:nvSpPr>
          <p:spPr>
            <a:xfrm>
              <a:off x="3551274" y="4529470"/>
              <a:ext cx="606056" cy="606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Impact" panose="020B0806030902050204" pitchFamily="34" charset="0"/>
                </a:rPr>
                <a:t>11</a:t>
              </a:r>
              <a:endParaRPr lang="zh-CN" altLang="en-US" sz="2400" dirty="0">
                <a:latin typeface="Impact" panose="020B0806030902050204" pitchFamily="34" charset="0"/>
              </a:endParaRPr>
            </a:p>
          </p:txBody>
        </p:sp>
      </p:grpSp>
      <p:grpSp>
        <p:nvGrpSpPr>
          <p:cNvPr id="14" name="组合 13"/>
          <p:cNvGrpSpPr/>
          <p:nvPr/>
        </p:nvGrpSpPr>
        <p:grpSpPr>
          <a:xfrm>
            <a:off x="802460" y="1967380"/>
            <a:ext cx="7454106" cy="1296813"/>
            <a:chOff x="1461679" y="1967380"/>
            <a:chExt cx="7454106" cy="1296813"/>
          </a:xfrm>
        </p:grpSpPr>
        <p:sp>
          <p:nvSpPr>
            <p:cNvPr id="11" name="圆角矩形 10"/>
            <p:cNvSpPr/>
            <p:nvPr/>
          </p:nvSpPr>
          <p:spPr>
            <a:xfrm>
              <a:off x="1461679" y="2006210"/>
              <a:ext cx="7454106" cy="1257983"/>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51072" y="1967380"/>
              <a:ext cx="1473060" cy="1257256"/>
            </a:xfrm>
            <a:prstGeom prst="rect">
              <a:avLst/>
            </a:prstGeom>
          </p:spPr>
        </p:pic>
        <p:sp>
          <p:nvSpPr>
            <p:cNvPr id="35" name="文本框 34"/>
            <p:cNvSpPr txBox="1"/>
            <p:nvPr/>
          </p:nvSpPr>
          <p:spPr>
            <a:xfrm>
              <a:off x="3795582" y="2132307"/>
              <a:ext cx="4604313" cy="853567"/>
            </a:xfrm>
            <a:prstGeom prst="rect">
              <a:avLst/>
            </a:prstGeom>
            <a:noFill/>
          </p:spPr>
          <p:txBody>
            <a:bodyPr wrap="square" rtlCol="0">
              <a:spAutoFit/>
            </a:bodyPr>
            <a:lstStyle/>
            <a:p>
              <a:pPr>
                <a:lnSpc>
                  <a:spcPct val="130000"/>
                </a:lnSpc>
              </a:pPr>
              <a:r>
                <a:rPr lang="zh-CN" altLang="en-US" sz="2000" dirty="0">
                  <a:solidFill>
                    <a:schemeClr val="tx1">
                      <a:lumMod val="85000"/>
                      <a:lumOff val="15000"/>
                    </a:schemeClr>
                  </a:solidFill>
                  <a:latin typeface="+mn-ea"/>
                </a:rPr>
                <a:t>城乡居民医保财政补助由每年</a:t>
              </a:r>
              <a:r>
                <a:rPr lang="en-US" altLang="zh-CN" sz="2000" dirty="0">
                  <a:solidFill>
                    <a:schemeClr val="tx1">
                      <a:lumMod val="85000"/>
                      <a:lumOff val="15000"/>
                    </a:schemeClr>
                  </a:solidFill>
                  <a:latin typeface="+mn-ea"/>
                </a:rPr>
                <a:t>420</a:t>
              </a:r>
              <a:r>
                <a:rPr lang="zh-CN" altLang="en-US" sz="2000" dirty="0">
                  <a:solidFill>
                    <a:schemeClr val="tx1">
                      <a:lumMod val="85000"/>
                      <a:lumOff val="15000"/>
                    </a:schemeClr>
                  </a:solidFill>
                  <a:latin typeface="+mn-ea"/>
                </a:rPr>
                <a:t>元提高到</a:t>
              </a:r>
              <a:r>
                <a:rPr lang="en-US" altLang="zh-CN" sz="2000" dirty="0">
                  <a:solidFill>
                    <a:schemeClr val="tx1">
                      <a:lumMod val="85000"/>
                      <a:lumOff val="15000"/>
                    </a:schemeClr>
                  </a:solidFill>
                  <a:latin typeface="+mn-ea"/>
                </a:rPr>
                <a:t>450</a:t>
              </a:r>
              <a:r>
                <a:rPr lang="zh-CN" altLang="en-US" sz="2000" dirty="0">
                  <a:solidFill>
                    <a:schemeClr val="tx1">
                      <a:lumMod val="85000"/>
                      <a:lumOff val="15000"/>
                    </a:schemeClr>
                  </a:solidFill>
                  <a:latin typeface="+mn-ea"/>
                </a:rPr>
                <a:t>元，实现异地就医直接结算</a:t>
              </a:r>
            </a:p>
          </p:txBody>
        </p:sp>
      </p:grpSp>
      <p:grpSp>
        <p:nvGrpSpPr>
          <p:cNvPr id="44" name="组合 43"/>
          <p:cNvGrpSpPr/>
          <p:nvPr/>
        </p:nvGrpSpPr>
        <p:grpSpPr>
          <a:xfrm>
            <a:off x="685797" y="3922808"/>
            <a:ext cx="3232295" cy="606056"/>
            <a:chOff x="3551274" y="4529470"/>
            <a:chExt cx="3232295" cy="606056"/>
          </a:xfrm>
        </p:grpSpPr>
        <p:sp>
          <p:nvSpPr>
            <p:cNvPr id="45" name="圆角矩形 44"/>
            <p:cNvSpPr>
              <a:spLocks noChangeAspect="1"/>
            </p:cNvSpPr>
            <p:nvPr/>
          </p:nvSpPr>
          <p:spPr>
            <a:xfrm>
              <a:off x="3567220" y="4529470"/>
              <a:ext cx="3216349" cy="606056"/>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accent1"/>
                  </a:solidFill>
                  <a:latin typeface="方正清刻本悦宋简体" panose="02000000000000000000" pitchFamily="2" charset="-122"/>
                  <a:ea typeface="方正清刻本悦宋简体" panose="02000000000000000000" pitchFamily="2" charset="-122"/>
                </a:rPr>
                <a:t>养老</a:t>
              </a:r>
            </a:p>
          </p:txBody>
        </p:sp>
        <p:sp>
          <p:nvSpPr>
            <p:cNvPr id="46" name="椭圆 45"/>
            <p:cNvSpPr>
              <a:spLocks noChangeAspect="1"/>
            </p:cNvSpPr>
            <p:nvPr/>
          </p:nvSpPr>
          <p:spPr>
            <a:xfrm>
              <a:off x="3551274" y="4529470"/>
              <a:ext cx="606056" cy="606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Impact" panose="020B0806030902050204" pitchFamily="34" charset="0"/>
                </a:rPr>
                <a:t>12</a:t>
              </a:r>
              <a:endParaRPr lang="zh-CN" altLang="en-US" sz="2000" dirty="0">
                <a:latin typeface="Impact" panose="020B0806030902050204" pitchFamily="34" charset="0"/>
              </a:endParaRPr>
            </a:p>
          </p:txBody>
        </p:sp>
      </p:grpSp>
      <p:grpSp>
        <p:nvGrpSpPr>
          <p:cNvPr id="15" name="组合 14"/>
          <p:cNvGrpSpPr/>
          <p:nvPr/>
        </p:nvGrpSpPr>
        <p:grpSpPr>
          <a:xfrm>
            <a:off x="818406" y="4806117"/>
            <a:ext cx="7454106" cy="1257983"/>
            <a:chOff x="1477625" y="4806117"/>
            <a:chExt cx="7454106" cy="1257983"/>
          </a:xfrm>
        </p:grpSpPr>
        <p:sp>
          <p:nvSpPr>
            <p:cNvPr id="43" name="圆角矩形 42"/>
            <p:cNvSpPr/>
            <p:nvPr/>
          </p:nvSpPr>
          <p:spPr>
            <a:xfrm>
              <a:off x="1477625" y="4806117"/>
              <a:ext cx="7454106" cy="1257983"/>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3752" y="4893786"/>
              <a:ext cx="1564853" cy="1128516"/>
            </a:xfrm>
            <a:prstGeom prst="rect">
              <a:avLst/>
            </a:prstGeom>
          </p:spPr>
        </p:pic>
        <p:sp>
          <p:nvSpPr>
            <p:cNvPr id="48" name="文本框 47"/>
            <p:cNvSpPr txBox="1"/>
            <p:nvPr/>
          </p:nvSpPr>
          <p:spPr>
            <a:xfrm>
              <a:off x="3811528" y="4932214"/>
              <a:ext cx="4822109" cy="1052596"/>
            </a:xfrm>
            <a:prstGeom prst="rect">
              <a:avLst/>
            </a:prstGeom>
            <a:noFill/>
          </p:spPr>
          <p:txBody>
            <a:bodyPr wrap="square" rtlCol="0">
              <a:spAutoFit/>
            </a:bodyPr>
            <a:lstStyle/>
            <a:p>
              <a:pPr>
                <a:lnSpc>
                  <a:spcPct val="130000"/>
                </a:lnSpc>
              </a:pPr>
              <a:r>
                <a:rPr lang="zh-CN" altLang="en-US" sz="2400" dirty="0">
                  <a:solidFill>
                    <a:schemeClr val="tx1">
                      <a:lumMod val="85000"/>
                      <a:lumOff val="15000"/>
                    </a:schemeClr>
                  </a:solidFill>
                  <a:latin typeface="+mn-ea"/>
                </a:rPr>
                <a:t>提高退休人员基本养老金，确保按时足额发放</a:t>
              </a:r>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838625" y="1880102"/>
            <a:ext cx="1146026" cy="1031145"/>
            <a:chOff x="6018211" y="3592513"/>
            <a:chExt cx="1314452" cy="1182688"/>
          </a:xfrm>
          <a:solidFill>
            <a:schemeClr val="accent1"/>
          </a:solidFill>
        </p:grpSpPr>
        <p:sp>
          <p:nvSpPr>
            <p:cNvPr id="10" name="Freeform 43"/>
            <p:cNvSpPr/>
            <p:nvPr/>
          </p:nvSpPr>
          <p:spPr bwMode="auto">
            <a:xfrm>
              <a:off x="6018213" y="3592513"/>
              <a:ext cx="1314450" cy="1182688"/>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11" name="Freeform 44"/>
            <p:cNvSpPr/>
            <p:nvPr/>
          </p:nvSpPr>
          <p:spPr bwMode="auto">
            <a:xfrm>
              <a:off x="6018211" y="3592513"/>
              <a:ext cx="1314450" cy="1182688"/>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w="6350" cap="flat">
              <a:noFill/>
              <a:prstDash val="solid"/>
              <a:miter lim="800000"/>
            </a:ln>
          </p:spPr>
          <p:txBody>
            <a:bodyPr vert="horz" wrap="square" lIns="91440" tIns="45720" rIns="91440" bIns="45720" numCol="1" anchor="t" anchorCtr="0" compatLnSpc="1"/>
            <a:lstStyle/>
            <a:p>
              <a:endParaRPr lang="zh-CN" altLang="en-US" sz="2000"/>
            </a:p>
          </p:txBody>
        </p:sp>
      </p:grpSp>
      <p:sp>
        <p:nvSpPr>
          <p:cNvPr id="7" name="TextBox 51"/>
          <p:cNvSpPr txBox="1"/>
          <p:nvPr/>
        </p:nvSpPr>
        <p:spPr>
          <a:xfrm>
            <a:off x="1085397" y="3259415"/>
            <a:ext cx="10021206" cy="1015663"/>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ctr"/>
            <a:r>
              <a:rPr lang="zh-CN" altLang="en-US" sz="6000" b="0" dirty="0">
                <a:solidFill>
                  <a:schemeClr val="accent1"/>
                </a:solidFill>
                <a:latin typeface="方正清刻本悦宋简体" panose="02000000000000000000" pitchFamily="2" charset="-122"/>
                <a:ea typeface="方正清刻本悦宋简体" panose="02000000000000000000" pitchFamily="2" charset="-122"/>
              </a:rPr>
              <a:t>十二新词解读政府工作报告</a:t>
            </a:r>
          </a:p>
        </p:txBody>
      </p:sp>
      <p:sp>
        <p:nvSpPr>
          <p:cNvPr id="8" name="TextBox 51"/>
          <p:cNvSpPr txBox="1"/>
          <p:nvPr/>
        </p:nvSpPr>
        <p:spPr>
          <a:xfrm>
            <a:off x="5062364" y="1887842"/>
            <a:ext cx="3283565" cy="1015663"/>
          </a:xfrm>
          <a:prstGeom prst="rect">
            <a:avLst/>
          </a:prstGeom>
        </p:spPr>
        <p:txBody>
          <a:bodyPr>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ctr" eaLnBrk="1" hangingPunct="1">
              <a:defRPr/>
            </a:pPr>
            <a:r>
              <a:rPr lang="zh-CN" altLang="en-US" sz="6000" b="0" dirty="0">
                <a:solidFill>
                  <a:schemeClr val="accent1"/>
                </a:solidFill>
                <a:latin typeface="方正清刻本悦宋简体" panose="02000000000000000000" pitchFamily="2" charset="-122"/>
                <a:ea typeface="方正清刻本悦宋简体" panose="02000000000000000000" pitchFamily="2" charset="-122"/>
              </a:rPr>
              <a:t>第三部分</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3990360" cy="646331"/>
          </a:xfrm>
          <a:prstGeom prst="rect">
            <a:avLst/>
          </a:prstGeom>
          <a:noFill/>
        </p:spPr>
        <p:txBody>
          <a:bodyPr wrap="square" rtlCol="0">
            <a:spAutoFit/>
          </a:bodyPr>
          <a:lstStyle/>
          <a:p>
            <a:r>
              <a:rPr lang="zh-CN" altLang="en-US" sz="3600" dirty="0">
                <a:solidFill>
                  <a:schemeClr val="accent1"/>
                </a:solidFill>
                <a:latin typeface="方正清刻本悦宋简体" panose="02000000000000000000" pitchFamily="2" charset="-122"/>
                <a:ea typeface="方正清刻本悦宋简体" panose="02000000000000000000" pitchFamily="2" charset="-122"/>
              </a:rPr>
              <a:t>十二新词解读</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696000" y="3742660"/>
            <a:ext cx="10800000" cy="0"/>
          </a:xfrm>
          <a:prstGeom prst="line">
            <a:avLst/>
          </a:prstGeom>
          <a:ln w="12700">
            <a:solidFill>
              <a:schemeClr val="bg1">
                <a:lumMod val="6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rot="16200000">
            <a:off x="3548400" y="3822407"/>
            <a:ext cx="5400000" cy="0"/>
          </a:xfrm>
          <a:prstGeom prst="line">
            <a:avLst/>
          </a:prstGeom>
          <a:ln w="12700">
            <a:solidFill>
              <a:schemeClr val="bg1">
                <a:lumMod val="65000"/>
                <a:alpha val="50000"/>
              </a:schemeClr>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696000" y="2205767"/>
            <a:ext cx="5438986" cy="1137556"/>
          </a:xfrm>
          <a:prstGeom prst="rect">
            <a:avLst/>
          </a:prstGeom>
          <a:noFill/>
        </p:spPr>
        <p:txBody>
          <a:bodyPr wrap="square" rtlCol="0">
            <a:spAutoFit/>
          </a:bodyPr>
          <a:lstStyle/>
          <a:p>
            <a:pPr>
              <a:lnSpc>
                <a:spcPct val="130000"/>
              </a:lnSpc>
            </a:pPr>
            <a:r>
              <a:rPr lang="zh-CN" altLang="en-US" dirty="0">
                <a:solidFill>
                  <a:schemeClr val="tx1">
                    <a:lumMod val="85000"/>
                    <a:lumOff val="15000"/>
                  </a:schemeClr>
                </a:solidFill>
                <a:latin typeface="+mn-ea"/>
              </a:rPr>
              <a:t>坚决打好蓝天保卫战。今年二氧化硫、氮氧化物排放量要分别下降</a:t>
            </a:r>
            <a:r>
              <a:rPr lang="en-US" altLang="zh-CN" dirty="0">
                <a:solidFill>
                  <a:schemeClr val="tx1">
                    <a:lumMod val="85000"/>
                    <a:lumOff val="15000"/>
                  </a:schemeClr>
                </a:solidFill>
                <a:latin typeface="+mn-ea"/>
              </a:rPr>
              <a:t>3%</a:t>
            </a:r>
            <a:r>
              <a:rPr lang="zh-CN" altLang="en-US" dirty="0">
                <a:solidFill>
                  <a:schemeClr val="tx1">
                    <a:lumMod val="85000"/>
                    <a:lumOff val="15000"/>
                  </a:schemeClr>
                </a:solidFill>
                <a:latin typeface="+mn-ea"/>
              </a:rPr>
              <a:t>，重点地区细颗粒物（</a:t>
            </a:r>
            <a:r>
              <a:rPr lang="en-US" altLang="zh-CN" dirty="0">
                <a:solidFill>
                  <a:schemeClr val="tx1">
                    <a:lumMod val="85000"/>
                    <a:lumOff val="15000"/>
                  </a:schemeClr>
                </a:solidFill>
                <a:latin typeface="+mn-ea"/>
              </a:rPr>
              <a:t>PM2.5</a:t>
            </a:r>
            <a:r>
              <a:rPr lang="zh-CN" altLang="en-US" dirty="0">
                <a:solidFill>
                  <a:schemeClr val="tx1">
                    <a:lumMod val="85000"/>
                    <a:lumOff val="15000"/>
                  </a:schemeClr>
                </a:solidFill>
                <a:latin typeface="+mn-ea"/>
              </a:rPr>
              <a:t>）浓度明显下降。</a:t>
            </a:r>
          </a:p>
        </p:txBody>
      </p:sp>
      <p:sp>
        <p:nvSpPr>
          <p:cNvPr id="37" name="文本框 36"/>
          <p:cNvSpPr txBox="1"/>
          <p:nvPr/>
        </p:nvSpPr>
        <p:spPr>
          <a:xfrm>
            <a:off x="1545462" y="1347521"/>
            <a:ext cx="2271626" cy="742191"/>
          </a:xfrm>
          <a:prstGeom prst="rect">
            <a:avLst/>
          </a:prstGeom>
          <a:noFill/>
        </p:spPr>
        <p:txBody>
          <a:bodyPr wrap="square" rtlCol="0">
            <a:spAutoFit/>
          </a:bodyPr>
          <a:lstStyle/>
          <a:p>
            <a:pPr>
              <a:lnSpc>
                <a:spcPct val="150000"/>
              </a:lnSpc>
            </a:pPr>
            <a:r>
              <a:rPr lang="zh-CN" altLang="en-US" sz="3200" dirty="0">
                <a:solidFill>
                  <a:schemeClr val="accent1"/>
                </a:solidFill>
                <a:latin typeface="方正清刻本悦宋简体" panose="02000000000000000000" pitchFamily="2" charset="-122"/>
                <a:ea typeface="方正清刻本悦宋简体" panose="02000000000000000000" pitchFamily="2" charset="-122"/>
              </a:rPr>
              <a:t>蓝天保卫战</a:t>
            </a:r>
          </a:p>
        </p:txBody>
      </p:sp>
      <p:grpSp>
        <p:nvGrpSpPr>
          <p:cNvPr id="12" name="组合 11"/>
          <p:cNvGrpSpPr/>
          <p:nvPr/>
        </p:nvGrpSpPr>
        <p:grpSpPr>
          <a:xfrm>
            <a:off x="852770" y="1499255"/>
            <a:ext cx="563526" cy="563526"/>
            <a:chOff x="852770" y="1754441"/>
            <a:chExt cx="563526" cy="563526"/>
          </a:xfrm>
        </p:grpSpPr>
        <p:sp>
          <p:nvSpPr>
            <p:cNvPr id="9" name="矩形 8"/>
            <p:cNvSpPr/>
            <p:nvPr/>
          </p:nvSpPr>
          <p:spPr>
            <a:xfrm>
              <a:off x="852770" y="1754441"/>
              <a:ext cx="563526" cy="5635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8278" y="1769949"/>
              <a:ext cx="504000" cy="504000"/>
            </a:xfrm>
            <a:prstGeom prst="rect">
              <a:avLst/>
            </a:prstGeom>
          </p:spPr>
        </p:pic>
      </p:grpSp>
      <p:sp>
        <p:nvSpPr>
          <p:cNvPr id="38" name="文本框 37"/>
          <p:cNvSpPr txBox="1"/>
          <p:nvPr/>
        </p:nvSpPr>
        <p:spPr>
          <a:xfrm>
            <a:off x="6649994" y="2205767"/>
            <a:ext cx="5438986" cy="1021433"/>
          </a:xfrm>
          <a:prstGeom prst="rect">
            <a:avLst/>
          </a:prstGeom>
          <a:noFill/>
        </p:spPr>
        <p:txBody>
          <a:bodyPr wrap="square" rtlCol="0">
            <a:spAutoFit/>
          </a:bodyPr>
          <a:lstStyle/>
          <a:p>
            <a:pPr>
              <a:lnSpc>
                <a:spcPct val="130000"/>
              </a:lnSpc>
            </a:pPr>
            <a:r>
              <a:rPr lang="zh-CN" altLang="en-US" sz="1600" dirty="0">
                <a:solidFill>
                  <a:schemeClr val="tx1">
                    <a:lumMod val="85000"/>
                    <a:lumOff val="15000"/>
                  </a:schemeClr>
                </a:solidFill>
                <a:latin typeface="+mn-ea"/>
              </a:rPr>
              <a:t>坚持住房的居住属性，落实地方政府主体责任，加快建立和完善促进房地产市场平稳健康发展的长效机制，以市场为主满足多层次需求，以政府为主提供基本保障。</a:t>
            </a:r>
          </a:p>
        </p:txBody>
      </p:sp>
      <p:sp>
        <p:nvSpPr>
          <p:cNvPr id="39" name="文本框 38"/>
          <p:cNvSpPr txBox="1"/>
          <p:nvPr/>
        </p:nvSpPr>
        <p:spPr>
          <a:xfrm>
            <a:off x="7499456" y="1347521"/>
            <a:ext cx="2271626" cy="742191"/>
          </a:xfrm>
          <a:prstGeom prst="rect">
            <a:avLst/>
          </a:prstGeom>
          <a:noFill/>
        </p:spPr>
        <p:txBody>
          <a:bodyPr wrap="square" rtlCol="0">
            <a:spAutoFit/>
          </a:bodyPr>
          <a:lstStyle/>
          <a:p>
            <a:pPr>
              <a:lnSpc>
                <a:spcPct val="150000"/>
              </a:lnSpc>
            </a:pPr>
            <a:r>
              <a:rPr lang="zh-CN" altLang="en-US" sz="3200" dirty="0">
                <a:solidFill>
                  <a:schemeClr val="accent1"/>
                </a:solidFill>
                <a:latin typeface="方正清刻本悦宋简体" panose="02000000000000000000" pitchFamily="2" charset="-122"/>
                <a:ea typeface="方正清刻本悦宋简体" panose="02000000000000000000" pitchFamily="2" charset="-122"/>
              </a:rPr>
              <a:t>居住属性</a:t>
            </a:r>
          </a:p>
        </p:txBody>
      </p:sp>
      <p:grpSp>
        <p:nvGrpSpPr>
          <p:cNvPr id="40" name="组合 39"/>
          <p:cNvGrpSpPr/>
          <p:nvPr/>
        </p:nvGrpSpPr>
        <p:grpSpPr>
          <a:xfrm>
            <a:off x="6806764" y="1499255"/>
            <a:ext cx="563526" cy="563526"/>
            <a:chOff x="852770" y="1754441"/>
            <a:chExt cx="563526" cy="563526"/>
          </a:xfrm>
        </p:grpSpPr>
        <p:sp>
          <p:nvSpPr>
            <p:cNvPr id="41" name="矩形 40"/>
            <p:cNvSpPr/>
            <p:nvPr/>
          </p:nvSpPr>
          <p:spPr>
            <a:xfrm>
              <a:off x="852770" y="1754441"/>
              <a:ext cx="563526" cy="5635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2" name="图片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8911" y="1769949"/>
              <a:ext cx="504000" cy="504000"/>
            </a:xfrm>
            <a:prstGeom prst="rect">
              <a:avLst/>
            </a:prstGeom>
          </p:spPr>
        </p:pic>
      </p:grpSp>
      <p:sp>
        <p:nvSpPr>
          <p:cNvPr id="49" name="文本框 48"/>
          <p:cNvSpPr txBox="1"/>
          <p:nvPr/>
        </p:nvSpPr>
        <p:spPr>
          <a:xfrm>
            <a:off x="696000" y="4847733"/>
            <a:ext cx="5438986" cy="417358"/>
          </a:xfrm>
          <a:prstGeom prst="rect">
            <a:avLst/>
          </a:prstGeom>
          <a:noFill/>
        </p:spPr>
        <p:txBody>
          <a:bodyPr wrap="square" rtlCol="0">
            <a:spAutoFit/>
          </a:bodyPr>
          <a:lstStyle/>
          <a:p>
            <a:pPr>
              <a:lnSpc>
                <a:spcPct val="130000"/>
              </a:lnSpc>
            </a:pPr>
            <a:r>
              <a:rPr lang="zh-CN" altLang="en-US" dirty="0">
                <a:solidFill>
                  <a:schemeClr val="tx1">
                    <a:lumMod val="85000"/>
                    <a:lumOff val="15000"/>
                  </a:schemeClr>
                </a:solidFill>
                <a:latin typeface="+mn-ea"/>
              </a:rPr>
              <a:t>扩大数字家庭、在线教育等信息消费。</a:t>
            </a:r>
          </a:p>
        </p:txBody>
      </p:sp>
      <p:sp>
        <p:nvSpPr>
          <p:cNvPr id="50" name="文本框 49"/>
          <p:cNvSpPr txBox="1"/>
          <p:nvPr/>
        </p:nvSpPr>
        <p:spPr>
          <a:xfrm>
            <a:off x="1545462" y="3989487"/>
            <a:ext cx="2271626" cy="742191"/>
          </a:xfrm>
          <a:prstGeom prst="rect">
            <a:avLst/>
          </a:prstGeom>
          <a:noFill/>
        </p:spPr>
        <p:txBody>
          <a:bodyPr wrap="square" rtlCol="0">
            <a:spAutoFit/>
          </a:bodyPr>
          <a:lstStyle/>
          <a:p>
            <a:pPr>
              <a:lnSpc>
                <a:spcPct val="150000"/>
              </a:lnSpc>
            </a:pPr>
            <a:r>
              <a:rPr lang="zh-CN" altLang="en-US" sz="3200" dirty="0">
                <a:solidFill>
                  <a:schemeClr val="accent1"/>
                </a:solidFill>
                <a:latin typeface="方正清刻本悦宋简体" panose="02000000000000000000" pitchFamily="2" charset="-122"/>
                <a:ea typeface="方正清刻本悦宋简体" panose="02000000000000000000" pitchFamily="2" charset="-122"/>
              </a:rPr>
              <a:t>数字家庭</a:t>
            </a:r>
          </a:p>
        </p:txBody>
      </p:sp>
      <p:grpSp>
        <p:nvGrpSpPr>
          <p:cNvPr id="51" name="组合 50"/>
          <p:cNvGrpSpPr/>
          <p:nvPr/>
        </p:nvGrpSpPr>
        <p:grpSpPr>
          <a:xfrm>
            <a:off x="852770" y="4141221"/>
            <a:ext cx="563526" cy="563526"/>
            <a:chOff x="852770" y="1754441"/>
            <a:chExt cx="563526" cy="563526"/>
          </a:xfrm>
        </p:grpSpPr>
        <p:sp>
          <p:nvSpPr>
            <p:cNvPr id="52" name="矩形 51"/>
            <p:cNvSpPr/>
            <p:nvPr/>
          </p:nvSpPr>
          <p:spPr>
            <a:xfrm>
              <a:off x="852770" y="1754441"/>
              <a:ext cx="563526" cy="5635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3" name="图片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9544" y="1844298"/>
              <a:ext cx="504000" cy="365217"/>
            </a:xfrm>
            <a:prstGeom prst="rect">
              <a:avLst/>
            </a:prstGeom>
          </p:spPr>
        </p:pic>
      </p:grpSp>
      <p:sp>
        <p:nvSpPr>
          <p:cNvPr id="54" name="文本框 53"/>
          <p:cNvSpPr txBox="1"/>
          <p:nvPr/>
        </p:nvSpPr>
        <p:spPr>
          <a:xfrm>
            <a:off x="6649994" y="4847733"/>
            <a:ext cx="5438986" cy="1341521"/>
          </a:xfrm>
          <a:prstGeom prst="rect">
            <a:avLst/>
          </a:prstGeom>
          <a:noFill/>
        </p:spPr>
        <p:txBody>
          <a:bodyPr wrap="square" rtlCol="0">
            <a:spAutoFit/>
          </a:bodyPr>
          <a:lstStyle/>
          <a:p>
            <a:pPr>
              <a:lnSpc>
                <a:spcPct val="130000"/>
              </a:lnSpc>
            </a:pPr>
            <a:r>
              <a:rPr lang="zh-CN" altLang="en-US" sz="1600" dirty="0">
                <a:solidFill>
                  <a:schemeClr val="tx1">
                    <a:lumMod val="85000"/>
                    <a:lumOff val="15000"/>
                  </a:schemeClr>
                </a:solidFill>
                <a:latin typeface="+mn-ea"/>
              </a:rPr>
              <a:t>今年网络提速降费要迈出更大步伐，年内全部取消手机国内长途和漫游费，大幅降低中小企业互联网专线接入资费，降低国际长途电话费，推动“互联网</a:t>
            </a:r>
            <a:r>
              <a:rPr lang="en-US" altLang="zh-CN" sz="1600" dirty="0">
                <a:solidFill>
                  <a:schemeClr val="tx1">
                    <a:lumMod val="85000"/>
                    <a:lumOff val="15000"/>
                  </a:schemeClr>
                </a:solidFill>
                <a:latin typeface="+mn-ea"/>
              </a:rPr>
              <a:t>+”</a:t>
            </a:r>
            <a:r>
              <a:rPr lang="zh-CN" altLang="en-US" sz="1600" dirty="0">
                <a:solidFill>
                  <a:schemeClr val="tx1">
                    <a:lumMod val="85000"/>
                    <a:lumOff val="15000"/>
                  </a:schemeClr>
                </a:solidFill>
                <a:latin typeface="+mn-ea"/>
              </a:rPr>
              <a:t>深入发展、促进数字经济加快成长，让企业广泛受益、群众普遍受惠。</a:t>
            </a:r>
          </a:p>
        </p:txBody>
      </p:sp>
      <p:sp>
        <p:nvSpPr>
          <p:cNvPr id="55" name="文本框 54"/>
          <p:cNvSpPr txBox="1"/>
          <p:nvPr/>
        </p:nvSpPr>
        <p:spPr>
          <a:xfrm>
            <a:off x="7499456" y="3989487"/>
            <a:ext cx="2271626" cy="742191"/>
          </a:xfrm>
          <a:prstGeom prst="rect">
            <a:avLst/>
          </a:prstGeom>
          <a:noFill/>
        </p:spPr>
        <p:txBody>
          <a:bodyPr wrap="square" rtlCol="0">
            <a:spAutoFit/>
          </a:bodyPr>
          <a:lstStyle/>
          <a:p>
            <a:pPr>
              <a:lnSpc>
                <a:spcPct val="150000"/>
              </a:lnSpc>
            </a:pPr>
            <a:r>
              <a:rPr lang="zh-CN" altLang="en-US" sz="3200" dirty="0">
                <a:solidFill>
                  <a:schemeClr val="accent1"/>
                </a:solidFill>
                <a:latin typeface="方正清刻本悦宋简体" panose="02000000000000000000" pitchFamily="2" charset="-122"/>
                <a:ea typeface="方正清刻本悦宋简体" panose="02000000000000000000" pitchFamily="2" charset="-122"/>
              </a:rPr>
              <a:t>数字经济</a:t>
            </a:r>
          </a:p>
        </p:txBody>
      </p:sp>
      <p:grpSp>
        <p:nvGrpSpPr>
          <p:cNvPr id="56" name="组合 55"/>
          <p:cNvGrpSpPr/>
          <p:nvPr/>
        </p:nvGrpSpPr>
        <p:grpSpPr>
          <a:xfrm>
            <a:off x="6806764" y="4141221"/>
            <a:ext cx="563526" cy="563526"/>
            <a:chOff x="852770" y="1754441"/>
            <a:chExt cx="563526" cy="563526"/>
          </a:xfrm>
        </p:grpSpPr>
        <p:sp>
          <p:nvSpPr>
            <p:cNvPr id="57" name="矩形 56"/>
            <p:cNvSpPr/>
            <p:nvPr/>
          </p:nvSpPr>
          <p:spPr>
            <a:xfrm>
              <a:off x="852770" y="1754441"/>
              <a:ext cx="563526" cy="5635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8" name="图片 5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8911" y="1780582"/>
              <a:ext cx="504000" cy="5040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3"/>
          <p:cNvSpPr/>
          <p:nvPr/>
        </p:nvSpPr>
        <p:spPr bwMode="auto">
          <a:xfrm>
            <a:off x="4859630" y="1500710"/>
            <a:ext cx="658667" cy="592641"/>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TextBox 28">
            <a:hlinkClick r:id="" action="ppaction://hlinkshowjump?jump=nextslide"/>
          </p:cNvPr>
          <p:cNvSpPr txBox="1">
            <a:spLocks noChangeArrowheads="1"/>
          </p:cNvSpPr>
          <p:nvPr/>
        </p:nvSpPr>
        <p:spPr bwMode="auto">
          <a:xfrm>
            <a:off x="1822529" y="2763351"/>
            <a:ext cx="172354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6000" dirty="0">
                <a:solidFill>
                  <a:schemeClr val="accent1"/>
                </a:solidFill>
                <a:latin typeface="方正清刻本悦宋简体" panose="02000000000000000000" pitchFamily="2" charset="-122"/>
                <a:ea typeface="方正清刻本悦宋简体" panose="02000000000000000000" pitchFamily="2" charset="-122"/>
              </a:rPr>
              <a:t>目录</a:t>
            </a:r>
          </a:p>
        </p:txBody>
      </p:sp>
      <p:sp>
        <p:nvSpPr>
          <p:cNvPr id="18" name="矩形 17"/>
          <p:cNvSpPr/>
          <p:nvPr/>
        </p:nvSpPr>
        <p:spPr>
          <a:xfrm>
            <a:off x="0" y="6677246"/>
            <a:ext cx="12192000" cy="180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38">
            <a:hlinkClick r:id="" action="ppaction://hlinkshowjump?jump=nextslide"/>
          </p:cNvPr>
          <p:cNvSpPr txBox="1">
            <a:spLocks noChangeArrowheads="1"/>
          </p:cNvSpPr>
          <p:nvPr/>
        </p:nvSpPr>
        <p:spPr bwMode="auto">
          <a:xfrm>
            <a:off x="5786000" y="1514469"/>
            <a:ext cx="5400000" cy="578882"/>
          </a:xfrm>
          <a:prstGeom prst="round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chemeClr val="accent1"/>
                </a:solidFill>
                <a:latin typeface="Impact" panose="020B0806030902050204" pitchFamily="34" charset="0"/>
                <a:ea typeface="方正清刻本悦宋简体" panose="02000000000000000000" pitchFamily="2" charset="-122"/>
              </a:rPr>
              <a:t>两会基本概述</a:t>
            </a:r>
          </a:p>
        </p:txBody>
      </p:sp>
      <p:sp>
        <p:nvSpPr>
          <p:cNvPr id="32" name="TextBox 38">
            <a:hlinkClick r:id="" action="ppaction://hlinkshowjump?jump=nextslide"/>
          </p:cNvPr>
          <p:cNvSpPr txBox="1">
            <a:spLocks noChangeArrowheads="1"/>
          </p:cNvSpPr>
          <p:nvPr/>
        </p:nvSpPr>
        <p:spPr bwMode="auto">
          <a:xfrm>
            <a:off x="5786000" y="2618232"/>
            <a:ext cx="5400000" cy="578882"/>
          </a:xfrm>
          <a:prstGeom prst="round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dirty="0">
                <a:solidFill>
                  <a:schemeClr val="accent1"/>
                </a:solidFill>
                <a:latin typeface="Impact" panose="020B0806030902050204" pitchFamily="34" charset="0"/>
                <a:ea typeface="方正清刻本悦宋简体" panose="02000000000000000000" pitchFamily="2" charset="-122"/>
              </a:rPr>
              <a:t>数说政府工作报告</a:t>
            </a:r>
          </a:p>
        </p:txBody>
      </p:sp>
      <p:sp>
        <p:nvSpPr>
          <p:cNvPr id="34" name="TextBox 38">
            <a:hlinkClick r:id="" action="ppaction://hlinkshowjump?jump=nextslide"/>
          </p:cNvPr>
          <p:cNvSpPr txBox="1">
            <a:spLocks noChangeArrowheads="1"/>
          </p:cNvSpPr>
          <p:nvPr/>
        </p:nvSpPr>
        <p:spPr bwMode="auto">
          <a:xfrm>
            <a:off x="5805928" y="3620363"/>
            <a:ext cx="5400000" cy="578882"/>
          </a:xfrm>
          <a:prstGeom prst="round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dirty="0">
                <a:solidFill>
                  <a:schemeClr val="accent1"/>
                </a:solidFill>
                <a:latin typeface="Impact" panose="020B0806030902050204" pitchFamily="34" charset="0"/>
                <a:ea typeface="方正清刻本悦宋简体" panose="02000000000000000000" pitchFamily="2" charset="-122"/>
              </a:rPr>
              <a:t>十二新词解读政府工作报告</a:t>
            </a:r>
          </a:p>
        </p:txBody>
      </p:sp>
      <p:sp>
        <p:nvSpPr>
          <p:cNvPr id="36" name="TextBox 38">
            <a:hlinkClick r:id="" action="ppaction://hlinkshowjump?jump=nextslide"/>
          </p:cNvPr>
          <p:cNvSpPr txBox="1">
            <a:spLocks noChangeArrowheads="1"/>
          </p:cNvSpPr>
          <p:nvPr/>
        </p:nvSpPr>
        <p:spPr bwMode="auto">
          <a:xfrm>
            <a:off x="5786000" y="4614708"/>
            <a:ext cx="5400000" cy="578882"/>
          </a:xfrm>
          <a:prstGeom prst="round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dirty="0">
                <a:solidFill>
                  <a:schemeClr val="accent1"/>
                </a:solidFill>
                <a:latin typeface="Impact" panose="020B0806030902050204" pitchFamily="34" charset="0"/>
                <a:ea typeface="方正清刻本悦宋简体" panose="02000000000000000000" pitchFamily="2" charset="-122"/>
              </a:rPr>
              <a:t>政府工作报告如何回应社会关切</a:t>
            </a:r>
          </a:p>
        </p:txBody>
      </p:sp>
      <p:sp>
        <p:nvSpPr>
          <p:cNvPr id="16" name="Freeform 43"/>
          <p:cNvSpPr/>
          <p:nvPr/>
        </p:nvSpPr>
        <p:spPr bwMode="auto">
          <a:xfrm>
            <a:off x="4859630" y="2598498"/>
            <a:ext cx="658667" cy="592641"/>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7" name="Freeform 43"/>
          <p:cNvSpPr/>
          <p:nvPr/>
        </p:nvSpPr>
        <p:spPr bwMode="auto">
          <a:xfrm>
            <a:off x="4859630" y="3613483"/>
            <a:ext cx="658667" cy="592641"/>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9" name="Freeform 43"/>
          <p:cNvSpPr/>
          <p:nvPr/>
        </p:nvSpPr>
        <p:spPr bwMode="auto">
          <a:xfrm>
            <a:off x="4859630" y="4614708"/>
            <a:ext cx="658667" cy="592641"/>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3990360" cy="646331"/>
          </a:xfrm>
          <a:prstGeom prst="rect">
            <a:avLst/>
          </a:prstGeom>
          <a:noFill/>
        </p:spPr>
        <p:txBody>
          <a:bodyPr wrap="square" rtlCol="0">
            <a:spAutoFit/>
          </a:bodyPr>
          <a:lstStyle/>
          <a:p>
            <a:r>
              <a:rPr lang="zh-CN" altLang="en-US" sz="3600" dirty="0">
                <a:solidFill>
                  <a:schemeClr val="accent1"/>
                </a:solidFill>
                <a:latin typeface="方正清刻本悦宋简体" panose="02000000000000000000" pitchFamily="2" charset="-122"/>
                <a:ea typeface="方正清刻本悦宋简体" panose="02000000000000000000" pitchFamily="2" charset="-122"/>
              </a:rPr>
              <a:t>十二新词解读</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696000" y="3742660"/>
            <a:ext cx="10800000" cy="0"/>
          </a:xfrm>
          <a:prstGeom prst="line">
            <a:avLst/>
          </a:prstGeom>
          <a:ln w="12700">
            <a:solidFill>
              <a:schemeClr val="bg1">
                <a:lumMod val="6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rot="16200000">
            <a:off x="3548400" y="3822407"/>
            <a:ext cx="5400000" cy="0"/>
          </a:xfrm>
          <a:prstGeom prst="line">
            <a:avLst/>
          </a:prstGeom>
          <a:ln w="12700">
            <a:solidFill>
              <a:schemeClr val="bg1">
                <a:lumMod val="65000"/>
                <a:alpha val="50000"/>
              </a:schemeClr>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696000" y="2205767"/>
            <a:ext cx="5438986" cy="777457"/>
          </a:xfrm>
          <a:prstGeom prst="rect">
            <a:avLst/>
          </a:prstGeom>
          <a:noFill/>
        </p:spPr>
        <p:txBody>
          <a:bodyPr wrap="square" rtlCol="0">
            <a:spAutoFit/>
          </a:bodyPr>
          <a:lstStyle/>
          <a:p>
            <a:pPr>
              <a:lnSpc>
                <a:spcPct val="130000"/>
              </a:lnSpc>
            </a:pPr>
            <a:r>
              <a:rPr lang="zh-CN" altLang="en-US" dirty="0"/>
              <a:t>完善旅游设施和服务，大力发展乡村、休闲、</a:t>
            </a:r>
            <a:endParaRPr lang="en-US" altLang="zh-CN" dirty="0"/>
          </a:p>
          <a:p>
            <a:pPr>
              <a:lnSpc>
                <a:spcPct val="130000"/>
              </a:lnSpc>
            </a:pPr>
            <a:r>
              <a:rPr lang="zh-CN" altLang="en-US" dirty="0"/>
              <a:t>全域旅游。</a:t>
            </a:r>
            <a:endParaRPr lang="zh-CN" altLang="en-US" dirty="0">
              <a:solidFill>
                <a:schemeClr val="tx1">
                  <a:lumMod val="85000"/>
                  <a:lumOff val="15000"/>
                </a:schemeClr>
              </a:solidFill>
              <a:latin typeface="+mn-ea"/>
            </a:endParaRPr>
          </a:p>
        </p:txBody>
      </p:sp>
      <p:sp>
        <p:nvSpPr>
          <p:cNvPr id="37" name="文本框 36"/>
          <p:cNvSpPr txBox="1"/>
          <p:nvPr/>
        </p:nvSpPr>
        <p:spPr>
          <a:xfrm>
            <a:off x="1545462" y="1347521"/>
            <a:ext cx="2271626" cy="742191"/>
          </a:xfrm>
          <a:prstGeom prst="rect">
            <a:avLst/>
          </a:prstGeom>
          <a:noFill/>
        </p:spPr>
        <p:txBody>
          <a:bodyPr wrap="square" rtlCol="0">
            <a:spAutoFit/>
          </a:bodyPr>
          <a:lstStyle/>
          <a:p>
            <a:pPr>
              <a:lnSpc>
                <a:spcPct val="150000"/>
              </a:lnSpc>
            </a:pPr>
            <a:r>
              <a:rPr lang="zh-CN" altLang="en-US" sz="3200" dirty="0">
                <a:solidFill>
                  <a:schemeClr val="accent1"/>
                </a:solidFill>
                <a:latin typeface="方正清刻本悦宋简体" panose="02000000000000000000" pitchFamily="2" charset="-122"/>
                <a:ea typeface="方正清刻本悦宋简体" panose="02000000000000000000" pitchFamily="2" charset="-122"/>
              </a:rPr>
              <a:t>全域旅游</a:t>
            </a:r>
          </a:p>
        </p:txBody>
      </p:sp>
      <p:grpSp>
        <p:nvGrpSpPr>
          <p:cNvPr id="12" name="组合 11"/>
          <p:cNvGrpSpPr/>
          <p:nvPr/>
        </p:nvGrpSpPr>
        <p:grpSpPr>
          <a:xfrm>
            <a:off x="852770" y="1499255"/>
            <a:ext cx="563526" cy="563526"/>
            <a:chOff x="852770" y="1754441"/>
            <a:chExt cx="563526" cy="563526"/>
          </a:xfrm>
        </p:grpSpPr>
        <p:sp>
          <p:nvSpPr>
            <p:cNvPr id="9" name="矩形 8"/>
            <p:cNvSpPr/>
            <p:nvPr/>
          </p:nvSpPr>
          <p:spPr>
            <a:xfrm>
              <a:off x="852770" y="1754441"/>
              <a:ext cx="563526" cy="5635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8278" y="1769949"/>
              <a:ext cx="504000" cy="504000"/>
            </a:xfrm>
            <a:prstGeom prst="rect">
              <a:avLst/>
            </a:prstGeom>
          </p:spPr>
        </p:pic>
      </p:grpSp>
      <p:sp>
        <p:nvSpPr>
          <p:cNvPr id="38" name="文本框 37"/>
          <p:cNvSpPr txBox="1"/>
          <p:nvPr/>
        </p:nvSpPr>
        <p:spPr>
          <a:xfrm>
            <a:off x="6649994" y="2205767"/>
            <a:ext cx="5438986" cy="417358"/>
          </a:xfrm>
          <a:prstGeom prst="rect">
            <a:avLst/>
          </a:prstGeom>
          <a:noFill/>
        </p:spPr>
        <p:txBody>
          <a:bodyPr wrap="square" rtlCol="0">
            <a:spAutoFit/>
          </a:bodyPr>
          <a:lstStyle/>
          <a:p>
            <a:pPr>
              <a:lnSpc>
                <a:spcPct val="130000"/>
              </a:lnSpc>
            </a:pPr>
            <a:r>
              <a:rPr lang="zh-CN" altLang="en-US" dirty="0">
                <a:solidFill>
                  <a:schemeClr val="tx1">
                    <a:lumMod val="85000"/>
                    <a:lumOff val="15000"/>
                  </a:schemeClr>
                </a:solidFill>
                <a:latin typeface="+mn-ea"/>
              </a:rPr>
              <a:t>全面推行河长制，健全生态保护补偿机制。</a:t>
            </a:r>
          </a:p>
        </p:txBody>
      </p:sp>
      <p:sp>
        <p:nvSpPr>
          <p:cNvPr id="39" name="文本框 38"/>
          <p:cNvSpPr txBox="1"/>
          <p:nvPr/>
        </p:nvSpPr>
        <p:spPr>
          <a:xfrm>
            <a:off x="7499456" y="1347521"/>
            <a:ext cx="2271626" cy="742191"/>
          </a:xfrm>
          <a:prstGeom prst="rect">
            <a:avLst/>
          </a:prstGeom>
          <a:noFill/>
        </p:spPr>
        <p:txBody>
          <a:bodyPr wrap="square" rtlCol="0">
            <a:spAutoFit/>
          </a:bodyPr>
          <a:lstStyle/>
          <a:p>
            <a:pPr>
              <a:lnSpc>
                <a:spcPct val="150000"/>
              </a:lnSpc>
            </a:pPr>
            <a:r>
              <a:rPr lang="zh-CN" altLang="en-US" sz="3200" dirty="0">
                <a:solidFill>
                  <a:schemeClr val="accent1"/>
                </a:solidFill>
                <a:latin typeface="方正清刻本悦宋简体" panose="02000000000000000000" pitchFamily="2" charset="-122"/>
                <a:ea typeface="方正清刻本悦宋简体" panose="02000000000000000000" pitchFamily="2" charset="-122"/>
              </a:rPr>
              <a:t>河长制</a:t>
            </a:r>
          </a:p>
        </p:txBody>
      </p:sp>
      <p:grpSp>
        <p:nvGrpSpPr>
          <p:cNvPr id="40" name="组合 39"/>
          <p:cNvGrpSpPr/>
          <p:nvPr/>
        </p:nvGrpSpPr>
        <p:grpSpPr>
          <a:xfrm>
            <a:off x="6806764" y="1499255"/>
            <a:ext cx="563526" cy="563526"/>
            <a:chOff x="852770" y="1754441"/>
            <a:chExt cx="563526" cy="563526"/>
          </a:xfrm>
        </p:grpSpPr>
        <p:sp>
          <p:nvSpPr>
            <p:cNvPr id="41" name="矩形 40"/>
            <p:cNvSpPr/>
            <p:nvPr/>
          </p:nvSpPr>
          <p:spPr>
            <a:xfrm>
              <a:off x="852770" y="1754441"/>
              <a:ext cx="563526" cy="5635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2" name="图片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8911" y="1774890"/>
              <a:ext cx="504000" cy="494117"/>
            </a:xfrm>
            <a:prstGeom prst="rect">
              <a:avLst/>
            </a:prstGeom>
          </p:spPr>
        </p:pic>
      </p:grpSp>
      <p:sp>
        <p:nvSpPr>
          <p:cNvPr id="49" name="文本框 48"/>
          <p:cNvSpPr txBox="1"/>
          <p:nvPr/>
        </p:nvSpPr>
        <p:spPr>
          <a:xfrm>
            <a:off x="696000" y="4847733"/>
            <a:ext cx="5438986" cy="1021433"/>
          </a:xfrm>
          <a:prstGeom prst="rect">
            <a:avLst/>
          </a:prstGeom>
          <a:noFill/>
        </p:spPr>
        <p:txBody>
          <a:bodyPr wrap="square" rtlCol="0">
            <a:spAutoFit/>
          </a:bodyPr>
          <a:lstStyle/>
          <a:p>
            <a:pPr>
              <a:lnSpc>
                <a:spcPct val="130000"/>
              </a:lnSpc>
            </a:pPr>
            <a:r>
              <a:rPr lang="zh-CN" altLang="en-US" sz="1600" dirty="0">
                <a:solidFill>
                  <a:schemeClr val="tx1">
                    <a:lumMod val="85000"/>
                    <a:lumOff val="15000"/>
                  </a:schemeClr>
                </a:solidFill>
                <a:latin typeface="+mn-ea"/>
              </a:rPr>
              <a:t>统筹城市地上地下建设，再开工建设城市地下综合管廊</a:t>
            </a:r>
            <a:r>
              <a:rPr lang="en-US" altLang="zh-CN" sz="1600" dirty="0">
                <a:solidFill>
                  <a:schemeClr val="tx1">
                    <a:lumMod val="85000"/>
                    <a:lumOff val="15000"/>
                  </a:schemeClr>
                </a:solidFill>
                <a:latin typeface="+mn-ea"/>
              </a:rPr>
              <a:t>2000</a:t>
            </a:r>
            <a:r>
              <a:rPr lang="zh-CN" altLang="en-US" sz="1600" dirty="0">
                <a:solidFill>
                  <a:schemeClr val="tx1">
                    <a:lumMod val="85000"/>
                    <a:lumOff val="15000"/>
                  </a:schemeClr>
                </a:solidFill>
                <a:latin typeface="+mn-ea"/>
              </a:rPr>
              <a:t>公里以上，启动消除城区重点易涝区段三年行动，推进海绵城市建设，使城市既有“面子”、更有“里子”。</a:t>
            </a:r>
          </a:p>
        </p:txBody>
      </p:sp>
      <p:sp>
        <p:nvSpPr>
          <p:cNvPr id="50" name="文本框 49"/>
          <p:cNvSpPr txBox="1"/>
          <p:nvPr/>
        </p:nvSpPr>
        <p:spPr>
          <a:xfrm>
            <a:off x="1545462" y="3989487"/>
            <a:ext cx="2271626" cy="742191"/>
          </a:xfrm>
          <a:prstGeom prst="rect">
            <a:avLst/>
          </a:prstGeom>
          <a:noFill/>
        </p:spPr>
        <p:txBody>
          <a:bodyPr wrap="square" rtlCol="0">
            <a:spAutoFit/>
          </a:bodyPr>
          <a:lstStyle/>
          <a:p>
            <a:pPr>
              <a:lnSpc>
                <a:spcPct val="150000"/>
              </a:lnSpc>
            </a:pPr>
            <a:r>
              <a:rPr lang="zh-CN" altLang="en-US" sz="3200" dirty="0">
                <a:solidFill>
                  <a:schemeClr val="accent1"/>
                </a:solidFill>
                <a:latin typeface="方正清刻本悦宋简体" panose="02000000000000000000" pitchFamily="2" charset="-122"/>
                <a:ea typeface="方正清刻本悦宋简体" panose="02000000000000000000" pitchFamily="2" charset="-122"/>
              </a:rPr>
              <a:t>海绵城市</a:t>
            </a:r>
          </a:p>
        </p:txBody>
      </p:sp>
      <p:grpSp>
        <p:nvGrpSpPr>
          <p:cNvPr id="51" name="组合 50"/>
          <p:cNvGrpSpPr/>
          <p:nvPr/>
        </p:nvGrpSpPr>
        <p:grpSpPr>
          <a:xfrm>
            <a:off x="852770" y="4141221"/>
            <a:ext cx="563526" cy="563526"/>
            <a:chOff x="852770" y="1754441"/>
            <a:chExt cx="563526" cy="563526"/>
          </a:xfrm>
        </p:grpSpPr>
        <p:sp>
          <p:nvSpPr>
            <p:cNvPr id="52" name="矩形 51"/>
            <p:cNvSpPr/>
            <p:nvPr/>
          </p:nvSpPr>
          <p:spPr>
            <a:xfrm>
              <a:off x="852770" y="1754441"/>
              <a:ext cx="563526" cy="5635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3" name="图片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8022" y="1844298"/>
              <a:ext cx="367043" cy="365217"/>
            </a:xfrm>
            <a:prstGeom prst="rect">
              <a:avLst/>
            </a:prstGeom>
          </p:spPr>
        </p:pic>
      </p:grpSp>
      <p:sp>
        <p:nvSpPr>
          <p:cNvPr id="54" name="文本框 53"/>
          <p:cNvSpPr txBox="1"/>
          <p:nvPr/>
        </p:nvSpPr>
        <p:spPr>
          <a:xfrm>
            <a:off x="6649994" y="4847733"/>
            <a:ext cx="5438986" cy="381258"/>
          </a:xfrm>
          <a:prstGeom prst="rect">
            <a:avLst/>
          </a:prstGeom>
          <a:noFill/>
        </p:spPr>
        <p:txBody>
          <a:bodyPr wrap="square" rtlCol="0">
            <a:spAutoFit/>
          </a:bodyPr>
          <a:lstStyle/>
          <a:p>
            <a:pPr>
              <a:lnSpc>
                <a:spcPct val="130000"/>
              </a:lnSpc>
            </a:pPr>
            <a:r>
              <a:rPr lang="zh-CN" altLang="en-US" sz="1600" dirty="0">
                <a:solidFill>
                  <a:schemeClr val="tx1">
                    <a:lumMod val="85000"/>
                    <a:lumOff val="15000"/>
                  </a:schemeClr>
                </a:solidFill>
                <a:latin typeface="+mn-ea"/>
              </a:rPr>
              <a:t>完善农村土地“三权分置”办法，建立贫困退出机制。</a:t>
            </a:r>
          </a:p>
        </p:txBody>
      </p:sp>
      <p:sp>
        <p:nvSpPr>
          <p:cNvPr id="55" name="文本框 54"/>
          <p:cNvSpPr txBox="1"/>
          <p:nvPr/>
        </p:nvSpPr>
        <p:spPr>
          <a:xfrm>
            <a:off x="7499456" y="3989487"/>
            <a:ext cx="3996544" cy="742191"/>
          </a:xfrm>
          <a:prstGeom prst="rect">
            <a:avLst/>
          </a:prstGeom>
          <a:noFill/>
        </p:spPr>
        <p:txBody>
          <a:bodyPr wrap="square" rtlCol="0">
            <a:spAutoFit/>
          </a:bodyPr>
          <a:lstStyle/>
          <a:p>
            <a:pPr>
              <a:lnSpc>
                <a:spcPct val="150000"/>
              </a:lnSpc>
            </a:pPr>
            <a:r>
              <a:rPr lang="zh-CN" altLang="en-US" sz="3200" dirty="0">
                <a:solidFill>
                  <a:schemeClr val="accent1"/>
                </a:solidFill>
                <a:latin typeface="方正清刻本悦宋简体" panose="02000000000000000000" pitchFamily="2" charset="-122"/>
                <a:ea typeface="方正清刻本悦宋简体" panose="02000000000000000000" pitchFamily="2" charset="-122"/>
              </a:rPr>
              <a:t>农村土地“三权分置”</a:t>
            </a:r>
          </a:p>
        </p:txBody>
      </p:sp>
      <p:grpSp>
        <p:nvGrpSpPr>
          <p:cNvPr id="56" name="组合 55"/>
          <p:cNvGrpSpPr/>
          <p:nvPr/>
        </p:nvGrpSpPr>
        <p:grpSpPr>
          <a:xfrm>
            <a:off x="6806764" y="4141221"/>
            <a:ext cx="563526" cy="563526"/>
            <a:chOff x="852770" y="1754441"/>
            <a:chExt cx="563526" cy="563526"/>
          </a:xfrm>
        </p:grpSpPr>
        <p:sp>
          <p:nvSpPr>
            <p:cNvPr id="57" name="矩形 56"/>
            <p:cNvSpPr/>
            <p:nvPr/>
          </p:nvSpPr>
          <p:spPr>
            <a:xfrm>
              <a:off x="852770" y="1754441"/>
              <a:ext cx="563526" cy="5635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8" name="图片 5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8911" y="1780582"/>
              <a:ext cx="504000" cy="5040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3990360" cy="646331"/>
          </a:xfrm>
          <a:prstGeom prst="rect">
            <a:avLst/>
          </a:prstGeom>
          <a:noFill/>
        </p:spPr>
        <p:txBody>
          <a:bodyPr wrap="square" rtlCol="0">
            <a:spAutoFit/>
          </a:bodyPr>
          <a:lstStyle/>
          <a:p>
            <a:r>
              <a:rPr lang="zh-CN" altLang="en-US" sz="3600" dirty="0">
                <a:solidFill>
                  <a:schemeClr val="accent1"/>
                </a:solidFill>
                <a:latin typeface="方正清刻本悦宋简体" panose="02000000000000000000" pitchFamily="2" charset="-122"/>
                <a:ea typeface="方正清刻本悦宋简体" panose="02000000000000000000" pitchFamily="2" charset="-122"/>
              </a:rPr>
              <a:t>十二新词解读</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696000" y="3742660"/>
            <a:ext cx="10800000" cy="0"/>
          </a:xfrm>
          <a:prstGeom prst="line">
            <a:avLst/>
          </a:prstGeom>
          <a:ln w="12700">
            <a:solidFill>
              <a:schemeClr val="bg1">
                <a:lumMod val="6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rot="16200000">
            <a:off x="3548400" y="3822407"/>
            <a:ext cx="5400000" cy="0"/>
          </a:xfrm>
          <a:prstGeom prst="line">
            <a:avLst/>
          </a:prstGeom>
          <a:ln w="12700">
            <a:solidFill>
              <a:schemeClr val="bg1">
                <a:lumMod val="65000"/>
                <a:alpha val="50000"/>
              </a:schemeClr>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696000" y="2205767"/>
            <a:ext cx="5438986" cy="1137556"/>
          </a:xfrm>
          <a:prstGeom prst="rect">
            <a:avLst/>
          </a:prstGeom>
          <a:noFill/>
        </p:spPr>
        <p:txBody>
          <a:bodyPr wrap="square" rtlCol="0">
            <a:spAutoFit/>
          </a:bodyPr>
          <a:lstStyle/>
          <a:p>
            <a:pPr>
              <a:lnSpc>
                <a:spcPct val="130000"/>
              </a:lnSpc>
            </a:pPr>
            <a:r>
              <a:rPr lang="zh-CN" altLang="en-US" dirty="0"/>
              <a:t>全面实行清单管理制度，制定国务院部门权力和责任清单，扩大市场准入负面清单试点，减少政府的自由裁量权，增加市场的自主选择权。</a:t>
            </a:r>
            <a:endParaRPr lang="zh-CN" altLang="en-US" dirty="0">
              <a:solidFill>
                <a:schemeClr val="tx1">
                  <a:lumMod val="85000"/>
                  <a:lumOff val="15000"/>
                </a:schemeClr>
              </a:solidFill>
              <a:latin typeface="+mn-ea"/>
            </a:endParaRPr>
          </a:p>
        </p:txBody>
      </p:sp>
      <p:sp>
        <p:nvSpPr>
          <p:cNvPr id="37" name="文本框 36"/>
          <p:cNvSpPr txBox="1"/>
          <p:nvPr/>
        </p:nvSpPr>
        <p:spPr>
          <a:xfrm>
            <a:off x="1545462" y="1347521"/>
            <a:ext cx="2675664" cy="742191"/>
          </a:xfrm>
          <a:prstGeom prst="rect">
            <a:avLst/>
          </a:prstGeom>
          <a:noFill/>
        </p:spPr>
        <p:txBody>
          <a:bodyPr wrap="square" rtlCol="0">
            <a:spAutoFit/>
          </a:bodyPr>
          <a:lstStyle/>
          <a:p>
            <a:pPr>
              <a:lnSpc>
                <a:spcPct val="150000"/>
              </a:lnSpc>
            </a:pPr>
            <a:r>
              <a:rPr lang="zh-CN" altLang="en-US" sz="3200" dirty="0">
                <a:solidFill>
                  <a:schemeClr val="accent1"/>
                </a:solidFill>
                <a:latin typeface="方正清刻本悦宋简体" panose="02000000000000000000" pitchFamily="2" charset="-122"/>
                <a:ea typeface="方正清刻本悦宋简体" panose="02000000000000000000" pitchFamily="2" charset="-122"/>
              </a:rPr>
              <a:t>清单管理制度</a:t>
            </a:r>
          </a:p>
        </p:txBody>
      </p:sp>
      <p:grpSp>
        <p:nvGrpSpPr>
          <p:cNvPr id="12" name="组合 11"/>
          <p:cNvGrpSpPr/>
          <p:nvPr/>
        </p:nvGrpSpPr>
        <p:grpSpPr>
          <a:xfrm>
            <a:off x="852770" y="1499255"/>
            <a:ext cx="563526" cy="563526"/>
            <a:chOff x="852770" y="1754441"/>
            <a:chExt cx="563526" cy="563526"/>
          </a:xfrm>
        </p:grpSpPr>
        <p:sp>
          <p:nvSpPr>
            <p:cNvPr id="9" name="矩形 8"/>
            <p:cNvSpPr/>
            <p:nvPr/>
          </p:nvSpPr>
          <p:spPr>
            <a:xfrm>
              <a:off x="852770" y="1754441"/>
              <a:ext cx="563526" cy="5635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8278" y="1769949"/>
              <a:ext cx="504000" cy="504000"/>
            </a:xfrm>
            <a:prstGeom prst="rect">
              <a:avLst/>
            </a:prstGeom>
          </p:spPr>
        </p:pic>
      </p:grpSp>
      <p:sp>
        <p:nvSpPr>
          <p:cNvPr id="38" name="文本框 37"/>
          <p:cNvSpPr txBox="1"/>
          <p:nvPr/>
        </p:nvSpPr>
        <p:spPr>
          <a:xfrm>
            <a:off x="6649994" y="2205767"/>
            <a:ext cx="5438986" cy="777457"/>
          </a:xfrm>
          <a:prstGeom prst="rect">
            <a:avLst/>
          </a:prstGeom>
          <a:noFill/>
        </p:spPr>
        <p:txBody>
          <a:bodyPr wrap="square" rtlCol="0">
            <a:spAutoFit/>
          </a:bodyPr>
          <a:lstStyle/>
          <a:p>
            <a:pPr>
              <a:lnSpc>
                <a:spcPct val="130000"/>
              </a:lnSpc>
            </a:pPr>
            <a:r>
              <a:rPr lang="zh-CN" altLang="en-US" dirty="0">
                <a:solidFill>
                  <a:schemeClr val="tx1">
                    <a:lumMod val="85000"/>
                    <a:lumOff val="15000"/>
                  </a:schemeClr>
                </a:solidFill>
                <a:latin typeface="+mn-ea"/>
              </a:rPr>
              <a:t>出台国家公园体制总体方案，为生态文明建设提供有力制度保障。</a:t>
            </a:r>
          </a:p>
        </p:txBody>
      </p:sp>
      <p:sp>
        <p:nvSpPr>
          <p:cNvPr id="39" name="文本框 38"/>
          <p:cNvSpPr txBox="1"/>
          <p:nvPr/>
        </p:nvSpPr>
        <p:spPr>
          <a:xfrm>
            <a:off x="7499456" y="1347521"/>
            <a:ext cx="2633372" cy="742191"/>
          </a:xfrm>
          <a:prstGeom prst="rect">
            <a:avLst/>
          </a:prstGeom>
          <a:noFill/>
        </p:spPr>
        <p:txBody>
          <a:bodyPr wrap="square" rtlCol="0">
            <a:spAutoFit/>
          </a:bodyPr>
          <a:lstStyle/>
          <a:p>
            <a:pPr>
              <a:lnSpc>
                <a:spcPct val="150000"/>
              </a:lnSpc>
            </a:pPr>
            <a:r>
              <a:rPr lang="zh-CN" altLang="en-US" sz="3200" dirty="0">
                <a:solidFill>
                  <a:schemeClr val="accent1"/>
                </a:solidFill>
                <a:latin typeface="方正清刻本悦宋简体" panose="02000000000000000000" pitchFamily="2" charset="-122"/>
                <a:ea typeface="方正清刻本悦宋简体" panose="02000000000000000000" pitchFamily="2" charset="-122"/>
              </a:rPr>
              <a:t>国家公园体制</a:t>
            </a:r>
          </a:p>
        </p:txBody>
      </p:sp>
      <p:grpSp>
        <p:nvGrpSpPr>
          <p:cNvPr id="40" name="组合 39"/>
          <p:cNvGrpSpPr/>
          <p:nvPr/>
        </p:nvGrpSpPr>
        <p:grpSpPr>
          <a:xfrm>
            <a:off x="6806764" y="1499255"/>
            <a:ext cx="563526" cy="563526"/>
            <a:chOff x="852770" y="1754441"/>
            <a:chExt cx="563526" cy="563526"/>
          </a:xfrm>
        </p:grpSpPr>
        <p:sp>
          <p:nvSpPr>
            <p:cNvPr id="41" name="矩形 40"/>
            <p:cNvSpPr/>
            <p:nvPr/>
          </p:nvSpPr>
          <p:spPr>
            <a:xfrm>
              <a:off x="852770" y="1754441"/>
              <a:ext cx="563526" cy="5635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2" name="图片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3852" y="1774890"/>
              <a:ext cx="494117" cy="494117"/>
            </a:xfrm>
            <a:prstGeom prst="rect">
              <a:avLst/>
            </a:prstGeom>
          </p:spPr>
        </p:pic>
      </p:grpSp>
      <p:sp>
        <p:nvSpPr>
          <p:cNvPr id="49" name="文本框 48"/>
          <p:cNvSpPr txBox="1"/>
          <p:nvPr/>
        </p:nvSpPr>
        <p:spPr>
          <a:xfrm>
            <a:off x="696000" y="4847733"/>
            <a:ext cx="5438986" cy="1021433"/>
          </a:xfrm>
          <a:prstGeom prst="rect">
            <a:avLst/>
          </a:prstGeom>
          <a:noFill/>
        </p:spPr>
        <p:txBody>
          <a:bodyPr wrap="square" rtlCol="0">
            <a:spAutoFit/>
          </a:bodyPr>
          <a:lstStyle/>
          <a:p>
            <a:pPr>
              <a:lnSpc>
                <a:spcPct val="130000"/>
              </a:lnSpc>
            </a:pPr>
            <a:r>
              <a:rPr lang="zh-CN" altLang="en-US" sz="1600" dirty="0">
                <a:solidFill>
                  <a:schemeClr val="tx1">
                    <a:lumMod val="85000"/>
                    <a:lumOff val="15000"/>
                  </a:schemeClr>
                </a:solidFill>
                <a:latin typeface="+mn-ea"/>
              </a:rPr>
              <a:t>加快培育壮大新兴产业。全面实施战略性新兴产业发展规划，加快新材料、人工智能、集成电路、生物制药、第五代移动通信等技术研发和转化，做大做强产业集群。</a:t>
            </a:r>
          </a:p>
        </p:txBody>
      </p:sp>
      <p:sp>
        <p:nvSpPr>
          <p:cNvPr id="50" name="文本框 49"/>
          <p:cNvSpPr txBox="1"/>
          <p:nvPr/>
        </p:nvSpPr>
        <p:spPr>
          <a:xfrm>
            <a:off x="1545462" y="3989487"/>
            <a:ext cx="2271626" cy="742191"/>
          </a:xfrm>
          <a:prstGeom prst="rect">
            <a:avLst/>
          </a:prstGeom>
          <a:noFill/>
        </p:spPr>
        <p:txBody>
          <a:bodyPr wrap="square" rtlCol="0">
            <a:spAutoFit/>
          </a:bodyPr>
          <a:lstStyle/>
          <a:p>
            <a:pPr>
              <a:lnSpc>
                <a:spcPct val="150000"/>
              </a:lnSpc>
            </a:pPr>
            <a:r>
              <a:rPr lang="zh-CN" altLang="en-US" sz="3200" dirty="0">
                <a:solidFill>
                  <a:schemeClr val="accent1"/>
                </a:solidFill>
                <a:latin typeface="方正清刻本悦宋简体" panose="02000000000000000000" pitchFamily="2" charset="-122"/>
                <a:ea typeface="方正清刻本悦宋简体" panose="02000000000000000000" pitchFamily="2" charset="-122"/>
              </a:rPr>
              <a:t>人工智能</a:t>
            </a:r>
          </a:p>
        </p:txBody>
      </p:sp>
      <p:grpSp>
        <p:nvGrpSpPr>
          <p:cNvPr id="51" name="组合 50"/>
          <p:cNvGrpSpPr/>
          <p:nvPr/>
        </p:nvGrpSpPr>
        <p:grpSpPr>
          <a:xfrm>
            <a:off x="852770" y="4141221"/>
            <a:ext cx="563526" cy="563526"/>
            <a:chOff x="852770" y="1754441"/>
            <a:chExt cx="563526" cy="563526"/>
          </a:xfrm>
        </p:grpSpPr>
        <p:sp>
          <p:nvSpPr>
            <p:cNvPr id="52" name="矩形 51"/>
            <p:cNvSpPr/>
            <p:nvPr/>
          </p:nvSpPr>
          <p:spPr>
            <a:xfrm>
              <a:off x="852770" y="1754441"/>
              <a:ext cx="563526" cy="5635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3" name="图片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8935" y="1844298"/>
              <a:ext cx="365217" cy="365217"/>
            </a:xfrm>
            <a:prstGeom prst="rect">
              <a:avLst/>
            </a:prstGeom>
          </p:spPr>
        </p:pic>
      </p:grpSp>
      <p:sp>
        <p:nvSpPr>
          <p:cNvPr id="54" name="文本框 53"/>
          <p:cNvSpPr txBox="1"/>
          <p:nvPr/>
        </p:nvSpPr>
        <p:spPr>
          <a:xfrm>
            <a:off x="6649994" y="4847733"/>
            <a:ext cx="5438986" cy="1021433"/>
          </a:xfrm>
          <a:prstGeom prst="rect">
            <a:avLst/>
          </a:prstGeom>
          <a:noFill/>
        </p:spPr>
        <p:txBody>
          <a:bodyPr wrap="square" rtlCol="0">
            <a:spAutoFit/>
          </a:bodyPr>
          <a:lstStyle/>
          <a:p>
            <a:pPr>
              <a:lnSpc>
                <a:spcPct val="130000"/>
              </a:lnSpc>
            </a:pPr>
            <a:r>
              <a:rPr lang="zh-CN" altLang="en-US" sz="1600" dirty="0">
                <a:solidFill>
                  <a:schemeClr val="tx1">
                    <a:lumMod val="85000"/>
                    <a:lumOff val="15000"/>
                  </a:schemeClr>
                </a:solidFill>
                <a:latin typeface="+mn-ea"/>
              </a:rPr>
              <a:t>加快培育壮大新兴产业。全面实施战略性新兴产业发展规划，加快新材料、人工智能、集成电路、生物制药、第五代移动通信等技术研发和转化，做大做强产业集群。</a:t>
            </a:r>
          </a:p>
        </p:txBody>
      </p:sp>
      <p:sp>
        <p:nvSpPr>
          <p:cNvPr id="55" name="文本框 54"/>
          <p:cNvSpPr txBox="1"/>
          <p:nvPr/>
        </p:nvSpPr>
        <p:spPr>
          <a:xfrm>
            <a:off x="7499456" y="3989487"/>
            <a:ext cx="3996544" cy="748731"/>
          </a:xfrm>
          <a:prstGeom prst="rect">
            <a:avLst/>
          </a:prstGeom>
          <a:noFill/>
        </p:spPr>
        <p:txBody>
          <a:bodyPr wrap="square" rtlCol="0">
            <a:spAutoFit/>
          </a:bodyPr>
          <a:lstStyle/>
          <a:p>
            <a:pPr>
              <a:lnSpc>
                <a:spcPct val="150000"/>
              </a:lnSpc>
            </a:pPr>
            <a:r>
              <a:rPr lang="zh-CN" altLang="en-US" sz="3200" dirty="0">
                <a:solidFill>
                  <a:schemeClr val="accent1"/>
                </a:solidFill>
                <a:latin typeface="方正清刻本悦宋简体" panose="02000000000000000000" pitchFamily="2" charset="-122"/>
                <a:ea typeface="方正清刻本悦宋简体" panose="02000000000000000000" pitchFamily="2" charset="-122"/>
              </a:rPr>
              <a:t>第五代移动通信（</a:t>
            </a:r>
            <a:r>
              <a:rPr lang="en-US" altLang="zh-CN" sz="3200" dirty="0">
                <a:solidFill>
                  <a:schemeClr val="accent1"/>
                </a:solidFill>
                <a:latin typeface="方正清刻本悦宋简体" panose="02000000000000000000" pitchFamily="2" charset="-122"/>
                <a:ea typeface="方正清刻本悦宋简体" panose="02000000000000000000" pitchFamily="2" charset="-122"/>
              </a:rPr>
              <a:t>5G</a:t>
            </a:r>
            <a:r>
              <a:rPr lang="zh-CN" altLang="en-US" sz="3200" dirty="0">
                <a:solidFill>
                  <a:schemeClr val="accent1"/>
                </a:solidFill>
                <a:latin typeface="方正清刻本悦宋简体" panose="02000000000000000000" pitchFamily="2" charset="-122"/>
                <a:ea typeface="方正清刻本悦宋简体" panose="02000000000000000000" pitchFamily="2" charset="-122"/>
              </a:rPr>
              <a:t>）</a:t>
            </a:r>
          </a:p>
        </p:txBody>
      </p:sp>
      <p:grpSp>
        <p:nvGrpSpPr>
          <p:cNvPr id="56" name="组合 55"/>
          <p:cNvGrpSpPr/>
          <p:nvPr/>
        </p:nvGrpSpPr>
        <p:grpSpPr>
          <a:xfrm>
            <a:off x="6801006" y="4141221"/>
            <a:ext cx="576000" cy="580875"/>
            <a:chOff x="847012" y="1754441"/>
            <a:chExt cx="576000" cy="580875"/>
          </a:xfrm>
        </p:grpSpPr>
        <p:sp>
          <p:nvSpPr>
            <p:cNvPr id="57" name="矩形 56"/>
            <p:cNvSpPr/>
            <p:nvPr/>
          </p:nvSpPr>
          <p:spPr>
            <a:xfrm>
              <a:off x="852770" y="1754441"/>
              <a:ext cx="563526" cy="5635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8" name="图片 5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7012" y="1759316"/>
              <a:ext cx="576000" cy="5760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838625" y="2008118"/>
            <a:ext cx="1146026" cy="1031145"/>
            <a:chOff x="6018211" y="3592513"/>
            <a:chExt cx="1314452" cy="1182688"/>
          </a:xfrm>
          <a:solidFill>
            <a:schemeClr val="accent1"/>
          </a:solidFill>
        </p:grpSpPr>
        <p:sp>
          <p:nvSpPr>
            <p:cNvPr id="10" name="Freeform 43"/>
            <p:cNvSpPr/>
            <p:nvPr/>
          </p:nvSpPr>
          <p:spPr bwMode="auto">
            <a:xfrm>
              <a:off x="6018213" y="3592513"/>
              <a:ext cx="1314450" cy="1182688"/>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11" name="Freeform 44"/>
            <p:cNvSpPr/>
            <p:nvPr/>
          </p:nvSpPr>
          <p:spPr bwMode="auto">
            <a:xfrm>
              <a:off x="6018211" y="3592513"/>
              <a:ext cx="1314450" cy="1182688"/>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w="6350" cap="flat">
              <a:noFill/>
              <a:prstDash val="solid"/>
              <a:miter lim="800000"/>
            </a:ln>
          </p:spPr>
          <p:txBody>
            <a:bodyPr vert="horz" wrap="square" lIns="91440" tIns="45720" rIns="91440" bIns="45720" numCol="1" anchor="t" anchorCtr="0" compatLnSpc="1"/>
            <a:lstStyle/>
            <a:p>
              <a:endParaRPr lang="zh-CN" altLang="en-US" sz="2000"/>
            </a:p>
          </p:txBody>
        </p:sp>
      </p:grpSp>
      <p:sp>
        <p:nvSpPr>
          <p:cNvPr id="7" name="TextBox 51"/>
          <p:cNvSpPr txBox="1"/>
          <p:nvPr/>
        </p:nvSpPr>
        <p:spPr>
          <a:xfrm>
            <a:off x="864509" y="3387431"/>
            <a:ext cx="10462983" cy="1015663"/>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ctr"/>
            <a:r>
              <a:rPr lang="zh-CN" altLang="en-US" sz="6000" b="0" dirty="0">
                <a:solidFill>
                  <a:schemeClr val="accent1"/>
                </a:solidFill>
                <a:latin typeface="方正清刻本悦宋简体" panose="02000000000000000000" pitchFamily="2" charset="-122"/>
                <a:ea typeface="方正清刻本悦宋简体" panose="02000000000000000000" pitchFamily="2" charset="-122"/>
              </a:rPr>
              <a:t>政府工作报告回应社会关切</a:t>
            </a:r>
          </a:p>
        </p:txBody>
      </p:sp>
      <p:sp>
        <p:nvSpPr>
          <p:cNvPr id="8" name="TextBox 51"/>
          <p:cNvSpPr txBox="1"/>
          <p:nvPr/>
        </p:nvSpPr>
        <p:spPr>
          <a:xfrm>
            <a:off x="5062364" y="2015858"/>
            <a:ext cx="3283565" cy="1015663"/>
          </a:xfrm>
          <a:prstGeom prst="rect">
            <a:avLst/>
          </a:prstGeom>
        </p:spPr>
        <p:txBody>
          <a:bodyPr>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ctr" eaLnBrk="1" hangingPunct="1">
              <a:defRPr/>
            </a:pPr>
            <a:r>
              <a:rPr lang="zh-CN" altLang="en-US" sz="6000" b="0" dirty="0">
                <a:solidFill>
                  <a:schemeClr val="accent1"/>
                </a:solidFill>
                <a:latin typeface="方正清刻本悦宋简体" panose="02000000000000000000" pitchFamily="2" charset="-122"/>
                <a:ea typeface="方正清刻本悦宋简体" panose="02000000000000000000" pitchFamily="2" charset="-122"/>
              </a:rPr>
              <a:t>第四部分</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3990360" cy="646331"/>
          </a:xfrm>
          <a:prstGeom prst="rect">
            <a:avLst/>
          </a:prstGeom>
          <a:noFill/>
        </p:spPr>
        <p:txBody>
          <a:bodyPr wrap="square" rtlCol="0">
            <a:spAutoFit/>
          </a:bodyPr>
          <a:lstStyle/>
          <a:p>
            <a:r>
              <a:rPr lang="zh-CN" altLang="en-US" sz="3600" dirty="0">
                <a:solidFill>
                  <a:schemeClr val="accent1"/>
                </a:solidFill>
                <a:latin typeface="方正清刻本悦宋简体" panose="02000000000000000000" pitchFamily="2" charset="-122"/>
                <a:ea typeface="方正清刻本悦宋简体" panose="02000000000000000000" pitchFamily="2" charset="-122"/>
              </a:rPr>
              <a:t>回应社会关切</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969932" y="1204541"/>
            <a:ext cx="4252137" cy="741216"/>
            <a:chOff x="3924300" y="1204541"/>
            <a:chExt cx="4252137" cy="741216"/>
          </a:xfrm>
        </p:grpSpPr>
        <p:grpSp>
          <p:nvGrpSpPr>
            <p:cNvPr id="3" name="组合 2"/>
            <p:cNvGrpSpPr/>
            <p:nvPr/>
          </p:nvGrpSpPr>
          <p:grpSpPr>
            <a:xfrm>
              <a:off x="3924300" y="1204541"/>
              <a:ext cx="4252137" cy="741216"/>
              <a:chOff x="3469759" y="1342765"/>
              <a:chExt cx="3781646" cy="741216"/>
            </a:xfrm>
          </p:grpSpPr>
          <p:sp>
            <p:nvSpPr>
              <p:cNvPr id="2" name="矩形 1"/>
              <p:cNvSpPr/>
              <p:nvPr/>
            </p:nvSpPr>
            <p:spPr>
              <a:xfrm>
                <a:off x="3540642" y="1414130"/>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469759" y="1342765"/>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4173722" y="1289603"/>
              <a:ext cx="3753293" cy="523220"/>
            </a:xfrm>
            <a:prstGeom prst="rect">
              <a:avLst/>
            </a:prstGeom>
            <a:noFill/>
          </p:spPr>
          <p:txBody>
            <a:bodyPr wrap="square" rtlCol="0">
              <a:spAutoFit/>
            </a:bodyPr>
            <a:lstStyle/>
            <a:p>
              <a:pPr algn="ctr"/>
              <a:r>
                <a:rPr lang="zh-CN" altLang="en-US" sz="2800" dirty="0">
                  <a:solidFill>
                    <a:schemeClr val="accent1"/>
                  </a:solidFill>
                  <a:latin typeface="方正清刻本悦宋简体" panose="02000000000000000000" pitchFamily="2" charset="-122"/>
                  <a:ea typeface="方正清刻本悦宋简体" panose="02000000000000000000" pitchFamily="2" charset="-122"/>
                </a:rPr>
                <a:t>实体经济如何转型升级</a:t>
              </a:r>
            </a:p>
          </p:txBody>
        </p:sp>
      </p:grpSp>
      <p:sp>
        <p:nvSpPr>
          <p:cNvPr id="44" name="矩形 43"/>
          <p:cNvSpPr/>
          <p:nvPr/>
        </p:nvSpPr>
        <p:spPr>
          <a:xfrm>
            <a:off x="387491" y="2230694"/>
            <a:ext cx="11330106" cy="3776702"/>
          </a:xfrm>
          <a:prstGeom prst="rect">
            <a:avLst/>
          </a:prstGeom>
          <a:noFill/>
          <a:ln w="190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23"/>
          <p:cNvSpPr txBox="1"/>
          <p:nvPr/>
        </p:nvSpPr>
        <p:spPr>
          <a:xfrm>
            <a:off x="6176054" y="2433643"/>
            <a:ext cx="5365208" cy="3416320"/>
          </a:xfrm>
          <a:prstGeom prst="rect">
            <a:avLst/>
          </a:prstGeom>
          <a:noFill/>
        </p:spPr>
        <p:txBody>
          <a:bodyPr wrap="square" rtlCol="0">
            <a:spAutoFit/>
          </a:bodyPr>
          <a:lstStyle/>
          <a:p>
            <a:pPr>
              <a:lnSpc>
                <a:spcPct val="150000"/>
              </a:lnSpc>
            </a:pPr>
            <a:r>
              <a:rPr lang="zh-CN" altLang="en-US" sz="2400" dirty="0">
                <a:solidFill>
                  <a:schemeClr val="accent1"/>
                </a:solidFill>
                <a:latin typeface="方正清刻本悦宋简体" panose="02000000000000000000" pitchFamily="2" charset="-122"/>
                <a:ea typeface="方正清刻本悦宋简体" panose="02000000000000000000" pitchFamily="2" charset="-122"/>
              </a:rPr>
              <a:t>报告看点：</a:t>
            </a:r>
            <a:r>
              <a:rPr lang="zh-CN" altLang="en-US" sz="1600" dirty="0">
                <a:solidFill>
                  <a:schemeClr val="tx1">
                    <a:lumMod val="85000"/>
                    <a:lumOff val="15000"/>
                  </a:schemeClr>
                </a:solidFill>
              </a:rPr>
              <a:t>以创新引领实体经济转型升级；持续推进大众创业、万众创新；全面提升质量水平；培育众多“中国工匠”，打造更多享誉世界的“中国品牌”，推动中国经济发展进入质量时代。</a:t>
            </a:r>
          </a:p>
          <a:p>
            <a:pPr>
              <a:lnSpc>
                <a:spcPct val="150000"/>
              </a:lnSpc>
            </a:pPr>
            <a:r>
              <a:rPr lang="zh-CN" altLang="en-US" sz="2400" dirty="0">
                <a:solidFill>
                  <a:schemeClr val="accent1"/>
                </a:solidFill>
                <a:latin typeface="方正清刻本悦宋简体" panose="02000000000000000000" pitchFamily="2" charset="-122"/>
                <a:ea typeface="方正清刻本悦宋简体" panose="02000000000000000000" pitchFamily="2" charset="-122"/>
              </a:rPr>
              <a:t>点评：</a:t>
            </a:r>
            <a:r>
              <a:rPr lang="zh-CN" altLang="en-US" sz="1600" dirty="0">
                <a:solidFill>
                  <a:schemeClr val="tx1">
                    <a:lumMod val="85000"/>
                    <a:lumOff val="15000"/>
                  </a:schemeClr>
                </a:solidFill>
              </a:rPr>
              <a:t>全国政协常委、全国工商联副主席茅永红表示，创新驱动切中了中国经济发展的要害，只有通过持续创新，经济发展才会有强大动能。只有把“中国制造”升级为“中国智造”和“中国质造”，才能打造更多中国品牌。</a:t>
            </a:r>
            <a:endParaRPr lang="en-US" altLang="zh-CN" sz="1600" dirty="0">
              <a:solidFill>
                <a:schemeClr val="tx1">
                  <a:lumMod val="85000"/>
                  <a:lumOff val="15000"/>
                </a:schemeClr>
              </a:solidFill>
            </a:endParaRPr>
          </a:p>
        </p:txBody>
      </p:sp>
      <p:grpSp>
        <p:nvGrpSpPr>
          <p:cNvPr id="11" name="组合 10"/>
          <p:cNvGrpSpPr/>
          <p:nvPr/>
        </p:nvGrpSpPr>
        <p:grpSpPr>
          <a:xfrm>
            <a:off x="797393" y="2586725"/>
            <a:ext cx="4880043" cy="3230931"/>
            <a:chOff x="797393" y="2586725"/>
            <a:chExt cx="4880043" cy="3230931"/>
          </a:xfrm>
        </p:grpSpPr>
        <p:sp>
          <p:nvSpPr>
            <p:cNvPr id="47" name="矩形 46"/>
            <p:cNvSpPr/>
            <p:nvPr/>
          </p:nvSpPr>
          <p:spPr>
            <a:xfrm>
              <a:off x="797393" y="2670136"/>
              <a:ext cx="4791327" cy="31475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886109" y="2586725"/>
              <a:ext cx="4791327" cy="3147520"/>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3990360" cy="646331"/>
          </a:xfrm>
          <a:prstGeom prst="rect">
            <a:avLst/>
          </a:prstGeom>
          <a:noFill/>
        </p:spPr>
        <p:txBody>
          <a:bodyPr wrap="square" rtlCol="0">
            <a:spAutoFit/>
          </a:bodyPr>
          <a:lstStyle/>
          <a:p>
            <a:r>
              <a:rPr lang="zh-CN" altLang="en-US" sz="3600" dirty="0">
                <a:solidFill>
                  <a:schemeClr val="accent1"/>
                </a:solidFill>
                <a:latin typeface="方正清刻本悦宋简体" panose="02000000000000000000" pitchFamily="2" charset="-122"/>
                <a:ea typeface="方正清刻本悦宋简体" panose="02000000000000000000" pitchFamily="2" charset="-122"/>
              </a:rPr>
              <a:t>回应社会关切</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969932" y="1204541"/>
            <a:ext cx="4252137" cy="741216"/>
            <a:chOff x="3924300" y="1204541"/>
            <a:chExt cx="4252137" cy="741216"/>
          </a:xfrm>
        </p:grpSpPr>
        <p:grpSp>
          <p:nvGrpSpPr>
            <p:cNvPr id="3" name="组合 2"/>
            <p:cNvGrpSpPr/>
            <p:nvPr/>
          </p:nvGrpSpPr>
          <p:grpSpPr>
            <a:xfrm>
              <a:off x="3924300" y="1204541"/>
              <a:ext cx="4252137" cy="741216"/>
              <a:chOff x="3469759" y="1342765"/>
              <a:chExt cx="3781646" cy="741216"/>
            </a:xfrm>
          </p:grpSpPr>
          <p:sp>
            <p:nvSpPr>
              <p:cNvPr id="2" name="矩形 1"/>
              <p:cNvSpPr/>
              <p:nvPr/>
            </p:nvSpPr>
            <p:spPr>
              <a:xfrm>
                <a:off x="3540642" y="1414130"/>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469759" y="1342765"/>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4173722" y="1289603"/>
              <a:ext cx="3753293" cy="523220"/>
            </a:xfrm>
            <a:prstGeom prst="rect">
              <a:avLst/>
            </a:prstGeom>
            <a:noFill/>
          </p:spPr>
          <p:txBody>
            <a:bodyPr wrap="square" rtlCol="0">
              <a:spAutoFit/>
            </a:bodyPr>
            <a:lstStyle/>
            <a:p>
              <a:pPr algn="ctr"/>
              <a:r>
                <a:rPr lang="zh-CN" altLang="en-US" sz="2800" dirty="0">
                  <a:solidFill>
                    <a:schemeClr val="accent1"/>
                  </a:solidFill>
                  <a:latin typeface="方正清刻本悦宋简体" panose="02000000000000000000" pitchFamily="2" charset="-122"/>
                  <a:ea typeface="方正清刻本悦宋简体" panose="02000000000000000000" pitchFamily="2" charset="-122"/>
                </a:rPr>
                <a:t>脱贫攻坚有哪些新要求</a:t>
              </a:r>
            </a:p>
          </p:txBody>
        </p:sp>
      </p:grpSp>
      <p:sp>
        <p:nvSpPr>
          <p:cNvPr id="44" name="矩形 43"/>
          <p:cNvSpPr/>
          <p:nvPr/>
        </p:nvSpPr>
        <p:spPr>
          <a:xfrm>
            <a:off x="387491" y="2230694"/>
            <a:ext cx="11330106" cy="3776702"/>
          </a:xfrm>
          <a:prstGeom prst="rect">
            <a:avLst/>
          </a:prstGeom>
          <a:noFill/>
          <a:ln w="190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23"/>
          <p:cNvSpPr txBox="1"/>
          <p:nvPr/>
        </p:nvSpPr>
        <p:spPr>
          <a:xfrm>
            <a:off x="6176054" y="2433643"/>
            <a:ext cx="5365208" cy="3439403"/>
          </a:xfrm>
          <a:prstGeom prst="rect">
            <a:avLst/>
          </a:prstGeom>
          <a:noFill/>
        </p:spPr>
        <p:txBody>
          <a:bodyPr wrap="square" rtlCol="0">
            <a:spAutoFit/>
          </a:bodyPr>
          <a:lstStyle/>
          <a:p>
            <a:pPr>
              <a:lnSpc>
                <a:spcPct val="150000"/>
              </a:lnSpc>
            </a:pPr>
            <a:r>
              <a:rPr lang="zh-CN" altLang="en-US" sz="2000" dirty="0">
                <a:solidFill>
                  <a:schemeClr val="accent1"/>
                </a:solidFill>
                <a:latin typeface="方正清刻本悦宋简体" panose="02000000000000000000" pitchFamily="2" charset="-122"/>
                <a:ea typeface="方正清刻本悦宋简体" panose="02000000000000000000" pitchFamily="2" charset="-122"/>
              </a:rPr>
              <a:t>报告看点</a:t>
            </a:r>
            <a:r>
              <a:rPr lang="zh-CN" altLang="en-US" sz="20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a:t>
            </a:r>
            <a:r>
              <a:rPr lang="zh-CN" altLang="en-US" sz="1500" dirty="0">
                <a:solidFill>
                  <a:schemeClr val="tx1">
                    <a:lumMod val="85000"/>
                    <a:lumOff val="15000"/>
                  </a:schemeClr>
                </a:solidFill>
                <a:latin typeface="+mn-ea"/>
              </a:rPr>
              <a:t>要深入实施精准扶贫精准脱贫，今年再减少农村贫困人口１０００万以上，完成易地扶贫搬迁３４０万人。中央财政专项扶贫资金增长３０％以上；严肃查处假脱贫、“被脱贫”、数字脱贫，确保脱贫得到群众认可、经得起历史检验。</a:t>
            </a:r>
          </a:p>
          <a:p>
            <a:pPr>
              <a:lnSpc>
                <a:spcPct val="150000"/>
              </a:lnSpc>
            </a:pPr>
            <a:r>
              <a:rPr lang="zh-CN" altLang="en-US" sz="2000" dirty="0">
                <a:solidFill>
                  <a:schemeClr val="accent1"/>
                </a:solidFill>
                <a:latin typeface="方正清刻本悦宋简体" panose="02000000000000000000" pitchFamily="2" charset="-122"/>
                <a:ea typeface="方正清刻本悦宋简体" panose="02000000000000000000" pitchFamily="2" charset="-122"/>
              </a:rPr>
              <a:t>点评：</a:t>
            </a:r>
            <a:r>
              <a:rPr lang="zh-CN" altLang="en-US" sz="1500" dirty="0">
                <a:solidFill>
                  <a:schemeClr val="tx1">
                    <a:lumMod val="85000"/>
                    <a:lumOff val="15000"/>
                  </a:schemeClr>
                </a:solidFill>
                <a:latin typeface="+mn-ea"/>
              </a:rPr>
              <a:t>全国人大代表、宁夏同心县罗家河湾村村医马玉花说，中央精准扶贫的政策非常好，村里的一些贫困户因此受益。脱贫不脱贫，贫困户生活的改善和切身体会最直接，要多听听他们的心声。</a:t>
            </a:r>
            <a:endParaRPr lang="en-US" altLang="zh-CN" sz="1500" dirty="0">
              <a:solidFill>
                <a:schemeClr val="tx1">
                  <a:lumMod val="85000"/>
                  <a:lumOff val="15000"/>
                </a:schemeClr>
              </a:solidFill>
              <a:latin typeface="+mn-ea"/>
            </a:endParaRPr>
          </a:p>
        </p:txBody>
      </p:sp>
      <p:grpSp>
        <p:nvGrpSpPr>
          <p:cNvPr id="11" name="组合 10"/>
          <p:cNvGrpSpPr/>
          <p:nvPr/>
        </p:nvGrpSpPr>
        <p:grpSpPr>
          <a:xfrm>
            <a:off x="797393" y="2586725"/>
            <a:ext cx="4880043" cy="3230931"/>
            <a:chOff x="797393" y="2586725"/>
            <a:chExt cx="4880043" cy="3230931"/>
          </a:xfrm>
        </p:grpSpPr>
        <p:sp>
          <p:nvSpPr>
            <p:cNvPr id="47" name="矩形 46"/>
            <p:cNvSpPr/>
            <p:nvPr/>
          </p:nvSpPr>
          <p:spPr>
            <a:xfrm>
              <a:off x="797393" y="2670136"/>
              <a:ext cx="4791327" cy="31475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886109" y="2586725"/>
              <a:ext cx="4791327" cy="3147520"/>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3990360" cy="646331"/>
          </a:xfrm>
          <a:prstGeom prst="rect">
            <a:avLst/>
          </a:prstGeom>
          <a:noFill/>
        </p:spPr>
        <p:txBody>
          <a:bodyPr wrap="square" rtlCol="0">
            <a:spAutoFit/>
          </a:bodyPr>
          <a:lstStyle/>
          <a:p>
            <a:r>
              <a:rPr lang="zh-CN" altLang="en-US" sz="3600" dirty="0">
                <a:solidFill>
                  <a:schemeClr val="accent1"/>
                </a:solidFill>
                <a:latin typeface="方正清刻本悦宋简体" panose="02000000000000000000" pitchFamily="2" charset="-122"/>
                <a:ea typeface="方正清刻本悦宋简体" panose="02000000000000000000" pitchFamily="2" charset="-122"/>
              </a:rPr>
              <a:t>回应社会关切</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969932" y="1204541"/>
            <a:ext cx="4252137" cy="741216"/>
            <a:chOff x="3924300" y="1204541"/>
            <a:chExt cx="4252137" cy="741216"/>
          </a:xfrm>
        </p:grpSpPr>
        <p:grpSp>
          <p:nvGrpSpPr>
            <p:cNvPr id="3" name="组合 2"/>
            <p:cNvGrpSpPr/>
            <p:nvPr/>
          </p:nvGrpSpPr>
          <p:grpSpPr>
            <a:xfrm>
              <a:off x="3924300" y="1204541"/>
              <a:ext cx="4252137" cy="741216"/>
              <a:chOff x="3469759" y="1342765"/>
              <a:chExt cx="3781646" cy="741216"/>
            </a:xfrm>
          </p:grpSpPr>
          <p:sp>
            <p:nvSpPr>
              <p:cNvPr id="2" name="矩形 1"/>
              <p:cNvSpPr/>
              <p:nvPr/>
            </p:nvSpPr>
            <p:spPr>
              <a:xfrm>
                <a:off x="3540642" y="1414130"/>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469759" y="1342765"/>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4173722" y="1289603"/>
              <a:ext cx="3753293" cy="523220"/>
            </a:xfrm>
            <a:prstGeom prst="rect">
              <a:avLst/>
            </a:prstGeom>
            <a:noFill/>
          </p:spPr>
          <p:txBody>
            <a:bodyPr wrap="square" rtlCol="0">
              <a:spAutoFit/>
            </a:bodyPr>
            <a:lstStyle/>
            <a:p>
              <a:pPr algn="ctr"/>
              <a:r>
                <a:rPr lang="zh-CN" altLang="en-US" sz="2800" dirty="0">
                  <a:solidFill>
                    <a:schemeClr val="accent1"/>
                  </a:solidFill>
                  <a:latin typeface="方正清刻本悦宋简体" panose="02000000000000000000" pitchFamily="2" charset="-122"/>
                  <a:ea typeface="方正清刻本悦宋简体" panose="02000000000000000000" pitchFamily="2" charset="-122"/>
                </a:rPr>
                <a:t>减税降费如何推进</a:t>
              </a:r>
            </a:p>
          </p:txBody>
        </p:sp>
      </p:grpSp>
      <p:sp>
        <p:nvSpPr>
          <p:cNvPr id="44" name="矩形 43"/>
          <p:cNvSpPr/>
          <p:nvPr/>
        </p:nvSpPr>
        <p:spPr>
          <a:xfrm>
            <a:off x="387491" y="2230694"/>
            <a:ext cx="11330106" cy="3776702"/>
          </a:xfrm>
          <a:prstGeom prst="rect">
            <a:avLst/>
          </a:prstGeom>
          <a:noFill/>
          <a:ln w="190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23"/>
          <p:cNvSpPr txBox="1"/>
          <p:nvPr/>
        </p:nvSpPr>
        <p:spPr>
          <a:xfrm>
            <a:off x="6176054" y="2433643"/>
            <a:ext cx="5365208" cy="3439403"/>
          </a:xfrm>
          <a:prstGeom prst="rect">
            <a:avLst/>
          </a:prstGeom>
          <a:noFill/>
        </p:spPr>
        <p:txBody>
          <a:bodyPr wrap="square" rtlCol="0">
            <a:spAutoFit/>
          </a:bodyPr>
          <a:lstStyle/>
          <a:p>
            <a:pPr>
              <a:lnSpc>
                <a:spcPct val="150000"/>
              </a:lnSpc>
            </a:pPr>
            <a:r>
              <a:rPr lang="zh-CN" altLang="en-US" sz="2000" dirty="0">
                <a:solidFill>
                  <a:schemeClr val="accent1"/>
                </a:solidFill>
                <a:latin typeface="方正清刻本悦宋简体" panose="02000000000000000000" pitchFamily="2" charset="-122"/>
                <a:ea typeface="方正清刻本悦宋简体" panose="02000000000000000000" pitchFamily="2" charset="-122"/>
              </a:rPr>
              <a:t>报告看点：</a:t>
            </a:r>
            <a:r>
              <a:rPr lang="zh-CN" altLang="en-US" sz="1500" dirty="0">
                <a:solidFill>
                  <a:schemeClr val="tx1">
                    <a:lumMod val="85000"/>
                    <a:lumOff val="15000"/>
                  </a:schemeClr>
                </a:solidFill>
                <a:latin typeface="+mn-ea"/>
              </a:rPr>
              <a:t>全年再减少企业税负３５００亿元左右、涉企收费约２０００亿元，一定要让市场主体有切身感受；各级政府要坚持过紧日子，中央部门要带头，一律按不低于５％的幅度压减一般性支出，决不允许增加“三公”经费，挤出更多资金用于减税降费。</a:t>
            </a:r>
          </a:p>
          <a:p>
            <a:pPr>
              <a:lnSpc>
                <a:spcPct val="150000"/>
              </a:lnSpc>
            </a:pPr>
            <a:r>
              <a:rPr lang="zh-CN" altLang="en-US" sz="2000" dirty="0">
                <a:solidFill>
                  <a:schemeClr val="accent1"/>
                </a:solidFill>
                <a:latin typeface="方正清刻本悦宋简体" panose="02000000000000000000" pitchFamily="2" charset="-122"/>
                <a:ea typeface="方正清刻本悦宋简体" panose="02000000000000000000" pitchFamily="2" charset="-122"/>
              </a:rPr>
              <a:t>点评：</a:t>
            </a:r>
            <a:r>
              <a:rPr lang="zh-CN" altLang="en-US" sz="1500" dirty="0">
                <a:solidFill>
                  <a:schemeClr val="tx1">
                    <a:lumMod val="85000"/>
                    <a:lumOff val="15000"/>
                  </a:schemeClr>
                </a:solidFill>
                <a:latin typeface="+mn-ea"/>
              </a:rPr>
              <a:t>全国人大代表王麒表示，政府工作报告中提出的一系列减税降费政策说到了企业经营者的心头上。尤其是提出让市场主体有切身感受，就要求进一步降低企业的制度性交易成本、物流成本等，真正让企业轻装上阵。</a:t>
            </a:r>
            <a:endParaRPr lang="en-US" altLang="zh-CN" sz="1500" dirty="0">
              <a:solidFill>
                <a:schemeClr val="tx1">
                  <a:lumMod val="85000"/>
                  <a:lumOff val="15000"/>
                </a:schemeClr>
              </a:solidFill>
              <a:latin typeface="+mn-ea"/>
            </a:endParaRPr>
          </a:p>
        </p:txBody>
      </p:sp>
      <p:grpSp>
        <p:nvGrpSpPr>
          <p:cNvPr id="11" name="组合 10"/>
          <p:cNvGrpSpPr/>
          <p:nvPr/>
        </p:nvGrpSpPr>
        <p:grpSpPr>
          <a:xfrm>
            <a:off x="797393" y="2586725"/>
            <a:ext cx="4880043" cy="3230931"/>
            <a:chOff x="797393" y="2586725"/>
            <a:chExt cx="4880043" cy="3230931"/>
          </a:xfrm>
        </p:grpSpPr>
        <p:sp>
          <p:nvSpPr>
            <p:cNvPr id="47" name="矩形 46"/>
            <p:cNvSpPr/>
            <p:nvPr/>
          </p:nvSpPr>
          <p:spPr>
            <a:xfrm>
              <a:off x="797393" y="2670136"/>
              <a:ext cx="4791327" cy="31475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886109" y="2586725"/>
              <a:ext cx="4791327" cy="3147520"/>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3990360" cy="646331"/>
          </a:xfrm>
          <a:prstGeom prst="rect">
            <a:avLst/>
          </a:prstGeom>
          <a:noFill/>
        </p:spPr>
        <p:txBody>
          <a:bodyPr wrap="square" rtlCol="0">
            <a:spAutoFit/>
          </a:bodyPr>
          <a:lstStyle/>
          <a:p>
            <a:r>
              <a:rPr lang="zh-CN" altLang="en-US" sz="3600" dirty="0">
                <a:solidFill>
                  <a:schemeClr val="accent1"/>
                </a:solidFill>
                <a:latin typeface="方正清刻本悦宋简体" panose="02000000000000000000" pitchFamily="2" charset="-122"/>
                <a:ea typeface="方正清刻本悦宋简体" panose="02000000000000000000" pitchFamily="2" charset="-122"/>
              </a:rPr>
              <a:t>回应社会关切</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28969"/>
            <a:ext cx="3759582" cy="575252"/>
            <a:chOff x="8399895" y="28969"/>
            <a:chExt cx="3759582" cy="575252"/>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84286" y="28969"/>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969932" y="1204541"/>
            <a:ext cx="4252137" cy="741216"/>
            <a:chOff x="3924300" y="1204541"/>
            <a:chExt cx="4252137" cy="741216"/>
          </a:xfrm>
        </p:grpSpPr>
        <p:grpSp>
          <p:nvGrpSpPr>
            <p:cNvPr id="3" name="组合 2"/>
            <p:cNvGrpSpPr/>
            <p:nvPr/>
          </p:nvGrpSpPr>
          <p:grpSpPr>
            <a:xfrm>
              <a:off x="3924300" y="1204541"/>
              <a:ext cx="4252137" cy="741216"/>
              <a:chOff x="3469759" y="1342765"/>
              <a:chExt cx="3781646" cy="741216"/>
            </a:xfrm>
          </p:grpSpPr>
          <p:sp>
            <p:nvSpPr>
              <p:cNvPr id="2" name="矩形 1"/>
              <p:cNvSpPr/>
              <p:nvPr/>
            </p:nvSpPr>
            <p:spPr>
              <a:xfrm>
                <a:off x="3540642" y="1414130"/>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469759" y="1342765"/>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4173722" y="1289603"/>
              <a:ext cx="3753293" cy="523220"/>
            </a:xfrm>
            <a:prstGeom prst="rect">
              <a:avLst/>
            </a:prstGeom>
            <a:noFill/>
          </p:spPr>
          <p:txBody>
            <a:bodyPr wrap="square" rtlCol="0">
              <a:spAutoFit/>
            </a:bodyPr>
            <a:lstStyle/>
            <a:p>
              <a:pPr algn="ctr"/>
              <a:r>
                <a:rPr lang="zh-CN" altLang="en-US" sz="2800" dirty="0">
                  <a:solidFill>
                    <a:schemeClr val="accent1"/>
                  </a:solidFill>
                  <a:latin typeface="方正清刻本悦宋简体" panose="02000000000000000000" pitchFamily="2" charset="-122"/>
                  <a:ea typeface="方正清刻本悦宋简体" panose="02000000000000000000" pitchFamily="2" charset="-122"/>
                </a:rPr>
                <a:t>如何调控房地产</a:t>
              </a:r>
            </a:p>
          </p:txBody>
        </p:sp>
      </p:grpSp>
      <p:sp>
        <p:nvSpPr>
          <p:cNvPr id="44" name="矩形 43"/>
          <p:cNvSpPr/>
          <p:nvPr/>
        </p:nvSpPr>
        <p:spPr>
          <a:xfrm>
            <a:off x="387491" y="2230694"/>
            <a:ext cx="11330106" cy="3776702"/>
          </a:xfrm>
          <a:prstGeom prst="rect">
            <a:avLst/>
          </a:prstGeom>
          <a:noFill/>
          <a:ln w="190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23"/>
          <p:cNvSpPr txBox="1"/>
          <p:nvPr/>
        </p:nvSpPr>
        <p:spPr>
          <a:xfrm>
            <a:off x="6176054" y="2433643"/>
            <a:ext cx="5365208" cy="3439403"/>
          </a:xfrm>
          <a:prstGeom prst="rect">
            <a:avLst/>
          </a:prstGeom>
          <a:noFill/>
        </p:spPr>
        <p:txBody>
          <a:bodyPr wrap="square" rtlCol="0">
            <a:spAutoFit/>
          </a:bodyPr>
          <a:lstStyle/>
          <a:p>
            <a:pPr>
              <a:lnSpc>
                <a:spcPct val="150000"/>
              </a:lnSpc>
            </a:pPr>
            <a:r>
              <a:rPr lang="zh-CN" altLang="en-US" sz="2000" dirty="0">
                <a:solidFill>
                  <a:schemeClr val="accent1"/>
                </a:solidFill>
                <a:latin typeface="方正清刻本悦宋简体" panose="02000000000000000000" pitchFamily="2" charset="-122"/>
                <a:ea typeface="方正清刻本悦宋简体" panose="02000000000000000000" pitchFamily="2" charset="-122"/>
              </a:rPr>
              <a:t>报告看点：</a:t>
            </a:r>
            <a:r>
              <a:rPr lang="zh-CN" altLang="en-US" sz="1500" dirty="0">
                <a:solidFill>
                  <a:schemeClr val="tx1">
                    <a:lumMod val="85000"/>
                    <a:lumOff val="15000"/>
                  </a:schemeClr>
                </a:solidFill>
                <a:latin typeface="+mn-ea"/>
              </a:rPr>
              <a:t>因城施策去库存；坚持住房的居住属性，落实地方政府主体责任，加快建立和完善促进房地产市场平稳健康发展的长效机制；加强房地产市场分类调控，房价上涨压力大的城市要合理增加住宅用地，规范开发、销售、中介等行为；今年再完成棚户区住房改造６００万套。</a:t>
            </a:r>
          </a:p>
          <a:p>
            <a:pPr>
              <a:lnSpc>
                <a:spcPct val="150000"/>
              </a:lnSpc>
            </a:pPr>
            <a:r>
              <a:rPr lang="zh-CN" altLang="en-US" sz="2000" dirty="0">
                <a:solidFill>
                  <a:schemeClr val="accent1"/>
                </a:solidFill>
                <a:latin typeface="方正清刻本悦宋简体" panose="02000000000000000000" pitchFamily="2" charset="-122"/>
                <a:ea typeface="方正清刻本悦宋简体" panose="02000000000000000000" pitchFamily="2" charset="-122"/>
              </a:rPr>
              <a:t>点评：</a:t>
            </a:r>
            <a:r>
              <a:rPr lang="zh-CN" altLang="en-US" sz="1500" dirty="0">
                <a:solidFill>
                  <a:schemeClr val="tx1">
                    <a:lumMod val="85000"/>
                    <a:lumOff val="15000"/>
                  </a:schemeClr>
                </a:solidFill>
                <a:latin typeface="+mn-ea"/>
              </a:rPr>
              <a:t>全国人大代表、湖北信义兄弟建筑工程有限公司董事长孙东林表示，必须坚持“房子是用来住的，不是用来炒的”基本原则，既要有效抑制房地产泡沫，又要防止出现房价大起大落。</a:t>
            </a:r>
            <a:endParaRPr lang="en-US" altLang="zh-CN" sz="1500" dirty="0">
              <a:solidFill>
                <a:schemeClr val="tx1">
                  <a:lumMod val="85000"/>
                  <a:lumOff val="15000"/>
                </a:schemeClr>
              </a:solidFill>
              <a:latin typeface="+mn-ea"/>
            </a:endParaRPr>
          </a:p>
        </p:txBody>
      </p:sp>
      <p:grpSp>
        <p:nvGrpSpPr>
          <p:cNvPr id="11" name="组合 10"/>
          <p:cNvGrpSpPr/>
          <p:nvPr/>
        </p:nvGrpSpPr>
        <p:grpSpPr>
          <a:xfrm>
            <a:off x="797393" y="2586725"/>
            <a:ext cx="4880043" cy="3230931"/>
            <a:chOff x="797393" y="2586725"/>
            <a:chExt cx="4880043" cy="3230931"/>
          </a:xfrm>
        </p:grpSpPr>
        <p:sp>
          <p:nvSpPr>
            <p:cNvPr id="47" name="矩形 46"/>
            <p:cNvSpPr/>
            <p:nvPr/>
          </p:nvSpPr>
          <p:spPr>
            <a:xfrm>
              <a:off x="797393" y="2670136"/>
              <a:ext cx="4791327" cy="31475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886109" y="2586725"/>
              <a:ext cx="4791327" cy="3147520"/>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3990360" cy="646331"/>
          </a:xfrm>
          <a:prstGeom prst="rect">
            <a:avLst/>
          </a:prstGeom>
          <a:noFill/>
        </p:spPr>
        <p:txBody>
          <a:bodyPr wrap="square" rtlCol="0">
            <a:spAutoFit/>
          </a:bodyPr>
          <a:lstStyle/>
          <a:p>
            <a:r>
              <a:rPr lang="zh-CN" altLang="en-US" sz="3600" dirty="0">
                <a:solidFill>
                  <a:schemeClr val="accent1"/>
                </a:solidFill>
                <a:latin typeface="方正清刻本悦宋简体" panose="02000000000000000000" pitchFamily="2" charset="-122"/>
                <a:ea typeface="方正清刻本悦宋简体" panose="02000000000000000000" pitchFamily="2" charset="-122"/>
              </a:rPr>
              <a:t>回应社会关切</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28969"/>
            <a:ext cx="3759582" cy="575252"/>
            <a:chOff x="8399895" y="28969"/>
            <a:chExt cx="3759582" cy="575252"/>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84286" y="28969"/>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969932" y="1204541"/>
            <a:ext cx="4252137" cy="741216"/>
            <a:chOff x="3924300" y="1204541"/>
            <a:chExt cx="4252137" cy="741216"/>
          </a:xfrm>
        </p:grpSpPr>
        <p:grpSp>
          <p:nvGrpSpPr>
            <p:cNvPr id="3" name="组合 2"/>
            <p:cNvGrpSpPr/>
            <p:nvPr/>
          </p:nvGrpSpPr>
          <p:grpSpPr>
            <a:xfrm>
              <a:off x="3924300" y="1204541"/>
              <a:ext cx="4252137" cy="741216"/>
              <a:chOff x="3469759" y="1342765"/>
              <a:chExt cx="3781646" cy="741216"/>
            </a:xfrm>
          </p:grpSpPr>
          <p:sp>
            <p:nvSpPr>
              <p:cNvPr id="2" name="矩形 1"/>
              <p:cNvSpPr/>
              <p:nvPr/>
            </p:nvSpPr>
            <p:spPr>
              <a:xfrm>
                <a:off x="3540642" y="1414130"/>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469759" y="1342765"/>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4173722" y="1289603"/>
              <a:ext cx="3753293" cy="523220"/>
            </a:xfrm>
            <a:prstGeom prst="rect">
              <a:avLst/>
            </a:prstGeom>
            <a:noFill/>
          </p:spPr>
          <p:txBody>
            <a:bodyPr wrap="square" rtlCol="0">
              <a:spAutoFit/>
            </a:bodyPr>
            <a:lstStyle/>
            <a:p>
              <a:pPr algn="ctr"/>
              <a:r>
                <a:rPr lang="zh-CN" altLang="en-US" sz="2800" dirty="0">
                  <a:solidFill>
                    <a:schemeClr val="accent1"/>
                  </a:solidFill>
                  <a:latin typeface="方正清刻本悦宋简体" panose="02000000000000000000" pitchFamily="2" charset="-122"/>
                  <a:ea typeface="方正清刻本悦宋简体" panose="02000000000000000000" pitchFamily="2" charset="-122"/>
                </a:rPr>
                <a:t>如何治理空气污染</a:t>
              </a:r>
            </a:p>
          </p:txBody>
        </p:sp>
      </p:grpSp>
      <p:sp>
        <p:nvSpPr>
          <p:cNvPr id="44" name="矩形 43"/>
          <p:cNvSpPr/>
          <p:nvPr/>
        </p:nvSpPr>
        <p:spPr>
          <a:xfrm>
            <a:off x="387491" y="2230694"/>
            <a:ext cx="11330106" cy="3776702"/>
          </a:xfrm>
          <a:prstGeom prst="rect">
            <a:avLst/>
          </a:prstGeom>
          <a:noFill/>
          <a:ln w="190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23"/>
          <p:cNvSpPr txBox="1"/>
          <p:nvPr/>
        </p:nvSpPr>
        <p:spPr>
          <a:xfrm>
            <a:off x="6176054" y="2433643"/>
            <a:ext cx="5365208" cy="3439403"/>
          </a:xfrm>
          <a:prstGeom prst="rect">
            <a:avLst/>
          </a:prstGeom>
          <a:noFill/>
        </p:spPr>
        <p:txBody>
          <a:bodyPr wrap="square" rtlCol="0">
            <a:spAutoFit/>
          </a:bodyPr>
          <a:lstStyle/>
          <a:p>
            <a:pPr>
              <a:lnSpc>
                <a:spcPct val="150000"/>
              </a:lnSpc>
            </a:pPr>
            <a:r>
              <a:rPr lang="zh-CN" altLang="en-US" sz="2000" dirty="0">
                <a:solidFill>
                  <a:schemeClr val="accent1"/>
                </a:solidFill>
                <a:latin typeface="方正清刻本悦宋简体" panose="02000000000000000000" pitchFamily="2" charset="-122"/>
                <a:ea typeface="方正清刻本悦宋简体" panose="02000000000000000000" pitchFamily="2" charset="-122"/>
              </a:rPr>
              <a:t>报告看点：</a:t>
            </a:r>
            <a:r>
              <a:rPr lang="zh-CN" altLang="en-US" sz="1500" dirty="0">
                <a:solidFill>
                  <a:schemeClr val="tx1">
                    <a:lumMod val="85000"/>
                    <a:lumOff val="15000"/>
                  </a:schemeClr>
                </a:solidFill>
                <a:latin typeface="+mn-ea"/>
              </a:rPr>
              <a:t>今年二氧化硫、氮氧化物排放量要分别下降３％，重点地区细颗粒物（ＰＭ２．５）浓度明显下降；要加快解决燃煤污染问题；要全面推进污染源治理；要强化机动车尾气治理；要有效应对重污染天气；要严格环境执法和督查问责；治理雾霾人人有责，贵在行动、成在坚持。</a:t>
            </a:r>
          </a:p>
          <a:p>
            <a:pPr>
              <a:lnSpc>
                <a:spcPct val="150000"/>
              </a:lnSpc>
            </a:pPr>
            <a:r>
              <a:rPr lang="zh-CN" altLang="en-US" sz="2000" dirty="0">
                <a:solidFill>
                  <a:schemeClr val="accent1"/>
                </a:solidFill>
                <a:latin typeface="方正清刻本悦宋简体" panose="02000000000000000000" pitchFamily="2" charset="-122"/>
                <a:ea typeface="方正清刻本悦宋简体" panose="02000000000000000000" pitchFamily="2" charset="-122"/>
              </a:rPr>
              <a:t>点评：</a:t>
            </a:r>
            <a:r>
              <a:rPr lang="zh-CN" altLang="en-US" sz="1500" dirty="0">
                <a:solidFill>
                  <a:schemeClr val="tx1">
                    <a:lumMod val="85000"/>
                    <a:lumOff val="15000"/>
                  </a:schemeClr>
                </a:solidFill>
                <a:latin typeface="+mn-ea"/>
              </a:rPr>
              <a:t>全国政协委员、华中农业大学资源与环境学院院长黄巧云认为，全社会必须达成下大力气治理环境污染的共识，措施要突出针对性和有效性。治霾关键在执行，要让环保执法真正长出“牙齿”。</a:t>
            </a:r>
            <a:endParaRPr lang="en-US" altLang="zh-CN" sz="1500" dirty="0">
              <a:solidFill>
                <a:schemeClr val="tx1">
                  <a:lumMod val="85000"/>
                  <a:lumOff val="15000"/>
                </a:schemeClr>
              </a:solidFill>
              <a:latin typeface="+mn-ea"/>
            </a:endParaRPr>
          </a:p>
        </p:txBody>
      </p:sp>
      <p:grpSp>
        <p:nvGrpSpPr>
          <p:cNvPr id="11" name="组合 10"/>
          <p:cNvGrpSpPr/>
          <p:nvPr/>
        </p:nvGrpSpPr>
        <p:grpSpPr>
          <a:xfrm>
            <a:off x="797393" y="2586725"/>
            <a:ext cx="4880043" cy="3230931"/>
            <a:chOff x="797393" y="2586725"/>
            <a:chExt cx="4880043" cy="3230931"/>
          </a:xfrm>
        </p:grpSpPr>
        <p:sp>
          <p:nvSpPr>
            <p:cNvPr id="47" name="矩形 46"/>
            <p:cNvSpPr/>
            <p:nvPr/>
          </p:nvSpPr>
          <p:spPr>
            <a:xfrm>
              <a:off x="797393" y="2670136"/>
              <a:ext cx="4791327" cy="31475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886109" y="2586725"/>
              <a:ext cx="4791327" cy="3147520"/>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3990360" cy="646331"/>
          </a:xfrm>
          <a:prstGeom prst="rect">
            <a:avLst/>
          </a:prstGeom>
          <a:noFill/>
        </p:spPr>
        <p:txBody>
          <a:bodyPr wrap="square" rtlCol="0">
            <a:spAutoFit/>
          </a:bodyPr>
          <a:lstStyle/>
          <a:p>
            <a:r>
              <a:rPr lang="zh-CN" altLang="en-US" sz="3600" dirty="0">
                <a:solidFill>
                  <a:schemeClr val="accent1"/>
                </a:solidFill>
                <a:latin typeface="方正清刻本悦宋简体" panose="02000000000000000000" pitchFamily="2" charset="-122"/>
                <a:ea typeface="方正清刻本悦宋简体" panose="02000000000000000000" pitchFamily="2" charset="-122"/>
              </a:rPr>
              <a:t>回应社会关切</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969932" y="1204541"/>
            <a:ext cx="4252137" cy="741216"/>
            <a:chOff x="3924300" y="1204541"/>
            <a:chExt cx="4252137" cy="741216"/>
          </a:xfrm>
        </p:grpSpPr>
        <p:grpSp>
          <p:nvGrpSpPr>
            <p:cNvPr id="3" name="组合 2"/>
            <p:cNvGrpSpPr/>
            <p:nvPr/>
          </p:nvGrpSpPr>
          <p:grpSpPr>
            <a:xfrm>
              <a:off x="3924300" y="1204541"/>
              <a:ext cx="4252137" cy="741216"/>
              <a:chOff x="3469759" y="1342765"/>
              <a:chExt cx="3781646" cy="741216"/>
            </a:xfrm>
          </p:grpSpPr>
          <p:sp>
            <p:nvSpPr>
              <p:cNvPr id="2" name="矩形 1"/>
              <p:cNvSpPr/>
              <p:nvPr/>
            </p:nvSpPr>
            <p:spPr>
              <a:xfrm>
                <a:off x="3540642" y="1414130"/>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469759" y="1342765"/>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4173722" y="1289603"/>
              <a:ext cx="3753293" cy="523220"/>
            </a:xfrm>
            <a:prstGeom prst="rect">
              <a:avLst/>
            </a:prstGeom>
            <a:noFill/>
          </p:spPr>
          <p:txBody>
            <a:bodyPr wrap="square" rtlCol="0">
              <a:spAutoFit/>
            </a:bodyPr>
            <a:lstStyle/>
            <a:p>
              <a:pPr algn="ctr"/>
              <a:r>
                <a:rPr lang="zh-CN" altLang="en-US" sz="2800" dirty="0">
                  <a:solidFill>
                    <a:schemeClr val="accent1"/>
                  </a:solidFill>
                  <a:latin typeface="方正清刻本悦宋简体" panose="02000000000000000000" pitchFamily="2" charset="-122"/>
                  <a:ea typeface="方正清刻本悦宋简体" panose="02000000000000000000" pitchFamily="2" charset="-122"/>
                </a:rPr>
                <a:t>如何提升医疗保障水平</a:t>
              </a:r>
            </a:p>
          </p:txBody>
        </p:sp>
      </p:grpSp>
      <p:sp>
        <p:nvSpPr>
          <p:cNvPr id="44" name="矩形 43"/>
          <p:cNvSpPr/>
          <p:nvPr/>
        </p:nvSpPr>
        <p:spPr>
          <a:xfrm>
            <a:off x="387491" y="2230694"/>
            <a:ext cx="11330106" cy="3776702"/>
          </a:xfrm>
          <a:prstGeom prst="rect">
            <a:avLst/>
          </a:prstGeom>
          <a:noFill/>
          <a:ln w="190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23"/>
          <p:cNvSpPr txBox="1"/>
          <p:nvPr/>
        </p:nvSpPr>
        <p:spPr>
          <a:xfrm>
            <a:off x="6176054" y="2433643"/>
            <a:ext cx="5365208" cy="3277820"/>
          </a:xfrm>
          <a:prstGeom prst="rect">
            <a:avLst/>
          </a:prstGeom>
          <a:noFill/>
        </p:spPr>
        <p:txBody>
          <a:bodyPr wrap="square" rtlCol="0">
            <a:spAutoFit/>
          </a:bodyPr>
          <a:lstStyle/>
          <a:p>
            <a:pPr>
              <a:lnSpc>
                <a:spcPct val="150000"/>
              </a:lnSpc>
            </a:pPr>
            <a:r>
              <a:rPr lang="zh-CN" altLang="en-US" sz="2000" dirty="0">
                <a:solidFill>
                  <a:schemeClr val="accent1"/>
                </a:solidFill>
                <a:latin typeface="方正清刻本悦宋简体" panose="02000000000000000000" pitchFamily="2" charset="-122"/>
                <a:ea typeface="方正清刻本悦宋简体" panose="02000000000000000000" pitchFamily="2" charset="-122"/>
              </a:rPr>
              <a:t>报告看点：</a:t>
            </a:r>
            <a:r>
              <a:rPr lang="zh-CN" altLang="en-US" sz="1400" dirty="0">
                <a:solidFill>
                  <a:schemeClr val="tx1">
                    <a:lumMod val="85000"/>
                    <a:lumOff val="15000"/>
                  </a:schemeClr>
                </a:solidFill>
                <a:latin typeface="+mn-ea"/>
              </a:rPr>
              <a:t>推进健康中国建设。城乡居民医保财政补助由每人每年４２０元提高到４５０元；扩大用药保障范围；在全国推进医保信息联网，实现异地就医住院费用直接结算。完善大病保险制度，提高保障水平；及时公开透明有效应对公共卫生事件；适应实施全面两孩政策，加强生育医疗保健服务。支持中医药、民族医药事业发展。</a:t>
            </a:r>
          </a:p>
          <a:p>
            <a:pPr>
              <a:lnSpc>
                <a:spcPct val="150000"/>
              </a:lnSpc>
            </a:pPr>
            <a:r>
              <a:rPr lang="zh-CN" altLang="en-US" sz="2000" dirty="0">
                <a:solidFill>
                  <a:schemeClr val="accent1"/>
                </a:solidFill>
                <a:latin typeface="方正清刻本悦宋简体" panose="02000000000000000000" pitchFamily="2" charset="-122"/>
                <a:ea typeface="方正清刻本悦宋简体" panose="02000000000000000000" pitchFamily="2" charset="-122"/>
              </a:rPr>
              <a:t>点评：</a:t>
            </a:r>
            <a:r>
              <a:rPr lang="zh-CN" altLang="en-US" sz="1400" dirty="0">
                <a:solidFill>
                  <a:schemeClr val="tx1">
                    <a:lumMod val="85000"/>
                    <a:lumOff val="15000"/>
                  </a:schemeClr>
                </a:solidFill>
                <a:latin typeface="+mn-ea"/>
              </a:rPr>
              <a:t>代表、湖北省科技学院医药研究院院长刘超说，今后，还应通过激励机制和扶持政策，不断增强基层医疗服务能力，方便群众就近就医。</a:t>
            </a:r>
            <a:endParaRPr lang="en-US" altLang="zh-CN" sz="1400" dirty="0">
              <a:solidFill>
                <a:schemeClr val="tx1">
                  <a:lumMod val="85000"/>
                  <a:lumOff val="15000"/>
                </a:schemeClr>
              </a:solidFill>
              <a:latin typeface="+mn-ea"/>
            </a:endParaRPr>
          </a:p>
        </p:txBody>
      </p:sp>
      <p:grpSp>
        <p:nvGrpSpPr>
          <p:cNvPr id="11" name="组合 10"/>
          <p:cNvGrpSpPr/>
          <p:nvPr/>
        </p:nvGrpSpPr>
        <p:grpSpPr>
          <a:xfrm>
            <a:off x="797393" y="2586725"/>
            <a:ext cx="4880043" cy="3230931"/>
            <a:chOff x="797393" y="2586725"/>
            <a:chExt cx="4880043" cy="3230931"/>
          </a:xfrm>
        </p:grpSpPr>
        <p:sp>
          <p:nvSpPr>
            <p:cNvPr id="47" name="矩形 46"/>
            <p:cNvSpPr/>
            <p:nvPr/>
          </p:nvSpPr>
          <p:spPr>
            <a:xfrm>
              <a:off x="797393" y="2670136"/>
              <a:ext cx="4791327" cy="31475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886109" y="2586725"/>
              <a:ext cx="4791327" cy="3147520"/>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3990360" cy="646331"/>
          </a:xfrm>
          <a:prstGeom prst="rect">
            <a:avLst/>
          </a:prstGeom>
          <a:noFill/>
        </p:spPr>
        <p:txBody>
          <a:bodyPr wrap="square" rtlCol="0">
            <a:spAutoFit/>
          </a:bodyPr>
          <a:lstStyle/>
          <a:p>
            <a:r>
              <a:rPr lang="zh-CN" altLang="en-US" sz="3600" dirty="0">
                <a:solidFill>
                  <a:schemeClr val="accent1"/>
                </a:solidFill>
                <a:latin typeface="方正清刻本悦宋简体" panose="02000000000000000000" pitchFamily="2" charset="-122"/>
                <a:ea typeface="方正清刻本悦宋简体" panose="02000000000000000000" pitchFamily="2" charset="-122"/>
              </a:rPr>
              <a:t>回应社会关切</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969932" y="1204541"/>
            <a:ext cx="4252137" cy="741216"/>
            <a:chOff x="3924300" y="1204541"/>
            <a:chExt cx="4252137" cy="741216"/>
          </a:xfrm>
        </p:grpSpPr>
        <p:grpSp>
          <p:nvGrpSpPr>
            <p:cNvPr id="3" name="组合 2"/>
            <p:cNvGrpSpPr/>
            <p:nvPr/>
          </p:nvGrpSpPr>
          <p:grpSpPr>
            <a:xfrm>
              <a:off x="3924300" y="1204541"/>
              <a:ext cx="4252137" cy="741216"/>
              <a:chOff x="3469759" y="1342765"/>
              <a:chExt cx="3781646" cy="741216"/>
            </a:xfrm>
          </p:grpSpPr>
          <p:sp>
            <p:nvSpPr>
              <p:cNvPr id="2" name="矩形 1"/>
              <p:cNvSpPr/>
              <p:nvPr/>
            </p:nvSpPr>
            <p:spPr>
              <a:xfrm>
                <a:off x="3540642" y="1414130"/>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469759" y="1342765"/>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4173722" y="1289603"/>
              <a:ext cx="3753293" cy="523220"/>
            </a:xfrm>
            <a:prstGeom prst="rect">
              <a:avLst/>
            </a:prstGeom>
            <a:noFill/>
          </p:spPr>
          <p:txBody>
            <a:bodyPr wrap="square" rtlCol="0">
              <a:spAutoFit/>
            </a:bodyPr>
            <a:lstStyle/>
            <a:p>
              <a:pPr algn="ctr"/>
              <a:r>
                <a:rPr lang="zh-CN" altLang="en-US" sz="2800" dirty="0">
                  <a:solidFill>
                    <a:schemeClr val="accent1"/>
                  </a:solidFill>
                  <a:latin typeface="方正清刻本悦宋简体" panose="02000000000000000000" pitchFamily="2" charset="-122"/>
                  <a:ea typeface="方正清刻本悦宋简体" panose="02000000000000000000" pitchFamily="2" charset="-122"/>
                </a:rPr>
                <a:t>如何提高就业率</a:t>
              </a:r>
            </a:p>
          </p:txBody>
        </p:sp>
      </p:grpSp>
      <p:sp>
        <p:nvSpPr>
          <p:cNvPr id="44" name="矩形 43"/>
          <p:cNvSpPr/>
          <p:nvPr/>
        </p:nvSpPr>
        <p:spPr>
          <a:xfrm>
            <a:off x="387491" y="2230694"/>
            <a:ext cx="11330106" cy="3776702"/>
          </a:xfrm>
          <a:prstGeom prst="rect">
            <a:avLst/>
          </a:prstGeom>
          <a:noFill/>
          <a:ln w="190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23"/>
          <p:cNvSpPr txBox="1"/>
          <p:nvPr/>
        </p:nvSpPr>
        <p:spPr>
          <a:xfrm>
            <a:off x="6176054" y="2433643"/>
            <a:ext cx="5365208" cy="3277820"/>
          </a:xfrm>
          <a:prstGeom prst="rect">
            <a:avLst/>
          </a:prstGeom>
          <a:noFill/>
        </p:spPr>
        <p:txBody>
          <a:bodyPr wrap="square" rtlCol="0">
            <a:spAutoFit/>
          </a:bodyPr>
          <a:lstStyle/>
          <a:p>
            <a:pPr>
              <a:lnSpc>
                <a:spcPct val="150000"/>
              </a:lnSpc>
            </a:pPr>
            <a:r>
              <a:rPr lang="zh-CN" altLang="en-US" sz="2000" dirty="0">
                <a:solidFill>
                  <a:schemeClr val="accent1"/>
                </a:solidFill>
                <a:latin typeface="方正清刻本悦宋简体" panose="02000000000000000000" pitchFamily="2" charset="-122"/>
                <a:ea typeface="方正清刻本悦宋简体" panose="02000000000000000000" pitchFamily="2" charset="-122"/>
              </a:rPr>
              <a:t>报告看点：</a:t>
            </a:r>
            <a:r>
              <a:rPr lang="zh-CN" altLang="en-US" sz="1400" dirty="0">
                <a:solidFill>
                  <a:schemeClr val="tx1">
                    <a:lumMod val="85000"/>
                    <a:lumOff val="15000"/>
                  </a:schemeClr>
                </a:solidFill>
                <a:latin typeface="+mn-ea"/>
              </a:rPr>
              <a:t>城镇新增就业１１００万人以上，城镇登记失业率４．５％以内；去产能必须安置好职工；确保分流职工就业有出路、生活有保障；今年高校毕业生７９５万人，再创历史新高，要实施好就业促进、创业引领、基层成长等计划，促进多渠道就业创业。切实做好退役军人安置工作。加大就业援助力度，扶持城镇困难人员、残疾人就业，确保零就业家庭至少有一人稳定就业。</a:t>
            </a:r>
          </a:p>
          <a:p>
            <a:pPr>
              <a:lnSpc>
                <a:spcPct val="150000"/>
              </a:lnSpc>
            </a:pPr>
            <a:r>
              <a:rPr lang="zh-CN" altLang="en-US" sz="2000" dirty="0">
                <a:solidFill>
                  <a:schemeClr val="accent1"/>
                </a:solidFill>
                <a:latin typeface="方正清刻本悦宋简体" panose="02000000000000000000" pitchFamily="2" charset="-122"/>
                <a:ea typeface="方正清刻本悦宋简体" panose="02000000000000000000" pitchFamily="2" charset="-122"/>
              </a:rPr>
              <a:t>点评：</a:t>
            </a:r>
            <a:r>
              <a:rPr lang="zh-CN" altLang="en-US" sz="1400" dirty="0">
                <a:solidFill>
                  <a:schemeClr val="tx1">
                    <a:lumMod val="85000"/>
                    <a:lumOff val="15000"/>
                  </a:schemeClr>
                </a:solidFill>
                <a:latin typeface="+mn-ea"/>
              </a:rPr>
              <a:t>全国政协委员车黎明表示，做好就业创业保障工作就是最大的民生，大力促进就业创业、提高就业创业支持力度，将为更多人提供更好的生活保障，有利于经济社会健康稳定发展。</a:t>
            </a:r>
            <a:endParaRPr lang="en-US" altLang="zh-CN" sz="1400" dirty="0">
              <a:solidFill>
                <a:schemeClr val="tx1">
                  <a:lumMod val="85000"/>
                  <a:lumOff val="15000"/>
                </a:schemeClr>
              </a:solidFill>
              <a:latin typeface="+mn-ea"/>
            </a:endParaRPr>
          </a:p>
        </p:txBody>
      </p:sp>
      <p:grpSp>
        <p:nvGrpSpPr>
          <p:cNvPr id="11" name="组合 10"/>
          <p:cNvGrpSpPr/>
          <p:nvPr/>
        </p:nvGrpSpPr>
        <p:grpSpPr>
          <a:xfrm>
            <a:off x="797393" y="2586725"/>
            <a:ext cx="4880043" cy="3230931"/>
            <a:chOff x="797393" y="2586725"/>
            <a:chExt cx="4880043" cy="3230931"/>
          </a:xfrm>
        </p:grpSpPr>
        <p:sp>
          <p:nvSpPr>
            <p:cNvPr id="47" name="矩形 46"/>
            <p:cNvSpPr/>
            <p:nvPr/>
          </p:nvSpPr>
          <p:spPr>
            <a:xfrm>
              <a:off x="797393" y="2670136"/>
              <a:ext cx="4791327" cy="31475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886109" y="2586725"/>
              <a:ext cx="4791327" cy="3147520"/>
            </a:xfrm>
            <a:prstGeom prst="rect">
              <a:avLst/>
            </a:prstGeom>
            <a:blipFill dpi="0" rotWithShape="1">
              <a:blip r:embed="rId6"/>
              <a:srcRect/>
              <a:stretch>
                <a:fillRect/>
              </a:stretch>
            </a:bli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838625" y="1953254"/>
            <a:ext cx="1146026" cy="1031145"/>
            <a:chOff x="6018211" y="3592513"/>
            <a:chExt cx="1314452" cy="1182688"/>
          </a:xfrm>
          <a:solidFill>
            <a:schemeClr val="accent1"/>
          </a:solidFill>
        </p:grpSpPr>
        <p:sp>
          <p:nvSpPr>
            <p:cNvPr id="10" name="Freeform 43"/>
            <p:cNvSpPr/>
            <p:nvPr/>
          </p:nvSpPr>
          <p:spPr bwMode="auto">
            <a:xfrm>
              <a:off x="6018213" y="3592513"/>
              <a:ext cx="1314450" cy="1182688"/>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11" name="Freeform 44"/>
            <p:cNvSpPr/>
            <p:nvPr/>
          </p:nvSpPr>
          <p:spPr bwMode="auto">
            <a:xfrm>
              <a:off x="6018211" y="3592513"/>
              <a:ext cx="1314450" cy="1182688"/>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w="6350" cap="flat">
              <a:noFill/>
              <a:prstDash val="solid"/>
              <a:miter lim="800000"/>
            </a:ln>
          </p:spPr>
          <p:txBody>
            <a:bodyPr vert="horz" wrap="square" lIns="91440" tIns="45720" rIns="91440" bIns="45720" numCol="1" anchor="t" anchorCtr="0" compatLnSpc="1"/>
            <a:lstStyle/>
            <a:p>
              <a:endParaRPr lang="zh-CN" altLang="en-US" sz="2000"/>
            </a:p>
          </p:txBody>
        </p:sp>
      </p:grpSp>
      <p:sp>
        <p:nvSpPr>
          <p:cNvPr id="7" name="TextBox 51"/>
          <p:cNvSpPr txBox="1"/>
          <p:nvPr/>
        </p:nvSpPr>
        <p:spPr>
          <a:xfrm>
            <a:off x="2277657" y="3332567"/>
            <a:ext cx="7636686" cy="1200329"/>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ctr"/>
            <a:r>
              <a:rPr lang="zh-CN" altLang="en-US" sz="7200" b="0" dirty="0">
                <a:solidFill>
                  <a:schemeClr val="accent1"/>
                </a:solidFill>
                <a:latin typeface="方正清刻本悦宋简体" panose="02000000000000000000" pitchFamily="2" charset="-122"/>
                <a:ea typeface="方正清刻本悦宋简体" panose="02000000000000000000" pitchFamily="2" charset="-122"/>
              </a:rPr>
              <a:t>两会基本概况</a:t>
            </a:r>
          </a:p>
        </p:txBody>
      </p:sp>
      <p:sp>
        <p:nvSpPr>
          <p:cNvPr id="8" name="TextBox 51"/>
          <p:cNvSpPr txBox="1"/>
          <p:nvPr/>
        </p:nvSpPr>
        <p:spPr>
          <a:xfrm>
            <a:off x="5062364" y="1960994"/>
            <a:ext cx="3283565" cy="1015663"/>
          </a:xfrm>
          <a:prstGeom prst="rect">
            <a:avLst/>
          </a:prstGeom>
        </p:spPr>
        <p:txBody>
          <a:bodyPr>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ctr" eaLnBrk="1" hangingPunct="1">
              <a:defRPr/>
            </a:pPr>
            <a:r>
              <a:rPr lang="zh-CN" altLang="en-US" sz="6000" b="0" dirty="0">
                <a:solidFill>
                  <a:schemeClr val="accent1"/>
                </a:solidFill>
                <a:latin typeface="方正清刻本悦宋简体" panose="02000000000000000000" pitchFamily="2" charset="-122"/>
                <a:ea typeface="方正清刻本悦宋简体" panose="02000000000000000000" pitchFamily="2" charset="-122"/>
              </a:rPr>
              <a:t>第一部分</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3990360" cy="646331"/>
          </a:xfrm>
          <a:prstGeom prst="rect">
            <a:avLst/>
          </a:prstGeom>
          <a:noFill/>
        </p:spPr>
        <p:txBody>
          <a:bodyPr wrap="square" rtlCol="0">
            <a:spAutoFit/>
          </a:bodyPr>
          <a:lstStyle/>
          <a:p>
            <a:r>
              <a:rPr lang="zh-CN" altLang="en-US" sz="3600" dirty="0">
                <a:solidFill>
                  <a:schemeClr val="accent1"/>
                </a:solidFill>
                <a:latin typeface="方正清刻本悦宋简体" panose="02000000000000000000" pitchFamily="2" charset="-122"/>
                <a:ea typeface="方正清刻本悦宋简体" panose="02000000000000000000" pitchFamily="2" charset="-122"/>
              </a:rPr>
              <a:t>回应社会关切</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969932" y="1204541"/>
            <a:ext cx="4252137" cy="741216"/>
            <a:chOff x="3924300" y="1204541"/>
            <a:chExt cx="4252137" cy="741216"/>
          </a:xfrm>
        </p:grpSpPr>
        <p:grpSp>
          <p:nvGrpSpPr>
            <p:cNvPr id="3" name="组合 2"/>
            <p:cNvGrpSpPr/>
            <p:nvPr/>
          </p:nvGrpSpPr>
          <p:grpSpPr>
            <a:xfrm>
              <a:off x="3924300" y="1204541"/>
              <a:ext cx="4252137" cy="741216"/>
              <a:chOff x="3469759" y="1342765"/>
              <a:chExt cx="3781646" cy="741216"/>
            </a:xfrm>
          </p:grpSpPr>
          <p:sp>
            <p:nvSpPr>
              <p:cNvPr id="2" name="矩形 1"/>
              <p:cNvSpPr/>
              <p:nvPr/>
            </p:nvSpPr>
            <p:spPr>
              <a:xfrm>
                <a:off x="3540642" y="1414130"/>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469759" y="1342765"/>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4173722" y="1289603"/>
              <a:ext cx="3753293" cy="523220"/>
            </a:xfrm>
            <a:prstGeom prst="rect">
              <a:avLst/>
            </a:prstGeom>
            <a:noFill/>
          </p:spPr>
          <p:txBody>
            <a:bodyPr wrap="square" rtlCol="0">
              <a:spAutoFit/>
            </a:bodyPr>
            <a:lstStyle/>
            <a:p>
              <a:pPr algn="ctr"/>
              <a:r>
                <a:rPr lang="zh-CN" altLang="en-US" sz="2800" dirty="0">
                  <a:solidFill>
                    <a:schemeClr val="accent1"/>
                  </a:solidFill>
                  <a:latin typeface="方正清刻本悦宋简体" panose="02000000000000000000" pitchFamily="2" charset="-122"/>
                  <a:ea typeface="方正清刻本悦宋简体" panose="02000000000000000000" pitchFamily="2" charset="-122"/>
                </a:rPr>
                <a:t>加强食品药品安全监管</a:t>
              </a:r>
            </a:p>
          </p:txBody>
        </p:sp>
      </p:grpSp>
      <p:sp>
        <p:nvSpPr>
          <p:cNvPr id="44" name="矩形 43"/>
          <p:cNvSpPr/>
          <p:nvPr/>
        </p:nvSpPr>
        <p:spPr>
          <a:xfrm>
            <a:off x="387491" y="2230694"/>
            <a:ext cx="11330106" cy="3776702"/>
          </a:xfrm>
          <a:prstGeom prst="rect">
            <a:avLst/>
          </a:prstGeom>
          <a:noFill/>
          <a:ln w="190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23"/>
          <p:cNvSpPr txBox="1"/>
          <p:nvPr/>
        </p:nvSpPr>
        <p:spPr>
          <a:xfrm>
            <a:off x="6176054" y="2433643"/>
            <a:ext cx="5365208" cy="2677656"/>
          </a:xfrm>
          <a:prstGeom prst="rect">
            <a:avLst/>
          </a:prstGeom>
          <a:noFill/>
        </p:spPr>
        <p:txBody>
          <a:bodyPr wrap="square" rtlCol="0">
            <a:spAutoFit/>
          </a:bodyPr>
          <a:lstStyle/>
          <a:p>
            <a:pPr>
              <a:lnSpc>
                <a:spcPct val="150000"/>
              </a:lnSpc>
            </a:pPr>
            <a:r>
              <a:rPr lang="zh-CN" altLang="en-US" sz="2400" dirty="0">
                <a:solidFill>
                  <a:schemeClr val="accent1"/>
                </a:solidFill>
                <a:latin typeface="方正清刻本悦宋简体" panose="02000000000000000000" pitchFamily="2" charset="-122"/>
                <a:ea typeface="方正清刻本悦宋简体" panose="02000000000000000000" pitchFamily="2" charset="-122"/>
              </a:rPr>
              <a:t>报告看点：</a:t>
            </a:r>
            <a:r>
              <a:rPr lang="zh-CN" altLang="en-US" sz="1600" dirty="0">
                <a:solidFill>
                  <a:schemeClr val="tx1">
                    <a:lumMod val="85000"/>
                    <a:lumOff val="15000"/>
                  </a:schemeClr>
                </a:solidFill>
                <a:latin typeface="+mn-ea"/>
              </a:rPr>
              <a:t>要完善监管体制机制，充实基层监管力量，夯实各方责任，坚持源头控制、产管并重、重典治乱，坚决把好人民群众饮食用药安全的每一道关口。</a:t>
            </a:r>
          </a:p>
          <a:p>
            <a:pPr>
              <a:lnSpc>
                <a:spcPct val="150000"/>
              </a:lnSpc>
            </a:pPr>
            <a:r>
              <a:rPr lang="zh-CN" altLang="en-US" sz="2400" dirty="0">
                <a:solidFill>
                  <a:schemeClr val="accent1"/>
                </a:solidFill>
                <a:latin typeface="方正清刻本悦宋简体" panose="02000000000000000000" pitchFamily="2" charset="-122"/>
                <a:ea typeface="方正清刻本悦宋简体" panose="02000000000000000000" pitchFamily="2" charset="-122"/>
              </a:rPr>
              <a:t>点评：</a:t>
            </a:r>
            <a:r>
              <a:rPr lang="zh-CN" altLang="en-US" sz="1600" dirty="0">
                <a:solidFill>
                  <a:schemeClr val="tx1">
                    <a:lumMod val="85000"/>
                    <a:lumOff val="15000"/>
                  </a:schemeClr>
                </a:solidFill>
                <a:latin typeface="+mn-ea"/>
              </a:rPr>
              <a:t>全国人大代表、新希望集团董事长刘永好表示，食品和药品安全关涉百姓身体健康，既需要国家监管也需要企业自律，要完善法律法规和严格执法。</a:t>
            </a:r>
            <a:endParaRPr lang="en-US" altLang="zh-CN" sz="1600" dirty="0">
              <a:solidFill>
                <a:schemeClr val="tx1">
                  <a:lumMod val="85000"/>
                  <a:lumOff val="15000"/>
                </a:schemeClr>
              </a:solidFill>
              <a:latin typeface="+mn-ea"/>
            </a:endParaRPr>
          </a:p>
        </p:txBody>
      </p:sp>
      <p:grpSp>
        <p:nvGrpSpPr>
          <p:cNvPr id="11" name="组合 10"/>
          <p:cNvGrpSpPr/>
          <p:nvPr/>
        </p:nvGrpSpPr>
        <p:grpSpPr>
          <a:xfrm>
            <a:off x="797393" y="2586725"/>
            <a:ext cx="4880043" cy="3230931"/>
            <a:chOff x="797393" y="2586725"/>
            <a:chExt cx="4880043" cy="3230931"/>
          </a:xfrm>
        </p:grpSpPr>
        <p:sp>
          <p:nvSpPr>
            <p:cNvPr id="47" name="矩形 46"/>
            <p:cNvSpPr/>
            <p:nvPr/>
          </p:nvSpPr>
          <p:spPr>
            <a:xfrm>
              <a:off x="797393" y="2670136"/>
              <a:ext cx="4791327" cy="31475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886109" y="2586725"/>
              <a:ext cx="4791327" cy="3147520"/>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3990360" cy="646331"/>
          </a:xfrm>
          <a:prstGeom prst="rect">
            <a:avLst/>
          </a:prstGeom>
          <a:noFill/>
        </p:spPr>
        <p:txBody>
          <a:bodyPr wrap="square" rtlCol="0">
            <a:spAutoFit/>
          </a:bodyPr>
          <a:lstStyle/>
          <a:p>
            <a:r>
              <a:rPr lang="zh-CN" altLang="en-US" sz="3600" dirty="0">
                <a:solidFill>
                  <a:schemeClr val="accent1"/>
                </a:solidFill>
                <a:latin typeface="方正清刻本悦宋简体" panose="02000000000000000000" pitchFamily="2" charset="-122"/>
                <a:ea typeface="方正清刻本悦宋简体" panose="02000000000000000000" pitchFamily="2" charset="-122"/>
              </a:rPr>
              <a:t>回应社会关切</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969932" y="1204541"/>
            <a:ext cx="4252137" cy="741216"/>
            <a:chOff x="3924300" y="1204541"/>
            <a:chExt cx="4252137" cy="741216"/>
          </a:xfrm>
        </p:grpSpPr>
        <p:grpSp>
          <p:nvGrpSpPr>
            <p:cNvPr id="3" name="组合 2"/>
            <p:cNvGrpSpPr/>
            <p:nvPr/>
          </p:nvGrpSpPr>
          <p:grpSpPr>
            <a:xfrm>
              <a:off x="3924300" y="1204541"/>
              <a:ext cx="4252137" cy="741216"/>
              <a:chOff x="3469759" y="1342765"/>
              <a:chExt cx="3781646" cy="741216"/>
            </a:xfrm>
          </p:grpSpPr>
          <p:sp>
            <p:nvSpPr>
              <p:cNvPr id="2" name="矩形 1"/>
              <p:cNvSpPr/>
              <p:nvPr/>
            </p:nvSpPr>
            <p:spPr>
              <a:xfrm>
                <a:off x="3540642" y="1414130"/>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469759" y="1342765"/>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4173722" y="1289603"/>
              <a:ext cx="3753293" cy="523220"/>
            </a:xfrm>
            <a:prstGeom prst="rect">
              <a:avLst/>
            </a:prstGeom>
            <a:noFill/>
          </p:spPr>
          <p:txBody>
            <a:bodyPr wrap="square" rtlCol="0">
              <a:spAutoFit/>
            </a:bodyPr>
            <a:lstStyle/>
            <a:p>
              <a:pPr algn="ctr"/>
              <a:r>
                <a:rPr lang="zh-CN" altLang="en-US" sz="2800" dirty="0">
                  <a:solidFill>
                    <a:schemeClr val="accent1"/>
                  </a:solidFill>
                  <a:latin typeface="方正清刻本悦宋简体" panose="02000000000000000000" pitchFamily="2" charset="-122"/>
                  <a:ea typeface="方正清刻本悦宋简体" panose="02000000000000000000" pitchFamily="2" charset="-122"/>
                </a:rPr>
                <a:t>户籍改革有哪些新动向</a:t>
              </a:r>
            </a:p>
          </p:txBody>
        </p:sp>
      </p:grpSp>
      <p:sp>
        <p:nvSpPr>
          <p:cNvPr id="44" name="矩形 43"/>
          <p:cNvSpPr/>
          <p:nvPr/>
        </p:nvSpPr>
        <p:spPr>
          <a:xfrm>
            <a:off x="387491" y="2230694"/>
            <a:ext cx="11330106" cy="3776702"/>
          </a:xfrm>
          <a:prstGeom prst="rect">
            <a:avLst/>
          </a:prstGeom>
          <a:noFill/>
          <a:ln w="190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23"/>
          <p:cNvSpPr txBox="1"/>
          <p:nvPr/>
        </p:nvSpPr>
        <p:spPr>
          <a:xfrm>
            <a:off x="6176054" y="2433643"/>
            <a:ext cx="5365208" cy="2677656"/>
          </a:xfrm>
          <a:prstGeom prst="rect">
            <a:avLst/>
          </a:prstGeom>
          <a:noFill/>
        </p:spPr>
        <p:txBody>
          <a:bodyPr wrap="square" rtlCol="0">
            <a:spAutoFit/>
          </a:bodyPr>
          <a:lstStyle/>
          <a:p>
            <a:pPr>
              <a:lnSpc>
                <a:spcPct val="150000"/>
              </a:lnSpc>
            </a:pPr>
            <a:r>
              <a:rPr lang="zh-CN" altLang="en-US" sz="2400" dirty="0">
                <a:solidFill>
                  <a:schemeClr val="accent1"/>
                </a:solidFill>
                <a:latin typeface="方正清刻本悦宋简体" panose="02000000000000000000" pitchFamily="2" charset="-122"/>
                <a:ea typeface="方正清刻本悦宋简体" panose="02000000000000000000" pitchFamily="2" charset="-122"/>
              </a:rPr>
              <a:t>报告看点：</a:t>
            </a:r>
            <a:r>
              <a:rPr lang="zh-CN" altLang="en-US" sz="1600" dirty="0">
                <a:solidFill>
                  <a:schemeClr val="tx1">
                    <a:lumMod val="85000"/>
                    <a:lumOff val="15000"/>
                  </a:schemeClr>
                </a:solidFill>
                <a:latin typeface="+mn-ea"/>
              </a:rPr>
              <a:t>深化户籍制度改革，今年实现进城落户１３００万人以上，加快居住证制度全覆盖。</a:t>
            </a:r>
          </a:p>
          <a:p>
            <a:pPr>
              <a:lnSpc>
                <a:spcPct val="150000"/>
              </a:lnSpc>
            </a:pPr>
            <a:r>
              <a:rPr lang="zh-CN" altLang="en-US" sz="2400" dirty="0">
                <a:solidFill>
                  <a:schemeClr val="accent1"/>
                </a:solidFill>
                <a:latin typeface="方正清刻本悦宋简体" panose="02000000000000000000" pitchFamily="2" charset="-122"/>
                <a:ea typeface="方正清刻本悦宋简体" panose="02000000000000000000" pitchFamily="2" charset="-122"/>
              </a:rPr>
              <a:t>点评：</a:t>
            </a:r>
            <a:r>
              <a:rPr lang="zh-CN" altLang="en-US" sz="1600" dirty="0">
                <a:solidFill>
                  <a:schemeClr val="tx1">
                    <a:lumMod val="85000"/>
                    <a:lumOff val="15000"/>
                  </a:schemeClr>
                </a:solidFill>
                <a:latin typeface="+mn-ea"/>
              </a:rPr>
              <a:t>中国社会科学院当代城乡发展规划院副院长张朝伟表示，户籍改革和新型城镇化，能够让更多百姓共享社会发展成果。支持中小城市和特色小城镇发展，将对中国城乡发展的空间格局产生重大影响。</a:t>
            </a:r>
            <a:endParaRPr lang="en-US" altLang="zh-CN" sz="1600" dirty="0">
              <a:solidFill>
                <a:schemeClr val="tx1">
                  <a:lumMod val="85000"/>
                  <a:lumOff val="15000"/>
                </a:schemeClr>
              </a:solidFill>
              <a:latin typeface="+mn-ea"/>
            </a:endParaRPr>
          </a:p>
        </p:txBody>
      </p:sp>
      <p:grpSp>
        <p:nvGrpSpPr>
          <p:cNvPr id="11" name="组合 10"/>
          <p:cNvGrpSpPr/>
          <p:nvPr/>
        </p:nvGrpSpPr>
        <p:grpSpPr>
          <a:xfrm>
            <a:off x="797393" y="2586725"/>
            <a:ext cx="4880043" cy="3230931"/>
            <a:chOff x="797393" y="2586725"/>
            <a:chExt cx="4880043" cy="3230931"/>
          </a:xfrm>
        </p:grpSpPr>
        <p:sp>
          <p:nvSpPr>
            <p:cNvPr id="47" name="矩形 46"/>
            <p:cNvSpPr/>
            <p:nvPr/>
          </p:nvSpPr>
          <p:spPr>
            <a:xfrm>
              <a:off x="797393" y="2670136"/>
              <a:ext cx="4791327" cy="31475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886109" y="2586725"/>
              <a:ext cx="4791327" cy="3147520"/>
            </a:xfrm>
            <a:prstGeom prst="rect">
              <a:avLst/>
            </a:prstGeom>
            <a:blipFill dpi="0" rotWithShape="1">
              <a:blip r:embed="rId6"/>
              <a:srcRect/>
              <a:stretch>
                <a:fillRect/>
              </a:stretch>
            </a:bli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3990360" cy="646331"/>
          </a:xfrm>
          <a:prstGeom prst="rect">
            <a:avLst/>
          </a:prstGeom>
          <a:noFill/>
        </p:spPr>
        <p:txBody>
          <a:bodyPr wrap="square" rtlCol="0">
            <a:spAutoFit/>
          </a:bodyPr>
          <a:lstStyle/>
          <a:p>
            <a:r>
              <a:rPr lang="zh-CN" altLang="en-US" sz="3600" dirty="0">
                <a:solidFill>
                  <a:schemeClr val="accent1"/>
                </a:solidFill>
                <a:latin typeface="方正清刻本悦宋简体" panose="02000000000000000000" pitchFamily="2" charset="-122"/>
                <a:ea typeface="方正清刻本悦宋简体" panose="02000000000000000000" pitchFamily="2" charset="-122"/>
              </a:rPr>
              <a:t>回应社会关切</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84286" y="39602"/>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969932" y="1204541"/>
            <a:ext cx="4252137" cy="741216"/>
            <a:chOff x="3924300" y="1204541"/>
            <a:chExt cx="4252137" cy="741216"/>
          </a:xfrm>
        </p:grpSpPr>
        <p:grpSp>
          <p:nvGrpSpPr>
            <p:cNvPr id="3" name="组合 2"/>
            <p:cNvGrpSpPr/>
            <p:nvPr/>
          </p:nvGrpSpPr>
          <p:grpSpPr>
            <a:xfrm>
              <a:off x="3924300" y="1204541"/>
              <a:ext cx="4252137" cy="741216"/>
              <a:chOff x="3469759" y="1342765"/>
              <a:chExt cx="3781646" cy="741216"/>
            </a:xfrm>
          </p:grpSpPr>
          <p:sp>
            <p:nvSpPr>
              <p:cNvPr id="2" name="矩形 1"/>
              <p:cNvSpPr/>
              <p:nvPr/>
            </p:nvSpPr>
            <p:spPr>
              <a:xfrm>
                <a:off x="3540642" y="1414130"/>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469759" y="1342765"/>
                <a:ext cx="3710763" cy="669851"/>
              </a:xfrm>
              <a:prstGeom prst="rect">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4173722" y="1289603"/>
              <a:ext cx="3753293" cy="523220"/>
            </a:xfrm>
            <a:prstGeom prst="rect">
              <a:avLst/>
            </a:prstGeom>
            <a:noFill/>
          </p:spPr>
          <p:txBody>
            <a:bodyPr wrap="square" rtlCol="0">
              <a:spAutoFit/>
            </a:bodyPr>
            <a:lstStyle/>
            <a:p>
              <a:pPr algn="ctr"/>
              <a:r>
                <a:rPr lang="zh-CN" altLang="en-US" sz="2800" dirty="0">
                  <a:solidFill>
                    <a:schemeClr val="accent1"/>
                  </a:solidFill>
                  <a:latin typeface="方正清刻本悦宋简体" panose="02000000000000000000" pitchFamily="2" charset="-122"/>
                  <a:ea typeface="方正清刻本悦宋简体" panose="02000000000000000000" pitchFamily="2" charset="-122"/>
                </a:rPr>
                <a:t>如何降低电信资费</a:t>
              </a:r>
            </a:p>
          </p:txBody>
        </p:sp>
      </p:grpSp>
      <p:sp>
        <p:nvSpPr>
          <p:cNvPr id="44" name="矩形 43"/>
          <p:cNvSpPr/>
          <p:nvPr/>
        </p:nvSpPr>
        <p:spPr>
          <a:xfrm>
            <a:off x="387491" y="2230694"/>
            <a:ext cx="11330106" cy="3776702"/>
          </a:xfrm>
          <a:prstGeom prst="rect">
            <a:avLst/>
          </a:prstGeom>
          <a:noFill/>
          <a:ln w="190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23"/>
          <p:cNvSpPr txBox="1"/>
          <p:nvPr/>
        </p:nvSpPr>
        <p:spPr>
          <a:xfrm>
            <a:off x="6176054" y="2433643"/>
            <a:ext cx="5365208" cy="3046988"/>
          </a:xfrm>
          <a:prstGeom prst="rect">
            <a:avLst/>
          </a:prstGeom>
          <a:noFill/>
        </p:spPr>
        <p:txBody>
          <a:bodyPr wrap="square" rtlCol="0">
            <a:spAutoFit/>
          </a:bodyPr>
          <a:lstStyle/>
          <a:p>
            <a:pPr>
              <a:lnSpc>
                <a:spcPct val="150000"/>
              </a:lnSpc>
            </a:pPr>
            <a:r>
              <a:rPr lang="zh-CN" altLang="en-US" sz="2400" dirty="0">
                <a:solidFill>
                  <a:schemeClr val="accent1"/>
                </a:solidFill>
                <a:latin typeface="方正清刻本悦宋简体" panose="02000000000000000000" pitchFamily="2" charset="-122"/>
                <a:ea typeface="方正清刻本悦宋简体" panose="02000000000000000000" pitchFamily="2" charset="-122"/>
              </a:rPr>
              <a:t>报告看点：</a:t>
            </a:r>
            <a:r>
              <a:rPr lang="zh-CN" altLang="en-US" sz="1600" dirty="0">
                <a:solidFill>
                  <a:schemeClr val="tx1">
                    <a:lumMod val="85000"/>
                    <a:lumOff val="15000"/>
                  </a:schemeClr>
                </a:solidFill>
                <a:latin typeface="+mn-ea"/>
              </a:rPr>
              <a:t>年内全部取消手机国内长途和漫游费，大幅降低中小企业互联网专线接入资费，降低国际长途电话费。</a:t>
            </a:r>
          </a:p>
          <a:p>
            <a:pPr>
              <a:lnSpc>
                <a:spcPct val="150000"/>
              </a:lnSpc>
            </a:pPr>
            <a:r>
              <a:rPr lang="zh-CN" altLang="en-US" sz="2400" dirty="0">
                <a:solidFill>
                  <a:schemeClr val="accent1"/>
                </a:solidFill>
                <a:latin typeface="方正清刻本悦宋简体" panose="02000000000000000000" pitchFamily="2" charset="-122"/>
                <a:ea typeface="方正清刻本悦宋简体" panose="02000000000000000000" pitchFamily="2" charset="-122"/>
              </a:rPr>
              <a:t>点评：</a:t>
            </a:r>
            <a:r>
              <a:rPr lang="zh-CN" altLang="en-US" sz="1600" dirty="0">
                <a:solidFill>
                  <a:schemeClr val="tx1">
                    <a:lumMod val="85000"/>
                    <a:lumOff val="15000"/>
                  </a:schemeClr>
                </a:solidFill>
                <a:latin typeface="+mn-ea"/>
              </a:rPr>
              <a:t>全国人大代表、阜阳师范学院教授卢凌说，总理讲到这里的时候，代表委员热烈鼓掌，说明这个举措深得民心。政府工作报告中对信息网络建设着墨不少，关键要让“企业广泛受益、群众普遍受惠”。</a:t>
            </a:r>
            <a:endParaRPr lang="en-US" altLang="zh-CN" sz="1600" dirty="0">
              <a:solidFill>
                <a:schemeClr val="tx1">
                  <a:lumMod val="85000"/>
                  <a:lumOff val="15000"/>
                </a:schemeClr>
              </a:solidFill>
              <a:latin typeface="+mn-ea"/>
            </a:endParaRPr>
          </a:p>
        </p:txBody>
      </p:sp>
      <p:grpSp>
        <p:nvGrpSpPr>
          <p:cNvPr id="11" name="组合 10"/>
          <p:cNvGrpSpPr/>
          <p:nvPr/>
        </p:nvGrpSpPr>
        <p:grpSpPr>
          <a:xfrm>
            <a:off x="797393" y="2586725"/>
            <a:ext cx="4880043" cy="3230931"/>
            <a:chOff x="797393" y="2586725"/>
            <a:chExt cx="4880043" cy="3230931"/>
          </a:xfrm>
        </p:grpSpPr>
        <p:sp>
          <p:nvSpPr>
            <p:cNvPr id="47" name="矩形 46"/>
            <p:cNvSpPr/>
            <p:nvPr/>
          </p:nvSpPr>
          <p:spPr>
            <a:xfrm>
              <a:off x="797393" y="2670136"/>
              <a:ext cx="4791327" cy="31475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886109" y="2586725"/>
              <a:ext cx="4791327" cy="3147520"/>
            </a:xfrm>
            <a:prstGeom prst="rect">
              <a:avLst/>
            </a:prstGeom>
            <a:blipFill dpi="0" rotWithShape="1">
              <a:blip r:embed="rId6"/>
              <a:srcRect/>
              <a:stretch>
                <a:fillRect/>
              </a:stretch>
            </a:bli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540764" y="1609344"/>
            <a:ext cx="8854440" cy="1569660"/>
          </a:xfrm>
          <a:prstGeom prst="rect">
            <a:avLst/>
          </a:prstGeom>
          <a:noFill/>
        </p:spPr>
        <p:txBody>
          <a:bodyPr wrap="square" rtlCol="0">
            <a:spAutoFit/>
          </a:bodyPr>
          <a:lstStyle/>
          <a:p>
            <a:pPr algn="ctr"/>
            <a:r>
              <a:rPr lang="zh-CN" altLang="en-US" sz="9600" dirty="0">
                <a:blipFill>
                  <a:blip r:embed="rId3"/>
                  <a:stretch>
                    <a:fillRect/>
                  </a:stretch>
                </a:blipFill>
                <a:latin typeface="禹卫书法行书简体" panose="02000603000000000000" pitchFamily="2" charset="-122"/>
                <a:ea typeface="禹卫书法行书简体" panose="02000603000000000000" pitchFamily="2" charset="-122"/>
              </a:rPr>
              <a:t>感谢大家的聆听</a:t>
            </a:r>
          </a:p>
        </p:txBody>
      </p:sp>
      <p:grpSp>
        <p:nvGrpSpPr>
          <p:cNvPr id="12" name="组合 11"/>
          <p:cNvGrpSpPr/>
          <p:nvPr/>
        </p:nvGrpSpPr>
        <p:grpSpPr>
          <a:xfrm>
            <a:off x="3878884" y="4193655"/>
            <a:ext cx="4415945" cy="656604"/>
            <a:chOff x="255355" y="276310"/>
            <a:chExt cx="5588817" cy="830997"/>
          </a:xfrm>
        </p:grpSpPr>
        <p:grpSp>
          <p:nvGrpSpPr>
            <p:cNvPr id="13" name="组合 12"/>
            <p:cNvGrpSpPr/>
            <p:nvPr/>
          </p:nvGrpSpPr>
          <p:grpSpPr>
            <a:xfrm>
              <a:off x="255355" y="292955"/>
              <a:ext cx="1659090" cy="797708"/>
              <a:chOff x="2600221" y="247815"/>
              <a:chExt cx="1650517" cy="793586"/>
            </a:xfrm>
          </p:grpSpPr>
          <p:pic>
            <p:nvPicPr>
              <p:cNvPr id="15" name="Picture 5" descr="F:\PPT分类资料\两会\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F:\PPT分类资料\两会\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51"/>
            <p:cNvSpPr txBox="1"/>
            <p:nvPr/>
          </p:nvSpPr>
          <p:spPr>
            <a:xfrm>
              <a:off x="2067660" y="276310"/>
              <a:ext cx="3776512" cy="830997"/>
            </a:xfrm>
            <a:prstGeom prst="rect">
              <a:avLst/>
            </a:prstGeom>
            <a:noFill/>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eaLnBrk="1" hangingPunct="1">
                <a:defRPr/>
              </a:pPr>
              <a:r>
                <a:rPr lang="zh-CN" altLang="en-US" sz="1800" b="0" dirty="0">
                  <a:blipFill>
                    <a:blip r:embed="rId3"/>
                    <a:stretch>
                      <a:fillRect/>
                    </a:stretch>
                  </a:blipFill>
                  <a:latin typeface="禹卫书法行书简体" panose="02000603000000000000" pitchFamily="2" charset="-122"/>
                  <a:ea typeface="禹卫书法行书简体" panose="02000603000000000000" pitchFamily="2" charset="-122"/>
                </a:rPr>
                <a:t>十二届全国人大五次会议</a:t>
              </a:r>
              <a:endParaRPr lang="en-US" altLang="zh-CN" sz="1800" b="0" dirty="0">
                <a:blipFill>
                  <a:blip r:embed="rId3"/>
                  <a:stretch>
                    <a:fillRect/>
                  </a:stretch>
                </a:blipFill>
                <a:latin typeface="禹卫书法行书简体" panose="02000603000000000000" pitchFamily="2" charset="-122"/>
                <a:ea typeface="禹卫书法行书简体" panose="02000603000000000000" pitchFamily="2" charset="-122"/>
              </a:endParaRPr>
            </a:p>
            <a:p>
              <a:pPr eaLnBrk="1" hangingPunct="1">
                <a:defRPr/>
              </a:pPr>
              <a:r>
                <a:rPr lang="zh-CN" altLang="en-US" sz="1800" b="0" dirty="0">
                  <a:blipFill>
                    <a:blip r:embed="rId3"/>
                    <a:stretch>
                      <a:fillRect/>
                    </a:stretch>
                  </a:blipFill>
                  <a:latin typeface="禹卫书法行书简体" panose="02000603000000000000" pitchFamily="2" charset="-122"/>
                  <a:ea typeface="禹卫书法行书简体" panose="02000603000000000000" pitchFamily="2" charset="-122"/>
                </a:rPr>
                <a:t>全国政协十二届五次会议</a:t>
              </a:r>
            </a:p>
          </p:txBody>
        </p:sp>
      </p:grpSp>
      <p:sp>
        <p:nvSpPr>
          <p:cNvPr id="17" name="TextBox 51">
            <a:hlinkClick r:id="" action="ppaction://hlinkshowjump?jump=nextslide"/>
          </p:cNvPr>
          <p:cNvSpPr txBox="1">
            <a:spLocks noChangeArrowheads="1"/>
          </p:cNvSpPr>
          <p:nvPr/>
        </p:nvSpPr>
        <p:spPr bwMode="auto">
          <a:xfrm>
            <a:off x="2936725" y="3279025"/>
            <a:ext cx="5780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3200" dirty="0">
                <a:blipFill>
                  <a:blip r:embed="rId3"/>
                  <a:stretch>
                    <a:fillRect/>
                  </a:stretch>
                </a:blipFill>
                <a:latin typeface="禹卫书法行书简体" panose="02000603000000000000" pitchFamily="2" charset="-122"/>
                <a:ea typeface="禹卫书法行书简体" panose="02000603000000000000" pitchFamily="2" charset="-122"/>
              </a:rPr>
              <a:t>2017</a:t>
            </a:r>
            <a:r>
              <a:rPr lang="zh-CN" altLang="en-US" sz="3200" dirty="0">
                <a:blipFill>
                  <a:blip r:embed="rId3"/>
                  <a:stretch>
                    <a:fillRect/>
                  </a:stretch>
                </a:blipFill>
                <a:latin typeface="禹卫书法行书简体" panose="02000603000000000000" pitchFamily="2" charset="-122"/>
                <a:ea typeface="禹卫书法行书简体" panose="02000603000000000000" pitchFamily="2" charset="-122"/>
              </a:rPr>
              <a:t>两会热点精讲解读</a:t>
            </a:r>
            <a:r>
              <a:rPr lang="en-US" altLang="zh-CN" sz="3200" dirty="0">
                <a:blipFill>
                  <a:blip r:embed="rId3"/>
                  <a:stretch>
                    <a:fillRect/>
                  </a:stretch>
                </a:blipFill>
                <a:latin typeface="禹卫书法行书简体" panose="02000603000000000000" pitchFamily="2" charset="-122"/>
                <a:ea typeface="禹卫书法行书简体" panose="02000603000000000000" pitchFamily="2" charset="-122"/>
              </a:rPr>
              <a:t>PPT</a:t>
            </a:r>
            <a:r>
              <a:rPr lang="zh-CN" altLang="en-US" sz="3200" dirty="0">
                <a:blipFill>
                  <a:blip r:embed="rId3"/>
                  <a:stretch>
                    <a:fillRect/>
                  </a:stretch>
                </a:blipFill>
                <a:latin typeface="禹卫书法行书简体" panose="02000603000000000000" pitchFamily="2" charset="-122"/>
                <a:ea typeface="禹卫书法行书简体" panose="02000603000000000000" pitchFamily="2" charset="-122"/>
              </a:rPr>
              <a:t>模板</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2743200" cy="646331"/>
          </a:xfrm>
          <a:prstGeom prst="rect">
            <a:avLst/>
          </a:prstGeom>
          <a:noFill/>
        </p:spPr>
        <p:txBody>
          <a:bodyPr wrap="square" rtlCol="0">
            <a:spAutoFit/>
          </a:bodyPr>
          <a:lstStyle/>
          <a:p>
            <a:r>
              <a:rPr lang="zh-CN" altLang="en-US" sz="3600" dirty="0">
                <a:solidFill>
                  <a:schemeClr val="accent1"/>
                </a:solidFill>
                <a:latin typeface="方正清刻本悦宋简体" panose="02000000000000000000" pitchFamily="2" charset="-122"/>
                <a:ea typeface="方正清刻本悦宋简体" panose="02000000000000000000" pitchFamily="2" charset="-122"/>
              </a:rPr>
              <a:t>开幕时间</a:t>
            </a:r>
          </a:p>
        </p:txBody>
      </p:sp>
      <p:grpSp>
        <p:nvGrpSpPr>
          <p:cNvPr id="20" name="组合 19"/>
          <p:cNvGrpSpPr/>
          <p:nvPr/>
        </p:nvGrpSpPr>
        <p:grpSpPr>
          <a:xfrm>
            <a:off x="1447326" y="1735337"/>
            <a:ext cx="3757344" cy="4273145"/>
            <a:chOff x="1325404" y="1735337"/>
            <a:chExt cx="3757344" cy="4273145"/>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404" y="1735337"/>
              <a:ext cx="3757344" cy="3353130"/>
            </a:xfrm>
            <a:prstGeom prst="rect">
              <a:avLst/>
            </a:prstGeom>
          </p:spPr>
        </p:pic>
        <p:sp>
          <p:nvSpPr>
            <p:cNvPr id="11" name="文本框 10"/>
            <p:cNvSpPr txBox="1"/>
            <p:nvPr/>
          </p:nvSpPr>
          <p:spPr>
            <a:xfrm>
              <a:off x="2416676" y="2099733"/>
              <a:ext cx="1574800" cy="461665"/>
            </a:xfrm>
            <a:prstGeom prst="rect">
              <a:avLst/>
            </a:prstGeom>
            <a:noFill/>
          </p:spPr>
          <p:txBody>
            <a:bodyPr wrap="square" rtlCol="0">
              <a:spAutoFit/>
            </a:bodyPr>
            <a:lstStyle/>
            <a:p>
              <a:pPr algn="ctr"/>
              <a:r>
                <a:rPr lang="en-US" altLang="zh-CN" sz="2400" dirty="0">
                  <a:solidFill>
                    <a:schemeClr val="bg1"/>
                  </a:solidFill>
                  <a:latin typeface="+mn-ea"/>
                </a:rPr>
                <a:t>2017-03</a:t>
              </a:r>
              <a:endParaRPr lang="zh-CN" altLang="en-US" sz="2400" dirty="0">
                <a:solidFill>
                  <a:schemeClr val="bg1"/>
                </a:solidFill>
                <a:latin typeface="+mn-ea"/>
              </a:endParaRPr>
            </a:p>
          </p:txBody>
        </p:sp>
        <p:sp>
          <p:nvSpPr>
            <p:cNvPr id="12" name="文本框 11"/>
            <p:cNvSpPr txBox="1"/>
            <p:nvPr/>
          </p:nvSpPr>
          <p:spPr>
            <a:xfrm>
              <a:off x="2416676" y="2951193"/>
              <a:ext cx="1574800" cy="1446550"/>
            </a:xfrm>
            <a:prstGeom prst="rect">
              <a:avLst/>
            </a:prstGeom>
            <a:noFill/>
          </p:spPr>
          <p:txBody>
            <a:bodyPr wrap="square" rtlCol="0">
              <a:spAutoFit/>
            </a:bodyPr>
            <a:lstStyle/>
            <a:p>
              <a:pPr algn="ctr"/>
              <a:r>
                <a:rPr lang="en-US" altLang="zh-CN" sz="8800" spc="300" dirty="0">
                  <a:solidFill>
                    <a:schemeClr val="accent1"/>
                  </a:solidFill>
                  <a:latin typeface="Impact" panose="020B0806030902050204" pitchFamily="34" charset="0"/>
                  <a:ea typeface="HYtbrB" panose="02030600000101010101" pitchFamily="18" charset="-127"/>
                </a:rPr>
                <a:t>03</a:t>
              </a:r>
              <a:endParaRPr lang="zh-CN" altLang="en-US" sz="8800" spc="300" dirty="0">
                <a:solidFill>
                  <a:schemeClr val="accent1"/>
                </a:solidFill>
                <a:latin typeface="Impact" panose="020B0806030902050204" pitchFamily="34" charset="0"/>
              </a:endParaRPr>
            </a:p>
          </p:txBody>
        </p:sp>
        <p:sp>
          <p:nvSpPr>
            <p:cNvPr id="13" name="文本框 12"/>
            <p:cNvSpPr txBox="1"/>
            <p:nvPr/>
          </p:nvSpPr>
          <p:spPr>
            <a:xfrm>
              <a:off x="1965101" y="4277206"/>
              <a:ext cx="2477950" cy="461665"/>
            </a:xfrm>
            <a:prstGeom prst="rect">
              <a:avLst/>
            </a:prstGeom>
            <a:noFill/>
          </p:spPr>
          <p:txBody>
            <a:bodyPr wrap="square" rtlCol="0">
              <a:spAutoFit/>
            </a:bodyPr>
            <a:lstStyle/>
            <a:p>
              <a:pPr algn="ctr"/>
              <a:r>
                <a:rPr lang="zh-CN" altLang="en-US" sz="2400" dirty="0">
                  <a:solidFill>
                    <a:schemeClr val="accent1"/>
                  </a:solidFill>
                  <a:latin typeface="+mn-ea"/>
                </a:rPr>
                <a:t>全国政协开幕日</a:t>
              </a:r>
            </a:p>
          </p:txBody>
        </p:sp>
        <p:pic>
          <p:nvPicPr>
            <p:cNvPr id="14" name="Picture 6" descr="F:\PPT分类资料\两会\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0758" y="5214896"/>
              <a:ext cx="766636" cy="7935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组合 20"/>
          <p:cNvGrpSpPr/>
          <p:nvPr/>
        </p:nvGrpSpPr>
        <p:grpSpPr>
          <a:xfrm>
            <a:off x="6908326" y="1735337"/>
            <a:ext cx="3757344" cy="4273145"/>
            <a:chOff x="6786404" y="1735337"/>
            <a:chExt cx="3757344" cy="4273145"/>
          </a:xfrm>
        </p:grpSpPr>
        <p:pic>
          <p:nvPicPr>
            <p:cNvPr id="19" name="Picture 5" descr="F:\PPT分类资料\两会\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3412" y="5214896"/>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6404" y="1735337"/>
              <a:ext cx="3757344" cy="3353130"/>
            </a:xfrm>
            <a:prstGeom prst="rect">
              <a:avLst/>
            </a:prstGeom>
          </p:spPr>
        </p:pic>
        <p:sp>
          <p:nvSpPr>
            <p:cNvPr id="15" name="文本框 14"/>
            <p:cNvSpPr txBox="1"/>
            <p:nvPr/>
          </p:nvSpPr>
          <p:spPr>
            <a:xfrm>
              <a:off x="7886868" y="2099733"/>
              <a:ext cx="1574800" cy="461665"/>
            </a:xfrm>
            <a:prstGeom prst="rect">
              <a:avLst/>
            </a:prstGeom>
            <a:noFill/>
          </p:spPr>
          <p:txBody>
            <a:bodyPr wrap="square" rtlCol="0">
              <a:spAutoFit/>
            </a:bodyPr>
            <a:lstStyle/>
            <a:p>
              <a:pPr algn="ctr"/>
              <a:r>
                <a:rPr lang="en-US" altLang="zh-CN" sz="2400" dirty="0">
                  <a:solidFill>
                    <a:schemeClr val="bg1"/>
                  </a:solidFill>
                  <a:latin typeface="+mn-ea"/>
                </a:rPr>
                <a:t>2017-03</a:t>
              </a:r>
              <a:endParaRPr lang="zh-CN" altLang="en-US" sz="2400" dirty="0">
                <a:solidFill>
                  <a:schemeClr val="bg1"/>
                </a:solidFill>
                <a:latin typeface="+mn-ea"/>
              </a:endParaRPr>
            </a:p>
          </p:txBody>
        </p:sp>
        <p:sp>
          <p:nvSpPr>
            <p:cNvPr id="16" name="文本框 15"/>
            <p:cNvSpPr txBox="1"/>
            <p:nvPr/>
          </p:nvSpPr>
          <p:spPr>
            <a:xfrm>
              <a:off x="7886868" y="2951193"/>
              <a:ext cx="1574800" cy="1446550"/>
            </a:xfrm>
            <a:prstGeom prst="rect">
              <a:avLst/>
            </a:prstGeom>
            <a:noFill/>
          </p:spPr>
          <p:txBody>
            <a:bodyPr wrap="square" rtlCol="0">
              <a:spAutoFit/>
            </a:bodyPr>
            <a:lstStyle/>
            <a:p>
              <a:pPr algn="ctr"/>
              <a:r>
                <a:rPr lang="en-US" altLang="zh-CN" sz="8800" spc="300" dirty="0">
                  <a:solidFill>
                    <a:schemeClr val="accent1"/>
                  </a:solidFill>
                  <a:latin typeface="Impact" panose="020B0806030902050204" pitchFamily="34" charset="0"/>
                  <a:ea typeface="HYtbrB" panose="02030600000101010101" pitchFamily="18" charset="-127"/>
                </a:rPr>
                <a:t>05</a:t>
              </a:r>
              <a:endParaRPr lang="zh-CN" altLang="en-US" sz="8800" spc="300" dirty="0">
                <a:solidFill>
                  <a:schemeClr val="accent1"/>
                </a:solidFill>
                <a:latin typeface="Impact" panose="020B0806030902050204" pitchFamily="34" charset="0"/>
              </a:endParaRPr>
            </a:p>
          </p:txBody>
        </p:sp>
        <p:sp>
          <p:nvSpPr>
            <p:cNvPr id="17" name="文本框 16"/>
            <p:cNvSpPr txBox="1"/>
            <p:nvPr/>
          </p:nvSpPr>
          <p:spPr>
            <a:xfrm>
              <a:off x="7435293" y="4277206"/>
              <a:ext cx="2477950" cy="461665"/>
            </a:xfrm>
            <a:prstGeom prst="rect">
              <a:avLst/>
            </a:prstGeom>
            <a:noFill/>
          </p:spPr>
          <p:txBody>
            <a:bodyPr wrap="square" rtlCol="0">
              <a:spAutoFit/>
            </a:bodyPr>
            <a:lstStyle/>
            <a:p>
              <a:pPr algn="ctr"/>
              <a:r>
                <a:rPr lang="zh-CN" altLang="en-US" sz="2400" dirty="0">
                  <a:solidFill>
                    <a:schemeClr val="accent1"/>
                  </a:solidFill>
                  <a:latin typeface="+mn-ea"/>
                </a:rPr>
                <a:t>全国人大开幕日</a:t>
              </a:r>
            </a:p>
          </p:txBody>
        </p:sp>
      </p:gr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8444418" y="126531"/>
            <a:ext cx="3759582" cy="567736"/>
            <a:chOff x="8399895" y="36954"/>
            <a:chExt cx="3759582" cy="567736"/>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84286" y="60868"/>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2743200" cy="646331"/>
          </a:xfrm>
          <a:prstGeom prst="rect">
            <a:avLst/>
          </a:prstGeom>
          <a:noFill/>
        </p:spPr>
        <p:txBody>
          <a:bodyPr wrap="square" rtlCol="0">
            <a:spAutoFit/>
          </a:bodyPr>
          <a:lstStyle/>
          <a:p>
            <a:r>
              <a:rPr lang="zh-CN" altLang="en-US" sz="3600" dirty="0">
                <a:solidFill>
                  <a:schemeClr val="accent1"/>
                </a:solidFill>
                <a:latin typeface="方正清刻本悦宋简体" panose="02000000000000000000" pitchFamily="2" charset="-122"/>
                <a:ea typeface="方正清刻本悦宋简体" panose="02000000000000000000" pitchFamily="2" charset="-122"/>
              </a:rPr>
              <a:t>两会概况</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736"/>
            <a:chOff x="8399895" y="36954"/>
            <a:chExt cx="3759582" cy="567736"/>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84286" y="60868"/>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8" name="组合 17"/>
          <p:cNvGrpSpPr/>
          <p:nvPr/>
        </p:nvGrpSpPr>
        <p:grpSpPr>
          <a:xfrm>
            <a:off x="1908406" y="1233377"/>
            <a:ext cx="8375189" cy="4998850"/>
            <a:chOff x="1908406" y="1233377"/>
            <a:chExt cx="8375189" cy="4998850"/>
          </a:xfrm>
        </p:grpSpPr>
        <p:grpSp>
          <p:nvGrpSpPr>
            <p:cNvPr id="9" name="组合 8"/>
            <p:cNvGrpSpPr/>
            <p:nvPr/>
          </p:nvGrpSpPr>
          <p:grpSpPr>
            <a:xfrm>
              <a:off x="1908406" y="1233377"/>
              <a:ext cx="8375189" cy="4998850"/>
              <a:chOff x="1924493" y="1233377"/>
              <a:chExt cx="8375189" cy="4998850"/>
            </a:xfrm>
          </p:grpSpPr>
          <p:sp>
            <p:nvSpPr>
              <p:cNvPr id="32" name="圆角矩形 31"/>
              <p:cNvSpPr/>
              <p:nvPr/>
            </p:nvSpPr>
            <p:spPr>
              <a:xfrm>
                <a:off x="2016920" y="1362516"/>
                <a:ext cx="8282762" cy="4869711"/>
              </a:xfrm>
              <a:prstGeom prst="roundRect">
                <a:avLst>
                  <a:gd name="adj" fmla="val 2693"/>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1924493" y="1233377"/>
                <a:ext cx="8282762" cy="4869711"/>
              </a:xfrm>
              <a:prstGeom prst="roundRect">
                <a:avLst>
                  <a:gd name="adj" fmla="val 2693"/>
                </a:avLst>
              </a:prstGeom>
              <a:solidFill>
                <a:srgbClr val="F9F9F9"/>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2387600" y="2436720"/>
              <a:ext cx="7708724" cy="3442221"/>
              <a:chOff x="2387600" y="2436720"/>
              <a:chExt cx="7708724" cy="3442221"/>
            </a:xfrm>
          </p:grpSpPr>
          <p:cxnSp>
            <p:nvCxnSpPr>
              <p:cNvPr id="8" name="直接连接符 7"/>
              <p:cNvCxnSpPr/>
              <p:nvPr/>
            </p:nvCxnSpPr>
            <p:spPr>
              <a:xfrm>
                <a:off x="2392324" y="2436720"/>
                <a:ext cx="77040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2387600" y="3100990"/>
                <a:ext cx="77040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2387600" y="3763579"/>
                <a:ext cx="77040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2387600" y="4426169"/>
                <a:ext cx="77040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2387600" y="5088758"/>
                <a:ext cx="77040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2387600" y="5878941"/>
                <a:ext cx="77040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sp>
        <p:nvSpPr>
          <p:cNvPr id="38" name="Rectangle 3"/>
          <p:cNvSpPr txBox="1">
            <a:spLocks noChangeArrowheads="1"/>
          </p:cNvSpPr>
          <p:nvPr/>
        </p:nvSpPr>
        <p:spPr>
          <a:xfrm>
            <a:off x="2273907" y="1711666"/>
            <a:ext cx="7796427" cy="4071581"/>
          </a:xfrm>
          <a:prstGeom prst="rect">
            <a:avLst/>
          </a:prstGeom>
          <a:ln>
            <a:noFill/>
            <a:miter lim="800000"/>
          </a:ln>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lnSpc>
                <a:spcPct val="180000"/>
              </a:lnSpc>
              <a:spcBef>
                <a:spcPct val="0"/>
              </a:spcBef>
            </a:pPr>
            <a:r>
              <a:rPr lang="zh-CN" altLang="en-US" sz="2400" dirty="0">
                <a:solidFill>
                  <a:schemeClr val="tx1">
                    <a:lumMod val="85000"/>
                    <a:lumOff val="15000"/>
                  </a:schemeClr>
                </a:solidFill>
                <a:latin typeface="+mn-ea"/>
              </a:rPr>
              <a:t>第十二届全国人民代表大会第五次会议和政协第十二届全国委员会第五次会议，分别于</a:t>
            </a:r>
            <a:r>
              <a:rPr lang="en-US" altLang="zh-CN" sz="2400" dirty="0">
                <a:solidFill>
                  <a:schemeClr val="tx1">
                    <a:lumMod val="85000"/>
                    <a:lumOff val="15000"/>
                  </a:schemeClr>
                </a:solidFill>
                <a:latin typeface="+mn-ea"/>
              </a:rPr>
              <a:t>2017</a:t>
            </a:r>
            <a:r>
              <a:rPr lang="zh-CN" altLang="en-US" sz="2400" dirty="0">
                <a:solidFill>
                  <a:schemeClr val="tx1">
                    <a:lumMod val="85000"/>
                    <a:lumOff val="15000"/>
                  </a:schemeClr>
                </a:solidFill>
                <a:latin typeface="+mn-ea"/>
              </a:rPr>
              <a:t>年</a:t>
            </a:r>
            <a:r>
              <a:rPr lang="en-US" altLang="zh-CN" sz="2400" dirty="0">
                <a:solidFill>
                  <a:schemeClr val="tx1">
                    <a:lumMod val="85000"/>
                    <a:lumOff val="15000"/>
                  </a:schemeClr>
                </a:solidFill>
                <a:latin typeface="+mn-ea"/>
              </a:rPr>
              <a:t>3</a:t>
            </a:r>
            <a:r>
              <a:rPr lang="zh-CN" altLang="en-US" sz="2400" dirty="0">
                <a:solidFill>
                  <a:schemeClr val="tx1">
                    <a:lumMod val="85000"/>
                    <a:lumOff val="15000"/>
                  </a:schemeClr>
                </a:solidFill>
                <a:latin typeface="+mn-ea"/>
              </a:rPr>
              <a:t>月</a:t>
            </a:r>
            <a:r>
              <a:rPr lang="en-US" altLang="zh-CN" sz="2400" dirty="0">
                <a:solidFill>
                  <a:schemeClr val="tx1">
                    <a:lumMod val="85000"/>
                    <a:lumOff val="15000"/>
                  </a:schemeClr>
                </a:solidFill>
                <a:latin typeface="+mn-ea"/>
              </a:rPr>
              <a:t>5</a:t>
            </a:r>
            <a:r>
              <a:rPr lang="zh-CN" altLang="en-US" sz="2400" dirty="0">
                <a:solidFill>
                  <a:schemeClr val="tx1">
                    <a:lumMod val="85000"/>
                    <a:lumOff val="15000"/>
                  </a:schemeClr>
                </a:solidFill>
                <a:latin typeface="+mn-ea"/>
              </a:rPr>
              <a:t>日和</a:t>
            </a:r>
            <a:r>
              <a:rPr lang="en-US" altLang="zh-CN" sz="2400" dirty="0">
                <a:solidFill>
                  <a:schemeClr val="tx1">
                    <a:lumMod val="85000"/>
                    <a:lumOff val="15000"/>
                  </a:schemeClr>
                </a:solidFill>
                <a:latin typeface="+mn-ea"/>
              </a:rPr>
              <a:t>3</a:t>
            </a:r>
            <a:r>
              <a:rPr lang="zh-CN" altLang="en-US" sz="2400" dirty="0">
                <a:solidFill>
                  <a:schemeClr val="tx1">
                    <a:lumMod val="85000"/>
                    <a:lumOff val="15000"/>
                  </a:schemeClr>
                </a:solidFill>
                <a:latin typeface="+mn-ea"/>
              </a:rPr>
              <a:t>月</a:t>
            </a:r>
            <a:r>
              <a:rPr lang="en-US" altLang="zh-CN" sz="2400" dirty="0">
                <a:solidFill>
                  <a:schemeClr val="tx1">
                    <a:lumMod val="85000"/>
                    <a:lumOff val="15000"/>
                  </a:schemeClr>
                </a:solidFill>
                <a:latin typeface="+mn-ea"/>
              </a:rPr>
              <a:t>3</a:t>
            </a:r>
            <a:r>
              <a:rPr lang="zh-CN" altLang="en-US" sz="2400" dirty="0">
                <a:solidFill>
                  <a:schemeClr val="tx1">
                    <a:lumMod val="85000"/>
                    <a:lumOff val="15000"/>
                  </a:schemeClr>
                </a:solidFill>
                <a:latin typeface="+mn-ea"/>
              </a:rPr>
              <a:t>日在北京开幕。</a:t>
            </a:r>
            <a:endParaRPr lang="en-US" altLang="zh-CN" sz="2400" dirty="0">
              <a:solidFill>
                <a:schemeClr val="tx1">
                  <a:lumMod val="85000"/>
                  <a:lumOff val="15000"/>
                </a:schemeClr>
              </a:solidFill>
              <a:latin typeface="+mn-ea"/>
            </a:endParaRPr>
          </a:p>
          <a:p>
            <a:pPr algn="just">
              <a:lnSpc>
                <a:spcPct val="180000"/>
              </a:lnSpc>
              <a:spcBef>
                <a:spcPct val="0"/>
              </a:spcBef>
            </a:pPr>
            <a:r>
              <a:rPr lang="en-US" altLang="zh-CN" sz="2400" dirty="0">
                <a:solidFill>
                  <a:schemeClr val="tx1">
                    <a:lumMod val="85000"/>
                    <a:lumOff val="15000"/>
                  </a:schemeClr>
                </a:solidFill>
                <a:latin typeface="+mn-ea"/>
              </a:rPr>
              <a:t>2017</a:t>
            </a:r>
            <a:r>
              <a:rPr lang="zh-CN" altLang="en-US" sz="2400" dirty="0">
                <a:solidFill>
                  <a:schemeClr val="tx1">
                    <a:lumMod val="85000"/>
                    <a:lumOff val="15000"/>
                  </a:schemeClr>
                </a:solidFill>
                <a:latin typeface="+mn-ea"/>
              </a:rPr>
              <a:t>年</a:t>
            </a:r>
            <a:r>
              <a:rPr lang="en-US" altLang="zh-CN" sz="2400" dirty="0">
                <a:solidFill>
                  <a:schemeClr val="tx1">
                    <a:lumMod val="85000"/>
                    <a:lumOff val="15000"/>
                  </a:schemeClr>
                </a:solidFill>
                <a:latin typeface="+mn-ea"/>
              </a:rPr>
              <a:t>3</a:t>
            </a:r>
            <a:r>
              <a:rPr lang="zh-CN" altLang="en-US" sz="2400" dirty="0">
                <a:solidFill>
                  <a:schemeClr val="tx1">
                    <a:lumMod val="85000"/>
                    <a:lumOff val="15000"/>
                  </a:schemeClr>
                </a:solidFill>
                <a:latin typeface="+mn-ea"/>
              </a:rPr>
              <a:t>月</a:t>
            </a:r>
            <a:r>
              <a:rPr lang="en-US" altLang="zh-CN" sz="2400" dirty="0">
                <a:solidFill>
                  <a:schemeClr val="tx1">
                    <a:lumMod val="85000"/>
                    <a:lumOff val="15000"/>
                  </a:schemeClr>
                </a:solidFill>
                <a:latin typeface="+mn-ea"/>
              </a:rPr>
              <a:t>5</a:t>
            </a:r>
            <a:r>
              <a:rPr lang="zh-CN" altLang="en-US" sz="2400" dirty="0">
                <a:solidFill>
                  <a:schemeClr val="tx1">
                    <a:lumMod val="85000"/>
                    <a:lumOff val="15000"/>
                  </a:schemeClr>
                </a:solidFill>
                <a:latin typeface="+mn-ea"/>
              </a:rPr>
              <a:t>日，李克强总理在第十二届全国人民代表大会第五次会议开幕式上做了</a:t>
            </a:r>
            <a:r>
              <a:rPr lang="en-US" altLang="zh-CN" sz="2800" b="1" dirty="0">
                <a:solidFill>
                  <a:schemeClr val="accent1"/>
                </a:solidFill>
                <a:latin typeface="+mn-ea"/>
              </a:rPr>
              <a:t>《2017</a:t>
            </a:r>
            <a:r>
              <a:rPr lang="zh-CN" altLang="en-US" sz="2800" b="1" dirty="0">
                <a:solidFill>
                  <a:schemeClr val="accent1"/>
                </a:solidFill>
                <a:latin typeface="+mn-ea"/>
              </a:rPr>
              <a:t>年国务院政府工作报告</a:t>
            </a:r>
            <a:r>
              <a:rPr lang="en-US" altLang="zh-CN" sz="2800" b="1" dirty="0">
                <a:solidFill>
                  <a:schemeClr val="accent1"/>
                </a:solidFill>
                <a:latin typeface="+mn-ea"/>
              </a:rPr>
              <a:t>》</a:t>
            </a:r>
            <a:endParaRPr lang="zh-CN" altLang="en-US" sz="2800" b="1" dirty="0">
              <a:solidFill>
                <a:schemeClr val="accent1"/>
              </a:solidFill>
              <a:latin typeface="+mn-ea"/>
            </a:endParaRPr>
          </a:p>
        </p:txBody>
      </p:sp>
      <p:sp>
        <p:nvSpPr>
          <p:cNvPr id="39" name="矩形 38"/>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2743200" cy="646331"/>
          </a:xfrm>
          <a:prstGeom prst="rect">
            <a:avLst/>
          </a:prstGeom>
          <a:noFill/>
        </p:spPr>
        <p:txBody>
          <a:bodyPr wrap="square" rtlCol="0">
            <a:spAutoFit/>
          </a:bodyPr>
          <a:lstStyle/>
          <a:p>
            <a:r>
              <a:rPr lang="zh-CN" altLang="en-US" sz="3600" dirty="0">
                <a:solidFill>
                  <a:schemeClr val="accent1"/>
                </a:solidFill>
                <a:latin typeface="方正清刻本悦宋简体" panose="02000000000000000000" pitchFamily="2" charset="-122"/>
                <a:ea typeface="方正清刻本悦宋简体" panose="02000000000000000000" pitchFamily="2" charset="-122"/>
              </a:rPr>
              <a:t>两会数字</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736"/>
            <a:chOff x="8399895" y="36954"/>
            <a:chExt cx="3759582" cy="567736"/>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84286" y="60868"/>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1416974" y="1148317"/>
            <a:ext cx="9358052" cy="646331"/>
            <a:chOff x="1416974" y="1148317"/>
            <a:chExt cx="9358052" cy="646331"/>
          </a:xfrm>
        </p:grpSpPr>
        <p:sp>
          <p:nvSpPr>
            <p:cNvPr id="3" name="文本框 2"/>
            <p:cNvSpPr txBox="1"/>
            <p:nvPr/>
          </p:nvSpPr>
          <p:spPr>
            <a:xfrm>
              <a:off x="4522381" y="1148317"/>
              <a:ext cx="3147237" cy="646331"/>
            </a:xfrm>
            <a:prstGeom prst="rect">
              <a:avLst/>
            </a:prstGeom>
            <a:noFill/>
          </p:spPr>
          <p:txBody>
            <a:bodyPr wrap="square" rtlCol="0">
              <a:spAutoFit/>
            </a:bodyPr>
            <a:lstStyle/>
            <a:p>
              <a:pPr algn="ctr"/>
              <a:r>
                <a:rPr lang="zh-CN" altLang="en-US" sz="3600" dirty="0">
                  <a:solidFill>
                    <a:schemeClr val="accent1"/>
                  </a:solidFill>
                  <a:latin typeface="方正清刻本悦宋简体" panose="02000000000000000000" pitchFamily="2" charset="-122"/>
                  <a:ea typeface="方正清刻本悦宋简体" panose="02000000000000000000" pitchFamily="2" charset="-122"/>
                </a:rPr>
                <a:t>两会数字亮点</a:t>
              </a:r>
            </a:p>
          </p:txBody>
        </p:sp>
        <p:cxnSp>
          <p:nvCxnSpPr>
            <p:cNvPr id="5" name="直接连接符 4"/>
            <p:cNvCxnSpPr/>
            <p:nvPr/>
          </p:nvCxnSpPr>
          <p:spPr>
            <a:xfrm>
              <a:off x="7895026" y="1471482"/>
              <a:ext cx="2880000" cy="0"/>
            </a:xfrm>
            <a:prstGeom prst="line">
              <a:avLst/>
            </a:prstGeom>
            <a:ln>
              <a:headEnd type="oval" w="med" len="med"/>
              <a:tailEnd type="none" w="lg" len="lg"/>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416974" y="1471482"/>
              <a:ext cx="2880000" cy="0"/>
            </a:xfrm>
            <a:prstGeom prst="line">
              <a:avLst/>
            </a:prstGeom>
            <a:ln>
              <a:headEnd type="oval" w="med" len="med"/>
              <a:tailEnd type="none" w="lg" len="lg"/>
            </a:ln>
          </p:spPr>
          <p:style>
            <a:lnRef idx="1">
              <a:schemeClr val="accent1"/>
            </a:lnRef>
            <a:fillRef idx="0">
              <a:schemeClr val="accent1"/>
            </a:fillRef>
            <a:effectRef idx="0">
              <a:schemeClr val="accent1"/>
            </a:effectRef>
            <a:fontRef idx="minor">
              <a:schemeClr val="tx1"/>
            </a:fontRef>
          </p:style>
        </p:cxnSp>
      </p:grpSp>
      <p:sp>
        <p:nvSpPr>
          <p:cNvPr id="18" name="椭圆 17"/>
          <p:cNvSpPr/>
          <p:nvPr/>
        </p:nvSpPr>
        <p:spPr>
          <a:xfrm>
            <a:off x="774992" y="2203935"/>
            <a:ext cx="1839433" cy="1839433"/>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latin typeface="Impact" panose="020B0806030902050204" pitchFamily="34" charset="0"/>
              </a:rPr>
              <a:t>670</a:t>
            </a:r>
            <a:endParaRPr lang="zh-CN" altLang="en-US" sz="6000" dirty="0">
              <a:latin typeface="Impact" panose="020B0806030902050204" pitchFamily="34" charset="0"/>
            </a:endParaRPr>
          </a:p>
        </p:txBody>
      </p:sp>
      <p:grpSp>
        <p:nvGrpSpPr>
          <p:cNvPr id="9" name="组合 8"/>
          <p:cNvGrpSpPr/>
          <p:nvPr/>
        </p:nvGrpSpPr>
        <p:grpSpPr>
          <a:xfrm>
            <a:off x="1343757" y="3692417"/>
            <a:ext cx="701902" cy="701902"/>
            <a:chOff x="1567044" y="3647655"/>
            <a:chExt cx="701902" cy="701902"/>
          </a:xfrm>
        </p:grpSpPr>
        <p:sp>
          <p:nvSpPr>
            <p:cNvPr id="19" name="椭圆 18"/>
            <p:cNvSpPr/>
            <p:nvPr/>
          </p:nvSpPr>
          <p:spPr>
            <a:xfrm>
              <a:off x="1567044" y="3647655"/>
              <a:ext cx="701902" cy="7019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3995" y="3750707"/>
              <a:ext cx="468000" cy="468000"/>
            </a:xfrm>
            <a:prstGeom prst="rect">
              <a:avLst/>
            </a:prstGeom>
          </p:spPr>
        </p:pic>
      </p:grpSp>
      <p:sp>
        <p:nvSpPr>
          <p:cNvPr id="21" name="文本框 20"/>
          <p:cNvSpPr txBox="1"/>
          <p:nvPr/>
        </p:nvSpPr>
        <p:spPr>
          <a:xfrm>
            <a:off x="826580" y="4394319"/>
            <a:ext cx="1736257" cy="646331"/>
          </a:xfrm>
          <a:prstGeom prst="rect">
            <a:avLst/>
          </a:prstGeom>
          <a:noFill/>
        </p:spPr>
        <p:txBody>
          <a:bodyPr wrap="square" rtlCol="0">
            <a:spAutoFit/>
          </a:bodyPr>
          <a:lstStyle/>
          <a:p>
            <a:pPr algn="ctr"/>
            <a:r>
              <a:rPr lang="zh-CN" altLang="en-US" sz="3600" dirty="0">
                <a:solidFill>
                  <a:schemeClr val="accent1"/>
                </a:solidFill>
                <a:latin typeface="方正清刻本悦宋简体" panose="02000000000000000000" pitchFamily="2" charset="-122"/>
                <a:ea typeface="方正清刻本悦宋简体" panose="02000000000000000000" pitchFamily="2" charset="-122"/>
              </a:rPr>
              <a:t>发展</a:t>
            </a:r>
          </a:p>
        </p:txBody>
      </p:sp>
      <p:sp>
        <p:nvSpPr>
          <p:cNvPr id="27" name="文本框 26"/>
          <p:cNvSpPr txBox="1"/>
          <p:nvPr/>
        </p:nvSpPr>
        <p:spPr>
          <a:xfrm>
            <a:off x="400828" y="5171500"/>
            <a:ext cx="2587760" cy="932563"/>
          </a:xfrm>
          <a:prstGeom prst="rect">
            <a:avLst/>
          </a:prstGeom>
          <a:noFill/>
        </p:spPr>
        <p:txBody>
          <a:bodyPr wrap="square" rtlCol="0">
            <a:spAutoFit/>
          </a:bodyPr>
          <a:lstStyle/>
          <a:p>
            <a:pPr algn="ctr">
              <a:lnSpc>
                <a:spcPct val="130000"/>
              </a:lnSpc>
            </a:pPr>
            <a:r>
              <a:rPr lang="zh-CN" altLang="en-US" sz="1400" dirty="0">
                <a:solidFill>
                  <a:schemeClr val="tx1">
                    <a:lumMod val="85000"/>
                    <a:lumOff val="15000"/>
                  </a:schemeClr>
                </a:solidFill>
                <a:latin typeface="+mn-ea"/>
              </a:rPr>
              <a:t>“发展”在今年政府工作报告中出现</a:t>
            </a:r>
            <a:r>
              <a:rPr lang="en-US" altLang="zh-CN" sz="1400" dirty="0">
                <a:solidFill>
                  <a:schemeClr val="tx1">
                    <a:lumMod val="85000"/>
                    <a:lumOff val="15000"/>
                  </a:schemeClr>
                </a:solidFill>
                <a:latin typeface="+mn-ea"/>
              </a:rPr>
              <a:t>124</a:t>
            </a:r>
            <a:r>
              <a:rPr lang="zh-CN" altLang="en-US" sz="1400" dirty="0">
                <a:solidFill>
                  <a:schemeClr val="tx1">
                    <a:lumMod val="85000"/>
                    <a:lumOff val="15000"/>
                  </a:schemeClr>
                </a:solidFill>
                <a:latin typeface="+mn-ea"/>
              </a:rPr>
              <a:t>次。五年累计在政府工作报告中出现超过</a:t>
            </a:r>
            <a:r>
              <a:rPr lang="en-US" altLang="zh-CN" sz="1400" dirty="0">
                <a:solidFill>
                  <a:schemeClr val="tx1">
                    <a:lumMod val="85000"/>
                    <a:lumOff val="15000"/>
                  </a:schemeClr>
                </a:solidFill>
                <a:latin typeface="+mn-ea"/>
              </a:rPr>
              <a:t>670</a:t>
            </a:r>
            <a:r>
              <a:rPr lang="zh-CN" altLang="en-US" sz="1400" dirty="0">
                <a:solidFill>
                  <a:schemeClr val="tx1">
                    <a:lumMod val="85000"/>
                    <a:lumOff val="15000"/>
                  </a:schemeClr>
                </a:solidFill>
                <a:latin typeface="+mn-ea"/>
              </a:rPr>
              <a:t>次</a:t>
            </a:r>
          </a:p>
        </p:txBody>
      </p:sp>
      <p:sp>
        <p:nvSpPr>
          <p:cNvPr id="33" name="椭圆 32"/>
          <p:cNvSpPr/>
          <p:nvPr/>
        </p:nvSpPr>
        <p:spPr>
          <a:xfrm>
            <a:off x="3668652" y="2203935"/>
            <a:ext cx="1839433" cy="1839433"/>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latin typeface="Impact" panose="020B0806030902050204" pitchFamily="34" charset="0"/>
              </a:rPr>
              <a:t>80</a:t>
            </a:r>
            <a:endParaRPr lang="zh-CN" altLang="en-US" sz="6000" dirty="0">
              <a:latin typeface="Impact" panose="020B0806030902050204" pitchFamily="34" charset="0"/>
            </a:endParaRPr>
          </a:p>
        </p:txBody>
      </p:sp>
      <p:grpSp>
        <p:nvGrpSpPr>
          <p:cNvPr id="34" name="组合 33"/>
          <p:cNvGrpSpPr/>
          <p:nvPr/>
        </p:nvGrpSpPr>
        <p:grpSpPr>
          <a:xfrm>
            <a:off x="4237417" y="3692417"/>
            <a:ext cx="701902" cy="701902"/>
            <a:chOff x="1567044" y="3647655"/>
            <a:chExt cx="701902" cy="701902"/>
          </a:xfrm>
        </p:grpSpPr>
        <p:sp>
          <p:nvSpPr>
            <p:cNvPr id="37" name="椭圆 36"/>
            <p:cNvSpPr/>
            <p:nvPr/>
          </p:nvSpPr>
          <p:spPr>
            <a:xfrm>
              <a:off x="1567044" y="3647655"/>
              <a:ext cx="701902" cy="7019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 name="图片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83995" y="3750707"/>
              <a:ext cx="468000" cy="468000"/>
            </a:xfrm>
            <a:prstGeom prst="rect">
              <a:avLst/>
            </a:prstGeom>
          </p:spPr>
        </p:pic>
      </p:grpSp>
      <p:sp>
        <p:nvSpPr>
          <p:cNvPr id="35" name="文本框 34"/>
          <p:cNvSpPr txBox="1"/>
          <p:nvPr/>
        </p:nvSpPr>
        <p:spPr>
          <a:xfrm>
            <a:off x="3720240" y="4394319"/>
            <a:ext cx="1736257" cy="646331"/>
          </a:xfrm>
          <a:prstGeom prst="rect">
            <a:avLst/>
          </a:prstGeom>
          <a:noFill/>
        </p:spPr>
        <p:txBody>
          <a:bodyPr wrap="square" rtlCol="0">
            <a:spAutoFit/>
          </a:bodyPr>
          <a:lstStyle/>
          <a:p>
            <a:pPr algn="ctr"/>
            <a:r>
              <a:rPr lang="zh-CN" altLang="en-US" sz="3600" dirty="0">
                <a:solidFill>
                  <a:schemeClr val="accent1"/>
                </a:solidFill>
                <a:latin typeface="方正清刻本悦宋简体" panose="02000000000000000000" pitchFamily="2" charset="-122"/>
                <a:ea typeface="方正清刻本悦宋简体" panose="02000000000000000000" pitchFamily="2" charset="-122"/>
              </a:rPr>
              <a:t>改革</a:t>
            </a:r>
          </a:p>
        </p:txBody>
      </p:sp>
      <p:sp>
        <p:nvSpPr>
          <p:cNvPr id="36" name="文本框 35"/>
          <p:cNvSpPr txBox="1"/>
          <p:nvPr/>
        </p:nvSpPr>
        <p:spPr>
          <a:xfrm>
            <a:off x="3294488" y="5171500"/>
            <a:ext cx="2587760" cy="905248"/>
          </a:xfrm>
          <a:prstGeom prst="rect">
            <a:avLst/>
          </a:prstGeom>
          <a:noFill/>
        </p:spPr>
        <p:txBody>
          <a:bodyPr wrap="square" rtlCol="0">
            <a:spAutoFit/>
          </a:bodyPr>
          <a:lstStyle/>
          <a:p>
            <a:pPr algn="ctr">
              <a:lnSpc>
                <a:spcPct val="130000"/>
              </a:lnSpc>
            </a:pPr>
            <a:r>
              <a:rPr lang="zh-CN" altLang="en-US" sz="1400" dirty="0">
                <a:solidFill>
                  <a:schemeClr val="tx1">
                    <a:lumMod val="85000"/>
                    <a:lumOff val="15000"/>
                  </a:schemeClr>
                </a:solidFill>
                <a:latin typeface="+mn-ea"/>
              </a:rPr>
              <a:t>“政府工作报告中‘改革’一词从频繁出现到持续递增，充分说明了国家发展离不开改革</a:t>
            </a:r>
          </a:p>
        </p:txBody>
      </p:sp>
      <p:sp>
        <p:nvSpPr>
          <p:cNvPr id="40" name="椭圆 39"/>
          <p:cNvSpPr/>
          <p:nvPr/>
        </p:nvSpPr>
        <p:spPr>
          <a:xfrm>
            <a:off x="6562312" y="2203935"/>
            <a:ext cx="1839433" cy="1839433"/>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latin typeface="Impact" panose="020B0806030902050204" pitchFamily="34" charset="0"/>
              </a:rPr>
              <a:t>40</a:t>
            </a:r>
            <a:endParaRPr lang="zh-CN" altLang="en-US" sz="6000" dirty="0">
              <a:latin typeface="Impact" panose="020B0806030902050204" pitchFamily="34" charset="0"/>
            </a:endParaRPr>
          </a:p>
        </p:txBody>
      </p:sp>
      <p:grpSp>
        <p:nvGrpSpPr>
          <p:cNvPr id="41" name="组合 40"/>
          <p:cNvGrpSpPr/>
          <p:nvPr/>
        </p:nvGrpSpPr>
        <p:grpSpPr>
          <a:xfrm>
            <a:off x="7131077" y="3692417"/>
            <a:ext cx="701902" cy="701902"/>
            <a:chOff x="1567044" y="3647655"/>
            <a:chExt cx="701902" cy="701902"/>
          </a:xfrm>
        </p:grpSpPr>
        <p:sp>
          <p:nvSpPr>
            <p:cNvPr id="44" name="椭圆 43"/>
            <p:cNvSpPr/>
            <p:nvPr/>
          </p:nvSpPr>
          <p:spPr>
            <a:xfrm>
              <a:off x="1567044" y="3647655"/>
              <a:ext cx="701902" cy="7019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5" name="图片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83995" y="3750707"/>
              <a:ext cx="468000" cy="468000"/>
            </a:xfrm>
            <a:prstGeom prst="rect">
              <a:avLst/>
            </a:prstGeom>
          </p:spPr>
        </p:pic>
      </p:grpSp>
      <p:sp>
        <p:nvSpPr>
          <p:cNvPr id="42" name="文本框 41"/>
          <p:cNvSpPr txBox="1"/>
          <p:nvPr/>
        </p:nvSpPr>
        <p:spPr>
          <a:xfrm>
            <a:off x="6613900" y="4394319"/>
            <a:ext cx="1736257" cy="646331"/>
          </a:xfrm>
          <a:prstGeom prst="rect">
            <a:avLst/>
          </a:prstGeom>
          <a:noFill/>
        </p:spPr>
        <p:txBody>
          <a:bodyPr wrap="square" rtlCol="0">
            <a:spAutoFit/>
          </a:bodyPr>
          <a:lstStyle/>
          <a:p>
            <a:pPr algn="ctr"/>
            <a:r>
              <a:rPr lang="zh-CN" altLang="en-US" sz="3600" dirty="0">
                <a:solidFill>
                  <a:schemeClr val="accent1"/>
                </a:solidFill>
                <a:latin typeface="方正清刻本悦宋简体" panose="02000000000000000000" pitchFamily="2" charset="-122"/>
                <a:ea typeface="方正清刻本悦宋简体" panose="02000000000000000000" pitchFamily="2" charset="-122"/>
              </a:rPr>
              <a:t>创新</a:t>
            </a:r>
          </a:p>
        </p:txBody>
      </p:sp>
      <p:sp>
        <p:nvSpPr>
          <p:cNvPr id="43" name="文本框 42"/>
          <p:cNvSpPr txBox="1"/>
          <p:nvPr/>
        </p:nvSpPr>
        <p:spPr>
          <a:xfrm>
            <a:off x="6188148" y="5171500"/>
            <a:ext cx="2587760" cy="905248"/>
          </a:xfrm>
          <a:prstGeom prst="rect">
            <a:avLst/>
          </a:prstGeom>
          <a:noFill/>
        </p:spPr>
        <p:txBody>
          <a:bodyPr wrap="square" rtlCol="0">
            <a:spAutoFit/>
          </a:bodyPr>
          <a:lstStyle/>
          <a:p>
            <a:pPr algn="ctr">
              <a:lnSpc>
                <a:spcPct val="130000"/>
              </a:lnSpc>
            </a:pPr>
            <a:r>
              <a:rPr lang="zh-CN" altLang="en-US" sz="1400" dirty="0">
                <a:solidFill>
                  <a:schemeClr val="tx1">
                    <a:lumMod val="85000"/>
                    <a:lumOff val="15000"/>
                  </a:schemeClr>
                </a:solidFill>
                <a:latin typeface="+mn-ea"/>
              </a:rPr>
              <a:t>“依靠创新推动新旧动能转换和结构优化升级。不靠改革创新没有出路。</a:t>
            </a:r>
          </a:p>
        </p:txBody>
      </p:sp>
      <p:sp>
        <p:nvSpPr>
          <p:cNvPr id="47" name="椭圆 46"/>
          <p:cNvSpPr/>
          <p:nvPr/>
        </p:nvSpPr>
        <p:spPr>
          <a:xfrm>
            <a:off x="9455973" y="2203935"/>
            <a:ext cx="1839433" cy="1839433"/>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latin typeface="Impact" panose="020B0806030902050204" pitchFamily="34" charset="0"/>
              </a:rPr>
              <a:t>6</a:t>
            </a:r>
            <a:endParaRPr lang="zh-CN" altLang="en-US" sz="6000" dirty="0">
              <a:latin typeface="Impact" panose="020B0806030902050204" pitchFamily="34" charset="0"/>
            </a:endParaRPr>
          </a:p>
        </p:txBody>
      </p:sp>
      <p:grpSp>
        <p:nvGrpSpPr>
          <p:cNvPr id="48" name="组合 47"/>
          <p:cNvGrpSpPr/>
          <p:nvPr/>
        </p:nvGrpSpPr>
        <p:grpSpPr>
          <a:xfrm>
            <a:off x="10024738" y="3692417"/>
            <a:ext cx="701902" cy="701902"/>
            <a:chOff x="1567044" y="3647655"/>
            <a:chExt cx="701902" cy="701902"/>
          </a:xfrm>
        </p:grpSpPr>
        <p:sp>
          <p:nvSpPr>
            <p:cNvPr id="51" name="椭圆 50"/>
            <p:cNvSpPr/>
            <p:nvPr/>
          </p:nvSpPr>
          <p:spPr>
            <a:xfrm>
              <a:off x="1567044" y="3647655"/>
              <a:ext cx="701902" cy="7019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2" name="图片 5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83995" y="3750707"/>
              <a:ext cx="468000" cy="468000"/>
            </a:xfrm>
            <a:prstGeom prst="rect">
              <a:avLst/>
            </a:prstGeom>
          </p:spPr>
        </p:pic>
      </p:grpSp>
      <p:sp>
        <p:nvSpPr>
          <p:cNvPr id="49" name="文本框 48"/>
          <p:cNvSpPr txBox="1"/>
          <p:nvPr/>
        </p:nvSpPr>
        <p:spPr>
          <a:xfrm>
            <a:off x="9507561" y="4394319"/>
            <a:ext cx="1736257" cy="646331"/>
          </a:xfrm>
          <a:prstGeom prst="rect">
            <a:avLst/>
          </a:prstGeom>
          <a:noFill/>
        </p:spPr>
        <p:txBody>
          <a:bodyPr wrap="square" rtlCol="0">
            <a:spAutoFit/>
          </a:bodyPr>
          <a:lstStyle/>
          <a:p>
            <a:pPr algn="ctr"/>
            <a:r>
              <a:rPr lang="zh-CN" altLang="en-US" sz="3600" dirty="0">
                <a:solidFill>
                  <a:schemeClr val="accent1"/>
                </a:solidFill>
                <a:latin typeface="方正清刻本悦宋简体" panose="02000000000000000000" pitchFamily="2" charset="-122"/>
                <a:ea typeface="方正清刻本悦宋简体" panose="02000000000000000000" pitchFamily="2" charset="-122"/>
              </a:rPr>
              <a:t>共享</a:t>
            </a:r>
          </a:p>
        </p:txBody>
      </p:sp>
      <p:sp>
        <p:nvSpPr>
          <p:cNvPr id="50" name="文本框 49"/>
          <p:cNvSpPr txBox="1"/>
          <p:nvPr/>
        </p:nvSpPr>
        <p:spPr>
          <a:xfrm>
            <a:off x="9081809" y="5171500"/>
            <a:ext cx="2587760" cy="932563"/>
          </a:xfrm>
          <a:prstGeom prst="rect">
            <a:avLst/>
          </a:prstGeom>
          <a:noFill/>
        </p:spPr>
        <p:txBody>
          <a:bodyPr wrap="square" rtlCol="0">
            <a:spAutoFit/>
          </a:bodyPr>
          <a:lstStyle/>
          <a:p>
            <a:pPr algn="ctr">
              <a:lnSpc>
                <a:spcPct val="130000"/>
              </a:lnSpc>
            </a:pPr>
            <a:r>
              <a:rPr lang="zh-CN" altLang="en-US" sz="1400" dirty="0">
                <a:solidFill>
                  <a:schemeClr val="tx1">
                    <a:lumMod val="85000"/>
                    <a:lumOff val="15000"/>
                  </a:schemeClr>
                </a:solidFill>
                <a:latin typeface="+mn-ea"/>
              </a:rPr>
              <a:t>“共享”体现了和谐、共荣的理念，“绿色”回应了公众对环境改善的渴望</a:t>
            </a:r>
          </a:p>
        </p:txBody>
      </p:sp>
      <p:sp>
        <p:nvSpPr>
          <p:cNvPr id="54" name="矩形 53"/>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838625" y="1843526"/>
            <a:ext cx="1146026" cy="1031145"/>
            <a:chOff x="6018211" y="3592513"/>
            <a:chExt cx="1314452" cy="1182688"/>
          </a:xfrm>
          <a:solidFill>
            <a:schemeClr val="accent1"/>
          </a:solidFill>
        </p:grpSpPr>
        <p:sp>
          <p:nvSpPr>
            <p:cNvPr id="10" name="Freeform 43"/>
            <p:cNvSpPr/>
            <p:nvPr/>
          </p:nvSpPr>
          <p:spPr bwMode="auto">
            <a:xfrm>
              <a:off x="6018213" y="3592513"/>
              <a:ext cx="1314450" cy="1182688"/>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p>
          </p:txBody>
        </p:sp>
        <p:sp>
          <p:nvSpPr>
            <p:cNvPr id="11" name="Freeform 44"/>
            <p:cNvSpPr/>
            <p:nvPr/>
          </p:nvSpPr>
          <p:spPr bwMode="auto">
            <a:xfrm>
              <a:off x="6018211" y="3592513"/>
              <a:ext cx="1314450" cy="1182688"/>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grpFill/>
            <a:ln w="6350" cap="flat">
              <a:noFill/>
              <a:prstDash val="solid"/>
              <a:miter lim="800000"/>
            </a:ln>
          </p:spPr>
          <p:txBody>
            <a:bodyPr vert="horz" wrap="square" lIns="91440" tIns="45720" rIns="91440" bIns="45720" numCol="1" anchor="t" anchorCtr="0" compatLnSpc="1"/>
            <a:lstStyle/>
            <a:p>
              <a:endParaRPr lang="zh-CN" altLang="en-US" sz="2000"/>
            </a:p>
          </p:txBody>
        </p:sp>
      </p:grpSp>
      <p:sp>
        <p:nvSpPr>
          <p:cNvPr id="7" name="TextBox 51"/>
          <p:cNvSpPr txBox="1"/>
          <p:nvPr/>
        </p:nvSpPr>
        <p:spPr>
          <a:xfrm>
            <a:off x="2277657" y="3222839"/>
            <a:ext cx="7636686" cy="1200329"/>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ctr"/>
            <a:r>
              <a:rPr lang="zh-CN" altLang="en-US" sz="7200" b="0" dirty="0">
                <a:solidFill>
                  <a:schemeClr val="accent1"/>
                </a:solidFill>
                <a:latin typeface="方正清刻本悦宋简体" panose="02000000000000000000" pitchFamily="2" charset="-122"/>
                <a:ea typeface="方正清刻本悦宋简体" panose="02000000000000000000" pitchFamily="2" charset="-122"/>
              </a:rPr>
              <a:t>数说政府工作报告</a:t>
            </a:r>
          </a:p>
        </p:txBody>
      </p:sp>
      <p:sp>
        <p:nvSpPr>
          <p:cNvPr id="8" name="TextBox 51"/>
          <p:cNvSpPr txBox="1"/>
          <p:nvPr/>
        </p:nvSpPr>
        <p:spPr>
          <a:xfrm>
            <a:off x="5062364" y="1851266"/>
            <a:ext cx="3283565" cy="1015663"/>
          </a:xfrm>
          <a:prstGeom prst="rect">
            <a:avLst/>
          </a:prstGeom>
        </p:spPr>
        <p:txBody>
          <a:bodyPr>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ctr" eaLnBrk="1" hangingPunct="1">
              <a:defRPr/>
            </a:pPr>
            <a:r>
              <a:rPr lang="zh-CN" altLang="en-US" sz="6000" b="0" dirty="0">
                <a:solidFill>
                  <a:schemeClr val="accent1"/>
                </a:solidFill>
                <a:latin typeface="方正清刻本悦宋简体" panose="02000000000000000000" pitchFamily="2" charset="-122"/>
                <a:ea typeface="方正清刻本悦宋简体" panose="02000000000000000000" pitchFamily="2" charset="-122"/>
              </a:rPr>
              <a:t>第二部分</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3150388" cy="646331"/>
          </a:xfrm>
          <a:prstGeom prst="rect">
            <a:avLst/>
          </a:prstGeom>
          <a:noFill/>
        </p:spPr>
        <p:txBody>
          <a:bodyPr wrap="square" rtlCol="0">
            <a:spAutoFit/>
          </a:bodyPr>
          <a:lstStyle/>
          <a:p>
            <a:r>
              <a:rPr lang="en-US" altLang="zh-CN" sz="3600" dirty="0">
                <a:solidFill>
                  <a:schemeClr val="accent1"/>
                </a:solidFill>
                <a:latin typeface="方正清刻本悦宋简体" panose="02000000000000000000" pitchFamily="2" charset="-122"/>
                <a:ea typeface="方正清刻本悦宋简体" panose="02000000000000000000" pitchFamily="2" charset="-122"/>
              </a:rPr>
              <a:t>2016</a:t>
            </a:r>
            <a:r>
              <a:rPr lang="zh-CN" altLang="en-US" sz="3600" dirty="0">
                <a:solidFill>
                  <a:schemeClr val="accent1"/>
                </a:solidFill>
                <a:latin typeface="方正清刻本悦宋简体" panose="02000000000000000000" pitchFamily="2" charset="-122"/>
                <a:ea typeface="方正清刻本悦宋简体" panose="02000000000000000000" pitchFamily="2" charset="-122"/>
              </a:rPr>
              <a:t>工作回顾</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84286" y="50235"/>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7" name="组合 6"/>
          <p:cNvGrpSpPr/>
          <p:nvPr/>
        </p:nvGrpSpPr>
        <p:grpSpPr>
          <a:xfrm>
            <a:off x="1001716" y="2060198"/>
            <a:ext cx="2059671" cy="2059670"/>
            <a:chOff x="1488557" y="1743739"/>
            <a:chExt cx="2232837" cy="2232837"/>
          </a:xfrm>
        </p:grpSpPr>
        <p:grpSp>
          <p:nvGrpSpPr>
            <p:cNvPr id="3" name="组合 2"/>
            <p:cNvGrpSpPr/>
            <p:nvPr/>
          </p:nvGrpSpPr>
          <p:grpSpPr>
            <a:xfrm>
              <a:off x="1488557" y="1743739"/>
              <a:ext cx="2232837" cy="2232837"/>
              <a:chOff x="1924493" y="1998921"/>
              <a:chExt cx="1935126" cy="1935126"/>
            </a:xfrm>
          </p:grpSpPr>
          <p:sp>
            <p:nvSpPr>
              <p:cNvPr id="2" name="椭圆 1"/>
              <p:cNvSpPr/>
              <p:nvPr/>
            </p:nvSpPr>
            <p:spPr>
              <a:xfrm>
                <a:off x="1924493" y="1998921"/>
                <a:ext cx="1935126" cy="193512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1992056" y="2066484"/>
                <a:ext cx="1800000" cy="1800000"/>
              </a:xfrm>
              <a:prstGeom prst="ellipse">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61901" y="1993198"/>
              <a:ext cx="1686148" cy="1686148"/>
            </a:xfrm>
            <a:prstGeom prst="rect">
              <a:avLst/>
            </a:prstGeom>
          </p:spPr>
        </p:pic>
      </p:grpSp>
      <p:sp>
        <p:nvSpPr>
          <p:cNvPr id="8" name="圆角矩形 7"/>
          <p:cNvSpPr/>
          <p:nvPr/>
        </p:nvSpPr>
        <p:spPr>
          <a:xfrm>
            <a:off x="719221" y="3877828"/>
            <a:ext cx="2624661" cy="5584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方正清刻本悦宋简体" panose="02000000000000000000" pitchFamily="2" charset="-122"/>
                <a:ea typeface="方正清刻本悦宋简体" panose="02000000000000000000" pitchFamily="2" charset="-122"/>
              </a:rPr>
              <a:t>国内生产总值增长</a:t>
            </a:r>
          </a:p>
        </p:txBody>
      </p:sp>
      <p:sp>
        <p:nvSpPr>
          <p:cNvPr id="20" name="文本框 19"/>
          <p:cNvSpPr txBox="1"/>
          <p:nvPr/>
        </p:nvSpPr>
        <p:spPr>
          <a:xfrm>
            <a:off x="-130895" y="4728640"/>
            <a:ext cx="4324893" cy="461665"/>
          </a:xfrm>
          <a:prstGeom prst="rect">
            <a:avLst/>
          </a:prstGeom>
          <a:noFill/>
        </p:spPr>
        <p:txBody>
          <a:bodyPr wrap="square" rtlCol="0">
            <a:spAutoFit/>
          </a:bodyPr>
          <a:lstStyle/>
          <a:p>
            <a:pPr algn="ctr"/>
            <a:r>
              <a:rPr lang="zh-CN" altLang="en-US" sz="2400" dirty="0">
                <a:solidFill>
                  <a:schemeClr val="accent1"/>
                </a:solidFill>
                <a:latin typeface="方正清刻本悦宋简体" panose="02000000000000000000" pitchFamily="2" charset="-122"/>
                <a:ea typeface="方正清刻本悦宋简体" panose="02000000000000000000" pitchFamily="2" charset="-122"/>
              </a:rPr>
              <a:t>预期</a:t>
            </a:r>
            <a:r>
              <a:rPr lang="en-US" altLang="zh-CN" sz="2400" dirty="0">
                <a:solidFill>
                  <a:schemeClr val="accent1"/>
                </a:solidFill>
                <a:latin typeface="方正清刻本悦宋简体" panose="02000000000000000000" pitchFamily="2" charset="-122"/>
                <a:ea typeface="方正清刻本悦宋简体" panose="02000000000000000000" pitchFamily="2" charset="-122"/>
              </a:rPr>
              <a:t>6.5%-7%</a:t>
            </a:r>
            <a:r>
              <a:rPr lang="zh-CN" altLang="en-US" sz="2400" dirty="0">
                <a:solidFill>
                  <a:schemeClr val="accent1"/>
                </a:solidFill>
                <a:latin typeface="方正清刻本悦宋简体" panose="02000000000000000000" pitchFamily="2" charset="-122"/>
                <a:ea typeface="方正清刻本悦宋简体" panose="02000000000000000000" pitchFamily="2" charset="-122"/>
              </a:rPr>
              <a:t> 实际</a:t>
            </a:r>
            <a:r>
              <a:rPr lang="en-US" altLang="zh-CN" sz="2400" dirty="0">
                <a:solidFill>
                  <a:schemeClr val="accent1"/>
                </a:solidFill>
                <a:latin typeface="方正清刻本悦宋简体" panose="02000000000000000000" pitchFamily="2" charset="-122"/>
                <a:ea typeface="方正清刻本悦宋简体" panose="02000000000000000000" pitchFamily="2" charset="-122"/>
              </a:rPr>
              <a:t>6.5%</a:t>
            </a:r>
            <a:endParaRPr lang="zh-CN" altLang="en-US" sz="2400" dirty="0">
              <a:solidFill>
                <a:schemeClr val="accent1"/>
              </a:solidFill>
              <a:latin typeface="方正清刻本悦宋简体" panose="02000000000000000000" pitchFamily="2" charset="-122"/>
              <a:ea typeface="方正清刻本悦宋简体" panose="02000000000000000000" pitchFamily="2" charset="-122"/>
            </a:endParaRPr>
          </a:p>
        </p:txBody>
      </p:sp>
      <p:grpSp>
        <p:nvGrpSpPr>
          <p:cNvPr id="56" name="组合 55"/>
          <p:cNvGrpSpPr/>
          <p:nvPr/>
        </p:nvGrpSpPr>
        <p:grpSpPr>
          <a:xfrm>
            <a:off x="5171684" y="2060198"/>
            <a:ext cx="2059671" cy="2059670"/>
            <a:chOff x="1488557" y="1743739"/>
            <a:chExt cx="2232837" cy="2232837"/>
          </a:xfrm>
        </p:grpSpPr>
        <p:grpSp>
          <p:nvGrpSpPr>
            <p:cNvPr id="59" name="组合 58"/>
            <p:cNvGrpSpPr/>
            <p:nvPr/>
          </p:nvGrpSpPr>
          <p:grpSpPr>
            <a:xfrm>
              <a:off x="1488557" y="1743739"/>
              <a:ext cx="2232837" cy="2232837"/>
              <a:chOff x="1924493" y="1998921"/>
              <a:chExt cx="1935126" cy="1935126"/>
            </a:xfrm>
          </p:grpSpPr>
          <p:sp>
            <p:nvSpPr>
              <p:cNvPr id="61" name="椭圆 60"/>
              <p:cNvSpPr/>
              <p:nvPr/>
            </p:nvSpPr>
            <p:spPr>
              <a:xfrm>
                <a:off x="1924493" y="1998921"/>
                <a:ext cx="1935126" cy="193512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a:spLocks noChangeAspect="1"/>
              </p:cNvSpPr>
              <p:nvPr/>
            </p:nvSpPr>
            <p:spPr>
              <a:xfrm>
                <a:off x="1992056" y="2066484"/>
                <a:ext cx="1800000" cy="1800000"/>
              </a:xfrm>
              <a:prstGeom prst="ellipse">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0" name="图片 5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42586" y="2072280"/>
              <a:ext cx="1520169" cy="1520169"/>
            </a:xfrm>
            <a:prstGeom prst="rect">
              <a:avLst/>
            </a:prstGeom>
          </p:spPr>
        </p:pic>
      </p:grpSp>
      <p:sp>
        <p:nvSpPr>
          <p:cNvPr id="57" name="圆角矩形 56"/>
          <p:cNvSpPr/>
          <p:nvPr/>
        </p:nvSpPr>
        <p:spPr>
          <a:xfrm>
            <a:off x="4889189" y="3877828"/>
            <a:ext cx="2624661" cy="5584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方正清刻本悦宋简体" panose="02000000000000000000" pitchFamily="2" charset="-122"/>
                <a:ea typeface="方正清刻本悦宋简体" panose="02000000000000000000" pitchFamily="2" charset="-122"/>
              </a:rPr>
              <a:t>居民消费价格涨幅</a:t>
            </a:r>
          </a:p>
        </p:txBody>
      </p:sp>
      <p:sp>
        <p:nvSpPr>
          <p:cNvPr id="58" name="文本框 57"/>
          <p:cNvSpPr txBox="1"/>
          <p:nvPr/>
        </p:nvSpPr>
        <p:spPr>
          <a:xfrm>
            <a:off x="4039073" y="4728640"/>
            <a:ext cx="4324893" cy="461665"/>
          </a:xfrm>
          <a:prstGeom prst="rect">
            <a:avLst/>
          </a:prstGeom>
          <a:noFill/>
        </p:spPr>
        <p:txBody>
          <a:bodyPr wrap="square" rtlCol="0">
            <a:spAutoFit/>
          </a:bodyPr>
          <a:lstStyle/>
          <a:p>
            <a:pPr algn="ctr"/>
            <a:r>
              <a:rPr lang="zh-CN" altLang="en-US" sz="2400" dirty="0">
                <a:solidFill>
                  <a:schemeClr val="accent1"/>
                </a:solidFill>
                <a:latin typeface="方正清刻本悦宋简体" panose="02000000000000000000" pitchFamily="2" charset="-122"/>
                <a:ea typeface="方正清刻本悦宋简体" panose="02000000000000000000" pitchFamily="2" charset="-122"/>
              </a:rPr>
              <a:t>预期</a:t>
            </a:r>
            <a:r>
              <a:rPr lang="en-US" altLang="zh-CN" sz="2400" dirty="0">
                <a:solidFill>
                  <a:schemeClr val="accent1"/>
                </a:solidFill>
                <a:latin typeface="方正清刻本悦宋简体" panose="02000000000000000000" pitchFamily="2" charset="-122"/>
                <a:ea typeface="方正清刻本悦宋简体" panose="02000000000000000000" pitchFamily="2" charset="-122"/>
              </a:rPr>
              <a:t>3%</a:t>
            </a:r>
            <a:r>
              <a:rPr lang="zh-CN" altLang="en-US" sz="2400" dirty="0">
                <a:solidFill>
                  <a:schemeClr val="accent1"/>
                </a:solidFill>
                <a:latin typeface="方正清刻本悦宋简体" panose="02000000000000000000" pitchFamily="2" charset="-122"/>
                <a:ea typeface="方正清刻本悦宋简体" panose="02000000000000000000" pitchFamily="2" charset="-122"/>
              </a:rPr>
              <a:t> 实际</a:t>
            </a:r>
            <a:r>
              <a:rPr lang="en-US" altLang="zh-CN" sz="2400" dirty="0">
                <a:solidFill>
                  <a:schemeClr val="accent1"/>
                </a:solidFill>
                <a:latin typeface="方正清刻本悦宋简体" panose="02000000000000000000" pitchFamily="2" charset="-122"/>
                <a:ea typeface="方正清刻本悦宋简体" panose="02000000000000000000" pitchFamily="2" charset="-122"/>
              </a:rPr>
              <a:t>2%</a:t>
            </a:r>
            <a:endParaRPr lang="zh-CN" altLang="en-US" sz="2400" dirty="0">
              <a:solidFill>
                <a:schemeClr val="accent1"/>
              </a:solidFill>
              <a:latin typeface="方正清刻本悦宋简体" panose="02000000000000000000" pitchFamily="2" charset="-122"/>
              <a:ea typeface="方正清刻本悦宋简体" panose="02000000000000000000" pitchFamily="2" charset="-122"/>
            </a:endParaRPr>
          </a:p>
        </p:txBody>
      </p:sp>
      <p:grpSp>
        <p:nvGrpSpPr>
          <p:cNvPr id="64" name="组合 63"/>
          <p:cNvGrpSpPr/>
          <p:nvPr/>
        </p:nvGrpSpPr>
        <p:grpSpPr>
          <a:xfrm>
            <a:off x="9341653" y="2060198"/>
            <a:ext cx="2059671" cy="2059670"/>
            <a:chOff x="1488557" y="1743739"/>
            <a:chExt cx="2232837" cy="2232837"/>
          </a:xfrm>
        </p:grpSpPr>
        <p:grpSp>
          <p:nvGrpSpPr>
            <p:cNvPr id="67" name="组合 66"/>
            <p:cNvGrpSpPr/>
            <p:nvPr/>
          </p:nvGrpSpPr>
          <p:grpSpPr>
            <a:xfrm>
              <a:off x="1488557" y="1743739"/>
              <a:ext cx="2232837" cy="2232837"/>
              <a:chOff x="1924493" y="1998921"/>
              <a:chExt cx="1935126" cy="1935126"/>
            </a:xfrm>
          </p:grpSpPr>
          <p:sp>
            <p:nvSpPr>
              <p:cNvPr id="69" name="椭圆 68"/>
              <p:cNvSpPr/>
              <p:nvPr/>
            </p:nvSpPr>
            <p:spPr>
              <a:xfrm>
                <a:off x="1924493" y="1998921"/>
                <a:ext cx="1935126" cy="193512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a:spLocks noChangeAspect="1"/>
              </p:cNvSpPr>
              <p:nvPr/>
            </p:nvSpPr>
            <p:spPr>
              <a:xfrm>
                <a:off x="1992056" y="2066484"/>
                <a:ext cx="1800000" cy="1800000"/>
              </a:xfrm>
              <a:prstGeom prst="ellipse">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8" name="图片 6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63267" y="2072280"/>
              <a:ext cx="1483414" cy="1483415"/>
            </a:xfrm>
            <a:prstGeom prst="rect">
              <a:avLst/>
            </a:prstGeom>
          </p:spPr>
        </p:pic>
      </p:grpSp>
      <p:sp>
        <p:nvSpPr>
          <p:cNvPr id="65" name="圆角矩形 64"/>
          <p:cNvSpPr/>
          <p:nvPr/>
        </p:nvSpPr>
        <p:spPr>
          <a:xfrm>
            <a:off x="9059158" y="3877828"/>
            <a:ext cx="2624661" cy="5584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方正清刻本悦宋简体" panose="02000000000000000000" pitchFamily="2" charset="-122"/>
                <a:ea typeface="方正清刻本悦宋简体" panose="02000000000000000000" pitchFamily="2" charset="-122"/>
              </a:rPr>
              <a:t>城市新增就业</a:t>
            </a:r>
          </a:p>
        </p:txBody>
      </p:sp>
      <p:sp>
        <p:nvSpPr>
          <p:cNvPr id="66" name="文本框 65"/>
          <p:cNvSpPr txBox="1"/>
          <p:nvPr/>
        </p:nvSpPr>
        <p:spPr>
          <a:xfrm>
            <a:off x="8209042" y="4728640"/>
            <a:ext cx="4324893" cy="1052596"/>
          </a:xfrm>
          <a:prstGeom prst="rect">
            <a:avLst/>
          </a:prstGeom>
          <a:noFill/>
        </p:spPr>
        <p:txBody>
          <a:bodyPr wrap="square" rtlCol="0">
            <a:spAutoFit/>
          </a:bodyPr>
          <a:lstStyle/>
          <a:p>
            <a:pPr algn="ctr">
              <a:lnSpc>
                <a:spcPct val="130000"/>
              </a:lnSpc>
            </a:pPr>
            <a:r>
              <a:rPr lang="zh-CN" altLang="en-US" sz="2400" dirty="0">
                <a:solidFill>
                  <a:schemeClr val="accent1"/>
                </a:solidFill>
                <a:latin typeface="方正清刻本悦宋简体" panose="02000000000000000000" pitchFamily="2" charset="-122"/>
                <a:ea typeface="方正清刻本悦宋简体" panose="02000000000000000000" pitchFamily="2" charset="-122"/>
              </a:rPr>
              <a:t>目标</a:t>
            </a:r>
            <a:r>
              <a:rPr lang="en-US" altLang="zh-CN" sz="2400" dirty="0">
                <a:solidFill>
                  <a:schemeClr val="accent1"/>
                </a:solidFill>
                <a:latin typeface="方正清刻本悦宋简体" panose="02000000000000000000" pitchFamily="2" charset="-122"/>
                <a:ea typeface="方正清刻本悦宋简体" panose="02000000000000000000" pitchFamily="2" charset="-122"/>
              </a:rPr>
              <a:t>1000</a:t>
            </a:r>
            <a:r>
              <a:rPr lang="zh-CN" altLang="en-US" sz="2400" dirty="0">
                <a:solidFill>
                  <a:schemeClr val="accent1"/>
                </a:solidFill>
                <a:latin typeface="方正清刻本悦宋简体" panose="02000000000000000000" pitchFamily="2" charset="-122"/>
                <a:ea typeface="方正清刻本悦宋简体" panose="02000000000000000000" pitchFamily="2" charset="-122"/>
              </a:rPr>
              <a:t>万以上 </a:t>
            </a:r>
            <a:endParaRPr lang="en-US" altLang="zh-CN" sz="2400" dirty="0">
              <a:solidFill>
                <a:schemeClr val="accent1"/>
              </a:solidFill>
              <a:latin typeface="方正清刻本悦宋简体" panose="02000000000000000000" pitchFamily="2" charset="-122"/>
              <a:ea typeface="方正清刻本悦宋简体" panose="02000000000000000000" pitchFamily="2" charset="-122"/>
            </a:endParaRPr>
          </a:p>
          <a:p>
            <a:pPr algn="ctr">
              <a:lnSpc>
                <a:spcPct val="130000"/>
              </a:lnSpc>
            </a:pPr>
            <a:r>
              <a:rPr lang="zh-CN" altLang="en-US" sz="2400" dirty="0">
                <a:solidFill>
                  <a:schemeClr val="accent1"/>
                </a:solidFill>
                <a:latin typeface="方正清刻本悦宋简体" panose="02000000000000000000" pitchFamily="2" charset="-122"/>
                <a:ea typeface="方正清刻本悦宋简体" panose="02000000000000000000" pitchFamily="2" charset="-122"/>
              </a:rPr>
              <a:t>实际人数</a:t>
            </a:r>
            <a:r>
              <a:rPr lang="en-US" altLang="zh-CN" sz="2400" dirty="0">
                <a:solidFill>
                  <a:schemeClr val="accent1"/>
                </a:solidFill>
                <a:latin typeface="方正清刻本悦宋简体" panose="02000000000000000000" pitchFamily="2" charset="-122"/>
                <a:ea typeface="方正清刻本悦宋简体" panose="02000000000000000000" pitchFamily="2" charset="-122"/>
              </a:rPr>
              <a:t>1314</a:t>
            </a:r>
            <a:r>
              <a:rPr lang="zh-CN" altLang="en-US" sz="2400" dirty="0">
                <a:solidFill>
                  <a:schemeClr val="accent1"/>
                </a:solidFill>
                <a:latin typeface="方正清刻本悦宋简体" panose="02000000000000000000" pitchFamily="2" charset="-122"/>
                <a:ea typeface="方正清刻本悦宋简体" panose="02000000000000000000" pitchFamily="2" charset="-122"/>
              </a:rPr>
              <a:t>万人</a:t>
            </a:r>
          </a:p>
        </p:txBody>
      </p:sp>
      <p:sp>
        <p:nvSpPr>
          <p:cNvPr id="71" name="矩形 70"/>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34533" y="0"/>
            <a:ext cx="3150388" cy="646331"/>
          </a:xfrm>
          <a:prstGeom prst="rect">
            <a:avLst/>
          </a:prstGeom>
          <a:noFill/>
        </p:spPr>
        <p:txBody>
          <a:bodyPr wrap="square" rtlCol="0">
            <a:spAutoFit/>
          </a:bodyPr>
          <a:lstStyle/>
          <a:p>
            <a:r>
              <a:rPr lang="en-US" altLang="zh-CN" sz="3600" dirty="0">
                <a:solidFill>
                  <a:schemeClr val="accent1"/>
                </a:solidFill>
                <a:latin typeface="方正清刻本悦宋简体" panose="02000000000000000000" pitchFamily="2" charset="-122"/>
                <a:ea typeface="方正清刻本悦宋简体" panose="02000000000000000000" pitchFamily="2" charset="-122"/>
              </a:rPr>
              <a:t>2016</a:t>
            </a:r>
            <a:r>
              <a:rPr lang="zh-CN" altLang="en-US" sz="3600" dirty="0">
                <a:solidFill>
                  <a:schemeClr val="accent1"/>
                </a:solidFill>
                <a:latin typeface="方正清刻本悦宋简体" panose="02000000000000000000" pitchFamily="2" charset="-122"/>
                <a:ea typeface="方正清刻本悦宋简体" panose="02000000000000000000" pitchFamily="2" charset="-122"/>
              </a:rPr>
              <a:t>工作回顾</a:t>
            </a:r>
          </a:p>
        </p:txBody>
      </p:sp>
      <p:cxnSp>
        <p:nvCxnSpPr>
          <p:cNvPr id="23" name="直接连接符 22"/>
          <p:cNvCxnSpPr/>
          <p:nvPr/>
        </p:nvCxnSpPr>
        <p:spPr>
          <a:xfrm flipV="1">
            <a:off x="0" y="685801"/>
            <a:ext cx="12204000" cy="846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399895" y="36954"/>
            <a:ext cx="3759582" cy="567267"/>
            <a:chOff x="8399895" y="36954"/>
            <a:chExt cx="3759582" cy="567267"/>
          </a:xfrm>
        </p:grpSpPr>
        <p:grpSp>
          <p:nvGrpSpPr>
            <p:cNvPr id="24" name="组合 23"/>
            <p:cNvGrpSpPr/>
            <p:nvPr/>
          </p:nvGrpSpPr>
          <p:grpSpPr>
            <a:xfrm>
              <a:off x="8399895" y="36954"/>
              <a:ext cx="1179814" cy="567267"/>
              <a:chOff x="2600221" y="247815"/>
              <a:chExt cx="1650517" cy="793586"/>
            </a:xfrm>
          </p:grpSpPr>
          <p:pic>
            <p:nvPicPr>
              <p:cNvPr id="25" name="Picture 5" descr="F:\PPT分类资料\两会\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0221" y="247815"/>
                <a:ext cx="721711" cy="7935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PPT分类资料\两会\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4102" y="247815"/>
                <a:ext cx="766636" cy="79358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84286" y="51146"/>
              <a:ext cx="2475191" cy="543822"/>
            </a:xfrm>
            <a:prstGeom prst="rect">
              <a:avLst/>
            </a:prstGeom>
          </p:spPr>
        </p:pic>
      </p:grpSp>
      <p:grpSp>
        <p:nvGrpSpPr>
          <p:cNvPr id="31" name="组合 30"/>
          <p:cNvGrpSpPr/>
          <p:nvPr/>
        </p:nvGrpSpPr>
        <p:grpSpPr>
          <a:xfrm>
            <a:off x="0" y="0"/>
            <a:ext cx="1049867" cy="694267"/>
            <a:chOff x="0" y="0"/>
            <a:chExt cx="1049867" cy="694267"/>
          </a:xfrm>
        </p:grpSpPr>
        <p:sp>
          <p:nvSpPr>
            <p:cNvPr id="2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7" name="组合 6"/>
          <p:cNvGrpSpPr/>
          <p:nvPr/>
        </p:nvGrpSpPr>
        <p:grpSpPr>
          <a:xfrm>
            <a:off x="1001716" y="2060198"/>
            <a:ext cx="2059671" cy="2059670"/>
            <a:chOff x="1488557" y="1743739"/>
            <a:chExt cx="2232837" cy="2232837"/>
          </a:xfrm>
        </p:grpSpPr>
        <p:grpSp>
          <p:nvGrpSpPr>
            <p:cNvPr id="3" name="组合 2"/>
            <p:cNvGrpSpPr/>
            <p:nvPr/>
          </p:nvGrpSpPr>
          <p:grpSpPr>
            <a:xfrm>
              <a:off x="1488557" y="1743739"/>
              <a:ext cx="2232837" cy="2232837"/>
              <a:chOff x="1924493" y="1998921"/>
              <a:chExt cx="1935126" cy="1935126"/>
            </a:xfrm>
          </p:grpSpPr>
          <p:sp>
            <p:nvSpPr>
              <p:cNvPr id="2" name="椭圆 1"/>
              <p:cNvSpPr/>
              <p:nvPr/>
            </p:nvSpPr>
            <p:spPr>
              <a:xfrm>
                <a:off x="1924493" y="1998921"/>
                <a:ext cx="1935126" cy="193512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1992056" y="2066484"/>
                <a:ext cx="1800000" cy="1800000"/>
              </a:xfrm>
              <a:prstGeom prst="ellipse">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61901" y="1993198"/>
              <a:ext cx="1686147" cy="1686148"/>
            </a:xfrm>
            <a:prstGeom prst="rect">
              <a:avLst/>
            </a:prstGeom>
          </p:spPr>
        </p:pic>
      </p:grpSp>
      <p:sp>
        <p:nvSpPr>
          <p:cNvPr id="8" name="圆角矩形 7"/>
          <p:cNvSpPr/>
          <p:nvPr/>
        </p:nvSpPr>
        <p:spPr>
          <a:xfrm>
            <a:off x="719221" y="3877828"/>
            <a:ext cx="2624661" cy="5584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方正清刻本悦宋简体" panose="02000000000000000000" pitchFamily="2" charset="-122"/>
                <a:ea typeface="方正清刻本悦宋简体" panose="02000000000000000000" pitchFamily="2" charset="-122"/>
              </a:rPr>
              <a:t>城市登记失业率</a:t>
            </a:r>
          </a:p>
        </p:txBody>
      </p:sp>
      <p:sp>
        <p:nvSpPr>
          <p:cNvPr id="20" name="文本框 19"/>
          <p:cNvSpPr txBox="1"/>
          <p:nvPr/>
        </p:nvSpPr>
        <p:spPr>
          <a:xfrm>
            <a:off x="-130895" y="4728640"/>
            <a:ext cx="4324893" cy="461665"/>
          </a:xfrm>
          <a:prstGeom prst="rect">
            <a:avLst/>
          </a:prstGeom>
          <a:noFill/>
        </p:spPr>
        <p:txBody>
          <a:bodyPr wrap="square" rtlCol="0">
            <a:spAutoFit/>
          </a:bodyPr>
          <a:lstStyle/>
          <a:p>
            <a:pPr algn="ctr"/>
            <a:r>
              <a:rPr lang="zh-CN" altLang="en-US" sz="2400" dirty="0">
                <a:solidFill>
                  <a:schemeClr val="accent1"/>
                </a:solidFill>
                <a:latin typeface="方正清刻本悦宋简体" panose="02000000000000000000" pitchFamily="2" charset="-122"/>
                <a:ea typeface="方正清刻本悦宋简体" panose="02000000000000000000" pitchFamily="2" charset="-122"/>
              </a:rPr>
              <a:t>预期</a:t>
            </a:r>
            <a:r>
              <a:rPr lang="en-US" altLang="zh-CN" sz="2400" dirty="0">
                <a:solidFill>
                  <a:schemeClr val="accent1"/>
                </a:solidFill>
                <a:latin typeface="方正清刻本悦宋简体" panose="02000000000000000000" pitchFamily="2" charset="-122"/>
                <a:ea typeface="方正清刻本悦宋简体" panose="02000000000000000000" pitchFamily="2" charset="-122"/>
              </a:rPr>
              <a:t>4.5%</a:t>
            </a:r>
            <a:r>
              <a:rPr lang="zh-CN" altLang="en-US" sz="2400" dirty="0">
                <a:solidFill>
                  <a:schemeClr val="accent1"/>
                </a:solidFill>
                <a:latin typeface="方正清刻本悦宋简体" panose="02000000000000000000" pitchFamily="2" charset="-122"/>
                <a:ea typeface="方正清刻本悦宋简体" panose="02000000000000000000" pitchFamily="2" charset="-122"/>
              </a:rPr>
              <a:t> 实际</a:t>
            </a:r>
            <a:r>
              <a:rPr lang="en-US" altLang="zh-CN" sz="2400" dirty="0">
                <a:solidFill>
                  <a:schemeClr val="accent1"/>
                </a:solidFill>
                <a:latin typeface="方正清刻本悦宋简体" panose="02000000000000000000" pitchFamily="2" charset="-122"/>
                <a:ea typeface="方正清刻本悦宋简体" panose="02000000000000000000" pitchFamily="2" charset="-122"/>
              </a:rPr>
              <a:t>4.02%</a:t>
            </a:r>
            <a:endParaRPr lang="zh-CN" altLang="en-US" sz="2400" dirty="0">
              <a:solidFill>
                <a:schemeClr val="accent1"/>
              </a:solidFill>
              <a:latin typeface="方正清刻本悦宋简体" panose="02000000000000000000" pitchFamily="2" charset="-122"/>
              <a:ea typeface="方正清刻本悦宋简体" panose="02000000000000000000" pitchFamily="2" charset="-122"/>
            </a:endParaRPr>
          </a:p>
        </p:txBody>
      </p:sp>
      <p:grpSp>
        <p:nvGrpSpPr>
          <p:cNvPr id="56" name="组合 55"/>
          <p:cNvGrpSpPr/>
          <p:nvPr/>
        </p:nvGrpSpPr>
        <p:grpSpPr>
          <a:xfrm>
            <a:off x="5171684" y="2060198"/>
            <a:ext cx="2059671" cy="2059670"/>
            <a:chOff x="1488557" y="1743739"/>
            <a:chExt cx="2232837" cy="2232837"/>
          </a:xfrm>
        </p:grpSpPr>
        <p:grpSp>
          <p:nvGrpSpPr>
            <p:cNvPr id="59" name="组合 58"/>
            <p:cNvGrpSpPr/>
            <p:nvPr/>
          </p:nvGrpSpPr>
          <p:grpSpPr>
            <a:xfrm>
              <a:off x="1488557" y="1743739"/>
              <a:ext cx="2232837" cy="2232837"/>
              <a:chOff x="1924493" y="1998921"/>
              <a:chExt cx="1935126" cy="1935126"/>
            </a:xfrm>
          </p:grpSpPr>
          <p:sp>
            <p:nvSpPr>
              <p:cNvPr id="61" name="椭圆 60"/>
              <p:cNvSpPr/>
              <p:nvPr/>
            </p:nvSpPr>
            <p:spPr>
              <a:xfrm>
                <a:off x="1924493" y="1998921"/>
                <a:ext cx="1935126" cy="193512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a:spLocks noChangeAspect="1"/>
              </p:cNvSpPr>
              <p:nvPr/>
            </p:nvSpPr>
            <p:spPr>
              <a:xfrm>
                <a:off x="1992056" y="2066484"/>
                <a:ext cx="1800000" cy="1800000"/>
              </a:xfrm>
              <a:prstGeom prst="ellipse">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0" name="图片 5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42586" y="2072280"/>
              <a:ext cx="1520169" cy="1520169"/>
            </a:xfrm>
            <a:prstGeom prst="rect">
              <a:avLst/>
            </a:prstGeom>
          </p:spPr>
        </p:pic>
      </p:grpSp>
      <p:sp>
        <p:nvSpPr>
          <p:cNvPr id="57" name="圆角矩形 56"/>
          <p:cNvSpPr/>
          <p:nvPr/>
        </p:nvSpPr>
        <p:spPr>
          <a:xfrm>
            <a:off x="4889189" y="3877828"/>
            <a:ext cx="2624661" cy="5584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方正清刻本悦宋简体" panose="02000000000000000000" pitchFamily="2" charset="-122"/>
                <a:ea typeface="方正清刻本悦宋简体" panose="02000000000000000000" pitchFamily="2" charset="-122"/>
              </a:rPr>
              <a:t>农村贫困人口脱贫</a:t>
            </a:r>
          </a:p>
        </p:txBody>
      </p:sp>
      <p:sp>
        <p:nvSpPr>
          <p:cNvPr id="58" name="文本框 57"/>
          <p:cNvSpPr txBox="1"/>
          <p:nvPr/>
        </p:nvSpPr>
        <p:spPr>
          <a:xfrm>
            <a:off x="4039073" y="4728640"/>
            <a:ext cx="4324893" cy="461665"/>
          </a:xfrm>
          <a:prstGeom prst="rect">
            <a:avLst/>
          </a:prstGeom>
          <a:noFill/>
        </p:spPr>
        <p:txBody>
          <a:bodyPr wrap="square" rtlCol="0">
            <a:spAutoFit/>
          </a:bodyPr>
          <a:lstStyle/>
          <a:p>
            <a:pPr algn="ctr"/>
            <a:r>
              <a:rPr lang="zh-CN" altLang="en-US" sz="2400" dirty="0">
                <a:solidFill>
                  <a:schemeClr val="accent1"/>
                </a:solidFill>
                <a:latin typeface="方正清刻本悦宋简体" panose="02000000000000000000" pitchFamily="2" charset="-122"/>
                <a:ea typeface="方正清刻本悦宋简体" panose="02000000000000000000" pitchFamily="2" charset="-122"/>
              </a:rPr>
              <a:t>任务</a:t>
            </a:r>
            <a:r>
              <a:rPr lang="en-US" altLang="zh-CN" sz="2400" dirty="0">
                <a:solidFill>
                  <a:schemeClr val="accent1"/>
                </a:solidFill>
                <a:latin typeface="方正清刻本悦宋简体" panose="02000000000000000000" pitchFamily="2" charset="-122"/>
                <a:ea typeface="方正清刻本悦宋简体" panose="02000000000000000000" pitchFamily="2" charset="-122"/>
              </a:rPr>
              <a:t>1000</a:t>
            </a:r>
            <a:r>
              <a:rPr lang="zh-CN" altLang="en-US" sz="2400" dirty="0">
                <a:solidFill>
                  <a:schemeClr val="accent1"/>
                </a:solidFill>
                <a:latin typeface="方正清刻本悦宋简体" panose="02000000000000000000" pitchFamily="2" charset="-122"/>
                <a:ea typeface="方正清刻本悦宋简体" panose="02000000000000000000" pitchFamily="2" charset="-122"/>
              </a:rPr>
              <a:t>万 实际</a:t>
            </a:r>
            <a:r>
              <a:rPr lang="en-US" altLang="zh-CN" sz="2400" dirty="0">
                <a:solidFill>
                  <a:schemeClr val="accent1"/>
                </a:solidFill>
                <a:latin typeface="方正清刻本悦宋简体" panose="02000000000000000000" pitchFamily="2" charset="-122"/>
                <a:ea typeface="方正清刻本悦宋简体" panose="02000000000000000000" pitchFamily="2" charset="-122"/>
              </a:rPr>
              <a:t>1240</a:t>
            </a:r>
            <a:r>
              <a:rPr lang="zh-CN" altLang="en-US" sz="2400" dirty="0">
                <a:solidFill>
                  <a:schemeClr val="accent1"/>
                </a:solidFill>
                <a:latin typeface="方正清刻本悦宋简体" panose="02000000000000000000" pitchFamily="2" charset="-122"/>
                <a:ea typeface="方正清刻本悦宋简体" panose="02000000000000000000" pitchFamily="2" charset="-122"/>
              </a:rPr>
              <a:t>万</a:t>
            </a:r>
          </a:p>
        </p:txBody>
      </p:sp>
      <p:grpSp>
        <p:nvGrpSpPr>
          <p:cNvPr id="64" name="组合 63"/>
          <p:cNvGrpSpPr/>
          <p:nvPr/>
        </p:nvGrpSpPr>
        <p:grpSpPr>
          <a:xfrm>
            <a:off x="9341653" y="2060198"/>
            <a:ext cx="2059671" cy="2059670"/>
            <a:chOff x="1488557" y="1743739"/>
            <a:chExt cx="2232837" cy="2232837"/>
          </a:xfrm>
        </p:grpSpPr>
        <p:grpSp>
          <p:nvGrpSpPr>
            <p:cNvPr id="67" name="组合 66"/>
            <p:cNvGrpSpPr/>
            <p:nvPr/>
          </p:nvGrpSpPr>
          <p:grpSpPr>
            <a:xfrm>
              <a:off x="1488557" y="1743739"/>
              <a:ext cx="2232837" cy="2232837"/>
              <a:chOff x="1924493" y="1998921"/>
              <a:chExt cx="1935126" cy="1935126"/>
            </a:xfrm>
          </p:grpSpPr>
          <p:sp>
            <p:nvSpPr>
              <p:cNvPr id="69" name="椭圆 68"/>
              <p:cNvSpPr/>
              <p:nvPr/>
            </p:nvSpPr>
            <p:spPr>
              <a:xfrm>
                <a:off x="1924493" y="1998921"/>
                <a:ext cx="1935126" cy="193512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a:spLocks noChangeAspect="1"/>
              </p:cNvSpPr>
              <p:nvPr/>
            </p:nvSpPr>
            <p:spPr>
              <a:xfrm>
                <a:off x="1992056" y="2066484"/>
                <a:ext cx="1800000" cy="1800000"/>
              </a:xfrm>
              <a:prstGeom prst="ellipse">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8" name="图片 6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63267" y="2072280"/>
              <a:ext cx="1483414" cy="1483415"/>
            </a:xfrm>
            <a:prstGeom prst="rect">
              <a:avLst/>
            </a:prstGeom>
          </p:spPr>
        </p:pic>
      </p:grpSp>
      <p:sp>
        <p:nvSpPr>
          <p:cNvPr id="65" name="圆角矩形 64"/>
          <p:cNvSpPr/>
          <p:nvPr/>
        </p:nvSpPr>
        <p:spPr>
          <a:xfrm>
            <a:off x="9059158" y="3877828"/>
            <a:ext cx="2624661" cy="5584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方正清刻本悦宋简体" panose="02000000000000000000" pitchFamily="2" charset="-122"/>
                <a:ea typeface="方正清刻本悦宋简体" panose="02000000000000000000" pitchFamily="2" charset="-122"/>
              </a:rPr>
              <a:t>广义货币</a:t>
            </a:r>
            <a:r>
              <a:rPr lang="en-US" altLang="zh-CN" sz="2400" dirty="0">
                <a:latin typeface="方正清刻本悦宋简体" panose="02000000000000000000" pitchFamily="2" charset="-122"/>
                <a:ea typeface="方正清刻本悦宋简体" panose="02000000000000000000" pitchFamily="2" charset="-122"/>
              </a:rPr>
              <a:t>M2</a:t>
            </a:r>
            <a:r>
              <a:rPr lang="zh-CN" altLang="en-US" sz="2400" dirty="0">
                <a:latin typeface="方正清刻本悦宋简体" panose="02000000000000000000" pitchFamily="2" charset="-122"/>
                <a:ea typeface="方正清刻本悦宋简体" panose="02000000000000000000" pitchFamily="2" charset="-122"/>
              </a:rPr>
              <a:t>增长</a:t>
            </a:r>
          </a:p>
        </p:txBody>
      </p:sp>
      <p:sp>
        <p:nvSpPr>
          <p:cNvPr id="66" name="文本框 65"/>
          <p:cNvSpPr txBox="1"/>
          <p:nvPr/>
        </p:nvSpPr>
        <p:spPr>
          <a:xfrm>
            <a:off x="8209042" y="4728640"/>
            <a:ext cx="4324893" cy="529247"/>
          </a:xfrm>
          <a:prstGeom prst="rect">
            <a:avLst/>
          </a:prstGeom>
          <a:noFill/>
        </p:spPr>
        <p:txBody>
          <a:bodyPr wrap="square" rtlCol="0">
            <a:spAutoFit/>
          </a:bodyPr>
          <a:lstStyle/>
          <a:p>
            <a:pPr algn="ctr">
              <a:lnSpc>
                <a:spcPct val="130000"/>
              </a:lnSpc>
            </a:pPr>
            <a:r>
              <a:rPr lang="zh-CN" altLang="en-US" sz="2400" dirty="0">
                <a:solidFill>
                  <a:schemeClr val="accent1"/>
                </a:solidFill>
                <a:latin typeface="方正清刻本悦宋简体" panose="02000000000000000000" pitchFamily="2" charset="-122"/>
                <a:ea typeface="方正清刻本悦宋简体" panose="02000000000000000000" pitchFamily="2" charset="-122"/>
              </a:rPr>
              <a:t>预期</a:t>
            </a:r>
            <a:r>
              <a:rPr lang="en-US" altLang="zh-CN" sz="2400" dirty="0">
                <a:solidFill>
                  <a:schemeClr val="accent1"/>
                </a:solidFill>
                <a:latin typeface="方正清刻本悦宋简体" panose="02000000000000000000" pitchFamily="2" charset="-122"/>
                <a:ea typeface="方正清刻本悦宋简体" panose="02000000000000000000" pitchFamily="2" charset="-122"/>
              </a:rPr>
              <a:t>13% </a:t>
            </a:r>
            <a:r>
              <a:rPr lang="zh-CN" altLang="en-US" sz="2400" dirty="0">
                <a:solidFill>
                  <a:schemeClr val="accent1"/>
                </a:solidFill>
                <a:latin typeface="方正清刻本悦宋简体" panose="02000000000000000000" pitchFamily="2" charset="-122"/>
                <a:ea typeface="方正清刻本悦宋简体" panose="02000000000000000000" pitchFamily="2" charset="-122"/>
              </a:rPr>
              <a:t>实际</a:t>
            </a:r>
            <a:r>
              <a:rPr lang="en-US" altLang="zh-CN" sz="2400" dirty="0">
                <a:solidFill>
                  <a:schemeClr val="accent1"/>
                </a:solidFill>
                <a:latin typeface="方正清刻本悦宋简体" panose="02000000000000000000" pitchFamily="2" charset="-122"/>
                <a:ea typeface="方正清刻本悦宋简体" panose="02000000000000000000" pitchFamily="2" charset="-122"/>
              </a:rPr>
              <a:t>11.3%</a:t>
            </a:r>
            <a:endParaRPr lang="zh-CN" altLang="en-US" sz="2400" dirty="0">
              <a:solidFill>
                <a:schemeClr val="accent1"/>
              </a:solidFill>
              <a:latin typeface="方正清刻本悦宋简体" panose="02000000000000000000" pitchFamily="2" charset="-122"/>
              <a:ea typeface="方正清刻本悦宋简体" panose="02000000000000000000" pitchFamily="2" charset="-122"/>
            </a:endParaRPr>
          </a:p>
        </p:txBody>
      </p:sp>
      <p:sp>
        <p:nvSpPr>
          <p:cNvPr id="33" name="矩形 32"/>
          <p:cNvSpPr/>
          <p:nvPr/>
        </p:nvSpPr>
        <p:spPr>
          <a:xfrm>
            <a:off x="0" y="6725468"/>
            <a:ext cx="12192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Office 主题">
  <a:themeElements>
    <a:clrScheme name="自定义 12-简笔画党政">
      <a:dk1>
        <a:sysClr val="windowText" lastClr="000000"/>
      </a:dk1>
      <a:lt1>
        <a:sysClr val="window" lastClr="FFFFFF"/>
      </a:lt1>
      <a:dk2>
        <a:srgbClr val="17406D"/>
      </a:dk2>
      <a:lt2>
        <a:srgbClr val="FFFFFF"/>
      </a:lt2>
      <a:accent1>
        <a:srgbClr val="AF0B06"/>
      </a:accent1>
      <a:accent2>
        <a:srgbClr val="D8D8D8"/>
      </a:accent2>
      <a:accent3>
        <a:srgbClr val="0BD0D9"/>
      </a:accent3>
      <a:accent4>
        <a:srgbClr val="10CF9B"/>
      </a:accent4>
      <a:accent5>
        <a:srgbClr val="7CCA62"/>
      </a:accent5>
      <a:accent6>
        <a:srgbClr val="A5C249"/>
      </a:accent6>
      <a:hlink>
        <a:srgbClr val="F49100"/>
      </a:hlink>
      <a:folHlink>
        <a:srgbClr val="85DFD0"/>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2171</Words>
  <Application>Microsoft Office PowerPoint</Application>
  <PresentationFormat>宽屏</PresentationFormat>
  <Paragraphs>227</Paragraphs>
  <Slides>33</Slides>
  <Notes>33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33</vt:i4>
      </vt:variant>
    </vt:vector>
  </HeadingPairs>
  <TitlesOfParts>
    <vt:vector size="40" baseType="lpstr">
      <vt:lpstr>方正清刻本悦宋简体</vt:lpstr>
      <vt:lpstr>微软雅黑</vt:lpstr>
      <vt:lpstr>禹卫书法行书简体</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75</cp:revision>
  <dcterms:created xsi:type="dcterms:W3CDTF">2017-03-06T05:31:00Z</dcterms:created>
  <dcterms:modified xsi:type="dcterms:W3CDTF">2021-01-05T07:26:14Z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