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0" r:id="rId2"/>
  </p:sldMasterIdLst>
  <p:notesMasterIdLst>
    <p:notesMasterId r:id="rId25"/>
  </p:notesMasterIdLst>
  <p:sldIdLst>
    <p:sldId id="505" r:id="rId3"/>
    <p:sldId id="503" r:id="rId4"/>
    <p:sldId id="506" r:id="rId5"/>
    <p:sldId id="507" r:id="rId6"/>
    <p:sldId id="432" r:id="rId7"/>
    <p:sldId id="508" r:id="rId8"/>
    <p:sldId id="577" r:id="rId9"/>
    <p:sldId id="528" r:id="rId10"/>
    <p:sldId id="509" r:id="rId11"/>
    <p:sldId id="510" r:id="rId12"/>
    <p:sldId id="511" r:id="rId13"/>
    <p:sldId id="512" r:id="rId14"/>
    <p:sldId id="514" r:id="rId15"/>
    <p:sldId id="518" r:id="rId16"/>
    <p:sldId id="643" r:id="rId17"/>
    <p:sldId id="644" r:id="rId18"/>
    <p:sldId id="645" r:id="rId19"/>
    <p:sldId id="646" r:id="rId20"/>
    <p:sldId id="647" r:id="rId21"/>
    <p:sldId id="648" r:id="rId22"/>
    <p:sldId id="649" r:id="rId23"/>
    <p:sldId id="554" r:id="rId24"/>
  </p:sldIdLst>
  <p:sldSz cx="12192000" cy="6858000"/>
  <p:notesSz cx="9144000" cy="6858000"/>
  <p:defaultTextStyle>
    <a:defPPr>
      <a:defRPr lang="zh-CN"/>
    </a:defPPr>
    <a:lvl1pPr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1pPr>
    <a:lvl2pPr marL="6096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2pPr>
    <a:lvl3pPr marL="12192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3pPr>
    <a:lvl4pPr marL="18288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4pPr>
    <a:lvl5pPr marL="24384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525">
          <p15:clr>
            <a:srgbClr val="A4A3A4"/>
          </p15:clr>
        </p15:guide>
        <p15:guide id="2" pos="3906">
          <p15:clr>
            <a:srgbClr val="A4A3A4"/>
          </p15:clr>
        </p15:guide>
        <p15:guide id="3" orient="horz" pos="36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940000"/>
    <a:srgbClr val="FA9B04"/>
    <a:srgbClr val="3333FF"/>
    <a:srgbClr val="D60093"/>
    <a:srgbClr val="33CC33"/>
    <a:srgbClr val="E3F739"/>
    <a:srgbClr val="706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varScale="1">
        <p:scale>
          <a:sx n="84" d="100"/>
          <a:sy n="84" d="100"/>
        </p:scale>
        <p:origin x="378" y="84"/>
      </p:cViewPr>
      <p:guideLst>
        <p:guide orient="horz" pos="525"/>
        <p:guide pos="3906"/>
        <p:guide orient="horz" pos="3693"/>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3962400" cy="342900"/>
          </a:xfrm>
          <a:prstGeom prst="rect">
            <a:avLst/>
          </a:prstGeom>
          <a:noFill/>
          <a:ln w="9525">
            <a:noFill/>
          </a:ln>
        </p:spPr>
        <p:txBody>
          <a:bodyPr vert="horz"/>
          <a:lstStyle>
            <a:lvl1pPr>
              <a:defRPr sz="1200" noProof="1"/>
            </a:lvl1pPr>
          </a:lstStyle>
          <a:p>
            <a:endParaRPr/>
          </a:p>
        </p:txBody>
      </p:sp>
      <p:sp>
        <p:nvSpPr>
          <p:cNvPr id="2051" name="日期占位符 2"/>
          <p:cNvSpPr>
            <a:spLocks noGrp="1"/>
          </p:cNvSpPr>
          <p:nvPr>
            <p:ph type="dt" idx="1"/>
          </p:nvPr>
        </p:nvSpPr>
        <p:spPr>
          <a:xfrm>
            <a:off x="5180013" y="0"/>
            <a:ext cx="3962400" cy="342900"/>
          </a:xfrm>
          <a:prstGeom prst="rect">
            <a:avLst/>
          </a:prstGeom>
          <a:noFill/>
          <a:ln w="9525">
            <a:noFill/>
          </a:ln>
        </p:spPr>
        <p:txBody>
          <a:bodyPr vert="horz"/>
          <a:lstStyle>
            <a:lvl1pPr algn="r">
              <a:defRPr noProof="1" dirty="0"/>
            </a:lvl1pPr>
          </a:lstStyle>
          <a:p>
            <a:fld id="{BB962C8B-B14F-4D97-AF65-F5344CB8AC3E}" type="datetime1">
              <a:rPr lang="zh-CN" altLang="en-US"/>
              <a:t>2021/1/5</a:t>
            </a:fld>
            <a:endParaRPr lang="zh-CN" altLang="en-US" sz="1200"/>
          </a:p>
        </p:txBody>
      </p:sp>
      <p:sp>
        <p:nvSpPr>
          <p:cNvPr id="3076" name="幻灯片图像占位符 3"/>
          <p:cNvSpPr>
            <a:spLocks noGrp="1" noRot="1" noChangeAspect="1" noChangeArrowheads="1"/>
          </p:cNvSpPr>
          <p:nvPr>
            <p:ph type="sldImg" idx="4294967295"/>
          </p:nvPr>
        </p:nvSpPr>
        <p:spPr bwMode="auto">
          <a:xfrm>
            <a:off x="2286000" y="514350"/>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备注占位符 4"/>
          <p:cNvSpPr>
            <a:spLocks noGrp="1" noRot="1" noChangeAspect="1" noChangeArrowheads="1"/>
          </p:cNvSpPr>
          <p:nvPr/>
        </p:nvSpPr>
        <p:spPr bwMode="auto">
          <a:xfrm>
            <a:off x="914400" y="3257550"/>
            <a:ext cx="7315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4" name="页脚占位符 5"/>
          <p:cNvSpPr>
            <a:spLocks noGrp="1"/>
          </p:cNvSpPr>
          <p:nvPr>
            <p:ph type="ftr" sz="quarter" idx="4"/>
          </p:nvPr>
        </p:nvSpPr>
        <p:spPr>
          <a:xfrm>
            <a:off x="0" y="6513513"/>
            <a:ext cx="3962400" cy="342900"/>
          </a:xfrm>
          <a:prstGeom prst="rect">
            <a:avLst/>
          </a:prstGeom>
          <a:noFill/>
          <a:ln w="9525">
            <a:noFill/>
          </a:ln>
        </p:spPr>
        <p:txBody>
          <a:bodyPr vert="horz" anchor="b"/>
          <a:lstStyle>
            <a:lvl1pPr>
              <a:defRPr sz="1200" noProof="1"/>
            </a:lvl1pPr>
          </a:lstStyle>
          <a:p>
            <a:endParaRPr/>
          </a:p>
        </p:txBody>
      </p:sp>
      <p:sp>
        <p:nvSpPr>
          <p:cNvPr id="2055" name="灯片编号占位符 6"/>
          <p:cNvSpPr>
            <a:spLocks noGrp="1"/>
          </p:cNvSpPr>
          <p:nvPr>
            <p:ph type="sldNum" sz="quarter" idx="5"/>
          </p:nvPr>
        </p:nvSpPr>
        <p:spPr>
          <a:xfrm>
            <a:off x="5180013" y="6513513"/>
            <a:ext cx="3962400" cy="342900"/>
          </a:xfrm>
          <a:prstGeom prst="rect">
            <a:avLst/>
          </a:prstGeom>
          <a:noFill/>
          <a:ln w="9525">
            <a:noFill/>
          </a:ln>
        </p:spPr>
        <p:txBody>
          <a:bodyPr vert="horz" anchor="b"/>
          <a:lstStyle>
            <a:lvl1pPr algn="r">
              <a:defRPr noProof="1" dirty="0"/>
            </a:lvl1pPr>
          </a:lstStyle>
          <a:p>
            <a:fld id="{BDF82985-3686-472F-837A-E26D4975BFB9}" type="slidenum">
              <a:rPr lang="zh-CN" altLang="en-US"/>
              <a:t>‹#›</a:t>
            </a:fld>
            <a:endParaRPr lang="zh-CN" altLang="en-US" sz="1200"/>
          </a:p>
        </p:txBody>
      </p:sp>
    </p:spTree>
  </p:cSld>
  <p:clrMap bg1="lt1" tx1="dk1" bg2="lt2" tx2="dk2" accent1="accent1" accent2="accent2" accent3="accent3" accent4="accent4" accent5="accent5" accent6="accent6" hlink="hlink" folHlink="folHlink"/>
  <p:notesStyle>
    <a:lvl1pPr algn="l" defTabSz="0" rtl="0" fontAlgn="base">
      <a:spcBef>
        <a:spcPct val="0"/>
      </a:spcBef>
      <a:spcAft>
        <a:spcPct val="0"/>
      </a:spcAft>
      <a:defRPr sz="1200" kern="1200">
        <a:solidFill>
          <a:schemeClr val="tx1"/>
        </a:solidFill>
        <a:latin typeface="Arial" panose="020B0604020202020204" pitchFamily="34" charset="0"/>
      </a:defRPr>
    </a:lvl1pPr>
    <a:lvl2pPr lvl="1" algn="l" defTabSz="0" rtl="0" fontAlgn="base">
      <a:spcBef>
        <a:spcPct val="0"/>
      </a:spcBef>
      <a:spcAft>
        <a:spcPct val="0"/>
      </a:spcAft>
      <a:defRPr sz="1200" kern="1200">
        <a:solidFill>
          <a:schemeClr val="tx1"/>
        </a:solidFill>
        <a:latin typeface="Arial" panose="020B0604020202020204" pitchFamily="34" charset="0"/>
      </a:defRPr>
    </a:lvl2pPr>
    <a:lvl3pPr lvl="2" algn="l" defTabSz="0" rtl="0" fontAlgn="base">
      <a:spcBef>
        <a:spcPct val="0"/>
      </a:spcBef>
      <a:spcAft>
        <a:spcPct val="0"/>
      </a:spcAft>
      <a:defRPr sz="1200" kern="1200">
        <a:solidFill>
          <a:schemeClr val="tx1"/>
        </a:solidFill>
        <a:latin typeface="Arial" panose="020B0604020202020204" pitchFamily="34" charset="0"/>
      </a:defRPr>
    </a:lvl3pPr>
    <a:lvl4pPr lvl="3" algn="l" defTabSz="0" rtl="0" fontAlgn="base">
      <a:spcBef>
        <a:spcPct val="0"/>
      </a:spcBef>
      <a:spcAft>
        <a:spcPct val="0"/>
      </a:spcAft>
      <a:defRPr sz="1200" kern="1200">
        <a:solidFill>
          <a:schemeClr val="tx1"/>
        </a:solidFill>
        <a:latin typeface="Arial" panose="020B0604020202020204" pitchFamily="34" charset="0"/>
      </a:defRPr>
    </a:lvl4pPr>
    <a:lvl5pPr lvl="4" algn="l" defTabSz="0" rtl="0" fontAlgn="base">
      <a:spcBef>
        <a:spcPct val="0"/>
      </a:spcBef>
      <a:spcAft>
        <a:spcPct val="0"/>
      </a:spcAft>
      <a:defRPr sz="1200" kern="1200">
        <a:solidFill>
          <a:schemeClr val="tx1"/>
        </a:solidFill>
        <a:latin typeface="Arial" panose="020B0604020202020204" pitchFamily="34" charset="0"/>
      </a:defRPr>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221" y="3602038"/>
            <a:ext cx="91453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D3ECC357-335A-4701-9F93-D5142C68AC5E}" type="slidenum">
              <a:rPr lang="zh-CN" altLang="en-US"/>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A97AFC95-6975-4C79-8E64-74551FB4FF63}" type="slidenum">
              <a:rPr lang="zh-CN" altLang="en-US"/>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BDDA8656-0648-477B-B052-9574629BE15F}" type="slidenum">
              <a:rPr lang="zh-CN" altLang="en-US"/>
              <a:t>‹#›</a:t>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221" y="3602038"/>
            <a:ext cx="91453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36FF42EA-07EE-4B4A-97AA-0A7672808011}" type="slidenum">
              <a:rPr lang="zh-CN" altLang="en-US"/>
              <a:t>‹#›</a:t>
            </a:fld>
            <a:endParaRPr lang="zh-CN"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1D561890-A870-4A77-B640-0D1F950419C4}" type="slidenum">
              <a:rPr lang="zh-CN" altLang="en-US"/>
              <a:t>‹#›</a:t>
            </a:fld>
            <a:endParaRPr lang="zh-CN"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1892E7FE-8291-43E1-AEFC-2BD2713615FB}" type="slidenum">
              <a:rPr lang="zh-CN" altLang="en-US"/>
              <a:t>‹#›</a:t>
            </a:fld>
            <a:endParaRPr lang="zh-CN"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321" y="1825625"/>
            <a:ext cx="5182351"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3094" y="1825625"/>
            <a:ext cx="5182351"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6" name="Footer Placeholder 4"/>
          <p:cNvSpPr>
            <a:spLocks noGrp="1"/>
          </p:cNvSpPr>
          <p:nvPr>
            <p:ph type="ftr" sz="quarter" idx="11"/>
          </p:nvPr>
        </p:nvSpPr>
        <p:spPr/>
        <p:txBody>
          <a:bodyPr/>
          <a:lstStyle>
            <a:lvl1pPr>
              <a:defRPr/>
            </a:lvl1pPr>
          </a:lstStyle>
          <a:p>
            <a:endParaRPr/>
          </a:p>
        </p:txBody>
      </p:sp>
      <p:sp>
        <p:nvSpPr>
          <p:cNvPr id="7" name="Slide Number Placeholder 5"/>
          <p:cNvSpPr>
            <a:spLocks noGrp="1"/>
          </p:cNvSpPr>
          <p:nvPr>
            <p:ph type="sldNum" sz="quarter" idx="12"/>
          </p:nvPr>
        </p:nvSpPr>
        <p:spPr/>
        <p:txBody>
          <a:bodyPr/>
          <a:lstStyle>
            <a:lvl1pPr>
              <a:defRPr/>
            </a:lvl1pPr>
          </a:lstStyle>
          <a:p>
            <a:fld id="{A9FD7D95-4E92-44E2-8FA7-ADB84764B655}" type="slidenum">
              <a:rPr lang="zh-CN" altLang="en-US"/>
              <a:t>‹#›</a:t>
            </a:fld>
            <a:endParaRPr lang="zh-CN"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1186946" y="1778438"/>
            <a:ext cx="4874280"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4" name="内容占位符 3"/>
          <p:cNvSpPr>
            <a:spLocks noGrp="1"/>
          </p:cNvSpPr>
          <p:nvPr>
            <p:ph sz="half" idx="2"/>
          </p:nvPr>
        </p:nvSpPr>
        <p:spPr>
          <a:xfrm>
            <a:off x="1186946" y="2665379"/>
            <a:ext cx="4874280"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57844" y="1778438"/>
            <a:ext cx="489828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6" name="内容占位符 5"/>
          <p:cNvSpPr>
            <a:spLocks noGrp="1"/>
          </p:cNvSpPr>
          <p:nvPr>
            <p:ph sz="quarter" idx="4"/>
          </p:nvPr>
        </p:nvSpPr>
        <p:spPr>
          <a:xfrm>
            <a:off x="6257844" y="2665379"/>
            <a:ext cx="4898285"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8" name="Footer Placeholder 4"/>
          <p:cNvSpPr>
            <a:spLocks noGrp="1"/>
          </p:cNvSpPr>
          <p:nvPr>
            <p:ph type="ftr" sz="quarter" idx="11"/>
          </p:nvPr>
        </p:nvSpPr>
        <p:spPr/>
        <p:txBody>
          <a:bodyPr/>
          <a:lstStyle>
            <a:lvl1pPr>
              <a:defRPr/>
            </a:lvl1pPr>
          </a:lstStyle>
          <a:p>
            <a:endParaRPr/>
          </a:p>
        </p:txBody>
      </p:sp>
      <p:sp>
        <p:nvSpPr>
          <p:cNvPr id="9" name="Slide Number Placeholder 5"/>
          <p:cNvSpPr>
            <a:spLocks noGrp="1"/>
          </p:cNvSpPr>
          <p:nvPr>
            <p:ph type="sldNum" sz="quarter" idx="12"/>
          </p:nvPr>
        </p:nvSpPr>
        <p:spPr/>
        <p:txBody>
          <a:bodyPr/>
          <a:lstStyle>
            <a:lvl1pPr>
              <a:defRPr/>
            </a:lvl1pPr>
          </a:lstStyle>
          <a:p>
            <a:fld id="{5A3EF8AC-CD3C-48BC-8E71-527468C8E04E}" type="slidenum">
              <a:rPr lang="zh-CN" altLang="en-US"/>
              <a:t>‹#›</a:t>
            </a:fld>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4" name="Footer Placeholder 4"/>
          <p:cNvSpPr>
            <a:spLocks noGrp="1"/>
          </p:cNvSpPr>
          <p:nvPr>
            <p:ph type="ftr" sz="quarter" idx="11"/>
          </p:nvPr>
        </p:nvSpPr>
        <p:spPr/>
        <p:txBody>
          <a:bodyPr/>
          <a:lstStyle>
            <a:lvl1pPr>
              <a:defRPr/>
            </a:lvl1pPr>
          </a:lstStyle>
          <a:p>
            <a:endParaRPr/>
          </a:p>
        </p:txBody>
      </p:sp>
      <p:sp>
        <p:nvSpPr>
          <p:cNvPr id="5" name="Slide Number Placeholder 5"/>
          <p:cNvSpPr>
            <a:spLocks noGrp="1"/>
          </p:cNvSpPr>
          <p:nvPr>
            <p:ph type="sldNum" sz="quarter" idx="12"/>
          </p:nvPr>
        </p:nvSpPr>
        <p:spPr/>
        <p:txBody>
          <a:bodyPr/>
          <a:lstStyle>
            <a:lvl1pPr>
              <a:defRPr/>
            </a:lvl1pPr>
          </a:lstStyle>
          <a:p>
            <a:fld id="{B470E8A8-99C8-4B88-9E51-72F4B6D64181}" type="slidenum">
              <a:rPr lang="zh-CN" altLang="en-US"/>
              <a:t>‹#›</a:t>
            </a:fld>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endParaRPr/>
          </a:p>
        </p:txBody>
      </p:sp>
      <p:sp>
        <p:nvSpPr>
          <p:cNvPr id="4" name="Slide Number Placeholder 5"/>
          <p:cNvSpPr>
            <a:spLocks noGrp="1"/>
          </p:cNvSpPr>
          <p:nvPr>
            <p:ph type="sldNum" sz="quarter" idx="12"/>
          </p:nvPr>
        </p:nvSpPr>
        <p:spPr/>
        <p:txBody>
          <a:bodyPr/>
          <a:lstStyle>
            <a:lvl1pPr>
              <a:defRPr/>
            </a:lvl1pPr>
          </a:lstStyle>
          <a:p>
            <a:fld id="{32999DFD-DC63-4348-B0D7-C0C5B3A59514}" type="slidenum">
              <a:rPr lang="zh-CN" altLang="en-US"/>
              <a:t>‹#›</a:t>
            </a:fld>
            <a:endParaRPr lang="zh-CN"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6" name="Footer Placeholder 4"/>
          <p:cNvSpPr>
            <a:spLocks noGrp="1"/>
          </p:cNvSpPr>
          <p:nvPr>
            <p:ph type="ftr" sz="quarter" idx="11"/>
          </p:nvPr>
        </p:nvSpPr>
        <p:spPr/>
        <p:txBody>
          <a:bodyPr/>
          <a:lstStyle>
            <a:lvl1pPr>
              <a:defRPr/>
            </a:lvl1pPr>
          </a:lstStyle>
          <a:p>
            <a:endParaRPr/>
          </a:p>
        </p:txBody>
      </p:sp>
      <p:sp>
        <p:nvSpPr>
          <p:cNvPr id="7" name="Slide Number Placeholder 5"/>
          <p:cNvSpPr>
            <a:spLocks noGrp="1"/>
          </p:cNvSpPr>
          <p:nvPr>
            <p:ph type="sldNum" sz="quarter" idx="12"/>
          </p:nvPr>
        </p:nvSpPr>
        <p:spPr/>
        <p:txBody>
          <a:bodyPr/>
          <a:lstStyle>
            <a:lvl1pPr>
              <a:defRPr/>
            </a:lvl1pPr>
          </a:lstStyle>
          <a:p>
            <a:fld id="{B0250036-BA0B-4355-AA93-AF6DA146D387}" type="slidenum">
              <a:rPr lang="zh-CN" altLang="en-US"/>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0ADD25F2-86F0-4441-9F1B-7B6394E0128E}" type="slidenum">
              <a:rPr lang="zh-CN" altLang="en-US"/>
              <a:t>‹#›</a:t>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2"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939" y="457201"/>
            <a:ext cx="6173094"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839910" y="2057400"/>
            <a:ext cx="416595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6" name="Footer Placeholder 4"/>
          <p:cNvSpPr>
            <a:spLocks noGrp="1"/>
          </p:cNvSpPr>
          <p:nvPr>
            <p:ph type="ftr" sz="quarter" idx="11"/>
          </p:nvPr>
        </p:nvSpPr>
        <p:spPr/>
        <p:txBody>
          <a:bodyPr/>
          <a:lstStyle>
            <a:lvl1pPr>
              <a:defRPr/>
            </a:lvl1pPr>
          </a:lstStyle>
          <a:p>
            <a:endParaRPr/>
          </a:p>
        </p:txBody>
      </p:sp>
      <p:sp>
        <p:nvSpPr>
          <p:cNvPr id="7" name="Slide Number Placeholder 5"/>
          <p:cNvSpPr>
            <a:spLocks noGrp="1"/>
          </p:cNvSpPr>
          <p:nvPr>
            <p:ph type="sldNum" sz="quarter" idx="12"/>
          </p:nvPr>
        </p:nvSpPr>
        <p:spPr/>
        <p:txBody>
          <a:bodyPr/>
          <a:lstStyle>
            <a:lvl1pPr>
              <a:defRPr/>
            </a:lvl1pPr>
          </a:lstStyle>
          <a:p>
            <a:fld id="{786577CC-E5BC-4E2B-A07F-248D970A1C72}" type="slidenum">
              <a:rPr lang="zh-CN" altLang="en-US"/>
              <a:t>‹#›</a:t>
            </a:fld>
            <a:endParaRPr lang="zh-CN" alt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2739E26D-03E2-4376-9494-9A05ACC2EA12}" type="slidenum">
              <a:rPr lang="zh-CN" altLang="en-US"/>
              <a:t>‹#›</a:t>
            </a:fld>
            <a:endParaRPr lang="zh-CN"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73B803C0-FBF1-42B3-9E80-DCC90B13A58E}" type="slidenum">
              <a:rPr lang="zh-CN" altLang="en-US"/>
              <a:t>‹#›</a:t>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CDB33D61-4CF2-45AB-8351-101AD7942409}" type="slidenum">
              <a:rPr lang="zh-CN" altLang="en-US"/>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321" y="1825625"/>
            <a:ext cx="5182351"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3094" y="1825625"/>
            <a:ext cx="5182351"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6" name="Footer Placeholder 4"/>
          <p:cNvSpPr>
            <a:spLocks noGrp="1"/>
          </p:cNvSpPr>
          <p:nvPr>
            <p:ph type="ftr" sz="quarter" idx="11"/>
          </p:nvPr>
        </p:nvSpPr>
        <p:spPr/>
        <p:txBody>
          <a:bodyPr/>
          <a:lstStyle>
            <a:lvl1pPr>
              <a:defRPr/>
            </a:lvl1pPr>
          </a:lstStyle>
          <a:p>
            <a:endParaRPr/>
          </a:p>
        </p:txBody>
      </p:sp>
      <p:sp>
        <p:nvSpPr>
          <p:cNvPr id="7" name="Slide Number Placeholder 5"/>
          <p:cNvSpPr>
            <a:spLocks noGrp="1"/>
          </p:cNvSpPr>
          <p:nvPr>
            <p:ph type="sldNum" sz="quarter" idx="12"/>
          </p:nvPr>
        </p:nvSpPr>
        <p:spPr/>
        <p:txBody>
          <a:bodyPr/>
          <a:lstStyle>
            <a:lvl1pPr>
              <a:defRPr/>
            </a:lvl1pPr>
          </a:lstStyle>
          <a:p>
            <a:fld id="{4248D689-CE9E-4475-B87B-3C8359D821B7}" type="slidenum">
              <a:rPr lang="zh-CN" altLang="en-US"/>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1186946" y="1778438"/>
            <a:ext cx="4874280"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4" name="内容占位符 3"/>
          <p:cNvSpPr>
            <a:spLocks noGrp="1"/>
          </p:cNvSpPr>
          <p:nvPr>
            <p:ph sz="half" idx="2"/>
          </p:nvPr>
        </p:nvSpPr>
        <p:spPr>
          <a:xfrm>
            <a:off x="1186946" y="2665379"/>
            <a:ext cx="4874280"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57844" y="1778438"/>
            <a:ext cx="489828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6" name="内容占位符 5"/>
          <p:cNvSpPr>
            <a:spLocks noGrp="1"/>
          </p:cNvSpPr>
          <p:nvPr>
            <p:ph sz="quarter" idx="4"/>
          </p:nvPr>
        </p:nvSpPr>
        <p:spPr>
          <a:xfrm>
            <a:off x="6257844" y="2665379"/>
            <a:ext cx="4898285"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8" name="Footer Placeholder 4"/>
          <p:cNvSpPr>
            <a:spLocks noGrp="1"/>
          </p:cNvSpPr>
          <p:nvPr>
            <p:ph type="ftr" sz="quarter" idx="11"/>
          </p:nvPr>
        </p:nvSpPr>
        <p:spPr/>
        <p:txBody>
          <a:bodyPr/>
          <a:lstStyle>
            <a:lvl1pPr>
              <a:defRPr/>
            </a:lvl1pPr>
          </a:lstStyle>
          <a:p>
            <a:endParaRPr/>
          </a:p>
        </p:txBody>
      </p:sp>
      <p:sp>
        <p:nvSpPr>
          <p:cNvPr id="9" name="Slide Number Placeholder 5"/>
          <p:cNvSpPr>
            <a:spLocks noGrp="1"/>
          </p:cNvSpPr>
          <p:nvPr>
            <p:ph type="sldNum" sz="quarter" idx="12"/>
          </p:nvPr>
        </p:nvSpPr>
        <p:spPr/>
        <p:txBody>
          <a:bodyPr/>
          <a:lstStyle>
            <a:lvl1pPr>
              <a:defRPr/>
            </a:lvl1pPr>
          </a:lstStyle>
          <a:p>
            <a:fld id="{8034BB2B-CA18-450F-B694-5AC4627996C4}" type="slidenum">
              <a:rPr lang="zh-CN" altLang="en-US"/>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4" name="Footer Placeholder 4"/>
          <p:cNvSpPr>
            <a:spLocks noGrp="1"/>
          </p:cNvSpPr>
          <p:nvPr>
            <p:ph type="ftr" sz="quarter" idx="11"/>
          </p:nvPr>
        </p:nvSpPr>
        <p:spPr/>
        <p:txBody>
          <a:bodyPr/>
          <a:lstStyle>
            <a:lvl1pPr>
              <a:defRPr/>
            </a:lvl1pPr>
          </a:lstStyle>
          <a:p>
            <a:endParaRPr/>
          </a:p>
        </p:txBody>
      </p:sp>
      <p:sp>
        <p:nvSpPr>
          <p:cNvPr id="5" name="Slide Number Placeholder 5"/>
          <p:cNvSpPr>
            <a:spLocks noGrp="1"/>
          </p:cNvSpPr>
          <p:nvPr>
            <p:ph type="sldNum" sz="quarter" idx="12"/>
          </p:nvPr>
        </p:nvSpPr>
        <p:spPr/>
        <p:txBody>
          <a:bodyPr/>
          <a:lstStyle>
            <a:lvl1pPr>
              <a:defRPr/>
            </a:lvl1pPr>
          </a:lstStyle>
          <a:p>
            <a:fld id="{2F4BF518-6400-4114-9104-A1166413ECA9}" type="slidenum">
              <a:rPr lang="zh-CN" altLang="en-US"/>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endParaRPr/>
          </a:p>
        </p:txBody>
      </p:sp>
      <p:sp>
        <p:nvSpPr>
          <p:cNvPr id="4" name="Slide Number Placeholder 5"/>
          <p:cNvSpPr>
            <a:spLocks noGrp="1"/>
          </p:cNvSpPr>
          <p:nvPr>
            <p:ph type="sldNum" sz="quarter" idx="12"/>
          </p:nvPr>
        </p:nvSpPr>
        <p:spPr/>
        <p:txBody>
          <a:bodyPr/>
          <a:lstStyle>
            <a:lvl1pPr>
              <a:defRPr/>
            </a:lvl1pPr>
          </a:lstStyle>
          <a:p>
            <a:fld id="{F7BA91A7-BDF2-4DD8-99E2-CFA2397AF545}" type="slidenum">
              <a:rPr lang="zh-CN" altLang="en-US"/>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6" name="Footer Placeholder 4"/>
          <p:cNvSpPr>
            <a:spLocks noGrp="1"/>
          </p:cNvSpPr>
          <p:nvPr>
            <p:ph type="ftr" sz="quarter" idx="11"/>
          </p:nvPr>
        </p:nvSpPr>
        <p:spPr/>
        <p:txBody>
          <a:bodyPr/>
          <a:lstStyle>
            <a:lvl1pPr>
              <a:defRPr/>
            </a:lvl1pPr>
          </a:lstStyle>
          <a:p>
            <a:endParaRPr/>
          </a:p>
        </p:txBody>
      </p:sp>
      <p:sp>
        <p:nvSpPr>
          <p:cNvPr id="7" name="Slide Number Placeholder 5"/>
          <p:cNvSpPr>
            <a:spLocks noGrp="1"/>
          </p:cNvSpPr>
          <p:nvPr>
            <p:ph type="sldNum" sz="quarter" idx="12"/>
          </p:nvPr>
        </p:nvSpPr>
        <p:spPr/>
        <p:txBody>
          <a:bodyPr/>
          <a:lstStyle>
            <a:lvl1pPr>
              <a:defRPr/>
            </a:lvl1pPr>
          </a:lstStyle>
          <a:p>
            <a:fld id="{293D5981-6AD9-47E4-A787-AB0010A7FABD}" type="slidenum">
              <a:rPr lang="zh-CN" altLang="en-US"/>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2"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939" y="457201"/>
            <a:ext cx="6173094"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839910" y="2057400"/>
            <a:ext cx="416595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t>2021/1/5</a:t>
            </a:fld>
            <a:endParaRPr lang="zh-CN" altLang="en-US"/>
          </a:p>
        </p:txBody>
      </p:sp>
      <p:sp>
        <p:nvSpPr>
          <p:cNvPr id="6" name="Footer Placeholder 4"/>
          <p:cNvSpPr>
            <a:spLocks noGrp="1"/>
          </p:cNvSpPr>
          <p:nvPr>
            <p:ph type="ftr" sz="quarter" idx="11"/>
          </p:nvPr>
        </p:nvSpPr>
        <p:spPr/>
        <p:txBody>
          <a:bodyPr/>
          <a:lstStyle>
            <a:lvl1pPr>
              <a:defRPr/>
            </a:lvl1pPr>
          </a:lstStyle>
          <a:p>
            <a:endParaRPr/>
          </a:p>
        </p:txBody>
      </p:sp>
      <p:sp>
        <p:nvSpPr>
          <p:cNvPr id="7" name="Slide Number Placeholder 5"/>
          <p:cNvSpPr>
            <a:spLocks noGrp="1"/>
          </p:cNvSpPr>
          <p:nvPr>
            <p:ph type="sldNum" sz="quarter" idx="12"/>
          </p:nvPr>
        </p:nvSpPr>
        <p:spPr/>
        <p:txBody>
          <a:bodyPr/>
          <a:lstStyle>
            <a:lvl1pPr>
              <a:defRPr/>
            </a:lvl1pPr>
          </a:lstStyle>
          <a:p>
            <a:fld id="{C1F02D41-A236-422A-9010-72348624AD37}" type="slidenum">
              <a:rPr lang="zh-CN" altLang="en-US"/>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71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Light" panose="020F0302020204030204" pitchFamily="34" charset="0"/>
              </a:rPr>
              <a:t>单击此处编辑母版标题样式</a:t>
            </a:r>
          </a:p>
        </p:txBody>
      </p:sp>
      <p:sp>
        <p:nvSpPr>
          <p:cNvPr id="1027" name="Text Placeholder 2"/>
          <p:cNvSpPr>
            <a:spLocks noGrp="1" noChangeArrowheads="1"/>
          </p:cNvSpPr>
          <p:nvPr>
            <p:ph type="body" idx="9"/>
          </p:nvPr>
        </p:nvSpPr>
        <p:spPr bwMode="auto">
          <a:xfrm>
            <a:off x="838200" y="1825625"/>
            <a:ext cx="10517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Date Placeholder 3"/>
          <p:cNvSpPr>
            <a:spLocks noGrp="1"/>
          </p:cNvSpPr>
          <p:nvPr>
            <p:ph type="dt" sz="half" idx="2"/>
          </p:nvPr>
        </p:nvSpPr>
        <p:spPr>
          <a:xfrm>
            <a:off x="838200" y="6356350"/>
            <a:ext cx="2743200" cy="365125"/>
          </a:xfrm>
          <a:prstGeom prst="rect">
            <a:avLst/>
          </a:prstGeom>
          <a:noFill/>
          <a:ln w="9525">
            <a:noFill/>
          </a:ln>
        </p:spPr>
        <p:txBody>
          <a:bodyPr vert="horz" anchor="ctr"/>
          <a:lstStyle>
            <a:lvl1pPr algn="l">
              <a:defRPr sz="1200" noProof="1" dirty="0">
                <a:solidFill>
                  <a:srgbClr val="898989"/>
                </a:solidFill>
                <a:ea typeface="宋体" panose="02010600030101010101" pitchFamily="2" charset="-122"/>
              </a:defRPr>
            </a:lvl1pPr>
          </a:lstStyle>
          <a:p>
            <a:fld id="{BB962C8B-B14F-4D97-AF65-F5344CB8AC3E}" type="datetime1">
              <a:rPr lang="zh-CN" altLang="en-US"/>
              <a:t>2021/1/5</a:t>
            </a:fld>
            <a:endParaRPr lang="zh-CN" altLang="en-US"/>
          </a:p>
        </p:txBody>
      </p:sp>
      <p:sp>
        <p:nvSpPr>
          <p:cNvPr id="1029" name="Footer Placeholder 4"/>
          <p:cNvSpPr>
            <a:spLocks noGrp="1"/>
          </p:cNvSpPr>
          <p:nvPr>
            <p:ph type="ftr" sz="quarter" idx="3"/>
          </p:nvPr>
        </p:nvSpPr>
        <p:spPr>
          <a:xfrm>
            <a:off x="4038600" y="6356350"/>
            <a:ext cx="4116388"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endParaRPr/>
          </a:p>
        </p:txBody>
      </p:sp>
      <p:sp>
        <p:nvSpPr>
          <p:cNvPr id="1030" name="Slide Number Placeholder 5"/>
          <p:cNvSpPr>
            <a:spLocks noGrp="1"/>
          </p:cNvSpPr>
          <p:nvPr>
            <p:ph type="sldNum" sz="quarter" idx="4"/>
          </p:nvPr>
        </p:nvSpPr>
        <p:spPr>
          <a:xfrm>
            <a:off x="8612188" y="6356350"/>
            <a:ext cx="2743200" cy="365125"/>
          </a:xfrm>
          <a:prstGeom prst="rect">
            <a:avLst/>
          </a:prstGeom>
          <a:noFill/>
          <a:ln w="9525">
            <a:noFill/>
          </a:ln>
        </p:spPr>
        <p:txBody>
          <a:bodyPr vert="horz" anchor="ctr"/>
          <a:lstStyle>
            <a:lvl1pPr algn="r">
              <a:defRPr sz="1200" noProof="1" dirty="0">
                <a:solidFill>
                  <a:srgbClr val="898989"/>
                </a:solidFill>
                <a:ea typeface="宋体" panose="02010600030101010101" pitchFamily="2" charset="-122"/>
              </a:defRPr>
            </a:lvl1pPr>
          </a:lstStyle>
          <a:p>
            <a:fld id="{CC4708A4-C812-43D7-A028-8516AE3B4C9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lvl="1"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2pPr>
      <a:lvl3pPr marL="1219200" lvl="2"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3pPr>
      <a:lvl4pPr marL="1828800" lvl="3"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4pPr>
      <a:lvl5pPr marL="2438400" lvl="4"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5pPr>
      <a:lvl6pPr marL="2286000" lvl="5"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6pPr>
      <a:lvl7pPr marL="2743200" lvl="6"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7pPr>
      <a:lvl8pPr marL="3200400" lvl="7"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8pPr>
      <a:lvl9pPr marL="3657600" lvl="8"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838200" y="365125"/>
            <a:ext cx="105171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Light" panose="020F0302020204030204" pitchFamily="34" charset="0"/>
              </a:rPr>
              <a:t>单击此处编辑母版标题样式</a:t>
            </a:r>
          </a:p>
        </p:txBody>
      </p:sp>
      <p:sp>
        <p:nvSpPr>
          <p:cNvPr id="2051" name="Text Placeholder 2"/>
          <p:cNvSpPr>
            <a:spLocks noGrp="1" noChangeArrowheads="1"/>
          </p:cNvSpPr>
          <p:nvPr>
            <p:ph type="body" idx="9"/>
          </p:nvPr>
        </p:nvSpPr>
        <p:spPr bwMode="auto">
          <a:xfrm>
            <a:off x="838200" y="1825625"/>
            <a:ext cx="10517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Date Placeholder 3"/>
          <p:cNvSpPr>
            <a:spLocks noGrp="1"/>
          </p:cNvSpPr>
          <p:nvPr>
            <p:ph type="dt" sz="half" idx="2"/>
          </p:nvPr>
        </p:nvSpPr>
        <p:spPr>
          <a:xfrm>
            <a:off x="838200" y="6356350"/>
            <a:ext cx="2743200" cy="365125"/>
          </a:xfrm>
          <a:prstGeom prst="rect">
            <a:avLst/>
          </a:prstGeom>
          <a:noFill/>
          <a:ln w="9525">
            <a:noFill/>
          </a:ln>
        </p:spPr>
        <p:txBody>
          <a:bodyPr vert="horz" anchor="ctr"/>
          <a:lstStyle>
            <a:lvl1pPr algn="l">
              <a:defRPr sz="1200" noProof="1" dirty="0">
                <a:solidFill>
                  <a:srgbClr val="898989"/>
                </a:solidFill>
                <a:ea typeface="宋体" panose="02010600030101010101" pitchFamily="2" charset="-122"/>
              </a:defRPr>
            </a:lvl1pPr>
          </a:lstStyle>
          <a:p>
            <a:fld id="{BB962C8B-B14F-4D97-AF65-F5344CB8AC3E}" type="datetime1">
              <a:rPr lang="zh-CN" altLang="en-US"/>
              <a:t>2021/1/5</a:t>
            </a:fld>
            <a:endParaRPr lang="zh-CN" altLang="en-US"/>
          </a:p>
        </p:txBody>
      </p:sp>
      <p:sp>
        <p:nvSpPr>
          <p:cNvPr id="1029" name="Footer Placeholder 4"/>
          <p:cNvSpPr>
            <a:spLocks noGrp="1"/>
          </p:cNvSpPr>
          <p:nvPr>
            <p:ph type="ftr" sz="quarter" idx="3"/>
          </p:nvPr>
        </p:nvSpPr>
        <p:spPr>
          <a:xfrm>
            <a:off x="4038600" y="6356350"/>
            <a:ext cx="4116388"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endParaRPr/>
          </a:p>
        </p:txBody>
      </p:sp>
      <p:sp>
        <p:nvSpPr>
          <p:cNvPr id="1030" name="Slide Number Placeholder 5"/>
          <p:cNvSpPr>
            <a:spLocks noGrp="1"/>
          </p:cNvSpPr>
          <p:nvPr>
            <p:ph type="sldNum" sz="quarter" idx="4"/>
          </p:nvPr>
        </p:nvSpPr>
        <p:spPr>
          <a:xfrm>
            <a:off x="8612188" y="6356350"/>
            <a:ext cx="2743200" cy="365125"/>
          </a:xfrm>
          <a:prstGeom prst="rect">
            <a:avLst/>
          </a:prstGeom>
          <a:noFill/>
          <a:ln w="9525">
            <a:noFill/>
          </a:ln>
        </p:spPr>
        <p:txBody>
          <a:bodyPr vert="horz" anchor="ctr"/>
          <a:lstStyle>
            <a:lvl1pPr algn="r">
              <a:defRPr sz="1200" noProof="1" dirty="0">
                <a:solidFill>
                  <a:srgbClr val="898989"/>
                </a:solidFill>
                <a:ea typeface="宋体" panose="02010600030101010101" pitchFamily="2" charset="-122"/>
              </a:defRPr>
            </a:lvl1pPr>
          </a:lstStyle>
          <a:p>
            <a:fld id="{675F2B5A-98E4-4B78-B6C7-6D5F99CCA8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lvl="1"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2pPr>
      <a:lvl3pPr marL="1219200" lvl="2"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3pPr>
      <a:lvl4pPr marL="1828800" lvl="3"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4pPr>
      <a:lvl5pPr marL="2438400" lvl="4"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5pPr>
      <a:lvl6pPr marL="2286000" lvl="5"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6pPr>
      <a:lvl7pPr marL="2743200" lvl="6"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7pPr>
      <a:lvl8pPr marL="3200400" lvl="7"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8pPr>
      <a:lvl9pPr marL="3657600" lvl="8"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5"/>
          <p:cNvSpPr>
            <a:spLocks noChangeArrowheads="1"/>
          </p:cNvSpPr>
          <p:nvPr/>
        </p:nvSpPr>
        <p:spPr bwMode="auto">
          <a:xfrm>
            <a:off x="5537200" y="955675"/>
            <a:ext cx="1119188" cy="112236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076" name="TextBox 29"/>
          <p:cNvSpPr>
            <a:spLocks noChangeArrowheads="1"/>
          </p:cNvSpPr>
          <p:nvPr/>
        </p:nvSpPr>
        <p:spPr bwMode="auto">
          <a:xfrm>
            <a:off x="5911850" y="5122863"/>
            <a:ext cx="657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zh-CN" sz="3200" b="1">
                <a:ea typeface="黑体" panose="02010609060101010101" pitchFamily="49" charset="-122"/>
              </a:rPr>
              <a:t>***</a:t>
            </a:r>
          </a:p>
        </p:txBody>
      </p:sp>
      <p:sp>
        <p:nvSpPr>
          <p:cNvPr id="3078" name="矩形 2"/>
          <p:cNvSpPr>
            <a:spLocks noChangeArrowheads="1"/>
          </p:cNvSpPr>
          <p:nvPr/>
        </p:nvSpPr>
        <p:spPr bwMode="auto">
          <a:xfrm>
            <a:off x="1320800" y="2395538"/>
            <a:ext cx="95504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7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中国共产党问责条例</a:t>
            </a:r>
            <a:endParaRPr lang="zh-CN" altLang="en-US"/>
          </a:p>
        </p:txBody>
      </p:sp>
      <p:sp>
        <p:nvSpPr>
          <p:cNvPr id="3079" name="矩形 3"/>
          <p:cNvSpPr>
            <a:spLocks noChangeArrowheads="1"/>
          </p:cNvSpPr>
          <p:nvPr/>
        </p:nvSpPr>
        <p:spPr bwMode="auto">
          <a:xfrm>
            <a:off x="3292475" y="3584575"/>
            <a:ext cx="5607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5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专题讲座</a:t>
            </a:r>
            <a:endParaRPr lang="zh-CN" altLang="en-US"/>
          </a:p>
        </p:txBody>
      </p:sp>
      <p:sp>
        <p:nvSpPr>
          <p:cNvPr id="4104"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3CD23456-BCB6-4C42-8453-07BD08297471}" type="slidenum">
              <a:rPr lang="zh-CN" altLang="en-US" sz="1200" smtClean="0">
                <a:solidFill>
                  <a:srgbClr val="898989"/>
                </a:solidFill>
              </a:rPr>
              <a:t>0</a:t>
            </a:fld>
            <a:endParaRPr lang="zh-CN" altLang="en-US" sz="1200">
              <a:solidFill>
                <a:srgbClr val="89898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5"/>
                                        </p:tgtEl>
                                        <p:attrNameLst>
                                          <p:attrName>style.visibility</p:attrName>
                                        </p:attrNameLst>
                                      </p:cBhvr>
                                      <p:to>
                                        <p:strVal val="visible"/>
                                      </p:to>
                                    </p:set>
                                  </p:childTnLst>
                                </p:cTn>
                              </p:par>
                            </p:childTnLst>
                          </p:cTn>
                        </p:par>
                        <p:par>
                          <p:cTn id="7" fill="hold">
                            <p:stCondLst>
                              <p:cond delay="500"/>
                            </p:stCondLst>
                            <p:childTnLst>
                              <p:par>
                                <p:cTn id="8" presetID="23" presetClass="entr" presetSubtype="32" fill="hold" grpId="0" nodeType="afterEffect">
                                  <p:stCondLst>
                                    <p:cond delay="0"/>
                                  </p:stCondLst>
                                  <p:childTnLst>
                                    <p:set>
                                      <p:cBhvr>
                                        <p:cTn id="9" dur="1" fill="hold">
                                          <p:stCondLst>
                                            <p:cond delay="0"/>
                                          </p:stCondLst>
                                        </p:cTn>
                                        <p:tgtEl>
                                          <p:spTgt spid="3078"/>
                                        </p:tgtEl>
                                        <p:attrNameLst>
                                          <p:attrName>style.visibility</p:attrName>
                                        </p:attrNameLst>
                                      </p:cBhvr>
                                      <p:to>
                                        <p:strVal val="visible"/>
                                      </p:to>
                                    </p:set>
                                    <p:anim calcmode="lin" valueType="num">
                                      <p:cBhvr>
                                        <p:cTn id="10" dur="500" fill="hold"/>
                                        <p:tgtEl>
                                          <p:spTgt spid="3078"/>
                                        </p:tgtEl>
                                        <p:attrNameLst>
                                          <p:attrName>ppt_w</p:attrName>
                                        </p:attrNameLst>
                                      </p:cBhvr>
                                      <p:tavLst>
                                        <p:tav tm="0">
                                          <p:val>
                                            <p:strVal val="4*#ppt_w"/>
                                          </p:val>
                                        </p:tav>
                                        <p:tav tm="100000">
                                          <p:val>
                                            <p:strVal val="#ppt_w"/>
                                          </p:val>
                                        </p:tav>
                                      </p:tavLst>
                                    </p:anim>
                                    <p:anim calcmode="lin" valueType="num">
                                      <p:cBhvr>
                                        <p:cTn id="11" dur="500" fill="hold"/>
                                        <p:tgtEl>
                                          <p:spTgt spid="3078"/>
                                        </p:tgtEl>
                                        <p:attrNameLst>
                                          <p:attrName>ppt_h</p:attrName>
                                        </p:attrNameLst>
                                      </p:cBhvr>
                                      <p:tavLst>
                                        <p:tav tm="0">
                                          <p:val>
                                            <p:strVal val="4*#ppt_h"/>
                                          </p:val>
                                        </p:tav>
                                        <p:tav tm="100000">
                                          <p:val>
                                            <p:strVal val="#ppt_h"/>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079"/>
                                        </p:tgtEl>
                                        <p:attrNameLst>
                                          <p:attrName>style.visibility</p:attrName>
                                        </p:attrNameLst>
                                      </p:cBhvr>
                                      <p:to>
                                        <p:strVal val="visible"/>
                                      </p:to>
                                    </p:set>
                                  </p:childTnLst>
                                </p:cTn>
                              </p:par>
                            </p:childTnLst>
                          </p:cTn>
                        </p:par>
                        <p:par>
                          <p:cTn id="15" fill="hold">
                            <p:stCondLst>
                              <p:cond delay="1500"/>
                            </p:stCondLst>
                            <p:childTnLst>
                              <p:par>
                                <p:cTn id="16" presetID="22" presetClass="entr" presetSubtype="8" fill="hold" grpId="0" nodeType="afterEffect">
                                  <p:stCondLst>
                                    <p:cond delay="0"/>
                                  </p:stCondLst>
                                  <p:iterate type="lt">
                                    <p:tmPct val="100000"/>
                                  </p:iterate>
                                  <p:childTnLst>
                                    <p:set>
                                      <p:cBhvr>
                                        <p:cTn id="17" dur="1" fill="hold">
                                          <p:stCondLst>
                                            <p:cond delay="0"/>
                                          </p:stCondLst>
                                        </p:cTn>
                                        <p:tgtEl>
                                          <p:spTgt spid="3076"/>
                                        </p:tgtEl>
                                        <p:attrNameLst>
                                          <p:attrName>style.visibility</p:attrName>
                                        </p:attrNameLst>
                                      </p:cBhvr>
                                      <p:to>
                                        <p:strVal val="visible"/>
                                      </p:to>
                                    </p:set>
                                    <p:animEffect transition="in" filter="wipe(left)">
                                      <p:cBhvr>
                                        <p:cTn id="18" dur="75"/>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utoUpdateAnimBg="0"/>
      <p:bldP spid="3078" grpId="0" autoUpdateAnimBg="0"/>
      <p:bldP spid="307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3315"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3316"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矩形 7"/>
          <p:cNvSpPr>
            <a:spLocks noChangeArrowheads="1"/>
          </p:cNvSpPr>
          <p:nvPr/>
        </p:nvSpPr>
        <p:spPr bwMode="auto">
          <a:xfrm>
            <a:off x="1858963" y="2649538"/>
            <a:ext cx="79914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a:solidFill>
                  <a:srgbClr val="C00000"/>
                </a:solidFill>
                <a:ea typeface="微软雅黑" panose="020B0503020204020204" pitchFamily="34" charset="-122"/>
                <a:sym typeface="微软雅黑" panose="020B0503020204020204" pitchFamily="34" charset="-122"/>
              </a:rPr>
              <a:t>党的建设缺失</a:t>
            </a:r>
            <a:r>
              <a:rPr lang="zh-CN" altLang="en-US">
                <a:latin typeface="微软雅黑" panose="020B0503020204020204" pitchFamily="34" charset="-122"/>
                <a:ea typeface="微软雅黑" panose="020B0503020204020204" pitchFamily="34" charset="-122"/>
                <a:sym typeface="微软雅黑" panose="020B0503020204020204" pitchFamily="34" charset="-122"/>
              </a:rPr>
              <a:t>，党内政治生活不正常，组织生活不健全，党组织软弱涣散，党性教育特别是理想信念宗旨教育薄弱，中央八项规定精神不落实，作风建设流于形式，干部选拔任用工作中问题突出，党内和群众反映强烈，损害党的形象，削弱党执政的政治基础的。</a:t>
            </a:r>
            <a:endParaRPr lang="en-US"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直接连接符 6"/>
          <p:cNvSpPr>
            <a:spLocks noChangeShapeType="1"/>
          </p:cNvSpPr>
          <p:nvPr/>
        </p:nvSpPr>
        <p:spPr bwMode="auto">
          <a:xfrm>
            <a:off x="1973263" y="2281238"/>
            <a:ext cx="7886700" cy="1587"/>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9" name="直接连接符 11"/>
          <p:cNvSpPr>
            <a:spLocks noChangeShapeType="1"/>
          </p:cNvSpPr>
          <p:nvPr/>
        </p:nvSpPr>
        <p:spPr bwMode="auto">
          <a:xfrm>
            <a:off x="1973263" y="5986463"/>
            <a:ext cx="7886700" cy="1587"/>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332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E15CE512-E9BF-4D50-A940-5B7BACE2FF61}" type="slidenum">
              <a:rPr lang="zh-CN" altLang="en-US" sz="1200" smtClean="0">
                <a:solidFill>
                  <a:srgbClr val="898989"/>
                </a:solidFill>
              </a:rPr>
              <a:t>9</a:t>
            </a:fld>
            <a:endParaRPr lang="zh-CN" altLang="en-US" sz="1200">
              <a:solidFill>
                <a:srgbClr val="898989"/>
              </a:solidFill>
            </a:endParaRPr>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第六条：问责情形</a:t>
            </a:r>
            <a:endParaRPr lang="zh-CN" altLang="en-US"/>
          </a:p>
        </p:txBody>
      </p:sp>
      <p:sp>
        <p:nvSpPr>
          <p:cNvPr id="11272" name="矩形 4"/>
          <p:cNvSpPr>
            <a:spLocks noChangeArrowheads="1"/>
          </p:cNvSpPr>
          <p:nvPr/>
        </p:nvSpPr>
        <p:spPr bwMode="auto">
          <a:xfrm>
            <a:off x="1858963" y="1533525"/>
            <a:ext cx="32543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党的建设缺失</a:t>
            </a:r>
            <a:endParaRPr lang="zh-CN" altLang="en-US" sz="3200">
              <a:solidFill>
                <a:srgbClr val="FA9B04"/>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filter="randombar(horizontal)">
                                      <p:cBhvr>
                                        <p:cTn id="11" dur="1000"/>
                                        <p:tgtEl>
                                          <p:spTgt spid="1127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2298"/>
                                        </p:tgtEl>
                                        <p:attrNameLst>
                                          <p:attrName>style.visibility</p:attrName>
                                        </p:attrNameLst>
                                      </p:cBhvr>
                                      <p:to>
                                        <p:strVal val="visible"/>
                                      </p:to>
                                    </p:set>
                                    <p:animEffect filter="wipe(left)">
                                      <p:cBhvr>
                                        <p:cTn id="15" dur="500"/>
                                        <p:tgtEl>
                                          <p:spTgt spid="1229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2299"/>
                                        </p:tgtEl>
                                        <p:attrNameLst>
                                          <p:attrName>style.visibility</p:attrName>
                                        </p:attrNameLst>
                                      </p:cBhvr>
                                      <p:to>
                                        <p:strVal val="visible"/>
                                      </p:to>
                                    </p:set>
                                    <p:animEffect filter="wipe(right)">
                                      <p:cBhvr>
                                        <p:cTn id="18" dur="500"/>
                                        <p:tgtEl>
                                          <p:spTgt spid="12299"/>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2297"/>
                                        </p:tgtEl>
                                        <p:attrNameLst>
                                          <p:attrName>style.visibility</p:attrName>
                                        </p:attrNameLst>
                                      </p:cBhvr>
                                      <p:to>
                                        <p:strVal val="visible"/>
                                      </p:to>
                                    </p:set>
                                    <p:animEffect filter="wipe(up)">
                                      <p:cBhvr>
                                        <p:cTn id="22"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bldLvl="0"/>
      <p:bldP spid="12298" grpId="0" animBg="1"/>
      <p:bldP spid="12299" grpId="0" animBg="1"/>
      <p:bldP spid="10247" grpId="0" bldLvl="0"/>
      <p:bldP spid="11272"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4339"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4340"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矩形 7"/>
          <p:cNvSpPr>
            <a:spLocks noChangeArrowheads="1"/>
          </p:cNvSpPr>
          <p:nvPr/>
        </p:nvSpPr>
        <p:spPr bwMode="auto">
          <a:xfrm>
            <a:off x="1930400" y="2794000"/>
            <a:ext cx="783748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a:ea typeface="微软雅黑" panose="020B0503020204020204" pitchFamily="34" charset="-122"/>
                <a:sym typeface="Arial" panose="020B0604020202020204" pitchFamily="34" charset="0"/>
              </a:rPr>
              <a:t>       </a:t>
            </a:r>
            <a:r>
              <a:rPr lang="zh-CN" altLang="en-US" b="1">
                <a:solidFill>
                  <a:srgbClr val="C00000"/>
                </a:solidFill>
                <a:ea typeface="微软雅黑" panose="020B0503020204020204" pitchFamily="34" charset="-122"/>
                <a:sym typeface="Arial" panose="020B0604020202020204" pitchFamily="34" charset="0"/>
              </a:rPr>
              <a:t>全面从严治党不力</a:t>
            </a:r>
            <a:r>
              <a:rPr lang="zh-CN" altLang="en-US">
                <a:ea typeface="微软雅黑" panose="020B0503020204020204" pitchFamily="34" charset="-122"/>
                <a:sym typeface="Arial" panose="020B0604020202020204" pitchFamily="34" charset="0"/>
              </a:rPr>
              <a:t>，主体责任、监督责任落实不到位，管党治党失之于宽松软，好人主义盛行、搞一团和气，不负责、不担当，党内监督乏力，该发现的问题没有发现，发现问题不报告不处置、不整改不问责，造成严重后果的。</a:t>
            </a:r>
          </a:p>
        </p:txBody>
      </p:sp>
      <p:sp>
        <p:nvSpPr>
          <p:cNvPr id="13322" name="直接连接符 6"/>
          <p:cNvSpPr>
            <a:spLocks noChangeShapeType="1"/>
          </p:cNvSpPr>
          <p:nvPr/>
        </p:nvSpPr>
        <p:spPr bwMode="auto">
          <a:xfrm>
            <a:off x="1930400" y="2260600"/>
            <a:ext cx="7734300" cy="0"/>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3323" name="直接连接符 11"/>
          <p:cNvSpPr>
            <a:spLocks noChangeShapeType="1"/>
          </p:cNvSpPr>
          <p:nvPr/>
        </p:nvSpPr>
        <p:spPr bwMode="auto">
          <a:xfrm>
            <a:off x="1930400" y="5776913"/>
            <a:ext cx="7734300" cy="1587"/>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434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565914BA-ADC5-4B90-AED0-64D7D985C061}" type="slidenum">
              <a:rPr lang="zh-CN" altLang="en-US" sz="1200" smtClean="0">
                <a:solidFill>
                  <a:srgbClr val="898989"/>
                </a:solidFill>
              </a:rPr>
              <a:t>10</a:t>
            </a:fld>
            <a:endParaRPr lang="zh-CN" altLang="en-US" sz="1200">
              <a:solidFill>
                <a:srgbClr val="898989"/>
              </a:solidFill>
            </a:endParaRPr>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第六条：问责情形</a:t>
            </a:r>
            <a:endParaRPr lang="zh-CN" altLang="en-US"/>
          </a:p>
        </p:txBody>
      </p:sp>
      <p:sp>
        <p:nvSpPr>
          <p:cNvPr id="11272" name="矩形 4"/>
          <p:cNvSpPr>
            <a:spLocks noChangeArrowheads="1"/>
          </p:cNvSpPr>
          <p:nvPr/>
        </p:nvSpPr>
        <p:spPr bwMode="auto">
          <a:xfrm>
            <a:off x="1858963" y="1533525"/>
            <a:ext cx="40449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Arial" panose="020B0604020202020204" pitchFamily="34" charset="0"/>
              </a:rPr>
              <a:t>3.</a:t>
            </a:r>
            <a:r>
              <a:rPr lang="zh-CN" altLang="en-US" sz="3200">
                <a:solidFill>
                  <a:srgbClr val="FA9B04"/>
                </a:solidFill>
                <a:latin typeface="黑体" panose="02010609060101010101" pitchFamily="49" charset="-122"/>
                <a:ea typeface="黑体" panose="02010609060101010101" pitchFamily="49" charset="-122"/>
                <a:sym typeface="Arial" panose="020B0604020202020204" pitchFamily="34" charset="0"/>
              </a:rPr>
              <a:t>全面从严治党不力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filter="randombar(horizontal)">
                                      <p:cBhvr>
                                        <p:cTn id="11" dur="500"/>
                                        <p:tgtEl>
                                          <p:spTgt spid="1127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322"/>
                                        </p:tgtEl>
                                        <p:attrNameLst>
                                          <p:attrName>style.visibility</p:attrName>
                                        </p:attrNameLst>
                                      </p:cBhvr>
                                      <p:to>
                                        <p:strVal val="visible"/>
                                      </p:to>
                                    </p:set>
                                    <p:animEffect filter="wipe(left)">
                                      <p:cBhvr>
                                        <p:cTn id="15" dur="500"/>
                                        <p:tgtEl>
                                          <p:spTgt spid="1332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3323"/>
                                        </p:tgtEl>
                                        <p:attrNameLst>
                                          <p:attrName>style.visibility</p:attrName>
                                        </p:attrNameLst>
                                      </p:cBhvr>
                                      <p:to>
                                        <p:strVal val="visible"/>
                                      </p:to>
                                    </p:set>
                                    <p:animEffect filter="wipe(right)">
                                      <p:cBhvr>
                                        <p:cTn id="18" dur="500"/>
                                        <p:tgtEl>
                                          <p:spTgt spid="13323"/>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3321"/>
                                        </p:tgtEl>
                                        <p:attrNameLst>
                                          <p:attrName>style.visibility</p:attrName>
                                        </p:attrNameLst>
                                      </p:cBhvr>
                                      <p:to>
                                        <p:strVal val="visible"/>
                                      </p:to>
                                    </p:set>
                                    <p:animEffect filter="wipe(up)">
                                      <p:cBhvr>
                                        <p:cTn id="22" dur="10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ldLvl="0"/>
      <p:bldP spid="13322" grpId="0" animBg="1"/>
      <p:bldP spid="13323" grpId="0" animBg="1"/>
      <p:bldP spid="10247" grpId="0" bldLvl="0"/>
      <p:bldP spid="11272"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5363"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5364"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矩形 7"/>
          <p:cNvSpPr>
            <a:spLocks noChangeArrowheads="1"/>
          </p:cNvSpPr>
          <p:nvPr/>
        </p:nvSpPr>
        <p:spPr bwMode="auto">
          <a:xfrm>
            <a:off x="1849438" y="2862263"/>
            <a:ext cx="77882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a:solidFill>
                  <a:srgbClr val="C00000"/>
                </a:solidFill>
                <a:ea typeface="微软雅黑" panose="020B0503020204020204" pitchFamily="34" charset="-122"/>
                <a:sym typeface="微软雅黑" panose="020B0503020204020204" pitchFamily="34" charset="-122"/>
              </a:rPr>
              <a:t>维护党的政治纪律、组织纪律、廉洁纪律、群众纪律、工作纪律、生活纪律不力</a:t>
            </a:r>
            <a:r>
              <a:rPr lang="zh-CN" altLang="en-US">
                <a:latin typeface="微软雅黑" panose="020B0503020204020204" pitchFamily="34" charset="-122"/>
                <a:ea typeface="微软雅黑" panose="020B0503020204020204" pitchFamily="34" charset="-122"/>
                <a:sym typeface="微软雅黑" panose="020B0503020204020204" pitchFamily="34" charset="-122"/>
              </a:rPr>
              <a:t>，导致违规违纪行为多发，特别是维护政治纪律和政治规矩失职，管辖范围内有令不行、有禁不止，团团伙伙、拉帮结派问题严重，造成恶劣影响的。</a:t>
            </a:r>
          </a:p>
        </p:txBody>
      </p:sp>
      <p:sp>
        <p:nvSpPr>
          <p:cNvPr id="14346" name="直接连接符 6"/>
          <p:cNvSpPr>
            <a:spLocks noChangeShapeType="1"/>
          </p:cNvSpPr>
          <p:nvPr/>
        </p:nvSpPr>
        <p:spPr bwMode="auto">
          <a:xfrm>
            <a:off x="1944688" y="2640013"/>
            <a:ext cx="7686675" cy="0"/>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4347" name="直接连接符 11"/>
          <p:cNvSpPr>
            <a:spLocks noChangeShapeType="1"/>
          </p:cNvSpPr>
          <p:nvPr/>
        </p:nvSpPr>
        <p:spPr bwMode="auto">
          <a:xfrm>
            <a:off x="1944688" y="5986463"/>
            <a:ext cx="7686675" cy="0"/>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536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48D95956-BE1B-4EB1-8E59-022892CE8624}" type="slidenum">
              <a:rPr lang="zh-CN" altLang="en-US" sz="1200" smtClean="0">
                <a:solidFill>
                  <a:srgbClr val="898989"/>
                </a:solidFill>
              </a:rPr>
              <a:t>11</a:t>
            </a:fld>
            <a:endParaRPr lang="zh-CN" altLang="en-US" sz="1200">
              <a:solidFill>
                <a:srgbClr val="898989"/>
              </a:solidFill>
            </a:endParaRPr>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第六条：问责情形</a:t>
            </a:r>
            <a:endParaRPr lang="zh-CN" altLang="en-US"/>
          </a:p>
        </p:txBody>
      </p:sp>
      <p:sp>
        <p:nvSpPr>
          <p:cNvPr id="11272" name="矩形 4"/>
          <p:cNvSpPr>
            <a:spLocks noChangeArrowheads="1"/>
          </p:cNvSpPr>
          <p:nvPr/>
        </p:nvSpPr>
        <p:spPr bwMode="auto">
          <a:xfrm>
            <a:off x="1858963" y="1562100"/>
            <a:ext cx="6902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2800">
                <a:solidFill>
                  <a:srgbClr val="FA9B04"/>
                </a:solidFill>
                <a:latin typeface="黑体" panose="02010609060101010101" pitchFamily="49" charset="-122"/>
                <a:ea typeface="黑体" panose="02010609060101010101" pitchFamily="49" charset="-122"/>
                <a:sym typeface="微软雅黑" panose="020B0503020204020204" pitchFamily="34" charset="-122"/>
              </a:rPr>
              <a:t>4.维护党的政治纪律、组织纪律、廉洁纪律、群众纪律、工作纪律、生活纪律不力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filter="randombar(horizontal)">
                                      <p:cBhvr>
                                        <p:cTn id="11" dur="500"/>
                                        <p:tgtEl>
                                          <p:spTgt spid="1127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346"/>
                                        </p:tgtEl>
                                        <p:attrNameLst>
                                          <p:attrName>style.visibility</p:attrName>
                                        </p:attrNameLst>
                                      </p:cBhvr>
                                      <p:to>
                                        <p:strVal val="visible"/>
                                      </p:to>
                                    </p:set>
                                    <p:animEffect filter="wipe(left)">
                                      <p:cBhvr>
                                        <p:cTn id="15" dur="500"/>
                                        <p:tgtEl>
                                          <p:spTgt spid="1434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4347"/>
                                        </p:tgtEl>
                                        <p:attrNameLst>
                                          <p:attrName>style.visibility</p:attrName>
                                        </p:attrNameLst>
                                      </p:cBhvr>
                                      <p:to>
                                        <p:strVal val="visible"/>
                                      </p:to>
                                    </p:set>
                                    <p:animEffect filter="wipe(right)">
                                      <p:cBhvr>
                                        <p:cTn id="18" dur="500"/>
                                        <p:tgtEl>
                                          <p:spTgt spid="14347"/>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4345"/>
                                        </p:tgtEl>
                                        <p:attrNameLst>
                                          <p:attrName>style.visibility</p:attrName>
                                        </p:attrNameLst>
                                      </p:cBhvr>
                                      <p:to>
                                        <p:strVal val="visible"/>
                                      </p:to>
                                    </p:set>
                                    <p:animEffect filter="wipe(up)">
                                      <p:cBhvr>
                                        <p:cTn id="22" dur="1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ldLvl="0"/>
      <p:bldP spid="14346" grpId="0" animBg="1"/>
      <p:bldP spid="14347" grpId="0" animBg="1"/>
      <p:bldP spid="10247" grpId="0" bldLvl="0"/>
      <p:bldP spid="11272"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6387"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6388"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矩形 7"/>
          <p:cNvSpPr>
            <a:spLocks noChangeArrowheads="1"/>
          </p:cNvSpPr>
          <p:nvPr/>
        </p:nvSpPr>
        <p:spPr bwMode="auto">
          <a:xfrm>
            <a:off x="1377950" y="2479675"/>
            <a:ext cx="7448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a:solidFill>
                  <a:srgbClr val="C00000"/>
                </a:solidFill>
                <a:ea typeface="微软雅黑" panose="020B0503020204020204" pitchFamily="34" charset="-122"/>
                <a:sym typeface="微软雅黑" panose="020B0503020204020204" pitchFamily="34" charset="-122"/>
              </a:rPr>
              <a:t>推进党风廉政建设和反腐败工作不坚决、不扎实，管辖范围内腐败蔓延势头没有得到有效遏制</a:t>
            </a:r>
            <a:r>
              <a:rPr lang="zh-CN" altLang="en-US">
                <a:latin typeface="微软雅黑" panose="020B0503020204020204" pitchFamily="34" charset="-122"/>
                <a:ea typeface="微软雅黑" panose="020B0503020204020204" pitchFamily="34" charset="-122"/>
                <a:sym typeface="微软雅黑" panose="020B0503020204020204" pitchFamily="34" charset="-122"/>
              </a:rPr>
              <a:t>，损害群众利益的不正之风和腐败问题突出的。</a:t>
            </a:r>
          </a:p>
        </p:txBody>
      </p:sp>
      <p:sp>
        <p:nvSpPr>
          <p:cNvPr id="16394" name="直接连接符 6"/>
          <p:cNvSpPr>
            <a:spLocks noChangeShapeType="1"/>
          </p:cNvSpPr>
          <p:nvPr/>
        </p:nvSpPr>
        <p:spPr bwMode="auto">
          <a:xfrm flipV="1">
            <a:off x="1377950" y="2425700"/>
            <a:ext cx="7427913" cy="238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6395" name="直接连接符 11"/>
          <p:cNvSpPr>
            <a:spLocks noChangeShapeType="1"/>
          </p:cNvSpPr>
          <p:nvPr/>
        </p:nvSpPr>
        <p:spPr bwMode="auto">
          <a:xfrm flipV="1">
            <a:off x="1377950" y="4352925"/>
            <a:ext cx="7427913" cy="12700"/>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2"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136B320D-A000-4DAF-9BFA-9A989885C711}" type="slidenum">
              <a:rPr lang="zh-CN" altLang="en-US" sz="1200" smtClean="0">
                <a:solidFill>
                  <a:srgbClr val="898989"/>
                </a:solidFill>
              </a:rPr>
              <a:t>12</a:t>
            </a:fld>
            <a:endParaRPr lang="zh-CN" altLang="en-US" sz="1200">
              <a:solidFill>
                <a:srgbClr val="898989"/>
              </a:solidFill>
            </a:endParaRPr>
          </a:p>
        </p:txBody>
      </p:sp>
      <p:sp>
        <p:nvSpPr>
          <p:cNvPr id="17417" name="矩形 7"/>
          <p:cNvSpPr/>
          <p:nvPr/>
        </p:nvSpPr>
        <p:spPr>
          <a:xfrm>
            <a:off x="5220583" y="5135244"/>
            <a:ext cx="5281294" cy="737235"/>
          </a:xfrm>
          <a:prstGeom prst="rect">
            <a:avLst/>
          </a:prstGeom>
          <a:noFill/>
          <a:ln w="9525">
            <a:noFill/>
          </a:ln>
        </p:spPr>
        <p:txBody>
          <a:bodyPr>
            <a:spAutoFit/>
            <a:scene3d>
              <a:camera prst="orthographicFront"/>
              <a:lightRig rig="threePt" dir="t"/>
            </a:scene3d>
          </a:bodyPr>
          <a:lstStyle/>
          <a:p>
            <a:pPr algn="just">
              <a:lnSpc>
                <a:spcPct val="150000"/>
              </a:lnSpc>
            </a:pPr>
            <a:r>
              <a:rPr lang="zh-CN" altLang="en-US" sz="2800" noProof="1">
                <a:ln>
                  <a:solidFill>
                    <a:schemeClr val="accent2">
                      <a:lumMod val="60000"/>
                      <a:lumOff val="40000"/>
                    </a:schemeClr>
                  </a:solidFill>
                </a:ln>
                <a:solidFill>
                  <a:srgbClr val="FA9B04"/>
                </a:solidFill>
                <a:latin typeface="黑体" panose="02010609060101010101" pitchFamily="49" charset="-122"/>
                <a:ea typeface="黑体" panose="02010609060101010101" pitchFamily="49" charset="-122"/>
                <a:sym typeface="Arial" panose="020B0604020202020204" pitchFamily="34" charset="0"/>
              </a:rPr>
              <a:t>6.其他应当问责的失职失责情形</a:t>
            </a:r>
          </a:p>
        </p:txBody>
      </p:sp>
      <p:sp>
        <p:nvSpPr>
          <p:cNvPr id="6" name="直接连接符 6"/>
          <p:cNvSpPr>
            <a:spLocks noChangeShapeType="1"/>
          </p:cNvSpPr>
          <p:nvPr/>
        </p:nvSpPr>
        <p:spPr bwMode="auto">
          <a:xfrm>
            <a:off x="5187950" y="5006975"/>
            <a:ext cx="5327650" cy="0"/>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7" name="直接连接符 11"/>
          <p:cNvSpPr>
            <a:spLocks noChangeShapeType="1"/>
          </p:cNvSpPr>
          <p:nvPr/>
        </p:nvSpPr>
        <p:spPr bwMode="auto">
          <a:xfrm>
            <a:off x="5207000" y="6000750"/>
            <a:ext cx="5308600" cy="0"/>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第六条：问责情形</a:t>
            </a:r>
            <a:endParaRPr lang="zh-CN" altLang="en-US"/>
          </a:p>
        </p:txBody>
      </p:sp>
      <p:sp>
        <p:nvSpPr>
          <p:cNvPr id="11272" name="矩形 4"/>
          <p:cNvSpPr>
            <a:spLocks noChangeArrowheads="1"/>
          </p:cNvSpPr>
          <p:nvPr/>
        </p:nvSpPr>
        <p:spPr bwMode="auto">
          <a:xfrm>
            <a:off x="1273175" y="1533525"/>
            <a:ext cx="69643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a:solidFill>
                  <a:srgbClr val="FA9B04"/>
                </a:solidFill>
                <a:latin typeface="黑体" panose="02010609060101010101" pitchFamily="49" charset="-122"/>
                <a:ea typeface="黑体" panose="02010609060101010101" pitchFamily="49" charset="-122"/>
                <a:sym typeface="微软雅黑" panose="020B0503020204020204" pitchFamily="34" charset="-122"/>
              </a:rPr>
              <a:t>5.推进党风廉政建设和反腐败工作不坚决、不扎实，管辖范围内腐败蔓延势头没有得到有效遏制</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filter="randombar(horizontal)">
                                      <p:cBhvr>
                                        <p:cTn id="11" dur="500"/>
                                        <p:tgtEl>
                                          <p:spTgt spid="1127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394"/>
                                        </p:tgtEl>
                                        <p:attrNameLst>
                                          <p:attrName>style.visibility</p:attrName>
                                        </p:attrNameLst>
                                      </p:cBhvr>
                                      <p:to>
                                        <p:strVal val="visible"/>
                                      </p:to>
                                    </p:set>
                                    <p:animEffect filter="wipe(left)">
                                      <p:cBhvr>
                                        <p:cTn id="15" dur="500"/>
                                        <p:tgtEl>
                                          <p:spTgt spid="1639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6395"/>
                                        </p:tgtEl>
                                        <p:attrNameLst>
                                          <p:attrName>style.visibility</p:attrName>
                                        </p:attrNameLst>
                                      </p:cBhvr>
                                      <p:to>
                                        <p:strVal val="visible"/>
                                      </p:to>
                                    </p:set>
                                    <p:animEffect filter="wipe(right)">
                                      <p:cBhvr>
                                        <p:cTn id="18" dur="500"/>
                                        <p:tgtEl>
                                          <p:spTgt spid="16395"/>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6393"/>
                                        </p:tgtEl>
                                        <p:attrNameLst>
                                          <p:attrName>style.visibility</p:attrName>
                                        </p:attrNameLst>
                                      </p:cBhvr>
                                      <p:to>
                                        <p:strVal val="visible"/>
                                      </p:to>
                                    </p:set>
                                    <p:animEffect filter="wipe(up)">
                                      <p:cBhvr>
                                        <p:cTn id="22" dur="1000"/>
                                        <p:tgtEl>
                                          <p:spTgt spid="16393"/>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filter="wipe(left)">
                                      <p:cBhvr>
                                        <p:cTn id="26" dur="500"/>
                                        <p:tgtEl>
                                          <p:spTgt spid="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filter="wipe(right)">
                                      <p:cBhvr>
                                        <p:cTn id="29" dur="500"/>
                                        <p:tgtEl>
                                          <p:spTgt spid="7"/>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7417"/>
                                        </p:tgtEl>
                                        <p:attrNameLst>
                                          <p:attrName>style.visibility</p:attrName>
                                        </p:attrNameLst>
                                      </p:cBhvr>
                                      <p:to>
                                        <p:strVal val="visible"/>
                                      </p:to>
                                    </p:set>
                                    <p:animEffect filter="wipe(up)">
                                      <p:cBhvr>
                                        <p:cTn id="33" dur="1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bldLvl="0"/>
      <p:bldP spid="16394" grpId="0" animBg="1"/>
      <p:bldP spid="16395" grpId="0" animBg="1"/>
      <p:bldP spid="17417" grpId="0" bldLvl="0"/>
      <p:bldP spid="6" grpId="0" animBg="1"/>
      <p:bldP spid="7" grpId="0" animBg="1"/>
      <p:bldP spid="10247" grpId="0" bldLvl="0"/>
      <p:bldP spid="11272"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741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7412"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矩形 27"/>
          <p:cNvSpPr>
            <a:spLocks noChangeArrowheads="1"/>
          </p:cNvSpPr>
          <p:nvPr/>
        </p:nvSpPr>
        <p:spPr bwMode="auto">
          <a:xfrm>
            <a:off x="2243138" y="2362200"/>
            <a:ext cx="83502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buFont typeface="Calibri Light" panose="020F0302020204030204" pitchFamily="34" charset="0"/>
              <a:buNone/>
            </a:pPr>
            <a:r>
              <a:rPr lang="zh-CN" altLang="en-US" sz="2000">
                <a:ea typeface="微软雅黑" panose="020B0503020204020204" pitchFamily="34" charset="-122"/>
                <a:sym typeface="微软雅黑" panose="020B0503020204020204" pitchFamily="34" charset="-122"/>
              </a:rPr>
              <a:t>①检查</a:t>
            </a:r>
          </a:p>
          <a:p>
            <a:pPr>
              <a:lnSpc>
                <a:spcPct val="150000"/>
              </a:lnSpc>
              <a:buFont typeface="Calibri Light" panose="020F0302020204030204" pitchFamily="34" charset="0"/>
              <a:buNone/>
            </a:pPr>
            <a:r>
              <a:rPr lang="zh-CN" altLang="en-US" sz="2000">
                <a:ea typeface="微软雅黑" panose="020B0503020204020204" pitchFamily="34" charset="-122"/>
                <a:sym typeface="微软雅黑" panose="020B0503020204020204" pitchFamily="34" charset="-122"/>
              </a:rPr>
              <a:t>   对履行职责不力、情节较轻的，应当责令其作出书面检查并切实整改。</a:t>
            </a:r>
            <a:endParaRPr lang="zh-CN" altLang="en-US" sz="2000">
              <a:solidFill>
                <a:srgbClr val="9B23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1" name="直接连接符 28"/>
          <p:cNvSpPr>
            <a:spLocks noChangeShapeType="1"/>
          </p:cNvSpPr>
          <p:nvPr/>
        </p:nvSpPr>
        <p:spPr bwMode="auto">
          <a:xfrm flipV="1">
            <a:off x="2312988" y="3609975"/>
            <a:ext cx="7921625" cy="36513"/>
          </a:xfrm>
          <a:prstGeom prst="line">
            <a:avLst/>
          </a:prstGeom>
          <a:noFill/>
          <a:ln w="6350">
            <a:solidFill>
              <a:srgbClr val="32496A"/>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20496" name="矩形 34"/>
          <p:cNvSpPr>
            <a:spLocks noChangeArrowheads="1"/>
          </p:cNvSpPr>
          <p:nvPr/>
        </p:nvSpPr>
        <p:spPr bwMode="auto">
          <a:xfrm>
            <a:off x="2312988" y="3663950"/>
            <a:ext cx="81200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a:ea typeface="微软雅黑" panose="020B0503020204020204" pitchFamily="34" charset="-122"/>
                <a:sym typeface="微软雅黑" panose="020B0503020204020204" pitchFamily="34" charset="-122"/>
              </a:rPr>
              <a:t>②通报</a:t>
            </a:r>
          </a:p>
          <a:p>
            <a:pPr>
              <a:lnSpc>
                <a:spcPct val="150000"/>
              </a:lnSpc>
            </a:pPr>
            <a:r>
              <a:rPr lang="zh-CN" altLang="en-US" sz="2000">
                <a:ea typeface="微软雅黑" panose="020B0503020204020204" pitchFamily="34" charset="-122"/>
                <a:sym typeface="微软雅黑" panose="020B0503020204020204" pitchFamily="34" charset="-122"/>
              </a:rPr>
              <a:t>   对履行职责不力、情节较重的，应当责令整改，并在一定范围内通报。</a:t>
            </a:r>
            <a:endParaRPr lang="zh-CN" altLang="en-US" sz="2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矩形 36"/>
          <p:cNvSpPr>
            <a:spLocks noChangeArrowheads="1"/>
          </p:cNvSpPr>
          <p:nvPr/>
        </p:nvSpPr>
        <p:spPr bwMode="auto">
          <a:xfrm>
            <a:off x="2305050" y="4965700"/>
            <a:ext cx="81200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a:ea typeface="微软雅黑" panose="020B0503020204020204" pitchFamily="34" charset="-122"/>
                <a:sym typeface="微软雅黑" panose="020B0503020204020204" pitchFamily="34" charset="-122"/>
              </a:rPr>
              <a:t>③改组</a:t>
            </a:r>
          </a:p>
          <a:p>
            <a:pPr>
              <a:lnSpc>
                <a:spcPct val="150000"/>
              </a:lnSpc>
            </a:pPr>
            <a:r>
              <a:rPr lang="zh-CN" altLang="en-US" sz="2000">
                <a:ea typeface="微软雅黑" panose="020B0503020204020204" pitchFamily="34" charset="-122"/>
                <a:sym typeface="微软雅黑" panose="020B0503020204020204" pitchFamily="34" charset="-122"/>
              </a:rPr>
              <a:t>   对失职失责，严重违反党的纪律、本身又不能纠正的，应当予以改组。</a:t>
            </a:r>
            <a:endParaRPr lang="zh-CN" altLang="en-US" sz="2000">
              <a:solidFill>
                <a:srgbClr val="9B23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第七条：问责方式</a:t>
            </a:r>
            <a:endParaRPr lang="zh-CN" altLang="en-US"/>
          </a:p>
        </p:txBody>
      </p:sp>
      <p:sp>
        <p:nvSpPr>
          <p:cNvPr id="4" name="上凸带形 3"/>
          <p:cNvSpPr/>
          <p:nvPr/>
        </p:nvSpPr>
        <p:spPr>
          <a:xfrm>
            <a:off x="4214813" y="1443038"/>
            <a:ext cx="3975100" cy="758825"/>
          </a:xfrm>
          <a:prstGeom prst="ribbon2">
            <a:avLst/>
          </a:prstGeom>
          <a:solidFill>
            <a:srgbClr val="C00000"/>
          </a:solidFill>
          <a:ln w="0" cap="rnd" cmpd="dbl">
            <a:noFill/>
            <a:prstDash val="sysDot"/>
            <a:round/>
          </a:ln>
        </p:spPr>
        <p:style>
          <a:lnRef idx="2">
            <a:schemeClr val="accent5"/>
          </a:lnRef>
          <a:fillRef idx="1">
            <a:schemeClr val="lt1"/>
          </a:fillRef>
          <a:effectRef idx="0">
            <a:schemeClr val="accent5"/>
          </a:effectRef>
          <a:fontRef idx="minor">
            <a:schemeClr val="dk1"/>
          </a:fontRef>
        </p:style>
        <p:txBody>
          <a:bodyPr anchor="ctr"/>
          <a:lstStyle/>
          <a:p>
            <a:pPr algn="ctr"/>
            <a:endParaRPr lang="zh-CN" altLang="en-US" noProof="1"/>
          </a:p>
        </p:txBody>
      </p:sp>
      <p:sp>
        <p:nvSpPr>
          <p:cNvPr id="5" name="文本框 4"/>
          <p:cNvSpPr txBox="1">
            <a:spLocks noChangeArrowheads="1"/>
          </p:cNvSpPr>
          <p:nvPr/>
        </p:nvSpPr>
        <p:spPr bwMode="auto">
          <a:xfrm>
            <a:off x="5500688" y="1520825"/>
            <a:ext cx="140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对党组织</a:t>
            </a:r>
          </a:p>
        </p:txBody>
      </p:sp>
      <p:sp>
        <p:nvSpPr>
          <p:cNvPr id="18" name="直接连接符 28"/>
          <p:cNvSpPr>
            <a:spLocks noChangeShapeType="1"/>
          </p:cNvSpPr>
          <p:nvPr/>
        </p:nvSpPr>
        <p:spPr bwMode="auto">
          <a:xfrm flipV="1">
            <a:off x="2312988" y="4929188"/>
            <a:ext cx="7921625" cy="36512"/>
          </a:xfrm>
          <a:prstGeom prst="line">
            <a:avLst/>
          </a:prstGeom>
          <a:noFill/>
          <a:ln w="6350">
            <a:solidFill>
              <a:srgbClr val="32496A"/>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20" name="Freeform 5"/>
          <p:cNvSpPr>
            <a:spLocks noChangeArrowheads="1"/>
          </p:cNvSpPr>
          <p:nvPr/>
        </p:nvSpPr>
        <p:spPr bwMode="auto">
          <a:xfrm>
            <a:off x="3055938" y="1323975"/>
            <a:ext cx="892175" cy="85248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7423" name="灯片编号占位符 2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CCAAF18B-4F0E-4D67-B9BB-7F0D93AB12C4}" type="slidenum">
              <a:rPr lang="zh-CN" altLang="en-US" sz="1200" smtClean="0">
                <a:solidFill>
                  <a:srgbClr val="898989"/>
                </a:solidFill>
              </a:rPr>
              <a:t>13</a:t>
            </a:fld>
            <a:endParaRPr lang="zh-CN" altLang="en-US" sz="1200">
              <a:solidFill>
                <a:srgbClr val="898989"/>
              </a:solidFill>
            </a:endParaRPr>
          </a:p>
        </p:txBody>
      </p:sp>
      <p:sp>
        <p:nvSpPr>
          <p:cNvPr id="2050" name="放大镜"/>
          <p:cNvSpPr>
            <a:spLocks noChangeArrowheads="1"/>
          </p:cNvSpPr>
          <p:nvPr/>
        </p:nvSpPr>
        <p:spPr bwMode="auto">
          <a:xfrm flipH="1">
            <a:off x="1628775" y="2586038"/>
            <a:ext cx="581025" cy="673100"/>
          </a:xfrm>
          <a:custGeom>
            <a:avLst/>
            <a:gdLst>
              <a:gd name="T0" fmla="*/ 3054842 w 6597698"/>
              <a:gd name="T1" fmla="*/ 3699168 h 7617115"/>
              <a:gd name="T2" fmla="*/ 3174464 w 6597698"/>
              <a:gd name="T3" fmla="*/ 3746118 h 7617115"/>
              <a:gd name="T4" fmla="*/ 3209759 w 6597698"/>
              <a:gd name="T5" fmla="*/ 4057364 h 7617115"/>
              <a:gd name="T6" fmla="*/ 2976485 w 6597698"/>
              <a:gd name="T7" fmla="*/ 4130002 h 7617115"/>
              <a:gd name="T8" fmla="*/ 2938349 w 6597698"/>
              <a:gd name="T9" fmla="*/ 4110616 h 7617115"/>
              <a:gd name="T10" fmla="*/ 2957445 w 6597698"/>
              <a:gd name="T11" fmla="*/ 4129522 h 7617115"/>
              <a:gd name="T12" fmla="*/ 2960068 w 6597698"/>
              <a:gd name="T13" fmla="*/ 4573720 h 7617115"/>
              <a:gd name="T14" fmla="*/ 622107 w 6597698"/>
              <a:gd name="T15" fmla="*/ 7484843 h 7617115"/>
              <a:gd name="T16" fmla="*/ 130253 w 6597698"/>
              <a:gd name="T17" fmla="*/ 7539978 h 7617115"/>
              <a:gd name="T18" fmla="*/ 77318 w 6597698"/>
              <a:gd name="T19" fmla="*/ 7048175 h 7617115"/>
              <a:gd name="T20" fmla="*/ 2415279 w 6597698"/>
              <a:gd name="T21" fmla="*/ 4134846 h 7617115"/>
              <a:gd name="T22" fmla="*/ 2847280 w 6597698"/>
              <a:gd name="T23" fmla="*/ 4041013 h 7617115"/>
              <a:gd name="T24" fmla="*/ 2860883 w 6597698"/>
              <a:gd name="T25" fmla="*/ 4049808 h 7617115"/>
              <a:gd name="T26" fmla="*/ 2842684 w 6597698"/>
              <a:gd name="T27" fmla="*/ 4022597 h 7617115"/>
              <a:gd name="T28" fmla="*/ 2865639 w 6597698"/>
              <a:gd name="T29" fmla="*/ 3779229 h 7617115"/>
              <a:gd name="T30" fmla="*/ 3054842 w 6597698"/>
              <a:gd name="T31" fmla="*/ 3699168 h 7617115"/>
              <a:gd name="T32" fmla="*/ 5360563 w 6597698"/>
              <a:gd name="T33" fmla="*/ 1022434 h 7617115"/>
              <a:gd name="T34" fmla="*/ 5574515 w 6597698"/>
              <a:gd name="T35" fmla="*/ 2965760 h 7617115"/>
              <a:gd name="T36" fmla="*/ 5360563 w 6597698"/>
              <a:gd name="T37" fmla="*/ 1022434 h 7617115"/>
              <a:gd name="T38" fmla="*/ 4474955 w 6597698"/>
              <a:gd name="T39" fmla="*/ 427200 h 7617115"/>
              <a:gd name="T40" fmla="*/ 3192137 w 6597698"/>
              <a:gd name="T41" fmla="*/ 1053241 h 7617115"/>
              <a:gd name="T42" fmla="*/ 3447968 w 6597698"/>
              <a:gd name="T43" fmla="*/ 3404453 h 7617115"/>
              <a:gd name="T44" fmla="*/ 5801174 w 6597698"/>
              <a:gd name="T45" fmla="*/ 3146394 h 7617115"/>
              <a:gd name="T46" fmla="*/ 5543138 w 6597698"/>
              <a:gd name="T47" fmla="*/ 795181 h 7617115"/>
              <a:gd name="T48" fmla="*/ 4474955 w 6597698"/>
              <a:gd name="T49" fmla="*/ 427200 h 7617115"/>
              <a:gd name="T50" fmla="*/ 4469466 w 6597698"/>
              <a:gd name="T51" fmla="*/ 190 h 7617115"/>
              <a:gd name="T52" fmla="*/ 5812939 w 6597698"/>
              <a:gd name="T53" fmla="*/ 462432 h 7617115"/>
              <a:gd name="T54" fmla="*/ 6135000 w 6597698"/>
              <a:gd name="T55" fmla="*/ 3415545 h 7617115"/>
              <a:gd name="T56" fmla="*/ 3181306 w 6597698"/>
              <a:gd name="T57" fmla="*/ 3737542 h 7617115"/>
              <a:gd name="T58" fmla="*/ 2859245 w 6597698"/>
              <a:gd name="T59" fmla="*/ 786635 h 7617115"/>
              <a:gd name="T60" fmla="*/ 4469466 w 6597698"/>
              <a:gd name="T61" fmla="*/ 190 h 7617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97698" h="7617115">
                <a:moveTo>
                  <a:pt x="3054842" y="3699168"/>
                </a:moveTo>
                <a:cubicBezTo>
                  <a:pt x="3097120" y="3702556"/>
                  <a:pt x="3138894" y="3717974"/>
                  <a:pt x="3174464" y="3746118"/>
                </a:cubicBezTo>
                <a:cubicBezTo>
                  <a:pt x="3269318" y="3823378"/>
                  <a:pt x="3284759" y="3960238"/>
                  <a:pt x="3209759" y="4057364"/>
                </a:cubicBezTo>
                <a:cubicBezTo>
                  <a:pt x="3151854" y="4126897"/>
                  <a:pt x="3059206" y="4152972"/>
                  <a:pt x="2976485" y="4130002"/>
                </a:cubicBezTo>
                <a:lnTo>
                  <a:pt x="2938349" y="4110616"/>
                </a:lnTo>
                <a:lnTo>
                  <a:pt x="2957445" y="4129522"/>
                </a:lnTo>
                <a:cubicBezTo>
                  <a:pt x="3060906" y="4255074"/>
                  <a:pt x="3066214" y="4440569"/>
                  <a:pt x="2960068" y="4573720"/>
                </a:cubicBezTo>
                <a:cubicBezTo>
                  <a:pt x="2960068" y="4573720"/>
                  <a:pt x="2960068" y="4573720"/>
                  <a:pt x="622107" y="7484843"/>
                </a:cubicBezTo>
                <a:cubicBezTo>
                  <a:pt x="500798" y="7637016"/>
                  <a:pt x="280235" y="7661275"/>
                  <a:pt x="130253" y="7539978"/>
                </a:cubicBezTo>
                <a:cubicBezTo>
                  <a:pt x="-19729" y="7418681"/>
                  <a:pt x="-43991" y="7198142"/>
                  <a:pt x="77318" y="7048175"/>
                </a:cubicBezTo>
                <a:cubicBezTo>
                  <a:pt x="77318" y="7048175"/>
                  <a:pt x="77318" y="7048175"/>
                  <a:pt x="2415279" y="4134846"/>
                </a:cubicBezTo>
                <a:cubicBezTo>
                  <a:pt x="2521424" y="4001695"/>
                  <a:pt x="2701872" y="3966478"/>
                  <a:pt x="2847280" y="4041013"/>
                </a:cubicBezTo>
                <a:lnTo>
                  <a:pt x="2860883" y="4049808"/>
                </a:lnTo>
                <a:lnTo>
                  <a:pt x="2842684" y="4022597"/>
                </a:lnTo>
                <a:cubicBezTo>
                  <a:pt x="2801944" y="3946441"/>
                  <a:pt x="2807734" y="3850419"/>
                  <a:pt x="2865639" y="3779229"/>
                </a:cubicBezTo>
                <a:cubicBezTo>
                  <a:pt x="2912514" y="3721285"/>
                  <a:pt x="2984378" y="3693520"/>
                  <a:pt x="3054842" y="3699168"/>
                </a:cubicBezTo>
                <a:close/>
                <a:moveTo>
                  <a:pt x="5360563" y="1022434"/>
                </a:moveTo>
                <a:cubicBezTo>
                  <a:pt x="5956099" y="1501097"/>
                  <a:pt x="6050943" y="2370189"/>
                  <a:pt x="5574515" y="2965760"/>
                </a:cubicBezTo>
                <a:lnTo>
                  <a:pt x="5360563" y="1022434"/>
                </a:lnTo>
                <a:close/>
                <a:moveTo>
                  <a:pt x="4474955" y="427200"/>
                </a:moveTo>
                <a:cubicBezTo>
                  <a:pt x="3992919" y="433757"/>
                  <a:pt x="3517164" y="647541"/>
                  <a:pt x="3192137" y="1053241"/>
                </a:cubicBezTo>
                <a:cubicBezTo>
                  <a:pt x="2612105" y="1772280"/>
                  <a:pt x="2728993" y="2826575"/>
                  <a:pt x="3447968" y="3404453"/>
                </a:cubicBezTo>
                <a:cubicBezTo>
                  <a:pt x="4169147" y="3984537"/>
                  <a:pt x="5223349" y="3867638"/>
                  <a:pt x="5801174" y="3146394"/>
                </a:cubicBezTo>
                <a:cubicBezTo>
                  <a:pt x="6381205" y="2427354"/>
                  <a:pt x="6264317" y="1373059"/>
                  <a:pt x="5543138" y="795181"/>
                </a:cubicBezTo>
                <a:cubicBezTo>
                  <a:pt x="5228587" y="542359"/>
                  <a:pt x="4849871" y="422100"/>
                  <a:pt x="4474955" y="427200"/>
                </a:cubicBezTo>
                <a:close/>
                <a:moveTo>
                  <a:pt x="4469466" y="190"/>
                </a:moveTo>
                <a:cubicBezTo>
                  <a:pt x="4940266" y="-6142"/>
                  <a:pt x="5416292" y="144984"/>
                  <a:pt x="5812939" y="462432"/>
                </a:cubicBezTo>
                <a:cubicBezTo>
                  <a:pt x="6717357" y="1188029"/>
                  <a:pt x="6860740" y="2511305"/>
                  <a:pt x="6135000" y="3415545"/>
                </a:cubicBezTo>
                <a:cubicBezTo>
                  <a:pt x="5409261" y="4319783"/>
                  <a:pt x="4085723" y="4463138"/>
                  <a:pt x="3181306" y="3737542"/>
                </a:cubicBezTo>
                <a:cubicBezTo>
                  <a:pt x="2276888" y="3011945"/>
                  <a:pt x="2133505" y="1690874"/>
                  <a:pt x="2859245" y="786635"/>
                </a:cubicBezTo>
                <a:cubicBezTo>
                  <a:pt x="3267474" y="276760"/>
                  <a:pt x="3864151" y="8331"/>
                  <a:pt x="4469466" y="190"/>
                </a:cubicBezTo>
                <a:close/>
              </a:path>
            </a:pathLst>
          </a:custGeom>
          <a:solidFill>
            <a:srgbClr val="9DC3E6">
              <a:alpha val="92999"/>
            </a:srgbClr>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 name="铃铛"/>
          <p:cNvSpPr/>
          <p:nvPr/>
        </p:nvSpPr>
        <p:spPr>
          <a:xfrm>
            <a:off x="1700213" y="3989388"/>
            <a:ext cx="504825" cy="576262"/>
          </a:xfrm>
          <a:custGeom>
            <a:avLst/>
            <a:gdLst>
              <a:gd name="connsiteX0" fmla="*/ 1837010 w 4772887"/>
              <a:gd name="connsiteY0" fmla="*/ 5450128 h 6032500"/>
              <a:gd name="connsiteX1" fmla="*/ 2935877 w 4772887"/>
              <a:gd name="connsiteY1" fmla="*/ 5450128 h 6032500"/>
              <a:gd name="connsiteX2" fmla="*/ 2938893 w 4772887"/>
              <a:gd name="connsiteY2" fmla="*/ 5480050 h 6032500"/>
              <a:gd name="connsiteX3" fmla="*/ 2386443 w 4772887"/>
              <a:gd name="connsiteY3" fmla="*/ 6032500 h 6032500"/>
              <a:gd name="connsiteX4" fmla="*/ 1833993 w 4772887"/>
              <a:gd name="connsiteY4" fmla="*/ 5480050 h 6032500"/>
              <a:gd name="connsiteX5" fmla="*/ 2386443 w 4772887"/>
              <a:gd name="connsiteY5" fmla="*/ 0 h 6032500"/>
              <a:gd name="connsiteX6" fmla="*/ 2938893 w 4772887"/>
              <a:gd name="connsiteY6" fmla="*/ 552450 h 6032500"/>
              <a:gd name="connsiteX7" fmla="*/ 2938893 w 4772887"/>
              <a:gd name="connsiteY7" fmla="*/ 667402 h 6032500"/>
              <a:gd name="connsiteX8" fmla="*/ 3023664 w 4772887"/>
              <a:gd name="connsiteY8" fmla="*/ 689199 h 6032500"/>
              <a:gd name="connsiteX9" fmla="*/ 4069193 w 4772887"/>
              <a:gd name="connsiteY9" fmla="*/ 2110322 h 6032500"/>
              <a:gd name="connsiteX10" fmla="*/ 4069193 w 4772887"/>
              <a:gd name="connsiteY10" fmla="*/ 3439578 h 6032500"/>
              <a:gd name="connsiteX11" fmla="*/ 4002295 w 4772887"/>
              <a:gd name="connsiteY11" fmla="*/ 3882070 h 6032500"/>
              <a:gd name="connsiteX12" fmla="*/ 3986838 w 4772887"/>
              <a:gd name="connsiteY12" fmla="*/ 3924300 h 6032500"/>
              <a:gd name="connsiteX13" fmla="*/ 4207737 w 4772887"/>
              <a:gd name="connsiteY13" fmla="*/ 3924300 h 6032500"/>
              <a:gd name="connsiteX14" fmla="*/ 4772887 w 4772887"/>
              <a:gd name="connsiteY14" fmla="*/ 4489450 h 6032500"/>
              <a:gd name="connsiteX15" fmla="*/ 4772887 w 4772887"/>
              <a:gd name="connsiteY15" fmla="*/ 4914895 h 6032500"/>
              <a:gd name="connsiteX16" fmla="*/ 4633182 w 4772887"/>
              <a:gd name="connsiteY16" fmla="*/ 5054600 h 6032500"/>
              <a:gd name="connsiteX17" fmla="*/ 139705 w 4772887"/>
              <a:gd name="connsiteY17" fmla="*/ 5054600 h 6032500"/>
              <a:gd name="connsiteX18" fmla="*/ 0 w 4772887"/>
              <a:gd name="connsiteY18" fmla="*/ 4914895 h 6032500"/>
              <a:gd name="connsiteX19" fmla="*/ 0 w 4772887"/>
              <a:gd name="connsiteY19" fmla="*/ 4489450 h 6032500"/>
              <a:gd name="connsiteX20" fmla="*/ 565150 w 4772887"/>
              <a:gd name="connsiteY20" fmla="*/ 3924300 h 6032500"/>
              <a:gd name="connsiteX21" fmla="*/ 786048 w 4772887"/>
              <a:gd name="connsiteY21" fmla="*/ 3924300 h 6032500"/>
              <a:gd name="connsiteX22" fmla="*/ 770591 w 4772887"/>
              <a:gd name="connsiteY22" fmla="*/ 3882070 h 6032500"/>
              <a:gd name="connsiteX23" fmla="*/ 703693 w 4772887"/>
              <a:gd name="connsiteY23" fmla="*/ 3439578 h 6032500"/>
              <a:gd name="connsiteX24" fmla="*/ 703693 w 4772887"/>
              <a:gd name="connsiteY24" fmla="*/ 2110322 h 6032500"/>
              <a:gd name="connsiteX25" fmla="*/ 1749223 w 4772887"/>
              <a:gd name="connsiteY25" fmla="*/ 689199 h 6032500"/>
              <a:gd name="connsiteX26" fmla="*/ 1833993 w 4772887"/>
              <a:gd name="connsiteY26" fmla="*/ 667402 h 6032500"/>
              <a:gd name="connsiteX27" fmla="*/ 1833993 w 4772887"/>
              <a:gd name="connsiteY27" fmla="*/ 552450 h 6032500"/>
              <a:gd name="connsiteX28" fmla="*/ 2386443 w 4772887"/>
              <a:gd name="connsiteY28" fmla="*/ 0 h 603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2887" h="6032500">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accent1">
              <a:lumMod val="60000"/>
              <a:lumOff val="4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24" name="人"/>
          <p:cNvSpPr/>
          <p:nvPr/>
        </p:nvSpPr>
        <p:spPr bwMode="auto">
          <a:xfrm>
            <a:off x="1628775" y="5214938"/>
            <a:ext cx="647700" cy="647700"/>
          </a:xfrm>
          <a:custGeom>
            <a:avLst/>
            <a:gdLst>
              <a:gd name="T0" fmla="*/ 273707 w 2519363"/>
              <a:gd name="T1" fmla="*/ 1663755 h 2544763"/>
              <a:gd name="T2" fmla="*/ 1884420 w 2519363"/>
              <a:gd name="T3" fmla="*/ 1898218 h 2544763"/>
              <a:gd name="T4" fmla="*/ 1364458 w 2519363"/>
              <a:gd name="T5" fmla="*/ 1718846 h 2544763"/>
              <a:gd name="T6" fmla="*/ 1185121 w 2519363"/>
              <a:gd name="T7" fmla="*/ 1732579 h 2544763"/>
              <a:gd name="T8" fmla="*/ 677318 w 2519363"/>
              <a:gd name="T9" fmla="*/ 1807346 h 2544763"/>
              <a:gd name="T10" fmla="*/ 478875 w 2519363"/>
              <a:gd name="T11" fmla="*/ 1690702 h 2544763"/>
              <a:gd name="T12" fmla="*/ 409992 w 2519363"/>
              <a:gd name="T13" fmla="*/ 1656625 h 2544763"/>
              <a:gd name="T14" fmla="*/ 89748 w 2519363"/>
              <a:gd name="T15" fmla="*/ 1695110 h 2544763"/>
              <a:gd name="T16" fmla="*/ 943569 w 2519363"/>
              <a:gd name="T17" fmla="*/ 1905000 h 2544763"/>
              <a:gd name="T18" fmla="*/ 1677238 w 2519363"/>
              <a:gd name="T19" fmla="*/ 1337112 h 2544763"/>
              <a:gd name="T20" fmla="*/ 1738908 w 2519363"/>
              <a:gd name="T21" fmla="*/ 1450225 h 2544763"/>
              <a:gd name="T22" fmla="*/ 1699043 w 2519363"/>
              <a:gd name="T23" fmla="*/ 1561980 h 2544763"/>
              <a:gd name="T24" fmla="*/ 1567356 w 2519363"/>
              <a:gd name="T25" fmla="*/ 1634732 h 2544763"/>
              <a:gd name="T26" fmla="*/ 1468037 w 2519363"/>
              <a:gd name="T27" fmla="*/ 1501778 h 2544763"/>
              <a:gd name="T28" fmla="*/ 1487117 w 2519363"/>
              <a:gd name="T29" fmla="*/ 1413764 h 2544763"/>
              <a:gd name="T30" fmla="*/ 1628685 w 2519363"/>
              <a:gd name="T31" fmla="*/ 1356444 h 2544763"/>
              <a:gd name="T32" fmla="*/ 1063441 w 2519363"/>
              <a:gd name="T33" fmla="*/ 1437166 h 2544763"/>
              <a:gd name="T34" fmla="*/ 1063781 w 2519363"/>
              <a:gd name="T35" fmla="*/ 1511614 h 2544763"/>
              <a:gd name="T36" fmla="*/ 960961 w 2519363"/>
              <a:gd name="T37" fmla="*/ 1639480 h 2544763"/>
              <a:gd name="T38" fmla="*/ 838460 w 2519363"/>
              <a:gd name="T39" fmla="*/ 1544853 h 2544763"/>
              <a:gd name="T40" fmla="*/ 810973 w 2519363"/>
              <a:gd name="T41" fmla="*/ 1444289 h 2544763"/>
              <a:gd name="T42" fmla="*/ 915829 w 2519363"/>
              <a:gd name="T43" fmla="*/ 1368146 h 2544763"/>
              <a:gd name="T44" fmla="*/ 391001 w 2519363"/>
              <a:gd name="T45" fmla="*/ 1367298 h 2544763"/>
              <a:gd name="T46" fmla="*/ 433588 w 2519363"/>
              <a:gd name="T47" fmla="*/ 1482276 h 2544763"/>
              <a:gd name="T48" fmla="*/ 348753 w 2519363"/>
              <a:gd name="T49" fmla="*/ 1617943 h 2544763"/>
              <a:gd name="T50" fmla="*/ 208267 w 2519363"/>
              <a:gd name="T51" fmla="*/ 1592844 h 2544763"/>
              <a:gd name="T52" fmla="*/ 143962 w 2519363"/>
              <a:gd name="T53" fmla="*/ 1464639 h 2544763"/>
              <a:gd name="T54" fmla="*/ 208267 w 2519363"/>
              <a:gd name="T55" fmla="*/ 1362549 h 2544763"/>
              <a:gd name="T56" fmla="*/ 1626983 w 2519363"/>
              <a:gd name="T57" fmla="*/ 1258345 h 2544763"/>
              <a:gd name="T58" fmla="*/ 1724698 w 2519363"/>
              <a:gd name="T59" fmla="*/ 1316800 h 2544763"/>
              <a:gd name="T60" fmla="*/ 1703868 w 2519363"/>
              <a:gd name="T61" fmla="*/ 1362340 h 2544763"/>
              <a:gd name="T62" fmla="*/ 1561614 w 2519363"/>
              <a:gd name="T63" fmla="*/ 1363530 h 2544763"/>
              <a:gd name="T64" fmla="*/ 1460681 w 2519363"/>
              <a:gd name="T65" fmla="*/ 1411960 h 2544763"/>
              <a:gd name="T66" fmla="*/ 1522494 w 2519363"/>
              <a:gd name="T67" fmla="*/ 1272619 h 2544763"/>
              <a:gd name="T68" fmla="*/ 1031585 w 2519363"/>
              <a:gd name="T69" fmla="*/ 1286043 h 2544763"/>
              <a:gd name="T70" fmla="*/ 1082609 w 2519363"/>
              <a:gd name="T71" fmla="*/ 1392248 h 2544763"/>
              <a:gd name="T72" fmla="*/ 1024271 w 2519363"/>
              <a:gd name="T73" fmla="*/ 1330904 h 2544763"/>
              <a:gd name="T74" fmla="*/ 841265 w 2519363"/>
              <a:gd name="T75" fmla="*/ 1356733 h 2544763"/>
              <a:gd name="T76" fmla="*/ 816603 w 2519363"/>
              <a:gd name="T77" fmla="*/ 1332603 h 2544763"/>
              <a:gd name="T78" fmla="*/ 937360 w 2519363"/>
              <a:gd name="T79" fmla="*/ 1256135 h 2544763"/>
              <a:gd name="T80" fmla="*/ 404683 w 2519363"/>
              <a:gd name="T81" fmla="*/ 1298448 h 2544763"/>
              <a:gd name="T82" fmla="*/ 405364 w 2519363"/>
              <a:gd name="T83" fmla="*/ 1399385 h 2544763"/>
              <a:gd name="T84" fmla="*/ 290900 w 2519363"/>
              <a:gd name="T85" fmla="*/ 1359452 h 2544763"/>
              <a:gd name="T86" fmla="*/ 161128 w 2519363"/>
              <a:gd name="T87" fmla="*/ 1436939 h 2544763"/>
              <a:gd name="T88" fmla="*/ 189871 w 2519363"/>
              <a:gd name="T89" fmla="*/ 1289271 h 2544763"/>
              <a:gd name="T90" fmla="*/ 315086 w 2519363"/>
              <a:gd name="T91" fmla="*/ 1095327 h 2544763"/>
              <a:gd name="T92" fmla="*/ 1284289 w 2519363"/>
              <a:gd name="T93" fmla="*/ 678574 h 2544763"/>
              <a:gd name="T94" fmla="*/ 722192 w 2519363"/>
              <a:gd name="T95" fmla="*/ 662276 h 2544763"/>
              <a:gd name="T96" fmla="*/ 612613 w 2519363"/>
              <a:gd name="T97" fmla="*/ 670595 h 2544763"/>
              <a:gd name="T98" fmla="*/ 1050184 w 2519363"/>
              <a:gd name="T99" fmla="*/ 115275 h 2544763"/>
              <a:gd name="T100" fmla="*/ 1138292 w 2519363"/>
              <a:gd name="T101" fmla="*/ 276266 h 2544763"/>
              <a:gd name="T102" fmla="*/ 1104170 w 2519363"/>
              <a:gd name="T103" fmla="*/ 417580 h 2544763"/>
              <a:gd name="T104" fmla="*/ 956811 w 2519363"/>
              <a:gd name="T105" fmla="*/ 567375 h 2544763"/>
              <a:gd name="T106" fmla="*/ 805888 w 2519363"/>
              <a:gd name="T107" fmla="*/ 467456 h 2544763"/>
              <a:gd name="T108" fmla="*/ 735094 w 2519363"/>
              <a:gd name="T109" fmla="*/ 293231 h 2544763"/>
              <a:gd name="T110" fmla="*/ 841369 w 2519363"/>
              <a:gd name="T111" fmla="*/ 161757 h 2544763"/>
              <a:gd name="T112" fmla="*/ 934126 w 2519363"/>
              <a:gd name="T113" fmla="*/ 0 h 2544763"/>
              <a:gd name="T114" fmla="*/ 1099314 w 2519363"/>
              <a:gd name="T115" fmla="*/ 50762 h 2544763"/>
              <a:gd name="T116" fmla="*/ 1146949 w 2519363"/>
              <a:gd name="T117" fmla="*/ 234624 h 2544763"/>
              <a:gd name="T118" fmla="*/ 1074477 w 2519363"/>
              <a:gd name="T119" fmla="*/ 119519 h 2544763"/>
              <a:gd name="T120" fmla="*/ 864886 w 2519363"/>
              <a:gd name="T121" fmla="*/ 157038 h 2544763"/>
              <a:gd name="T122" fmla="*/ 747672 w 2519363"/>
              <a:gd name="T123" fmla="*/ 269596 h 2544763"/>
              <a:gd name="T124" fmla="*/ 784418 w 2519363"/>
              <a:gd name="T125" fmla="*/ 63494 h 254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19363" h="2544763">
                <a:moveTo>
                  <a:pt x="2115452" y="2222500"/>
                </a:moveTo>
                <a:lnTo>
                  <a:pt x="2153785" y="2222500"/>
                </a:lnTo>
                <a:lnTo>
                  <a:pt x="2173288" y="2260147"/>
                </a:lnTo>
                <a:lnTo>
                  <a:pt x="2159613" y="2274207"/>
                </a:lnTo>
                <a:lnTo>
                  <a:pt x="2171943" y="2360613"/>
                </a:lnTo>
                <a:lnTo>
                  <a:pt x="2134506" y="2501900"/>
                </a:lnTo>
                <a:lnTo>
                  <a:pt x="2096845" y="2360613"/>
                </a:lnTo>
                <a:lnTo>
                  <a:pt x="2109175" y="2274207"/>
                </a:lnTo>
                <a:lnTo>
                  <a:pt x="2095500" y="2260147"/>
                </a:lnTo>
                <a:lnTo>
                  <a:pt x="2115452" y="2222500"/>
                </a:lnTo>
                <a:close/>
                <a:moveTo>
                  <a:pt x="1240514" y="2222500"/>
                </a:moveTo>
                <a:lnTo>
                  <a:pt x="1279072" y="2222500"/>
                </a:lnTo>
                <a:lnTo>
                  <a:pt x="1298575" y="2260147"/>
                </a:lnTo>
                <a:lnTo>
                  <a:pt x="1285125" y="2274207"/>
                </a:lnTo>
                <a:lnTo>
                  <a:pt x="1297454" y="2360613"/>
                </a:lnTo>
                <a:lnTo>
                  <a:pt x="1259793" y="2501900"/>
                </a:lnTo>
                <a:lnTo>
                  <a:pt x="1222132" y="2360613"/>
                </a:lnTo>
                <a:lnTo>
                  <a:pt x="1234462" y="2274207"/>
                </a:lnTo>
                <a:lnTo>
                  <a:pt x="1220787" y="2260147"/>
                </a:lnTo>
                <a:lnTo>
                  <a:pt x="1240514" y="2222500"/>
                </a:lnTo>
                <a:close/>
                <a:moveTo>
                  <a:pt x="365634" y="2222500"/>
                </a:moveTo>
                <a:lnTo>
                  <a:pt x="404304" y="2222500"/>
                </a:lnTo>
                <a:lnTo>
                  <a:pt x="423863" y="2260147"/>
                </a:lnTo>
                <a:lnTo>
                  <a:pt x="410374" y="2274207"/>
                </a:lnTo>
                <a:lnTo>
                  <a:pt x="422739" y="2360613"/>
                </a:lnTo>
                <a:lnTo>
                  <a:pt x="384969" y="2501900"/>
                </a:lnTo>
                <a:lnTo>
                  <a:pt x="347199" y="2360613"/>
                </a:lnTo>
                <a:lnTo>
                  <a:pt x="359564" y="2274207"/>
                </a:lnTo>
                <a:lnTo>
                  <a:pt x="346075" y="2260147"/>
                </a:lnTo>
                <a:lnTo>
                  <a:pt x="365634" y="2222500"/>
                </a:lnTo>
                <a:close/>
                <a:moveTo>
                  <a:pt x="2296386" y="2212975"/>
                </a:moveTo>
                <a:lnTo>
                  <a:pt x="2319092" y="2223620"/>
                </a:lnTo>
                <a:lnTo>
                  <a:pt x="2342707" y="2234943"/>
                </a:lnTo>
                <a:lnTo>
                  <a:pt x="2365867" y="2246494"/>
                </a:lnTo>
                <a:lnTo>
                  <a:pt x="2377675" y="2252609"/>
                </a:lnTo>
                <a:lnTo>
                  <a:pt x="2388574" y="2258497"/>
                </a:lnTo>
                <a:lnTo>
                  <a:pt x="2399246" y="2264385"/>
                </a:lnTo>
                <a:lnTo>
                  <a:pt x="2409237" y="2270047"/>
                </a:lnTo>
                <a:lnTo>
                  <a:pt x="2418319" y="2275709"/>
                </a:lnTo>
                <a:lnTo>
                  <a:pt x="2426948" y="2281145"/>
                </a:lnTo>
                <a:lnTo>
                  <a:pt x="2434441" y="2286354"/>
                </a:lnTo>
                <a:lnTo>
                  <a:pt x="2440799" y="2291336"/>
                </a:lnTo>
                <a:lnTo>
                  <a:pt x="2446021" y="2296092"/>
                </a:lnTo>
                <a:lnTo>
                  <a:pt x="2448065" y="2298130"/>
                </a:lnTo>
                <a:lnTo>
                  <a:pt x="2449881" y="2300395"/>
                </a:lnTo>
                <a:lnTo>
                  <a:pt x="2452379" y="2304019"/>
                </a:lnTo>
                <a:lnTo>
                  <a:pt x="2455104" y="2309001"/>
                </a:lnTo>
                <a:lnTo>
                  <a:pt x="2457601" y="2314437"/>
                </a:lnTo>
                <a:lnTo>
                  <a:pt x="2460553" y="2320778"/>
                </a:lnTo>
                <a:lnTo>
                  <a:pt x="2463278" y="2328025"/>
                </a:lnTo>
                <a:lnTo>
                  <a:pt x="2466230" y="2335952"/>
                </a:lnTo>
                <a:lnTo>
                  <a:pt x="2471907" y="2353391"/>
                </a:lnTo>
                <a:lnTo>
                  <a:pt x="2477810" y="2372641"/>
                </a:lnTo>
                <a:lnTo>
                  <a:pt x="2483487" y="2393024"/>
                </a:lnTo>
                <a:lnTo>
                  <a:pt x="2489163" y="2414313"/>
                </a:lnTo>
                <a:lnTo>
                  <a:pt x="2494613" y="2435828"/>
                </a:lnTo>
                <a:lnTo>
                  <a:pt x="2499608" y="2456890"/>
                </a:lnTo>
                <a:lnTo>
                  <a:pt x="2504377" y="2476820"/>
                </a:lnTo>
                <a:lnTo>
                  <a:pt x="2512097" y="2511471"/>
                </a:lnTo>
                <a:lnTo>
                  <a:pt x="2517319" y="2535704"/>
                </a:lnTo>
                <a:lnTo>
                  <a:pt x="2519363" y="2544763"/>
                </a:lnTo>
                <a:lnTo>
                  <a:pt x="2149475" y="2544763"/>
                </a:lnTo>
                <a:lnTo>
                  <a:pt x="2345432" y="2346596"/>
                </a:lnTo>
                <a:lnTo>
                  <a:pt x="2282535" y="2300395"/>
                </a:lnTo>
                <a:lnTo>
                  <a:pt x="2334533" y="2278880"/>
                </a:lnTo>
                <a:lnTo>
                  <a:pt x="2296386" y="2212975"/>
                </a:lnTo>
                <a:close/>
                <a:moveTo>
                  <a:pt x="1971582" y="2212975"/>
                </a:moveTo>
                <a:lnTo>
                  <a:pt x="1933349" y="2278880"/>
                </a:lnTo>
                <a:lnTo>
                  <a:pt x="1985155" y="2300395"/>
                </a:lnTo>
                <a:lnTo>
                  <a:pt x="1922716" y="2346596"/>
                </a:lnTo>
                <a:lnTo>
                  <a:pt x="2117725" y="2544763"/>
                </a:lnTo>
                <a:lnTo>
                  <a:pt x="1749425" y="2544763"/>
                </a:lnTo>
                <a:lnTo>
                  <a:pt x="1751235" y="2535704"/>
                </a:lnTo>
                <a:lnTo>
                  <a:pt x="1756438" y="2511471"/>
                </a:lnTo>
                <a:lnTo>
                  <a:pt x="1764583" y="2476820"/>
                </a:lnTo>
                <a:lnTo>
                  <a:pt x="1769107" y="2456890"/>
                </a:lnTo>
                <a:lnTo>
                  <a:pt x="1774084" y="2435828"/>
                </a:lnTo>
                <a:lnTo>
                  <a:pt x="1779514" y="2414313"/>
                </a:lnTo>
                <a:lnTo>
                  <a:pt x="1785169" y="2393024"/>
                </a:lnTo>
                <a:lnTo>
                  <a:pt x="1790825" y="2372641"/>
                </a:lnTo>
                <a:lnTo>
                  <a:pt x="1796481" y="2353391"/>
                </a:lnTo>
                <a:lnTo>
                  <a:pt x="1802589" y="2335952"/>
                </a:lnTo>
                <a:lnTo>
                  <a:pt x="1805304" y="2328025"/>
                </a:lnTo>
                <a:lnTo>
                  <a:pt x="1808245" y="2320778"/>
                </a:lnTo>
                <a:lnTo>
                  <a:pt x="1810733" y="2314437"/>
                </a:lnTo>
                <a:lnTo>
                  <a:pt x="1813674" y="2309001"/>
                </a:lnTo>
                <a:lnTo>
                  <a:pt x="1816163" y="2304019"/>
                </a:lnTo>
                <a:lnTo>
                  <a:pt x="1818877" y="2300395"/>
                </a:lnTo>
                <a:lnTo>
                  <a:pt x="1820687" y="2298130"/>
                </a:lnTo>
                <a:lnTo>
                  <a:pt x="1822723" y="2296092"/>
                </a:lnTo>
                <a:lnTo>
                  <a:pt x="1827927" y="2291336"/>
                </a:lnTo>
                <a:lnTo>
                  <a:pt x="1834035" y="2286354"/>
                </a:lnTo>
                <a:lnTo>
                  <a:pt x="1841500" y="2281145"/>
                </a:lnTo>
                <a:lnTo>
                  <a:pt x="1849871" y="2275709"/>
                </a:lnTo>
                <a:lnTo>
                  <a:pt x="1859146" y="2270047"/>
                </a:lnTo>
                <a:lnTo>
                  <a:pt x="1869326" y="2264385"/>
                </a:lnTo>
                <a:lnTo>
                  <a:pt x="1879507" y="2258497"/>
                </a:lnTo>
                <a:lnTo>
                  <a:pt x="1890818" y="2252609"/>
                </a:lnTo>
                <a:lnTo>
                  <a:pt x="1902129" y="2246494"/>
                </a:lnTo>
                <a:lnTo>
                  <a:pt x="1925657" y="2234943"/>
                </a:lnTo>
                <a:lnTo>
                  <a:pt x="1949185" y="2223620"/>
                </a:lnTo>
                <a:lnTo>
                  <a:pt x="1971582" y="2212975"/>
                </a:lnTo>
                <a:close/>
                <a:moveTo>
                  <a:pt x="1422404" y="2212975"/>
                </a:moveTo>
                <a:lnTo>
                  <a:pt x="1445013" y="2223620"/>
                </a:lnTo>
                <a:lnTo>
                  <a:pt x="1468300" y="2234943"/>
                </a:lnTo>
                <a:lnTo>
                  <a:pt x="1491814" y="2246494"/>
                </a:lnTo>
                <a:lnTo>
                  <a:pt x="1503344" y="2252609"/>
                </a:lnTo>
                <a:lnTo>
                  <a:pt x="1514423" y="2258497"/>
                </a:lnTo>
                <a:lnTo>
                  <a:pt x="1525049" y="2264385"/>
                </a:lnTo>
                <a:lnTo>
                  <a:pt x="1534997" y="2270047"/>
                </a:lnTo>
                <a:lnTo>
                  <a:pt x="1544266" y="2275709"/>
                </a:lnTo>
                <a:lnTo>
                  <a:pt x="1552632" y="2281145"/>
                </a:lnTo>
                <a:lnTo>
                  <a:pt x="1560093" y="2286354"/>
                </a:lnTo>
                <a:lnTo>
                  <a:pt x="1566423" y="2291336"/>
                </a:lnTo>
                <a:lnTo>
                  <a:pt x="1571397" y="2296092"/>
                </a:lnTo>
                <a:lnTo>
                  <a:pt x="1573658" y="2298130"/>
                </a:lnTo>
                <a:lnTo>
                  <a:pt x="1575467" y="2300395"/>
                </a:lnTo>
                <a:lnTo>
                  <a:pt x="1577954" y="2304019"/>
                </a:lnTo>
                <a:lnTo>
                  <a:pt x="1580441" y="2309001"/>
                </a:lnTo>
                <a:lnTo>
                  <a:pt x="1583154" y="2314437"/>
                </a:lnTo>
                <a:lnTo>
                  <a:pt x="1585867" y="2320778"/>
                </a:lnTo>
                <a:lnTo>
                  <a:pt x="1588806" y="2328025"/>
                </a:lnTo>
                <a:lnTo>
                  <a:pt x="1591745" y="2335952"/>
                </a:lnTo>
                <a:lnTo>
                  <a:pt x="1597398" y="2353391"/>
                </a:lnTo>
                <a:lnTo>
                  <a:pt x="1603276" y="2372641"/>
                </a:lnTo>
                <a:lnTo>
                  <a:pt x="1608928" y="2393024"/>
                </a:lnTo>
                <a:lnTo>
                  <a:pt x="1614580" y="2414313"/>
                </a:lnTo>
                <a:lnTo>
                  <a:pt x="1620006" y="2435828"/>
                </a:lnTo>
                <a:lnTo>
                  <a:pt x="1624980" y="2456890"/>
                </a:lnTo>
                <a:lnTo>
                  <a:pt x="1629728" y="2476820"/>
                </a:lnTo>
                <a:lnTo>
                  <a:pt x="1637415" y="2511471"/>
                </a:lnTo>
                <a:lnTo>
                  <a:pt x="1642615" y="2535704"/>
                </a:lnTo>
                <a:lnTo>
                  <a:pt x="1644650" y="2544763"/>
                </a:lnTo>
                <a:lnTo>
                  <a:pt x="1276350" y="2544763"/>
                </a:lnTo>
                <a:lnTo>
                  <a:pt x="1471466" y="2346596"/>
                </a:lnTo>
                <a:lnTo>
                  <a:pt x="1408839" y="2300395"/>
                </a:lnTo>
                <a:lnTo>
                  <a:pt x="1460613" y="2278880"/>
                </a:lnTo>
                <a:lnTo>
                  <a:pt x="1422404" y="2212975"/>
                </a:lnTo>
                <a:close/>
                <a:moveTo>
                  <a:pt x="1096869" y="2212975"/>
                </a:moveTo>
                <a:lnTo>
                  <a:pt x="1058862" y="2278880"/>
                </a:lnTo>
                <a:lnTo>
                  <a:pt x="1110442" y="2300395"/>
                </a:lnTo>
                <a:lnTo>
                  <a:pt x="1048003" y="2346596"/>
                </a:lnTo>
                <a:lnTo>
                  <a:pt x="1243012" y="2544763"/>
                </a:lnTo>
                <a:lnTo>
                  <a:pt x="874712" y="2544763"/>
                </a:lnTo>
                <a:lnTo>
                  <a:pt x="876522" y="2535704"/>
                </a:lnTo>
                <a:lnTo>
                  <a:pt x="881725" y="2511471"/>
                </a:lnTo>
                <a:lnTo>
                  <a:pt x="889870" y="2476820"/>
                </a:lnTo>
                <a:lnTo>
                  <a:pt x="894394" y="2456890"/>
                </a:lnTo>
                <a:lnTo>
                  <a:pt x="899371" y="2435828"/>
                </a:lnTo>
                <a:lnTo>
                  <a:pt x="904801" y="2414313"/>
                </a:lnTo>
                <a:lnTo>
                  <a:pt x="910456" y="2393024"/>
                </a:lnTo>
                <a:lnTo>
                  <a:pt x="916112" y="2372641"/>
                </a:lnTo>
                <a:lnTo>
                  <a:pt x="921768" y="2353391"/>
                </a:lnTo>
                <a:lnTo>
                  <a:pt x="927876" y="2335952"/>
                </a:lnTo>
                <a:lnTo>
                  <a:pt x="930591" y="2328025"/>
                </a:lnTo>
                <a:lnTo>
                  <a:pt x="933532" y="2320778"/>
                </a:lnTo>
                <a:lnTo>
                  <a:pt x="936020" y="2314437"/>
                </a:lnTo>
                <a:lnTo>
                  <a:pt x="938961" y="2309001"/>
                </a:lnTo>
                <a:lnTo>
                  <a:pt x="941450" y="2304019"/>
                </a:lnTo>
                <a:lnTo>
                  <a:pt x="944164" y="2300395"/>
                </a:lnTo>
                <a:lnTo>
                  <a:pt x="945748" y="2298130"/>
                </a:lnTo>
                <a:lnTo>
                  <a:pt x="947784" y="2296092"/>
                </a:lnTo>
                <a:lnTo>
                  <a:pt x="952987" y="2291336"/>
                </a:lnTo>
                <a:lnTo>
                  <a:pt x="959322" y="2286354"/>
                </a:lnTo>
                <a:lnTo>
                  <a:pt x="966787" y="2281145"/>
                </a:lnTo>
                <a:lnTo>
                  <a:pt x="975158" y="2275709"/>
                </a:lnTo>
                <a:lnTo>
                  <a:pt x="984433" y="2270047"/>
                </a:lnTo>
                <a:lnTo>
                  <a:pt x="994161" y="2264385"/>
                </a:lnTo>
                <a:lnTo>
                  <a:pt x="1004794" y="2258497"/>
                </a:lnTo>
                <a:lnTo>
                  <a:pt x="1016105" y="2252609"/>
                </a:lnTo>
                <a:lnTo>
                  <a:pt x="1027416" y="2246494"/>
                </a:lnTo>
                <a:lnTo>
                  <a:pt x="1050944" y="2234943"/>
                </a:lnTo>
                <a:lnTo>
                  <a:pt x="1074472" y="2223620"/>
                </a:lnTo>
                <a:lnTo>
                  <a:pt x="1096869" y="2212975"/>
                </a:lnTo>
                <a:close/>
                <a:moveTo>
                  <a:pt x="547691" y="2212975"/>
                </a:moveTo>
                <a:lnTo>
                  <a:pt x="570300" y="2223620"/>
                </a:lnTo>
                <a:lnTo>
                  <a:pt x="593813" y="2234943"/>
                </a:lnTo>
                <a:lnTo>
                  <a:pt x="617101" y="2246494"/>
                </a:lnTo>
                <a:lnTo>
                  <a:pt x="628857" y="2252609"/>
                </a:lnTo>
                <a:lnTo>
                  <a:pt x="639710" y="2258497"/>
                </a:lnTo>
                <a:lnTo>
                  <a:pt x="650336" y="2264385"/>
                </a:lnTo>
                <a:lnTo>
                  <a:pt x="660284" y="2270047"/>
                </a:lnTo>
                <a:lnTo>
                  <a:pt x="669553" y="2275709"/>
                </a:lnTo>
                <a:lnTo>
                  <a:pt x="677919" y="2281145"/>
                </a:lnTo>
                <a:lnTo>
                  <a:pt x="685380" y="2286354"/>
                </a:lnTo>
                <a:lnTo>
                  <a:pt x="691484" y="2291336"/>
                </a:lnTo>
                <a:lnTo>
                  <a:pt x="696684" y="2296092"/>
                </a:lnTo>
                <a:lnTo>
                  <a:pt x="698719" y="2298130"/>
                </a:lnTo>
                <a:lnTo>
                  <a:pt x="700528" y="2300395"/>
                </a:lnTo>
                <a:lnTo>
                  <a:pt x="703241" y="2304019"/>
                </a:lnTo>
                <a:lnTo>
                  <a:pt x="705728" y="2309001"/>
                </a:lnTo>
                <a:lnTo>
                  <a:pt x="708441" y="2314437"/>
                </a:lnTo>
                <a:lnTo>
                  <a:pt x="711154" y="2320778"/>
                </a:lnTo>
                <a:lnTo>
                  <a:pt x="714093" y="2328025"/>
                </a:lnTo>
                <a:lnTo>
                  <a:pt x="717032" y="2335952"/>
                </a:lnTo>
                <a:lnTo>
                  <a:pt x="722685" y="2353391"/>
                </a:lnTo>
                <a:lnTo>
                  <a:pt x="728563" y="2372641"/>
                </a:lnTo>
                <a:lnTo>
                  <a:pt x="734215" y="2393024"/>
                </a:lnTo>
                <a:lnTo>
                  <a:pt x="739867" y="2414313"/>
                </a:lnTo>
                <a:lnTo>
                  <a:pt x="745293" y="2435828"/>
                </a:lnTo>
                <a:lnTo>
                  <a:pt x="750267" y="2456890"/>
                </a:lnTo>
                <a:lnTo>
                  <a:pt x="755015" y="2476820"/>
                </a:lnTo>
                <a:lnTo>
                  <a:pt x="762928" y="2511471"/>
                </a:lnTo>
                <a:lnTo>
                  <a:pt x="768129" y="2535704"/>
                </a:lnTo>
                <a:lnTo>
                  <a:pt x="769937" y="2544763"/>
                </a:lnTo>
                <a:lnTo>
                  <a:pt x="401637" y="2544763"/>
                </a:lnTo>
                <a:lnTo>
                  <a:pt x="596753" y="2346596"/>
                </a:lnTo>
                <a:lnTo>
                  <a:pt x="534352" y="2300395"/>
                </a:lnTo>
                <a:lnTo>
                  <a:pt x="585900" y="2278880"/>
                </a:lnTo>
                <a:lnTo>
                  <a:pt x="547691" y="2212975"/>
                </a:lnTo>
                <a:close/>
                <a:moveTo>
                  <a:pt x="222977" y="2212975"/>
                </a:moveTo>
                <a:lnTo>
                  <a:pt x="184830" y="2278880"/>
                </a:lnTo>
                <a:lnTo>
                  <a:pt x="236601" y="2300395"/>
                </a:lnTo>
                <a:lnTo>
                  <a:pt x="173931" y="2346596"/>
                </a:lnTo>
                <a:lnTo>
                  <a:pt x="369888" y="2544763"/>
                </a:lnTo>
                <a:lnTo>
                  <a:pt x="0" y="2544763"/>
                </a:lnTo>
                <a:lnTo>
                  <a:pt x="1816" y="2535704"/>
                </a:lnTo>
                <a:lnTo>
                  <a:pt x="7039" y="2511471"/>
                </a:lnTo>
                <a:lnTo>
                  <a:pt x="14759" y="2476820"/>
                </a:lnTo>
                <a:lnTo>
                  <a:pt x="19527" y="2456890"/>
                </a:lnTo>
                <a:lnTo>
                  <a:pt x="24750" y="2435828"/>
                </a:lnTo>
                <a:lnTo>
                  <a:pt x="30199" y="2414313"/>
                </a:lnTo>
                <a:lnTo>
                  <a:pt x="35876" y="2393024"/>
                </a:lnTo>
                <a:lnTo>
                  <a:pt x="41553" y="2372641"/>
                </a:lnTo>
                <a:lnTo>
                  <a:pt x="47229" y="2353391"/>
                </a:lnTo>
                <a:lnTo>
                  <a:pt x="53360" y="2335952"/>
                </a:lnTo>
                <a:lnTo>
                  <a:pt x="56085" y="2328025"/>
                </a:lnTo>
                <a:lnTo>
                  <a:pt x="59037" y="2320778"/>
                </a:lnTo>
                <a:lnTo>
                  <a:pt x="61534" y="2314437"/>
                </a:lnTo>
                <a:lnTo>
                  <a:pt x="64486" y="2309001"/>
                </a:lnTo>
                <a:lnTo>
                  <a:pt x="66984" y="2304019"/>
                </a:lnTo>
                <a:lnTo>
                  <a:pt x="69709" y="2300395"/>
                </a:lnTo>
                <a:lnTo>
                  <a:pt x="71525" y="2298130"/>
                </a:lnTo>
                <a:lnTo>
                  <a:pt x="73569" y="2296092"/>
                </a:lnTo>
                <a:lnTo>
                  <a:pt x="78337" y="2291336"/>
                </a:lnTo>
                <a:lnTo>
                  <a:pt x="84922" y="2286354"/>
                </a:lnTo>
                <a:lnTo>
                  <a:pt x="92415" y="2281145"/>
                </a:lnTo>
                <a:lnTo>
                  <a:pt x="100816" y="2275709"/>
                </a:lnTo>
                <a:lnTo>
                  <a:pt x="110126" y="2270047"/>
                </a:lnTo>
                <a:lnTo>
                  <a:pt x="119890" y="2264385"/>
                </a:lnTo>
                <a:lnTo>
                  <a:pt x="130562" y="2258497"/>
                </a:lnTo>
                <a:lnTo>
                  <a:pt x="141688" y="2252609"/>
                </a:lnTo>
                <a:lnTo>
                  <a:pt x="153268" y="2246494"/>
                </a:lnTo>
                <a:lnTo>
                  <a:pt x="176883" y="2234943"/>
                </a:lnTo>
                <a:lnTo>
                  <a:pt x="200498" y="2223620"/>
                </a:lnTo>
                <a:lnTo>
                  <a:pt x="222977" y="2212975"/>
                </a:lnTo>
                <a:close/>
                <a:moveTo>
                  <a:pt x="2231574" y="2184400"/>
                </a:moveTo>
                <a:lnTo>
                  <a:pt x="2245048" y="2190059"/>
                </a:lnTo>
                <a:lnTo>
                  <a:pt x="2260121" y="2196397"/>
                </a:lnTo>
                <a:lnTo>
                  <a:pt x="2279305" y="2204999"/>
                </a:lnTo>
                <a:lnTo>
                  <a:pt x="2319271" y="2273586"/>
                </a:lnTo>
                <a:lnTo>
                  <a:pt x="2260578" y="2297580"/>
                </a:lnTo>
                <a:lnTo>
                  <a:pt x="2328863" y="2347605"/>
                </a:lnTo>
                <a:lnTo>
                  <a:pt x="2133600" y="2544763"/>
                </a:lnTo>
                <a:lnTo>
                  <a:pt x="2231574" y="2184400"/>
                </a:lnTo>
                <a:close/>
                <a:moveTo>
                  <a:pt x="2036196" y="2184400"/>
                </a:moveTo>
                <a:lnTo>
                  <a:pt x="2133600" y="2544763"/>
                </a:lnTo>
                <a:lnTo>
                  <a:pt x="1939925" y="2347605"/>
                </a:lnTo>
                <a:lnTo>
                  <a:pt x="2007428" y="2297580"/>
                </a:lnTo>
                <a:lnTo>
                  <a:pt x="1949213" y="2273586"/>
                </a:lnTo>
                <a:lnTo>
                  <a:pt x="1989080" y="2204999"/>
                </a:lnTo>
                <a:lnTo>
                  <a:pt x="2023058" y="2190059"/>
                </a:lnTo>
                <a:lnTo>
                  <a:pt x="2036196" y="2184400"/>
                </a:lnTo>
                <a:close/>
                <a:moveTo>
                  <a:pt x="1357653" y="2184400"/>
                </a:moveTo>
                <a:lnTo>
                  <a:pt x="1371017" y="2190059"/>
                </a:lnTo>
                <a:lnTo>
                  <a:pt x="1404995" y="2204999"/>
                </a:lnTo>
                <a:lnTo>
                  <a:pt x="1444636" y="2273586"/>
                </a:lnTo>
                <a:lnTo>
                  <a:pt x="1386421" y="2297580"/>
                </a:lnTo>
                <a:lnTo>
                  <a:pt x="1454150" y="2347605"/>
                </a:lnTo>
                <a:lnTo>
                  <a:pt x="1260475" y="2544763"/>
                </a:lnTo>
                <a:lnTo>
                  <a:pt x="1357653" y="2184400"/>
                </a:lnTo>
                <a:close/>
                <a:moveTo>
                  <a:pt x="1162388" y="2184400"/>
                </a:moveTo>
                <a:lnTo>
                  <a:pt x="1260475" y="2544763"/>
                </a:lnTo>
                <a:lnTo>
                  <a:pt x="1065212" y="2347605"/>
                </a:lnTo>
                <a:lnTo>
                  <a:pt x="1133874" y="2297580"/>
                </a:lnTo>
                <a:lnTo>
                  <a:pt x="1074793" y="2273586"/>
                </a:lnTo>
                <a:lnTo>
                  <a:pt x="1114940" y="2204999"/>
                </a:lnTo>
                <a:lnTo>
                  <a:pt x="1149157" y="2190059"/>
                </a:lnTo>
                <a:lnTo>
                  <a:pt x="1162388" y="2184400"/>
                </a:lnTo>
                <a:close/>
                <a:moveTo>
                  <a:pt x="287675" y="2184400"/>
                </a:moveTo>
                <a:lnTo>
                  <a:pt x="385762" y="2544761"/>
                </a:lnTo>
                <a:lnTo>
                  <a:pt x="482940" y="2184400"/>
                </a:lnTo>
                <a:lnTo>
                  <a:pt x="496304" y="2190059"/>
                </a:lnTo>
                <a:lnTo>
                  <a:pt x="530282" y="2204999"/>
                </a:lnTo>
                <a:lnTo>
                  <a:pt x="569923" y="2273586"/>
                </a:lnTo>
                <a:lnTo>
                  <a:pt x="511708" y="2297580"/>
                </a:lnTo>
                <a:lnTo>
                  <a:pt x="579437" y="2347605"/>
                </a:lnTo>
                <a:lnTo>
                  <a:pt x="385763" y="2544762"/>
                </a:lnTo>
                <a:lnTo>
                  <a:pt x="385763" y="2544763"/>
                </a:lnTo>
                <a:lnTo>
                  <a:pt x="385762" y="2544763"/>
                </a:lnTo>
                <a:lnTo>
                  <a:pt x="385762" y="2544762"/>
                </a:lnTo>
                <a:lnTo>
                  <a:pt x="190500" y="2347605"/>
                </a:lnTo>
                <a:lnTo>
                  <a:pt x="258933" y="2297580"/>
                </a:lnTo>
                <a:lnTo>
                  <a:pt x="200080" y="2273586"/>
                </a:lnTo>
                <a:lnTo>
                  <a:pt x="240228" y="2204999"/>
                </a:lnTo>
                <a:lnTo>
                  <a:pt x="274445" y="2190059"/>
                </a:lnTo>
                <a:lnTo>
                  <a:pt x="287675" y="2184400"/>
                </a:lnTo>
                <a:close/>
                <a:moveTo>
                  <a:pt x="2232132" y="1781175"/>
                </a:moveTo>
                <a:lnTo>
                  <a:pt x="2236684" y="1783667"/>
                </a:lnTo>
                <a:lnTo>
                  <a:pt x="2240553" y="1786159"/>
                </a:lnTo>
                <a:lnTo>
                  <a:pt x="2244194" y="1788877"/>
                </a:lnTo>
                <a:lnTo>
                  <a:pt x="2247835" y="1791596"/>
                </a:lnTo>
                <a:lnTo>
                  <a:pt x="2250793" y="1794541"/>
                </a:lnTo>
                <a:lnTo>
                  <a:pt x="2253980" y="1797486"/>
                </a:lnTo>
                <a:lnTo>
                  <a:pt x="2256938" y="1800657"/>
                </a:lnTo>
                <a:lnTo>
                  <a:pt x="2259441" y="1804055"/>
                </a:lnTo>
                <a:lnTo>
                  <a:pt x="2261717" y="1807453"/>
                </a:lnTo>
                <a:lnTo>
                  <a:pt x="2264220" y="1811078"/>
                </a:lnTo>
                <a:lnTo>
                  <a:pt x="2266269" y="1814703"/>
                </a:lnTo>
                <a:lnTo>
                  <a:pt x="2268089" y="1818554"/>
                </a:lnTo>
                <a:lnTo>
                  <a:pt x="2269910" y="1822405"/>
                </a:lnTo>
                <a:lnTo>
                  <a:pt x="2271503" y="1826482"/>
                </a:lnTo>
                <a:lnTo>
                  <a:pt x="2274234" y="1834864"/>
                </a:lnTo>
                <a:lnTo>
                  <a:pt x="2276965" y="1843926"/>
                </a:lnTo>
                <a:lnTo>
                  <a:pt x="2279013" y="1853440"/>
                </a:lnTo>
                <a:lnTo>
                  <a:pt x="2281061" y="1863408"/>
                </a:lnTo>
                <a:lnTo>
                  <a:pt x="2282882" y="1873829"/>
                </a:lnTo>
                <a:lnTo>
                  <a:pt x="2286523" y="1895576"/>
                </a:lnTo>
                <a:lnTo>
                  <a:pt x="2288571" y="1907129"/>
                </a:lnTo>
                <a:lnTo>
                  <a:pt x="2291302" y="1919136"/>
                </a:lnTo>
                <a:lnTo>
                  <a:pt x="2294943" y="1919815"/>
                </a:lnTo>
                <a:lnTo>
                  <a:pt x="2298812" y="1920948"/>
                </a:lnTo>
                <a:lnTo>
                  <a:pt x="2302453" y="1922081"/>
                </a:lnTo>
                <a:lnTo>
                  <a:pt x="2305867" y="1923666"/>
                </a:lnTo>
                <a:lnTo>
                  <a:pt x="2309053" y="1925479"/>
                </a:lnTo>
                <a:lnTo>
                  <a:pt x="2312239" y="1927291"/>
                </a:lnTo>
                <a:lnTo>
                  <a:pt x="2315425" y="1929330"/>
                </a:lnTo>
                <a:lnTo>
                  <a:pt x="2317928" y="1931822"/>
                </a:lnTo>
                <a:lnTo>
                  <a:pt x="2320659" y="1934314"/>
                </a:lnTo>
                <a:lnTo>
                  <a:pt x="2322935" y="1937259"/>
                </a:lnTo>
                <a:lnTo>
                  <a:pt x="2324983" y="1939977"/>
                </a:lnTo>
                <a:lnTo>
                  <a:pt x="2327031" y="1942922"/>
                </a:lnTo>
                <a:lnTo>
                  <a:pt x="2328624" y="1946320"/>
                </a:lnTo>
                <a:lnTo>
                  <a:pt x="2329990" y="1949718"/>
                </a:lnTo>
                <a:lnTo>
                  <a:pt x="2331128" y="1952890"/>
                </a:lnTo>
                <a:lnTo>
                  <a:pt x="2331583" y="1956514"/>
                </a:lnTo>
                <a:lnTo>
                  <a:pt x="2332038" y="1960139"/>
                </a:lnTo>
                <a:lnTo>
                  <a:pt x="2332038" y="1964216"/>
                </a:lnTo>
                <a:lnTo>
                  <a:pt x="2331810" y="1968068"/>
                </a:lnTo>
                <a:lnTo>
                  <a:pt x="2331128" y="1971919"/>
                </a:lnTo>
                <a:lnTo>
                  <a:pt x="2329990" y="1975996"/>
                </a:lnTo>
                <a:lnTo>
                  <a:pt x="2328397" y="1980074"/>
                </a:lnTo>
                <a:lnTo>
                  <a:pt x="2326576" y="1984378"/>
                </a:lnTo>
                <a:lnTo>
                  <a:pt x="2324528" y="1988682"/>
                </a:lnTo>
                <a:lnTo>
                  <a:pt x="2321570" y="1992986"/>
                </a:lnTo>
                <a:lnTo>
                  <a:pt x="2318611" y="1997291"/>
                </a:lnTo>
                <a:lnTo>
                  <a:pt x="2314970" y="2001595"/>
                </a:lnTo>
                <a:lnTo>
                  <a:pt x="2310646" y="2006126"/>
                </a:lnTo>
                <a:lnTo>
                  <a:pt x="2306322" y="2010430"/>
                </a:lnTo>
                <a:lnTo>
                  <a:pt x="2301088" y="2014960"/>
                </a:lnTo>
                <a:lnTo>
                  <a:pt x="2295626" y="2019265"/>
                </a:lnTo>
                <a:lnTo>
                  <a:pt x="2289481" y="2023795"/>
                </a:lnTo>
                <a:lnTo>
                  <a:pt x="2287888" y="2031951"/>
                </a:lnTo>
                <a:lnTo>
                  <a:pt x="2285840" y="2040106"/>
                </a:lnTo>
                <a:lnTo>
                  <a:pt x="2283564" y="2048035"/>
                </a:lnTo>
                <a:lnTo>
                  <a:pt x="2281289" y="2055737"/>
                </a:lnTo>
                <a:lnTo>
                  <a:pt x="2278785" y="2063666"/>
                </a:lnTo>
                <a:lnTo>
                  <a:pt x="2275827" y="2071368"/>
                </a:lnTo>
                <a:lnTo>
                  <a:pt x="2272641" y="2079070"/>
                </a:lnTo>
                <a:lnTo>
                  <a:pt x="2269682" y="2086546"/>
                </a:lnTo>
                <a:lnTo>
                  <a:pt x="2266269" y="2093795"/>
                </a:lnTo>
                <a:lnTo>
                  <a:pt x="2262400" y="2101044"/>
                </a:lnTo>
                <a:lnTo>
                  <a:pt x="2258531" y="2108067"/>
                </a:lnTo>
                <a:lnTo>
                  <a:pt x="2254435" y="2114863"/>
                </a:lnTo>
                <a:lnTo>
                  <a:pt x="2250111" y="2121659"/>
                </a:lnTo>
                <a:lnTo>
                  <a:pt x="2245787" y="2127775"/>
                </a:lnTo>
                <a:lnTo>
                  <a:pt x="2241008" y="2134118"/>
                </a:lnTo>
                <a:lnTo>
                  <a:pt x="2236001" y="2140008"/>
                </a:lnTo>
                <a:lnTo>
                  <a:pt x="2231222" y="2145672"/>
                </a:lnTo>
                <a:lnTo>
                  <a:pt x="2225988" y="2151109"/>
                </a:lnTo>
                <a:lnTo>
                  <a:pt x="2220526" y="2156319"/>
                </a:lnTo>
                <a:lnTo>
                  <a:pt x="2215064" y="2161303"/>
                </a:lnTo>
                <a:lnTo>
                  <a:pt x="2209147" y="2165834"/>
                </a:lnTo>
                <a:lnTo>
                  <a:pt x="2203230" y="2170138"/>
                </a:lnTo>
                <a:lnTo>
                  <a:pt x="2197313" y="2173989"/>
                </a:lnTo>
                <a:lnTo>
                  <a:pt x="2190941" y="2177613"/>
                </a:lnTo>
                <a:lnTo>
                  <a:pt x="2184569" y="2181011"/>
                </a:lnTo>
                <a:lnTo>
                  <a:pt x="2177969" y="2183730"/>
                </a:lnTo>
                <a:lnTo>
                  <a:pt x="2171370" y="2185995"/>
                </a:lnTo>
                <a:lnTo>
                  <a:pt x="2164542" y="2188261"/>
                </a:lnTo>
                <a:lnTo>
                  <a:pt x="2157487" y="2190073"/>
                </a:lnTo>
                <a:lnTo>
                  <a:pt x="2150433" y="2191206"/>
                </a:lnTo>
                <a:lnTo>
                  <a:pt x="2143150" y="2192112"/>
                </a:lnTo>
                <a:lnTo>
                  <a:pt x="2135868" y="2192338"/>
                </a:lnTo>
                <a:lnTo>
                  <a:pt x="2128586" y="2192112"/>
                </a:lnTo>
                <a:lnTo>
                  <a:pt x="2121303" y="2191206"/>
                </a:lnTo>
                <a:lnTo>
                  <a:pt x="2114248" y="2190073"/>
                </a:lnTo>
                <a:lnTo>
                  <a:pt x="2107193" y="2188261"/>
                </a:lnTo>
                <a:lnTo>
                  <a:pt x="2100594" y="2185995"/>
                </a:lnTo>
                <a:lnTo>
                  <a:pt x="2093766" y="2183730"/>
                </a:lnTo>
                <a:lnTo>
                  <a:pt x="2087167" y="2181011"/>
                </a:lnTo>
                <a:lnTo>
                  <a:pt x="2081022" y="2177613"/>
                </a:lnTo>
                <a:lnTo>
                  <a:pt x="2074650" y="2173989"/>
                </a:lnTo>
                <a:lnTo>
                  <a:pt x="2068733" y="2170138"/>
                </a:lnTo>
                <a:lnTo>
                  <a:pt x="2062816" y="2165834"/>
                </a:lnTo>
                <a:lnTo>
                  <a:pt x="2057127" y="2161303"/>
                </a:lnTo>
                <a:lnTo>
                  <a:pt x="2051665" y="2156319"/>
                </a:lnTo>
                <a:lnTo>
                  <a:pt x="2046203" y="2151109"/>
                </a:lnTo>
                <a:lnTo>
                  <a:pt x="2040969" y="2145672"/>
                </a:lnTo>
                <a:lnTo>
                  <a:pt x="2035735" y="2140008"/>
                </a:lnTo>
                <a:lnTo>
                  <a:pt x="2030956" y="2134118"/>
                </a:lnTo>
                <a:lnTo>
                  <a:pt x="2026404" y="2127775"/>
                </a:lnTo>
                <a:lnTo>
                  <a:pt x="2021625" y="2121659"/>
                </a:lnTo>
                <a:lnTo>
                  <a:pt x="2017529" y="2114863"/>
                </a:lnTo>
                <a:lnTo>
                  <a:pt x="2013432" y="2108067"/>
                </a:lnTo>
                <a:lnTo>
                  <a:pt x="2009336" y="2101044"/>
                </a:lnTo>
                <a:lnTo>
                  <a:pt x="2005695" y="2093795"/>
                </a:lnTo>
                <a:lnTo>
                  <a:pt x="2002509" y="2086546"/>
                </a:lnTo>
                <a:lnTo>
                  <a:pt x="1999095" y="2079070"/>
                </a:lnTo>
                <a:lnTo>
                  <a:pt x="1996136" y="2071368"/>
                </a:lnTo>
                <a:lnTo>
                  <a:pt x="1993406" y="2063666"/>
                </a:lnTo>
                <a:lnTo>
                  <a:pt x="1990675" y="2055737"/>
                </a:lnTo>
                <a:lnTo>
                  <a:pt x="1988399" y="2048035"/>
                </a:lnTo>
                <a:lnTo>
                  <a:pt x="1986123" y="2040106"/>
                </a:lnTo>
                <a:lnTo>
                  <a:pt x="1984303" y="2031951"/>
                </a:lnTo>
                <a:lnTo>
                  <a:pt x="1982709" y="2023795"/>
                </a:lnTo>
                <a:lnTo>
                  <a:pt x="1976337" y="2019265"/>
                </a:lnTo>
                <a:lnTo>
                  <a:pt x="1970876" y="2014960"/>
                </a:lnTo>
                <a:lnTo>
                  <a:pt x="1965641" y="2010430"/>
                </a:lnTo>
                <a:lnTo>
                  <a:pt x="1961090" y="2006126"/>
                </a:lnTo>
                <a:lnTo>
                  <a:pt x="1957221" y="2001595"/>
                </a:lnTo>
                <a:lnTo>
                  <a:pt x="1953580" y="1997291"/>
                </a:lnTo>
                <a:lnTo>
                  <a:pt x="1950166" y="1992986"/>
                </a:lnTo>
                <a:lnTo>
                  <a:pt x="1947435" y="1988682"/>
                </a:lnTo>
                <a:lnTo>
                  <a:pt x="1945159" y="1984378"/>
                </a:lnTo>
                <a:lnTo>
                  <a:pt x="1943339" y="1980074"/>
                </a:lnTo>
                <a:lnTo>
                  <a:pt x="1941973" y="1975996"/>
                </a:lnTo>
                <a:lnTo>
                  <a:pt x="1941063" y="1971919"/>
                </a:lnTo>
                <a:lnTo>
                  <a:pt x="1940153" y="1968068"/>
                </a:lnTo>
                <a:lnTo>
                  <a:pt x="1939925" y="1964216"/>
                </a:lnTo>
                <a:lnTo>
                  <a:pt x="1939925" y="1960139"/>
                </a:lnTo>
                <a:lnTo>
                  <a:pt x="1940153" y="1956514"/>
                </a:lnTo>
                <a:lnTo>
                  <a:pt x="1941063" y="1952890"/>
                </a:lnTo>
                <a:lnTo>
                  <a:pt x="1941973" y="1949718"/>
                </a:lnTo>
                <a:lnTo>
                  <a:pt x="1943339" y="1946320"/>
                </a:lnTo>
                <a:lnTo>
                  <a:pt x="1944932" y="1942922"/>
                </a:lnTo>
                <a:lnTo>
                  <a:pt x="1946753" y="1939977"/>
                </a:lnTo>
                <a:lnTo>
                  <a:pt x="1948801" y="1937259"/>
                </a:lnTo>
                <a:lnTo>
                  <a:pt x="1951076" y="1934314"/>
                </a:lnTo>
                <a:lnTo>
                  <a:pt x="1953807" y="1931822"/>
                </a:lnTo>
                <a:lnTo>
                  <a:pt x="1956538" y="1929330"/>
                </a:lnTo>
                <a:lnTo>
                  <a:pt x="1959497" y="1927291"/>
                </a:lnTo>
                <a:lnTo>
                  <a:pt x="1962683" y="1925479"/>
                </a:lnTo>
                <a:lnTo>
                  <a:pt x="1966096" y="1923666"/>
                </a:lnTo>
                <a:lnTo>
                  <a:pt x="1969738" y="1922081"/>
                </a:lnTo>
                <a:lnTo>
                  <a:pt x="1973379" y="1920948"/>
                </a:lnTo>
                <a:lnTo>
                  <a:pt x="1977020" y="1919815"/>
                </a:lnTo>
                <a:lnTo>
                  <a:pt x="1980889" y="1919136"/>
                </a:lnTo>
                <a:lnTo>
                  <a:pt x="1983847" y="1903505"/>
                </a:lnTo>
                <a:lnTo>
                  <a:pt x="1986578" y="1888553"/>
                </a:lnTo>
                <a:lnTo>
                  <a:pt x="1988854" y="1874055"/>
                </a:lnTo>
                <a:lnTo>
                  <a:pt x="1991585" y="1860463"/>
                </a:lnTo>
                <a:lnTo>
                  <a:pt x="1994316" y="1847550"/>
                </a:lnTo>
                <a:lnTo>
                  <a:pt x="1995681" y="1841660"/>
                </a:lnTo>
                <a:lnTo>
                  <a:pt x="1997502" y="1835770"/>
                </a:lnTo>
                <a:lnTo>
                  <a:pt x="1999323" y="1829881"/>
                </a:lnTo>
                <a:lnTo>
                  <a:pt x="2001371" y="1824444"/>
                </a:lnTo>
                <a:lnTo>
                  <a:pt x="2003419" y="1819007"/>
                </a:lnTo>
                <a:lnTo>
                  <a:pt x="2006150" y="1814250"/>
                </a:lnTo>
                <a:lnTo>
                  <a:pt x="2010929" y="1815609"/>
                </a:lnTo>
                <a:lnTo>
                  <a:pt x="2017756" y="1818101"/>
                </a:lnTo>
                <a:lnTo>
                  <a:pt x="2026404" y="1820139"/>
                </a:lnTo>
                <a:lnTo>
                  <a:pt x="2036190" y="1822405"/>
                </a:lnTo>
                <a:lnTo>
                  <a:pt x="2047796" y="1824444"/>
                </a:lnTo>
                <a:lnTo>
                  <a:pt x="2053941" y="1825576"/>
                </a:lnTo>
                <a:lnTo>
                  <a:pt x="2060540" y="1826256"/>
                </a:lnTo>
                <a:lnTo>
                  <a:pt x="2067140" y="1826936"/>
                </a:lnTo>
                <a:lnTo>
                  <a:pt x="2074195" y="1827389"/>
                </a:lnTo>
                <a:lnTo>
                  <a:pt x="2081705" y="1827842"/>
                </a:lnTo>
                <a:lnTo>
                  <a:pt x="2089215" y="1827842"/>
                </a:lnTo>
                <a:lnTo>
                  <a:pt x="2097180" y="1827615"/>
                </a:lnTo>
                <a:lnTo>
                  <a:pt x="2105145" y="1827389"/>
                </a:lnTo>
                <a:lnTo>
                  <a:pt x="2113566" y="1826482"/>
                </a:lnTo>
                <a:lnTo>
                  <a:pt x="2121758" y="1825576"/>
                </a:lnTo>
                <a:lnTo>
                  <a:pt x="2130406" y="1824217"/>
                </a:lnTo>
                <a:lnTo>
                  <a:pt x="2139282" y="1822631"/>
                </a:lnTo>
                <a:lnTo>
                  <a:pt x="2148157" y="1820593"/>
                </a:lnTo>
                <a:lnTo>
                  <a:pt x="2157260" y="1818101"/>
                </a:lnTo>
                <a:lnTo>
                  <a:pt x="2166363" y="1815156"/>
                </a:lnTo>
                <a:lnTo>
                  <a:pt x="2175693" y="1811984"/>
                </a:lnTo>
                <a:lnTo>
                  <a:pt x="2185024" y="1808133"/>
                </a:lnTo>
                <a:lnTo>
                  <a:pt x="2194355" y="1803829"/>
                </a:lnTo>
                <a:lnTo>
                  <a:pt x="2203685" y="1799072"/>
                </a:lnTo>
                <a:lnTo>
                  <a:pt x="2213243" y="1793635"/>
                </a:lnTo>
                <a:lnTo>
                  <a:pt x="2222802" y="1787745"/>
                </a:lnTo>
                <a:lnTo>
                  <a:pt x="2232132" y="1781175"/>
                </a:lnTo>
                <a:close/>
                <a:moveTo>
                  <a:pt x="1357824" y="1781175"/>
                </a:moveTo>
                <a:lnTo>
                  <a:pt x="1362131" y="1783667"/>
                </a:lnTo>
                <a:lnTo>
                  <a:pt x="1366210" y="1786159"/>
                </a:lnTo>
                <a:lnTo>
                  <a:pt x="1370063" y="1788877"/>
                </a:lnTo>
                <a:lnTo>
                  <a:pt x="1373463" y="1791596"/>
                </a:lnTo>
                <a:lnTo>
                  <a:pt x="1376636" y="1794541"/>
                </a:lnTo>
                <a:lnTo>
                  <a:pt x="1379583" y="1797486"/>
                </a:lnTo>
                <a:lnTo>
                  <a:pt x="1382529" y="1800657"/>
                </a:lnTo>
                <a:lnTo>
                  <a:pt x="1385023" y="1804055"/>
                </a:lnTo>
                <a:lnTo>
                  <a:pt x="1387289" y="1807453"/>
                </a:lnTo>
                <a:lnTo>
                  <a:pt x="1389782" y="1811078"/>
                </a:lnTo>
                <a:lnTo>
                  <a:pt x="1391822" y="1814703"/>
                </a:lnTo>
                <a:lnTo>
                  <a:pt x="1393635" y="1818554"/>
                </a:lnTo>
                <a:lnTo>
                  <a:pt x="1395449" y="1822405"/>
                </a:lnTo>
                <a:lnTo>
                  <a:pt x="1397035" y="1826482"/>
                </a:lnTo>
                <a:lnTo>
                  <a:pt x="1399755" y="1834864"/>
                </a:lnTo>
                <a:lnTo>
                  <a:pt x="1402475" y="1843926"/>
                </a:lnTo>
                <a:lnTo>
                  <a:pt x="1404515" y="1853440"/>
                </a:lnTo>
                <a:lnTo>
                  <a:pt x="1406555" y="1863408"/>
                </a:lnTo>
                <a:lnTo>
                  <a:pt x="1408368" y="1873829"/>
                </a:lnTo>
                <a:lnTo>
                  <a:pt x="1411994" y="1895576"/>
                </a:lnTo>
                <a:lnTo>
                  <a:pt x="1414261" y="1907129"/>
                </a:lnTo>
                <a:lnTo>
                  <a:pt x="1416754" y="1919136"/>
                </a:lnTo>
                <a:lnTo>
                  <a:pt x="1420607" y="1919815"/>
                </a:lnTo>
                <a:lnTo>
                  <a:pt x="1424234" y="1920948"/>
                </a:lnTo>
                <a:lnTo>
                  <a:pt x="1427860" y="1922081"/>
                </a:lnTo>
                <a:lnTo>
                  <a:pt x="1431260" y="1923666"/>
                </a:lnTo>
                <a:lnTo>
                  <a:pt x="1434433" y="1925479"/>
                </a:lnTo>
                <a:lnTo>
                  <a:pt x="1437606" y="1927291"/>
                </a:lnTo>
                <a:lnTo>
                  <a:pt x="1440779" y="1929330"/>
                </a:lnTo>
                <a:lnTo>
                  <a:pt x="1443499" y="1931822"/>
                </a:lnTo>
                <a:lnTo>
                  <a:pt x="1445993" y="1934314"/>
                </a:lnTo>
                <a:lnTo>
                  <a:pt x="1448259" y="1937259"/>
                </a:lnTo>
                <a:lnTo>
                  <a:pt x="1450526" y="1939977"/>
                </a:lnTo>
                <a:lnTo>
                  <a:pt x="1452339" y="1942922"/>
                </a:lnTo>
                <a:lnTo>
                  <a:pt x="1453925" y="1946320"/>
                </a:lnTo>
                <a:lnTo>
                  <a:pt x="1455285" y="1949718"/>
                </a:lnTo>
                <a:lnTo>
                  <a:pt x="1456192" y="1952890"/>
                </a:lnTo>
                <a:lnTo>
                  <a:pt x="1456872" y="1956514"/>
                </a:lnTo>
                <a:lnTo>
                  <a:pt x="1457325" y="1960139"/>
                </a:lnTo>
                <a:lnTo>
                  <a:pt x="1457325" y="1964216"/>
                </a:lnTo>
                <a:lnTo>
                  <a:pt x="1457099" y="1968068"/>
                </a:lnTo>
                <a:lnTo>
                  <a:pt x="1456192" y="1971919"/>
                </a:lnTo>
                <a:lnTo>
                  <a:pt x="1455285" y="1975996"/>
                </a:lnTo>
                <a:lnTo>
                  <a:pt x="1453925" y="1980074"/>
                </a:lnTo>
                <a:lnTo>
                  <a:pt x="1451886" y="1984378"/>
                </a:lnTo>
                <a:lnTo>
                  <a:pt x="1449846" y="1988682"/>
                </a:lnTo>
                <a:lnTo>
                  <a:pt x="1446899" y="1992986"/>
                </a:lnTo>
                <a:lnTo>
                  <a:pt x="1443953" y="1997291"/>
                </a:lnTo>
                <a:lnTo>
                  <a:pt x="1440326" y="2001595"/>
                </a:lnTo>
                <a:lnTo>
                  <a:pt x="1436246" y="2006126"/>
                </a:lnTo>
                <a:lnTo>
                  <a:pt x="1431713" y="2010430"/>
                </a:lnTo>
                <a:lnTo>
                  <a:pt x="1426500" y="2014960"/>
                </a:lnTo>
                <a:lnTo>
                  <a:pt x="1421061" y="2019265"/>
                </a:lnTo>
                <a:lnTo>
                  <a:pt x="1414941" y="2023795"/>
                </a:lnTo>
                <a:lnTo>
                  <a:pt x="1413354" y="2031951"/>
                </a:lnTo>
                <a:lnTo>
                  <a:pt x="1411088" y="2040106"/>
                </a:lnTo>
                <a:lnTo>
                  <a:pt x="1409048" y="2048035"/>
                </a:lnTo>
                <a:lnTo>
                  <a:pt x="1406781" y="2055737"/>
                </a:lnTo>
                <a:lnTo>
                  <a:pt x="1404288" y="2063666"/>
                </a:lnTo>
                <a:lnTo>
                  <a:pt x="1401342" y="2071368"/>
                </a:lnTo>
                <a:lnTo>
                  <a:pt x="1398395" y="2079070"/>
                </a:lnTo>
                <a:lnTo>
                  <a:pt x="1395222" y="2086546"/>
                </a:lnTo>
                <a:lnTo>
                  <a:pt x="1391822" y="2093795"/>
                </a:lnTo>
                <a:lnTo>
                  <a:pt x="1388196" y="2101044"/>
                </a:lnTo>
                <a:lnTo>
                  <a:pt x="1384343" y="2108067"/>
                </a:lnTo>
                <a:lnTo>
                  <a:pt x="1380036" y="2114863"/>
                </a:lnTo>
                <a:lnTo>
                  <a:pt x="1375730" y="2121659"/>
                </a:lnTo>
                <a:lnTo>
                  <a:pt x="1371197" y="2127775"/>
                </a:lnTo>
                <a:lnTo>
                  <a:pt x="1366664" y="2134118"/>
                </a:lnTo>
                <a:lnTo>
                  <a:pt x="1361677" y="2140008"/>
                </a:lnTo>
                <a:lnTo>
                  <a:pt x="1356691" y="2145672"/>
                </a:lnTo>
                <a:lnTo>
                  <a:pt x="1351704" y="2151109"/>
                </a:lnTo>
                <a:lnTo>
                  <a:pt x="1346265" y="2156319"/>
                </a:lnTo>
                <a:lnTo>
                  <a:pt x="1340825" y="2161303"/>
                </a:lnTo>
                <a:lnTo>
                  <a:pt x="1334932" y="2165834"/>
                </a:lnTo>
                <a:lnTo>
                  <a:pt x="1329039" y="2170138"/>
                </a:lnTo>
                <a:lnTo>
                  <a:pt x="1323146" y="2173989"/>
                </a:lnTo>
                <a:lnTo>
                  <a:pt x="1316800" y="2177613"/>
                </a:lnTo>
                <a:lnTo>
                  <a:pt x="1310453" y="2181011"/>
                </a:lnTo>
                <a:lnTo>
                  <a:pt x="1303880" y="2183730"/>
                </a:lnTo>
                <a:lnTo>
                  <a:pt x="1297534" y="2185995"/>
                </a:lnTo>
                <a:lnTo>
                  <a:pt x="1290508" y="2188261"/>
                </a:lnTo>
                <a:lnTo>
                  <a:pt x="1283708" y="2190073"/>
                </a:lnTo>
                <a:lnTo>
                  <a:pt x="1276455" y="2191206"/>
                </a:lnTo>
                <a:lnTo>
                  <a:pt x="1269429" y="2192112"/>
                </a:lnTo>
                <a:lnTo>
                  <a:pt x="1261949" y="2192338"/>
                </a:lnTo>
                <a:lnTo>
                  <a:pt x="1254696" y="2192112"/>
                </a:lnTo>
                <a:lnTo>
                  <a:pt x="1247444" y="2191206"/>
                </a:lnTo>
                <a:lnTo>
                  <a:pt x="1240417" y="2190073"/>
                </a:lnTo>
                <a:lnTo>
                  <a:pt x="1233391" y="2188261"/>
                </a:lnTo>
                <a:lnTo>
                  <a:pt x="1226818" y="2185995"/>
                </a:lnTo>
                <a:lnTo>
                  <a:pt x="1220245" y="2183730"/>
                </a:lnTo>
                <a:lnTo>
                  <a:pt x="1213445" y="2181011"/>
                </a:lnTo>
                <a:lnTo>
                  <a:pt x="1207326" y="2177613"/>
                </a:lnTo>
                <a:lnTo>
                  <a:pt x="1200979" y="2173989"/>
                </a:lnTo>
                <a:lnTo>
                  <a:pt x="1195086" y="2170138"/>
                </a:lnTo>
                <a:lnTo>
                  <a:pt x="1189193" y="2165834"/>
                </a:lnTo>
                <a:lnTo>
                  <a:pt x="1183527" y="2161303"/>
                </a:lnTo>
                <a:lnTo>
                  <a:pt x="1178087" y="2156319"/>
                </a:lnTo>
                <a:lnTo>
                  <a:pt x="1172648" y="2151109"/>
                </a:lnTo>
                <a:lnTo>
                  <a:pt x="1167435" y="2145672"/>
                </a:lnTo>
                <a:lnTo>
                  <a:pt x="1162222" y="2140008"/>
                </a:lnTo>
                <a:lnTo>
                  <a:pt x="1157462" y="2134118"/>
                </a:lnTo>
                <a:lnTo>
                  <a:pt x="1152929" y="2127775"/>
                </a:lnTo>
                <a:lnTo>
                  <a:pt x="1148169" y="2121659"/>
                </a:lnTo>
                <a:lnTo>
                  <a:pt x="1144089" y="2114863"/>
                </a:lnTo>
                <a:lnTo>
                  <a:pt x="1140010" y="2108067"/>
                </a:lnTo>
                <a:lnTo>
                  <a:pt x="1135930" y="2101044"/>
                </a:lnTo>
                <a:lnTo>
                  <a:pt x="1132303" y="2093795"/>
                </a:lnTo>
                <a:lnTo>
                  <a:pt x="1129130" y="2086546"/>
                </a:lnTo>
                <a:lnTo>
                  <a:pt x="1125730" y="2079070"/>
                </a:lnTo>
                <a:lnTo>
                  <a:pt x="1122784" y="2071368"/>
                </a:lnTo>
                <a:lnTo>
                  <a:pt x="1120064" y="2063666"/>
                </a:lnTo>
                <a:lnTo>
                  <a:pt x="1117344" y="2055737"/>
                </a:lnTo>
                <a:lnTo>
                  <a:pt x="1115078" y="2048035"/>
                </a:lnTo>
                <a:lnTo>
                  <a:pt x="1112584" y="2040106"/>
                </a:lnTo>
                <a:lnTo>
                  <a:pt x="1110771" y="2031951"/>
                </a:lnTo>
                <a:lnTo>
                  <a:pt x="1109411" y="2023795"/>
                </a:lnTo>
                <a:lnTo>
                  <a:pt x="1103065" y="2019265"/>
                </a:lnTo>
                <a:lnTo>
                  <a:pt x="1097399" y="2014960"/>
                </a:lnTo>
                <a:lnTo>
                  <a:pt x="1092412" y="2010430"/>
                </a:lnTo>
                <a:lnTo>
                  <a:pt x="1087879" y="2006126"/>
                </a:lnTo>
                <a:lnTo>
                  <a:pt x="1084026" y="2001595"/>
                </a:lnTo>
                <a:lnTo>
                  <a:pt x="1080399" y="1997291"/>
                </a:lnTo>
                <a:lnTo>
                  <a:pt x="1077226" y="1992986"/>
                </a:lnTo>
                <a:lnTo>
                  <a:pt x="1074280" y="1988682"/>
                </a:lnTo>
                <a:lnTo>
                  <a:pt x="1072013" y="1984378"/>
                </a:lnTo>
                <a:lnTo>
                  <a:pt x="1070200" y="1980074"/>
                </a:lnTo>
                <a:lnTo>
                  <a:pt x="1068840" y="1975996"/>
                </a:lnTo>
                <a:lnTo>
                  <a:pt x="1067934" y="1971919"/>
                </a:lnTo>
                <a:lnTo>
                  <a:pt x="1067027" y="1968068"/>
                </a:lnTo>
                <a:lnTo>
                  <a:pt x="1066800" y="1964216"/>
                </a:lnTo>
                <a:lnTo>
                  <a:pt x="1066800" y="1960139"/>
                </a:lnTo>
                <a:lnTo>
                  <a:pt x="1067254" y="1956514"/>
                </a:lnTo>
                <a:lnTo>
                  <a:pt x="1067934" y="1952890"/>
                </a:lnTo>
                <a:lnTo>
                  <a:pt x="1068840" y="1949718"/>
                </a:lnTo>
                <a:lnTo>
                  <a:pt x="1070200" y="1946320"/>
                </a:lnTo>
                <a:lnTo>
                  <a:pt x="1071787" y="1942922"/>
                </a:lnTo>
                <a:lnTo>
                  <a:pt x="1073600" y="1939977"/>
                </a:lnTo>
                <a:lnTo>
                  <a:pt x="1075640" y="1937259"/>
                </a:lnTo>
                <a:lnTo>
                  <a:pt x="1077906" y="1934314"/>
                </a:lnTo>
                <a:lnTo>
                  <a:pt x="1080626" y="1931822"/>
                </a:lnTo>
                <a:lnTo>
                  <a:pt x="1083346" y="1929330"/>
                </a:lnTo>
                <a:lnTo>
                  <a:pt x="1086293" y="1927291"/>
                </a:lnTo>
                <a:lnTo>
                  <a:pt x="1089692" y="1925479"/>
                </a:lnTo>
                <a:lnTo>
                  <a:pt x="1092639" y="1923666"/>
                </a:lnTo>
                <a:lnTo>
                  <a:pt x="1096265" y="1922081"/>
                </a:lnTo>
                <a:lnTo>
                  <a:pt x="1099892" y="1920948"/>
                </a:lnTo>
                <a:lnTo>
                  <a:pt x="1103518" y="1919815"/>
                </a:lnTo>
                <a:lnTo>
                  <a:pt x="1107598" y="1919136"/>
                </a:lnTo>
                <a:lnTo>
                  <a:pt x="1110544" y="1903505"/>
                </a:lnTo>
                <a:lnTo>
                  <a:pt x="1113264" y="1888553"/>
                </a:lnTo>
                <a:lnTo>
                  <a:pt x="1115758" y="1874055"/>
                </a:lnTo>
                <a:lnTo>
                  <a:pt x="1118251" y="1860463"/>
                </a:lnTo>
                <a:lnTo>
                  <a:pt x="1120971" y="1847550"/>
                </a:lnTo>
                <a:lnTo>
                  <a:pt x="1122331" y="1841660"/>
                </a:lnTo>
                <a:lnTo>
                  <a:pt x="1124144" y="1835770"/>
                </a:lnTo>
                <a:lnTo>
                  <a:pt x="1125957" y="1829881"/>
                </a:lnTo>
                <a:lnTo>
                  <a:pt x="1127997" y="1824444"/>
                </a:lnTo>
                <a:lnTo>
                  <a:pt x="1130037" y="1819007"/>
                </a:lnTo>
                <a:lnTo>
                  <a:pt x="1132757" y="1814250"/>
                </a:lnTo>
                <a:lnTo>
                  <a:pt x="1137516" y="1815609"/>
                </a:lnTo>
                <a:lnTo>
                  <a:pt x="1144316" y="1818101"/>
                </a:lnTo>
                <a:lnTo>
                  <a:pt x="1152929" y="1820139"/>
                </a:lnTo>
                <a:lnTo>
                  <a:pt x="1162675" y="1822405"/>
                </a:lnTo>
                <a:lnTo>
                  <a:pt x="1174008" y="1824444"/>
                </a:lnTo>
                <a:lnTo>
                  <a:pt x="1180354" y="1825576"/>
                </a:lnTo>
                <a:lnTo>
                  <a:pt x="1186700" y="1826256"/>
                </a:lnTo>
                <a:lnTo>
                  <a:pt x="1193500" y="1826936"/>
                </a:lnTo>
                <a:lnTo>
                  <a:pt x="1200526" y="1827389"/>
                </a:lnTo>
                <a:lnTo>
                  <a:pt x="1208006" y="1827842"/>
                </a:lnTo>
                <a:lnTo>
                  <a:pt x="1215485" y="1827842"/>
                </a:lnTo>
                <a:lnTo>
                  <a:pt x="1223418" y="1827615"/>
                </a:lnTo>
                <a:lnTo>
                  <a:pt x="1231351" y="1827389"/>
                </a:lnTo>
                <a:lnTo>
                  <a:pt x="1239737" y="1826482"/>
                </a:lnTo>
                <a:lnTo>
                  <a:pt x="1247897" y="1825576"/>
                </a:lnTo>
                <a:lnTo>
                  <a:pt x="1256510" y="1824217"/>
                </a:lnTo>
                <a:lnTo>
                  <a:pt x="1265349" y="1822631"/>
                </a:lnTo>
                <a:lnTo>
                  <a:pt x="1274189" y="1820593"/>
                </a:lnTo>
                <a:lnTo>
                  <a:pt x="1283255" y="1818101"/>
                </a:lnTo>
                <a:lnTo>
                  <a:pt x="1292321" y="1815156"/>
                </a:lnTo>
                <a:lnTo>
                  <a:pt x="1301614" y="1811984"/>
                </a:lnTo>
                <a:lnTo>
                  <a:pt x="1310907" y="1808133"/>
                </a:lnTo>
                <a:lnTo>
                  <a:pt x="1320200" y="1803829"/>
                </a:lnTo>
                <a:lnTo>
                  <a:pt x="1329492" y="1799072"/>
                </a:lnTo>
                <a:lnTo>
                  <a:pt x="1339012" y="1793635"/>
                </a:lnTo>
                <a:lnTo>
                  <a:pt x="1348531" y="1787745"/>
                </a:lnTo>
                <a:lnTo>
                  <a:pt x="1357824" y="1781175"/>
                </a:lnTo>
                <a:close/>
                <a:moveTo>
                  <a:pt x="483111" y="1781175"/>
                </a:moveTo>
                <a:lnTo>
                  <a:pt x="487418" y="1783667"/>
                </a:lnTo>
                <a:lnTo>
                  <a:pt x="491271" y="1786159"/>
                </a:lnTo>
                <a:lnTo>
                  <a:pt x="495350" y="1788877"/>
                </a:lnTo>
                <a:lnTo>
                  <a:pt x="498524" y="1791596"/>
                </a:lnTo>
                <a:lnTo>
                  <a:pt x="501923" y="1794541"/>
                </a:lnTo>
                <a:lnTo>
                  <a:pt x="504870" y="1797486"/>
                </a:lnTo>
                <a:lnTo>
                  <a:pt x="507590" y="1800657"/>
                </a:lnTo>
                <a:lnTo>
                  <a:pt x="510310" y="1804055"/>
                </a:lnTo>
                <a:lnTo>
                  <a:pt x="512576" y="1807453"/>
                </a:lnTo>
                <a:lnTo>
                  <a:pt x="515069" y="1811078"/>
                </a:lnTo>
                <a:lnTo>
                  <a:pt x="517109" y="1814703"/>
                </a:lnTo>
                <a:lnTo>
                  <a:pt x="518922" y="1818554"/>
                </a:lnTo>
                <a:lnTo>
                  <a:pt x="520736" y="1822405"/>
                </a:lnTo>
                <a:lnTo>
                  <a:pt x="522322" y="1826482"/>
                </a:lnTo>
                <a:lnTo>
                  <a:pt x="525042" y="1834864"/>
                </a:lnTo>
                <a:lnTo>
                  <a:pt x="527762" y="1843926"/>
                </a:lnTo>
                <a:lnTo>
                  <a:pt x="529802" y="1853440"/>
                </a:lnTo>
                <a:lnTo>
                  <a:pt x="531842" y="1863408"/>
                </a:lnTo>
                <a:lnTo>
                  <a:pt x="533655" y="1873829"/>
                </a:lnTo>
                <a:lnTo>
                  <a:pt x="537508" y="1895576"/>
                </a:lnTo>
                <a:lnTo>
                  <a:pt x="539548" y="1907129"/>
                </a:lnTo>
                <a:lnTo>
                  <a:pt x="541814" y="1919136"/>
                </a:lnTo>
                <a:lnTo>
                  <a:pt x="545894" y="1919815"/>
                </a:lnTo>
                <a:lnTo>
                  <a:pt x="549521" y="1920948"/>
                </a:lnTo>
                <a:lnTo>
                  <a:pt x="553147" y="1922081"/>
                </a:lnTo>
                <a:lnTo>
                  <a:pt x="556774" y="1923666"/>
                </a:lnTo>
                <a:lnTo>
                  <a:pt x="559720" y="1925479"/>
                </a:lnTo>
                <a:lnTo>
                  <a:pt x="563120" y="1927291"/>
                </a:lnTo>
                <a:lnTo>
                  <a:pt x="566066" y="1929330"/>
                </a:lnTo>
                <a:lnTo>
                  <a:pt x="568786" y="1931822"/>
                </a:lnTo>
                <a:lnTo>
                  <a:pt x="571506" y="1934314"/>
                </a:lnTo>
                <a:lnTo>
                  <a:pt x="573773" y="1937259"/>
                </a:lnTo>
                <a:lnTo>
                  <a:pt x="575813" y="1939977"/>
                </a:lnTo>
                <a:lnTo>
                  <a:pt x="577626" y="1942922"/>
                </a:lnTo>
                <a:lnTo>
                  <a:pt x="579212" y="1946320"/>
                </a:lnTo>
                <a:lnTo>
                  <a:pt x="580572" y="1949718"/>
                </a:lnTo>
                <a:lnTo>
                  <a:pt x="581479" y="1952890"/>
                </a:lnTo>
                <a:lnTo>
                  <a:pt x="582386" y="1956514"/>
                </a:lnTo>
                <a:lnTo>
                  <a:pt x="582612" y="1960139"/>
                </a:lnTo>
                <a:lnTo>
                  <a:pt x="582612" y="1964216"/>
                </a:lnTo>
                <a:lnTo>
                  <a:pt x="582386" y="1968068"/>
                </a:lnTo>
                <a:lnTo>
                  <a:pt x="581479" y="1971919"/>
                </a:lnTo>
                <a:lnTo>
                  <a:pt x="580572" y="1975996"/>
                </a:lnTo>
                <a:lnTo>
                  <a:pt x="579212" y="1980074"/>
                </a:lnTo>
                <a:lnTo>
                  <a:pt x="577399" y="1984378"/>
                </a:lnTo>
                <a:lnTo>
                  <a:pt x="575133" y="1988682"/>
                </a:lnTo>
                <a:lnTo>
                  <a:pt x="572186" y="1992986"/>
                </a:lnTo>
                <a:lnTo>
                  <a:pt x="569013" y="1997291"/>
                </a:lnTo>
                <a:lnTo>
                  <a:pt x="565387" y="2001595"/>
                </a:lnTo>
                <a:lnTo>
                  <a:pt x="561533" y="2006126"/>
                </a:lnTo>
                <a:lnTo>
                  <a:pt x="557000" y="2010430"/>
                </a:lnTo>
                <a:lnTo>
                  <a:pt x="551787" y="2014960"/>
                </a:lnTo>
                <a:lnTo>
                  <a:pt x="546348" y="2019265"/>
                </a:lnTo>
                <a:lnTo>
                  <a:pt x="540001" y="2023795"/>
                </a:lnTo>
                <a:lnTo>
                  <a:pt x="538641" y="2031951"/>
                </a:lnTo>
                <a:lnTo>
                  <a:pt x="536375" y="2040106"/>
                </a:lnTo>
                <a:lnTo>
                  <a:pt x="534335" y="2048035"/>
                </a:lnTo>
                <a:lnTo>
                  <a:pt x="532068" y="2055737"/>
                </a:lnTo>
                <a:lnTo>
                  <a:pt x="529575" y="2063666"/>
                </a:lnTo>
                <a:lnTo>
                  <a:pt x="526629" y="2071368"/>
                </a:lnTo>
                <a:lnTo>
                  <a:pt x="523682" y="2079070"/>
                </a:lnTo>
                <a:lnTo>
                  <a:pt x="520509" y="2086546"/>
                </a:lnTo>
                <a:lnTo>
                  <a:pt x="517109" y="2093795"/>
                </a:lnTo>
                <a:lnTo>
                  <a:pt x="513483" y="2101044"/>
                </a:lnTo>
                <a:lnTo>
                  <a:pt x="509403" y="2108067"/>
                </a:lnTo>
                <a:lnTo>
                  <a:pt x="505323" y="2114863"/>
                </a:lnTo>
                <a:lnTo>
                  <a:pt x="501017" y="2121659"/>
                </a:lnTo>
                <a:lnTo>
                  <a:pt x="496484" y="2127775"/>
                </a:lnTo>
                <a:lnTo>
                  <a:pt x="491951" y="2134118"/>
                </a:lnTo>
                <a:lnTo>
                  <a:pt x="486964" y="2140008"/>
                </a:lnTo>
                <a:lnTo>
                  <a:pt x="481978" y="2145672"/>
                </a:lnTo>
                <a:lnTo>
                  <a:pt x="476765" y="2151109"/>
                </a:lnTo>
                <a:lnTo>
                  <a:pt x="471325" y="2156319"/>
                </a:lnTo>
                <a:lnTo>
                  <a:pt x="465885" y="2161303"/>
                </a:lnTo>
                <a:lnTo>
                  <a:pt x="460219" y="2165834"/>
                </a:lnTo>
                <a:lnTo>
                  <a:pt x="454326" y="2170138"/>
                </a:lnTo>
                <a:lnTo>
                  <a:pt x="448433" y="2173989"/>
                </a:lnTo>
                <a:lnTo>
                  <a:pt x="442087" y="2177613"/>
                </a:lnTo>
                <a:lnTo>
                  <a:pt x="435740" y="2181011"/>
                </a:lnTo>
                <a:lnTo>
                  <a:pt x="429167" y="2183730"/>
                </a:lnTo>
                <a:lnTo>
                  <a:pt x="422821" y="2185995"/>
                </a:lnTo>
                <a:lnTo>
                  <a:pt x="415795" y="2188261"/>
                </a:lnTo>
                <a:lnTo>
                  <a:pt x="408995" y="2190073"/>
                </a:lnTo>
                <a:lnTo>
                  <a:pt x="401742" y="2191206"/>
                </a:lnTo>
                <a:lnTo>
                  <a:pt x="394716" y="2192112"/>
                </a:lnTo>
                <a:lnTo>
                  <a:pt x="387463" y="2192338"/>
                </a:lnTo>
                <a:lnTo>
                  <a:pt x="379983" y="2192112"/>
                </a:lnTo>
                <a:lnTo>
                  <a:pt x="372957" y="2191206"/>
                </a:lnTo>
                <a:lnTo>
                  <a:pt x="365704" y="2190073"/>
                </a:lnTo>
                <a:lnTo>
                  <a:pt x="358904" y="2188261"/>
                </a:lnTo>
                <a:lnTo>
                  <a:pt x="351878" y="2185995"/>
                </a:lnTo>
                <a:lnTo>
                  <a:pt x="345532" y="2183730"/>
                </a:lnTo>
                <a:lnTo>
                  <a:pt x="338959" y="2181011"/>
                </a:lnTo>
                <a:lnTo>
                  <a:pt x="332612" y="2177613"/>
                </a:lnTo>
                <a:lnTo>
                  <a:pt x="326266" y="2173989"/>
                </a:lnTo>
                <a:lnTo>
                  <a:pt x="320373" y="2170138"/>
                </a:lnTo>
                <a:lnTo>
                  <a:pt x="314480" y="2165834"/>
                </a:lnTo>
                <a:lnTo>
                  <a:pt x="308587" y="2161303"/>
                </a:lnTo>
                <a:lnTo>
                  <a:pt x="303147" y="2156319"/>
                </a:lnTo>
                <a:lnTo>
                  <a:pt x="297708" y="2151109"/>
                </a:lnTo>
                <a:lnTo>
                  <a:pt x="292721" y="2145672"/>
                </a:lnTo>
                <a:lnTo>
                  <a:pt x="287508" y="2140008"/>
                </a:lnTo>
                <a:lnTo>
                  <a:pt x="282748" y="2134118"/>
                </a:lnTo>
                <a:lnTo>
                  <a:pt x="278215" y="2127775"/>
                </a:lnTo>
                <a:lnTo>
                  <a:pt x="273456" y="2121659"/>
                </a:lnTo>
                <a:lnTo>
                  <a:pt x="269376" y="2114863"/>
                </a:lnTo>
                <a:lnTo>
                  <a:pt x="265069" y="2108067"/>
                </a:lnTo>
                <a:lnTo>
                  <a:pt x="261216" y="2101044"/>
                </a:lnTo>
                <a:lnTo>
                  <a:pt x="257590" y="2093795"/>
                </a:lnTo>
                <a:lnTo>
                  <a:pt x="254190" y="2086546"/>
                </a:lnTo>
                <a:lnTo>
                  <a:pt x="251017" y="2079070"/>
                </a:lnTo>
                <a:lnTo>
                  <a:pt x="247844" y="2071368"/>
                </a:lnTo>
                <a:lnTo>
                  <a:pt x="245124" y="2063666"/>
                </a:lnTo>
                <a:lnTo>
                  <a:pt x="242631" y="2055737"/>
                </a:lnTo>
                <a:lnTo>
                  <a:pt x="240364" y="2048035"/>
                </a:lnTo>
                <a:lnTo>
                  <a:pt x="237871" y="2040106"/>
                </a:lnTo>
                <a:lnTo>
                  <a:pt x="236058" y="2031951"/>
                </a:lnTo>
                <a:lnTo>
                  <a:pt x="234698" y="2023795"/>
                </a:lnTo>
                <a:lnTo>
                  <a:pt x="228351" y="2019265"/>
                </a:lnTo>
                <a:lnTo>
                  <a:pt x="222685" y="2014960"/>
                </a:lnTo>
                <a:lnTo>
                  <a:pt x="217699" y="2010430"/>
                </a:lnTo>
                <a:lnTo>
                  <a:pt x="213166" y="2006126"/>
                </a:lnTo>
                <a:lnTo>
                  <a:pt x="209086" y="2001595"/>
                </a:lnTo>
                <a:lnTo>
                  <a:pt x="205459" y="1997291"/>
                </a:lnTo>
                <a:lnTo>
                  <a:pt x="202513" y="1992986"/>
                </a:lnTo>
                <a:lnTo>
                  <a:pt x="199566" y="1988682"/>
                </a:lnTo>
                <a:lnTo>
                  <a:pt x="197300" y="1984378"/>
                </a:lnTo>
                <a:lnTo>
                  <a:pt x="195487" y="1980074"/>
                </a:lnTo>
                <a:lnTo>
                  <a:pt x="194127" y="1975996"/>
                </a:lnTo>
                <a:lnTo>
                  <a:pt x="193220" y="1971919"/>
                </a:lnTo>
                <a:lnTo>
                  <a:pt x="192313" y="1968068"/>
                </a:lnTo>
                <a:lnTo>
                  <a:pt x="192087" y="1964216"/>
                </a:lnTo>
                <a:lnTo>
                  <a:pt x="192087" y="1960139"/>
                </a:lnTo>
                <a:lnTo>
                  <a:pt x="192313" y="1956514"/>
                </a:lnTo>
                <a:lnTo>
                  <a:pt x="193220" y="1952890"/>
                </a:lnTo>
                <a:lnTo>
                  <a:pt x="194127" y="1949718"/>
                </a:lnTo>
                <a:lnTo>
                  <a:pt x="195487" y="1946320"/>
                </a:lnTo>
                <a:lnTo>
                  <a:pt x="197073" y="1942922"/>
                </a:lnTo>
                <a:lnTo>
                  <a:pt x="198886" y="1939977"/>
                </a:lnTo>
                <a:lnTo>
                  <a:pt x="200926" y="1937259"/>
                </a:lnTo>
                <a:lnTo>
                  <a:pt x="203193" y="1934314"/>
                </a:lnTo>
                <a:lnTo>
                  <a:pt x="205913" y="1931822"/>
                </a:lnTo>
                <a:lnTo>
                  <a:pt x="208632" y="1929330"/>
                </a:lnTo>
                <a:lnTo>
                  <a:pt x="211579" y="1927291"/>
                </a:lnTo>
                <a:lnTo>
                  <a:pt x="214979" y="1925479"/>
                </a:lnTo>
                <a:lnTo>
                  <a:pt x="217925" y="1923666"/>
                </a:lnTo>
                <a:lnTo>
                  <a:pt x="221552" y="1922081"/>
                </a:lnTo>
                <a:lnTo>
                  <a:pt x="225178" y="1920948"/>
                </a:lnTo>
                <a:lnTo>
                  <a:pt x="228805" y="1919815"/>
                </a:lnTo>
                <a:lnTo>
                  <a:pt x="232884" y="1919136"/>
                </a:lnTo>
                <a:lnTo>
                  <a:pt x="235831" y="1903505"/>
                </a:lnTo>
                <a:lnTo>
                  <a:pt x="238551" y="1888553"/>
                </a:lnTo>
                <a:lnTo>
                  <a:pt x="241044" y="1874055"/>
                </a:lnTo>
                <a:lnTo>
                  <a:pt x="243311" y="1860463"/>
                </a:lnTo>
                <a:lnTo>
                  <a:pt x="246257" y="1847550"/>
                </a:lnTo>
                <a:lnTo>
                  <a:pt x="247844" y="1841660"/>
                </a:lnTo>
                <a:lnTo>
                  <a:pt x="249430" y="1835770"/>
                </a:lnTo>
                <a:lnTo>
                  <a:pt x="251243" y="1829881"/>
                </a:lnTo>
                <a:lnTo>
                  <a:pt x="253283" y="1824444"/>
                </a:lnTo>
                <a:lnTo>
                  <a:pt x="255323" y="1819007"/>
                </a:lnTo>
                <a:lnTo>
                  <a:pt x="257816" y="1814250"/>
                </a:lnTo>
                <a:lnTo>
                  <a:pt x="262803" y="1815609"/>
                </a:lnTo>
                <a:lnTo>
                  <a:pt x="269602" y="1818101"/>
                </a:lnTo>
                <a:lnTo>
                  <a:pt x="278215" y="1820139"/>
                </a:lnTo>
                <a:lnTo>
                  <a:pt x="287961" y="1822405"/>
                </a:lnTo>
                <a:lnTo>
                  <a:pt x="299294" y="1824444"/>
                </a:lnTo>
                <a:lnTo>
                  <a:pt x="305640" y="1825576"/>
                </a:lnTo>
                <a:lnTo>
                  <a:pt x="311987" y="1826256"/>
                </a:lnTo>
                <a:lnTo>
                  <a:pt x="318786" y="1826936"/>
                </a:lnTo>
                <a:lnTo>
                  <a:pt x="325813" y="1827389"/>
                </a:lnTo>
                <a:lnTo>
                  <a:pt x="333292" y="1827842"/>
                </a:lnTo>
                <a:lnTo>
                  <a:pt x="340772" y="1827842"/>
                </a:lnTo>
                <a:lnTo>
                  <a:pt x="348705" y="1827615"/>
                </a:lnTo>
                <a:lnTo>
                  <a:pt x="356638" y="1827389"/>
                </a:lnTo>
                <a:lnTo>
                  <a:pt x="365024" y="1826482"/>
                </a:lnTo>
                <a:lnTo>
                  <a:pt x="373183" y="1825576"/>
                </a:lnTo>
                <a:lnTo>
                  <a:pt x="381796" y="1824217"/>
                </a:lnTo>
                <a:lnTo>
                  <a:pt x="390636" y="1822631"/>
                </a:lnTo>
                <a:lnTo>
                  <a:pt x="399476" y="1820593"/>
                </a:lnTo>
                <a:lnTo>
                  <a:pt x="408542" y="1818101"/>
                </a:lnTo>
                <a:lnTo>
                  <a:pt x="417608" y="1815156"/>
                </a:lnTo>
                <a:lnTo>
                  <a:pt x="426901" y="1811984"/>
                </a:lnTo>
                <a:lnTo>
                  <a:pt x="436194" y="1808133"/>
                </a:lnTo>
                <a:lnTo>
                  <a:pt x="445487" y="1803829"/>
                </a:lnTo>
                <a:lnTo>
                  <a:pt x="454779" y="1799072"/>
                </a:lnTo>
                <a:lnTo>
                  <a:pt x="464072" y="1793635"/>
                </a:lnTo>
                <a:lnTo>
                  <a:pt x="473818" y="1787745"/>
                </a:lnTo>
                <a:lnTo>
                  <a:pt x="483111" y="1781175"/>
                </a:lnTo>
                <a:close/>
                <a:moveTo>
                  <a:pt x="2126138" y="1677988"/>
                </a:moveTo>
                <a:lnTo>
                  <a:pt x="2135640" y="1677988"/>
                </a:lnTo>
                <a:lnTo>
                  <a:pt x="2145594" y="1677988"/>
                </a:lnTo>
                <a:lnTo>
                  <a:pt x="2155095" y="1678442"/>
                </a:lnTo>
                <a:lnTo>
                  <a:pt x="2164370" y="1679577"/>
                </a:lnTo>
                <a:lnTo>
                  <a:pt x="2173420" y="1680939"/>
                </a:lnTo>
                <a:lnTo>
                  <a:pt x="2182243" y="1682301"/>
                </a:lnTo>
                <a:lnTo>
                  <a:pt x="2190387" y="1684571"/>
                </a:lnTo>
                <a:lnTo>
                  <a:pt x="2198757" y="1686614"/>
                </a:lnTo>
                <a:lnTo>
                  <a:pt x="2206449" y="1689111"/>
                </a:lnTo>
                <a:lnTo>
                  <a:pt x="2213688" y="1692062"/>
                </a:lnTo>
                <a:lnTo>
                  <a:pt x="2220701" y="1694786"/>
                </a:lnTo>
                <a:lnTo>
                  <a:pt x="2227262" y="1698191"/>
                </a:lnTo>
                <a:lnTo>
                  <a:pt x="2233144" y="1701823"/>
                </a:lnTo>
                <a:lnTo>
                  <a:pt x="2238573" y="1705455"/>
                </a:lnTo>
                <a:lnTo>
                  <a:pt x="2243550" y="1709541"/>
                </a:lnTo>
                <a:lnTo>
                  <a:pt x="2247623" y="1713854"/>
                </a:lnTo>
                <a:lnTo>
                  <a:pt x="2251468" y="1717939"/>
                </a:lnTo>
                <a:lnTo>
                  <a:pt x="2255088" y="1718166"/>
                </a:lnTo>
                <a:lnTo>
                  <a:pt x="2258934" y="1718620"/>
                </a:lnTo>
                <a:lnTo>
                  <a:pt x="2262327" y="1719301"/>
                </a:lnTo>
                <a:lnTo>
                  <a:pt x="2265721" y="1720209"/>
                </a:lnTo>
                <a:lnTo>
                  <a:pt x="2269114" y="1721344"/>
                </a:lnTo>
                <a:lnTo>
                  <a:pt x="2272281" y="1722706"/>
                </a:lnTo>
                <a:lnTo>
                  <a:pt x="2275222" y="1724068"/>
                </a:lnTo>
                <a:lnTo>
                  <a:pt x="2278163" y="1725657"/>
                </a:lnTo>
                <a:lnTo>
                  <a:pt x="2281104" y="1727700"/>
                </a:lnTo>
                <a:lnTo>
                  <a:pt x="2283593" y="1729970"/>
                </a:lnTo>
                <a:lnTo>
                  <a:pt x="2286081" y="1732013"/>
                </a:lnTo>
                <a:lnTo>
                  <a:pt x="2288570" y="1734510"/>
                </a:lnTo>
                <a:lnTo>
                  <a:pt x="2290832" y="1737234"/>
                </a:lnTo>
                <a:lnTo>
                  <a:pt x="2292868" y="1739731"/>
                </a:lnTo>
                <a:lnTo>
                  <a:pt x="2294904" y="1742682"/>
                </a:lnTo>
                <a:lnTo>
                  <a:pt x="2296940" y="1745633"/>
                </a:lnTo>
                <a:lnTo>
                  <a:pt x="2300560" y="1752216"/>
                </a:lnTo>
                <a:lnTo>
                  <a:pt x="2303953" y="1759026"/>
                </a:lnTo>
                <a:lnTo>
                  <a:pt x="2306894" y="1766516"/>
                </a:lnTo>
                <a:lnTo>
                  <a:pt x="2309157" y="1774007"/>
                </a:lnTo>
                <a:lnTo>
                  <a:pt x="2311645" y="1781952"/>
                </a:lnTo>
                <a:lnTo>
                  <a:pt x="2313455" y="1790351"/>
                </a:lnTo>
                <a:lnTo>
                  <a:pt x="2314812" y="1798977"/>
                </a:lnTo>
                <a:lnTo>
                  <a:pt x="2316170" y="1807376"/>
                </a:lnTo>
                <a:lnTo>
                  <a:pt x="2317301" y="1816228"/>
                </a:lnTo>
                <a:lnTo>
                  <a:pt x="2317980" y="1825081"/>
                </a:lnTo>
                <a:lnTo>
                  <a:pt x="2318885" y="1833934"/>
                </a:lnTo>
                <a:lnTo>
                  <a:pt x="2319111" y="1842787"/>
                </a:lnTo>
                <a:lnTo>
                  <a:pt x="2319337" y="1851413"/>
                </a:lnTo>
                <a:lnTo>
                  <a:pt x="2319337" y="1859812"/>
                </a:lnTo>
                <a:lnTo>
                  <a:pt x="2319111" y="1876155"/>
                </a:lnTo>
                <a:lnTo>
                  <a:pt x="2318432" y="1891137"/>
                </a:lnTo>
                <a:lnTo>
                  <a:pt x="2317527" y="1904303"/>
                </a:lnTo>
                <a:lnTo>
                  <a:pt x="2316396" y="1915425"/>
                </a:lnTo>
                <a:lnTo>
                  <a:pt x="2315717" y="1923824"/>
                </a:lnTo>
                <a:lnTo>
                  <a:pt x="2311193" y="1921781"/>
                </a:lnTo>
                <a:lnTo>
                  <a:pt x="2306668" y="1919511"/>
                </a:lnTo>
                <a:lnTo>
                  <a:pt x="2301691" y="1918149"/>
                </a:lnTo>
                <a:lnTo>
                  <a:pt x="2296714" y="1917014"/>
                </a:lnTo>
                <a:lnTo>
                  <a:pt x="2293094" y="1892272"/>
                </a:lnTo>
                <a:lnTo>
                  <a:pt x="2291285" y="1880695"/>
                </a:lnTo>
                <a:lnTo>
                  <a:pt x="2289475" y="1869345"/>
                </a:lnTo>
                <a:lnTo>
                  <a:pt x="2287439" y="1858677"/>
                </a:lnTo>
                <a:lnTo>
                  <a:pt x="2285176" y="1848235"/>
                </a:lnTo>
                <a:lnTo>
                  <a:pt x="2282462" y="1838474"/>
                </a:lnTo>
                <a:lnTo>
                  <a:pt x="2279521" y="1828940"/>
                </a:lnTo>
                <a:lnTo>
                  <a:pt x="2277937" y="1824400"/>
                </a:lnTo>
                <a:lnTo>
                  <a:pt x="2276127" y="1819860"/>
                </a:lnTo>
                <a:lnTo>
                  <a:pt x="2274091" y="1815774"/>
                </a:lnTo>
                <a:lnTo>
                  <a:pt x="2272055" y="1811689"/>
                </a:lnTo>
                <a:lnTo>
                  <a:pt x="2269793" y="1807830"/>
                </a:lnTo>
                <a:lnTo>
                  <a:pt x="2267531" y="1803744"/>
                </a:lnTo>
                <a:lnTo>
                  <a:pt x="2265042" y="1800112"/>
                </a:lnTo>
                <a:lnTo>
                  <a:pt x="2262101" y="1796480"/>
                </a:lnTo>
                <a:lnTo>
                  <a:pt x="2259386" y="1792848"/>
                </a:lnTo>
                <a:lnTo>
                  <a:pt x="2256219" y="1789897"/>
                </a:lnTo>
                <a:lnTo>
                  <a:pt x="2252826" y="1786492"/>
                </a:lnTo>
                <a:lnTo>
                  <a:pt x="2249432" y="1783541"/>
                </a:lnTo>
                <a:lnTo>
                  <a:pt x="2245586" y="1780817"/>
                </a:lnTo>
                <a:lnTo>
                  <a:pt x="2241741" y="1777866"/>
                </a:lnTo>
                <a:lnTo>
                  <a:pt x="2237216" y="1775369"/>
                </a:lnTo>
                <a:lnTo>
                  <a:pt x="2232918" y="1772872"/>
                </a:lnTo>
                <a:lnTo>
                  <a:pt x="2223190" y="1779682"/>
                </a:lnTo>
                <a:lnTo>
                  <a:pt x="2213236" y="1786038"/>
                </a:lnTo>
                <a:lnTo>
                  <a:pt x="2203508" y="1791486"/>
                </a:lnTo>
                <a:lnTo>
                  <a:pt x="2193780" y="1796480"/>
                </a:lnTo>
                <a:lnTo>
                  <a:pt x="2184052" y="1801020"/>
                </a:lnTo>
                <a:lnTo>
                  <a:pt x="2174551" y="1804879"/>
                </a:lnTo>
                <a:lnTo>
                  <a:pt x="2164823" y="1808284"/>
                </a:lnTo>
                <a:lnTo>
                  <a:pt x="2155548" y="1811462"/>
                </a:lnTo>
                <a:lnTo>
                  <a:pt x="2146272" y="1813958"/>
                </a:lnTo>
                <a:lnTo>
                  <a:pt x="2137223" y="1816001"/>
                </a:lnTo>
                <a:lnTo>
                  <a:pt x="2128174" y="1817817"/>
                </a:lnTo>
                <a:lnTo>
                  <a:pt x="2119351" y="1819179"/>
                </a:lnTo>
                <a:lnTo>
                  <a:pt x="2110528" y="1820087"/>
                </a:lnTo>
                <a:lnTo>
                  <a:pt x="2102384" y="1820995"/>
                </a:lnTo>
                <a:lnTo>
                  <a:pt x="2094014" y="1821449"/>
                </a:lnTo>
                <a:lnTo>
                  <a:pt x="2086096" y="1821449"/>
                </a:lnTo>
                <a:lnTo>
                  <a:pt x="2078178" y="1821449"/>
                </a:lnTo>
                <a:lnTo>
                  <a:pt x="2070712" y="1821222"/>
                </a:lnTo>
                <a:lnTo>
                  <a:pt x="2063473" y="1820768"/>
                </a:lnTo>
                <a:lnTo>
                  <a:pt x="2056460" y="1819860"/>
                </a:lnTo>
                <a:lnTo>
                  <a:pt x="2049899" y="1819179"/>
                </a:lnTo>
                <a:lnTo>
                  <a:pt x="2043565" y="1818044"/>
                </a:lnTo>
                <a:lnTo>
                  <a:pt x="2032027" y="1816001"/>
                </a:lnTo>
                <a:lnTo>
                  <a:pt x="2021621" y="1813504"/>
                </a:lnTo>
                <a:lnTo>
                  <a:pt x="2013024" y="1811008"/>
                </a:lnTo>
                <a:lnTo>
                  <a:pt x="2006011" y="1808965"/>
                </a:lnTo>
                <a:lnTo>
                  <a:pt x="2000808" y="1807149"/>
                </a:lnTo>
                <a:lnTo>
                  <a:pt x="1998319" y="1812370"/>
                </a:lnTo>
                <a:lnTo>
                  <a:pt x="1996057" y="1817817"/>
                </a:lnTo>
                <a:lnTo>
                  <a:pt x="1994021" y="1823719"/>
                </a:lnTo>
                <a:lnTo>
                  <a:pt x="1992211" y="1829621"/>
                </a:lnTo>
                <a:lnTo>
                  <a:pt x="1990401" y="1835750"/>
                </a:lnTo>
                <a:lnTo>
                  <a:pt x="1988817" y="1842333"/>
                </a:lnTo>
                <a:lnTo>
                  <a:pt x="1985876" y="1855726"/>
                </a:lnTo>
                <a:lnTo>
                  <a:pt x="1983388" y="1869799"/>
                </a:lnTo>
                <a:lnTo>
                  <a:pt x="1980673" y="1884781"/>
                </a:lnTo>
                <a:lnTo>
                  <a:pt x="1977958" y="1900671"/>
                </a:lnTo>
                <a:lnTo>
                  <a:pt x="1974791" y="1917014"/>
                </a:lnTo>
                <a:lnTo>
                  <a:pt x="1969588" y="1918149"/>
                </a:lnTo>
                <a:lnTo>
                  <a:pt x="1964611" y="1919511"/>
                </a:lnTo>
                <a:lnTo>
                  <a:pt x="1960086" y="1921781"/>
                </a:lnTo>
                <a:lnTo>
                  <a:pt x="1955336" y="1924051"/>
                </a:lnTo>
                <a:lnTo>
                  <a:pt x="1954204" y="1914517"/>
                </a:lnTo>
                <a:lnTo>
                  <a:pt x="1952621" y="1901579"/>
                </a:lnTo>
                <a:lnTo>
                  <a:pt x="1951716" y="1894088"/>
                </a:lnTo>
                <a:lnTo>
                  <a:pt x="1951263" y="1886143"/>
                </a:lnTo>
                <a:lnTo>
                  <a:pt x="1951037" y="1877290"/>
                </a:lnTo>
                <a:lnTo>
                  <a:pt x="1951037" y="1868210"/>
                </a:lnTo>
                <a:lnTo>
                  <a:pt x="1951037" y="1858677"/>
                </a:lnTo>
                <a:lnTo>
                  <a:pt x="1951490" y="1848689"/>
                </a:lnTo>
                <a:lnTo>
                  <a:pt x="1952395" y="1838701"/>
                </a:lnTo>
                <a:lnTo>
                  <a:pt x="1953526" y="1828032"/>
                </a:lnTo>
                <a:lnTo>
                  <a:pt x="1955336" y="1817590"/>
                </a:lnTo>
                <a:lnTo>
                  <a:pt x="1957372" y="1806922"/>
                </a:lnTo>
                <a:lnTo>
                  <a:pt x="1960313" y="1796026"/>
                </a:lnTo>
                <a:lnTo>
                  <a:pt x="1961896" y="1790805"/>
                </a:lnTo>
                <a:lnTo>
                  <a:pt x="1963706" y="1785357"/>
                </a:lnTo>
                <a:lnTo>
                  <a:pt x="1965516" y="1780136"/>
                </a:lnTo>
                <a:lnTo>
                  <a:pt x="1967552" y="1775142"/>
                </a:lnTo>
                <a:lnTo>
                  <a:pt x="1969814" y="1769921"/>
                </a:lnTo>
                <a:lnTo>
                  <a:pt x="1972303" y="1764700"/>
                </a:lnTo>
                <a:lnTo>
                  <a:pt x="1974791" y="1759707"/>
                </a:lnTo>
                <a:lnTo>
                  <a:pt x="1977732" y="1754486"/>
                </a:lnTo>
                <a:lnTo>
                  <a:pt x="1980673" y="1749946"/>
                </a:lnTo>
                <a:lnTo>
                  <a:pt x="1983840" y="1744952"/>
                </a:lnTo>
                <a:lnTo>
                  <a:pt x="1987234" y="1740185"/>
                </a:lnTo>
                <a:lnTo>
                  <a:pt x="1990853" y="1735645"/>
                </a:lnTo>
                <a:lnTo>
                  <a:pt x="1994699" y="1731105"/>
                </a:lnTo>
                <a:lnTo>
                  <a:pt x="1998771" y="1726792"/>
                </a:lnTo>
                <a:lnTo>
                  <a:pt x="2003070" y="1722252"/>
                </a:lnTo>
                <a:lnTo>
                  <a:pt x="2007594" y="1718166"/>
                </a:lnTo>
                <a:lnTo>
                  <a:pt x="2012345" y="1714308"/>
                </a:lnTo>
                <a:lnTo>
                  <a:pt x="2017322" y="1710449"/>
                </a:lnTo>
                <a:lnTo>
                  <a:pt x="2022752" y="1706817"/>
                </a:lnTo>
                <a:lnTo>
                  <a:pt x="2028181" y="1703412"/>
                </a:lnTo>
                <a:lnTo>
                  <a:pt x="2033837" y="1700007"/>
                </a:lnTo>
                <a:lnTo>
                  <a:pt x="2039945" y="1697283"/>
                </a:lnTo>
                <a:lnTo>
                  <a:pt x="2046279" y="1694105"/>
                </a:lnTo>
                <a:lnTo>
                  <a:pt x="2052840" y="1691381"/>
                </a:lnTo>
                <a:lnTo>
                  <a:pt x="2059853" y="1688884"/>
                </a:lnTo>
                <a:lnTo>
                  <a:pt x="2066866" y="1686841"/>
                </a:lnTo>
                <a:lnTo>
                  <a:pt x="2074332" y="1684798"/>
                </a:lnTo>
                <a:lnTo>
                  <a:pt x="2082024" y="1682982"/>
                </a:lnTo>
                <a:lnTo>
                  <a:pt x="2090394" y="1681393"/>
                </a:lnTo>
                <a:lnTo>
                  <a:pt x="2098764" y="1680031"/>
                </a:lnTo>
                <a:lnTo>
                  <a:pt x="2107361" y="1679350"/>
                </a:lnTo>
                <a:lnTo>
                  <a:pt x="2116637" y="1678442"/>
                </a:lnTo>
                <a:lnTo>
                  <a:pt x="2126138" y="1677988"/>
                </a:lnTo>
                <a:close/>
                <a:moveTo>
                  <a:pt x="1252181" y="1677988"/>
                </a:moveTo>
                <a:lnTo>
                  <a:pt x="1261724" y="1677988"/>
                </a:lnTo>
                <a:lnTo>
                  <a:pt x="1271493" y="1677988"/>
                </a:lnTo>
                <a:lnTo>
                  <a:pt x="1281263" y="1678442"/>
                </a:lnTo>
                <a:lnTo>
                  <a:pt x="1290579" y="1679577"/>
                </a:lnTo>
                <a:lnTo>
                  <a:pt x="1299667" y="1680939"/>
                </a:lnTo>
                <a:lnTo>
                  <a:pt x="1308528" y="1682301"/>
                </a:lnTo>
                <a:lnTo>
                  <a:pt x="1317161" y="1684571"/>
                </a:lnTo>
                <a:lnTo>
                  <a:pt x="1325114" y="1686614"/>
                </a:lnTo>
                <a:lnTo>
                  <a:pt x="1332838" y="1689111"/>
                </a:lnTo>
                <a:lnTo>
                  <a:pt x="1340109" y="1692062"/>
                </a:lnTo>
                <a:lnTo>
                  <a:pt x="1347152" y="1694786"/>
                </a:lnTo>
                <a:lnTo>
                  <a:pt x="1353741" y="1698191"/>
                </a:lnTo>
                <a:lnTo>
                  <a:pt x="1359649" y="1701823"/>
                </a:lnTo>
                <a:lnTo>
                  <a:pt x="1365101" y="1705455"/>
                </a:lnTo>
                <a:lnTo>
                  <a:pt x="1370100" y="1709541"/>
                </a:lnTo>
                <a:lnTo>
                  <a:pt x="1374417" y="1713854"/>
                </a:lnTo>
                <a:lnTo>
                  <a:pt x="1378052" y="1717939"/>
                </a:lnTo>
                <a:lnTo>
                  <a:pt x="1381915" y="1718166"/>
                </a:lnTo>
                <a:lnTo>
                  <a:pt x="1385550" y="1718620"/>
                </a:lnTo>
                <a:lnTo>
                  <a:pt x="1388958" y="1719301"/>
                </a:lnTo>
                <a:lnTo>
                  <a:pt x="1392593" y="1720209"/>
                </a:lnTo>
                <a:lnTo>
                  <a:pt x="1395774" y="1721344"/>
                </a:lnTo>
                <a:lnTo>
                  <a:pt x="1398955" y="1722706"/>
                </a:lnTo>
                <a:lnTo>
                  <a:pt x="1401908" y="1724068"/>
                </a:lnTo>
                <a:lnTo>
                  <a:pt x="1404862" y="1725657"/>
                </a:lnTo>
                <a:lnTo>
                  <a:pt x="1407589" y="1727700"/>
                </a:lnTo>
                <a:lnTo>
                  <a:pt x="1410315" y="1729970"/>
                </a:lnTo>
                <a:lnTo>
                  <a:pt x="1412814" y="1732013"/>
                </a:lnTo>
                <a:lnTo>
                  <a:pt x="1415313" y="1734510"/>
                </a:lnTo>
                <a:lnTo>
                  <a:pt x="1417586" y="1737234"/>
                </a:lnTo>
                <a:lnTo>
                  <a:pt x="1419858" y="1739731"/>
                </a:lnTo>
                <a:lnTo>
                  <a:pt x="1421902" y="1742682"/>
                </a:lnTo>
                <a:lnTo>
                  <a:pt x="1423720" y="1745633"/>
                </a:lnTo>
                <a:lnTo>
                  <a:pt x="1427355" y="1752216"/>
                </a:lnTo>
                <a:lnTo>
                  <a:pt x="1430763" y="1759026"/>
                </a:lnTo>
                <a:lnTo>
                  <a:pt x="1433717" y="1766516"/>
                </a:lnTo>
                <a:lnTo>
                  <a:pt x="1436216" y="1774007"/>
                </a:lnTo>
                <a:lnTo>
                  <a:pt x="1438261" y="1781952"/>
                </a:lnTo>
                <a:lnTo>
                  <a:pt x="1440079" y="1790351"/>
                </a:lnTo>
                <a:lnTo>
                  <a:pt x="1441669" y="1798977"/>
                </a:lnTo>
                <a:lnTo>
                  <a:pt x="1443032" y="1807376"/>
                </a:lnTo>
                <a:lnTo>
                  <a:pt x="1444168" y="1816228"/>
                </a:lnTo>
                <a:lnTo>
                  <a:pt x="1444850" y="1825081"/>
                </a:lnTo>
                <a:lnTo>
                  <a:pt x="1445532" y="1833934"/>
                </a:lnTo>
                <a:lnTo>
                  <a:pt x="1445986" y="1842787"/>
                </a:lnTo>
                <a:lnTo>
                  <a:pt x="1446213" y="1851413"/>
                </a:lnTo>
                <a:lnTo>
                  <a:pt x="1446213" y="1859812"/>
                </a:lnTo>
                <a:lnTo>
                  <a:pt x="1445986" y="1876155"/>
                </a:lnTo>
                <a:lnTo>
                  <a:pt x="1445304" y="1891137"/>
                </a:lnTo>
                <a:lnTo>
                  <a:pt x="1444396" y="1904303"/>
                </a:lnTo>
                <a:lnTo>
                  <a:pt x="1443260" y="1915425"/>
                </a:lnTo>
                <a:lnTo>
                  <a:pt x="1442578" y="1923824"/>
                </a:lnTo>
                <a:lnTo>
                  <a:pt x="1438034" y="1921781"/>
                </a:lnTo>
                <a:lnTo>
                  <a:pt x="1433490" y="1919511"/>
                </a:lnTo>
                <a:lnTo>
                  <a:pt x="1428491" y="1918149"/>
                </a:lnTo>
                <a:lnTo>
                  <a:pt x="1423493" y="1917014"/>
                </a:lnTo>
                <a:lnTo>
                  <a:pt x="1419858" y="1892272"/>
                </a:lnTo>
                <a:lnTo>
                  <a:pt x="1418040" y="1880695"/>
                </a:lnTo>
                <a:lnTo>
                  <a:pt x="1416222" y="1869345"/>
                </a:lnTo>
                <a:lnTo>
                  <a:pt x="1414177" y="1858677"/>
                </a:lnTo>
                <a:lnTo>
                  <a:pt x="1411905" y="1848235"/>
                </a:lnTo>
                <a:lnTo>
                  <a:pt x="1409179" y="1838474"/>
                </a:lnTo>
                <a:lnTo>
                  <a:pt x="1406225" y="1828940"/>
                </a:lnTo>
                <a:lnTo>
                  <a:pt x="1404635" y="1824400"/>
                </a:lnTo>
                <a:lnTo>
                  <a:pt x="1402817" y="1819860"/>
                </a:lnTo>
                <a:lnTo>
                  <a:pt x="1401000" y="1815774"/>
                </a:lnTo>
                <a:lnTo>
                  <a:pt x="1398955" y="1811689"/>
                </a:lnTo>
                <a:lnTo>
                  <a:pt x="1396456" y="1807830"/>
                </a:lnTo>
                <a:lnTo>
                  <a:pt x="1394184" y="1803744"/>
                </a:lnTo>
                <a:lnTo>
                  <a:pt x="1391684" y="1800112"/>
                </a:lnTo>
                <a:lnTo>
                  <a:pt x="1388731" y="1796480"/>
                </a:lnTo>
                <a:lnTo>
                  <a:pt x="1385777" y="1792848"/>
                </a:lnTo>
                <a:lnTo>
                  <a:pt x="1382823" y="1789897"/>
                </a:lnTo>
                <a:lnTo>
                  <a:pt x="1379415" y="1786492"/>
                </a:lnTo>
                <a:lnTo>
                  <a:pt x="1376007" y="1783541"/>
                </a:lnTo>
                <a:lnTo>
                  <a:pt x="1372145" y="1780817"/>
                </a:lnTo>
                <a:lnTo>
                  <a:pt x="1368282" y="1777866"/>
                </a:lnTo>
                <a:lnTo>
                  <a:pt x="1363738" y="1775369"/>
                </a:lnTo>
                <a:lnTo>
                  <a:pt x="1359421" y="1772872"/>
                </a:lnTo>
                <a:lnTo>
                  <a:pt x="1349424" y="1779682"/>
                </a:lnTo>
                <a:lnTo>
                  <a:pt x="1339655" y="1786038"/>
                </a:lnTo>
                <a:lnTo>
                  <a:pt x="1329885" y="1791486"/>
                </a:lnTo>
                <a:lnTo>
                  <a:pt x="1320115" y="1796480"/>
                </a:lnTo>
                <a:lnTo>
                  <a:pt x="1310345" y="1801020"/>
                </a:lnTo>
                <a:lnTo>
                  <a:pt x="1300576" y="1804879"/>
                </a:lnTo>
                <a:lnTo>
                  <a:pt x="1291033" y="1808284"/>
                </a:lnTo>
                <a:lnTo>
                  <a:pt x="1281718" y="1811462"/>
                </a:lnTo>
                <a:lnTo>
                  <a:pt x="1272402" y="1813958"/>
                </a:lnTo>
                <a:lnTo>
                  <a:pt x="1263314" y="1816001"/>
                </a:lnTo>
                <a:lnTo>
                  <a:pt x="1254226" y="1817817"/>
                </a:lnTo>
                <a:lnTo>
                  <a:pt x="1245365" y="1819179"/>
                </a:lnTo>
                <a:lnTo>
                  <a:pt x="1236504" y="1820087"/>
                </a:lnTo>
                <a:lnTo>
                  <a:pt x="1228325" y="1820995"/>
                </a:lnTo>
                <a:lnTo>
                  <a:pt x="1219918" y="1821449"/>
                </a:lnTo>
                <a:lnTo>
                  <a:pt x="1211739" y="1821449"/>
                </a:lnTo>
                <a:lnTo>
                  <a:pt x="1204014" y="1821449"/>
                </a:lnTo>
                <a:lnTo>
                  <a:pt x="1196516" y="1821222"/>
                </a:lnTo>
                <a:lnTo>
                  <a:pt x="1189246" y="1820768"/>
                </a:lnTo>
                <a:lnTo>
                  <a:pt x="1182202" y="1819860"/>
                </a:lnTo>
                <a:lnTo>
                  <a:pt x="1175386" y="1819179"/>
                </a:lnTo>
                <a:lnTo>
                  <a:pt x="1169252" y="1818044"/>
                </a:lnTo>
                <a:lnTo>
                  <a:pt x="1157664" y="1816001"/>
                </a:lnTo>
                <a:lnTo>
                  <a:pt x="1147213" y="1813504"/>
                </a:lnTo>
                <a:lnTo>
                  <a:pt x="1138579" y="1811008"/>
                </a:lnTo>
                <a:lnTo>
                  <a:pt x="1131536" y="1808965"/>
                </a:lnTo>
                <a:lnTo>
                  <a:pt x="1126310" y="1807149"/>
                </a:lnTo>
                <a:lnTo>
                  <a:pt x="1123811" y="1812370"/>
                </a:lnTo>
                <a:lnTo>
                  <a:pt x="1121539" y="1817817"/>
                </a:lnTo>
                <a:lnTo>
                  <a:pt x="1119494" y="1823719"/>
                </a:lnTo>
                <a:lnTo>
                  <a:pt x="1117676" y="1829621"/>
                </a:lnTo>
                <a:lnTo>
                  <a:pt x="1115859" y="1835750"/>
                </a:lnTo>
                <a:lnTo>
                  <a:pt x="1114268" y="1842333"/>
                </a:lnTo>
                <a:lnTo>
                  <a:pt x="1111315" y="1855726"/>
                </a:lnTo>
                <a:lnTo>
                  <a:pt x="1108815" y="1869799"/>
                </a:lnTo>
                <a:lnTo>
                  <a:pt x="1106089" y="1884781"/>
                </a:lnTo>
                <a:lnTo>
                  <a:pt x="1103363" y="1900671"/>
                </a:lnTo>
                <a:lnTo>
                  <a:pt x="1100182" y="1917014"/>
                </a:lnTo>
                <a:lnTo>
                  <a:pt x="1094956" y="1918149"/>
                </a:lnTo>
                <a:lnTo>
                  <a:pt x="1089957" y="1919511"/>
                </a:lnTo>
                <a:lnTo>
                  <a:pt x="1085413" y="1921781"/>
                </a:lnTo>
                <a:lnTo>
                  <a:pt x="1080642" y="1924051"/>
                </a:lnTo>
                <a:lnTo>
                  <a:pt x="1079279" y="1914517"/>
                </a:lnTo>
                <a:lnTo>
                  <a:pt x="1077916" y="1901579"/>
                </a:lnTo>
                <a:lnTo>
                  <a:pt x="1077234" y="1894088"/>
                </a:lnTo>
                <a:lnTo>
                  <a:pt x="1076780" y="1886143"/>
                </a:lnTo>
                <a:lnTo>
                  <a:pt x="1076325" y="1877290"/>
                </a:lnTo>
                <a:lnTo>
                  <a:pt x="1076325" y="1868210"/>
                </a:lnTo>
                <a:lnTo>
                  <a:pt x="1076325" y="1858677"/>
                </a:lnTo>
                <a:lnTo>
                  <a:pt x="1076780" y="1848689"/>
                </a:lnTo>
                <a:lnTo>
                  <a:pt x="1077461" y="1838701"/>
                </a:lnTo>
                <a:lnTo>
                  <a:pt x="1078824" y="1828032"/>
                </a:lnTo>
                <a:lnTo>
                  <a:pt x="1080642" y="1817590"/>
                </a:lnTo>
                <a:lnTo>
                  <a:pt x="1082687" y="1806922"/>
                </a:lnTo>
                <a:lnTo>
                  <a:pt x="1085641" y="1796026"/>
                </a:lnTo>
                <a:lnTo>
                  <a:pt x="1087231" y="1790805"/>
                </a:lnTo>
                <a:lnTo>
                  <a:pt x="1089049" y="1785357"/>
                </a:lnTo>
                <a:lnTo>
                  <a:pt x="1090866" y="1780136"/>
                </a:lnTo>
                <a:lnTo>
                  <a:pt x="1092911" y="1775142"/>
                </a:lnTo>
                <a:lnTo>
                  <a:pt x="1095183" y="1769921"/>
                </a:lnTo>
                <a:lnTo>
                  <a:pt x="1097455" y="1764700"/>
                </a:lnTo>
                <a:lnTo>
                  <a:pt x="1100182" y="1759707"/>
                </a:lnTo>
                <a:lnTo>
                  <a:pt x="1102908" y="1754486"/>
                </a:lnTo>
                <a:lnTo>
                  <a:pt x="1106089" y="1749946"/>
                </a:lnTo>
                <a:lnTo>
                  <a:pt x="1109270" y="1744952"/>
                </a:lnTo>
                <a:lnTo>
                  <a:pt x="1112678" y="1740185"/>
                </a:lnTo>
                <a:lnTo>
                  <a:pt x="1116313" y="1735645"/>
                </a:lnTo>
                <a:lnTo>
                  <a:pt x="1120176" y="1731105"/>
                </a:lnTo>
                <a:lnTo>
                  <a:pt x="1124265" y="1726792"/>
                </a:lnTo>
                <a:lnTo>
                  <a:pt x="1128582" y="1722252"/>
                </a:lnTo>
                <a:lnTo>
                  <a:pt x="1133126" y="1718166"/>
                </a:lnTo>
                <a:lnTo>
                  <a:pt x="1137898" y="1714308"/>
                </a:lnTo>
                <a:lnTo>
                  <a:pt x="1142669" y="1710449"/>
                </a:lnTo>
                <a:lnTo>
                  <a:pt x="1148122" y="1706817"/>
                </a:lnTo>
                <a:lnTo>
                  <a:pt x="1153575" y="1703412"/>
                </a:lnTo>
                <a:lnTo>
                  <a:pt x="1159482" y="1700007"/>
                </a:lnTo>
                <a:lnTo>
                  <a:pt x="1165616" y="1697283"/>
                </a:lnTo>
                <a:lnTo>
                  <a:pt x="1171751" y="1694105"/>
                </a:lnTo>
                <a:lnTo>
                  <a:pt x="1178567" y="1691381"/>
                </a:lnTo>
                <a:lnTo>
                  <a:pt x="1185610" y="1688884"/>
                </a:lnTo>
                <a:lnTo>
                  <a:pt x="1192654" y="1686841"/>
                </a:lnTo>
                <a:lnTo>
                  <a:pt x="1200151" y="1684798"/>
                </a:lnTo>
                <a:lnTo>
                  <a:pt x="1207876" y="1682982"/>
                </a:lnTo>
                <a:lnTo>
                  <a:pt x="1216283" y="1681393"/>
                </a:lnTo>
                <a:lnTo>
                  <a:pt x="1224689" y="1680031"/>
                </a:lnTo>
                <a:lnTo>
                  <a:pt x="1233323" y="1679350"/>
                </a:lnTo>
                <a:lnTo>
                  <a:pt x="1242411" y="1678442"/>
                </a:lnTo>
                <a:lnTo>
                  <a:pt x="1252181" y="1677988"/>
                </a:lnTo>
                <a:close/>
                <a:moveTo>
                  <a:pt x="377468" y="1677988"/>
                </a:moveTo>
                <a:lnTo>
                  <a:pt x="387237" y="1677988"/>
                </a:lnTo>
                <a:lnTo>
                  <a:pt x="396780" y="1677988"/>
                </a:lnTo>
                <a:lnTo>
                  <a:pt x="406550" y="1678442"/>
                </a:lnTo>
                <a:lnTo>
                  <a:pt x="415866" y="1679577"/>
                </a:lnTo>
                <a:lnTo>
                  <a:pt x="424954" y="1680939"/>
                </a:lnTo>
                <a:lnTo>
                  <a:pt x="433815" y="1682301"/>
                </a:lnTo>
                <a:lnTo>
                  <a:pt x="441994" y="1684571"/>
                </a:lnTo>
                <a:lnTo>
                  <a:pt x="450401" y="1686614"/>
                </a:lnTo>
                <a:lnTo>
                  <a:pt x="458125" y="1689111"/>
                </a:lnTo>
                <a:lnTo>
                  <a:pt x="465396" y="1692062"/>
                </a:lnTo>
                <a:lnTo>
                  <a:pt x="472439" y="1694786"/>
                </a:lnTo>
                <a:lnTo>
                  <a:pt x="479028" y="1698191"/>
                </a:lnTo>
                <a:lnTo>
                  <a:pt x="484936" y="1701823"/>
                </a:lnTo>
                <a:lnTo>
                  <a:pt x="490388" y="1705455"/>
                </a:lnTo>
                <a:lnTo>
                  <a:pt x="495387" y="1709541"/>
                </a:lnTo>
                <a:lnTo>
                  <a:pt x="499704" y="1713854"/>
                </a:lnTo>
                <a:lnTo>
                  <a:pt x="503339" y="1717939"/>
                </a:lnTo>
                <a:lnTo>
                  <a:pt x="507202" y="1718166"/>
                </a:lnTo>
                <a:lnTo>
                  <a:pt x="510837" y="1718620"/>
                </a:lnTo>
                <a:lnTo>
                  <a:pt x="514472" y="1719301"/>
                </a:lnTo>
                <a:lnTo>
                  <a:pt x="517880" y="1720209"/>
                </a:lnTo>
                <a:lnTo>
                  <a:pt x="521061" y="1721344"/>
                </a:lnTo>
                <a:lnTo>
                  <a:pt x="524242" y="1722706"/>
                </a:lnTo>
                <a:lnTo>
                  <a:pt x="527195" y="1724068"/>
                </a:lnTo>
                <a:lnTo>
                  <a:pt x="530149" y="1725657"/>
                </a:lnTo>
                <a:lnTo>
                  <a:pt x="532876" y="1727700"/>
                </a:lnTo>
                <a:lnTo>
                  <a:pt x="535602" y="1729970"/>
                </a:lnTo>
                <a:lnTo>
                  <a:pt x="538101" y="1732013"/>
                </a:lnTo>
                <a:lnTo>
                  <a:pt x="540600" y="1734510"/>
                </a:lnTo>
                <a:lnTo>
                  <a:pt x="542873" y="1737234"/>
                </a:lnTo>
                <a:lnTo>
                  <a:pt x="545145" y="1739731"/>
                </a:lnTo>
                <a:lnTo>
                  <a:pt x="547189" y="1742682"/>
                </a:lnTo>
                <a:lnTo>
                  <a:pt x="549007" y="1745633"/>
                </a:lnTo>
                <a:lnTo>
                  <a:pt x="552642" y="1752216"/>
                </a:lnTo>
                <a:lnTo>
                  <a:pt x="556050" y="1759026"/>
                </a:lnTo>
                <a:lnTo>
                  <a:pt x="559004" y="1766516"/>
                </a:lnTo>
                <a:lnTo>
                  <a:pt x="561503" y="1774007"/>
                </a:lnTo>
                <a:lnTo>
                  <a:pt x="563548" y="1781952"/>
                </a:lnTo>
                <a:lnTo>
                  <a:pt x="565366" y="1790351"/>
                </a:lnTo>
                <a:lnTo>
                  <a:pt x="566956" y="1798977"/>
                </a:lnTo>
                <a:lnTo>
                  <a:pt x="568319" y="1807376"/>
                </a:lnTo>
                <a:lnTo>
                  <a:pt x="569228" y="1816228"/>
                </a:lnTo>
                <a:lnTo>
                  <a:pt x="570137" y="1825081"/>
                </a:lnTo>
                <a:lnTo>
                  <a:pt x="570819" y="1833934"/>
                </a:lnTo>
                <a:lnTo>
                  <a:pt x="571046" y="1842787"/>
                </a:lnTo>
                <a:lnTo>
                  <a:pt x="571500" y="1851413"/>
                </a:lnTo>
                <a:lnTo>
                  <a:pt x="571500" y="1859812"/>
                </a:lnTo>
                <a:lnTo>
                  <a:pt x="571046" y="1876155"/>
                </a:lnTo>
                <a:lnTo>
                  <a:pt x="570591" y="1891137"/>
                </a:lnTo>
                <a:lnTo>
                  <a:pt x="569683" y="1904303"/>
                </a:lnTo>
                <a:lnTo>
                  <a:pt x="568547" y="1915425"/>
                </a:lnTo>
                <a:lnTo>
                  <a:pt x="567865" y="1923824"/>
                </a:lnTo>
                <a:lnTo>
                  <a:pt x="563321" y="1921781"/>
                </a:lnTo>
                <a:lnTo>
                  <a:pt x="558777" y="1919511"/>
                </a:lnTo>
                <a:lnTo>
                  <a:pt x="553778" y="1918149"/>
                </a:lnTo>
                <a:lnTo>
                  <a:pt x="548780" y="1917014"/>
                </a:lnTo>
                <a:lnTo>
                  <a:pt x="545145" y="1892272"/>
                </a:lnTo>
                <a:lnTo>
                  <a:pt x="543327" y="1880695"/>
                </a:lnTo>
                <a:lnTo>
                  <a:pt x="541509" y="1869345"/>
                </a:lnTo>
                <a:lnTo>
                  <a:pt x="539464" y="1858677"/>
                </a:lnTo>
                <a:lnTo>
                  <a:pt x="537192" y="1848235"/>
                </a:lnTo>
                <a:lnTo>
                  <a:pt x="534466" y="1838474"/>
                </a:lnTo>
                <a:lnTo>
                  <a:pt x="531512" y="1828940"/>
                </a:lnTo>
                <a:lnTo>
                  <a:pt x="529922" y="1824400"/>
                </a:lnTo>
                <a:lnTo>
                  <a:pt x="528104" y="1819860"/>
                </a:lnTo>
                <a:lnTo>
                  <a:pt x="526287" y="1815774"/>
                </a:lnTo>
                <a:lnTo>
                  <a:pt x="524242" y="1811689"/>
                </a:lnTo>
                <a:lnTo>
                  <a:pt x="521743" y="1807830"/>
                </a:lnTo>
                <a:lnTo>
                  <a:pt x="519471" y="1803744"/>
                </a:lnTo>
                <a:lnTo>
                  <a:pt x="516971" y="1800112"/>
                </a:lnTo>
                <a:lnTo>
                  <a:pt x="514018" y="1796480"/>
                </a:lnTo>
                <a:lnTo>
                  <a:pt x="511064" y="1792848"/>
                </a:lnTo>
                <a:lnTo>
                  <a:pt x="508110" y="1789897"/>
                </a:lnTo>
                <a:lnTo>
                  <a:pt x="504702" y="1786492"/>
                </a:lnTo>
                <a:lnTo>
                  <a:pt x="501294" y="1783541"/>
                </a:lnTo>
                <a:lnTo>
                  <a:pt x="497432" y="1780817"/>
                </a:lnTo>
                <a:lnTo>
                  <a:pt x="493569" y="1777866"/>
                </a:lnTo>
                <a:lnTo>
                  <a:pt x="489025" y="1775369"/>
                </a:lnTo>
                <a:lnTo>
                  <a:pt x="484708" y="1772872"/>
                </a:lnTo>
                <a:lnTo>
                  <a:pt x="474711" y="1779682"/>
                </a:lnTo>
                <a:lnTo>
                  <a:pt x="464942" y="1786038"/>
                </a:lnTo>
                <a:lnTo>
                  <a:pt x="454945" y="1791486"/>
                </a:lnTo>
                <a:lnTo>
                  <a:pt x="445402" y="1796480"/>
                </a:lnTo>
                <a:lnTo>
                  <a:pt x="435632" y="1801020"/>
                </a:lnTo>
                <a:lnTo>
                  <a:pt x="425863" y="1804879"/>
                </a:lnTo>
                <a:lnTo>
                  <a:pt x="416320" y="1808284"/>
                </a:lnTo>
                <a:lnTo>
                  <a:pt x="407005" y="1811462"/>
                </a:lnTo>
                <a:lnTo>
                  <a:pt x="397689" y="1813958"/>
                </a:lnTo>
                <a:lnTo>
                  <a:pt x="388601" y="1816001"/>
                </a:lnTo>
                <a:lnTo>
                  <a:pt x="379512" y="1817817"/>
                </a:lnTo>
                <a:lnTo>
                  <a:pt x="370651" y="1819179"/>
                </a:lnTo>
                <a:lnTo>
                  <a:pt x="361791" y="1820087"/>
                </a:lnTo>
                <a:lnTo>
                  <a:pt x="353384" y="1820995"/>
                </a:lnTo>
                <a:lnTo>
                  <a:pt x="345205" y="1821449"/>
                </a:lnTo>
                <a:lnTo>
                  <a:pt x="337025" y="1821449"/>
                </a:lnTo>
                <a:lnTo>
                  <a:pt x="329300" y="1821449"/>
                </a:lnTo>
                <a:lnTo>
                  <a:pt x="321803" y="1821222"/>
                </a:lnTo>
                <a:lnTo>
                  <a:pt x="314532" y="1820768"/>
                </a:lnTo>
                <a:lnTo>
                  <a:pt x="307489" y="1819860"/>
                </a:lnTo>
                <a:lnTo>
                  <a:pt x="300673" y="1819179"/>
                </a:lnTo>
                <a:lnTo>
                  <a:pt x="294538" y="1818044"/>
                </a:lnTo>
                <a:lnTo>
                  <a:pt x="282724" y="1816001"/>
                </a:lnTo>
                <a:lnTo>
                  <a:pt x="272499" y="1813504"/>
                </a:lnTo>
                <a:lnTo>
                  <a:pt x="263866" y="1811008"/>
                </a:lnTo>
                <a:lnTo>
                  <a:pt x="256822" y="1808965"/>
                </a:lnTo>
                <a:lnTo>
                  <a:pt x="251597" y="1807149"/>
                </a:lnTo>
                <a:lnTo>
                  <a:pt x="249097" y="1812370"/>
                </a:lnTo>
                <a:lnTo>
                  <a:pt x="246825" y="1817817"/>
                </a:lnTo>
                <a:lnTo>
                  <a:pt x="244553" y="1823719"/>
                </a:lnTo>
                <a:lnTo>
                  <a:pt x="242736" y="1829621"/>
                </a:lnTo>
                <a:lnTo>
                  <a:pt x="240918" y="1835750"/>
                </a:lnTo>
                <a:lnTo>
                  <a:pt x="239555" y="1842333"/>
                </a:lnTo>
                <a:lnTo>
                  <a:pt x="236601" y="1855726"/>
                </a:lnTo>
                <a:lnTo>
                  <a:pt x="234102" y="1869799"/>
                </a:lnTo>
                <a:lnTo>
                  <a:pt x="231375" y="1884781"/>
                </a:lnTo>
                <a:lnTo>
                  <a:pt x="228649" y="1900671"/>
                </a:lnTo>
                <a:lnTo>
                  <a:pt x="225468" y="1917014"/>
                </a:lnTo>
                <a:lnTo>
                  <a:pt x="220242" y="1918149"/>
                </a:lnTo>
                <a:lnTo>
                  <a:pt x="215244" y="1919511"/>
                </a:lnTo>
                <a:lnTo>
                  <a:pt x="210700" y="1921781"/>
                </a:lnTo>
                <a:lnTo>
                  <a:pt x="205929" y="1924051"/>
                </a:lnTo>
                <a:lnTo>
                  <a:pt x="204565" y="1914517"/>
                </a:lnTo>
                <a:lnTo>
                  <a:pt x="202975" y="1901579"/>
                </a:lnTo>
                <a:lnTo>
                  <a:pt x="202521" y="1894088"/>
                </a:lnTo>
                <a:lnTo>
                  <a:pt x="202066" y="1886143"/>
                </a:lnTo>
                <a:lnTo>
                  <a:pt x="201612" y="1877290"/>
                </a:lnTo>
                <a:lnTo>
                  <a:pt x="201612" y="1868210"/>
                </a:lnTo>
                <a:lnTo>
                  <a:pt x="201612" y="1858677"/>
                </a:lnTo>
                <a:lnTo>
                  <a:pt x="202066" y="1848689"/>
                </a:lnTo>
                <a:lnTo>
                  <a:pt x="202975" y="1838701"/>
                </a:lnTo>
                <a:lnTo>
                  <a:pt x="204111" y="1828032"/>
                </a:lnTo>
                <a:lnTo>
                  <a:pt x="205929" y="1817590"/>
                </a:lnTo>
                <a:lnTo>
                  <a:pt x="207973" y="1806922"/>
                </a:lnTo>
                <a:lnTo>
                  <a:pt x="210927" y="1796026"/>
                </a:lnTo>
                <a:lnTo>
                  <a:pt x="212518" y="1790805"/>
                </a:lnTo>
                <a:lnTo>
                  <a:pt x="214335" y="1785357"/>
                </a:lnTo>
                <a:lnTo>
                  <a:pt x="216153" y="1780136"/>
                </a:lnTo>
                <a:lnTo>
                  <a:pt x="218198" y="1775142"/>
                </a:lnTo>
                <a:lnTo>
                  <a:pt x="220470" y="1769921"/>
                </a:lnTo>
                <a:lnTo>
                  <a:pt x="222742" y="1764700"/>
                </a:lnTo>
                <a:lnTo>
                  <a:pt x="225695" y="1759707"/>
                </a:lnTo>
                <a:lnTo>
                  <a:pt x="228195" y="1754486"/>
                </a:lnTo>
                <a:lnTo>
                  <a:pt x="231375" y="1749946"/>
                </a:lnTo>
                <a:lnTo>
                  <a:pt x="234556" y="1744952"/>
                </a:lnTo>
                <a:lnTo>
                  <a:pt x="237964" y="1740185"/>
                </a:lnTo>
                <a:lnTo>
                  <a:pt x="241600" y="1735645"/>
                </a:lnTo>
                <a:lnTo>
                  <a:pt x="245462" y="1731105"/>
                </a:lnTo>
                <a:lnTo>
                  <a:pt x="249552" y="1726792"/>
                </a:lnTo>
                <a:lnTo>
                  <a:pt x="253641" y="1722252"/>
                </a:lnTo>
                <a:lnTo>
                  <a:pt x="258413" y="1718166"/>
                </a:lnTo>
                <a:lnTo>
                  <a:pt x="263184" y="1714308"/>
                </a:lnTo>
                <a:lnTo>
                  <a:pt x="268183" y="1710449"/>
                </a:lnTo>
                <a:lnTo>
                  <a:pt x="273408" y="1706817"/>
                </a:lnTo>
                <a:lnTo>
                  <a:pt x="278861" y="1703412"/>
                </a:lnTo>
                <a:lnTo>
                  <a:pt x="284996" y="1700007"/>
                </a:lnTo>
                <a:lnTo>
                  <a:pt x="290903" y="1697283"/>
                </a:lnTo>
                <a:lnTo>
                  <a:pt x="297037" y="1694105"/>
                </a:lnTo>
                <a:lnTo>
                  <a:pt x="303854" y="1691381"/>
                </a:lnTo>
                <a:lnTo>
                  <a:pt x="310897" y="1688884"/>
                </a:lnTo>
                <a:lnTo>
                  <a:pt x="318167" y="1686841"/>
                </a:lnTo>
                <a:lnTo>
                  <a:pt x="325438" y="1684798"/>
                </a:lnTo>
                <a:lnTo>
                  <a:pt x="333390" y="1682982"/>
                </a:lnTo>
                <a:lnTo>
                  <a:pt x="341569" y="1681393"/>
                </a:lnTo>
                <a:lnTo>
                  <a:pt x="350203" y="1680031"/>
                </a:lnTo>
                <a:lnTo>
                  <a:pt x="358610" y="1679350"/>
                </a:lnTo>
                <a:lnTo>
                  <a:pt x="367698" y="1678442"/>
                </a:lnTo>
                <a:lnTo>
                  <a:pt x="377468" y="1677988"/>
                </a:lnTo>
                <a:close/>
                <a:moveTo>
                  <a:pt x="1243129" y="1343025"/>
                </a:moveTo>
                <a:lnTo>
                  <a:pt x="1276235" y="1343025"/>
                </a:lnTo>
                <a:lnTo>
                  <a:pt x="1276235" y="1429724"/>
                </a:lnTo>
                <a:lnTo>
                  <a:pt x="2132013" y="1429724"/>
                </a:lnTo>
                <a:lnTo>
                  <a:pt x="2132013" y="1611313"/>
                </a:lnTo>
                <a:lnTo>
                  <a:pt x="2098680" y="1611313"/>
                </a:lnTo>
                <a:lnTo>
                  <a:pt x="2098680" y="1463174"/>
                </a:lnTo>
                <a:lnTo>
                  <a:pt x="1276235" y="1463174"/>
                </a:lnTo>
                <a:lnTo>
                  <a:pt x="1276235" y="1611313"/>
                </a:lnTo>
                <a:lnTo>
                  <a:pt x="1243129" y="1611313"/>
                </a:lnTo>
                <a:lnTo>
                  <a:pt x="1243129" y="1463174"/>
                </a:lnTo>
                <a:lnTo>
                  <a:pt x="420910" y="1463174"/>
                </a:lnTo>
                <a:lnTo>
                  <a:pt x="420910" y="1611313"/>
                </a:lnTo>
                <a:lnTo>
                  <a:pt x="387350" y="1611313"/>
                </a:lnTo>
                <a:lnTo>
                  <a:pt x="387350" y="1429724"/>
                </a:lnTo>
                <a:lnTo>
                  <a:pt x="1243129" y="1429724"/>
                </a:lnTo>
                <a:lnTo>
                  <a:pt x="1243129" y="1343025"/>
                </a:lnTo>
                <a:close/>
                <a:moveTo>
                  <a:pt x="1230823" y="801688"/>
                </a:moveTo>
                <a:lnTo>
                  <a:pt x="1288312" y="801688"/>
                </a:lnTo>
                <a:lnTo>
                  <a:pt x="1317625" y="856797"/>
                </a:lnTo>
                <a:lnTo>
                  <a:pt x="1297402" y="877888"/>
                </a:lnTo>
                <a:lnTo>
                  <a:pt x="1315807" y="1004888"/>
                </a:lnTo>
                <a:lnTo>
                  <a:pt x="1259681" y="1212851"/>
                </a:lnTo>
                <a:lnTo>
                  <a:pt x="1203555" y="1004888"/>
                </a:lnTo>
                <a:lnTo>
                  <a:pt x="1221961" y="877888"/>
                </a:lnTo>
                <a:lnTo>
                  <a:pt x="1201737" y="856797"/>
                </a:lnTo>
                <a:lnTo>
                  <a:pt x="1230823" y="801688"/>
                </a:lnTo>
                <a:close/>
                <a:moveTo>
                  <a:pt x="1498824" y="787400"/>
                </a:moveTo>
                <a:lnTo>
                  <a:pt x="1532231" y="803048"/>
                </a:lnTo>
                <a:lnTo>
                  <a:pt x="1567001" y="819830"/>
                </a:lnTo>
                <a:lnTo>
                  <a:pt x="1584273" y="828448"/>
                </a:lnTo>
                <a:lnTo>
                  <a:pt x="1601772" y="837293"/>
                </a:lnTo>
                <a:lnTo>
                  <a:pt x="1618589" y="845684"/>
                </a:lnTo>
                <a:lnTo>
                  <a:pt x="1634725" y="854528"/>
                </a:lnTo>
                <a:lnTo>
                  <a:pt x="1650633" y="863146"/>
                </a:lnTo>
                <a:lnTo>
                  <a:pt x="1665177" y="871764"/>
                </a:lnTo>
                <a:lnTo>
                  <a:pt x="1678813" y="879928"/>
                </a:lnTo>
                <a:lnTo>
                  <a:pt x="1691312" y="888093"/>
                </a:lnTo>
                <a:lnTo>
                  <a:pt x="1702221" y="895803"/>
                </a:lnTo>
                <a:lnTo>
                  <a:pt x="1707220" y="899432"/>
                </a:lnTo>
                <a:lnTo>
                  <a:pt x="1711538" y="903061"/>
                </a:lnTo>
                <a:lnTo>
                  <a:pt x="1715629" y="906462"/>
                </a:lnTo>
                <a:lnTo>
                  <a:pt x="1719265" y="909864"/>
                </a:lnTo>
                <a:lnTo>
                  <a:pt x="1722219" y="913266"/>
                </a:lnTo>
                <a:lnTo>
                  <a:pt x="1724947" y="915987"/>
                </a:lnTo>
                <a:lnTo>
                  <a:pt x="1726765" y="918936"/>
                </a:lnTo>
                <a:lnTo>
                  <a:pt x="1728583" y="921657"/>
                </a:lnTo>
                <a:lnTo>
                  <a:pt x="1732446" y="928687"/>
                </a:lnTo>
                <a:lnTo>
                  <a:pt x="1736537" y="937078"/>
                </a:lnTo>
                <a:lnTo>
                  <a:pt x="1740855" y="946603"/>
                </a:lnTo>
                <a:lnTo>
                  <a:pt x="1744945" y="957262"/>
                </a:lnTo>
                <a:lnTo>
                  <a:pt x="1749036" y="968602"/>
                </a:lnTo>
                <a:lnTo>
                  <a:pt x="1753127" y="981075"/>
                </a:lnTo>
                <a:lnTo>
                  <a:pt x="1757672" y="994228"/>
                </a:lnTo>
                <a:lnTo>
                  <a:pt x="1761763" y="1008289"/>
                </a:lnTo>
                <a:lnTo>
                  <a:pt x="1766308" y="1022803"/>
                </a:lnTo>
                <a:lnTo>
                  <a:pt x="1774716" y="1052966"/>
                </a:lnTo>
                <a:lnTo>
                  <a:pt x="1783125" y="1084262"/>
                </a:lnTo>
                <a:lnTo>
                  <a:pt x="1790852" y="1116012"/>
                </a:lnTo>
                <a:lnTo>
                  <a:pt x="1798351" y="1146855"/>
                </a:lnTo>
                <a:lnTo>
                  <a:pt x="1805396" y="1176111"/>
                </a:lnTo>
                <a:lnTo>
                  <a:pt x="1811305" y="1203325"/>
                </a:lnTo>
                <a:lnTo>
                  <a:pt x="1816987" y="1227364"/>
                </a:lnTo>
                <a:lnTo>
                  <a:pt x="1824486" y="1262970"/>
                </a:lnTo>
                <a:lnTo>
                  <a:pt x="1827213" y="1276350"/>
                </a:lnTo>
                <a:lnTo>
                  <a:pt x="1282700" y="1276350"/>
                </a:lnTo>
                <a:lnTo>
                  <a:pt x="1571092" y="984250"/>
                </a:lnTo>
                <a:lnTo>
                  <a:pt x="1478825" y="915987"/>
                </a:lnTo>
                <a:lnTo>
                  <a:pt x="1555184" y="884691"/>
                </a:lnTo>
                <a:lnTo>
                  <a:pt x="1498824" y="787400"/>
                </a:lnTo>
                <a:close/>
                <a:moveTo>
                  <a:pt x="1021169" y="787400"/>
                </a:moveTo>
                <a:lnTo>
                  <a:pt x="964747" y="884691"/>
                </a:lnTo>
                <a:lnTo>
                  <a:pt x="1040883" y="915987"/>
                </a:lnTo>
                <a:lnTo>
                  <a:pt x="949111" y="984250"/>
                </a:lnTo>
                <a:lnTo>
                  <a:pt x="1236662" y="1276350"/>
                </a:lnTo>
                <a:lnTo>
                  <a:pt x="693737" y="1276350"/>
                </a:lnTo>
                <a:lnTo>
                  <a:pt x="696230" y="1262970"/>
                </a:lnTo>
                <a:lnTo>
                  <a:pt x="704161" y="1227364"/>
                </a:lnTo>
                <a:lnTo>
                  <a:pt x="709372" y="1203325"/>
                </a:lnTo>
                <a:lnTo>
                  <a:pt x="715491" y="1176111"/>
                </a:lnTo>
                <a:lnTo>
                  <a:pt x="722515" y="1146855"/>
                </a:lnTo>
                <a:lnTo>
                  <a:pt x="729766" y="1116012"/>
                </a:lnTo>
                <a:lnTo>
                  <a:pt x="737697" y="1084262"/>
                </a:lnTo>
                <a:lnTo>
                  <a:pt x="746081" y="1052966"/>
                </a:lnTo>
                <a:lnTo>
                  <a:pt x="754692" y="1022803"/>
                </a:lnTo>
                <a:lnTo>
                  <a:pt x="758770" y="1008289"/>
                </a:lnTo>
                <a:lnTo>
                  <a:pt x="763076" y="994228"/>
                </a:lnTo>
                <a:lnTo>
                  <a:pt x="767381" y="981075"/>
                </a:lnTo>
                <a:lnTo>
                  <a:pt x="771686" y="968602"/>
                </a:lnTo>
                <a:lnTo>
                  <a:pt x="775765" y="957262"/>
                </a:lnTo>
                <a:lnTo>
                  <a:pt x="780070" y="946603"/>
                </a:lnTo>
                <a:lnTo>
                  <a:pt x="784149" y="937078"/>
                </a:lnTo>
                <a:lnTo>
                  <a:pt x="788001" y="928687"/>
                </a:lnTo>
                <a:lnTo>
                  <a:pt x="791853" y="921657"/>
                </a:lnTo>
                <a:lnTo>
                  <a:pt x="793893" y="918936"/>
                </a:lnTo>
                <a:lnTo>
                  <a:pt x="795706" y="915987"/>
                </a:lnTo>
                <a:lnTo>
                  <a:pt x="798425" y="913266"/>
                </a:lnTo>
                <a:lnTo>
                  <a:pt x="801597" y="909864"/>
                </a:lnTo>
                <a:lnTo>
                  <a:pt x="804769" y="906462"/>
                </a:lnTo>
                <a:lnTo>
                  <a:pt x="809075" y="903061"/>
                </a:lnTo>
                <a:lnTo>
                  <a:pt x="813380" y="899432"/>
                </a:lnTo>
                <a:lnTo>
                  <a:pt x="818365" y="895803"/>
                </a:lnTo>
                <a:lnTo>
                  <a:pt x="829242" y="888093"/>
                </a:lnTo>
                <a:lnTo>
                  <a:pt x="841705" y="879928"/>
                </a:lnTo>
                <a:lnTo>
                  <a:pt x="855074" y="871764"/>
                </a:lnTo>
                <a:lnTo>
                  <a:pt x="869803" y="863146"/>
                </a:lnTo>
                <a:lnTo>
                  <a:pt x="885438" y="854528"/>
                </a:lnTo>
                <a:lnTo>
                  <a:pt x="901753" y="845684"/>
                </a:lnTo>
                <a:lnTo>
                  <a:pt x="918521" y="837293"/>
                </a:lnTo>
                <a:lnTo>
                  <a:pt x="935969" y="828448"/>
                </a:lnTo>
                <a:lnTo>
                  <a:pt x="953417" y="819830"/>
                </a:lnTo>
                <a:lnTo>
                  <a:pt x="987859" y="803048"/>
                </a:lnTo>
                <a:lnTo>
                  <a:pt x="1021169" y="787400"/>
                </a:lnTo>
                <a:close/>
                <a:moveTo>
                  <a:pt x="1402895" y="744538"/>
                </a:moveTo>
                <a:lnTo>
                  <a:pt x="1422532" y="752936"/>
                </a:lnTo>
                <a:lnTo>
                  <a:pt x="1444425" y="762696"/>
                </a:lnTo>
                <a:lnTo>
                  <a:pt x="1472413" y="774953"/>
                </a:lnTo>
                <a:lnTo>
                  <a:pt x="1530645" y="876186"/>
                </a:lnTo>
                <a:lnTo>
                  <a:pt x="1445102" y="911595"/>
                </a:lnTo>
                <a:lnTo>
                  <a:pt x="1544638" y="985590"/>
                </a:lnTo>
                <a:lnTo>
                  <a:pt x="1260475" y="1276351"/>
                </a:lnTo>
                <a:lnTo>
                  <a:pt x="1402895" y="744538"/>
                </a:lnTo>
                <a:close/>
                <a:moveTo>
                  <a:pt x="1117033" y="744538"/>
                </a:moveTo>
                <a:lnTo>
                  <a:pt x="1260475" y="1276351"/>
                </a:lnTo>
                <a:lnTo>
                  <a:pt x="974725" y="985590"/>
                </a:lnTo>
                <a:lnTo>
                  <a:pt x="1074817" y="911595"/>
                </a:lnTo>
                <a:lnTo>
                  <a:pt x="988797" y="876186"/>
                </a:lnTo>
                <a:lnTo>
                  <a:pt x="1047581" y="774953"/>
                </a:lnTo>
                <a:lnTo>
                  <a:pt x="1075498" y="762696"/>
                </a:lnTo>
                <a:lnTo>
                  <a:pt x="1097514" y="752936"/>
                </a:lnTo>
                <a:lnTo>
                  <a:pt x="1117033" y="744538"/>
                </a:lnTo>
                <a:close/>
                <a:moveTo>
                  <a:pt x="1402897" y="153988"/>
                </a:moveTo>
                <a:lnTo>
                  <a:pt x="1409473" y="157160"/>
                </a:lnTo>
                <a:lnTo>
                  <a:pt x="1415370" y="160786"/>
                </a:lnTo>
                <a:lnTo>
                  <a:pt x="1420813" y="164865"/>
                </a:lnTo>
                <a:lnTo>
                  <a:pt x="1426029" y="168945"/>
                </a:lnTo>
                <a:lnTo>
                  <a:pt x="1430791" y="173024"/>
                </a:lnTo>
                <a:lnTo>
                  <a:pt x="1435100" y="177783"/>
                </a:lnTo>
                <a:lnTo>
                  <a:pt x="1439182" y="182315"/>
                </a:lnTo>
                <a:lnTo>
                  <a:pt x="1443265" y="187074"/>
                </a:lnTo>
                <a:lnTo>
                  <a:pt x="1446893" y="192286"/>
                </a:lnTo>
                <a:lnTo>
                  <a:pt x="1449841" y="197498"/>
                </a:lnTo>
                <a:lnTo>
                  <a:pt x="1453016" y="202937"/>
                </a:lnTo>
                <a:lnTo>
                  <a:pt x="1455965" y="208602"/>
                </a:lnTo>
                <a:lnTo>
                  <a:pt x="1458459" y="214268"/>
                </a:lnTo>
                <a:lnTo>
                  <a:pt x="1460727" y="220160"/>
                </a:lnTo>
                <a:lnTo>
                  <a:pt x="1462768" y="226505"/>
                </a:lnTo>
                <a:lnTo>
                  <a:pt x="1465036" y="232850"/>
                </a:lnTo>
                <a:lnTo>
                  <a:pt x="1466850" y="239422"/>
                </a:lnTo>
                <a:lnTo>
                  <a:pt x="1468665" y="246221"/>
                </a:lnTo>
                <a:lnTo>
                  <a:pt x="1471840" y="259818"/>
                </a:lnTo>
                <a:lnTo>
                  <a:pt x="1474788" y="274548"/>
                </a:lnTo>
                <a:lnTo>
                  <a:pt x="1477282" y="289731"/>
                </a:lnTo>
                <a:lnTo>
                  <a:pt x="1483179" y="322137"/>
                </a:lnTo>
                <a:lnTo>
                  <a:pt x="1485900" y="339133"/>
                </a:lnTo>
                <a:lnTo>
                  <a:pt x="1489529" y="356809"/>
                </a:lnTo>
                <a:lnTo>
                  <a:pt x="1495198" y="357716"/>
                </a:lnTo>
                <a:lnTo>
                  <a:pt x="1500641" y="359302"/>
                </a:lnTo>
                <a:lnTo>
                  <a:pt x="1506084" y="361115"/>
                </a:lnTo>
                <a:lnTo>
                  <a:pt x="1511073" y="363608"/>
                </a:lnTo>
                <a:lnTo>
                  <a:pt x="1516063" y="366100"/>
                </a:lnTo>
                <a:lnTo>
                  <a:pt x="1520598" y="369046"/>
                </a:lnTo>
                <a:lnTo>
                  <a:pt x="1525134" y="371992"/>
                </a:lnTo>
                <a:lnTo>
                  <a:pt x="1529216" y="375392"/>
                </a:lnTo>
                <a:lnTo>
                  <a:pt x="1532845" y="379018"/>
                </a:lnTo>
                <a:lnTo>
                  <a:pt x="1536473" y="383097"/>
                </a:lnTo>
                <a:lnTo>
                  <a:pt x="1539422" y="387402"/>
                </a:lnTo>
                <a:lnTo>
                  <a:pt x="1542143" y="391708"/>
                </a:lnTo>
                <a:lnTo>
                  <a:pt x="1544638" y="396467"/>
                </a:lnTo>
                <a:lnTo>
                  <a:pt x="1546452" y="401226"/>
                </a:lnTo>
                <a:lnTo>
                  <a:pt x="1547813" y="406438"/>
                </a:lnTo>
                <a:lnTo>
                  <a:pt x="1548947" y="411650"/>
                </a:lnTo>
                <a:lnTo>
                  <a:pt x="1549400" y="417089"/>
                </a:lnTo>
                <a:lnTo>
                  <a:pt x="1549400" y="422754"/>
                </a:lnTo>
                <a:lnTo>
                  <a:pt x="1549173" y="428646"/>
                </a:lnTo>
                <a:lnTo>
                  <a:pt x="1548266" y="434538"/>
                </a:lnTo>
                <a:lnTo>
                  <a:pt x="1546679" y="440430"/>
                </a:lnTo>
                <a:lnTo>
                  <a:pt x="1544638" y="446776"/>
                </a:lnTo>
                <a:lnTo>
                  <a:pt x="1541690" y="452668"/>
                </a:lnTo>
                <a:lnTo>
                  <a:pt x="1538288" y="459013"/>
                </a:lnTo>
                <a:lnTo>
                  <a:pt x="1534432" y="465358"/>
                </a:lnTo>
                <a:lnTo>
                  <a:pt x="1529670" y="471703"/>
                </a:lnTo>
                <a:lnTo>
                  <a:pt x="1524681" y="478275"/>
                </a:lnTo>
                <a:lnTo>
                  <a:pt x="1518331" y="484847"/>
                </a:lnTo>
                <a:lnTo>
                  <a:pt x="1511527" y="491192"/>
                </a:lnTo>
                <a:lnTo>
                  <a:pt x="1504270" y="497764"/>
                </a:lnTo>
                <a:lnTo>
                  <a:pt x="1496106" y="504110"/>
                </a:lnTo>
                <a:lnTo>
                  <a:pt x="1487034" y="510681"/>
                </a:lnTo>
                <a:lnTo>
                  <a:pt x="1484540" y="522692"/>
                </a:lnTo>
                <a:lnTo>
                  <a:pt x="1481818" y="534476"/>
                </a:lnTo>
                <a:lnTo>
                  <a:pt x="1478643" y="546260"/>
                </a:lnTo>
                <a:lnTo>
                  <a:pt x="1475015" y="557818"/>
                </a:lnTo>
                <a:lnTo>
                  <a:pt x="1471386" y="569375"/>
                </a:lnTo>
                <a:lnTo>
                  <a:pt x="1467304" y="580932"/>
                </a:lnTo>
                <a:lnTo>
                  <a:pt x="1462768" y="592037"/>
                </a:lnTo>
                <a:lnTo>
                  <a:pt x="1458006" y="603141"/>
                </a:lnTo>
                <a:lnTo>
                  <a:pt x="1452790" y="613792"/>
                </a:lnTo>
                <a:lnTo>
                  <a:pt x="1447573" y="624443"/>
                </a:lnTo>
                <a:lnTo>
                  <a:pt x="1441904" y="634867"/>
                </a:lnTo>
                <a:lnTo>
                  <a:pt x="1435554" y="644838"/>
                </a:lnTo>
                <a:lnTo>
                  <a:pt x="1429431" y="654356"/>
                </a:lnTo>
                <a:lnTo>
                  <a:pt x="1422854" y="664100"/>
                </a:lnTo>
                <a:lnTo>
                  <a:pt x="1416050" y="673165"/>
                </a:lnTo>
                <a:lnTo>
                  <a:pt x="1409020" y="682003"/>
                </a:lnTo>
                <a:lnTo>
                  <a:pt x="1401309" y="690161"/>
                </a:lnTo>
                <a:lnTo>
                  <a:pt x="1393825" y="698319"/>
                </a:lnTo>
                <a:lnTo>
                  <a:pt x="1385888" y="705798"/>
                </a:lnTo>
                <a:lnTo>
                  <a:pt x="1377723" y="713049"/>
                </a:lnTo>
                <a:lnTo>
                  <a:pt x="1369332" y="719848"/>
                </a:lnTo>
                <a:lnTo>
                  <a:pt x="1360715" y="725967"/>
                </a:lnTo>
                <a:lnTo>
                  <a:pt x="1351870" y="731632"/>
                </a:lnTo>
                <a:lnTo>
                  <a:pt x="1342798" y="737071"/>
                </a:lnTo>
                <a:lnTo>
                  <a:pt x="1333273" y="741830"/>
                </a:lnTo>
                <a:lnTo>
                  <a:pt x="1323975" y="746135"/>
                </a:lnTo>
                <a:lnTo>
                  <a:pt x="1313997" y="749761"/>
                </a:lnTo>
                <a:lnTo>
                  <a:pt x="1309007" y="751348"/>
                </a:lnTo>
                <a:lnTo>
                  <a:pt x="1304018" y="752707"/>
                </a:lnTo>
                <a:lnTo>
                  <a:pt x="1299029" y="754294"/>
                </a:lnTo>
                <a:lnTo>
                  <a:pt x="1293813" y="755200"/>
                </a:lnTo>
                <a:lnTo>
                  <a:pt x="1288597" y="756333"/>
                </a:lnTo>
                <a:lnTo>
                  <a:pt x="1283381" y="757013"/>
                </a:lnTo>
                <a:lnTo>
                  <a:pt x="1278165" y="757919"/>
                </a:lnTo>
                <a:lnTo>
                  <a:pt x="1272722" y="758373"/>
                </a:lnTo>
                <a:lnTo>
                  <a:pt x="1267279" y="758599"/>
                </a:lnTo>
                <a:lnTo>
                  <a:pt x="1262290" y="758826"/>
                </a:lnTo>
                <a:lnTo>
                  <a:pt x="1256847" y="758599"/>
                </a:lnTo>
                <a:lnTo>
                  <a:pt x="1251404" y="758373"/>
                </a:lnTo>
                <a:lnTo>
                  <a:pt x="1245961" y="757919"/>
                </a:lnTo>
                <a:lnTo>
                  <a:pt x="1240745" y="757013"/>
                </a:lnTo>
                <a:lnTo>
                  <a:pt x="1235529" y="756333"/>
                </a:lnTo>
                <a:lnTo>
                  <a:pt x="1230313" y="755200"/>
                </a:lnTo>
                <a:lnTo>
                  <a:pt x="1225097" y="754294"/>
                </a:lnTo>
                <a:lnTo>
                  <a:pt x="1220107" y="752707"/>
                </a:lnTo>
                <a:lnTo>
                  <a:pt x="1215118" y="751348"/>
                </a:lnTo>
                <a:lnTo>
                  <a:pt x="1210129" y="749761"/>
                </a:lnTo>
                <a:lnTo>
                  <a:pt x="1200150" y="746135"/>
                </a:lnTo>
                <a:lnTo>
                  <a:pt x="1190625" y="741830"/>
                </a:lnTo>
                <a:lnTo>
                  <a:pt x="1181327" y="737071"/>
                </a:lnTo>
                <a:lnTo>
                  <a:pt x="1172256" y="731632"/>
                </a:lnTo>
                <a:lnTo>
                  <a:pt x="1163411" y="725967"/>
                </a:lnTo>
                <a:lnTo>
                  <a:pt x="1154566" y="719848"/>
                </a:lnTo>
                <a:lnTo>
                  <a:pt x="1146402" y="713049"/>
                </a:lnTo>
                <a:lnTo>
                  <a:pt x="1138011" y="705798"/>
                </a:lnTo>
                <a:lnTo>
                  <a:pt x="1130300" y="698319"/>
                </a:lnTo>
                <a:lnTo>
                  <a:pt x="1122363" y="690161"/>
                </a:lnTo>
                <a:lnTo>
                  <a:pt x="1115106" y="682003"/>
                </a:lnTo>
                <a:lnTo>
                  <a:pt x="1107848" y="673165"/>
                </a:lnTo>
                <a:lnTo>
                  <a:pt x="1101272" y="664100"/>
                </a:lnTo>
                <a:lnTo>
                  <a:pt x="1094695" y="654356"/>
                </a:lnTo>
                <a:lnTo>
                  <a:pt x="1088118" y="644838"/>
                </a:lnTo>
                <a:lnTo>
                  <a:pt x="1082222" y="634867"/>
                </a:lnTo>
                <a:lnTo>
                  <a:pt x="1076552" y="624443"/>
                </a:lnTo>
                <a:lnTo>
                  <a:pt x="1071109" y="613792"/>
                </a:lnTo>
                <a:lnTo>
                  <a:pt x="1066120" y="603141"/>
                </a:lnTo>
                <a:lnTo>
                  <a:pt x="1061357" y="592037"/>
                </a:lnTo>
                <a:lnTo>
                  <a:pt x="1056822" y="580932"/>
                </a:lnTo>
                <a:lnTo>
                  <a:pt x="1052740" y="569375"/>
                </a:lnTo>
                <a:lnTo>
                  <a:pt x="1048884" y="557818"/>
                </a:lnTo>
                <a:lnTo>
                  <a:pt x="1045482" y="546260"/>
                </a:lnTo>
                <a:lnTo>
                  <a:pt x="1042307" y="534476"/>
                </a:lnTo>
                <a:lnTo>
                  <a:pt x="1039586" y="522692"/>
                </a:lnTo>
                <a:lnTo>
                  <a:pt x="1037091" y="510681"/>
                </a:lnTo>
                <a:lnTo>
                  <a:pt x="1028020" y="504110"/>
                </a:lnTo>
                <a:lnTo>
                  <a:pt x="1019856" y="497764"/>
                </a:lnTo>
                <a:lnTo>
                  <a:pt x="1012598" y="491192"/>
                </a:lnTo>
                <a:lnTo>
                  <a:pt x="1005795" y="484847"/>
                </a:lnTo>
                <a:lnTo>
                  <a:pt x="999445" y="478275"/>
                </a:lnTo>
                <a:lnTo>
                  <a:pt x="994456" y="471703"/>
                </a:lnTo>
                <a:lnTo>
                  <a:pt x="989693" y="465358"/>
                </a:lnTo>
                <a:lnTo>
                  <a:pt x="985838" y="459013"/>
                </a:lnTo>
                <a:lnTo>
                  <a:pt x="982436" y="452668"/>
                </a:lnTo>
                <a:lnTo>
                  <a:pt x="979488" y="446776"/>
                </a:lnTo>
                <a:lnTo>
                  <a:pt x="977447" y="440430"/>
                </a:lnTo>
                <a:lnTo>
                  <a:pt x="975859" y="434538"/>
                </a:lnTo>
                <a:lnTo>
                  <a:pt x="974952" y="428646"/>
                </a:lnTo>
                <a:lnTo>
                  <a:pt x="974725" y="422754"/>
                </a:lnTo>
                <a:lnTo>
                  <a:pt x="974725" y="417089"/>
                </a:lnTo>
                <a:lnTo>
                  <a:pt x="975179" y="411650"/>
                </a:lnTo>
                <a:lnTo>
                  <a:pt x="976313" y="406438"/>
                </a:lnTo>
                <a:lnTo>
                  <a:pt x="977673" y="401226"/>
                </a:lnTo>
                <a:lnTo>
                  <a:pt x="979488" y="396467"/>
                </a:lnTo>
                <a:lnTo>
                  <a:pt x="981982" y="391708"/>
                </a:lnTo>
                <a:lnTo>
                  <a:pt x="984704" y="387402"/>
                </a:lnTo>
                <a:lnTo>
                  <a:pt x="987879" y="383097"/>
                </a:lnTo>
                <a:lnTo>
                  <a:pt x="991281" y="379018"/>
                </a:lnTo>
                <a:lnTo>
                  <a:pt x="994909" y="375392"/>
                </a:lnTo>
                <a:lnTo>
                  <a:pt x="998991" y="371992"/>
                </a:lnTo>
                <a:lnTo>
                  <a:pt x="1003527" y="369046"/>
                </a:lnTo>
                <a:lnTo>
                  <a:pt x="1008063" y="366100"/>
                </a:lnTo>
                <a:lnTo>
                  <a:pt x="1013052" y="363608"/>
                </a:lnTo>
                <a:lnTo>
                  <a:pt x="1018041" y="361115"/>
                </a:lnTo>
                <a:lnTo>
                  <a:pt x="1023484" y="359302"/>
                </a:lnTo>
                <a:lnTo>
                  <a:pt x="1028927" y="357716"/>
                </a:lnTo>
                <a:lnTo>
                  <a:pt x="1034597" y="356809"/>
                </a:lnTo>
                <a:lnTo>
                  <a:pt x="1038906" y="333468"/>
                </a:lnTo>
                <a:lnTo>
                  <a:pt x="1042761" y="311486"/>
                </a:lnTo>
                <a:lnTo>
                  <a:pt x="1046390" y="290411"/>
                </a:lnTo>
                <a:lnTo>
                  <a:pt x="1050018" y="270242"/>
                </a:lnTo>
                <a:lnTo>
                  <a:pt x="1052286" y="260724"/>
                </a:lnTo>
                <a:lnTo>
                  <a:pt x="1054327" y="251659"/>
                </a:lnTo>
                <a:lnTo>
                  <a:pt x="1056368" y="242595"/>
                </a:lnTo>
                <a:lnTo>
                  <a:pt x="1058863" y="233757"/>
                </a:lnTo>
                <a:lnTo>
                  <a:pt x="1061584" y="225372"/>
                </a:lnTo>
                <a:lnTo>
                  <a:pt x="1064532" y="217440"/>
                </a:lnTo>
                <a:lnTo>
                  <a:pt x="1067707" y="209509"/>
                </a:lnTo>
                <a:lnTo>
                  <a:pt x="1071563" y="202030"/>
                </a:lnTo>
                <a:lnTo>
                  <a:pt x="1078820" y="204750"/>
                </a:lnTo>
                <a:lnTo>
                  <a:pt x="1088798" y="207696"/>
                </a:lnTo>
                <a:lnTo>
                  <a:pt x="1101272" y="211095"/>
                </a:lnTo>
                <a:lnTo>
                  <a:pt x="1108075" y="212681"/>
                </a:lnTo>
                <a:lnTo>
                  <a:pt x="1115786" y="214494"/>
                </a:lnTo>
                <a:lnTo>
                  <a:pt x="1123950" y="216081"/>
                </a:lnTo>
                <a:lnTo>
                  <a:pt x="1132568" y="217667"/>
                </a:lnTo>
                <a:lnTo>
                  <a:pt x="1141640" y="219027"/>
                </a:lnTo>
                <a:lnTo>
                  <a:pt x="1151165" y="219933"/>
                </a:lnTo>
                <a:lnTo>
                  <a:pt x="1161370" y="221066"/>
                </a:lnTo>
                <a:lnTo>
                  <a:pt x="1171802" y="221746"/>
                </a:lnTo>
                <a:lnTo>
                  <a:pt x="1182234" y="222199"/>
                </a:lnTo>
                <a:lnTo>
                  <a:pt x="1193573" y="222199"/>
                </a:lnTo>
                <a:lnTo>
                  <a:pt x="1205140" y="221973"/>
                </a:lnTo>
                <a:lnTo>
                  <a:pt x="1216932" y="221519"/>
                </a:lnTo>
                <a:lnTo>
                  <a:pt x="1228952" y="220386"/>
                </a:lnTo>
                <a:lnTo>
                  <a:pt x="1241425" y="219027"/>
                </a:lnTo>
                <a:lnTo>
                  <a:pt x="1254125" y="217214"/>
                </a:lnTo>
                <a:lnTo>
                  <a:pt x="1266825" y="214494"/>
                </a:lnTo>
                <a:lnTo>
                  <a:pt x="1279979" y="211775"/>
                </a:lnTo>
                <a:lnTo>
                  <a:pt x="1293359" y="208149"/>
                </a:lnTo>
                <a:lnTo>
                  <a:pt x="1306513" y="203843"/>
                </a:lnTo>
                <a:lnTo>
                  <a:pt x="1320347" y="199084"/>
                </a:lnTo>
                <a:lnTo>
                  <a:pt x="1326923" y="196138"/>
                </a:lnTo>
                <a:lnTo>
                  <a:pt x="1333727" y="193192"/>
                </a:lnTo>
                <a:lnTo>
                  <a:pt x="1340757" y="190473"/>
                </a:lnTo>
                <a:lnTo>
                  <a:pt x="1347788" y="187074"/>
                </a:lnTo>
                <a:lnTo>
                  <a:pt x="1354591" y="183675"/>
                </a:lnTo>
                <a:lnTo>
                  <a:pt x="1361395" y="180049"/>
                </a:lnTo>
                <a:lnTo>
                  <a:pt x="1368425" y="176196"/>
                </a:lnTo>
                <a:lnTo>
                  <a:pt x="1375229" y="172117"/>
                </a:lnTo>
                <a:lnTo>
                  <a:pt x="1382259" y="167811"/>
                </a:lnTo>
                <a:lnTo>
                  <a:pt x="1389290" y="163506"/>
                </a:lnTo>
                <a:lnTo>
                  <a:pt x="1396320" y="158747"/>
                </a:lnTo>
                <a:lnTo>
                  <a:pt x="1402897" y="153988"/>
                </a:lnTo>
                <a:close/>
                <a:moveTo>
                  <a:pt x="1247860" y="0"/>
                </a:moveTo>
                <a:lnTo>
                  <a:pt x="1262405" y="0"/>
                </a:lnTo>
                <a:lnTo>
                  <a:pt x="1276495" y="227"/>
                </a:lnTo>
                <a:lnTo>
                  <a:pt x="1290585" y="907"/>
                </a:lnTo>
                <a:lnTo>
                  <a:pt x="1304448" y="2268"/>
                </a:lnTo>
                <a:lnTo>
                  <a:pt x="1317629" y="4082"/>
                </a:lnTo>
                <a:lnTo>
                  <a:pt x="1330583" y="6803"/>
                </a:lnTo>
                <a:lnTo>
                  <a:pt x="1343082" y="9298"/>
                </a:lnTo>
                <a:lnTo>
                  <a:pt x="1355354" y="12700"/>
                </a:lnTo>
                <a:lnTo>
                  <a:pt x="1366717" y="16328"/>
                </a:lnTo>
                <a:lnTo>
                  <a:pt x="1377625" y="20411"/>
                </a:lnTo>
                <a:lnTo>
                  <a:pt x="1387852" y="25173"/>
                </a:lnTo>
                <a:lnTo>
                  <a:pt x="1392625" y="27441"/>
                </a:lnTo>
                <a:lnTo>
                  <a:pt x="1397397" y="29709"/>
                </a:lnTo>
                <a:lnTo>
                  <a:pt x="1401715" y="32430"/>
                </a:lnTo>
                <a:lnTo>
                  <a:pt x="1406260" y="34925"/>
                </a:lnTo>
                <a:lnTo>
                  <a:pt x="1410351" y="37873"/>
                </a:lnTo>
                <a:lnTo>
                  <a:pt x="1414214" y="40595"/>
                </a:lnTo>
                <a:lnTo>
                  <a:pt x="1417850" y="43543"/>
                </a:lnTo>
                <a:lnTo>
                  <a:pt x="1421259" y="46491"/>
                </a:lnTo>
                <a:lnTo>
                  <a:pt x="1424668" y="49439"/>
                </a:lnTo>
                <a:lnTo>
                  <a:pt x="1427850" y="52614"/>
                </a:lnTo>
                <a:lnTo>
                  <a:pt x="1430577" y="55789"/>
                </a:lnTo>
                <a:lnTo>
                  <a:pt x="1433304" y="59191"/>
                </a:lnTo>
                <a:lnTo>
                  <a:pt x="1438985" y="59418"/>
                </a:lnTo>
                <a:lnTo>
                  <a:pt x="1444212" y="59871"/>
                </a:lnTo>
                <a:lnTo>
                  <a:pt x="1449667" y="61005"/>
                </a:lnTo>
                <a:lnTo>
                  <a:pt x="1454666" y="62139"/>
                </a:lnTo>
                <a:lnTo>
                  <a:pt x="1459439" y="63727"/>
                </a:lnTo>
                <a:lnTo>
                  <a:pt x="1463984" y="65768"/>
                </a:lnTo>
                <a:lnTo>
                  <a:pt x="1468529" y="67809"/>
                </a:lnTo>
                <a:lnTo>
                  <a:pt x="1472847" y="70530"/>
                </a:lnTo>
                <a:lnTo>
                  <a:pt x="1476938" y="73252"/>
                </a:lnTo>
                <a:lnTo>
                  <a:pt x="1480801" y="76200"/>
                </a:lnTo>
                <a:lnTo>
                  <a:pt x="1484437" y="79602"/>
                </a:lnTo>
                <a:lnTo>
                  <a:pt x="1488073" y="83230"/>
                </a:lnTo>
                <a:lnTo>
                  <a:pt x="1491482" y="86859"/>
                </a:lnTo>
                <a:lnTo>
                  <a:pt x="1494664" y="90941"/>
                </a:lnTo>
                <a:lnTo>
                  <a:pt x="1497618" y="95023"/>
                </a:lnTo>
                <a:lnTo>
                  <a:pt x="1500573" y="99559"/>
                </a:lnTo>
                <a:lnTo>
                  <a:pt x="1503300" y="104095"/>
                </a:lnTo>
                <a:lnTo>
                  <a:pt x="1506027" y="109084"/>
                </a:lnTo>
                <a:lnTo>
                  <a:pt x="1508299" y="114073"/>
                </a:lnTo>
                <a:lnTo>
                  <a:pt x="1510572" y="119289"/>
                </a:lnTo>
                <a:lnTo>
                  <a:pt x="1513072" y="124505"/>
                </a:lnTo>
                <a:lnTo>
                  <a:pt x="1515117" y="129948"/>
                </a:lnTo>
                <a:lnTo>
                  <a:pt x="1516935" y="135618"/>
                </a:lnTo>
                <a:lnTo>
                  <a:pt x="1518753" y="141287"/>
                </a:lnTo>
                <a:lnTo>
                  <a:pt x="1521935" y="153307"/>
                </a:lnTo>
                <a:lnTo>
                  <a:pt x="1524662" y="165327"/>
                </a:lnTo>
                <a:lnTo>
                  <a:pt x="1527162" y="177800"/>
                </a:lnTo>
                <a:lnTo>
                  <a:pt x="1528980" y="190500"/>
                </a:lnTo>
                <a:lnTo>
                  <a:pt x="1530344" y="203427"/>
                </a:lnTo>
                <a:lnTo>
                  <a:pt x="1531707" y="216580"/>
                </a:lnTo>
                <a:lnTo>
                  <a:pt x="1532616" y="229507"/>
                </a:lnTo>
                <a:lnTo>
                  <a:pt x="1533071" y="242434"/>
                </a:lnTo>
                <a:lnTo>
                  <a:pt x="1533525" y="255134"/>
                </a:lnTo>
                <a:lnTo>
                  <a:pt x="1533525" y="267607"/>
                </a:lnTo>
                <a:lnTo>
                  <a:pt x="1533298" y="279853"/>
                </a:lnTo>
                <a:lnTo>
                  <a:pt x="1533071" y="291420"/>
                </a:lnTo>
                <a:lnTo>
                  <a:pt x="1532162" y="313418"/>
                </a:lnTo>
                <a:lnTo>
                  <a:pt x="1530798" y="332921"/>
                </a:lnTo>
                <a:lnTo>
                  <a:pt x="1529435" y="349023"/>
                </a:lnTo>
                <a:lnTo>
                  <a:pt x="1528071" y="361496"/>
                </a:lnTo>
                <a:lnTo>
                  <a:pt x="1521708" y="358095"/>
                </a:lnTo>
                <a:lnTo>
                  <a:pt x="1518299" y="356734"/>
                </a:lnTo>
                <a:lnTo>
                  <a:pt x="1514890" y="355146"/>
                </a:lnTo>
                <a:lnTo>
                  <a:pt x="1511254" y="354239"/>
                </a:lnTo>
                <a:lnTo>
                  <a:pt x="1507618" y="353105"/>
                </a:lnTo>
                <a:lnTo>
                  <a:pt x="1503982" y="352198"/>
                </a:lnTo>
                <a:lnTo>
                  <a:pt x="1500118" y="351291"/>
                </a:lnTo>
                <a:lnTo>
                  <a:pt x="1494891" y="315232"/>
                </a:lnTo>
                <a:lnTo>
                  <a:pt x="1492164" y="297996"/>
                </a:lnTo>
                <a:lnTo>
                  <a:pt x="1489437" y="281214"/>
                </a:lnTo>
                <a:lnTo>
                  <a:pt x="1486255" y="265566"/>
                </a:lnTo>
                <a:lnTo>
                  <a:pt x="1482846" y="250145"/>
                </a:lnTo>
                <a:lnTo>
                  <a:pt x="1481028" y="242887"/>
                </a:lnTo>
                <a:lnTo>
                  <a:pt x="1478983" y="235630"/>
                </a:lnTo>
                <a:lnTo>
                  <a:pt x="1476938" y="228600"/>
                </a:lnTo>
                <a:lnTo>
                  <a:pt x="1474665" y="222023"/>
                </a:lnTo>
                <a:lnTo>
                  <a:pt x="1472165" y="215446"/>
                </a:lnTo>
                <a:lnTo>
                  <a:pt x="1469665" y="208870"/>
                </a:lnTo>
                <a:lnTo>
                  <a:pt x="1466711" y="202746"/>
                </a:lnTo>
                <a:lnTo>
                  <a:pt x="1463757" y="196623"/>
                </a:lnTo>
                <a:lnTo>
                  <a:pt x="1460348" y="190727"/>
                </a:lnTo>
                <a:lnTo>
                  <a:pt x="1456939" y="185057"/>
                </a:lnTo>
                <a:lnTo>
                  <a:pt x="1453075" y="179614"/>
                </a:lnTo>
                <a:lnTo>
                  <a:pt x="1449212" y="174171"/>
                </a:lnTo>
                <a:lnTo>
                  <a:pt x="1444667" y="169182"/>
                </a:lnTo>
                <a:lnTo>
                  <a:pt x="1440349" y="164420"/>
                </a:lnTo>
                <a:lnTo>
                  <a:pt x="1435349" y="159657"/>
                </a:lnTo>
                <a:lnTo>
                  <a:pt x="1430122" y="155348"/>
                </a:lnTo>
                <a:lnTo>
                  <a:pt x="1424668" y="151039"/>
                </a:lnTo>
                <a:lnTo>
                  <a:pt x="1418759" y="146957"/>
                </a:lnTo>
                <a:lnTo>
                  <a:pt x="1412396" y="143328"/>
                </a:lnTo>
                <a:lnTo>
                  <a:pt x="1405806" y="139700"/>
                </a:lnTo>
                <a:lnTo>
                  <a:pt x="1398533" y="144689"/>
                </a:lnTo>
                <a:lnTo>
                  <a:pt x="1391261" y="149678"/>
                </a:lnTo>
                <a:lnTo>
                  <a:pt x="1384216" y="154214"/>
                </a:lnTo>
                <a:lnTo>
                  <a:pt x="1376944" y="158750"/>
                </a:lnTo>
                <a:lnTo>
                  <a:pt x="1369671" y="162832"/>
                </a:lnTo>
                <a:lnTo>
                  <a:pt x="1362399" y="166914"/>
                </a:lnTo>
                <a:lnTo>
                  <a:pt x="1355127" y="170543"/>
                </a:lnTo>
                <a:lnTo>
                  <a:pt x="1348082" y="174171"/>
                </a:lnTo>
                <a:lnTo>
                  <a:pt x="1340809" y="177573"/>
                </a:lnTo>
                <a:lnTo>
                  <a:pt x="1333764" y="180975"/>
                </a:lnTo>
                <a:lnTo>
                  <a:pt x="1326492" y="183696"/>
                </a:lnTo>
                <a:lnTo>
                  <a:pt x="1319447" y="186645"/>
                </a:lnTo>
                <a:lnTo>
                  <a:pt x="1305357" y="191861"/>
                </a:lnTo>
                <a:lnTo>
                  <a:pt x="1291494" y="196170"/>
                </a:lnTo>
                <a:lnTo>
                  <a:pt x="1277859" y="199798"/>
                </a:lnTo>
                <a:lnTo>
                  <a:pt x="1264450" y="202973"/>
                </a:lnTo>
                <a:lnTo>
                  <a:pt x="1250815" y="205695"/>
                </a:lnTo>
                <a:lnTo>
                  <a:pt x="1237861" y="207736"/>
                </a:lnTo>
                <a:lnTo>
                  <a:pt x="1225135" y="209323"/>
                </a:lnTo>
                <a:lnTo>
                  <a:pt x="1212635" y="210230"/>
                </a:lnTo>
                <a:lnTo>
                  <a:pt x="1200363" y="210684"/>
                </a:lnTo>
                <a:lnTo>
                  <a:pt x="1188546" y="211137"/>
                </a:lnTo>
                <a:lnTo>
                  <a:pt x="1177183" y="211137"/>
                </a:lnTo>
                <a:lnTo>
                  <a:pt x="1165820" y="210457"/>
                </a:lnTo>
                <a:lnTo>
                  <a:pt x="1155366" y="209777"/>
                </a:lnTo>
                <a:lnTo>
                  <a:pt x="1145139" y="208643"/>
                </a:lnTo>
                <a:lnTo>
                  <a:pt x="1135367" y="207509"/>
                </a:lnTo>
                <a:lnTo>
                  <a:pt x="1125822" y="206148"/>
                </a:lnTo>
                <a:lnTo>
                  <a:pt x="1117186" y="204561"/>
                </a:lnTo>
                <a:lnTo>
                  <a:pt x="1108551" y="202973"/>
                </a:lnTo>
                <a:lnTo>
                  <a:pt x="1100597" y="201159"/>
                </a:lnTo>
                <a:lnTo>
                  <a:pt x="1093324" y="199345"/>
                </a:lnTo>
                <a:lnTo>
                  <a:pt x="1080598" y="195943"/>
                </a:lnTo>
                <a:lnTo>
                  <a:pt x="1070598" y="192541"/>
                </a:lnTo>
                <a:lnTo>
                  <a:pt x="1062871" y="190046"/>
                </a:lnTo>
                <a:lnTo>
                  <a:pt x="1059235" y="197757"/>
                </a:lnTo>
                <a:lnTo>
                  <a:pt x="1055599" y="205921"/>
                </a:lnTo>
                <a:lnTo>
                  <a:pt x="1052418" y="214312"/>
                </a:lnTo>
                <a:lnTo>
                  <a:pt x="1049463" y="222930"/>
                </a:lnTo>
                <a:lnTo>
                  <a:pt x="1047191" y="232228"/>
                </a:lnTo>
                <a:lnTo>
                  <a:pt x="1044918" y="241527"/>
                </a:lnTo>
                <a:lnTo>
                  <a:pt x="1042418" y="251278"/>
                </a:lnTo>
                <a:lnTo>
                  <a:pt x="1040600" y="261257"/>
                </a:lnTo>
                <a:lnTo>
                  <a:pt x="1036737" y="282121"/>
                </a:lnTo>
                <a:lnTo>
                  <a:pt x="1033101" y="304120"/>
                </a:lnTo>
                <a:lnTo>
                  <a:pt x="1029010" y="327252"/>
                </a:lnTo>
                <a:lnTo>
                  <a:pt x="1026737" y="339045"/>
                </a:lnTo>
                <a:lnTo>
                  <a:pt x="1024237" y="351291"/>
                </a:lnTo>
                <a:lnTo>
                  <a:pt x="1020374" y="352198"/>
                </a:lnTo>
                <a:lnTo>
                  <a:pt x="1016511" y="353105"/>
                </a:lnTo>
                <a:lnTo>
                  <a:pt x="1012874" y="354239"/>
                </a:lnTo>
                <a:lnTo>
                  <a:pt x="1009238" y="355373"/>
                </a:lnTo>
                <a:lnTo>
                  <a:pt x="1005829" y="356734"/>
                </a:lnTo>
                <a:lnTo>
                  <a:pt x="1002193" y="358321"/>
                </a:lnTo>
                <a:lnTo>
                  <a:pt x="998784" y="360136"/>
                </a:lnTo>
                <a:lnTo>
                  <a:pt x="995830" y="361950"/>
                </a:lnTo>
                <a:lnTo>
                  <a:pt x="993557" y="347889"/>
                </a:lnTo>
                <a:lnTo>
                  <a:pt x="992421" y="338818"/>
                </a:lnTo>
                <a:lnTo>
                  <a:pt x="991285" y="329066"/>
                </a:lnTo>
                <a:lnTo>
                  <a:pt x="990376" y="317953"/>
                </a:lnTo>
                <a:lnTo>
                  <a:pt x="989694" y="305934"/>
                </a:lnTo>
                <a:lnTo>
                  <a:pt x="989240" y="293234"/>
                </a:lnTo>
                <a:lnTo>
                  <a:pt x="989012" y="279853"/>
                </a:lnTo>
                <a:lnTo>
                  <a:pt x="989240" y="265793"/>
                </a:lnTo>
                <a:lnTo>
                  <a:pt x="989921" y="251278"/>
                </a:lnTo>
                <a:lnTo>
                  <a:pt x="991058" y="236084"/>
                </a:lnTo>
                <a:lnTo>
                  <a:pt x="993103" y="220662"/>
                </a:lnTo>
                <a:lnTo>
                  <a:pt x="994239" y="213178"/>
                </a:lnTo>
                <a:lnTo>
                  <a:pt x="995376" y="205014"/>
                </a:lnTo>
                <a:lnTo>
                  <a:pt x="996966" y="197303"/>
                </a:lnTo>
                <a:lnTo>
                  <a:pt x="998784" y="189593"/>
                </a:lnTo>
                <a:lnTo>
                  <a:pt x="1000602" y="181655"/>
                </a:lnTo>
                <a:lnTo>
                  <a:pt x="1002648" y="173718"/>
                </a:lnTo>
                <a:lnTo>
                  <a:pt x="1005148" y="166007"/>
                </a:lnTo>
                <a:lnTo>
                  <a:pt x="1007648" y="158070"/>
                </a:lnTo>
                <a:lnTo>
                  <a:pt x="1010602" y="150359"/>
                </a:lnTo>
                <a:lnTo>
                  <a:pt x="1013783" y="142875"/>
                </a:lnTo>
                <a:lnTo>
                  <a:pt x="1016965" y="135164"/>
                </a:lnTo>
                <a:lnTo>
                  <a:pt x="1020601" y="127453"/>
                </a:lnTo>
                <a:lnTo>
                  <a:pt x="1024237" y="119970"/>
                </a:lnTo>
                <a:lnTo>
                  <a:pt x="1028555" y="112712"/>
                </a:lnTo>
                <a:lnTo>
                  <a:pt x="1032873" y="105455"/>
                </a:lnTo>
                <a:lnTo>
                  <a:pt x="1037873" y="98425"/>
                </a:lnTo>
                <a:lnTo>
                  <a:pt x="1042873" y="91395"/>
                </a:lnTo>
                <a:lnTo>
                  <a:pt x="1047872" y="84818"/>
                </a:lnTo>
                <a:lnTo>
                  <a:pt x="1053781" y="78014"/>
                </a:lnTo>
                <a:lnTo>
                  <a:pt x="1059690" y="71437"/>
                </a:lnTo>
                <a:lnTo>
                  <a:pt x="1066053" y="65314"/>
                </a:lnTo>
                <a:lnTo>
                  <a:pt x="1072644" y="59418"/>
                </a:lnTo>
                <a:lnTo>
                  <a:pt x="1079689" y="53748"/>
                </a:lnTo>
                <a:lnTo>
                  <a:pt x="1087188" y="47852"/>
                </a:lnTo>
                <a:lnTo>
                  <a:pt x="1094915" y="42409"/>
                </a:lnTo>
                <a:lnTo>
                  <a:pt x="1103096" y="37646"/>
                </a:lnTo>
                <a:lnTo>
                  <a:pt x="1111505" y="32657"/>
                </a:lnTo>
                <a:lnTo>
                  <a:pt x="1120368" y="28121"/>
                </a:lnTo>
                <a:lnTo>
                  <a:pt x="1129913" y="23812"/>
                </a:lnTo>
                <a:lnTo>
                  <a:pt x="1139685" y="19957"/>
                </a:lnTo>
                <a:lnTo>
                  <a:pt x="1149912" y="16328"/>
                </a:lnTo>
                <a:lnTo>
                  <a:pt x="1160366" y="12927"/>
                </a:lnTo>
                <a:lnTo>
                  <a:pt x="1171729" y="9978"/>
                </a:lnTo>
                <a:lnTo>
                  <a:pt x="1183092" y="7484"/>
                </a:lnTo>
                <a:lnTo>
                  <a:pt x="1194909" y="5216"/>
                </a:lnTo>
                <a:lnTo>
                  <a:pt x="1207408" y="3402"/>
                </a:lnTo>
                <a:lnTo>
                  <a:pt x="1220589" y="1814"/>
                </a:lnTo>
                <a:lnTo>
                  <a:pt x="1233998" y="680"/>
                </a:lnTo>
                <a:lnTo>
                  <a:pt x="1247860" y="0"/>
                </a:lnTo>
                <a:close/>
              </a:path>
            </a:pathLst>
          </a:custGeom>
          <a:solidFill>
            <a:schemeClr val="accent1">
              <a:lumMod val="60000"/>
              <a:lumOff val="40000"/>
              <a:alpha val="93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2" presetClass="entr" presetSubtype="4" fill="hold" grpId="1" nodeType="afterEffect">
                                  <p:stCondLst>
                                    <p:cond delay="0"/>
                                  </p:stCondLst>
                                  <p:childTnLst>
                                    <p:set>
                                      <p:cBhvr>
                                        <p:cTn id="20" dur="1" fill="hold">
                                          <p:stCondLst>
                                            <p:cond delay="0"/>
                                          </p:stCondLst>
                                        </p:cTn>
                                        <p:tgtEl>
                                          <p:spTgt spid="20490"/>
                                        </p:tgtEl>
                                        <p:attrNameLst>
                                          <p:attrName>style.visibility</p:attrName>
                                        </p:attrNameLst>
                                      </p:cBhvr>
                                      <p:to>
                                        <p:strVal val="visible"/>
                                      </p:to>
                                    </p:set>
                                    <p:anim calcmode="lin" valueType="num">
                                      <p:cBhvr additive="base">
                                        <p:cTn id="21" dur="1000" fill="hold"/>
                                        <p:tgtEl>
                                          <p:spTgt spid="20490"/>
                                        </p:tgtEl>
                                        <p:attrNameLst>
                                          <p:attrName>ppt_x</p:attrName>
                                        </p:attrNameLst>
                                      </p:cBhvr>
                                      <p:tavLst>
                                        <p:tav tm="0">
                                          <p:val>
                                            <p:strVal val="#ppt_x"/>
                                          </p:val>
                                        </p:tav>
                                        <p:tav tm="100000">
                                          <p:val>
                                            <p:strVal val="#ppt_x"/>
                                          </p:val>
                                        </p:tav>
                                      </p:tavLst>
                                    </p:anim>
                                    <p:anim calcmode="lin" valueType="num">
                                      <p:cBhvr additive="base">
                                        <p:cTn id="22" dur="1000" fill="hold"/>
                                        <p:tgtEl>
                                          <p:spTgt spid="20490"/>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0491"/>
                                        </p:tgtEl>
                                        <p:attrNameLst>
                                          <p:attrName>style.visibility</p:attrName>
                                        </p:attrNameLst>
                                      </p:cBhvr>
                                      <p:to>
                                        <p:strVal val="visible"/>
                                      </p:to>
                                    </p:set>
                                    <p:animEffect filter="wipe(left)">
                                      <p:cBhvr>
                                        <p:cTn id="29" dur="500"/>
                                        <p:tgtEl>
                                          <p:spTgt spid="20491"/>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0496"/>
                                        </p:tgtEl>
                                        <p:attrNameLst>
                                          <p:attrName>style.visibility</p:attrName>
                                        </p:attrNameLst>
                                      </p:cBhvr>
                                      <p:to>
                                        <p:strVal val="visible"/>
                                      </p:to>
                                    </p:set>
                                    <p:animEffect filter="fade">
                                      <p:cBhvr>
                                        <p:cTn id="32" dur="1000"/>
                                        <p:tgtEl>
                                          <p:spTgt spid="20496"/>
                                        </p:tgtEl>
                                      </p:cBhvr>
                                    </p:animEffect>
                                    <p:anim calcmode="lin" valueType="num">
                                      <p:cBhvr>
                                        <p:cTn id="33" dur="1000" fill="hold"/>
                                        <p:tgtEl>
                                          <p:spTgt spid="20496"/>
                                        </p:tgtEl>
                                        <p:attrNameLst>
                                          <p:attrName>ppt_x</p:attrName>
                                        </p:attrNameLst>
                                      </p:cBhvr>
                                      <p:tavLst>
                                        <p:tav tm="0">
                                          <p:val>
                                            <p:strVal val="#ppt_x"/>
                                          </p:val>
                                        </p:tav>
                                        <p:tav tm="100000">
                                          <p:val>
                                            <p:strVal val="#ppt_x"/>
                                          </p:val>
                                        </p:tav>
                                      </p:tavLst>
                                    </p:anim>
                                    <p:anim calcmode="lin" valueType="num">
                                      <p:cBhvr>
                                        <p:cTn id="34" dur="1000" fill="hold"/>
                                        <p:tgtEl>
                                          <p:spTgt spid="20496"/>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filter="wipe(left)">
                                      <p:cBhvr>
                                        <p:cTn id="41" dur="500"/>
                                        <p:tgtEl>
                                          <p:spTgt spid="1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0498"/>
                                        </p:tgtEl>
                                        <p:attrNameLst>
                                          <p:attrName>style.visibility</p:attrName>
                                        </p:attrNameLst>
                                      </p:cBhvr>
                                      <p:to>
                                        <p:strVal val="visible"/>
                                      </p:to>
                                    </p:set>
                                    <p:animEffect filter="fade">
                                      <p:cBhvr>
                                        <p:cTn id="44" dur="1000"/>
                                        <p:tgtEl>
                                          <p:spTgt spid="20498"/>
                                        </p:tgtEl>
                                      </p:cBhvr>
                                    </p:animEffect>
                                    <p:anim calcmode="lin" valueType="num">
                                      <p:cBhvr>
                                        <p:cTn id="45" dur="1000" fill="hold"/>
                                        <p:tgtEl>
                                          <p:spTgt spid="20498"/>
                                        </p:tgtEl>
                                        <p:attrNameLst>
                                          <p:attrName>ppt_x</p:attrName>
                                        </p:attrNameLst>
                                      </p:cBhvr>
                                      <p:tavLst>
                                        <p:tav tm="0">
                                          <p:val>
                                            <p:strVal val="#ppt_x"/>
                                          </p:val>
                                        </p:tav>
                                        <p:tav tm="100000">
                                          <p:val>
                                            <p:strVal val="#ppt_x"/>
                                          </p:val>
                                        </p:tav>
                                      </p:tavLst>
                                    </p:anim>
                                    <p:anim calcmode="lin" valueType="num">
                                      <p:cBhvr>
                                        <p:cTn id="46" dur="1000" fill="hold"/>
                                        <p:tgtEl>
                                          <p:spTgt spid="20498"/>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1"/>
      <p:bldP spid="20491" grpId="0" animBg="1"/>
      <p:bldP spid="20496" grpId="0" bldLvl="0"/>
      <p:bldP spid="20498" grpId="0" bldLvl="0"/>
      <p:bldP spid="10247" grpId="0" bldLvl="0"/>
      <p:bldP spid="4" grpId="0" animBg="1"/>
      <p:bldP spid="5" grpId="0"/>
      <p:bldP spid="18" grpId="0" animBg="1"/>
      <p:bldP spid="20" grpId="1" animBg="1"/>
      <p:bldP spid="2050"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8435"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8436"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矩形 27"/>
          <p:cNvSpPr>
            <a:spLocks noChangeArrowheads="1"/>
          </p:cNvSpPr>
          <p:nvPr/>
        </p:nvSpPr>
        <p:spPr bwMode="auto">
          <a:xfrm>
            <a:off x="2386013" y="2074863"/>
            <a:ext cx="8351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20000"/>
              </a:lnSpc>
              <a:buFont typeface="Calibri Light" panose="020F0302020204030204" pitchFamily="34" charset="0"/>
              <a:buNone/>
            </a:pPr>
            <a:r>
              <a:rPr lang="zh-CN" altLang="en-US" sz="2000">
                <a:latin typeface="Calibri" panose="020F0502020204030204" pitchFamily="34" charset="0"/>
                <a:ea typeface="微软雅黑" panose="020B0503020204020204" pitchFamily="34" charset="-122"/>
                <a:sym typeface="微软雅黑" panose="020B0503020204020204" pitchFamily="34" charset="-122"/>
              </a:rPr>
              <a:t>①通报</a:t>
            </a:r>
          </a:p>
          <a:p>
            <a:pPr>
              <a:lnSpc>
                <a:spcPct val="120000"/>
              </a:lnSpc>
              <a:buFont typeface="Calibri Light" panose="020F0302020204030204" pitchFamily="34" charset="0"/>
              <a:buNone/>
            </a:pPr>
            <a:r>
              <a:rPr lang="zh-CN" altLang="en-US" sz="2000">
                <a:latin typeface="Calibri" panose="020F0502020204030204" pitchFamily="34" charset="0"/>
                <a:ea typeface="微软雅黑" panose="020B0503020204020204" pitchFamily="34" charset="-122"/>
                <a:sym typeface="微软雅黑" panose="020B0503020204020204" pitchFamily="34" charset="-122"/>
              </a:rPr>
              <a:t>   对履行职责不力的，应当严肃批评，依规整改，并在一定范围内通报</a:t>
            </a:r>
            <a:endParaRPr lang="zh-CN" altLang="en-US" sz="2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1" name="直接连接符 28"/>
          <p:cNvSpPr>
            <a:spLocks noChangeShapeType="1"/>
          </p:cNvSpPr>
          <p:nvPr/>
        </p:nvSpPr>
        <p:spPr bwMode="auto">
          <a:xfrm flipV="1">
            <a:off x="2455863" y="2965450"/>
            <a:ext cx="7923212" cy="34925"/>
          </a:xfrm>
          <a:prstGeom prst="line">
            <a:avLst/>
          </a:prstGeom>
          <a:noFill/>
          <a:ln w="6350">
            <a:solidFill>
              <a:srgbClr val="32496A"/>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20496" name="矩形 34"/>
          <p:cNvSpPr>
            <a:spLocks noChangeArrowheads="1"/>
          </p:cNvSpPr>
          <p:nvPr/>
        </p:nvSpPr>
        <p:spPr bwMode="auto">
          <a:xfrm>
            <a:off x="2455863" y="3028950"/>
            <a:ext cx="81216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000">
                <a:latin typeface="Calibri" panose="020F0502020204030204" pitchFamily="34" charset="0"/>
                <a:ea typeface="微软雅黑" panose="020B0503020204020204" pitchFamily="34" charset="-122"/>
                <a:sym typeface="微软雅黑" panose="020B0503020204020204" pitchFamily="34" charset="-122"/>
              </a:rPr>
              <a:t>②诫勉</a:t>
            </a:r>
          </a:p>
          <a:p>
            <a:pPr>
              <a:lnSpc>
                <a:spcPct val="120000"/>
              </a:lnSpc>
            </a:pPr>
            <a:r>
              <a:rPr lang="zh-CN" altLang="en-US" sz="2000">
                <a:latin typeface="Calibri" panose="020F0502020204030204" pitchFamily="34" charset="0"/>
                <a:ea typeface="微软雅黑" panose="020B0503020204020204" pitchFamily="34" charset="-122"/>
                <a:sym typeface="微软雅黑" panose="020B0503020204020204" pitchFamily="34" charset="-122"/>
              </a:rPr>
              <a:t>    对失职失责、情节较轻的，应当以谈话或者书面方式进行诫勉</a:t>
            </a:r>
          </a:p>
        </p:txBody>
      </p:sp>
      <p:sp>
        <p:nvSpPr>
          <p:cNvPr id="20498" name="矩形 36"/>
          <p:cNvSpPr>
            <a:spLocks noChangeArrowheads="1"/>
          </p:cNvSpPr>
          <p:nvPr/>
        </p:nvSpPr>
        <p:spPr bwMode="auto">
          <a:xfrm>
            <a:off x="2447925" y="3971925"/>
            <a:ext cx="812006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000">
                <a:latin typeface="Calibri" panose="020F0502020204030204" pitchFamily="34" charset="0"/>
                <a:ea typeface="微软雅黑" panose="020B0503020204020204" pitchFamily="34" charset="-122"/>
                <a:sym typeface="微软雅黑" panose="020B0503020204020204" pitchFamily="34" charset="-122"/>
              </a:rPr>
              <a:t>③组织调整或者组织处理</a:t>
            </a:r>
          </a:p>
          <a:p>
            <a:pPr>
              <a:lnSpc>
                <a:spcPct val="120000"/>
              </a:lnSpc>
            </a:pPr>
            <a:r>
              <a:rPr lang="zh-CN" altLang="en-US" sz="2000">
                <a:latin typeface="Calibri" panose="020F0502020204030204" pitchFamily="34" charset="0"/>
                <a:ea typeface="微软雅黑" panose="020B0503020204020204" pitchFamily="34" charset="-122"/>
                <a:sym typeface="微软雅黑" panose="020B0503020204020204" pitchFamily="34" charset="-122"/>
              </a:rPr>
              <a:t>   对失职失责、情节较重，不适宜担任现职的，应当根据情况采取停职检查、调整职务、责令辞职、降职、免职等措施。</a:t>
            </a:r>
          </a:p>
          <a:p>
            <a:pPr>
              <a:lnSpc>
                <a:spcPct val="110000"/>
              </a:lnSpc>
            </a:pPr>
            <a:endParaRPr lang="zh-CN" altLang="en-US" sz="2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第七条：问责方式</a:t>
            </a:r>
            <a:endParaRPr lang="zh-CN" altLang="en-US">
              <a:latin typeface="Calibri" panose="020F0502020204030204" pitchFamily="34" charset="0"/>
            </a:endParaRPr>
          </a:p>
        </p:txBody>
      </p:sp>
      <p:sp>
        <p:nvSpPr>
          <p:cNvPr id="4" name="上凸带形 3"/>
          <p:cNvSpPr/>
          <p:nvPr/>
        </p:nvSpPr>
        <p:spPr>
          <a:xfrm>
            <a:off x="4359275" y="1371600"/>
            <a:ext cx="3973513" cy="758825"/>
          </a:xfrm>
          <a:prstGeom prst="ribbon2">
            <a:avLst/>
          </a:prstGeom>
          <a:solidFill>
            <a:srgbClr val="C00000"/>
          </a:solidFill>
          <a:ln w="0" cap="rnd" cmpd="dbl">
            <a:noFill/>
            <a:prstDash val="sysDot"/>
            <a:round/>
          </a:ln>
        </p:spPr>
        <p:style>
          <a:lnRef idx="2">
            <a:schemeClr val="accent5"/>
          </a:lnRef>
          <a:fillRef idx="1">
            <a:schemeClr val="lt1"/>
          </a:fillRef>
          <a:effectRef idx="0">
            <a:schemeClr val="accent5"/>
          </a:effectRef>
          <a:fontRef idx="minor">
            <a:schemeClr val="dk1"/>
          </a:fontRef>
        </p:style>
        <p:txBody>
          <a:bodyPr anchor="ctr"/>
          <a:lstStyle/>
          <a:p>
            <a:pPr algn="ctr"/>
            <a:endParaRPr lang="zh-CN" altLang="en-US" noProof="1"/>
          </a:p>
        </p:txBody>
      </p:sp>
      <p:sp>
        <p:nvSpPr>
          <p:cNvPr id="18" name="直接连接符 28"/>
          <p:cNvSpPr>
            <a:spLocks noChangeShapeType="1"/>
          </p:cNvSpPr>
          <p:nvPr/>
        </p:nvSpPr>
        <p:spPr bwMode="auto">
          <a:xfrm flipV="1">
            <a:off x="2455863" y="3889375"/>
            <a:ext cx="7923212" cy="34925"/>
          </a:xfrm>
          <a:prstGeom prst="line">
            <a:avLst/>
          </a:prstGeom>
          <a:noFill/>
          <a:ln w="6350">
            <a:solidFill>
              <a:srgbClr val="32496A"/>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16" name="文本框 15"/>
          <p:cNvSpPr txBox="1">
            <a:spLocks noChangeArrowheads="1"/>
          </p:cNvSpPr>
          <p:nvPr/>
        </p:nvSpPr>
        <p:spPr bwMode="auto">
          <a:xfrm>
            <a:off x="5365750" y="1468438"/>
            <a:ext cx="19605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2000">
                <a:solidFill>
                  <a:schemeClr val="bg1"/>
                </a:solidFill>
                <a:latin typeface="微软雅黑" panose="020B0503020204020204" pitchFamily="34" charset="-122"/>
                <a:ea typeface="微软雅黑" panose="020B0503020204020204" pitchFamily="34" charset="-122"/>
              </a:rPr>
              <a:t>对党的领导干部</a:t>
            </a:r>
          </a:p>
        </p:txBody>
      </p:sp>
      <p:sp>
        <p:nvSpPr>
          <p:cNvPr id="2" name="矩形 36"/>
          <p:cNvSpPr>
            <a:spLocks noChangeArrowheads="1"/>
          </p:cNvSpPr>
          <p:nvPr/>
        </p:nvSpPr>
        <p:spPr bwMode="auto">
          <a:xfrm>
            <a:off x="2447925" y="5256213"/>
            <a:ext cx="81200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000">
                <a:latin typeface="Calibri" panose="020F0502020204030204" pitchFamily="34" charset="0"/>
                <a:ea typeface="微软雅黑" panose="020B0503020204020204" pitchFamily="34" charset="-122"/>
                <a:sym typeface="微软雅黑" panose="020B0503020204020204" pitchFamily="34" charset="-122"/>
              </a:rPr>
              <a:t>④纪律处分</a:t>
            </a:r>
          </a:p>
          <a:p>
            <a:pPr>
              <a:lnSpc>
                <a:spcPct val="120000"/>
              </a:lnSpc>
            </a:pPr>
            <a:r>
              <a:rPr lang="zh-CN" altLang="en-US" sz="2000">
                <a:latin typeface="Calibri" panose="020F0502020204030204" pitchFamily="34" charset="0"/>
                <a:ea typeface="微软雅黑" panose="020B0503020204020204" pitchFamily="34" charset="-122"/>
                <a:sym typeface="微软雅黑" panose="020B0503020204020204" pitchFamily="34" charset="-122"/>
              </a:rPr>
              <a:t>    对失职失责应当给予纪律处分的，依照《中国共产党纪律处分条例》追究纪律责任</a:t>
            </a:r>
          </a:p>
        </p:txBody>
      </p:sp>
      <p:sp>
        <p:nvSpPr>
          <p:cNvPr id="3" name="直接连接符 28"/>
          <p:cNvSpPr>
            <a:spLocks noChangeShapeType="1"/>
          </p:cNvSpPr>
          <p:nvPr/>
        </p:nvSpPr>
        <p:spPr bwMode="auto">
          <a:xfrm flipV="1">
            <a:off x="2386013" y="5268913"/>
            <a:ext cx="7923212" cy="36512"/>
          </a:xfrm>
          <a:prstGeom prst="line">
            <a:avLst/>
          </a:prstGeom>
          <a:noFill/>
          <a:ln w="6350">
            <a:solidFill>
              <a:srgbClr val="32496A"/>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18448" name="灯片编号占位符 6"/>
          <p:cNvSpPr>
            <a:spLocks noGrp="1" noChangeArrowheads="1"/>
          </p:cNvSpPr>
          <p:nvPr>
            <p:ph type="sldNum" sz="quarter" idx="12"/>
          </p:nvPr>
        </p:nvSpPr>
        <p:spPr bwMode="auto">
          <a:xfrm>
            <a:off x="7966075"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41601A5F-76FF-4D99-91FD-0C5FC85A7108}" type="slidenum">
              <a:rPr lang="zh-CN" altLang="en-US" sz="1200" smtClean="0">
                <a:solidFill>
                  <a:srgbClr val="898989"/>
                </a:solidFill>
                <a:latin typeface="Calibri" panose="020F0502020204030204" pitchFamily="34" charset="0"/>
              </a:rPr>
              <a:t>14</a:t>
            </a:fld>
            <a:endParaRPr lang="zh-CN" altLang="en-US" sz="1200">
              <a:solidFill>
                <a:srgbClr val="898989"/>
              </a:solidFill>
              <a:latin typeface="Calibri" panose="020F0502020204030204" pitchFamily="34" charset="0"/>
            </a:endParaRPr>
          </a:p>
        </p:txBody>
      </p:sp>
      <p:sp>
        <p:nvSpPr>
          <p:cNvPr id="9" name="Freeform 5"/>
          <p:cNvSpPr>
            <a:spLocks noChangeArrowheads="1"/>
          </p:cNvSpPr>
          <p:nvPr/>
        </p:nvSpPr>
        <p:spPr bwMode="auto">
          <a:xfrm>
            <a:off x="3240088" y="1277938"/>
            <a:ext cx="892175" cy="852487"/>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3" name="铃铛"/>
          <p:cNvSpPr/>
          <p:nvPr/>
        </p:nvSpPr>
        <p:spPr>
          <a:xfrm>
            <a:off x="1662113" y="2328863"/>
            <a:ext cx="504825" cy="576262"/>
          </a:xfrm>
          <a:custGeom>
            <a:avLst/>
            <a:gdLst>
              <a:gd name="connsiteX0" fmla="*/ 1837010 w 4772887"/>
              <a:gd name="connsiteY0" fmla="*/ 5450128 h 6032500"/>
              <a:gd name="connsiteX1" fmla="*/ 2935877 w 4772887"/>
              <a:gd name="connsiteY1" fmla="*/ 5450128 h 6032500"/>
              <a:gd name="connsiteX2" fmla="*/ 2938893 w 4772887"/>
              <a:gd name="connsiteY2" fmla="*/ 5480050 h 6032500"/>
              <a:gd name="connsiteX3" fmla="*/ 2386443 w 4772887"/>
              <a:gd name="connsiteY3" fmla="*/ 6032500 h 6032500"/>
              <a:gd name="connsiteX4" fmla="*/ 1833993 w 4772887"/>
              <a:gd name="connsiteY4" fmla="*/ 5480050 h 6032500"/>
              <a:gd name="connsiteX5" fmla="*/ 2386443 w 4772887"/>
              <a:gd name="connsiteY5" fmla="*/ 0 h 6032500"/>
              <a:gd name="connsiteX6" fmla="*/ 2938893 w 4772887"/>
              <a:gd name="connsiteY6" fmla="*/ 552450 h 6032500"/>
              <a:gd name="connsiteX7" fmla="*/ 2938893 w 4772887"/>
              <a:gd name="connsiteY7" fmla="*/ 667402 h 6032500"/>
              <a:gd name="connsiteX8" fmla="*/ 3023664 w 4772887"/>
              <a:gd name="connsiteY8" fmla="*/ 689199 h 6032500"/>
              <a:gd name="connsiteX9" fmla="*/ 4069193 w 4772887"/>
              <a:gd name="connsiteY9" fmla="*/ 2110322 h 6032500"/>
              <a:gd name="connsiteX10" fmla="*/ 4069193 w 4772887"/>
              <a:gd name="connsiteY10" fmla="*/ 3439578 h 6032500"/>
              <a:gd name="connsiteX11" fmla="*/ 4002295 w 4772887"/>
              <a:gd name="connsiteY11" fmla="*/ 3882070 h 6032500"/>
              <a:gd name="connsiteX12" fmla="*/ 3986838 w 4772887"/>
              <a:gd name="connsiteY12" fmla="*/ 3924300 h 6032500"/>
              <a:gd name="connsiteX13" fmla="*/ 4207737 w 4772887"/>
              <a:gd name="connsiteY13" fmla="*/ 3924300 h 6032500"/>
              <a:gd name="connsiteX14" fmla="*/ 4772887 w 4772887"/>
              <a:gd name="connsiteY14" fmla="*/ 4489450 h 6032500"/>
              <a:gd name="connsiteX15" fmla="*/ 4772887 w 4772887"/>
              <a:gd name="connsiteY15" fmla="*/ 4914895 h 6032500"/>
              <a:gd name="connsiteX16" fmla="*/ 4633182 w 4772887"/>
              <a:gd name="connsiteY16" fmla="*/ 5054600 h 6032500"/>
              <a:gd name="connsiteX17" fmla="*/ 139705 w 4772887"/>
              <a:gd name="connsiteY17" fmla="*/ 5054600 h 6032500"/>
              <a:gd name="connsiteX18" fmla="*/ 0 w 4772887"/>
              <a:gd name="connsiteY18" fmla="*/ 4914895 h 6032500"/>
              <a:gd name="connsiteX19" fmla="*/ 0 w 4772887"/>
              <a:gd name="connsiteY19" fmla="*/ 4489450 h 6032500"/>
              <a:gd name="connsiteX20" fmla="*/ 565150 w 4772887"/>
              <a:gd name="connsiteY20" fmla="*/ 3924300 h 6032500"/>
              <a:gd name="connsiteX21" fmla="*/ 786048 w 4772887"/>
              <a:gd name="connsiteY21" fmla="*/ 3924300 h 6032500"/>
              <a:gd name="connsiteX22" fmla="*/ 770591 w 4772887"/>
              <a:gd name="connsiteY22" fmla="*/ 3882070 h 6032500"/>
              <a:gd name="connsiteX23" fmla="*/ 703693 w 4772887"/>
              <a:gd name="connsiteY23" fmla="*/ 3439578 h 6032500"/>
              <a:gd name="connsiteX24" fmla="*/ 703693 w 4772887"/>
              <a:gd name="connsiteY24" fmla="*/ 2110322 h 6032500"/>
              <a:gd name="connsiteX25" fmla="*/ 1749223 w 4772887"/>
              <a:gd name="connsiteY25" fmla="*/ 689199 h 6032500"/>
              <a:gd name="connsiteX26" fmla="*/ 1833993 w 4772887"/>
              <a:gd name="connsiteY26" fmla="*/ 667402 h 6032500"/>
              <a:gd name="connsiteX27" fmla="*/ 1833993 w 4772887"/>
              <a:gd name="connsiteY27" fmla="*/ 552450 h 6032500"/>
              <a:gd name="connsiteX28" fmla="*/ 2386443 w 4772887"/>
              <a:gd name="connsiteY28" fmla="*/ 0 h 603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72887" h="6032500">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accent1">
              <a:lumMod val="60000"/>
              <a:lumOff val="4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18451" name="对话框"/>
          <p:cNvSpPr>
            <a:spLocks noChangeArrowheads="1"/>
          </p:cNvSpPr>
          <p:nvPr/>
        </p:nvSpPr>
        <p:spPr bwMode="auto">
          <a:xfrm>
            <a:off x="1663700" y="3328988"/>
            <a:ext cx="503238" cy="431800"/>
          </a:xfrm>
          <a:custGeom>
            <a:avLst/>
            <a:gdLst>
              <a:gd name="T0" fmla="*/ 2497 w 2774"/>
              <a:gd name="T1" fmla="*/ 2108 h 2614"/>
              <a:gd name="T2" fmla="*/ 2262 w 2774"/>
              <a:gd name="T3" fmla="*/ 2108 h 2614"/>
              <a:gd name="T4" fmla="*/ 1914 w 2774"/>
              <a:gd name="T5" fmla="*/ 2614 h 2614"/>
              <a:gd name="T6" fmla="*/ 1589 w 2774"/>
              <a:gd name="T7" fmla="*/ 2108 h 2614"/>
              <a:gd name="T8" fmla="*/ 277 w 2774"/>
              <a:gd name="T9" fmla="*/ 2108 h 2614"/>
              <a:gd name="T10" fmla="*/ 0 w 2774"/>
              <a:gd name="T11" fmla="*/ 1831 h 2614"/>
              <a:gd name="T12" fmla="*/ 0 w 2774"/>
              <a:gd name="T13" fmla="*/ 277 h 2614"/>
              <a:gd name="T14" fmla="*/ 277 w 2774"/>
              <a:gd name="T15" fmla="*/ 0 h 2614"/>
              <a:gd name="T16" fmla="*/ 2497 w 2774"/>
              <a:gd name="T17" fmla="*/ 0 h 2614"/>
              <a:gd name="T18" fmla="*/ 2774 w 2774"/>
              <a:gd name="T19" fmla="*/ 277 h 2614"/>
              <a:gd name="T20" fmla="*/ 2774 w 2774"/>
              <a:gd name="T21" fmla="*/ 1831 h 2614"/>
              <a:gd name="T22" fmla="*/ 2497 w 2774"/>
              <a:gd name="T23" fmla="*/ 2108 h 2614"/>
              <a:gd name="T24" fmla="*/ 599 w 2774"/>
              <a:gd name="T25" fmla="*/ 832 h 2614"/>
              <a:gd name="T26" fmla="*/ 344 w 2774"/>
              <a:gd name="T27" fmla="*/ 1087 h 2614"/>
              <a:gd name="T28" fmla="*/ 599 w 2774"/>
              <a:gd name="T29" fmla="*/ 1343 h 2614"/>
              <a:gd name="T30" fmla="*/ 854 w 2774"/>
              <a:gd name="T31" fmla="*/ 1087 h 2614"/>
              <a:gd name="T32" fmla="*/ 599 w 2774"/>
              <a:gd name="T33" fmla="*/ 832 h 2614"/>
              <a:gd name="T34" fmla="*/ 1376 w 2774"/>
              <a:gd name="T35" fmla="*/ 832 h 2614"/>
              <a:gd name="T36" fmla="*/ 1121 w 2774"/>
              <a:gd name="T37" fmla="*/ 1087 h 2614"/>
              <a:gd name="T38" fmla="*/ 1376 w 2774"/>
              <a:gd name="T39" fmla="*/ 1343 h 2614"/>
              <a:gd name="T40" fmla="*/ 1631 w 2774"/>
              <a:gd name="T41" fmla="*/ 1087 h 2614"/>
              <a:gd name="T42" fmla="*/ 1376 w 2774"/>
              <a:gd name="T43" fmla="*/ 832 h 2614"/>
              <a:gd name="T44" fmla="*/ 2153 w 2774"/>
              <a:gd name="T45" fmla="*/ 832 h 2614"/>
              <a:gd name="T46" fmla="*/ 1898 w 2774"/>
              <a:gd name="T47" fmla="*/ 1087 h 2614"/>
              <a:gd name="T48" fmla="*/ 2153 w 2774"/>
              <a:gd name="T49" fmla="*/ 1343 h 2614"/>
              <a:gd name="T50" fmla="*/ 2408 w 2774"/>
              <a:gd name="T51" fmla="*/ 1087 h 2614"/>
              <a:gd name="T52" fmla="*/ 2153 w 2774"/>
              <a:gd name="T53" fmla="*/ 832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4" h="2614">
                <a:moveTo>
                  <a:pt x="2497" y="2108"/>
                </a:moveTo>
                <a:cubicBezTo>
                  <a:pt x="2262" y="2108"/>
                  <a:pt x="2262" y="2108"/>
                  <a:pt x="2262" y="2108"/>
                </a:cubicBezTo>
                <a:cubicBezTo>
                  <a:pt x="1914" y="2614"/>
                  <a:pt x="1914" y="2614"/>
                  <a:pt x="1914" y="2614"/>
                </a:cubicBezTo>
                <a:cubicBezTo>
                  <a:pt x="1589" y="2108"/>
                  <a:pt x="1589" y="2108"/>
                  <a:pt x="1589" y="2108"/>
                </a:cubicBezTo>
                <a:cubicBezTo>
                  <a:pt x="277" y="2108"/>
                  <a:pt x="277" y="2108"/>
                  <a:pt x="277" y="2108"/>
                </a:cubicBezTo>
                <a:cubicBezTo>
                  <a:pt x="124" y="2108"/>
                  <a:pt x="0" y="1984"/>
                  <a:pt x="0" y="1831"/>
                </a:cubicBezTo>
                <a:cubicBezTo>
                  <a:pt x="0" y="277"/>
                  <a:pt x="0" y="277"/>
                  <a:pt x="0" y="277"/>
                </a:cubicBezTo>
                <a:cubicBezTo>
                  <a:pt x="0" y="124"/>
                  <a:pt x="124" y="0"/>
                  <a:pt x="277" y="0"/>
                </a:cubicBezTo>
                <a:cubicBezTo>
                  <a:pt x="2497" y="0"/>
                  <a:pt x="2497" y="0"/>
                  <a:pt x="2497" y="0"/>
                </a:cubicBezTo>
                <a:cubicBezTo>
                  <a:pt x="2650" y="0"/>
                  <a:pt x="2774" y="124"/>
                  <a:pt x="2774" y="277"/>
                </a:cubicBezTo>
                <a:cubicBezTo>
                  <a:pt x="2774" y="1831"/>
                  <a:pt x="2774" y="1831"/>
                  <a:pt x="2774" y="1831"/>
                </a:cubicBezTo>
                <a:cubicBezTo>
                  <a:pt x="2774" y="1984"/>
                  <a:pt x="2650" y="2108"/>
                  <a:pt x="2497" y="2108"/>
                </a:cubicBezTo>
                <a:close/>
                <a:moveTo>
                  <a:pt x="599" y="832"/>
                </a:moveTo>
                <a:cubicBezTo>
                  <a:pt x="458" y="832"/>
                  <a:pt x="344" y="946"/>
                  <a:pt x="344" y="1087"/>
                </a:cubicBezTo>
                <a:cubicBezTo>
                  <a:pt x="344" y="1228"/>
                  <a:pt x="458" y="1343"/>
                  <a:pt x="599" y="1343"/>
                </a:cubicBezTo>
                <a:cubicBezTo>
                  <a:pt x="740" y="1343"/>
                  <a:pt x="854" y="1228"/>
                  <a:pt x="854" y="1087"/>
                </a:cubicBezTo>
                <a:cubicBezTo>
                  <a:pt x="854" y="946"/>
                  <a:pt x="740" y="832"/>
                  <a:pt x="599" y="832"/>
                </a:cubicBezTo>
                <a:close/>
                <a:moveTo>
                  <a:pt x="1376" y="832"/>
                </a:moveTo>
                <a:cubicBezTo>
                  <a:pt x="1235" y="832"/>
                  <a:pt x="1121" y="946"/>
                  <a:pt x="1121" y="1087"/>
                </a:cubicBezTo>
                <a:cubicBezTo>
                  <a:pt x="1121" y="1228"/>
                  <a:pt x="1235" y="1343"/>
                  <a:pt x="1376" y="1343"/>
                </a:cubicBezTo>
                <a:cubicBezTo>
                  <a:pt x="1517" y="1343"/>
                  <a:pt x="1631" y="1228"/>
                  <a:pt x="1631" y="1087"/>
                </a:cubicBezTo>
                <a:cubicBezTo>
                  <a:pt x="1631" y="946"/>
                  <a:pt x="1517" y="832"/>
                  <a:pt x="1376" y="832"/>
                </a:cubicBezTo>
                <a:close/>
                <a:moveTo>
                  <a:pt x="2153" y="832"/>
                </a:moveTo>
                <a:cubicBezTo>
                  <a:pt x="2012" y="832"/>
                  <a:pt x="1898" y="946"/>
                  <a:pt x="1898" y="1087"/>
                </a:cubicBezTo>
                <a:cubicBezTo>
                  <a:pt x="1898" y="1228"/>
                  <a:pt x="2012" y="1343"/>
                  <a:pt x="2153" y="1343"/>
                </a:cubicBezTo>
                <a:cubicBezTo>
                  <a:pt x="2294" y="1343"/>
                  <a:pt x="2408" y="1228"/>
                  <a:pt x="2408" y="1087"/>
                </a:cubicBezTo>
                <a:cubicBezTo>
                  <a:pt x="2408" y="946"/>
                  <a:pt x="2294" y="832"/>
                  <a:pt x="2153" y="832"/>
                </a:cubicBezTo>
                <a:close/>
              </a:path>
            </a:pathLst>
          </a:custGeom>
          <a:solidFill>
            <a:srgbClr val="9DC3E6"/>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0" name="头像"/>
          <p:cNvSpPr/>
          <p:nvPr/>
        </p:nvSpPr>
        <p:spPr bwMode="auto">
          <a:xfrm>
            <a:off x="1627188" y="4327525"/>
            <a:ext cx="576262" cy="576263"/>
          </a:xfrm>
          <a:custGeom>
            <a:avLst/>
            <a:gdLst>
              <a:gd name="T0" fmla="*/ 970867 w 2274888"/>
              <a:gd name="T1" fmla="*/ 1185371 h 2136775"/>
              <a:gd name="T2" fmla="*/ 1067225 w 2274888"/>
              <a:gd name="T3" fmla="*/ 1290958 h 2136775"/>
              <a:gd name="T4" fmla="*/ 1058973 w 2274888"/>
              <a:gd name="T5" fmla="*/ 1314363 h 2136775"/>
              <a:gd name="T6" fmla="*/ 1030492 w 2274888"/>
              <a:gd name="T7" fmla="*/ 1547079 h 2136775"/>
              <a:gd name="T8" fmla="*/ 850285 w 2274888"/>
              <a:gd name="T9" fmla="*/ 1790700 h 2136775"/>
              <a:gd name="T10" fmla="*/ 879565 w 2274888"/>
              <a:gd name="T11" fmla="*/ 1521547 h 2136775"/>
              <a:gd name="T12" fmla="*/ 843897 w 2274888"/>
              <a:gd name="T13" fmla="*/ 1311969 h 2136775"/>
              <a:gd name="T14" fmla="*/ 838040 w 2274888"/>
              <a:gd name="T15" fmla="*/ 1288033 h 2136775"/>
              <a:gd name="T16" fmla="*/ 936529 w 2274888"/>
              <a:gd name="T17" fmla="*/ 1183510 h 2136775"/>
              <a:gd name="T18" fmla="*/ 1290295 w 2274888"/>
              <a:gd name="T19" fmla="*/ 1044362 h 2136775"/>
              <a:gd name="T20" fmla="*/ 1523468 w 2274888"/>
              <a:gd name="T21" fmla="*/ 1126608 h 2136775"/>
              <a:gd name="T22" fmla="*/ 1745740 w 2274888"/>
              <a:gd name="T23" fmla="*/ 1205395 h 2136775"/>
              <a:gd name="T24" fmla="*/ 1802637 w 2274888"/>
              <a:gd name="T25" fmla="*/ 1245852 h 2136775"/>
              <a:gd name="T26" fmla="*/ 1840924 w 2274888"/>
              <a:gd name="T27" fmla="*/ 1304409 h 2136775"/>
              <a:gd name="T28" fmla="*/ 1884793 w 2274888"/>
              <a:gd name="T29" fmla="*/ 1444946 h 2136775"/>
              <a:gd name="T30" fmla="*/ 1903936 w 2274888"/>
              <a:gd name="T31" fmla="*/ 1609172 h 2136775"/>
              <a:gd name="T32" fmla="*/ 1895694 w 2274888"/>
              <a:gd name="T33" fmla="*/ 1665334 h 2136775"/>
              <a:gd name="T34" fmla="*/ 1856344 w 2274888"/>
              <a:gd name="T35" fmla="*/ 1694347 h 2136775"/>
              <a:gd name="T36" fmla="*/ 1708784 w 2274888"/>
              <a:gd name="T37" fmla="*/ 1741725 h 2136775"/>
              <a:gd name="T38" fmla="*/ 1421106 w 2274888"/>
              <a:gd name="T39" fmla="*/ 1780054 h 2136775"/>
              <a:gd name="T40" fmla="*/ 671910 w 2274888"/>
              <a:gd name="T41" fmla="*/ 1019076 h 2136775"/>
              <a:gd name="T42" fmla="*/ 445459 w 2274888"/>
              <a:gd name="T43" fmla="*/ 1776859 h 2136775"/>
              <a:gd name="T44" fmla="*/ 172496 w 2274888"/>
              <a:gd name="T45" fmla="*/ 1736135 h 2136775"/>
              <a:gd name="T46" fmla="*/ 42791 w 2274888"/>
              <a:gd name="T47" fmla="*/ 1690887 h 2136775"/>
              <a:gd name="T48" fmla="*/ 6910 w 2274888"/>
              <a:gd name="T49" fmla="*/ 1662406 h 2136775"/>
              <a:gd name="T50" fmla="*/ 2392 w 2274888"/>
              <a:gd name="T51" fmla="*/ 1585218 h 2136775"/>
              <a:gd name="T52" fmla="*/ 23655 w 2274888"/>
              <a:gd name="T53" fmla="*/ 1427379 h 2136775"/>
              <a:gd name="T54" fmla="*/ 68042 w 2274888"/>
              <a:gd name="T55" fmla="*/ 1297223 h 2136775"/>
              <a:gd name="T56" fmla="*/ 107644 w 2274888"/>
              <a:gd name="T57" fmla="*/ 1240528 h 2136775"/>
              <a:gd name="T58" fmla="*/ 172496 w 2274888"/>
              <a:gd name="T59" fmla="*/ 1199273 h 2136775"/>
              <a:gd name="T60" fmla="*/ 415691 w 2274888"/>
              <a:gd name="T61" fmla="*/ 1116228 h 2136775"/>
              <a:gd name="T62" fmla="*/ 633637 w 2274888"/>
              <a:gd name="T63" fmla="*/ 1036377 h 2136775"/>
              <a:gd name="T64" fmla="*/ 1007065 w 2274888"/>
              <a:gd name="T65" fmla="*/ 4789 h 2136775"/>
              <a:gd name="T66" fmla="*/ 1083457 w 2274888"/>
              <a:gd name="T67" fmla="*/ 28464 h 2136775"/>
              <a:gd name="T68" fmla="*/ 1152130 w 2274888"/>
              <a:gd name="T69" fmla="*/ 70228 h 2136775"/>
              <a:gd name="T70" fmla="*/ 1210954 w 2274888"/>
              <a:gd name="T71" fmla="*/ 127156 h 2136775"/>
              <a:gd name="T72" fmla="*/ 1257801 w 2274888"/>
              <a:gd name="T73" fmla="*/ 197384 h 2136775"/>
              <a:gd name="T74" fmla="*/ 1290806 w 2274888"/>
              <a:gd name="T75" fmla="*/ 278252 h 2136775"/>
              <a:gd name="T76" fmla="*/ 1307575 w 2274888"/>
              <a:gd name="T77" fmla="*/ 367634 h 2136775"/>
              <a:gd name="T78" fmla="*/ 1305712 w 2274888"/>
              <a:gd name="T79" fmla="*/ 474572 h 2136775"/>
              <a:gd name="T80" fmla="*/ 1279095 w 2274888"/>
              <a:gd name="T81" fmla="*/ 595609 h 2136775"/>
              <a:gd name="T82" fmla="*/ 1231449 w 2274888"/>
              <a:gd name="T83" fmla="*/ 713188 h 2136775"/>
              <a:gd name="T84" fmla="*/ 1165438 w 2274888"/>
              <a:gd name="T85" fmla="*/ 816669 h 2136775"/>
              <a:gd name="T86" fmla="*/ 1039273 w 2274888"/>
              <a:gd name="T87" fmla="*/ 1091197 h 2136775"/>
              <a:gd name="T88" fmla="*/ 962348 w 2274888"/>
              <a:gd name="T89" fmla="*/ 1149987 h 2136775"/>
              <a:gd name="T90" fmla="*/ 937062 w 2274888"/>
              <a:gd name="T91" fmla="*/ 1147326 h 2136775"/>
              <a:gd name="T92" fmla="*/ 847628 w 2274888"/>
              <a:gd name="T93" fmla="*/ 1074172 h 2136775"/>
              <a:gd name="T94" fmla="*/ 731576 w 2274888"/>
              <a:gd name="T95" fmla="*/ 806294 h 2136775"/>
              <a:gd name="T96" fmla="*/ 667162 w 2274888"/>
              <a:gd name="T97" fmla="*/ 700686 h 2136775"/>
              <a:gd name="T98" fmla="*/ 621647 w 2274888"/>
              <a:gd name="T99" fmla="*/ 582309 h 2136775"/>
              <a:gd name="T100" fmla="*/ 597957 w 2274888"/>
              <a:gd name="T101" fmla="*/ 461272 h 2136775"/>
              <a:gd name="T102" fmla="*/ 598223 w 2274888"/>
              <a:gd name="T103" fmla="*/ 357526 h 2136775"/>
              <a:gd name="T104" fmla="*/ 617121 w 2274888"/>
              <a:gd name="T105" fmla="*/ 268676 h 2136775"/>
              <a:gd name="T106" fmla="*/ 651724 w 2274888"/>
              <a:gd name="T107" fmla="*/ 188871 h 2136775"/>
              <a:gd name="T108" fmla="*/ 699901 w 2274888"/>
              <a:gd name="T109" fmla="*/ 119973 h 2136775"/>
              <a:gd name="T110" fmla="*/ 760056 w 2274888"/>
              <a:gd name="T111" fmla="*/ 64376 h 2136775"/>
              <a:gd name="T112" fmla="*/ 829528 w 2274888"/>
              <a:gd name="T113" fmla="*/ 25005 h 2136775"/>
              <a:gd name="T114" fmla="*/ 906985 w 2274888"/>
              <a:gd name="T115" fmla="*/ 3192 h 21367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74888" h="2136775">
                <a:moveTo>
                  <a:pt x="1133947" y="1406525"/>
                </a:moveTo>
                <a:lnTo>
                  <a:pt x="1137762" y="1406525"/>
                </a:lnTo>
                <a:lnTo>
                  <a:pt x="1140940" y="1406525"/>
                </a:lnTo>
                <a:lnTo>
                  <a:pt x="1144119" y="1407477"/>
                </a:lnTo>
                <a:lnTo>
                  <a:pt x="1147298" y="1408112"/>
                </a:lnTo>
                <a:lnTo>
                  <a:pt x="1150476" y="1409064"/>
                </a:lnTo>
                <a:lnTo>
                  <a:pt x="1153655" y="1410651"/>
                </a:lnTo>
                <a:lnTo>
                  <a:pt x="1156516" y="1412238"/>
                </a:lnTo>
                <a:lnTo>
                  <a:pt x="1159377" y="1414459"/>
                </a:lnTo>
                <a:lnTo>
                  <a:pt x="1161920" y="1416681"/>
                </a:lnTo>
                <a:lnTo>
                  <a:pt x="1264591" y="1518871"/>
                </a:lnTo>
                <a:lnTo>
                  <a:pt x="1267134" y="1521410"/>
                </a:lnTo>
                <a:lnTo>
                  <a:pt x="1268723" y="1524266"/>
                </a:lnTo>
                <a:lnTo>
                  <a:pt x="1270631" y="1527440"/>
                </a:lnTo>
                <a:lnTo>
                  <a:pt x="1271902" y="1530296"/>
                </a:lnTo>
                <a:lnTo>
                  <a:pt x="1273174" y="1533787"/>
                </a:lnTo>
                <a:lnTo>
                  <a:pt x="1274127" y="1536961"/>
                </a:lnTo>
                <a:lnTo>
                  <a:pt x="1274445" y="1540452"/>
                </a:lnTo>
                <a:lnTo>
                  <a:pt x="1274763" y="1543625"/>
                </a:lnTo>
                <a:lnTo>
                  <a:pt x="1274445" y="1546799"/>
                </a:lnTo>
                <a:lnTo>
                  <a:pt x="1274127" y="1549973"/>
                </a:lnTo>
                <a:lnTo>
                  <a:pt x="1273174" y="1553781"/>
                </a:lnTo>
                <a:lnTo>
                  <a:pt x="1271902" y="1556955"/>
                </a:lnTo>
                <a:lnTo>
                  <a:pt x="1270631" y="1559811"/>
                </a:lnTo>
                <a:lnTo>
                  <a:pt x="1268723" y="1562667"/>
                </a:lnTo>
                <a:lnTo>
                  <a:pt x="1267134" y="1565523"/>
                </a:lnTo>
                <a:lnTo>
                  <a:pt x="1264591" y="1568380"/>
                </a:lnTo>
                <a:lnTo>
                  <a:pt x="1178767" y="1653433"/>
                </a:lnTo>
                <a:lnTo>
                  <a:pt x="1185760" y="1670570"/>
                </a:lnTo>
                <a:lnTo>
                  <a:pt x="1192435" y="1689929"/>
                </a:lnTo>
                <a:lnTo>
                  <a:pt x="1199428" y="1711510"/>
                </a:lnTo>
                <a:lnTo>
                  <a:pt x="1206103" y="1734677"/>
                </a:lnTo>
                <a:lnTo>
                  <a:pt x="1212461" y="1760066"/>
                </a:lnTo>
                <a:lnTo>
                  <a:pt x="1218500" y="1787042"/>
                </a:lnTo>
                <a:lnTo>
                  <a:pt x="1224858" y="1815605"/>
                </a:lnTo>
                <a:lnTo>
                  <a:pt x="1230579" y="1846071"/>
                </a:lnTo>
                <a:lnTo>
                  <a:pt x="1235983" y="1877808"/>
                </a:lnTo>
                <a:lnTo>
                  <a:pt x="1240751" y="1911131"/>
                </a:lnTo>
                <a:lnTo>
                  <a:pt x="1245201" y="1946041"/>
                </a:lnTo>
                <a:lnTo>
                  <a:pt x="1249016" y="1981902"/>
                </a:lnTo>
                <a:lnTo>
                  <a:pt x="1252830" y="2019351"/>
                </a:lnTo>
                <a:lnTo>
                  <a:pt x="1255691" y="2057435"/>
                </a:lnTo>
                <a:lnTo>
                  <a:pt x="1257916" y="2096470"/>
                </a:lnTo>
                <a:lnTo>
                  <a:pt x="1259505" y="2136775"/>
                </a:lnTo>
                <a:lnTo>
                  <a:pt x="1015382" y="2136775"/>
                </a:lnTo>
                <a:lnTo>
                  <a:pt x="1016972" y="2096470"/>
                </a:lnTo>
                <a:lnTo>
                  <a:pt x="1019515" y="2057435"/>
                </a:lnTo>
                <a:lnTo>
                  <a:pt x="1022376" y="2019351"/>
                </a:lnTo>
                <a:lnTo>
                  <a:pt x="1025554" y="1981902"/>
                </a:lnTo>
                <a:lnTo>
                  <a:pt x="1029686" y="1946041"/>
                </a:lnTo>
                <a:lnTo>
                  <a:pt x="1034137" y="1911131"/>
                </a:lnTo>
                <a:lnTo>
                  <a:pt x="1039223" y="1877808"/>
                </a:lnTo>
                <a:lnTo>
                  <a:pt x="1044308" y="1846071"/>
                </a:lnTo>
                <a:lnTo>
                  <a:pt x="1050348" y="1815605"/>
                </a:lnTo>
                <a:lnTo>
                  <a:pt x="1056387" y="1787042"/>
                </a:lnTo>
                <a:lnTo>
                  <a:pt x="1062427" y="1760066"/>
                </a:lnTo>
                <a:lnTo>
                  <a:pt x="1068784" y="1734677"/>
                </a:lnTo>
                <a:lnTo>
                  <a:pt x="1075777" y="1711510"/>
                </a:lnTo>
                <a:lnTo>
                  <a:pt x="1082453" y="1689929"/>
                </a:lnTo>
                <a:lnTo>
                  <a:pt x="1089128" y="1670570"/>
                </a:lnTo>
                <a:lnTo>
                  <a:pt x="1096121" y="1653433"/>
                </a:lnTo>
                <a:lnTo>
                  <a:pt x="1010297" y="1568380"/>
                </a:lnTo>
                <a:lnTo>
                  <a:pt x="1007754" y="1565523"/>
                </a:lnTo>
                <a:lnTo>
                  <a:pt x="1005846" y="1562667"/>
                </a:lnTo>
                <a:lnTo>
                  <a:pt x="1003939" y="1559811"/>
                </a:lnTo>
                <a:lnTo>
                  <a:pt x="1002668" y="1556955"/>
                </a:lnTo>
                <a:lnTo>
                  <a:pt x="1001396" y="1553781"/>
                </a:lnTo>
                <a:lnTo>
                  <a:pt x="1000760" y="1549973"/>
                </a:lnTo>
                <a:lnTo>
                  <a:pt x="1000443" y="1546799"/>
                </a:lnTo>
                <a:lnTo>
                  <a:pt x="1000125" y="1543625"/>
                </a:lnTo>
                <a:lnTo>
                  <a:pt x="1000443" y="1540452"/>
                </a:lnTo>
                <a:lnTo>
                  <a:pt x="1000760" y="1536961"/>
                </a:lnTo>
                <a:lnTo>
                  <a:pt x="1001396" y="1533787"/>
                </a:lnTo>
                <a:lnTo>
                  <a:pt x="1002986" y="1530296"/>
                </a:lnTo>
                <a:lnTo>
                  <a:pt x="1004257" y="1527440"/>
                </a:lnTo>
                <a:lnTo>
                  <a:pt x="1006164" y="1524266"/>
                </a:lnTo>
                <a:lnTo>
                  <a:pt x="1007754" y="1521410"/>
                </a:lnTo>
                <a:lnTo>
                  <a:pt x="1010297" y="1518871"/>
                </a:lnTo>
                <a:lnTo>
                  <a:pt x="1112650" y="1416681"/>
                </a:lnTo>
                <a:lnTo>
                  <a:pt x="1115511" y="1414459"/>
                </a:lnTo>
                <a:lnTo>
                  <a:pt x="1118372" y="1412238"/>
                </a:lnTo>
                <a:lnTo>
                  <a:pt x="1121232" y="1410651"/>
                </a:lnTo>
                <a:lnTo>
                  <a:pt x="1124411" y="1409064"/>
                </a:lnTo>
                <a:lnTo>
                  <a:pt x="1127590" y="1408112"/>
                </a:lnTo>
                <a:lnTo>
                  <a:pt x="1130769" y="1407477"/>
                </a:lnTo>
                <a:lnTo>
                  <a:pt x="1133947" y="1406525"/>
                </a:lnTo>
                <a:close/>
                <a:moveTo>
                  <a:pt x="1472565" y="1216025"/>
                </a:moveTo>
                <a:lnTo>
                  <a:pt x="1495425" y="1226506"/>
                </a:lnTo>
                <a:lnTo>
                  <a:pt x="1518285" y="1236670"/>
                </a:lnTo>
                <a:lnTo>
                  <a:pt x="1540828" y="1246198"/>
                </a:lnTo>
                <a:lnTo>
                  <a:pt x="1563370" y="1255726"/>
                </a:lnTo>
                <a:lnTo>
                  <a:pt x="1586230" y="1264619"/>
                </a:lnTo>
                <a:lnTo>
                  <a:pt x="1608138" y="1273195"/>
                </a:lnTo>
                <a:lnTo>
                  <a:pt x="1630363" y="1281453"/>
                </a:lnTo>
                <a:lnTo>
                  <a:pt x="1651953" y="1289393"/>
                </a:lnTo>
                <a:lnTo>
                  <a:pt x="1695133" y="1304321"/>
                </a:lnTo>
                <a:lnTo>
                  <a:pt x="1737360" y="1318613"/>
                </a:lnTo>
                <a:lnTo>
                  <a:pt x="1778635" y="1331953"/>
                </a:lnTo>
                <a:lnTo>
                  <a:pt x="1819275" y="1344339"/>
                </a:lnTo>
                <a:lnTo>
                  <a:pt x="1896428" y="1368795"/>
                </a:lnTo>
                <a:lnTo>
                  <a:pt x="1933575" y="1380864"/>
                </a:lnTo>
                <a:lnTo>
                  <a:pt x="1969453" y="1392934"/>
                </a:lnTo>
                <a:lnTo>
                  <a:pt x="2004060" y="1405320"/>
                </a:lnTo>
                <a:lnTo>
                  <a:pt x="2020570" y="1411355"/>
                </a:lnTo>
                <a:lnTo>
                  <a:pt x="2037080" y="1417707"/>
                </a:lnTo>
                <a:lnTo>
                  <a:pt x="2053273" y="1424695"/>
                </a:lnTo>
                <a:lnTo>
                  <a:pt x="2068830" y="1431047"/>
                </a:lnTo>
                <a:lnTo>
                  <a:pt x="2084705" y="1438352"/>
                </a:lnTo>
                <a:lnTo>
                  <a:pt x="2099628" y="1445339"/>
                </a:lnTo>
                <a:lnTo>
                  <a:pt x="2106930" y="1449150"/>
                </a:lnTo>
                <a:lnTo>
                  <a:pt x="2114233" y="1453279"/>
                </a:lnTo>
                <a:lnTo>
                  <a:pt x="2120900" y="1458044"/>
                </a:lnTo>
                <a:lnTo>
                  <a:pt x="2127568" y="1463125"/>
                </a:lnTo>
                <a:lnTo>
                  <a:pt x="2134235" y="1468207"/>
                </a:lnTo>
                <a:lnTo>
                  <a:pt x="2140585" y="1474242"/>
                </a:lnTo>
                <a:lnTo>
                  <a:pt x="2146618" y="1480276"/>
                </a:lnTo>
                <a:lnTo>
                  <a:pt x="2152650" y="1486628"/>
                </a:lnTo>
                <a:lnTo>
                  <a:pt x="2158365" y="1493298"/>
                </a:lnTo>
                <a:lnTo>
                  <a:pt x="2163763" y="1500286"/>
                </a:lnTo>
                <a:lnTo>
                  <a:pt x="2169160" y="1507908"/>
                </a:lnTo>
                <a:lnTo>
                  <a:pt x="2174558" y="1515213"/>
                </a:lnTo>
                <a:lnTo>
                  <a:pt x="2179638" y="1522836"/>
                </a:lnTo>
                <a:lnTo>
                  <a:pt x="2184718" y="1531094"/>
                </a:lnTo>
                <a:lnTo>
                  <a:pt x="2189163" y="1539352"/>
                </a:lnTo>
                <a:lnTo>
                  <a:pt x="2193925" y="1547927"/>
                </a:lnTo>
                <a:lnTo>
                  <a:pt x="2198370" y="1556502"/>
                </a:lnTo>
                <a:lnTo>
                  <a:pt x="2202498" y="1565396"/>
                </a:lnTo>
                <a:lnTo>
                  <a:pt x="2210435" y="1583817"/>
                </a:lnTo>
                <a:lnTo>
                  <a:pt x="2218055" y="1602556"/>
                </a:lnTo>
                <a:lnTo>
                  <a:pt x="2224723" y="1622248"/>
                </a:lnTo>
                <a:lnTo>
                  <a:pt x="2230755" y="1641939"/>
                </a:lnTo>
                <a:lnTo>
                  <a:pt x="2236788" y="1662584"/>
                </a:lnTo>
                <a:lnTo>
                  <a:pt x="2241868" y="1682911"/>
                </a:lnTo>
                <a:lnTo>
                  <a:pt x="2246631" y="1703238"/>
                </a:lnTo>
                <a:lnTo>
                  <a:pt x="2250758" y="1724200"/>
                </a:lnTo>
                <a:lnTo>
                  <a:pt x="2254885" y="1744527"/>
                </a:lnTo>
                <a:lnTo>
                  <a:pt x="2258378" y="1764537"/>
                </a:lnTo>
                <a:lnTo>
                  <a:pt x="2261235" y="1784546"/>
                </a:lnTo>
                <a:lnTo>
                  <a:pt x="2263775" y="1803920"/>
                </a:lnTo>
                <a:lnTo>
                  <a:pt x="2266315" y="1822977"/>
                </a:lnTo>
                <a:lnTo>
                  <a:pt x="2267903" y="1841081"/>
                </a:lnTo>
                <a:lnTo>
                  <a:pt x="2269808" y="1859184"/>
                </a:lnTo>
                <a:lnTo>
                  <a:pt x="2272348" y="1891581"/>
                </a:lnTo>
                <a:lnTo>
                  <a:pt x="2273618" y="1920165"/>
                </a:lnTo>
                <a:lnTo>
                  <a:pt x="2274571" y="1943669"/>
                </a:lnTo>
                <a:lnTo>
                  <a:pt x="2274888" y="1961455"/>
                </a:lnTo>
                <a:lnTo>
                  <a:pt x="2274571" y="1964948"/>
                </a:lnTo>
                <a:lnTo>
                  <a:pt x="2274253" y="1968760"/>
                </a:lnTo>
                <a:lnTo>
                  <a:pt x="2272665" y="1972571"/>
                </a:lnTo>
                <a:lnTo>
                  <a:pt x="2271395" y="1976065"/>
                </a:lnTo>
                <a:lnTo>
                  <a:pt x="2269173" y="1979876"/>
                </a:lnTo>
                <a:lnTo>
                  <a:pt x="2266633" y="1983687"/>
                </a:lnTo>
                <a:lnTo>
                  <a:pt x="2263775" y="1987181"/>
                </a:lnTo>
                <a:lnTo>
                  <a:pt x="2260601" y="1991310"/>
                </a:lnTo>
                <a:lnTo>
                  <a:pt x="2256473" y="1995121"/>
                </a:lnTo>
                <a:lnTo>
                  <a:pt x="2252345" y="1998615"/>
                </a:lnTo>
                <a:lnTo>
                  <a:pt x="2247583" y="2002744"/>
                </a:lnTo>
                <a:lnTo>
                  <a:pt x="2242185" y="2006238"/>
                </a:lnTo>
                <a:lnTo>
                  <a:pt x="2236471" y="2010367"/>
                </a:lnTo>
                <a:lnTo>
                  <a:pt x="2230438" y="2014178"/>
                </a:lnTo>
                <a:lnTo>
                  <a:pt x="2224088" y="2017672"/>
                </a:lnTo>
                <a:lnTo>
                  <a:pt x="2216785" y="2021800"/>
                </a:lnTo>
                <a:lnTo>
                  <a:pt x="2209165" y="2025294"/>
                </a:lnTo>
                <a:lnTo>
                  <a:pt x="2201545" y="2029105"/>
                </a:lnTo>
                <a:lnTo>
                  <a:pt x="2183765" y="2036410"/>
                </a:lnTo>
                <a:lnTo>
                  <a:pt x="2165033" y="2044033"/>
                </a:lnTo>
                <a:lnTo>
                  <a:pt x="2143760" y="2051021"/>
                </a:lnTo>
                <a:lnTo>
                  <a:pt x="2120900" y="2058326"/>
                </a:lnTo>
                <a:lnTo>
                  <a:pt x="2095818" y="2064995"/>
                </a:lnTo>
                <a:lnTo>
                  <a:pt x="2069465" y="2071665"/>
                </a:lnTo>
                <a:lnTo>
                  <a:pt x="2040573" y="2078335"/>
                </a:lnTo>
                <a:lnTo>
                  <a:pt x="2010410" y="2084370"/>
                </a:lnTo>
                <a:lnTo>
                  <a:pt x="1977708" y="2090404"/>
                </a:lnTo>
                <a:lnTo>
                  <a:pt x="1943418" y="2096121"/>
                </a:lnTo>
                <a:lnTo>
                  <a:pt x="1907223" y="2101838"/>
                </a:lnTo>
                <a:lnTo>
                  <a:pt x="1868805" y="2106920"/>
                </a:lnTo>
                <a:lnTo>
                  <a:pt x="1829118" y="2111684"/>
                </a:lnTo>
                <a:lnTo>
                  <a:pt x="1786890" y="2116131"/>
                </a:lnTo>
                <a:lnTo>
                  <a:pt x="1742758" y="2120259"/>
                </a:lnTo>
                <a:lnTo>
                  <a:pt x="1697038" y="2124071"/>
                </a:lnTo>
                <a:lnTo>
                  <a:pt x="1649413" y="2127247"/>
                </a:lnTo>
                <a:lnTo>
                  <a:pt x="1599565" y="2130105"/>
                </a:lnTo>
                <a:lnTo>
                  <a:pt x="1547813" y="2132329"/>
                </a:lnTo>
                <a:lnTo>
                  <a:pt x="1494155" y="2134234"/>
                </a:lnTo>
                <a:lnTo>
                  <a:pt x="1438275" y="2135505"/>
                </a:lnTo>
                <a:lnTo>
                  <a:pt x="1380490" y="2136775"/>
                </a:lnTo>
                <a:lnTo>
                  <a:pt x="1320800" y="2136775"/>
                </a:lnTo>
                <a:lnTo>
                  <a:pt x="1472565" y="1216025"/>
                </a:lnTo>
                <a:close/>
                <a:moveTo>
                  <a:pt x="802373" y="1216025"/>
                </a:moveTo>
                <a:lnTo>
                  <a:pt x="954088" y="2136775"/>
                </a:lnTo>
                <a:lnTo>
                  <a:pt x="894418" y="2136775"/>
                </a:lnTo>
                <a:lnTo>
                  <a:pt x="836652" y="2135505"/>
                </a:lnTo>
                <a:lnTo>
                  <a:pt x="780790" y="2134234"/>
                </a:lnTo>
                <a:lnTo>
                  <a:pt x="727151" y="2132329"/>
                </a:lnTo>
                <a:lnTo>
                  <a:pt x="675415" y="2130105"/>
                </a:lnTo>
                <a:lnTo>
                  <a:pt x="625584" y="2127247"/>
                </a:lnTo>
                <a:lnTo>
                  <a:pt x="577975" y="2124071"/>
                </a:lnTo>
                <a:lnTo>
                  <a:pt x="531953" y="2120259"/>
                </a:lnTo>
                <a:lnTo>
                  <a:pt x="488153" y="2116131"/>
                </a:lnTo>
                <a:lnTo>
                  <a:pt x="445939" y="2111684"/>
                </a:lnTo>
                <a:lnTo>
                  <a:pt x="405947" y="2106920"/>
                </a:lnTo>
                <a:lnTo>
                  <a:pt x="367860" y="2101838"/>
                </a:lnTo>
                <a:lnTo>
                  <a:pt x="331677" y="2096121"/>
                </a:lnTo>
                <a:lnTo>
                  <a:pt x="297398" y="2090404"/>
                </a:lnTo>
                <a:lnTo>
                  <a:pt x="265024" y="2084370"/>
                </a:lnTo>
                <a:lnTo>
                  <a:pt x="234554" y="2078335"/>
                </a:lnTo>
                <a:lnTo>
                  <a:pt x="205989" y="2071665"/>
                </a:lnTo>
                <a:lnTo>
                  <a:pt x="179010" y="2064995"/>
                </a:lnTo>
                <a:lnTo>
                  <a:pt x="154254" y="2058326"/>
                </a:lnTo>
                <a:lnTo>
                  <a:pt x="131401" y="2051021"/>
                </a:lnTo>
                <a:lnTo>
                  <a:pt x="110136" y="2044033"/>
                </a:lnTo>
                <a:lnTo>
                  <a:pt x="91092" y="2036410"/>
                </a:lnTo>
                <a:lnTo>
                  <a:pt x="73635" y="2029105"/>
                </a:lnTo>
                <a:lnTo>
                  <a:pt x="66018" y="2025294"/>
                </a:lnTo>
                <a:lnTo>
                  <a:pt x="58400" y="2021800"/>
                </a:lnTo>
                <a:lnTo>
                  <a:pt x="51100" y="2017672"/>
                </a:lnTo>
                <a:lnTo>
                  <a:pt x="44435" y="2014178"/>
                </a:lnTo>
                <a:lnTo>
                  <a:pt x="38404" y="2010367"/>
                </a:lnTo>
                <a:lnTo>
                  <a:pt x="32691" y="2006238"/>
                </a:lnTo>
                <a:lnTo>
                  <a:pt x="27613" y="2002744"/>
                </a:lnTo>
                <a:lnTo>
                  <a:pt x="22852" y="1998615"/>
                </a:lnTo>
                <a:lnTo>
                  <a:pt x="18726" y="1995121"/>
                </a:lnTo>
                <a:lnTo>
                  <a:pt x="14600" y="1991310"/>
                </a:lnTo>
                <a:lnTo>
                  <a:pt x="11109" y="1987181"/>
                </a:lnTo>
                <a:lnTo>
                  <a:pt x="8252" y="1983687"/>
                </a:lnTo>
                <a:lnTo>
                  <a:pt x="5713" y="1979876"/>
                </a:lnTo>
                <a:lnTo>
                  <a:pt x="3491" y="1976065"/>
                </a:lnTo>
                <a:lnTo>
                  <a:pt x="2222" y="1972571"/>
                </a:lnTo>
                <a:lnTo>
                  <a:pt x="1269" y="1968760"/>
                </a:lnTo>
                <a:lnTo>
                  <a:pt x="317" y="1964948"/>
                </a:lnTo>
                <a:lnTo>
                  <a:pt x="0" y="1961455"/>
                </a:lnTo>
                <a:lnTo>
                  <a:pt x="317" y="1943669"/>
                </a:lnTo>
                <a:lnTo>
                  <a:pt x="1269" y="1920165"/>
                </a:lnTo>
                <a:lnTo>
                  <a:pt x="2856" y="1891581"/>
                </a:lnTo>
                <a:lnTo>
                  <a:pt x="5395" y="1859184"/>
                </a:lnTo>
                <a:lnTo>
                  <a:pt x="6982" y="1841081"/>
                </a:lnTo>
                <a:lnTo>
                  <a:pt x="8887" y="1822977"/>
                </a:lnTo>
                <a:lnTo>
                  <a:pt x="11109" y="1803920"/>
                </a:lnTo>
                <a:lnTo>
                  <a:pt x="13965" y="1784546"/>
                </a:lnTo>
                <a:lnTo>
                  <a:pt x="16822" y="1764537"/>
                </a:lnTo>
                <a:lnTo>
                  <a:pt x="20313" y="1744527"/>
                </a:lnTo>
                <a:lnTo>
                  <a:pt x="24122" y="1724200"/>
                </a:lnTo>
                <a:lnTo>
                  <a:pt x="28248" y="1703238"/>
                </a:lnTo>
                <a:lnTo>
                  <a:pt x="33326" y="1682911"/>
                </a:lnTo>
                <a:lnTo>
                  <a:pt x="38404" y="1662584"/>
                </a:lnTo>
                <a:lnTo>
                  <a:pt x="44118" y="1641939"/>
                </a:lnTo>
                <a:lnTo>
                  <a:pt x="50465" y="1622248"/>
                </a:lnTo>
                <a:lnTo>
                  <a:pt x="57448" y="1602556"/>
                </a:lnTo>
                <a:lnTo>
                  <a:pt x="64748" y="1583817"/>
                </a:lnTo>
                <a:lnTo>
                  <a:pt x="72683" y="1565396"/>
                </a:lnTo>
                <a:lnTo>
                  <a:pt x="77127" y="1556502"/>
                </a:lnTo>
                <a:lnTo>
                  <a:pt x="81253" y="1547927"/>
                </a:lnTo>
                <a:lnTo>
                  <a:pt x="86014" y="1539352"/>
                </a:lnTo>
                <a:lnTo>
                  <a:pt x="90457" y="1531094"/>
                </a:lnTo>
                <a:lnTo>
                  <a:pt x="95536" y="1522836"/>
                </a:lnTo>
                <a:lnTo>
                  <a:pt x="100614" y="1515213"/>
                </a:lnTo>
                <a:lnTo>
                  <a:pt x="105692" y="1507908"/>
                </a:lnTo>
                <a:lnTo>
                  <a:pt x="111088" y="1500286"/>
                </a:lnTo>
                <a:lnTo>
                  <a:pt x="116801" y="1493298"/>
                </a:lnTo>
                <a:lnTo>
                  <a:pt x="122514" y="1486628"/>
                </a:lnTo>
                <a:lnTo>
                  <a:pt x="128545" y="1480276"/>
                </a:lnTo>
                <a:lnTo>
                  <a:pt x="134575" y="1474242"/>
                </a:lnTo>
                <a:lnTo>
                  <a:pt x="140923" y="1468207"/>
                </a:lnTo>
                <a:lnTo>
                  <a:pt x="147588" y="1463125"/>
                </a:lnTo>
                <a:lnTo>
                  <a:pt x="154254" y="1458044"/>
                </a:lnTo>
                <a:lnTo>
                  <a:pt x="161236" y="1453279"/>
                </a:lnTo>
                <a:lnTo>
                  <a:pt x="168219" y="1449150"/>
                </a:lnTo>
                <a:lnTo>
                  <a:pt x="175519" y="1445339"/>
                </a:lnTo>
                <a:lnTo>
                  <a:pt x="190436" y="1438352"/>
                </a:lnTo>
                <a:lnTo>
                  <a:pt x="205989" y="1431047"/>
                </a:lnTo>
                <a:lnTo>
                  <a:pt x="221541" y="1424695"/>
                </a:lnTo>
                <a:lnTo>
                  <a:pt x="237728" y="1417707"/>
                </a:lnTo>
                <a:lnTo>
                  <a:pt x="254233" y="1411355"/>
                </a:lnTo>
                <a:lnTo>
                  <a:pt x="271055" y="1405320"/>
                </a:lnTo>
                <a:lnTo>
                  <a:pt x="305651" y="1392934"/>
                </a:lnTo>
                <a:lnTo>
                  <a:pt x="341516" y="1380864"/>
                </a:lnTo>
                <a:lnTo>
                  <a:pt x="378651" y="1368795"/>
                </a:lnTo>
                <a:lnTo>
                  <a:pt x="456096" y="1344339"/>
                </a:lnTo>
                <a:lnTo>
                  <a:pt x="496405" y="1331953"/>
                </a:lnTo>
                <a:lnTo>
                  <a:pt x="537666" y="1318613"/>
                </a:lnTo>
                <a:lnTo>
                  <a:pt x="579880" y="1304321"/>
                </a:lnTo>
                <a:lnTo>
                  <a:pt x="622728" y="1289393"/>
                </a:lnTo>
                <a:lnTo>
                  <a:pt x="644628" y="1281453"/>
                </a:lnTo>
                <a:lnTo>
                  <a:pt x="666846" y="1273195"/>
                </a:lnTo>
                <a:lnTo>
                  <a:pt x="689063" y="1264619"/>
                </a:lnTo>
                <a:lnTo>
                  <a:pt x="711281" y="1255726"/>
                </a:lnTo>
                <a:lnTo>
                  <a:pt x="733816" y="1246198"/>
                </a:lnTo>
                <a:lnTo>
                  <a:pt x="756668" y="1236670"/>
                </a:lnTo>
                <a:lnTo>
                  <a:pt x="779521" y="1226506"/>
                </a:lnTo>
                <a:lnTo>
                  <a:pt x="802373" y="1216025"/>
                </a:lnTo>
                <a:close/>
                <a:moveTo>
                  <a:pt x="1137444" y="0"/>
                </a:moveTo>
                <a:lnTo>
                  <a:pt x="1148251" y="317"/>
                </a:lnTo>
                <a:lnTo>
                  <a:pt x="1159376" y="635"/>
                </a:lnTo>
                <a:lnTo>
                  <a:pt x="1170183" y="1587"/>
                </a:lnTo>
                <a:lnTo>
                  <a:pt x="1180990" y="2539"/>
                </a:lnTo>
                <a:lnTo>
                  <a:pt x="1191797" y="3809"/>
                </a:lnTo>
                <a:lnTo>
                  <a:pt x="1202604" y="5714"/>
                </a:lnTo>
                <a:lnTo>
                  <a:pt x="1212776" y="7936"/>
                </a:lnTo>
                <a:lnTo>
                  <a:pt x="1223265" y="10158"/>
                </a:lnTo>
                <a:lnTo>
                  <a:pt x="1233754" y="12380"/>
                </a:lnTo>
                <a:lnTo>
                  <a:pt x="1243926" y="15237"/>
                </a:lnTo>
                <a:lnTo>
                  <a:pt x="1254097" y="18728"/>
                </a:lnTo>
                <a:lnTo>
                  <a:pt x="1264268" y="22220"/>
                </a:lnTo>
                <a:lnTo>
                  <a:pt x="1274122" y="25712"/>
                </a:lnTo>
                <a:lnTo>
                  <a:pt x="1283975" y="29838"/>
                </a:lnTo>
                <a:lnTo>
                  <a:pt x="1293829" y="33965"/>
                </a:lnTo>
                <a:lnTo>
                  <a:pt x="1303682" y="38726"/>
                </a:lnTo>
                <a:lnTo>
                  <a:pt x="1312900" y="43170"/>
                </a:lnTo>
                <a:lnTo>
                  <a:pt x="1322118" y="48249"/>
                </a:lnTo>
                <a:lnTo>
                  <a:pt x="1331654" y="53645"/>
                </a:lnTo>
                <a:lnTo>
                  <a:pt x="1340871" y="59041"/>
                </a:lnTo>
                <a:lnTo>
                  <a:pt x="1349771" y="64755"/>
                </a:lnTo>
                <a:lnTo>
                  <a:pt x="1358353" y="70786"/>
                </a:lnTo>
                <a:lnTo>
                  <a:pt x="1367253" y="76817"/>
                </a:lnTo>
                <a:lnTo>
                  <a:pt x="1375835" y="83801"/>
                </a:lnTo>
                <a:lnTo>
                  <a:pt x="1384100" y="90149"/>
                </a:lnTo>
                <a:lnTo>
                  <a:pt x="1392364" y="97450"/>
                </a:lnTo>
                <a:lnTo>
                  <a:pt x="1400628" y="104433"/>
                </a:lnTo>
                <a:lnTo>
                  <a:pt x="1408575" y="111734"/>
                </a:lnTo>
                <a:lnTo>
                  <a:pt x="1416521" y="119035"/>
                </a:lnTo>
                <a:lnTo>
                  <a:pt x="1424149" y="126971"/>
                </a:lnTo>
                <a:lnTo>
                  <a:pt x="1431460" y="134906"/>
                </a:lnTo>
                <a:lnTo>
                  <a:pt x="1439089" y="143159"/>
                </a:lnTo>
                <a:lnTo>
                  <a:pt x="1446081" y="151730"/>
                </a:lnTo>
                <a:lnTo>
                  <a:pt x="1453074" y="160300"/>
                </a:lnTo>
                <a:lnTo>
                  <a:pt x="1459749" y="168871"/>
                </a:lnTo>
                <a:lnTo>
                  <a:pt x="1466742" y="177759"/>
                </a:lnTo>
                <a:lnTo>
                  <a:pt x="1472781" y="187282"/>
                </a:lnTo>
                <a:lnTo>
                  <a:pt x="1479139" y="196487"/>
                </a:lnTo>
                <a:lnTo>
                  <a:pt x="1485178" y="205693"/>
                </a:lnTo>
                <a:lnTo>
                  <a:pt x="1490899" y="215533"/>
                </a:lnTo>
                <a:lnTo>
                  <a:pt x="1496621" y="225373"/>
                </a:lnTo>
                <a:lnTo>
                  <a:pt x="1502024" y="235531"/>
                </a:lnTo>
                <a:lnTo>
                  <a:pt x="1507428" y="245688"/>
                </a:lnTo>
                <a:lnTo>
                  <a:pt x="1512513" y="255846"/>
                </a:lnTo>
                <a:lnTo>
                  <a:pt x="1517281" y="266321"/>
                </a:lnTo>
                <a:lnTo>
                  <a:pt x="1521731" y="277114"/>
                </a:lnTo>
                <a:lnTo>
                  <a:pt x="1526181" y="287906"/>
                </a:lnTo>
                <a:lnTo>
                  <a:pt x="1530313" y="298381"/>
                </a:lnTo>
                <a:lnTo>
                  <a:pt x="1534445" y="309491"/>
                </a:lnTo>
                <a:lnTo>
                  <a:pt x="1537942" y="320601"/>
                </a:lnTo>
                <a:lnTo>
                  <a:pt x="1541438" y="332028"/>
                </a:lnTo>
                <a:lnTo>
                  <a:pt x="1544617" y="343456"/>
                </a:lnTo>
                <a:lnTo>
                  <a:pt x="1547477" y="355201"/>
                </a:lnTo>
                <a:lnTo>
                  <a:pt x="1550656" y="366945"/>
                </a:lnTo>
                <a:lnTo>
                  <a:pt x="1552881" y="378373"/>
                </a:lnTo>
                <a:lnTo>
                  <a:pt x="1555106" y="390435"/>
                </a:lnTo>
                <a:lnTo>
                  <a:pt x="1557331" y="402180"/>
                </a:lnTo>
                <a:lnTo>
                  <a:pt x="1558602" y="414559"/>
                </a:lnTo>
                <a:lnTo>
                  <a:pt x="1560509" y="426622"/>
                </a:lnTo>
                <a:lnTo>
                  <a:pt x="1561463" y="438684"/>
                </a:lnTo>
                <a:lnTo>
                  <a:pt x="1562734" y="451381"/>
                </a:lnTo>
                <a:lnTo>
                  <a:pt x="1563370" y="463760"/>
                </a:lnTo>
                <a:lnTo>
                  <a:pt x="1563688" y="476458"/>
                </a:lnTo>
                <a:lnTo>
                  <a:pt x="1563688" y="488837"/>
                </a:lnTo>
                <a:lnTo>
                  <a:pt x="1563688" y="504074"/>
                </a:lnTo>
                <a:lnTo>
                  <a:pt x="1563052" y="519310"/>
                </a:lnTo>
                <a:lnTo>
                  <a:pt x="1562099" y="534864"/>
                </a:lnTo>
                <a:lnTo>
                  <a:pt x="1560509" y="550418"/>
                </a:lnTo>
                <a:lnTo>
                  <a:pt x="1559238" y="566289"/>
                </a:lnTo>
                <a:lnTo>
                  <a:pt x="1557013" y="581843"/>
                </a:lnTo>
                <a:lnTo>
                  <a:pt x="1554470" y="598032"/>
                </a:lnTo>
                <a:lnTo>
                  <a:pt x="1551609" y="613903"/>
                </a:lnTo>
                <a:lnTo>
                  <a:pt x="1548431" y="630092"/>
                </a:lnTo>
                <a:lnTo>
                  <a:pt x="1544617" y="645963"/>
                </a:lnTo>
                <a:lnTo>
                  <a:pt x="1541120" y="662470"/>
                </a:lnTo>
                <a:lnTo>
                  <a:pt x="1536988" y="678658"/>
                </a:lnTo>
                <a:lnTo>
                  <a:pt x="1532220" y="694847"/>
                </a:lnTo>
                <a:lnTo>
                  <a:pt x="1527453" y="710718"/>
                </a:lnTo>
                <a:lnTo>
                  <a:pt x="1522685" y="726590"/>
                </a:lnTo>
                <a:lnTo>
                  <a:pt x="1516963" y="742778"/>
                </a:lnTo>
                <a:lnTo>
                  <a:pt x="1510924" y="758332"/>
                </a:lnTo>
                <a:lnTo>
                  <a:pt x="1504885" y="774521"/>
                </a:lnTo>
                <a:lnTo>
                  <a:pt x="1498528" y="790075"/>
                </a:lnTo>
                <a:lnTo>
                  <a:pt x="1492171" y="805629"/>
                </a:lnTo>
                <a:lnTo>
                  <a:pt x="1485178" y="821183"/>
                </a:lnTo>
                <a:lnTo>
                  <a:pt x="1477867" y="836102"/>
                </a:lnTo>
                <a:lnTo>
                  <a:pt x="1470556" y="851021"/>
                </a:lnTo>
                <a:lnTo>
                  <a:pt x="1462610" y="865940"/>
                </a:lnTo>
                <a:lnTo>
                  <a:pt x="1454664" y="880542"/>
                </a:lnTo>
                <a:lnTo>
                  <a:pt x="1446717" y="894826"/>
                </a:lnTo>
                <a:lnTo>
                  <a:pt x="1437817" y="908793"/>
                </a:lnTo>
                <a:lnTo>
                  <a:pt x="1428917" y="922759"/>
                </a:lnTo>
                <a:lnTo>
                  <a:pt x="1420017" y="936409"/>
                </a:lnTo>
                <a:lnTo>
                  <a:pt x="1411117" y="949106"/>
                </a:lnTo>
                <a:lnTo>
                  <a:pt x="1401264" y="962120"/>
                </a:lnTo>
                <a:lnTo>
                  <a:pt x="1391728" y="974500"/>
                </a:lnTo>
                <a:lnTo>
                  <a:pt x="1391728" y="1145593"/>
                </a:lnTo>
                <a:lnTo>
                  <a:pt x="1383146" y="1155433"/>
                </a:lnTo>
                <a:lnTo>
                  <a:pt x="1359625" y="1181462"/>
                </a:lnTo>
                <a:lnTo>
                  <a:pt x="1343414" y="1198603"/>
                </a:lnTo>
                <a:lnTo>
                  <a:pt x="1324979" y="1217966"/>
                </a:lnTo>
                <a:lnTo>
                  <a:pt x="1305272" y="1238916"/>
                </a:lnTo>
                <a:lnTo>
                  <a:pt x="1284611" y="1260184"/>
                </a:lnTo>
                <a:lnTo>
                  <a:pt x="1262679" y="1281769"/>
                </a:lnTo>
                <a:lnTo>
                  <a:pt x="1241065" y="1302084"/>
                </a:lnTo>
                <a:lnTo>
                  <a:pt x="1219769" y="1321765"/>
                </a:lnTo>
                <a:lnTo>
                  <a:pt x="1209279" y="1330653"/>
                </a:lnTo>
                <a:lnTo>
                  <a:pt x="1199426" y="1338906"/>
                </a:lnTo>
                <a:lnTo>
                  <a:pt x="1189572" y="1346842"/>
                </a:lnTo>
                <a:lnTo>
                  <a:pt x="1180672" y="1353825"/>
                </a:lnTo>
                <a:lnTo>
                  <a:pt x="1171772" y="1359856"/>
                </a:lnTo>
                <a:lnTo>
                  <a:pt x="1163508" y="1365252"/>
                </a:lnTo>
                <a:lnTo>
                  <a:pt x="1155879" y="1369061"/>
                </a:lnTo>
                <a:lnTo>
                  <a:pt x="1149204" y="1372236"/>
                </a:lnTo>
                <a:lnTo>
                  <a:pt x="1146026" y="1373505"/>
                </a:lnTo>
                <a:lnTo>
                  <a:pt x="1142529" y="1374140"/>
                </a:lnTo>
                <a:lnTo>
                  <a:pt x="1139669" y="1374775"/>
                </a:lnTo>
                <a:lnTo>
                  <a:pt x="1137444" y="1374775"/>
                </a:lnTo>
                <a:lnTo>
                  <a:pt x="1134901" y="1374775"/>
                </a:lnTo>
                <a:lnTo>
                  <a:pt x="1132040" y="1374140"/>
                </a:lnTo>
                <a:lnTo>
                  <a:pt x="1129180" y="1373505"/>
                </a:lnTo>
                <a:lnTo>
                  <a:pt x="1125683" y="1372236"/>
                </a:lnTo>
                <a:lnTo>
                  <a:pt x="1119008" y="1369061"/>
                </a:lnTo>
                <a:lnTo>
                  <a:pt x="1111062" y="1365252"/>
                </a:lnTo>
                <a:lnTo>
                  <a:pt x="1103115" y="1359856"/>
                </a:lnTo>
                <a:lnTo>
                  <a:pt x="1094215" y="1353825"/>
                </a:lnTo>
                <a:lnTo>
                  <a:pt x="1084998" y="1346842"/>
                </a:lnTo>
                <a:lnTo>
                  <a:pt x="1075144" y="1338906"/>
                </a:lnTo>
                <a:lnTo>
                  <a:pt x="1065291" y="1330653"/>
                </a:lnTo>
                <a:lnTo>
                  <a:pt x="1054801" y="1321765"/>
                </a:lnTo>
                <a:lnTo>
                  <a:pt x="1033823" y="1302084"/>
                </a:lnTo>
                <a:lnTo>
                  <a:pt x="1012209" y="1281769"/>
                </a:lnTo>
                <a:lnTo>
                  <a:pt x="990277" y="1260184"/>
                </a:lnTo>
                <a:lnTo>
                  <a:pt x="969616" y="1238916"/>
                </a:lnTo>
                <a:lnTo>
                  <a:pt x="949591" y="1217966"/>
                </a:lnTo>
                <a:lnTo>
                  <a:pt x="931474" y="1198603"/>
                </a:lnTo>
                <a:lnTo>
                  <a:pt x="915581" y="1181462"/>
                </a:lnTo>
                <a:lnTo>
                  <a:pt x="891742" y="1155433"/>
                </a:lnTo>
                <a:lnTo>
                  <a:pt x="883159" y="1145593"/>
                </a:lnTo>
                <a:lnTo>
                  <a:pt x="883159" y="974500"/>
                </a:lnTo>
                <a:lnTo>
                  <a:pt x="873624" y="962120"/>
                </a:lnTo>
                <a:lnTo>
                  <a:pt x="863770" y="949106"/>
                </a:lnTo>
                <a:lnTo>
                  <a:pt x="854870" y="936409"/>
                </a:lnTo>
                <a:lnTo>
                  <a:pt x="845970" y="922759"/>
                </a:lnTo>
                <a:lnTo>
                  <a:pt x="837070" y="908793"/>
                </a:lnTo>
                <a:lnTo>
                  <a:pt x="828488" y="894826"/>
                </a:lnTo>
                <a:lnTo>
                  <a:pt x="820224" y="880542"/>
                </a:lnTo>
                <a:lnTo>
                  <a:pt x="812278" y="865940"/>
                </a:lnTo>
                <a:lnTo>
                  <a:pt x="804331" y="851021"/>
                </a:lnTo>
                <a:lnTo>
                  <a:pt x="796703" y="836102"/>
                </a:lnTo>
                <a:lnTo>
                  <a:pt x="789710" y="821183"/>
                </a:lnTo>
                <a:lnTo>
                  <a:pt x="782717" y="805629"/>
                </a:lnTo>
                <a:lnTo>
                  <a:pt x="776042" y="790075"/>
                </a:lnTo>
                <a:lnTo>
                  <a:pt x="770003" y="774521"/>
                </a:lnTo>
                <a:lnTo>
                  <a:pt x="763964" y="758332"/>
                </a:lnTo>
                <a:lnTo>
                  <a:pt x="758242" y="742778"/>
                </a:lnTo>
                <a:lnTo>
                  <a:pt x="752521" y="726590"/>
                </a:lnTo>
                <a:lnTo>
                  <a:pt x="747435" y="710718"/>
                </a:lnTo>
                <a:lnTo>
                  <a:pt x="742350" y="694847"/>
                </a:lnTo>
                <a:lnTo>
                  <a:pt x="737900" y="678658"/>
                </a:lnTo>
                <a:lnTo>
                  <a:pt x="733767" y="662470"/>
                </a:lnTo>
                <a:lnTo>
                  <a:pt x="729953" y="645963"/>
                </a:lnTo>
                <a:lnTo>
                  <a:pt x="726457" y="630092"/>
                </a:lnTo>
                <a:lnTo>
                  <a:pt x="723278" y="613903"/>
                </a:lnTo>
                <a:lnTo>
                  <a:pt x="720418" y="598032"/>
                </a:lnTo>
                <a:lnTo>
                  <a:pt x="717875" y="581843"/>
                </a:lnTo>
                <a:lnTo>
                  <a:pt x="715968" y="566289"/>
                </a:lnTo>
                <a:lnTo>
                  <a:pt x="714060" y="550418"/>
                </a:lnTo>
                <a:lnTo>
                  <a:pt x="713107" y="534864"/>
                </a:lnTo>
                <a:lnTo>
                  <a:pt x="711835" y="519310"/>
                </a:lnTo>
                <a:lnTo>
                  <a:pt x="711200" y="504074"/>
                </a:lnTo>
                <a:lnTo>
                  <a:pt x="711200" y="488837"/>
                </a:lnTo>
                <a:lnTo>
                  <a:pt x="711200" y="476458"/>
                </a:lnTo>
                <a:lnTo>
                  <a:pt x="711518" y="463760"/>
                </a:lnTo>
                <a:lnTo>
                  <a:pt x="712153" y="451381"/>
                </a:lnTo>
                <a:lnTo>
                  <a:pt x="713425" y="438684"/>
                </a:lnTo>
                <a:lnTo>
                  <a:pt x="714378" y="426622"/>
                </a:lnTo>
                <a:lnTo>
                  <a:pt x="715968" y="414559"/>
                </a:lnTo>
                <a:lnTo>
                  <a:pt x="717557" y="402180"/>
                </a:lnTo>
                <a:lnTo>
                  <a:pt x="719782" y="390435"/>
                </a:lnTo>
                <a:lnTo>
                  <a:pt x="722007" y="378373"/>
                </a:lnTo>
                <a:lnTo>
                  <a:pt x="724550" y="366945"/>
                </a:lnTo>
                <a:lnTo>
                  <a:pt x="727410" y="355201"/>
                </a:lnTo>
                <a:lnTo>
                  <a:pt x="730271" y="343456"/>
                </a:lnTo>
                <a:lnTo>
                  <a:pt x="733450" y="332028"/>
                </a:lnTo>
                <a:lnTo>
                  <a:pt x="736946" y="320601"/>
                </a:lnTo>
                <a:lnTo>
                  <a:pt x="740442" y="309491"/>
                </a:lnTo>
                <a:lnTo>
                  <a:pt x="744575" y="298381"/>
                </a:lnTo>
                <a:lnTo>
                  <a:pt x="748707" y="287906"/>
                </a:lnTo>
                <a:lnTo>
                  <a:pt x="753157" y="277114"/>
                </a:lnTo>
                <a:lnTo>
                  <a:pt x="757607" y="266321"/>
                </a:lnTo>
                <a:lnTo>
                  <a:pt x="762374" y="255846"/>
                </a:lnTo>
                <a:lnTo>
                  <a:pt x="767460" y="245688"/>
                </a:lnTo>
                <a:lnTo>
                  <a:pt x="772864" y="235531"/>
                </a:lnTo>
                <a:lnTo>
                  <a:pt x="778267" y="225373"/>
                </a:lnTo>
                <a:lnTo>
                  <a:pt x="783989" y="215533"/>
                </a:lnTo>
                <a:lnTo>
                  <a:pt x="789710" y="205693"/>
                </a:lnTo>
                <a:lnTo>
                  <a:pt x="795749" y="196487"/>
                </a:lnTo>
                <a:lnTo>
                  <a:pt x="801789" y="187282"/>
                </a:lnTo>
                <a:lnTo>
                  <a:pt x="808146" y="177759"/>
                </a:lnTo>
                <a:lnTo>
                  <a:pt x="815138" y="168871"/>
                </a:lnTo>
                <a:lnTo>
                  <a:pt x="821813" y="160300"/>
                </a:lnTo>
                <a:lnTo>
                  <a:pt x="828806" y="151730"/>
                </a:lnTo>
                <a:lnTo>
                  <a:pt x="835799" y="143159"/>
                </a:lnTo>
                <a:lnTo>
                  <a:pt x="843110" y="134906"/>
                </a:lnTo>
                <a:lnTo>
                  <a:pt x="850738" y="126971"/>
                </a:lnTo>
                <a:lnTo>
                  <a:pt x="858367" y="119035"/>
                </a:lnTo>
                <a:lnTo>
                  <a:pt x="866313" y="111734"/>
                </a:lnTo>
                <a:lnTo>
                  <a:pt x="874260" y="104433"/>
                </a:lnTo>
                <a:lnTo>
                  <a:pt x="882206" y="97450"/>
                </a:lnTo>
                <a:lnTo>
                  <a:pt x="890788" y="90149"/>
                </a:lnTo>
                <a:lnTo>
                  <a:pt x="899052" y="83801"/>
                </a:lnTo>
                <a:lnTo>
                  <a:pt x="907634" y="76817"/>
                </a:lnTo>
                <a:lnTo>
                  <a:pt x="916216" y="70786"/>
                </a:lnTo>
                <a:lnTo>
                  <a:pt x="925116" y="64755"/>
                </a:lnTo>
                <a:lnTo>
                  <a:pt x="934016" y="59041"/>
                </a:lnTo>
                <a:lnTo>
                  <a:pt x="943552" y="53645"/>
                </a:lnTo>
                <a:lnTo>
                  <a:pt x="952452" y="48249"/>
                </a:lnTo>
                <a:lnTo>
                  <a:pt x="961988" y="43170"/>
                </a:lnTo>
                <a:lnTo>
                  <a:pt x="971205" y="38726"/>
                </a:lnTo>
                <a:lnTo>
                  <a:pt x="981059" y="33965"/>
                </a:lnTo>
                <a:lnTo>
                  <a:pt x="990595" y="29838"/>
                </a:lnTo>
                <a:lnTo>
                  <a:pt x="1000766" y="25712"/>
                </a:lnTo>
                <a:lnTo>
                  <a:pt x="1010302" y="22220"/>
                </a:lnTo>
                <a:lnTo>
                  <a:pt x="1020791" y="18728"/>
                </a:lnTo>
                <a:lnTo>
                  <a:pt x="1030962" y="15237"/>
                </a:lnTo>
                <a:lnTo>
                  <a:pt x="1041134" y="12380"/>
                </a:lnTo>
                <a:lnTo>
                  <a:pt x="1051305" y="10158"/>
                </a:lnTo>
                <a:lnTo>
                  <a:pt x="1062112" y="7936"/>
                </a:lnTo>
                <a:lnTo>
                  <a:pt x="1072283" y="5714"/>
                </a:lnTo>
                <a:lnTo>
                  <a:pt x="1083091" y="3809"/>
                </a:lnTo>
                <a:lnTo>
                  <a:pt x="1093898" y="2539"/>
                </a:lnTo>
                <a:lnTo>
                  <a:pt x="1104705" y="1587"/>
                </a:lnTo>
                <a:lnTo>
                  <a:pt x="1115512" y="635"/>
                </a:lnTo>
                <a:lnTo>
                  <a:pt x="1126637" y="317"/>
                </a:lnTo>
                <a:lnTo>
                  <a:pt x="1137444" y="0"/>
                </a:lnTo>
                <a:close/>
              </a:path>
            </a:pathLst>
          </a:custGeom>
          <a:solidFill>
            <a:schemeClr val="accent1">
              <a:lumMod val="60000"/>
              <a:lumOff val="4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
        <p:nvSpPr>
          <p:cNvPr id="11" name="锤子"/>
          <p:cNvSpPr/>
          <p:nvPr/>
        </p:nvSpPr>
        <p:spPr bwMode="auto">
          <a:xfrm>
            <a:off x="1627188" y="5715000"/>
            <a:ext cx="719137" cy="431800"/>
          </a:xfrm>
          <a:custGeom>
            <a:avLst/>
            <a:gdLst>
              <a:gd name="T0" fmla="*/ 47254 w 1217613"/>
              <a:gd name="T1" fmla="*/ 947019 h 669925"/>
              <a:gd name="T2" fmla="*/ 1016112 w 1217613"/>
              <a:gd name="T3" fmla="*/ 958724 h 669925"/>
              <a:gd name="T4" fmla="*/ 1027126 w 1217613"/>
              <a:gd name="T5" fmla="*/ 937796 h 669925"/>
              <a:gd name="T6" fmla="*/ 74610 w 1217613"/>
              <a:gd name="T7" fmla="*/ 846641 h 669925"/>
              <a:gd name="T8" fmla="*/ 1025349 w 1217613"/>
              <a:gd name="T9" fmla="*/ 856927 h 669925"/>
              <a:gd name="T10" fmla="*/ 1035298 w 1217613"/>
              <a:gd name="T11" fmla="*/ 886366 h 669925"/>
              <a:gd name="T12" fmla="*/ 1027126 w 1217613"/>
              <a:gd name="T13" fmla="*/ 915806 h 669925"/>
              <a:gd name="T14" fmla="*/ 1068339 w 1217613"/>
              <a:gd name="T15" fmla="*/ 950211 h 669925"/>
              <a:gd name="T16" fmla="*/ 1070115 w 1217613"/>
              <a:gd name="T17" fmla="*/ 1006606 h 669925"/>
              <a:gd name="T18" fmla="*/ 1028191 w 1217613"/>
              <a:gd name="T19" fmla="*/ 1044558 h 669925"/>
              <a:gd name="T20" fmla="*/ 35174 w 1217613"/>
              <a:gd name="T21" fmla="*/ 1039592 h 669925"/>
              <a:gd name="T22" fmla="*/ 1067 w 1217613"/>
              <a:gd name="T23" fmla="*/ 993838 h 669925"/>
              <a:gd name="T24" fmla="*/ 13502 w 1217613"/>
              <a:gd name="T25" fmla="*/ 939569 h 669925"/>
              <a:gd name="T26" fmla="*/ 60044 w 1217613"/>
              <a:gd name="T27" fmla="*/ 913323 h 669925"/>
              <a:gd name="T28" fmla="*/ 40148 w 1217613"/>
              <a:gd name="T29" fmla="*/ 877853 h 669925"/>
              <a:gd name="T30" fmla="*/ 55425 w 1217613"/>
              <a:gd name="T31" fmla="*/ 852672 h 669925"/>
              <a:gd name="T32" fmla="*/ 327511 w 1217613"/>
              <a:gd name="T33" fmla="*/ 640342 h 669925"/>
              <a:gd name="T34" fmla="*/ 309767 w 1217613"/>
              <a:gd name="T35" fmla="*/ 656642 h 669925"/>
              <a:gd name="T36" fmla="*/ 310831 w 1217613"/>
              <a:gd name="T37" fmla="*/ 681448 h 669925"/>
              <a:gd name="T38" fmla="*/ 330350 w 1217613"/>
              <a:gd name="T39" fmla="*/ 695623 h 669925"/>
              <a:gd name="T40" fmla="*/ 753734 w 1217613"/>
              <a:gd name="T41" fmla="*/ 691370 h 669925"/>
              <a:gd name="T42" fmla="*/ 766157 w 1217613"/>
              <a:gd name="T43" fmla="*/ 670463 h 669925"/>
              <a:gd name="T44" fmla="*/ 758348 w 1217613"/>
              <a:gd name="T45" fmla="*/ 647784 h 669925"/>
              <a:gd name="T46" fmla="*/ 335674 w 1217613"/>
              <a:gd name="T47" fmla="*/ 639279 h 669925"/>
              <a:gd name="T48" fmla="*/ 315800 w 1217613"/>
              <a:gd name="T49" fmla="*/ 24805 h 669925"/>
              <a:gd name="T50" fmla="*/ 307283 w 1217613"/>
              <a:gd name="T51" fmla="*/ 47839 h 669925"/>
              <a:gd name="T52" fmla="*/ 319704 w 1217613"/>
              <a:gd name="T53" fmla="*/ 68393 h 669925"/>
              <a:gd name="T54" fmla="*/ 743798 w 1217613"/>
              <a:gd name="T55" fmla="*/ 72645 h 669925"/>
              <a:gd name="T56" fmla="*/ 762962 w 1217613"/>
              <a:gd name="T57" fmla="*/ 58116 h 669925"/>
              <a:gd name="T58" fmla="*/ 764381 w 1217613"/>
              <a:gd name="T59" fmla="*/ 33310 h 669925"/>
              <a:gd name="T60" fmla="*/ 746638 w 1217613"/>
              <a:gd name="T61" fmla="*/ 17363 h 669925"/>
              <a:gd name="T62" fmla="*/ 763317 w 1217613"/>
              <a:gd name="T63" fmla="*/ 1417 h 669925"/>
              <a:gd name="T64" fmla="*/ 817616 w 1217613"/>
              <a:gd name="T65" fmla="*/ 41461 h 669925"/>
              <a:gd name="T66" fmla="*/ 821164 w 1217613"/>
              <a:gd name="T67" fmla="*/ 110207 h 669925"/>
              <a:gd name="T68" fmla="*/ 771124 w 1217613"/>
              <a:gd name="T69" fmla="*/ 155568 h 669925"/>
              <a:gd name="T70" fmla="*/ 752315 w 1217613"/>
              <a:gd name="T71" fmla="*/ 190294 h 669925"/>
              <a:gd name="T72" fmla="*/ 1816987 w 1217613"/>
              <a:gd name="T73" fmla="*/ 283140 h 669925"/>
              <a:gd name="T74" fmla="*/ 1859220 w 1217613"/>
              <a:gd name="T75" fmla="*/ 299440 h 669925"/>
              <a:gd name="T76" fmla="*/ 1898967 w 1217613"/>
              <a:gd name="T77" fmla="*/ 349761 h 669925"/>
              <a:gd name="T78" fmla="*/ 1905000 w 1217613"/>
              <a:gd name="T79" fmla="*/ 401497 h 669925"/>
              <a:gd name="T80" fmla="*/ 1892579 w 1217613"/>
              <a:gd name="T81" fmla="*/ 445794 h 669925"/>
              <a:gd name="T82" fmla="*/ 1854961 w 1217613"/>
              <a:gd name="T83" fmla="*/ 484775 h 669925"/>
              <a:gd name="T84" fmla="*/ 1811664 w 1217613"/>
              <a:gd name="T85" fmla="*/ 499304 h 669925"/>
              <a:gd name="T86" fmla="*/ 750541 w 1217613"/>
              <a:gd name="T87" fmla="*/ 598173 h 669925"/>
              <a:gd name="T88" fmla="*/ 778578 w 1217613"/>
              <a:gd name="T89" fmla="*/ 629002 h 669925"/>
              <a:gd name="T90" fmla="*/ 824004 w 1217613"/>
              <a:gd name="T91" fmla="*/ 678968 h 669925"/>
              <a:gd name="T92" fmla="*/ 813711 w 1217613"/>
              <a:gd name="T93" fmla="*/ 747006 h 669925"/>
              <a:gd name="T94" fmla="*/ 755864 w 1217613"/>
              <a:gd name="T95" fmla="*/ 781734 h 669925"/>
              <a:gd name="T96" fmla="*/ 277472 w 1217613"/>
              <a:gd name="T97" fmla="*/ 763662 h 669925"/>
              <a:gd name="T98" fmla="*/ 248370 w 1217613"/>
              <a:gd name="T99" fmla="*/ 702356 h 669925"/>
              <a:gd name="T100" fmla="*/ 277472 w 1217613"/>
              <a:gd name="T101" fmla="*/ 641051 h 669925"/>
              <a:gd name="T102" fmla="*/ 332125 w 1217613"/>
              <a:gd name="T103" fmla="*/ 616953 h 669925"/>
              <a:gd name="T104" fmla="*/ 321478 w 1217613"/>
              <a:gd name="T105" fmla="*/ 203760 h 669925"/>
              <a:gd name="T106" fmla="*/ 320059 w 1217613"/>
              <a:gd name="T107" fmla="*/ 158757 h 669925"/>
              <a:gd name="T108" fmla="*/ 262212 w 1217613"/>
              <a:gd name="T109" fmla="*/ 123673 h 669925"/>
              <a:gd name="T110" fmla="*/ 252274 w 1217613"/>
              <a:gd name="T111" fmla="*/ 55635 h 669925"/>
              <a:gd name="T112" fmla="*/ 296991 w 1217613"/>
              <a:gd name="T113" fmla="*/ 6024 h 6699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17613" h="669925">
                <a:moveTo>
                  <a:pt x="37924" y="593725"/>
                </a:moveTo>
                <a:lnTo>
                  <a:pt x="36107" y="594405"/>
                </a:lnTo>
                <a:lnTo>
                  <a:pt x="34290" y="595086"/>
                </a:lnTo>
                <a:lnTo>
                  <a:pt x="32701" y="596446"/>
                </a:lnTo>
                <a:lnTo>
                  <a:pt x="31565" y="598034"/>
                </a:lnTo>
                <a:lnTo>
                  <a:pt x="30657" y="599621"/>
                </a:lnTo>
                <a:lnTo>
                  <a:pt x="30203" y="601662"/>
                </a:lnTo>
                <a:lnTo>
                  <a:pt x="29976" y="603477"/>
                </a:lnTo>
                <a:lnTo>
                  <a:pt x="30203" y="605518"/>
                </a:lnTo>
                <a:lnTo>
                  <a:pt x="30657" y="607559"/>
                </a:lnTo>
                <a:lnTo>
                  <a:pt x="31565" y="608920"/>
                </a:lnTo>
                <a:lnTo>
                  <a:pt x="32701" y="610507"/>
                </a:lnTo>
                <a:lnTo>
                  <a:pt x="34290" y="611868"/>
                </a:lnTo>
                <a:lnTo>
                  <a:pt x="36107" y="612548"/>
                </a:lnTo>
                <a:lnTo>
                  <a:pt x="37924" y="613002"/>
                </a:lnTo>
                <a:lnTo>
                  <a:pt x="39967" y="613455"/>
                </a:lnTo>
                <a:lnTo>
                  <a:pt x="647421" y="613455"/>
                </a:lnTo>
                <a:lnTo>
                  <a:pt x="649465" y="613002"/>
                </a:lnTo>
                <a:lnTo>
                  <a:pt x="651282" y="612548"/>
                </a:lnTo>
                <a:lnTo>
                  <a:pt x="653098" y="611868"/>
                </a:lnTo>
                <a:lnTo>
                  <a:pt x="654461" y="610507"/>
                </a:lnTo>
                <a:lnTo>
                  <a:pt x="655823" y="608920"/>
                </a:lnTo>
                <a:lnTo>
                  <a:pt x="656505" y="607559"/>
                </a:lnTo>
                <a:lnTo>
                  <a:pt x="657413" y="605518"/>
                </a:lnTo>
                <a:lnTo>
                  <a:pt x="657413" y="603477"/>
                </a:lnTo>
                <a:lnTo>
                  <a:pt x="657413" y="601662"/>
                </a:lnTo>
                <a:lnTo>
                  <a:pt x="656505" y="599621"/>
                </a:lnTo>
                <a:lnTo>
                  <a:pt x="655823" y="598034"/>
                </a:lnTo>
                <a:lnTo>
                  <a:pt x="654461" y="596446"/>
                </a:lnTo>
                <a:lnTo>
                  <a:pt x="653098" y="595086"/>
                </a:lnTo>
                <a:lnTo>
                  <a:pt x="651282" y="594405"/>
                </a:lnTo>
                <a:lnTo>
                  <a:pt x="649465" y="593725"/>
                </a:lnTo>
                <a:lnTo>
                  <a:pt x="647421" y="593725"/>
                </a:lnTo>
                <a:lnTo>
                  <a:pt x="39967" y="593725"/>
                </a:lnTo>
                <a:lnTo>
                  <a:pt x="37924" y="593725"/>
                </a:lnTo>
                <a:close/>
                <a:moveTo>
                  <a:pt x="47688" y="541337"/>
                </a:moveTo>
                <a:lnTo>
                  <a:pt x="639700" y="541337"/>
                </a:lnTo>
                <a:lnTo>
                  <a:pt x="641971" y="541791"/>
                </a:lnTo>
                <a:lnTo>
                  <a:pt x="644015" y="542018"/>
                </a:lnTo>
                <a:lnTo>
                  <a:pt x="646286" y="542471"/>
                </a:lnTo>
                <a:lnTo>
                  <a:pt x="648330" y="543152"/>
                </a:lnTo>
                <a:lnTo>
                  <a:pt x="650146" y="544285"/>
                </a:lnTo>
                <a:lnTo>
                  <a:pt x="652190" y="545193"/>
                </a:lnTo>
                <a:lnTo>
                  <a:pt x="653780" y="546553"/>
                </a:lnTo>
                <a:lnTo>
                  <a:pt x="655369" y="547914"/>
                </a:lnTo>
                <a:lnTo>
                  <a:pt x="656959" y="549728"/>
                </a:lnTo>
                <a:lnTo>
                  <a:pt x="658094" y="551089"/>
                </a:lnTo>
                <a:lnTo>
                  <a:pt x="659230" y="552903"/>
                </a:lnTo>
                <a:lnTo>
                  <a:pt x="660138" y="554944"/>
                </a:lnTo>
                <a:lnTo>
                  <a:pt x="661046" y="556986"/>
                </a:lnTo>
                <a:lnTo>
                  <a:pt x="661500" y="559027"/>
                </a:lnTo>
                <a:lnTo>
                  <a:pt x="661728" y="561294"/>
                </a:lnTo>
                <a:lnTo>
                  <a:pt x="661955" y="563789"/>
                </a:lnTo>
                <a:lnTo>
                  <a:pt x="661728" y="566737"/>
                </a:lnTo>
                <a:lnTo>
                  <a:pt x="661046" y="570139"/>
                </a:lnTo>
                <a:lnTo>
                  <a:pt x="659911" y="572861"/>
                </a:lnTo>
                <a:lnTo>
                  <a:pt x="658094" y="575809"/>
                </a:lnTo>
                <a:lnTo>
                  <a:pt x="656277" y="578303"/>
                </a:lnTo>
                <a:lnTo>
                  <a:pt x="654007" y="580571"/>
                </a:lnTo>
                <a:lnTo>
                  <a:pt x="651509" y="582386"/>
                </a:lnTo>
                <a:lnTo>
                  <a:pt x="648784" y="583973"/>
                </a:lnTo>
                <a:lnTo>
                  <a:pt x="652871" y="584427"/>
                </a:lnTo>
                <a:lnTo>
                  <a:pt x="656505" y="585561"/>
                </a:lnTo>
                <a:lnTo>
                  <a:pt x="660365" y="586695"/>
                </a:lnTo>
                <a:lnTo>
                  <a:pt x="663998" y="588282"/>
                </a:lnTo>
                <a:lnTo>
                  <a:pt x="667405" y="590323"/>
                </a:lnTo>
                <a:lnTo>
                  <a:pt x="670357" y="592591"/>
                </a:lnTo>
                <a:lnTo>
                  <a:pt x="673536" y="594859"/>
                </a:lnTo>
                <a:lnTo>
                  <a:pt x="676034" y="597807"/>
                </a:lnTo>
                <a:lnTo>
                  <a:pt x="678759" y="600755"/>
                </a:lnTo>
                <a:lnTo>
                  <a:pt x="681030" y="603930"/>
                </a:lnTo>
                <a:lnTo>
                  <a:pt x="682847" y="607559"/>
                </a:lnTo>
                <a:lnTo>
                  <a:pt x="684209" y="610961"/>
                </a:lnTo>
                <a:lnTo>
                  <a:pt x="685572" y="614589"/>
                </a:lnTo>
                <a:lnTo>
                  <a:pt x="686480" y="618445"/>
                </a:lnTo>
                <a:lnTo>
                  <a:pt x="687161" y="622527"/>
                </a:lnTo>
                <a:lnTo>
                  <a:pt x="687388" y="626609"/>
                </a:lnTo>
                <a:lnTo>
                  <a:pt x="687161" y="630918"/>
                </a:lnTo>
                <a:lnTo>
                  <a:pt x="686480" y="635454"/>
                </a:lnTo>
                <a:lnTo>
                  <a:pt x="685572" y="639536"/>
                </a:lnTo>
                <a:lnTo>
                  <a:pt x="683982" y="643618"/>
                </a:lnTo>
                <a:lnTo>
                  <a:pt x="682165" y="647473"/>
                </a:lnTo>
                <a:lnTo>
                  <a:pt x="679894" y="650875"/>
                </a:lnTo>
                <a:lnTo>
                  <a:pt x="677624" y="654277"/>
                </a:lnTo>
                <a:lnTo>
                  <a:pt x="674899" y="657452"/>
                </a:lnTo>
                <a:lnTo>
                  <a:pt x="671719" y="659947"/>
                </a:lnTo>
                <a:lnTo>
                  <a:pt x="668313" y="662441"/>
                </a:lnTo>
                <a:lnTo>
                  <a:pt x="664907" y="664709"/>
                </a:lnTo>
                <a:lnTo>
                  <a:pt x="661046" y="666523"/>
                </a:lnTo>
                <a:lnTo>
                  <a:pt x="657186" y="667884"/>
                </a:lnTo>
                <a:lnTo>
                  <a:pt x="652871" y="668791"/>
                </a:lnTo>
                <a:lnTo>
                  <a:pt x="648784" y="669698"/>
                </a:lnTo>
                <a:lnTo>
                  <a:pt x="644015" y="669925"/>
                </a:lnTo>
                <a:lnTo>
                  <a:pt x="42919" y="669925"/>
                </a:lnTo>
                <a:lnTo>
                  <a:pt x="38605" y="669698"/>
                </a:lnTo>
                <a:lnTo>
                  <a:pt x="34517" y="668791"/>
                </a:lnTo>
                <a:lnTo>
                  <a:pt x="30203" y="667884"/>
                </a:lnTo>
                <a:lnTo>
                  <a:pt x="26342" y="666523"/>
                </a:lnTo>
                <a:lnTo>
                  <a:pt x="22482" y="664709"/>
                </a:lnTo>
                <a:lnTo>
                  <a:pt x="18848" y="662441"/>
                </a:lnTo>
                <a:lnTo>
                  <a:pt x="15669" y="659947"/>
                </a:lnTo>
                <a:lnTo>
                  <a:pt x="12490" y="657452"/>
                </a:lnTo>
                <a:lnTo>
                  <a:pt x="9765" y="654277"/>
                </a:lnTo>
                <a:lnTo>
                  <a:pt x="7494" y="650875"/>
                </a:lnTo>
                <a:lnTo>
                  <a:pt x="4996" y="647473"/>
                </a:lnTo>
                <a:lnTo>
                  <a:pt x="3407" y="643618"/>
                </a:lnTo>
                <a:lnTo>
                  <a:pt x="1817" y="639536"/>
                </a:lnTo>
                <a:lnTo>
                  <a:pt x="682" y="635454"/>
                </a:lnTo>
                <a:lnTo>
                  <a:pt x="227" y="630918"/>
                </a:lnTo>
                <a:lnTo>
                  <a:pt x="0" y="626609"/>
                </a:lnTo>
                <a:lnTo>
                  <a:pt x="227" y="622527"/>
                </a:lnTo>
                <a:lnTo>
                  <a:pt x="682" y="618445"/>
                </a:lnTo>
                <a:lnTo>
                  <a:pt x="1817" y="614589"/>
                </a:lnTo>
                <a:lnTo>
                  <a:pt x="2725" y="610961"/>
                </a:lnTo>
                <a:lnTo>
                  <a:pt x="4542" y="607559"/>
                </a:lnTo>
                <a:lnTo>
                  <a:pt x="6359" y="603930"/>
                </a:lnTo>
                <a:lnTo>
                  <a:pt x="8630" y="600755"/>
                </a:lnTo>
                <a:lnTo>
                  <a:pt x="10900" y="597807"/>
                </a:lnTo>
                <a:lnTo>
                  <a:pt x="13852" y="594859"/>
                </a:lnTo>
                <a:lnTo>
                  <a:pt x="16805" y="592591"/>
                </a:lnTo>
                <a:lnTo>
                  <a:pt x="19984" y="590323"/>
                </a:lnTo>
                <a:lnTo>
                  <a:pt x="23390" y="588282"/>
                </a:lnTo>
                <a:lnTo>
                  <a:pt x="26796" y="586695"/>
                </a:lnTo>
                <a:lnTo>
                  <a:pt x="30657" y="585561"/>
                </a:lnTo>
                <a:lnTo>
                  <a:pt x="34517" y="584427"/>
                </a:lnTo>
                <a:lnTo>
                  <a:pt x="38378" y="583973"/>
                </a:lnTo>
                <a:lnTo>
                  <a:pt x="35880" y="582386"/>
                </a:lnTo>
                <a:lnTo>
                  <a:pt x="33382" y="580571"/>
                </a:lnTo>
                <a:lnTo>
                  <a:pt x="30884" y="578303"/>
                </a:lnTo>
                <a:lnTo>
                  <a:pt x="29067" y="575809"/>
                </a:lnTo>
                <a:lnTo>
                  <a:pt x="27478" y="572861"/>
                </a:lnTo>
                <a:lnTo>
                  <a:pt x="26342" y="570139"/>
                </a:lnTo>
                <a:lnTo>
                  <a:pt x="25661" y="566737"/>
                </a:lnTo>
                <a:lnTo>
                  <a:pt x="25434" y="563789"/>
                </a:lnTo>
                <a:lnTo>
                  <a:pt x="25661" y="561294"/>
                </a:lnTo>
                <a:lnTo>
                  <a:pt x="25888" y="559027"/>
                </a:lnTo>
                <a:lnTo>
                  <a:pt x="26342" y="556986"/>
                </a:lnTo>
                <a:lnTo>
                  <a:pt x="27023" y="554944"/>
                </a:lnTo>
                <a:lnTo>
                  <a:pt x="28159" y="552903"/>
                </a:lnTo>
                <a:lnTo>
                  <a:pt x="29067" y="551089"/>
                </a:lnTo>
                <a:lnTo>
                  <a:pt x="30430" y="549728"/>
                </a:lnTo>
                <a:lnTo>
                  <a:pt x="32019" y="547914"/>
                </a:lnTo>
                <a:lnTo>
                  <a:pt x="33609" y="546553"/>
                </a:lnTo>
                <a:lnTo>
                  <a:pt x="35426" y="545193"/>
                </a:lnTo>
                <a:lnTo>
                  <a:pt x="37015" y="544285"/>
                </a:lnTo>
                <a:lnTo>
                  <a:pt x="38832" y="543152"/>
                </a:lnTo>
                <a:lnTo>
                  <a:pt x="40876" y="542471"/>
                </a:lnTo>
                <a:lnTo>
                  <a:pt x="42919" y="542018"/>
                </a:lnTo>
                <a:lnTo>
                  <a:pt x="45417" y="541791"/>
                </a:lnTo>
                <a:lnTo>
                  <a:pt x="47688" y="541337"/>
                </a:lnTo>
                <a:close/>
                <a:moveTo>
                  <a:pt x="212737" y="408751"/>
                </a:moveTo>
                <a:lnTo>
                  <a:pt x="211149" y="408977"/>
                </a:lnTo>
                <a:lnTo>
                  <a:pt x="209334" y="409431"/>
                </a:lnTo>
                <a:lnTo>
                  <a:pt x="207746" y="410337"/>
                </a:lnTo>
                <a:lnTo>
                  <a:pt x="205932" y="411017"/>
                </a:lnTo>
                <a:lnTo>
                  <a:pt x="204344" y="411923"/>
                </a:lnTo>
                <a:lnTo>
                  <a:pt x="203210" y="412829"/>
                </a:lnTo>
                <a:lnTo>
                  <a:pt x="201849" y="414189"/>
                </a:lnTo>
                <a:lnTo>
                  <a:pt x="200488" y="415322"/>
                </a:lnTo>
                <a:lnTo>
                  <a:pt x="199580" y="416681"/>
                </a:lnTo>
                <a:lnTo>
                  <a:pt x="198673" y="418267"/>
                </a:lnTo>
                <a:lnTo>
                  <a:pt x="197993" y="419853"/>
                </a:lnTo>
                <a:lnTo>
                  <a:pt x="197312" y="421439"/>
                </a:lnTo>
                <a:lnTo>
                  <a:pt x="196858" y="423252"/>
                </a:lnTo>
                <a:lnTo>
                  <a:pt x="196405" y="425065"/>
                </a:lnTo>
                <a:lnTo>
                  <a:pt x="196405" y="426877"/>
                </a:lnTo>
                <a:lnTo>
                  <a:pt x="196405" y="428690"/>
                </a:lnTo>
                <a:lnTo>
                  <a:pt x="196858" y="430729"/>
                </a:lnTo>
                <a:lnTo>
                  <a:pt x="197312" y="432315"/>
                </a:lnTo>
                <a:lnTo>
                  <a:pt x="197993" y="434128"/>
                </a:lnTo>
                <a:lnTo>
                  <a:pt x="198673" y="435714"/>
                </a:lnTo>
                <a:lnTo>
                  <a:pt x="199580" y="437073"/>
                </a:lnTo>
                <a:lnTo>
                  <a:pt x="200488" y="438659"/>
                </a:lnTo>
                <a:lnTo>
                  <a:pt x="201849" y="440019"/>
                </a:lnTo>
                <a:lnTo>
                  <a:pt x="203210" y="440925"/>
                </a:lnTo>
                <a:lnTo>
                  <a:pt x="204344" y="442058"/>
                </a:lnTo>
                <a:lnTo>
                  <a:pt x="205932" y="442964"/>
                </a:lnTo>
                <a:lnTo>
                  <a:pt x="207746" y="443871"/>
                </a:lnTo>
                <a:lnTo>
                  <a:pt x="209334" y="444324"/>
                </a:lnTo>
                <a:lnTo>
                  <a:pt x="211149" y="444777"/>
                </a:lnTo>
                <a:lnTo>
                  <a:pt x="212737" y="445004"/>
                </a:lnTo>
                <a:lnTo>
                  <a:pt x="214552" y="445230"/>
                </a:lnTo>
                <a:lnTo>
                  <a:pt x="471555" y="445230"/>
                </a:lnTo>
                <a:lnTo>
                  <a:pt x="473596" y="445004"/>
                </a:lnTo>
                <a:lnTo>
                  <a:pt x="475411" y="444777"/>
                </a:lnTo>
                <a:lnTo>
                  <a:pt x="477226" y="444324"/>
                </a:lnTo>
                <a:lnTo>
                  <a:pt x="478814" y="443871"/>
                </a:lnTo>
                <a:lnTo>
                  <a:pt x="480175" y="442964"/>
                </a:lnTo>
                <a:lnTo>
                  <a:pt x="481762" y="442058"/>
                </a:lnTo>
                <a:lnTo>
                  <a:pt x="483350" y="440925"/>
                </a:lnTo>
                <a:lnTo>
                  <a:pt x="484711" y="440019"/>
                </a:lnTo>
                <a:lnTo>
                  <a:pt x="485845" y="438659"/>
                </a:lnTo>
                <a:lnTo>
                  <a:pt x="486980" y="437073"/>
                </a:lnTo>
                <a:lnTo>
                  <a:pt x="487660" y="435714"/>
                </a:lnTo>
                <a:lnTo>
                  <a:pt x="488567" y="434128"/>
                </a:lnTo>
                <a:lnTo>
                  <a:pt x="489248" y="432315"/>
                </a:lnTo>
                <a:lnTo>
                  <a:pt x="489475" y="430729"/>
                </a:lnTo>
                <a:lnTo>
                  <a:pt x="489702" y="428690"/>
                </a:lnTo>
                <a:lnTo>
                  <a:pt x="489928" y="426877"/>
                </a:lnTo>
                <a:lnTo>
                  <a:pt x="489702" y="425065"/>
                </a:lnTo>
                <a:lnTo>
                  <a:pt x="489475" y="423252"/>
                </a:lnTo>
                <a:lnTo>
                  <a:pt x="489248" y="421439"/>
                </a:lnTo>
                <a:lnTo>
                  <a:pt x="488567" y="419853"/>
                </a:lnTo>
                <a:lnTo>
                  <a:pt x="487660" y="418267"/>
                </a:lnTo>
                <a:lnTo>
                  <a:pt x="486980" y="416681"/>
                </a:lnTo>
                <a:lnTo>
                  <a:pt x="485845" y="415322"/>
                </a:lnTo>
                <a:lnTo>
                  <a:pt x="484711" y="414189"/>
                </a:lnTo>
                <a:lnTo>
                  <a:pt x="483350" y="412829"/>
                </a:lnTo>
                <a:lnTo>
                  <a:pt x="481762" y="411923"/>
                </a:lnTo>
                <a:lnTo>
                  <a:pt x="480175" y="411017"/>
                </a:lnTo>
                <a:lnTo>
                  <a:pt x="478814" y="410337"/>
                </a:lnTo>
                <a:lnTo>
                  <a:pt x="477226" y="409431"/>
                </a:lnTo>
                <a:lnTo>
                  <a:pt x="475411" y="408977"/>
                </a:lnTo>
                <a:lnTo>
                  <a:pt x="473596" y="408751"/>
                </a:lnTo>
                <a:lnTo>
                  <a:pt x="471555" y="408751"/>
                </a:lnTo>
                <a:lnTo>
                  <a:pt x="214552" y="408751"/>
                </a:lnTo>
                <a:lnTo>
                  <a:pt x="212737" y="408751"/>
                </a:lnTo>
                <a:close/>
                <a:moveTo>
                  <a:pt x="212737" y="10422"/>
                </a:moveTo>
                <a:lnTo>
                  <a:pt x="211149" y="10649"/>
                </a:lnTo>
                <a:lnTo>
                  <a:pt x="209334" y="11102"/>
                </a:lnTo>
                <a:lnTo>
                  <a:pt x="207746" y="11782"/>
                </a:lnTo>
                <a:lnTo>
                  <a:pt x="205932" y="12462"/>
                </a:lnTo>
                <a:lnTo>
                  <a:pt x="204344" y="13368"/>
                </a:lnTo>
                <a:lnTo>
                  <a:pt x="203210" y="14501"/>
                </a:lnTo>
                <a:lnTo>
                  <a:pt x="201849" y="15860"/>
                </a:lnTo>
                <a:lnTo>
                  <a:pt x="200488" y="16993"/>
                </a:lnTo>
                <a:lnTo>
                  <a:pt x="199580" y="18353"/>
                </a:lnTo>
                <a:lnTo>
                  <a:pt x="198673" y="19939"/>
                </a:lnTo>
                <a:lnTo>
                  <a:pt x="197993" y="21298"/>
                </a:lnTo>
                <a:lnTo>
                  <a:pt x="197312" y="23111"/>
                </a:lnTo>
                <a:lnTo>
                  <a:pt x="196858" y="24924"/>
                </a:lnTo>
                <a:lnTo>
                  <a:pt x="196405" y="26736"/>
                </a:lnTo>
                <a:lnTo>
                  <a:pt x="196405" y="28549"/>
                </a:lnTo>
                <a:lnTo>
                  <a:pt x="196405" y="30588"/>
                </a:lnTo>
                <a:lnTo>
                  <a:pt x="196858" y="32401"/>
                </a:lnTo>
                <a:lnTo>
                  <a:pt x="197312" y="34213"/>
                </a:lnTo>
                <a:lnTo>
                  <a:pt x="197993" y="35799"/>
                </a:lnTo>
                <a:lnTo>
                  <a:pt x="198673" y="37159"/>
                </a:lnTo>
                <a:lnTo>
                  <a:pt x="199580" y="38745"/>
                </a:lnTo>
                <a:lnTo>
                  <a:pt x="200488" y="40331"/>
                </a:lnTo>
                <a:lnTo>
                  <a:pt x="201849" y="41691"/>
                </a:lnTo>
                <a:lnTo>
                  <a:pt x="203210" y="42597"/>
                </a:lnTo>
                <a:lnTo>
                  <a:pt x="204344" y="43730"/>
                </a:lnTo>
                <a:lnTo>
                  <a:pt x="205932" y="44636"/>
                </a:lnTo>
                <a:lnTo>
                  <a:pt x="207746" y="45542"/>
                </a:lnTo>
                <a:lnTo>
                  <a:pt x="209334" y="45996"/>
                </a:lnTo>
                <a:lnTo>
                  <a:pt x="211149" y="46449"/>
                </a:lnTo>
                <a:lnTo>
                  <a:pt x="212737" y="46675"/>
                </a:lnTo>
                <a:lnTo>
                  <a:pt x="214552" y="46902"/>
                </a:lnTo>
                <a:lnTo>
                  <a:pt x="471555" y="46902"/>
                </a:lnTo>
                <a:lnTo>
                  <a:pt x="473596" y="46675"/>
                </a:lnTo>
                <a:lnTo>
                  <a:pt x="475411" y="46449"/>
                </a:lnTo>
                <a:lnTo>
                  <a:pt x="477226" y="45996"/>
                </a:lnTo>
                <a:lnTo>
                  <a:pt x="478814" y="45542"/>
                </a:lnTo>
                <a:lnTo>
                  <a:pt x="480175" y="44636"/>
                </a:lnTo>
                <a:lnTo>
                  <a:pt x="481762" y="43730"/>
                </a:lnTo>
                <a:lnTo>
                  <a:pt x="483350" y="42597"/>
                </a:lnTo>
                <a:lnTo>
                  <a:pt x="484711" y="41691"/>
                </a:lnTo>
                <a:lnTo>
                  <a:pt x="485845" y="40331"/>
                </a:lnTo>
                <a:lnTo>
                  <a:pt x="486980" y="38745"/>
                </a:lnTo>
                <a:lnTo>
                  <a:pt x="487660" y="37159"/>
                </a:lnTo>
                <a:lnTo>
                  <a:pt x="488567" y="35799"/>
                </a:lnTo>
                <a:lnTo>
                  <a:pt x="489248" y="34213"/>
                </a:lnTo>
                <a:lnTo>
                  <a:pt x="489475" y="32401"/>
                </a:lnTo>
                <a:lnTo>
                  <a:pt x="489702" y="30588"/>
                </a:lnTo>
                <a:lnTo>
                  <a:pt x="489928" y="28549"/>
                </a:lnTo>
                <a:lnTo>
                  <a:pt x="489702" y="26736"/>
                </a:lnTo>
                <a:lnTo>
                  <a:pt x="489475" y="24924"/>
                </a:lnTo>
                <a:lnTo>
                  <a:pt x="489248" y="23111"/>
                </a:lnTo>
                <a:lnTo>
                  <a:pt x="488567" y="21298"/>
                </a:lnTo>
                <a:lnTo>
                  <a:pt x="487660" y="19939"/>
                </a:lnTo>
                <a:lnTo>
                  <a:pt x="486980" y="18353"/>
                </a:lnTo>
                <a:lnTo>
                  <a:pt x="485845" y="16993"/>
                </a:lnTo>
                <a:lnTo>
                  <a:pt x="484711" y="15860"/>
                </a:lnTo>
                <a:lnTo>
                  <a:pt x="483350" y="14501"/>
                </a:lnTo>
                <a:lnTo>
                  <a:pt x="481762" y="13368"/>
                </a:lnTo>
                <a:lnTo>
                  <a:pt x="480175" y="12462"/>
                </a:lnTo>
                <a:lnTo>
                  <a:pt x="478814" y="11782"/>
                </a:lnTo>
                <a:lnTo>
                  <a:pt x="477226" y="11102"/>
                </a:lnTo>
                <a:lnTo>
                  <a:pt x="475411" y="10649"/>
                </a:lnTo>
                <a:lnTo>
                  <a:pt x="473596" y="10422"/>
                </a:lnTo>
                <a:lnTo>
                  <a:pt x="471555" y="10422"/>
                </a:lnTo>
                <a:lnTo>
                  <a:pt x="214552" y="10422"/>
                </a:lnTo>
                <a:lnTo>
                  <a:pt x="212737" y="10422"/>
                </a:lnTo>
                <a:close/>
                <a:moveTo>
                  <a:pt x="209788" y="0"/>
                </a:moveTo>
                <a:lnTo>
                  <a:pt x="477679" y="0"/>
                </a:lnTo>
                <a:lnTo>
                  <a:pt x="483123" y="226"/>
                </a:lnTo>
                <a:lnTo>
                  <a:pt x="487887" y="906"/>
                </a:lnTo>
                <a:lnTo>
                  <a:pt x="492877" y="2266"/>
                </a:lnTo>
                <a:lnTo>
                  <a:pt x="497641" y="3852"/>
                </a:lnTo>
                <a:lnTo>
                  <a:pt x="501951" y="6117"/>
                </a:lnTo>
                <a:lnTo>
                  <a:pt x="506261" y="8610"/>
                </a:lnTo>
                <a:lnTo>
                  <a:pt x="510117" y="11329"/>
                </a:lnTo>
                <a:lnTo>
                  <a:pt x="513746" y="14727"/>
                </a:lnTo>
                <a:lnTo>
                  <a:pt x="517149" y="18353"/>
                </a:lnTo>
                <a:lnTo>
                  <a:pt x="520097" y="22205"/>
                </a:lnTo>
                <a:lnTo>
                  <a:pt x="522593" y="26510"/>
                </a:lnTo>
                <a:lnTo>
                  <a:pt x="524861" y="30815"/>
                </a:lnTo>
                <a:lnTo>
                  <a:pt x="526676" y="35573"/>
                </a:lnTo>
                <a:lnTo>
                  <a:pt x="527583" y="40558"/>
                </a:lnTo>
                <a:lnTo>
                  <a:pt x="528717" y="45542"/>
                </a:lnTo>
                <a:lnTo>
                  <a:pt x="528944" y="50754"/>
                </a:lnTo>
                <a:lnTo>
                  <a:pt x="528717" y="55965"/>
                </a:lnTo>
                <a:lnTo>
                  <a:pt x="527583" y="60950"/>
                </a:lnTo>
                <a:lnTo>
                  <a:pt x="526676" y="65935"/>
                </a:lnTo>
                <a:lnTo>
                  <a:pt x="524861" y="70466"/>
                </a:lnTo>
                <a:lnTo>
                  <a:pt x="522593" y="74998"/>
                </a:lnTo>
                <a:lnTo>
                  <a:pt x="520097" y="79076"/>
                </a:lnTo>
                <a:lnTo>
                  <a:pt x="517149" y="82928"/>
                </a:lnTo>
                <a:lnTo>
                  <a:pt x="513746" y="86780"/>
                </a:lnTo>
                <a:lnTo>
                  <a:pt x="510117" y="89952"/>
                </a:lnTo>
                <a:lnTo>
                  <a:pt x="506261" y="92898"/>
                </a:lnTo>
                <a:lnTo>
                  <a:pt x="501951" y="95617"/>
                </a:lnTo>
                <a:lnTo>
                  <a:pt x="497641" y="97656"/>
                </a:lnTo>
                <a:lnTo>
                  <a:pt x="492877" y="99469"/>
                </a:lnTo>
                <a:lnTo>
                  <a:pt x="487887" y="100601"/>
                </a:lnTo>
                <a:lnTo>
                  <a:pt x="483123" y="101508"/>
                </a:lnTo>
                <a:lnTo>
                  <a:pt x="477679" y="101734"/>
                </a:lnTo>
                <a:lnTo>
                  <a:pt x="473370" y="101734"/>
                </a:lnTo>
                <a:lnTo>
                  <a:pt x="475184" y="105360"/>
                </a:lnTo>
                <a:lnTo>
                  <a:pt x="476999" y="109212"/>
                </a:lnTo>
                <a:lnTo>
                  <a:pt x="478587" y="113290"/>
                </a:lnTo>
                <a:lnTo>
                  <a:pt x="479721" y="117368"/>
                </a:lnTo>
                <a:lnTo>
                  <a:pt x="480855" y="121673"/>
                </a:lnTo>
                <a:lnTo>
                  <a:pt x="481536" y="125978"/>
                </a:lnTo>
                <a:lnTo>
                  <a:pt x="481989" y="130283"/>
                </a:lnTo>
                <a:lnTo>
                  <a:pt x="482216" y="134815"/>
                </a:lnTo>
                <a:lnTo>
                  <a:pt x="482216" y="180358"/>
                </a:lnTo>
                <a:lnTo>
                  <a:pt x="484258" y="180131"/>
                </a:lnTo>
                <a:lnTo>
                  <a:pt x="1150924" y="180131"/>
                </a:lnTo>
                <a:lnTo>
                  <a:pt x="1154553" y="180131"/>
                </a:lnTo>
                <a:lnTo>
                  <a:pt x="1157956" y="180358"/>
                </a:lnTo>
                <a:lnTo>
                  <a:pt x="1161358" y="181038"/>
                </a:lnTo>
                <a:lnTo>
                  <a:pt x="1164534" y="181491"/>
                </a:lnTo>
                <a:lnTo>
                  <a:pt x="1167936" y="182170"/>
                </a:lnTo>
                <a:lnTo>
                  <a:pt x="1170885" y="183303"/>
                </a:lnTo>
                <a:lnTo>
                  <a:pt x="1174061" y="184210"/>
                </a:lnTo>
                <a:lnTo>
                  <a:pt x="1177237" y="185343"/>
                </a:lnTo>
                <a:lnTo>
                  <a:pt x="1179959" y="186929"/>
                </a:lnTo>
                <a:lnTo>
                  <a:pt x="1182908" y="188062"/>
                </a:lnTo>
                <a:lnTo>
                  <a:pt x="1185630" y="189874"/>
                </a:lnTo>
                <a:lnTo>
                  <a:pt x="1188352" y="191460"/>
                </a:lnTo>
                <a:lnTo>
                  <a:pt x="1193569" y="195312"/>
                </a:lnTo>
                <a:lnTo>
                  <a:pt x="1198105" y="199617"/>
                </a:lnTo>
                <a:lnTo>
                  <a:pt x="1202415" y="204375"/>
                </a:lnTo>
                <a:lnTo>
                  <a:pt x="1206271" y="209587"/>
                </a:lnTo>
                <a:lnTo>
                  <a:pt x="1208086" y="212079"/>
                </a:lnTo>
                <a:lnTo>
                  <a:pt x="1209674" y="215025"/>
                </a:lnTo>
                <a:lnTo>
                  <a:pt x="1211262" y="217744"/>
                </a:lnTo>
                <a:lnTo>
                  <a:pt x="1212396" y="220916"/>
                </a:lnTo>
                <a:lnTo>
                  <a:pt x="1213757" y="223635"/>
                </a:lnTo>
                <a:lnTo>
                  <a:pt x="1214664" y="227033"/>
                </a:lnTo>
                <a:lnTo>
                  <a:pt x="1215572" y="229979"/>
                </a:lnTo>
                <a:lnTo>
                  <a:pt x="1216252" y="233151"/>
                </a:lnTo>
                <a:lnTo>
                  <a:pt x="1216706" y="236323"/>
                </a:lnTo>
                <a:lnTo>
                  <a:pt x="1217386" y="239722"/>
                </a:lnTo>
                <a:lnTo>
                  <a:pt x="1217613" y="243121"/>
                </a:lnTo>
                <a:lnTo>
                  <a:pt x="1217613" y="246746"/>
                </a:lnTo>
                <a:lnTo>
                  <a:pt x="1217613" y="253317"/>
                </a:lnTo>
                <a:lnTo>
                  <a:pt x="1217613" y="256715"/>
                </a:lnTo>
                <a:lnTo>
                  <a:pt x="1217386" y="259888"/>
                </a:lnTo>
                <a:lnTo>
                  <a:pt x="1216706" y="263286"/>
                </a:lnTo>
                <a:lnTo>
                  <a:pt x="1216252" y="266685"/>
                </a:lnTo>
                <a:lnTo>
                  <a:pt x="1215572" y="269857"/>
                </a:lnTo>
                <a:lnTo>
                  <a:pt x="1214664" y="273029"/>
                </a:lnTo>
                <a:lnTo>
                  <a:pt x="1213757" y="275975"/>
                </a:lnTo>
                <a:lnTo>
                  <a:pt x="1212396" y="279147"/>
                </a:lnTo>
                <a:lnTo>
                  <a:pt x="1211262" y="281866"/>
                </a:lnTo>
                <a:lnTo>
                  <a:pt x="1209674" y="285038"/>
                </a:lnTo>
                <a:lnTo>
                  <a:pt x="1208086" y="287530"/>
                </a:lnTo>
                <a:lnTo>
                  <a:pt x="1206271" y="290476"/>
                </a:lnTo>
                <a:lnTo>
                  <a:pt x="1204457" y="292968"/>
                </a:lnTo>
                <a:lnTo>
                  <a:pt x="1202415" y="295461"/>
                </a:lnTo>
                <a:lnTo>
                  <a:pt x="1198105" y="299992"/>
                </a:lnTo>
                <a:lnTo>
                  <a:pt x="1193569" y="304524"/>
                </a:lnTo>
                <a:lnTo>
                  <a:pt x="1190847" y="306563"/>
                </a:lnTo>
                <a:lnTo>
                  <a:pt x="1188352" y="308376"/>
                </a:lnTo>
                <a:lnTo>
                  <a:pt x="1185630" y="309962"/>
                </a:lnTo>
                <a:lnTo>
                  <a:pt x="1182908" y="311548"/>
                </a:lnTo>
                <a:lnTo>
                  <a:pt x="1179959" y="313134"/>
                </a:lnTo>
                <a:lnTo>
                  <a:pt x="1177237" y="314493"/>
                </a:lnTo>
                <a:lnTo>
                  <a:pt x="1174061" y="315626"/>
                </a:lnTo>
                <a:lnTo>
                  <a:pt x="1170885" y="316759"/>
                </a:lnTo>
                <a:lnTo>
                  <a:pt x="1167936" y="317439"/>
                </a:lnTo>
                <a:lnTo>
                  <a:pt x="1164534" y="318345"/>
                </a:lnTo>
                <a:lnTo>
                  <a:pt x="1161358" y="318798"/>
                </a:lnTo>
                <a:lnTo>
                  <a:pt x="1157956" y="319252"/>
                </a:lnTo>
                <a:lnTo>
                  <a:pt x="1154553" y="319478"/>
                </a:lnTo>
                <a:lnTo>
                  <a:pt x="1150924" y="319478"/>
                </a:lnTo>
                <a:lnTo>
                  <a:pt x="484258" y="319478"/>
                </a:lnTo>
                <a:lnTo>
                  <a:pt x="482216" y="319478"/>
                </a:lnTo>
                <a:lnTo>
                  <a:pt x="482216" y="365021"/>
                </a:lnTo>
                <a:lnTo>
                  <a:pt x="481989" y="369326"/>
                </a:lnTo>
                <a:lnTo>
                  <a:pt x="481536" y="374084"/>
                </a:lnTo>
                <a:lnTo>
                  <a:pt x="480855" y="378389"/>
                </a:lnTo>
                <a:lnTo>
                  <a:pt x="479721" y="382468"/>
                </a:lnTo>
                <a:lnTo>
                  <a:pt x="478587" y="386546"/>
                </a:lnTo>
                <a:lnTo>
                  <a:pt x="476999" y="390624"/>
                </a:lnTo>
                <a:lnTo>
                  <a:pt x="475184" y="394476"/>
                </a:lnTo>
                <a:lnTo>
                  <a:pt x="473370" y="398102"/>
                </a:lnTo>
                <a:lnTo>
                  <a:pt x="477679" y="398102"/>
                </a:lnTo>
                <a:lnTo>
                  <a:pt x="483123" y="398328"/>
                </a:lnTo>
                <a:lnTo>
                  <a:pt x="487887" y="399234"/>
                </a:lnTo>
                <a:lnTo>
                  <a:pt x="492877" y="400367"/>
                </a:lnTo>
                <a:lnTo>
                  <a:pt x="497641" y="402180"/>
                </a:lnTo>
                <a:lnTo>
                  <a:pt x="501951" y="404446"/>
                </a:lnTo>
                <a:lnTo>
                  <a:pt x="506261" y="406938"/>
                </a:lnTo>
                <a:lnTo>
                  <a:pt x="510117" y="409884"/>
                </a:lnTo>
                <a:lnTo>
                  <a:pt x="513746" y="413056"/>
                </a:lnTo>
                <a:lnTo>
                  <a:pt x="517149" y="416681"/>
                </a:lnTo>
                <a:lnTo>
                  <a:pt x="520097" y="420533"/>
                </a:lnTo>
                <a:lnTo>
                  <a:pt x="522593" y="424838"/>
                </a:lnTo>
                <a:lnTo>
                  <a:pt x="524861" y="429143"/>
                </a:lnTo>
                <a:lnTo>
                  <a:pt x="526676" y="434128"/>
                </a:lnTo>
                <a:lnTo>
                  <a:pt x="527583" y="438886"/>
                </a:lnTo>
                <a:lnTo>
                  <a:pt x="528717" y="443871"/>
                </a:lnTo>
                <a:lnTo>
                  <a:pt x="528944" y="449082"/>
                </a:lnTo>
                <a:lnTo>
                  <a:pt x="528717" y="454294"/>
                </a:lnTo>
                <a:lnTo>
                  <a:pt x="527583" y="459278"/>
                </a:lnTo>
                <a:lnTo>
                  <a:pt x="526676" y="464263"/>
                </a:lnTo>
                <a:lnTo>
                  <a:pt x="524861" y="468795"/>
                </a:lnTo>
                <a:lnTo>
                  <a:pt x="522593" y="473553"/>
                </a:lnTo>
                <a:lnTo>
                  <a:pt x="520097" y="477631"/>
                </a:lnTo>
                <a:lnTo>
                  <a:pt x="517149" y="481483"/>
                </a:lnTo>
                <a:lnTo>
                  <a:pt x="513746" y="485108"/>
                </a:lnTo>
                <a:lnTo>
                  <a:pt x="510117" y="488281"/>
                </a:lnTo>
                <a:lnTo>
                  <a:pt x="506261" y="491453"/>
                </a:lnTo>
                <a:lnTo>
                  <a:pt x="501951" y="493945"/>
                </a:lnTo>
                <a:lnTo>
                  <a:pt x="497641" y="495984"/>
                </a:lnTo>
                <a:lnTo>
                  <a:pt x="492877" y="497797"/>
                </a:lnTo>
                <a:lnTo>
                  <a:pt x="487887" y="498930"/>
                </a:lnTo>
                <a:lnTo>
                  <a:pt x="483123" y="499836"/>
                </a:lnTo>
                <a:lnTo>
                  <a:pt x="477679" y="500063"/>
                </a:lnTo>
                <a:lnTo>
                  <a:pt x="209788" y="500063"/>
                </a:lnTo>
                <a:lnTo>
                  <a:pt x="204571" y="499836"/>
                </a:lnTo>
                <a:lnTo>
                  <a:pt x="199580" y="498930"/>
                </a:lnTo>
                <a:lnTo>
                  <a:pt x="194590" y="497797"/>
                </a:lnTo>
                <a:lnTo>
                  <a:pt x="189827" y="495984"/>
                </a:lnTo>
                <a:lnTo>
                  <a:pt x="185517" y="493945"/>
                </a:lnTo>
                <a:lnTo>
                  <a:pt x="181434" y="491453"/>
                </a:lnTo>
                <a:lnTo>
                  <a:pt x="177351" y="488281"/>
                </a:lnTo>
                <a:lnTo>
                  <a:pt x="173721" y="485108"/>
                </a:lnTo>
                <a:lnTo>
                  <a:pt x="170319" y="481483"/>
                </a:lnTo>
                <a:lnTo>
                  <a:pt x="167597" y="477631"/>
                </a:lnTo>
                <a:lnTo>
                  <a:pt x="164875" y="473553"/>
                </a:lnTo>
                <a:lnTo>
                  <a:pt x="162606" y="468795"/>
                </a:lnTo>
                <a:lnTo>
                  <a:pt x="161245" y="464263"/>
                </a:lnTo>
                <a:lnTo>
                  <a:pt x="159884" y="459278"/>
                </a:lnTo>
                <a:lnTo>
                  <a:pt x="159204" y="454294"/>
                </a:lnTo>
                <a:lnTo>
                  <a:pt x="158750" y="449082"/>
                </a:lnTo>
                <a:lnTo>
                  <a:pt x="159204" y="443871"/>
                </a:lnTo>
                <a:lnTo>
                  <a:pt x="159884" y="438886"/>
                </a:lnTo>
                <a:lnTo>
                  <a:pt x="161245" y="434128"/>
                </a:lnTo>
                <a:lnTo>
                  <a:pt x="162606" y="429143"/>
                </a:lnTo>
                <a:lnTo>
                  <a:pt x="164875" y="424838"/>
                </a:lnTo>
                <a:lnTo>
                  <a:pt x="167597" y="420533"/>
                </a:lnTo>
                <a:lnTo>
                  <a:pt x="170319" y="416681"/>
                </a:lnTo>
                <a:lnTo>
                  <a:pt x="173721" y="413056"/>
                </a:lnTo>
                <a:lnTo>
                  <a:pt x="177351" y="409884"/>
                </a:lnTo>
                <a:lnTo>
                  <a:pt x="181434" y="406938"/>
                </a:lnTo>
                <a:lnTo>
                  <a:pt x="185517" y="404446"/>
                </a:lnTo>
                <a:lnTo>
                  <a:pt x="189827" y="402180"/>
                </a:lnTo>
                <a:lnTo>
                  <a:pt x="194590" y="400367"/>
                </a:lnTo>
                <a:lnTo>
                  <a:pt x="199580" y="399234"/>
                </a:lnTo>
                <a:lnTo>
                  <a:pt x="204571" y="398328"/>
                </a:lnTo>
                <a:lnTo>
                  <a:pt x="209788" y="398102"/>
                </a:lnTo>
                <a:lnTo>
                  <a:pt x="214325" y="398102"/>
                </a:lnTo>
                <a:lnTo>
                  <a:pt x="212283" y="394476"/>
                </a:lnTo>
                <a:lnTo>
                  <a:pt x="210468" y="390624"/>
                </a:lnTo>
                <a:lnTo>
                  <a:pt x="209107" y="386546"/>
                </a:lnTo>
                <a:lnTo>
                  <a:pt x="207746" y="382468"/>
                </a:lnTo>
                <a:lnTo>
                  <a:pt x="206612" y="378389"/>
                </a:lnTo>
                <a:lnTo>
                  <a:pt x="205932" y="374084"/>
                </a:lnTo>
                <a:lnTo>
                  <a:pt x="205478" y="369326"/>
                </a:lnTo>
                <a:lnTo>
                  <a:pt x="205478" y="365021"/>
                </a:lnTo>
                <a:lnTo>
                  <a:pt x="205478" y="134815"/>
                </a:lnTo>
                <a:lnTo>
                  <a:pt x="205478" y="130283"/>
                </a:lnTo>
                <a:lnTo>
                  <a:pt x="205932" y="125978"/>
                </a:lnTo>
                <a:lnTo>
                  <a:pt x="206612" y="121673"/>
                </a:lnTo>
                <a:lnTo>
                  <a:pt x="207746" y="117368"/>
                </a:lnTo>
                <a:lnTo>
                  <a:pt x="209107" y="113290"/>
                </a:lnTo>
                <a:lnTo>
                  <a:pt x="210468" y="109212"/>
                </a:lnTo>
                <a:lnTo>
                  <a:pt x="212283" y="105360"/>
                </a:lnTo>
                <a:lnTo>
                  <a:pt x="214325" y="101734"/>
                </a:lnTo>
                <a:lnTo>
                  <a:pt x="209788" y="101734"/>
                </a:lnTo>
                <a:lnTo>
                  <a:pt x="204571" y="101508"/>
                </a:lnTo>
                <a:lnTo>
                  <a:pt x="199580" y="100601"/>
                </a:lnTo>
                <a:lnTo>
                  <a:pt x="194590" y="99469"/>
                </a:lnTo>
                <a:lnTo>
                  <a:pt x="189827" y="97656"/>
                </a:lnTo>
                <a:lnTo>
                  <a:pt x="185517" y="95617"/>
                </a:lnTo>
                <a:lnTo>
                  <a:pt x="181434" y="92898"/>
                </a:lnTo>
                <a:lnTo>
                  <a:pt x="177351" y="89952"/>
                </a:lnTo>
                <a:lnTo>
                  <a:pt x="173721" y="86780"/>
                </a:lnTo>
                <a:lnTo>
                  <a:pt x="170319" y="82928"/>
                </a:lnTo>
                <a:lnTo>
                  <a:pt x="167597" y="79076"/>
                </a:lnTo>
                <a:lnTo>
                  <a:pt x="164875" y="74998"/>
                </a:lnTo>
                <a:lnTo>
                  <a:pt x="162606" y="70466"/>
                </a:lnTo>
                <a:lnTo>
                  <a:pt x="161245" y="65935"/>
                </a:lnTo>
                <a:lnTo>
                  <a:pt x="159884" y="60950"/>
                </a:lnTo>
                <a:lnTo>
                  <a:pt x="159204" y="55965"/>
                </a:lnTo>
                <a:lnTo>
                  <a:pt x="158750" y="50754"/>
                </a:lnTo>
                <a:lnTo>
                  <a:pt x="159204" y="45542"/>
                </a:lnTo>
                <a:lnTo>
                  <a:pt x="159884" y="40558"/>
                </a:lnTo>
                <a:lnTo>
                  <a:pt x="161245" y="35573"/>
                </a:lnTo>
                <a:lnTo>
                  <a:pt x="162606" y="30815"/>
                </a:lnTo>
                <a:lnTo>
                  <a:pt x="164875" y="26510"/>
                </a:lnTo>
                <a:lnTo>
                  <a:pt x="167597" y="22205"/>
                </a:lnTo>
                <a:lnTo>
                  <a:pt x="170319" y="18353"/>
                </a:lnTo>
                <a:lnTo>
                  <a:pt x="173721" y="14727"/>
                </a:lnTo>
                <a:lnTo>
                  <a:pt x="177351" y="11329"/>
                </a:lnTo>
                <a:lnTo>
                  <a:pt x="181434" y="8610"/>
                </a:lnTo>
                <a:lnTo>
                  <a:pt x="185517" y="6117"/>
                </a:lnTo>
                <a:lnTo>
                  <a:pt x="189827" y="3852"/>
                </a:lnTo>
                <a:lnTo>
                  <a:pt x="194590" y="2266"/>
                </a:lnTo>
                <a:lnTo>
                  <a:pt x="199580" y="906"/>
                </a:lnTo>
                <a:lnTo>
                  <a:pt x="204571" y="226"/>
                </a:lnTo>
                <a:lnTo>
                  <a:pt x="20978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2" presetClass="entr" presetSubtype="4" fill="hold" grpId="1" nodeType="withEffect">
                                  <p:stCondLst>
                                    <p:cond delay="0"/>
                                  </p:stCondLst>
                                  <p:childTnLst>
                                    <p:set>
                                      <p:cBhvr>
                                        <p:cTn id="19" dur="1" fill="hold">
                                          <p:stCondLst>
                                            <p:cond delay="0"/>
                                          </p:stCondLst>
                                        </p:cTn>
                                        <p:tgtEl>
                                          <p:spTgt spid="20490"/>
                                        </p:tgtEl>
                                        <p:attrNameLst>
                                          <p:attrName>style.visibility</p:attrName>
                                        </p:attrNameLst>
                                      </p:cBhvr>
                                      <p:to>
                                        <p:strVal val="visible"/>
                                      </p:to>
                                    </p:set>
                                    <p:anim calcmode="lin" valueType="num">
                                      <p:cBhvr additive="base">
                                        <p:cTn id="20" dur="500" fill="hold"/>
                                        <p:tgtEl>
                                          <p:spTgt spid="20490"/>
                                        </p:tgtEl>
                                        <p:attrNameLst>
                                          <p:attrName>ppt_x</p:attrName>
                                        </p:attrNameLst>
                                      </p:cBhvr>
                                      <p:tavLst>
                                        <p:tav tm="0">
                                          <p:val>
                                            <p:strVal val="#ppt_x"/>
                                          </p:val>
                                        </p:tav>
                                        <p:tav tm="100000">
                                          <p:val>
                                            <p:strVal val="#ppt_x"/>
                                          </p:val>
                                        </p:tav>
                                      </p:tavLst>
                                    </p:anim>
                                    <p:anim calcmode="lin" valueType="num">
                                      <p:cBhvr additive="base">
                                        <p:cTn id="21" dur="500" fill="hold"/>
                                        <p:tgtEl>
                                          <p:spTgt spid="2049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0491"/>
                                        </p:tgtEl>
                                        <p:attrNameLst>
                                          <p:attrName>style.visibility</p:attrName>
                                        </p:attrNameLst>
                                      </p:cBhvr>
                                      <p:to>
                                        <p:strVal val="visible"/>
                                      </p:to>
                                    </p:set>
                                    <p:animEffect filter="wipe(left)">
                                      <p:cBhvr>
                                        <p:cTn id="25" dur="500"/>
                                        <p:tgtEl>
                                          <p:spTgt spid="2049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496"/>
                                        </p:tgtEl>
                                        <p:attrNameLst>
                                          <p:attrName>style.visibility</p:attrName>
                                        </p:attrNameLst>
                                      </p:cBhvr>
                                      <p:to>
                                        <p:strVal val="visible"/>
                                      </p:to>
                                    </p:set>
                                    <p:animEffect filter="fade">
                                      <p:cBhvr>
                                        <p:cTn id="30" dur="1000"/>
                                        <p:tgtEl>
                                          <p:spTgt spid="20496"/>
                                        </p:tgtEl>
                                      </p:cBhvr>
                                    </p:animEffect>
                                    <p:anim calcmode="lin" valueType="num">
                                      <p:cBhvr>
                                        <p:cTn id="31" dur="1000" fill="hold"/>
                                        <p:tgtEl>
                                          <p:spTgt spid="20496"/>
                                        </p:tgtEl>
                                        <p:attrNameLst>
                                          <p:attrName>ppt_x</p:attrName>
                                        </p:attrNameLst>
                                      </p:cBhvr>
                                      <p:tavLst>
                                        <p:tav tm="0">
                                          <p:val>
                                            <p:strVal val="#ppt_x"/>
                                          </p:val>
                                        </p:tav>
                                        <p:tav tm="100000">
                                          <p:val>
                                            <p:strVal val="#ppt_x"/>
                                          </p:val>
                                        </p:tav>
                                      </p:tavLst>
                                    </p:anim>
                                    <p:anim calcmode="lin" valueType="num">
                                      <p:cBhvr>
                                        <p:cTn id="32" dur="1000" fill="hold"/>
                                        <p:tgtEl>
                                          <p:spTgt spid="2049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498"/>
                                        </p:tgtEl>
                                        <p:attrNameLst>
                                          <p:attrName>style.visibility</p:attrName>
                                        </p:attrNameLst>
                                      </p:cBhvr>
                                      <p:to>
                                        <p:strVal val="visible"/>
                                      </p:to>
                                    </p:set>
                                    <p:animEffect filter="fade">
                                      <p:cBhvr>
                                        <p:cTn id="37" dur="1000"/>
                                        <p:tgtEl>
                                          <p:spTgt spid="20498"/>
                                        </p:tgtEl>
                                      </p:cBhvr>
                                    </p:animEffect>
                                    <p:anim calcmode="lin" valueType="num">
                                      <p:cBhvr>
                                        <p:cTn id="38" dur="1000" fill="hold"/>
                                        <p:tgtEl>
                                          <p:spTgt spid="20498"/>
                                        </p:tgtEl>
                                        <p:attrNameLst>
                                          <p:attrName>ppt_x</p:attrName>
                                        </p:attrNameLst>
                                      </p:cBhvr>
                                      <p:tavLst>
                                        <p:tav tm="0">
                                          <p:val>
                                            <p:strVal val="#ppt_x"/>
                                          </p:val>
                                        </p:tav>
                                        <p:tav tm="100000">
                                          <p:val>
                                            <p:strVal val="#ppt_x"/>
                                          </p:val>
                                        </p:tav>
                                      </p:tavLst>
                                    </p:anim>
                                    <p:anim calcmode="lin" valueType="num">
                                      <p:cBhvr>
                                        <p:cTn id="39" dur="1000" fill="hold"/>
                                        <p:tgtEl>
                                          <p:spTgt spid="2049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filter="wipe(left)">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1"/>
      <p:bldP spid="20491" grpId="0" animBg="1"/>
      <p:bldP spid="20496" grpId="0" bldLvl="0"/>
      <p:bldP spid="20498" grpId="0" bldLvl="0"/>
      <p:bldP spid="10247" grpId="0" bldLvl="0"/>
      <p:bldP spid="4" grpId="0" animBg="1"/>
      <p:bldP spid="18" grpId="0" animBg="1"/>
      <p:bldP spid="16" grpId="0"/>
      <p:bldP spid="2" grpId="0" bldLvl="0"/>
      <p:bldP spid="3" grpId="0" animBg="1"/>
      <p:bldP spid="9" grpId="0"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9459"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9460"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1327150"/>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989138"/>
            <a:ext cx="29797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第八条：问责决定</a:t>
            </a:r>
            <a:endParaRPr lang="zh-CN" altLang="en-US">
              <a:latin typeface="Calibri" panose="020F0502020204030204" pitchFamily="34" charset="0"/>
            </a:endParaRPr>
          </a:p>
        </p:txBody>
      </p:sp>
      <p:sp>
        <p:nvSpPr>
          <p:cNvPr id="19464" name="文本框 10247"/>
          <p:cNvSpPr txBox="1">
            <a:spLocks noChangeArrowheads="1"/>
          </p:cNvSpPr>
          <p:nvPr/>
        </p:nvSpPr>
        <p:spPr bwMode="auto">
          <a:xfrm>
            <a:off x="4029075" y="2070100"/>
            <a:ext cx="65754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latin typeface="Calibri" panose="020F0502020204030204" pitchFamily="34" charset="0"/>
              </a:rPr>
              <a:t>       </a:t>
            </a:r>
            <a:r>
              <a:rPr lang="zh-CN" altLang="en-US">
                <a:latin typeface="Calibri" panose="020F0502020204030204" pitchFamily="34" charset="0"/>
                <a:ea typeface="微软雅黑" panose="020B0503020204020204" pitchFamily="34" charset="-122"/>
              </a:rPr>
              <a:t>问责决定应当由党中央或者有管理权限的党组织作出。其中对党的领导干部，纪委(纪检组)、党的工作部门有权采取通报、诫勉方式进行问责;提出组织调整或者组织处理的建议;采取纪律处分方式问责，按照党章和有关党内法规规定的权限和程序执行。</a:t>
            </a:r>
          </a:p>
        </p:txBody>
      </p:sp>
      <p:sp>
        <p:nvSpPr>
          <p:cNvPr id="1946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6D05F79F-39C6-40DF-838C-112240DD79F4}" type="slidenum">
              <a:rPr lang="zh-CN" altLang="en-US" sz="1200" smtClean="0">
                <a:solidFill>
                  <a:srgbClr val="898989"/>
                </a:solidFill>
                <a:latin typeface="Calibri" panose="020F0502020204030204" pitchFamily="34" charset="0"/>
              </a:rPr>
              <a:t>15</a:t>
            </a:fld>
            <a:endParaRPr lang="zh-CN" altLang="en-US" sz="1200">
              <a:solidFill>
                <a:srgbClr val="898989"/>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0247"/>
                                        </p:tgtEl>
                                        <p:attrNameLst>
                                          <p:attrName>style.visibility</p:attrName>
                                        </p:attrNameLst>
                                      </p:cBhvr>
                                      <p:to>
                                        <p:strVal val="visible"/>
                                      </p:to>
                                    </p:set>
                                    <p:animEffect filter="wipe(left)">
                                      <p:cBhvr>
                                        <p:cTn id="12"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20483"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20484"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989138"/>
            <a:ext cx="29797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1588" y="188913"/>
            <a:ext cx="38401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第九条：问责执行</a:t>
            </a:r>
            <a:endParaRPr lang="zh-CN" altLang="en-US">
              <a:latin typeface="Calibri" panose="020F0502020204030204" pitchFamily="34" charset="0"/>
            </a:endParaRPr>
          </a:p>
        </p:txBody>
      </p:sp>
      <p:sp>
        <p:nvSpPr>
          <p:cNvPr id="20488" name="文本框 10247"/>
          <p:cNvSpPr txBox="1">
            <a:spLocks noChangeArrowheads="1"/>
          </p:cNvSpPr>
          <p:nvPr/>
        </p:nvSpPr>
        <p:spPr bwMode="auto">
          <a:xfrm>
            <a:off x="4027488" y="1925638"/>
            <a:ext cx="65754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latin typeface="Calibri" panose="020F0502020204030204" pitchFamily="34" charset="0"/>
              </a:rPr>
              <a:t>       </a:t>
            </a:r>
            <a:r>
              <a:rPr lang="zh-CN" altLang="en-US">
                <a:latin typeface="Calibri" panose="020F0502020204030204" pitchFamily="34" charset="0"/>
                <a:ea typeface="微软雅黑" panose="020B0503020204020204" pitchFamily="34" charset="-122"/>
              </a:rPr>
              <a:t>问责决定作出后，应当及时向被问责党组织或者党的领导干部及其所在党组织宣布并督促执行。有关问责情况应当向组织部门通报，组织部门应当将问责决定材料归入被问责领导干部个人档案，并报上一级组织部门备案;涉及组织调整或者组织处理的，应当在一个月内办理完毕相应手续。</a:t>
            </a:r>
          </a:p>
        </p:txBody>
      </p:sp>
      <p:sp>
        <p:nvSpPr>
          <p:cNvPr id="2048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B9A5590A-53A6-4AD6-8104-4D16217496AD}" type="slidenum">
              <a:rPr lang="zh-CN" altLang="en-US" sz="1200" smtClean="0">
                <a:solidFill>
                  <a:srgbClr val="898989"/>
                </a:solidFill>
                <a:latin typeface="Calibri" panose="020F0502020204030204" pitchFamily="34" charset="0"/>
              </a:rPr>
              <a:t>16</a:t>
            </a:fld>
            <a:endParaRPr lang="zh-CN" altLang="en-US" sz="1200">
              <a:solidFill>
                <a:srgbClr val="898989"/>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0247"/>
                                        </p:tgtEl>
                                        <p:attrNameLst>
                                          <p:attrName>style.visibility</p:attrName>
                                        </p:attrNameLst>
                                      </p:cBhvr>
                                      <p:to>
                                        <p:strVal val="visible"/>
                                      </p:to>
                                    </p:set>
                                    <p:animEffect filter="wipe(left)">
                                      <p:cBhvr>
                                        <p:cTn id="12"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21507"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21508"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989138"/>
            <a:ext cx="29797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1588" y="188913"/>
            <a:ext cx="38401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第十条：终身问责</a:t>
            </a:r>
            <a:endParaRPr lang="zh-CN" altLang="en-US">
              <a:latin typeface="Calibri" panose="020F0502020204030204" pitchFamily="34" charset="0"/>
            </a:endParaRPr>
          </a:p>
        </p:txBody>
      </p:sp>
      <p:sp>
        <p:nvSpPr>
          <p:cNvPr id="21512" name="文本框 10247"/>
          <p:cNvSpPr txBox="1">
            <a:spLocks noChangeArrowheads="1"/>
          </p:cNvSpPr>
          <p:nvPr/>
        </p:nvSpPr>
        <p:spPr bwMode="auto">
          <a:xfrm>
            <a:off x="4048125" y="2552700"/>
            <a:ext cx="6575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latin typeface="Calibri" panose="020F0502020204030204" pitchFamily="34" charset="0"/>
              </a:rPr>
              <a:t>       </a:t>
            </a:r>
            <a:r>
              <a:rPr lang="zh-CN" altLang="en-US">
                <a:latin typeface="Calibri" panose="020F0502020204030204" pitchFamily="34" charset="0"/>
                <a:ea typeface="微软雅黑" panose="020B0503020204020204" pitchFamily="34" charset="-122"/>
              </a:rPr>
              <a:t> 实行终身问责，对失职失责性质恶劣、后果严重的，不论其责任人是否调离转岗、提拔或者退休，都应当严肃问责。</a:t>
            </a:r>
          </a:p>
        </p:txBody>
      </p:sp>
      <p:sp>
        <p:nvSpPr>
          <p:cNvPr id="2151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CB116BA7-6D48-4E4D-8702-48E45BD8B025}" type="slidenum">
              <a:rPr lang="zh-CN" altLang="en-US" sz="1200" smtClean="0">
                <a:solidFill>
                  <a:srgbClr val="898989"/>
                </a:solidFill>
                <a:latin typeface="Calibri" panose="020F0502020204030204" pitchFamily="34" charset="0"/>
              </a:rPr>
              <a:t>17</a:t>
            </a:fld>
            <a:endParaRPr lang="zh-CN" altLang="en-US" sz="1200">
              <a:solidFill>
                <a:srgbClr val="898989"/>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0247"/>
                                        </p:tgtEl>
                                        <p:attrNameLst>
                                          <p:attrName>style.visibility</p:attrName>
                                        </p:attrNameLst>
                                      </p:cBhvr>
                                      <p:to>
                                        <p:strVal val="visible"/>
                                      </p:to>
                                    </p:set>
                                    <p:animEffect filter="wipe(left)">
                                      <p:cBhvr>
                                        <p:cTn id="12"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2253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22532"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989138"/>
            <a:ext cx="29797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1588" y="188913"/>
            <a:ext cx="42973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第十一条：授权规定</a:t>
            </a:r>
            <a:endParaRPr lang="zh-CN" altLang="en-US">
              <a:latin typeface="Calibri" panose="020F0502020204030204" pitchFamily="34" charset="0"/>
            </a:endParaRPr>
          </a:p>
        </p:txBody>
      </p:sp>
      <p:sp>
        <p:nvSpPr>
          <p:cNvPr id="22536" name="文本框 10247"/>
          <p:cNvSpPr txBox="1">
            <a:spLocks noChangeArrowheads="1"/>
          </p:cNvSpPr>
          <p:nvPr/>
        </p:nvSpPr>
        <p:spPr bwMode="auto">
          <a:xfrm>
            <a:off x="4048125" y="2301875"/>
            <a:ext cx="6488113"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
            </a:pPr>
            <a:r>
              <a:rPr lang="zh-CN" altLang="en-US">
                <a:latin typeface="Calibri" panose="020F0502020204030204" pitchFamily="34" charset="0"/>
                <a:ea typeface="微软雅黑" panose="020B0503020204020204" pitchFamily="34" charset="-122"/>
              </a:rPr>
              <a:t>各省、自治区、直辖市党委，中央各部委，中央国家机关各部委党组(党委)，可以根据本条例制定实施办法。</a:t>
            </a:r>
          </a:p>
          <a:p>
            <a:pPr>
              <a:lnSpc>
                <a:spcPct val="150000"/>
              </a:lnSpc>
              <a:buFont typeface="Wingdings" panose="05000000000000000000" pitchFamily="2" charset="2"/>
              <a:buChar char=""/>
            </a:pPr>
            <a:r>
              <a:rPr lang="zh-CN" altLang="en-US">
                <a:latin typeface="Calibri" panose="020F0502020204030204" pitchFamily="34" charset="0"/>
                <a:ea typeface="微软雅黑" panose="020B0503020204020204" pitchFamily="34" charset="-122"/>
              </a:rPr>
              <a:t>中央军事委员会可以根据本条例制定相关规定。</a:t>
            </a:r>
          </a:p>
        </p:txBody>
      </p:sp>
      <p:sp>
        <p:nvSpPr>
          <p:cNvPr id="2253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14BE79C-3FF9-4B32-838B-3E6C64D4A305}" type="slidenum">
              <a:rPr lang="zh-CN" altLang="en-US" sz="1200" smtClean="0">
                <a:solidFill>
                  <a:srgbClr val="898989"/>
                </a:solidFill>
                <a:latin typeface="Calibri" panose="020F0502020204030204" pitchFamily="34" charset="0"/>
              </a:rPr>
              <a:t>18</a:t>
            </a:fld>
            <a:endParaRPr lang="zh-CN" altLang="en-US" sz="1200">
              <a:solidFill>
                <a:srgbClr val="898989"/>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0247"/>
                                        </p:tgtEl>
                                        <p:attrNameLst>
                                          <p:attrName>style.visibility</p:attrName>
                                        </p:attrNameLst>
                                      </p:cBhvr>
                                      <p:to>
                                        <p:strVal val="visible"/>
                                      </p:to>
                                    </p:set>
                                    <p:animEffect filter="wipe(left)">
                                      <p:cBhvr>
                                        <p:cTn id="12"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组合 4098"/>
          <p:cNvGrpSpPr/>
          <p:nvPr/>
        </p:nvGrpSpPr>
        <p:grpSpPr bwMode="auto">
          <a:xfrm>
            <a:off x="3001963" y="1614488"/>
            <a:ext cx="3836987" cy="346075"/>
            <a:chOff x="0" y="0"/>
            <a:chExt cx="6221945" cy="561592"/>
          </a:xfrm>
        </p:grpSpPr>
        <p:sp>
          <p:nvSpPr>
            <p:cNvPr id="5124" name="任意多边形 2"/>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25" name="组合 4100"/>
            <p:cNvGrpSpPr/>
            <p:nvPr/>
          </p:nvGrpSpPr>
          <p:grpSpPr bwMode="auto">
            <a:xfrm>
              <a:off x="0" y="0"/>
              <a:ext cx="561595" cy="561592"/>
              <a:chOff x="0" y="0"/>
              <a:chExt cx="836520" cy="836519"/>
            </a:xfrm>
          </p:grpSpPr>
          <p:sp>
            <p:nvSpPr>
              <p:cNvPr id="5126" name="椭圆 5"/>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27"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28" name="圆角矩形 4"/>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第一条：目的和依据</a:t>
              </a:r>
            </a:p>
          </p:txBody>
        </p:sp>
      </p:grpSp>
      <p:grpSp>
        <p:nvGrpSpPr>
          <p:cNvPr id="4105" name="组合 4104"/>
          <p:cNvGrpSpPr/>
          <p:nvPr/>
        </p:nvGrpSpPr>
        <p:grpSpPr bwMode="auto">
          <a:xfrm>
            <a:off x="3001963" y="2163763"/>
            <a:ext cx="3836987" cy="346075"/>
            <a:chOff x="0" y="0"/>
            <a:chExt cx="6221945" cy="561592"/>
          </a:xfrm>
        </p:grpSpPr>
        <p:sp>
          <p:nvSpPr>
            <p:cNvPr id="5130" name="任意多边形 8"/>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31" name="组合 4106"/>
            <p:cNvGrpSpPr/>
            <p:nvPr/>
          </p:nvGrpSpPr>
          <p:grpSpPr bwMode="auto">
            <a:xfrm>
              <a:off x="0" y="0"/>
              <a:ext cx="561595" cy="561592"/>
              <a:chOff x="0" y="0"/>
              <a:chExt cx="836520" cy="836519"/>
            </a:xfrm>
          </p:grpSpPr>
          <p:sp>
            <p:nvSpPr>
              <p:cNvPr id="5132" name="椭圆 11"/>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33"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34" name="圆角矩形 10"/>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宋体" panose="02010600030101010101" pitchFamily="2" charset="-122"/>
                </a:rPr>
                <a:t>第二条：指导思想</a:t>
              </a:r>
            </a:p>
          </p:txBody>
        </p:sp>
      </p:grpSp>
      <p:grpSp>
        <p:nvGrpSpPr>
          <p:cNvPr id="4111" name="组合 4110"/>
          <p:cNvGrpSpPr/>
          <p:nvPr/>
        </p:nvGrpSpPr>
        <p:grpSpPr bwMode="auto">
          <a:xfrm>
            <a:off x="3001963" y="2686050"/>
            <a:ext cx="3836987" cy="346075"/>
            <a:chOff x="0" y="0"/>
            <a:chExt cx="6221945" cy="561592"/>
          </a:xfrm>
        </p:grpSpPr>
        <p:sp>
          <p:nvSpPr>
            <p:cNvPr id="5136" name="任意多边形 14"/>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37" name="组合 4112"/>
            <p:cNvGrpSpPr/>
            <p:nvPr/>
          </p:nvGrpSpPr>
          <p:grpSpPr bwMode="auto">
            <a:xfrm>
              <a:off x="0" y="0"/>
              <a:ext cx="561595" cy="561592"/>
              <a:chOff x="0" y="0"/>
              <a:chExt cx="836520" cy="836519"/>
            </a:xfrm>
          </p:grpSpPr>
          <p:sp>
            <p:nvSpPr>
              <p:cNvPr id="5138" name="椭圆 17"/>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39"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40" name="圆角矩形 16"/>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第三条：问责原则</a:t>
              </a:r>
              <a:endParaRPr lang="zh-CN" altLang="en-US" sz="1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17" name="组合 4116"/>
          <p:cNvGrpSpPr/>
          <p:nvPr/>
        </p:nvGrpSpPr>
        <p:grpSpPr bwMode="auto">
          <a:xfrm>
            <a:off x="3001963" y="3259138"/>
            <a:ext cx="3836987" cy="346075"/>
            <a:chOff x="0" y="0"/>
            <a:chExt cx="6221945" cy="561592"/>
          </a:xfrm>
        </p:grpSpPr>
        <p:sp>
          <p:nvSpPr>
            <p:cNvPr id="5142" name="任意多边形 20"/>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43" name="组合 4118"/>
            <p:cNvGrpSpPr/>
            <p:nvPr/>
          </p:nvGrpSpPr>
          <p:grpSpPr bwMode="auto">
            <a:xfrm>
              <a:off x="0" y="0"/>
              <a:ext cx="561595" cy="561592"/>
              <a:chOff x="0" y="0"/>
              <a:chExt cx="836520" cy="836519"/>
            </a:xfrm>
          </p:grpSpPr>
          <p:sp>
            <p:nvSpPr>
              <p:cNvPr id="5144" name="椭圆 23"/>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b="1">
                  <a:solidFill>
                    <a:srgbClr val="FFFFFF"/>
                  </a:solidFill>
                  <a:latin typeface="Ping Hei" charset="0"/>
                  <a:ea typeface="方正兰亭超细黑简体" panose="02000000000000000000" pitchFamily="2" charset="-122"/>
                  <a:sym typeface="Ping Hei" charset="0"/>
                </a:endParaRPr>
              </a:p>
            </p:txBody>
          </p:sp>
          <p:sp>
            <p:nvSpPr>
              <p:cNvPr id="5145" name="TextBox 20"/>
              <p:cNvSpPr>
                <a:spLocks noChangeArrowheads="1"/>
              </p:cNvSpPr>
              <p:nvPr/>
            </p:nvSpPr>
            <p:spPr bwMode="auto">
              <a:xfrm>
                <a:off x="129911" y="87393"/>
                <a:ext cx="576701" cy="5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46" name="圆角矩形 22"/>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第四条：问责主体和对象</a:t>
              </a:r>
              <a:endParaRPr lang="zh-CN" altLang="en-US" sz="1400" b="1">
                <a:solidFill>
                  <a:srgbClr val="C00000"/>
                </a:solidFill>
                <a:ea typeface="微软雅黑" panose="020B0503020204020204" pitchFamily="34" charset="-122"/>
              </a:endParaRPr>
            </a:p>
          </p:txBody>
        </p:sp>
      </p:grpSp>
      <p:grpSp>
        <p:nvGrpSpPr>
          <p:cNvPr id="4123" name="组合 4122"/>
          <p:cNvGrpSpPr/>
          <p:nvPr/>
        </p:nvGrpSpPr>
        <p:grpSpPr bwMode="auto">
          <a:xfrm>
            <a:off x="3001963" y="3813175"/>
            <a:ext cx="3836987" cy="346075"/>
            <a:chOff x="0" y="0"/>
            <a:chExt cx="6221945" cy="561592"/>
          </a:xfrm>
        </p:grpSpPr>
        <p:sp>
          <p:nvSpPr>
            <p:cNvPr id="5148" name="任意多边形 26"/>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49" name="组合 4124"/>
            <p:cNvGrpSpPr/>
            <p:nvPr/>
          </p:nvGrpSpPr>
          <p:grpSpPr bwMode="auto">
            <a:xfrm>
              <a:off x="0" y="0"/>
              <a:ext cx="561595" cy="561592"/>
              <a:chOff x="0" y="0"/>
              <a:chExt cx="836520" cy="836519"/>
            </a:xfrm>
          </p:grpSpPr>
          <p:sp>
            <p:nvSpPr>
              <p:cNvPr id="5150" name="椭圆 29"/>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51"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52" name="圆角矩形 28"/>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第五条：责任划分</a:t>
              </a:r>
              <a:endParaRPr lang="zh-CN" altLang="en-US" sz="1400" b="1">
                <a:solidFill>
                  <a:srgbClr val="C00000"/>
                </a:solidFill>
                <a:ea typeface="微软雅黑" panose="020B0503020204020204" pitchFamily="34" charset="-122"/>
              </a:endParaRPr>
            </a:p>
          </p:txBody>
        </p:sp>
      </p:grpSp>
      <p:grpSp>
        <p:nvGrpSpPr>
          <p:cNvPr id="4129" name="组合 4128"/>
          <p:cNvGrpSpPr/>
          <p:nvPr/>
        </p:nvGrpSpPr>
        <p:grpSpPr bwMode="auto">
          <a:xfrm>
            <a:off x="3001963" y="4289425"/>
            <a:ext cx="3836987" cy="346075"/>
            <a:chOff x="0" y="0"/>
            <a:chExt cx="6221945" cy="561592"/>
          </a:xfrm>
        </p:grpSpPr>
        <p:sp>
          <p:nvSpPr>
            <p:cNvPr id="5154" name="任意多边形 32"/>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55" name="组合 4130"/>
            <p:cNvGrpSpPr/>
            <p:nvPr/>
          </p:nvGrpSpPr>
          <p:grpSpPr bwMode="auto">
            <a:xfrm>
              <a:off x="0" y="0"/>
              <a:ext cx="561595" cy="561592"/>
              <a:chOff x="0" y="0"/>
              <a:chExt cx="836520" cy="836519"/>
            </a:xfrm>
          </p:grpSpPr>
          <p:sp>
            <p:nvSpPr>
              <p:cNvPr id="5156" name="椭圆 35"/>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57"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58" name="圆角矩形 34"/>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第六条：问责情形</a:t>
              </a:r>
              <a:endParaRPr lang="zh-CN" altLang="en-US" sz="1400" b="1">
                <a:solidFill>
                  <a:srgbClr val="C00000"/>
                </a:solidFill>
                <a:ea typeface="微软雅黑" panose="020B0503020204020204" pitchFamily="34" charset="-122"/>
              </a:endParaRPr>
            </a:p>
          </p:txBody>
        </p:sp>
      </p:grpSp>
      <p:grpSp>
        <p:nvGrpSpPr>
          <p:cNvPr id="4135" name="组合 4134"/>
          <p:cNvGrpSpPr/>
          <p:nvPr/>
        </p:nvGrpSpPr>
        <p:grpSpPr bwMode="auto">
          <a:xfrm>
            <a:off x="3001963" y="4797425"/>
            <a:ext cx="3836987" cy="346075"/>
            <a:chOff x="0" y="0"/>
            <a:chExt cx="6221945" cy="561592"/>
          </a:xfrm>
        </p:grpSpPr>
        <p:sp>
          <p:nvSpPr>
            <p:cNvPr id="5160" name="任意多边形 38"/>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61" name="组合 4136"/>
            <p:cNvGrpSpPr/>
            <p:nvPr/>
          </p:nvGrpSpPr>
          <p:grpSpPr bwMode="auto">
            <a:xfrm>
              <a:off x="0" y="0"/>
              <a:ext cx="561595" cy="561592"/>
              <a:chOff x="0" y="0"/>
              <a:chExt cx="836520" cy="836519"/>
            </a:xfrm>
          </p:grpSpPr>
          <p:sp>
            <p:nvSpPr>
              <p:cNvPr id="5162" name="椭圆 41"/>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63"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07</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64" name="圆角矩形 40"/>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第七条：问责方式</a:t>
              </a:r>
              <a:endParaRPr lang="zh-CN" altLang="en-US" sz="1400" b="1">
                <a:solidFill>
                  <a:srgbClr val="C00000"/>
                </a:solidFill>
                <a:ea typeface="微软雅黑" panose="020B0503020204020204" pitchFamily="34" charset="-122"/>
              </a:endParaRPr>
            </a:p>
          </p:txBody>
        </p:sp>
      </p:grpSp>
      <p:grpSp>
        <p:nvGrpSpPr>
          <p:cNvPr id="4141" name="组合 4140"/>
          <p:cNvGrpSpPr/>
          <p:nvPr/>
        </p:nvGrpSpPr>
        <p:grpSpPr bwMode="auto">
          <a:xfrm>
            <a:off x="1285875" y="2686050"/>
            <a:ext cx="1530350" cy="1323975"/>
            <a:chOff x="0" y="0"/>
            <a:chExt cx="1219312" cy="1042159"/>
          </a:xfrm>
        </p:grpSpPr>
        <p:sp>
          <p:nvSpPr>
            <p:cNvPr id="5166" name="TextBox 26"/>
            <p:cNvSpPr>
              <a:spLocks noChangeArrowheads="1"/>
            </p:cNvSpPr>
            <p:nvPr/>
          </p:nvSpPr>
          <p:spPr bwMode="auto">
            <a:xfrm>
              <a:off x="0" y="0"/>
              <a:ext cx="1219312" cy="7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5300"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目录</a:t>
              </a:r>
              <a:endParaRPr lang="zh-CN" altLang="en-US" sz="7200" b="1">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67" name="TextBox 27"/>
            <p:cNvSpPr>
              <a:spLocks noChangeArrowheads="1"/>
            </p:cNvSpPr>
            <p:nvPr/>
          </p:nvSpPr>
          <p:spPr bwMode="auto">
            <a:xfrm>
              <a:off x="91628" y="776717"/>
              <a:ext cx="1036010" cy="26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en-US" sz="1600" b="1">
                  <a:solidFill>
                    <a:srgbClr val="C00000"/>
                  </a:solidFill>
                  <a:sym typeface="宋体" panose="02010600030101010101" pitchFamily="2" charset="-122"/>
                </a:rPr>
                <a:t>CONTENTS</a:t>
              </a:r>
              <a:endParaRPr lang="zh-CN" altLang="en-US" sz="1600" b="1">
                <a:solidFill>
                  <a:srgbClr val="C00000"/>
                </a:solidFill>
                <a:sym typeface="宋体" panose="02010600030101010101" pitchFamily="2" charset="-122"/>
              </a:endParaRPr>
            </a:p>
          </p:txBody>
        </p:sp>
      </p:grpSp>
      <p:sp>
        <p:nvSpPr>
          <p:cNvPr id="4144" name="Freeform 29"/>
          <p:cNvSpPr>
            <a:spLocks noChangeArrowheads="1"/>
          </p:cNvSpPr>
          <p:nvPr/>
        </p:nvSpPr>
        <p:spPr bwMode="auto">
          <a:xfrm>
            <a:off x="1501775" y="1663700"/>
            <a:ext cx="1144588" cy="102235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4145" name="组合 4144"/>
          <p:cNvGrpSpPr/>
          <p:nvPr/>
        </p:nvGrpSpPr>
        <p:grpSpPr bwMode="auto">
          <a:xfrm>
            <a:off x="7392988" y="1614488"/>
            <a:ext cx="3838575" cy="346075"/>
            <a:chOff x="0" y="0"/>
            <a:chExt cx="6221945" cy="561592"/>
          </a:xfrm>
        </p:grpSpPr>
        <p:sp>
          <p:nvSpPr>
            <p:cNvPr id="5170" name="任意多边形 96"/>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71" name="组合 4146"/>
            <p:cNvGrpSpPr/>
            <p:nvPr/>
          </p:nvGrpSpPr>
          <p:grpSpPr bwMode="auto">
            <a:xfrm>
              <a:off x="0" y="0"/>
              <a:ext cx="561595" cy="561592"/>
              <a:chOff x="0" y="0"/>
              <a:chExt cx="836520" cy="836519"/>
            </a:xfrm>
          </p:grpSpPr>
          <p:sp>
            <p:nvSpPr>
              <p:cNvPr id="5172" name="椭圆 99"/>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73" name="TextBox 20"/>
              <p:cNvSpPr>
                <a:spLocks noChangeArrowheads="1"/>
              </p:cNvSpPr>
              <p:nvPr/>
            </p:nvSpPr>
            <p:spPr bwMode="auto">
              <a:xfrm>
                <a:off x="94766" y="87393"/>
                <a:ext cx="646987"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08</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74" name="圆角矩形 98"/>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第八条：问责决定</a:t>
              </a:r>
              <a:endParaRPr lang="zh-CN" altLang="en-US" sz="1400" b="1">
                <a:solidFill>
                  <a:srgbClr val="C00000"/>
                </a:solidFill>
                <a:ea typeface="微软雅黑" panose="020B0503020204020204" pitchFamily="34" charset="-122"/>
              </a:endParaRPr>
            </a:p>
          </p:txBody>
        </p:sp>
      </p:grpSp>
      <p:grpSp>
        <p:nvGrpSpPr>
          <p:cNvPr id="4151" name="组合 4150"/>
          <p:cNvGrpSpPr/>
          <p:nvPr/>
        </p:nvGrpSpPr>
        <p:grpSpPr bwMode="auto">
          <a:xfrm>
            <a:off x="7392988" y="2163763"/>
            <a:ext cx="3838575" cy="346075"/>
            <a:chOff x="0" y="0"/>
            <a:chExt cx="6221945" cy="561592"/>
          </a:xfrm>
        </p:grpSpPr>
        <p:sp>
          <p:nvSpPr>
            <p:cNvPr id="5176" name="任意多边形 102"/>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77" name="组合 4152"/>
            <p:cNvGrpSpPr/>
            <p:nvPr/>
          </p:nvGrpSpPr>
          <p:grpSpPr bwMode="auto">
            <a:xfrm>
              <a:off x="0" y="0"/>
              <a:ext cx="561595" cy="561592"/>
              <a:chOff x="0" y="0"/>
              <a:chExt cx="836520" cy="836519"/>
            </a:xfrm>
          </p:grpSpPr>
          <p:sp>
            <p:nvSpPr>
              <p:cNvPr id="5178" name="椭圆 105"/>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79" name="TextBox 20"/>
              <p:cNvSpPr>
                <a:spLocks noChangeArrowheads="1"/>
              </p:cNvSpPr>
              <p:nvPr/>
            </p:nvSpPr>
            <p:spPr bwMode="auto">
              <a:xfrm>
                <a:off x="94766" y="87393"/>
                <a:ext cx="646987"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09</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80" name="圆角矩形 104"/>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第九条：问责执行</a:t>
              </a:r>
              <a:endParaRPr lang="zh-CN" altLang="en-US" sz="1400" b="1">
                <a:solidFill>
                  <a:srgbClr val="C00000"/>
                </a:solidFill>
                <a:ea typeface="微软雅黑" panose="020B0503020204020204" pitchFamily="34" charset="-122"/>
              </a:endParaRPr>
            </a:p>
          </p:txBody>
        </p:sp>
      </p:grpSp>
      <p:grpSp>
        <p:nvGrpSpPr>
          <p:cNvPr id="4157" name="组合 4156"/>
          <p:cNvGrpSpPr/>
          <p:nvPr/>
        </p:nvGrpSpPr>
        <p:grpSpPr bwMode="auto">
          <a:xfrm>
            <a:off x="7392988" y="2686050"/>
            <a:ext cx="3838575" cy="346075"/>
            <a:chOff x="0" y="0"/>
            <a:chExt cx="6221945" cy="561592"/>
          </a:xfrm>
        </p:grpSpPr>
        <p:sp>
          <p:nvSpPr>
            <p:cNvPr id="5182" name="任意多边形 108"/>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83" name="组合 4158"/>
            <p:cNvGrpSpPr/>
            <p:nvPr/>
          </p:nvGrpSpPr>
          <p:grpSpPr bwMode="auto">
            <a:xfrm>
              <a:off x="0" y="0"/>
              <a:ext cx="561595" cy="561592"/>
              <a:chOff x="0" y="0"/>
              <a:chExt cx="836520" cy="836519"/>
            </a:xfrm>
          </p:grpSpPr>
          <p:sp>
            <p:nvSpPr>
              <p:cNvPr id="5184" name="椭圆 111"/>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85" name="TextBox 20"/>
              <p:cNvSpPr>
                <a:spLocks noChangeArrowheads="1"/>
              </p:cNvSpPr>
              <p:nvPr/>
            </p:nvSpPr>
            <p:spPr bwMode="auto">
              <a:xfrm>
                <a:off x="94766" y="87393"/>
                <a:ext cx="646987"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86" name="圆角矩形 110"/>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第十条：终身问责</a:t>
              </a:r>
              <a:endParaRPr lang="zh-CN" altLang="en-US" sz="1400" b="1">
                <a:solidFill>
                  <a:srgbClr val="C00000"/>
                </a:solidFill>
                <a:ea typeface="微软雅黑" panose="020B0503020204020204" pitchFamily="34" charset="-122"/>
              </a:endParaRPr>
            </a:p>
          </p:txBody>
        </p:sp>
      </p:grpSp>
      <p:grpSp>
        <p:nvGrpSpPr>
          <p:cNvPr id="4163" name="组合 4162"/>
          <p:cNvGrpSpPr/>
          <p:nvPr/>
        </p:nvGrpSpPr>
        <p:grpSpPr bwMode="auto">
          <a:xfrm>
            <a:off x="7392988" y="3259138"/>
            <a:ext cx="3838575" cy="346075"/>
            <a:chOff x="0" y="0"/>
            <a:chExt cx="6221945" cy="561592"/>
          </a:xfrm>
        </p:grpSpPr>
        <p:sp>
          <p:nvSpPr>
            <p:cNvPr id="5188" name="任意多边形 114"/>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89" name="组合 4164"/>
            <p:cNvGrpSpPr/>
            <p:nvPr/>
          </p:nvGrpSpPr>
          <p:grpSpPr bwMode="auto">
            <a:xfrm>
              <a:off x="0" y="0"/>
              <a:ext cx="561595" cy="561592"/>
              <a:chOff x="0" y="0"/>
              <a:chExt cx="836520" cy="836519"/>
            </a:xfrm>
          </p:grpSpPr>
          <p:sp>
            <p:nvSpPr>
              <p:cNvPr id="5190" name="椭圆 117"/>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b="1">
                  <a:solidFill>
                    <a:srgbClr val="FFFFFF"/>
                  </a:solidFill>
                  <a:latin typeface="Ping Hei" charset="0"/>
                  <a:ea typeface="方正兰亭超细黑简体" panose="02000000000000000000" pitchFamily="2" charset="-122"/>
                  <a:sym typeface="Ping Hei" charset="0"/>
                </a:endParaRPr>
              </a:p>
            </p:txBody>
          </p:sp>
          <p:sp>
            <p:nvSpPr>
              <p:cNvPr id="5191" name="TextBox 20"/>
              <p:cNvSpPr>
                <a:spLocks noChangeArrowheads="1"/>
              </p:cNvSpPr>
              <p:nvPr/>
            </p:nvSpPr>
            <p:spPr bwMode="auto">
              <a:xfrm>
                <a:off x="130030" y="87393"/>
                <a:ext cx="576462" cy="5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11</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92" name="圆角矩形 116"/>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第十一条：授权规定</a:t>
              </a:r>
              <a:endParaRPr lang="zh-CN" altLang="en-US" sz="1400" b="1">
                <a:solidFill>
                  <a:srgbClr val="C00000"/>
                </a:solidFill>
                <a:ea typeface="微软雅黑" panose="020B0503020204020204" pitchFamily="34" charset="-122"/>
              </a:endParaRPr>
            </a:p>
          </p:txBody>
        </p:sp>
      </p:grpSp>
      <p:grpSp>
        <p:nvGrpSpPr>
          <p:cNvPr id="4169" name="组合 4168"/>
          <p:cNvGrpSpPr/>
          <p:nvPr/>
        </p:nvGrpSpPr>
        <p:grpSpPr bwMode="auto">
          <a:xfrm>
            <a:off x="7392988" y="3813175"/>
            <a:ext cx="3838575" cy="346075"/>
            <a:chOff x="0" y="0"/>
            <a:chExt cx="6221945" cy="561592"/>
          </a:xfrm>
        </p:grpSpPr>
        <p:sp>
          <p:nvSpPr>
            <p:cNvPr id="5194" name="任意多边形 120"/>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95" name="组合 4170"/>
            <p:cNvGrpSpPr/>
            <p:nvPr/>
          </p:nvGrpSpPr>
          <p:grpSpPr bwMode="auto">
            <a:xfrm>
              <a:off x="0" y="0"/>
              <a:ext cx="561595" cy="561592"/>
              <a:chOff x="0" y="0"/>
              <a:chExt cx="836520" cy="836519"/>
            </a:xfrm>
          </p:grpSpPr>
          <p:sp>
            <p:nvSpPr>
              <p:cNvPr id="5196" name="椭圆 123"/>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97" name="TextBox 20"/>
              <p:cNvSpPr>
                <a:spLocks noChangeArrowheads="1"/>
              </p:cNvSpPr>
              <p:nvPr/>
            </p:nvSpPr>
            <p:spPr bwMode="auto">
              <a:xfrm>
                <a:off x="94766" y="87393"/>
                <a:ext cx="646987"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98" name="圆角矩形 122"/>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第十二条：解释机关</a:t>
              </a:r>
              <a:endParaRPr lang="zh-CN" altLang="en-US" sz="1400" b="1">
                <a:solidFill>
                  <a:srgbClr val="C00000"/>
                </a:solidFill>
                <a:ea typeface="微软雅黑" panose="020B0503020204020204" pitchFamily="34" charset="-122"/>
              </a:endParaRPr>
            </a:p>
          </p:txBody>
        </p:sp>
      </p:grpSp>
      <p:grpSp>
        <p:nvGrpSpPr>
          <p:cNvPr id="4175" name="组合 4174"/>
          <p:cNvGrpSpPr/>
          <p:nvPr/>
        </p:nvGrpSpPr>
        <p:grpSpPr bwMode="auto">
          <a:xfrm>
            <a:off x="7392988" y="4289425"/>
            <a:ext cx="3838575" cy="346075"/>
            <a:chOff x="0" y="0"/>
            <a:chExt cx="6221945" cy="561592"/>
          </a:xfrm>
        </p:grpSpPr>
        <p:sp>
          <p:nvSpPr>
            <p:cNvPr id="5200" name="任意多边形 126"/>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201" name="组合 4176"/>
            <p:cNvGrpSpPr/>
            <p:nvPr/>
          </p:nvGrpSpPr>
          <p:grpSpPr bwMode="auto">
            <a:xfrm>
              <a:off x="0" y="0"/>
              <a:ext cx="561595" cy="561592"/>
              <a:chOff x="0" y="0"/>
              <a:chExt cx="836520" cy="836519"/>
            </a:xfrm>
          </p:grpSpPr>
          <p:sp>
            <p:nvSpPr>
              <p:cNvPr id="5202" name="椭圆 129"/>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203" name="TextBox 20"/>
              <p:cNvSpPr>
                <a:spLocks noChangeArrowheads="1"/>
              </p:cNvSpPr>
              <p:nvPr/>
            </p:nvSpPr>
            <p:spPr bwMode="auto">
              <a:xfrm>
                <a:off x="94766" y="87393"/>
                <a:ext cx="646987"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13</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04" name="圆角矩形 128"/>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第十三条：实行日期和法律效力</a:t>
              </a:r>
              <a:endParaRPr lang="zh-CN" altLang="en-US" sz="1400" b="1">
                <a:solidFill>
                  <a:srgbClr val="C00000"/>
                </a:solidFill>
                <a:ea typeface="微软雅黑" panose="020B0503020204020204" pitchFamily="34" charset="-122"/>
              </a:endParaRPr>
            </a:p>
          </p:txBody>
        </p:sp>
      </p:grpSp>
      <p:sp>
        <p:nvSpPr>
          <p:cNvPr id="520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CE3DB035-A32C-4143-B878-BC55AC25AAC1}" type="slidenum">
              <a:rPr lang="zh-CN" altLang="en-US" sz="1200" smtClean="0">
                <a:solidFill>
                  <a:srgbClr val="898989"/>
                </a:solidFill>
              </a:rPr>
              <a:t>1</a:t>
            </a:fld>
            <a:endParaRPr lang="zh-CN" altLang="en-US" sz="120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44"/>
                                        </p:tgtEl>
                                        <p:attrNameLst>
                                          <p:attrName>style.visibility</p:attrName>
                                        </p:attrNameLst>
                                      </p:cBhvr>
                                      <p:to>
                                        <p:strVal val="visible"/>
                                      </p:to>
                                    </p:set>
                                    <p:anim calcmode="lin" valueType="num">
                                      <p:cBhvr>
                                        <p:cTn id="7" dur="500" fill="hold"/>
                                        <p:tgtEl>
                                          <p:spTgt spid="4144"/>
                                        </p:tgtEl>
                                        <p:attrNameLst>
                                          <p:attrName>ppt_w</p:attrName>
                                        </p:attrNameLst>
                                      </p:cBhvr>
                                      <p:tavLst>
                                        <p:tav tm="0">
                                          <p:val>
                                            <p:fltVal val="0"/>
                                          </p:val>
                                        </p:tav>
                                        <p:tav tm="100000">
                                          <p:val>
                                            <p:strVal val="#ppt_w"/>
                                          </p:val>
                                        </p:tav>
                                      </p:tavLst>
                                    </p:anim>
                                    <p:anim calcmode="lin" valueType="num">
                                      <p:cBhvr>
                                        <p:cTn id="8" dur="500" fill="hold"/>
                                        <p:tgtEl>
                                          <p:spTgt spid="4144"/>
                                        </p:tgtEl>
                                        <p:attrNameLst>
                                          <p:attrName>ppt_h</p:attrName>
                                        </p:attrNameLst>
                                      </p:cBhvr>
                                      <p:tavLst>
                                        <p:tav tm="0">
                                          <p:val>
                                            <p:fltVal val="0"/>
                                          </p:val>
                                        </p:tav>
                                        <p:tav tm="100000">
                                          <p:val>
                                            <p:strVal val="#ppt_h"/>
                                          </p:val>
                                        </p:tav>
                                      </p:tavLst>
                                    </p:anim>
                                    <p:animEffect filter="fade">
                                      <p:cBhvr>
                                        <p:cTn id="9" dur="500"/>
                                        <p:tgtEl>
                                          <p:spTgt spid="414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141"/>
                                        </p:tgtEl>
                                        <p:attrNameLst>
                                          <p:attrName>style.visibility</p:attrName>
                                        </p:attrNameLst>
                                      </p:cBhvr>
                                      <p:to>
                                        <p:strVal val="visible"/>
                                      </p:to>
                                    </p:set>
                                    <p:animEffect filter="fade">
                                      <p:cBhvr>
                                        <p:cTn id="13" dur="1000"/>
                                        <p:tgtEl>
                                          <p:spTgt spid="4141"/>
                                        </p:tgtEl>
                                      </p:cBhvr>
                                    </p:animEffect>
                                    <p:anim calcmode="lin" valueType="num">
                                      <p:cBhvr>
                                        <p:cTn id="14" dur="1000" fill="hold"/>
                                        <p:tgtEl>
                                          <p:spTgt spid="4141"/>
                                        </p:tgtEl>
                                        <p:attrNameLst>
                                          <p:attrName>ppt_x</p:attrName>
                                        </p:attrNameLst>
                                      </p:cBhvr>
                                      <p:tavLst>
                                        <p:tav tm="0">
                                          <p:val>
                                            <p:strVal val="#ppt_x"/>
                                          </p:val>
                                        </p:tav>
                                        <p:tav tm="100000">
                                          <p:val>
                                            <p:strVal val="#ppt_x"/>
                                          </p:val>
                                        </p:tav>
                                      </p:tavLst>
                                    </p:anim>
                                    <p:anim calcmode="lin" valueType="num">
                                      <p:cBhvr>
                                        <p:cTn id="15" dur="1000" fill="hold"/>
                                        <p:tgtEl>
                                          <p:spTgt spid="414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500"/>
                                        <p:tgtEl>
                                          <p:spTgt spid="4099"/>
                                        </p:tgtEl>
                                        <p:attrNameLst>
                                          <p:attrName>ppt_x</p:attrName>
                                        </p:attrNameLst>
                                      </p:cBhvr>
                                      <p:tavLst>
                                        <p:tav tm="0">
                                          <p:val>
                                            <p:strVal val="#ppt_x-#ppt_w*1.125000"/>
                                          </p:val>
                                        </p:tav>
                                        <p:tav tm="100000">
                                          <p:val>
                                            <p:strVal val="#ppt_x"/>
                                          </p:val>
                                        </p:tav>
                                      </p:tavLst>
                                    </p:anim>
                                    <p:animEffect filter="wipe(right)">
                                      <p:cBhvr>
                                        <p:cTn id="20" dur="500"/>
                                        <p:tgtEl>
                                          <p:spTgt spid="4099"/>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4105"/>
                                        </p:tgtEl>
                                        <p:attrNameLst>
                                          <p:attrName>style.visibility</p:attrName>
                                        </p:attrNameLst>
                                      </p:cBhvr>
                                      <p:to>
                                        <p:strVal val="visible"/>
                                      </p:to>
                                    </p:set>
                                    <p:anim calcmode="lin" valueType="num">
                                      <p:cBhvr>
                                        <p:cTn id="24" dur="500"/>
                                        <p:tgtEl>
                                          <p:spTgt spid="4105"/>
                                        </p:tgtEl>
                                        <p:attrNameLst>
                                          <p:attrName>ppt_x</p:attrName>
                                        </p:attrNameLst>
                                      </p:cBhvr>
                                      <p:tavLst>
                                        <p:tav tm="0">
                                          <p:val>
                                            <p:strVal val="#ppt_x-#ppt_w*1.125000"/>
                                          </p:val>
                                        </p:tav>
                                        <p:tav tm="100000">
                                          <p:val>
                                            <p:strVal val="#ppt_x"/>
                                          </p:val>
                                        </p:tav>
                                      </p:tavLst>
                                    </p:anim>
                                    <p:animEffect filter="wipe(right)">
                                      <p:cBhvr>
                                        <p:cTn id="25" dur="500"/>
                                        <p:tgtEl>
                                          <p:spTgt spid="4105"/>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4111"/>
                                        </p:tgtEl>
                                        <p:attrNameLst>
                                          <p:attrName>style.visibility</p:attrName>
                                        </p:attrNameLst>
                                      </p:cBhvr>
                                      <p:to>
                                        <p:strVal val="visible"/>
                                      </p:to>
                                    </p:set>
                                    <p:anim calcmode="lin" valueType="num">
                                      <p:cBhvr>
                                        <p:cTn id="29" dur="500"/>
                                        <p:tgtEl>
                                          <p:spTgt spid="4111"/>
                                        </p:tgtEl>
                                        <p:attrNameLst>
                                          <p:attrName>ppt_x</p:attrName>
                                        </p:attrNameLst>
                                      </p:cBhvr>
                                      <p:tavLst>
                                        <p:tav tm="0">
                                          <p:val>
                                            <p:strVal val="#ppt_x-#ppt_w*1.125000"/>
                                          </p:val>
                                        </p:tav>
                                        <p:tav tm="100000">
                                          <p:val>
                                            <p:strVal val="#ppt_x"/>
                                          </p:val>
                                        </p:tav>
                                      </p:tavLst>
                                    </p:anim>
                                    <p:animEffect filter="wipe(right)">
                                      <p:cBhvr>
                                        <p:cTn id="30" dur="500"/>
                                        <p:tgtEl>
                                          <p:spTgt spid="4111"/>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4117"/>
                                        </p:tgtEl>
                                        <p:attrNameLst>
                                          <p:attrName>style.visibility</p:attrName>
                                        </p:attrNameLst>
                                      </p:cBhvr>
                                      <p:to>
                                        <p:strVal val="visible"/>
                                      </p:to>
                                    </p:set>
                                    <p:anim calcmode="lin" valueType="num">
                                      <p:cBhvr>
                                        <p:cTn id="34" dur="500"/>
                                        <p:tgtEl>
                                          <p:spTgt spid="4117"/>
                                        </p:tgtEl>
                                        <p:attrNameLst>
                                          <p:attrName>ppt_x</p:attrName>
                                        </p:attrNameLst>
                                      </p:cBhvr>
                                      <p:tavLst>
                                        <p:tav tm="0">
                                          <p:val>
                                            <p:strVal val="#ppt_x-#ppt_w*1.125000"/>
                                          </p:val>
                                        </p:tav>
                                        <p:tav tm="100000">
                                          <p:val>
                                            <p:strVal val="#ppt_x"/>
                                          </p:val>
                                        </p:tav>
                                      </p:tavLst>
                                    </p:anim>
                                    <p:animEffect filter="wipe(right)">
                                      <p:cBhvr>
                                        <p:cTn id="35" dur="500"/>
                                        <p:tgtEl>
                                          <p:spTgt spid="4117"/>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4123"/>
                                        </p:tgtEl>
                                        <p:attrNameLst>
                                          <p:attrName>style.visibility</p:attrName>
                                        </p:attrNameLst>
                                      </p:cBhvr>
                                      <p:to>
                                        <p:strVal val="visible"/>
                                      </p:to>
                                    </p:set>
                                    <p:anim calcmode="lin" valueType="num">
                                      <p:cBhvr>
                                        <p:cTn id="39" dur="500"/>
                                        <p:tgtEl>
                                          <p:spTgt spid="4123"/>
                                        </p:tgtEl>
                                        <p:attrNameLst>
                                          <p:attrName>ppt_x</p:attrName>
                                        </p:attrNameLst>
                                      </p:cBhvr>
                                      <p:tavLst>
                                        <p:tav tm="0">
                                          <p:val>
                                            <p:strVal val="#ppt_x-#ppt_w*1.125000"/>
                                          </p:val>
                                        </p:tav>
                                        <p:tav tm="100000">
                                          <p:val>
                                            <p:strVal val="#ppt_x"/>
                                          </p:val>
                                        </p:tav>
                                      </p:tavLst>
                                    </p:anim>
                                    <p:animEffect filter="wipe(right)">
                                      <p:cBhvr>
                                        <p:cTn id="40" dur="500"/>
                                        <p:tgtEl>
                                          <p:spTgt spid="4123"/>
                                        </p:tgtEl>
                                      </p:cBhvr>
                                    </p:animEffect>
                                  </p:childTnLst>
                                </p:cTn>
                              </p:par>
                            </p:childTnLst>
                          </p:cTn>
                        </p:par>
                        <p:par>
                          <p:cTn id="41" fill="hold">
                            <p:stCondLst>
                              <p:cond delay="4000"/>
                            </p:stCondLst>
                            <p:childTnLst>
                              <p:par>
                                <p:cTn id="42" presetID="12" presetClass="entr" presetSubtype="8" fill="hold" nodeType="afterEffect">
                                  <p:stCondLst>
                                    <p:cond delay="0"/>
                                  </p:stCondLst>
                                  <p:childTnLst>
                                    <p:set>
                                      <p:cBhvr>
                                        <p:cTn id="43" dur="1" fill="hold">
                                          <p:stCondLst>
                                            <p:cond delay="0"/>
                                          </p:stCondLst>
                                        </p:cTn>
                                        <p:tgtEl>
                                          <p:spTgt spid="4129"/>
                                        </p:tgtEl>
                                        <p:attrNameLst>
                                          <p:attrName>style.visibility</p:attrName>
                                        </p:attrNameLst>
                                      </p:cBhvr>
                                      <p:to>
                                        <p:strVal val="visible"/>
                                      </p:to>
                                    </p:set>
                                    <p:anim calcmode="lin" valueType="num">
                                      <p:cBhvr>
                                        <p:cTn id="44" dur="500"/>
                                        <p:tgtEl>
                                          <p:spTgt spid="4129"/>
                                        </p:tgtEl>
                                        <p:attrNameLst>
                                          <p:attrName>ppt_x</p:attrName>
                                        </p:attrNameLst>
                                      </p:cBhvr>
                                      <p:tavLst>
                                        <p:tav tm="0">
                                          <p:val>
                                            <p:strVal val="#ppt_x-#ppt_w*1.125000"/>
                                          </p:val>
                                        </p:tav>
                                        <p:tav tm="100000">
                                          <p:val>
                                            <p:strVal val="#ppt_x"/>
                                          </p:val>
                                        </p:tav>
                                      </p:tavLst>
                                    </p:anim>
                                    <p:animEffect filter="wipe(right)">
                                      <p:cBhvr>
                                        <p:cTn id="45" dur="500"/>
                                        <p:tgtEl>
                                          <p:spTgt spid="4129"/>
                                        </p:tgtEl>
                                      </p:cBhvr>
                                    </p:animEffect>
                                  </p:childTnLst>
                                </p:cTn>
                              </p:par>
                            </p:childTnLst>
                          </p:cTn>
                        </p:par>
                        <p:par>
                          <p:cTn id="46" fill="hold">
                            <p:stCondLst>
                              <p:cond delay="4500"/>
                            </p:stCondLst>
                            <p:childTnLst>
                              <p:par>
                                <p:cTn id="47" presetID="12" presetClass="entr" presetSubtype="8" fill="hold" nodeType="afterEffect">
                                  <p:stCondLst>
                                    <p:cond delay="0"/>
                                  </p:stCondLst>
                                  <p:childTnLst>
                                    <p:set>
                                      <p:cBhvr>
                                        <p:cTn id="48" dur="1" fill="hold">
                                          <p:stCondLst>
                                            <p:cond delay="0"/>
                                          </p:stCondLst>
                                        </p:cTn>
                                        <p:tgtEl>
                                          <p:spTgt spid="4135"/>
                                        </p:tgtEl>
                                        <p:attrNameLst>
                                          <p:attrName>style.visibility</p:attrName>
                                        </p:attrNameLst>
                                      </p:cBhvr>
                                      <p:to>
                                        <p:strVal val="visible"/>
                                      </p:to>
                                    </p:set>
                                    <p:anim calcmode="lin" valueType="num">
                                      <p:cBhvr>
                                        <p:cTn id="49" dur="500"/>
                                        <p:tgtEl>
                                          <p:spTgt spid="4135"/>
                                        </p:tgtEl>
                                        <p:attrNameLst>
                                          <p:attrName>ppt_x</p:attrName>
                                        </p:attrNameLst>
                                      </p:cBhvr>
                                      <p:tavLst>
                                        <p:tav tm="0">
                                          <p:val>
                                            <p:strVal val="#ppt_x-#ppt_w*1.125000"/>
                                          </p:val>
                                        </p:tav>
                                        <p:tav tm="100000">
                                          <p:val>
                                            <p:strVal val="#ppt_x"/>
                                          </p:val>
                                        </p:tav>
                                      </p:tavLst>
                                    </p:anim>
                                    <p:animEffect filter="wipe(right)">
                                      <p:cBhvr>
                                        <p:cTn id="50" dur="500"/>
                                        <p:tgtEl>
                                          <p:spTgt spid="4135"/>
                                        </p:tgtEl>
                                      </p:cBhvr>
                                    </p:animEffect>
                                  </p:childTnLst>
                                </p:cTn>
                              </p:par>
                            </p:childTnLst>
                          </p:cTn>
                        </p:par>
                        <p:par>
                          <p:cTn id="51" fill="hold">
                            <p:stCondLst>
                              <p:cond delay="5000"/>
                            </p:stCondLst>
                            <p:childTnLst>
                              <p:par>
                                <p:cTn id="52" presetID="12" presetClass="entr" presetSubtype="8" fill="hold" nodeType="afterEffect">
                                  <p:stCondLst>
                                    <p:cond delay="0"/>
                                  </p:stCondLst>
                                  <p:childTnLst>
                                    <p:set>
                                      <p:cBhvr>
                                        <p:cTn id="53" dur="1" fill="hold">
                                          <p:stCondLst>
                                            <p:cond delay="0"/>
                                          </p:stCondLst>
                                        </p:cTn>
                                        <p:tgtEl>
                                          <p:spTgt spid="4145"/>
                                        </p:tgtEl>
                                        <p:attrNameLst>
                                          <p:attrName>style.visibility</p:attrName>
                                        </p:attrNameLst>
                                      </p:cBhvr>
                                      <p:to>
                                        <p:strVal val="visible"/>
                                      </p:to>
                                    </p:set>
                                    <p:anim calcmode="lin" valueType="num">
                                      <p:cBhvr>
                                        <p:cTn id="54" dur="500"/>
                                        <p:tgtEl>
                                          <p:spTgt spid="4145"/>
                                        </p:tgtEl>
                                        <p:attrNameLst>
                                          <p:attrName>ppt_x</p:attrName>
                                        </p:attrNameLst>
                                      </p:cBhvr>
                                      <p:tavLst>
                                        <p:tav tm="0">
                                          <p:val>
                                            <p:strVal val="#ppt_x-#ppt_w*1.125000"/>
                                          </p:val>
                                        </p:tav>
                                        <p:tav tm="100000">
                                          <p:val>
                                            <p:strVal val="#ppt_x"/>
                                          </p:val>
                                        </p:tav>
                                      </p:tavLst>
                                    </p:anim>
                                    <p:animEffect filter="wipe(right)">
                                      <p:cBhvr>
                                        <p:cTn id="55" dur="500"/>
                                        <p:tgtEl>
                                          <p:spTgt spid="4145"/>
                                        </p:tgtEl>
                                      </p:cBhvr>
                                    </p:animEffect>
                                  </p:childTnLst>
                                </p:cTn>
                              </p:par>
                            </p:childTnLst>
                          </p:cTn>
                        </p:par>
                        <p:par>
                          <p:cTn id="56" fill="hold">
                            <p:stCondLst>
                              <p:cond delay="5500"/>
                            </p:stCondLst>
                            <p:childTnLst>
                              <p:par>
                                <p:cTn id="57" presetID="12" presetClass="entr" presetSubtype="8" fill="hold" nodeType="afterEffect">
                                  <p:stCondLst>
                                    <p:cond delay="0"/>
                                  </p:stCondLst>
                                  <p:childTnLst>
                                    <p:set>
                                      <p:cBhvr>
                                        <p:cTn id="58" dur="1" fill="hold">
                                          <p:stCondLst>
                                            <p:cond delay="0"/>
                                          </p:stCondLst>
                                        </p:cTn>
                                        <p:tgtEl>
                                          <p:spTgt spid="4151"/>
                                        </p:tgtEl>
                                        <p:attrNameLst>
                                          <p:attrName>style.visibility</p:attrName>
                                        </p:attrNameLst>
                                      </p:cBhvr>
                                      <p:to>
                                        <p:strVal val="visible"/>
                                      </p:to>
                                    </p:set>
                                    <p:anim calcmode="lin" valueType="num">
                                      <p:cBhvr>
                                        <p:cTn id="59" dur="500"/>
                                        <p:tgtEl>
                                          <p:spTgt spid="4151"/>
                                        </p:tgtEl>
                                        <p:attrNameLst>
                                          <p:attrName>ppt_x</p:attrName>
                                        </p:attrNameLst>
                                      </p:cBhvr>
                                      <p:tavLst>
                                        <p:tav tm="0">
                                          <p:val>
                                            <p:strVal val="#ppt_x-#ppt_w*1.125000"/>
                                          </p:val>
                                        </p:tav>
                                        <p:tav tm="100000">
                                          <p:val>
                                            <p:strVal val="#ppt_x"/>
                                          </p:val>
                                        </p:tav>
                                      </p:tavLst>
                                    </p:anim>
                                    <p:animEffect filter="wipe(right)">
                                      <p:cBhvr>
                                        <p:cTn id="60" dur="500"/>
                                        <p:tgtEl>
                                          <p:spTgt spid="4151"/>
                                        </p:tgtEl>
                                      </p:cBhvr>
                                    </p:animEffect>
                                  </p:childTnLst>
                                </p:cTn>
                              </p:par>
                            </p:childTnLst>
                          </p:cTn>
                        </p:par>
                        <p:par>
                          <p:cTn id="61" fill="hold">
                            <p:stCondLst>
                              <p:cond delay="6000"/>
                            </p:stCondLst>
                            <p:childTnLst>
                              <p:par>
                                <p:cTn id="62" presetID="12" presetClass="entr" presetSubtype="8" fill="hold" nodeType="afterEffect">
                                  <p:stCondLst>
                                    <p:cond delay="0"/>
                                  </p:stCondLst>
                                  <p:childTnLst>
                                    <p:set>
                                      <p:cBhvr>
                                        <p:cTn id="63" dur="1" fill="hold">
                                          <p:stCondLst>
                                            <p:cond delay="0"/>
                                          </p:stCondLst>
                                        </p:cTn>
                                        <p:tgtEl>
                                          <p:spTgt spid="4157"/>
                                        </p:tgtEl>
                                        <p:attrNameLst>
                                          <p:attrName>style.visibility</p:attrName>
                                        </p:attrNameLst>
                                      </p:cBhvr>
                                      <p:to>
                                        <p:strVal val="visible"/>
                                      </p:to>
                                    </p:set>
                                    <p:anim calcmode="lin" valueType="num">
                                      <p:cBhvr>
                                        <p:cTn id="64" dur="500"/>
                                        <p:tgtEl>
                                          <p:spTgt spid="4157"/>
                                        </p:tgtEl>
                                        <p:attrNameLst>
                                          <p:attrName>ppt_x</p:attrName>
                                        </p:attrNameLst>
                                      </p:cBhvr>
                                      <p:tavLst>
                                        <p:tav tm="0">
                                          <p:val>
                                            <p:strVal val="#ppt_x-#ppt_w*1.125000"/>
                                          </p:val>
                                        </p:tav>
                                        <p:tav tm="100000">
                                          <p:val>
                                            <p:strVal val="#ppt_x"/>
                                          </p:val>
                                        </p:tav>
                                      </p:tavLst>
                                    </p:anim>
                                    <p:animEffect filter="wipe(right)">
                                      <p:cBhvr>
                                        <p:cTn id="65" dur="500"/>
                                        <p:tgtEl>
                                          <p:spTgt spid="4157"/>
                                        </p:tgtEl>
                                      </p:cBhvr>
                                    </p:animEffect>
                                  </p:childTnLst>
                                </p:cTn>
                              </p:par>
                            </p:childTnLst>
                          </p:cTn>
                        </p:par>
                        <p:par>
                          <p:cTn id="66" fill="hold">
                            <p:stCondLst>
                              <p:cond delay="6500"/>
                            </p:stCondLst>
                            <p:childTnLst>
                              <p:par>
                                <p:cTn id="67" presetID="12" presetClass="entr" presetSubtype="8" fill="hold" nodeType="afterEffect">
                                  <p:stCondLst>
                                    <p:cond delay="0"/>
                                  </p:stCondLst>
                                  <p:childTnLst>
                                    <p:set>
                                      <p:cBhvr>
                                        <p:cTn id="68" dur="1" fill="hold">
                                          <p:stCondLst>
                                            <p:cond delay="0"/>
                                          </p:stCondLst>
                                        </p:cTn>
                                        <p:tgtEl>
                                          <p:spTgt spid="4163"/>
                                        </p:tgtEl>
                                        <p:attrNameLst>
                                          <p:attrName>style.visibility</p:attrName>
                                        </p:attrNameLst>
                                      </p:cBhvr>
                                      <p:to>
                                        <p:strVal val="visible"/>
                                      </p:to>
                                    </p:set>
                                    <p:anim calcmode="lin" valueType="num">
                                      <p:cBhvr>
                                        <p:cTn id="69" dur="500"/>
                                        <p:tgtEl>
                                          <p:spTgt spid="4163"/>
                                        </p:tgtEl>
                                        <p:attrNameLst>
                                          <p:attrName>ppt_x</p:attrName>
                                        </p:attrNameLst>
                                      </p:cBhvr>
                                      <p:tavLst>
                                        <p:tav tm="0">
                                          <p:val>
                                            <p:strVal val="#ppt_x-#ppt_w*1.125000"/>
                                          </p:val>
                                        </p:tav>
                                        <p:tav tm="100000">
                                          <p:val>
                                            <p:strVal val="#ppt_x"/>
                                          </p:val>
                                        </p:tav>
                                      </p:tavLst>
                                    </p:anim>
                                    <p:animEffect filter="wipe(right)">
                                      <p:cBhvr>
                                        <p:cTn id="70" dur="500"/>
                                        <p:tgtEl>
                                          <p:spTgt spid="4163"/>
                                        </p:tgtEl>
                                      </p:cBhvr>
                                    </p:animEffect>
                                  </p:childTnLst>
                                </p:cTn>
                              </p:par>
                            </p:childTnLst>
                          </p:cTn>
                        </p:par>
                        <p:par>
                          <p:cTn id="71" fill="hold">
                            <p:stCondLst>
                              <p:cond delay="7000"/>
                            </p:stCondLst>
                            <p:childTnLst>
                              <p:par>
                                <p:cTn id="72" presetID="12" presetClass="entr" presetSubtype="8" fill="hold" nodeType="afterEffect">
                                  <p:stCondLst>
                                    <p:cond delay="0"/>
                                  </p:stCondLst>
                                  <p:childTnLst>
                                    <p:set>
                                      <p:cBhvr>
                                        <p:cTn id="73" dur="1" fill="hold">
                                          <p:stCondLst>
                                            <p:cond delay="0"/>
                                          </p:stCondLst>
                                        </p:cTn>
                                        <p:tgtEl>
                                          <p:spTgt spid="4169"/>
                                        </p:tgtEl>
                                        <p:attrNameLst>
                                          <p:attrName>style.visibility</p:attrName>
                                        </p:attrNameLst>
                                      </p:cBhvr>
                                      <p:to>
                                        <p:strVal val="visible"/>
                                      </p:to>
                                    </p:set>
                                    <p:anim calcmode="lin" valueType="num">
                                      <p:cBhvr>
                                        <p:cTn id="74" dur="500"/>
                                        <p:tgtEl>
                                          <p:spTgt spid="4169"/>
                                        </p:tgtEl>
                                        <p:attrNameLst>
                                          <p:attrName>ppt_x</p:attrName>
                                        </p:attrNameLst>
                                      </p:cBhvr>
                                      <p:tavLst>
                                        <p:tav tm="0">
                                          <p:val>
                                            <p:strVal val="#ppt_x-#ppt_w*1.125000"/>
                                          </p:val>
                                        </p:tav>
                                        <p:tav tm="100000">
                                          <p:val>
                                            <p:strVal val="#ppt_x"/>
                                          </p:val>
                                        </p:tav>
                                      </p:tavLst>
                                    </p:anim>
                                    <p:animEffect filter="wipe(right)">
                                      <p:cBhvr>
                                        <p:cTn id="75" dur="500"/>
                                        <p:tgtEl>
                                          <p:spTgt spid="4169"/>
                                        </p:tgtEl>
                                      </p:cBhvr>
                                    </p:animEffect>
                                  </p:childTnLst>
                                </p:cTn>
                              </p:par>
                            </p:childTnLst>
                          </p:cTn>
                        </p:par>
                        <p:par>
                          <p:cTn id="76" fill="hold">
                            <p:stCondLst>
                              <p:cond delay="7500"/>
                            </p:stCondLst>
                            <p:childTnLst>
                              <p:par>
                                <p:cTn id="77" presetID="12" presetClass="entr" presetSubtype="8" fill="hold" nodeType="afterEffect">
                                  <p:stCondLst>
                                    <p:cond delay="0"/>
                                  </p:stCondLst>
                                  <p:childTnLst>
                                    <p:set>
                                      <p:cBhvr>
                                        <p:cTn id="78" dur="1" fill="hold">
                                          <p:stCondLst>
                                            <p:cond delay="0"/>
                                          </p:stCondLst>
                                        </p:cTn>
                                        <p:tgtEl>
                                          <p:spTgt spid="4175"/>
                                        </p:tgtEl>
                                        <p:attrNameLst>
                                          <p:attrName>style.visibility</p:attrName>
                                        </p:attrNameLst>
                                      </p:cBhvr>
                                      <p:to>
                                        <p:strVal val="visible"/>
                                      </p:to>
                                    </p:set>
                                    <p:anim calcmode="lin" valueType="num">
                                      <p:cBhvr>
                                        <p:cTn id="79" dur="500"/>
                                        <p:tgtEl>
                                          <p:spTgt spid="4175"/>
                                        </p:tgtEl>
                                        <p:attrNameLst>
                                          <p:attrName>ppt_x</p:attrName>
                                        </p:attrNameLst>
                                      </p:cBhvr>
                                      <p:tavLst>
                                        <p:tav tm="0">
                                          <p:val>
                                            <p:strVal val="#ppt_x-#ppt_w*1.125000"/>
                                          </p:val>
                                        </p:tav>
                                        <p:tav tm="100000">
                                          <p:val>
                                            <p:strVal val="#ppt_x"/>
                                          </p:val>
                                        </p:tav>
                                      </p:tavLst>
                                    </p:anim>
                                    <p:animEffect filter="wipe(right)">
                                      <p:cBhvr>
                                        <p:cTn id="80" dur="500"/>
                                        <p:tgtEl>
                                          <p:spTgt spid="4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23555"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23556"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1588" y="188913"/>
            <a:ext cx="42973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第十二条：解释机关</a:t>
            </a:r>
            <a:endParaRPr lang="zh-CN" altLang="en-US">
              <a:latin typeface="Calibri" panose="020F0502020204030204" pitchFamily="34" charset="0"/>
            </a:endParaRPr>
          </a:p>
        </p:txBody>
      </p:sp>
      <p:sp>
        <p:nvSpPr>
          <p:cNvPr id="23559" name="文本框 10247"/>
          <p:cNvSpPr txBox="1">
            <a:spLocks noChangeArrowheads="1"/>
          </p:cNvSpPr>
          <p:nvPr/>
        </p:nvSpPr>
        <p:spPr bwMode="auto">
          <a:xfrm>
            <a:off x="2170113" y="3048000"/>
            <a:ext cx="8128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zh-CN" altLang="en-US" sz="2800">
                <a:latin typeface="Calibri" panose="020F0502020204030204" pitchFamily="34" charset="0"/>
                <a:ea typeface="微软雅黑" panose="020B0503020204020204" pitchFamily="34" charset="-122"/>
              </a:rPr>
              <a:t>本条例由</a:t>
            </a:r>
            <a:r>
              <a:rPr lang="zh-CN" altLang="en-US" sz="3600" b="1">
                <a:solidFill>
                  <a:srgbClr val="C00000"/>
                </a:solidFill>
                <a:latin typeface="Calibri" panose="020F0502020204030204" pitchFamily="34" charset="0"/>
                <a:ea typeface="微软雅黑" panose="020B0503020204020204" pitchFamily="34" charset="-122"/>
              </a:rPr>
              <a:t>中央纪律检查委员会</a:t>
            </a:r>
            <a:r>
              <a:rPr lang="zh-CN" altLang="en-US" sz="2800">
                <a:latin typeface="Calibri" panose="020F0502020204030204" pitchFamily="34" charset="0"/>
                <a:ea typeface="微软雅黑" panose="020B0503020204020204" pitchFamily="34" charset="-122"/>
              </a:rPr>
              <a:t>负责解释</a:t>
            </a:r>
          </a:p>
        </p:txBody>
      </p:sp>
      <p:sp>
        <p:nvSpPr>
          <p:cNvPr id="2356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3EF9375B-BD66-4608-AC05-37AC059A133C}" type="slidenum">
              <a:rPr lang="zh-CN" altLang="en-US" sz="1200" smtClean="0">
                <a:solidFill>
                  <a:srgbClr val="898989"/>
                </a:solidFill>
                <a:latin typeface="Calibri" panose="020F0502020204030204" pitchFamily="34" charset="0"/>
              </a:rPr>
              <a:t>19</a:t>
            </a:fld>
            <a:endParaRPr lang="zh-CN" altLang="en-US" sz="1200">
              <a:solidFill>
                <a:srgbClr val="898989"/>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24579"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24580"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1588" y="188913"/>
            <a:ext cx="6942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第十三条：实行日期和法律效力</a:t>
            </a:r>
            <a:endParaRPr lang="zh-CN" altLang="en-US">
              <a:latin typeface="Calibri" panose="020F0502020204030204" pitchFamily="34" charset="0"/>
            </a:endParaRPr>
          </a:p>
        </p:txBody>
      </p:sp>
      <p:sp>
        <p:nvSpPr>
          <p:cNvPr id="2458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3FAF5819-DA5A-4D16-BD28-D6631DC105D1}" type="slidenum">
              <a:rPr lang="zh-CN" altLang="en-US" sz="1200" smtClean="0">
                <a:solidFill>
                  <a:srgbClr val="898989"/>
                </a:solidFill>
                <a:latin typeface="Calibri" panose="020F0502020204030204" pitchFamily="34" charset="0"/>
              </a:rPr>
              <a:t>20</a:t>
            </a:fld>
            <a:endParaRPr lang="zh-CN" altLang="en-US" sz="1200">
              <a:solidFill>
                <a:srgbClr val="898989"/>
              </a:solidFill>
              <a:latin typeface="Calibri" panose="020F0502020204030204" pitchFamily="34" charset="0"/>
            </a:endParaRPr>
          </a:p>
        </p:txBody>
      </p:sp>
      <p:sp>
        <p:nvSpPr>
          <p:cNvPr id="3" name="矩形 2"/>
          <p:cNvSpPr/>
          <p:nvPr/>
        </p:nvSpPr>
        <p:spPr>
          <a:xfrm>
            <a:off x="2430463" y="2681288"/>
            <a:ext cx="1935162" cy="352425"/>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3"/>
          <p:cNvSpPr/>
          <p:nvPr/>
        </p:nvSpPr>
        <p:spPr>
          <a:xfrm>
            <a:off x="2889250" y="2676525"/>
            <a:ext cx="80963" cy="14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 name="矩形 4"/>
          <p:cNvSpPr/>
          <p:nvPr/>
        </p:nvSpPr>
        <p:spPr>
          <a:xfrm>
            <a:off x="3836988" y="2676525"/>
            <a:ext cx="80962" cy="14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6" name="矩形 5"/>
          <p:cNvSpPr/>
          <p:nvPr/>
        </p:nvSpPr>
        <p:spPr>
          <a:xfrm>
            <a:off x="2889250" y="2533650"/>
            <a:ext cx="80963" cy="1397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7" name="矩形 6"/>
          <p:cNvSpPr/>
          <p:nvPr/>
        </p:nvSpPr>
        <p:spPr>
          <a:xfrm>
            <a:off x="3836988" y="2533650"/>
            <a:ext cx="80962" cy="1397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8" name="矩形 7"/>
          <p:cNvSpPr/>
          <p:nvPr/>
        </p:nvSpPr>
        <p:spPr>
          <a:xfrm>
            <a:off x="2430463" y="3043238"/>
            <a:ext cx="1935162" cy="100488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4590" name="文本框 9"/>
          <p:cNvSpPr txBox="1">
            <a:spLocks noChangeArrowheads="1"/>
          </p:cNvSpPr>
          <p:nvPr/>
        </p:nvSpPr>
        <p:spPr bwMode="auto">
          <a:xfrm>
            <a:off x="2533650" y="3033713"/>
            <a:ext cx="17272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6000" b="1">
                <a:solidFill>
                  <a:schemeClr val="bg1"/>
                </a:solidFill>
                <a:latin typeface="Calibri" panose="020F0502020204030204" pitchFamily="34" charset="0"/>
              </a:rPr>
              <a:t>2016</a:t>
            </a:r>
          </a:p>
        </p:txBody>
      </p:sp>
      <p:sp>
        <p:nvSpPr>
          <p:cNvPr id="11" name="矩形 10"/>
          <p:cNvSpPr/>
          <p:nvPr/>
        </p:nvSpPr>
        <p:spPr>
          <a:xfrm>
            <a:off x="5335588" y="2673350"/>
            <a:ext cx="1365250" cy="354013"/>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2" name="矩形 11"/>
          <p:cNvSpPr/>
          <p:nvPr/>
        </p:nvSpPr>
        <p:spPr>
          <a:xfrm>
            <a:off x="5699125" y="2670175"/>
            <a:ext cx="80963"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 name="矩形 12"/>
          <p:cNvSpPr/>
          <p:nvPr/>
        </p:nvSpPr>
        <p:spPr>
          <a:xfrm>
            <a:off x="6262688" y="2670175"/>
            <a:ext cx="80962"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4" name="矩形 13"/>
          <p:cNvSpPr/>
          <p:nvPr/>
        </p:nvSpPr>
        <p:spPr>
          <a:xfrm>
            <a:off x="5699125" y="2525713"/>
            <a:ext cx="80963" cy="141287"/>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5" name="矩形 14"/>
          <p:cNvSpPr/>
          <p:nvPr/>
        </p:nvSpPr>
        <p:spPr>
          <a:xfrm>
            <a:off x="6262688" y="2525713"/>
            <a:ext cx="80962" cy="141287"/>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6" name="矩形 15"/>
          <p:cNvSpPr/>
          <p:nvPr/>
        </p:nvSpPr>
        <p:spPr>
          <a:xfrm>
            <a:off x="5335588" y="3035300"/>
            <a:ext cx="1365250" cy="100647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4597" name="文本框 16"/>
          <p:cNvSpPr txBox="1">
            <a:spLocks noChangeArrowheads="1"/>
          </p:cNvSpPr>
          <p:nvPr/>
        </p:nvSpPr>
        <p:spPr bwMode="auto">
          <a:xfrm>
            <a:off x="5540375" y="3027363"/>
            <a:ext cx="955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6000" b="1">
                <a:solidFill>
                  <a:schemeClr val="bg1"/>
                </a:solidFill>
                <a:latin typeface="Calibri" panose="020F0502020204030204" pitchFamily="34" charset="0"/>
              </a:rPr>
              <a:t>07</a:t>
            </a:r>
          </a:p>
        </p:txBody>
      </p:sp>
      <p:sp>
        <p:nvSpPr>
          <p:cNvPr id="18" name="矩形 17"/>
          <p:cNvSpPr/>
          <p:nvPr/>
        </p:nvSpPr>
        <p:spPr>
          <a:xfrm>
            <a:off x="7607300" y="2681288"/>
            <a:ext cx="1365250" cy="352425"/>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9" name="矩形 18"/>
          <p:cNvSpPr/>
          <p:nvPr/>
        </p:nvSpPr>
        <p:spPr>
          <a:xfrm>
            <a:off x="7969250" y="2676525"/>
            <a:ext cx="82550" cy="14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0" name="矩形 19"/>
          <p:cNvSpPr/>
          <p:nvPr/>
        </p:nvSpPr>
        <p:spPr>
          <a:xfrm>
            <a:off x="8534400" y="2676525"/>
            <a:ext cx="80963" cy="14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1" name="矩形 20"/>
          <p:cNvSpPr/>
          <p:nvPr/>
        </p:nvSpPr>
        <p:spPr>
          <a:xfrm>
            <a:off x="7969250" y="2533650"/>
            <a:ext cx="82550" cy="1397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2" name="矩形 21"/>
          <p:cNvSpPr/>
          <p:nvPr/>
        </p:nvSpPr>
        <p:spPr>
          <a:xfrm>
            <a:off x="8534400" y="2533650"/>
            <a:ext cx="80963" cy="1397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3" name="矩形 22"/>
          <p:cNvSpPr/>
          <p:nvPr/>
        </p:nvSpPr>
        <p:spPr>
          <a:xfrm>
            <a:off x="7607300" y="3043238"/>
            <a:ext cx="1365250" cy="100488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4604" name="文本框 23"/>
          <p:cNvSpPr txBox="1">
            <a:spLocks noChangeArrowheads="1"/>
          </p:cNvSpPr>
          <p:nvPr/>
        </p:nvSpPr>
        <p:spPr bwMode="auto">
          <a:xfrm>
            <a:off x="7812088" y="3033713"/>
            <a:ext cx="955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6000" b="1">
                <a:solidFill>
                  <a:schemeClr val="bg1"/>
                </a:solidFill>
                <a:latin typeface="Calibri" panose="020F0502020204030204" pitchFamily="34" charset="0"/>
              </a:rPr>
              <a:t>08</a:t>
            </a:r>
          </a:p>
        </p:txBody>
      </p:sp>
      <p:sp>
        <p:nvSpPr>
          <p:cNvPr id="24605" name="文本框 24"/>
          <p:cNvSpPr txBox="1">
            <a:spLocks noChangeArrowheads="1"/>
          </p:cNvSpPr>
          <p:nvPr/>
        </p:nvSpPr>
        <p:spPr bwMode="auto">
          <a:xfrm>
            <a:off x="4391025" y="3043238"/>
            <a:ext cx="9445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6000" b="1">
                <a:solidFill>
                  <a:srgbClr val="C00000"/>
                </a:solidFill>
                <a:latin typeface="微软雅黑" panose="020B0503020204020204" pitchFamily="34" charset="-122"/>
                <a:ea typeface="微软雅黑" panose="020B0503020204020204" pitchFamily="34" charset="-122"/>
              </a:rPr>
              <a:t>年</a:t>
            </a:r>
          </a:p>
        </p:txBody>
      </p:sp>
      <p:sp>
        <p:nvSpPr>
          <p:cNvPr id="24606" name="文本框 25"/>
          <p:cNvSpPr txBox="1">
            <a:spLocks noChangeArrowheads="1"/>
          </p:cNvSpPr>
          <p:nvPr/>
        </p:nvSpPr>
        <p:spPr bwMode="auto">
          <a:xfrm>
            <a:off x="6700838" y="3033713"/>
            <a:ext cx="9445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6000" b="1">
                <a:solidFill>
                  <a:srgbClr val="C00000"/>
                </a:solidFill>
                <a:latin typeface="微软雅黑" panose="020B0503020204020204" pitchFamily="34" charset="-122"/>
                <a:ea typeface="微软雅黑" panose="020B0503020204020204" pitchFamily="34" charset="-122"/>
              </a:rPr>
              <a:t>月</a:t>
            </a:r>
          </a:p>
        </p:txBody>
      </p:sp>
      <p:sp>
        <p:nvSpPr>
          <p:cNvPr id="24607" name="文本框 26"/>
          <p:cNvSpPr txBox="1">
            <a:spLocks noChangeArrowheads="1"/>
          </p:cNvSpPr>
          <p:nvPr/>
        </p:nvSpPr>
        <p:spPr bwMode="auto">
          <a:xfrm>
            <a:off x="8972550" y="3033713"/>
            <a:ext cx="9445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6000" b="1">
                <a:solidFill>
                  <a:srgbClr val="C00000"/>
                </a:solidFill>
                <a:latin typeface="微软雅黑" panose="020B0503020204020204" pitchFamily="34" charset="-122"/>
                <a:ea typeface="微软雅黑" panose="020B0503020204020204" pitchFamily="34" charset="-122"/>
              </a:rPr>
              <a:t>日</a:t>
            </a:r>
          </a:p>
        </p:txBody>
      </p:sp>
      <p:sp>
        <p:nvSpPr>
          <p:cNvPr id="24608" name="文本框 27"/>
          <p:cNvSpPr txBox="1">
            <a:spLocks noChangeArrowheads="1"/>
          </p:cNvSpPr>
          <p:nvPr/>
        </p:nvSpPr>
        <p:spPr bwMode="auto">
          <a:xfrm>
            <a:off x="922338" y="4810125"/>
            <a:ext cx="1006316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
            </a:pPr>
            <a:r>
              <a:rPr lang="zh-CN" altLang="en-US">
                <a:latin typeface="Calibri" panose="020F0502020204030204" pitchFamily="34" charset="0"/>
                <a:ea typeface="微软雅黑" panose="020B0503020204020204" pitchFamily="34" charset="-122"/>
              </a:rPr>
              <a:t>本条例自2016年7月8日起施行。</a:t>
            </a:r>
          </a:p>
          <a:p>
            <a:pPr>
              <a:lnSpc>
                <a:spcPct val="150000"/>
              </a:lnSpc>
              <a:buFont typeface="Wingdings" panose="05000000000000000000" pitchFamily="2" charset="2"/>
              <a:buChar char=""/>
            </a:pPr>
            <a:r>
              <a:rPr lang="zh-CN" altLang="en-US">
                <a:latin typeface="Calibri" panose="020F0502020204030204" pitchFamily="34" charset="0"/>
                <a:ea typeface="微软雅黑" panose="020B0503020204020204" pitchFamily="34" charset="-122"/>
              </a:rPr>
              <a:t>此前发布的有关问责的规定，凡与本条例不一致的，按照本条例执行。</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560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Freeform 5"/>
          <p:cNvSpPr>
            <a:spLocks noChangeArrowheads="1"/>
          </p:cNvSpPr>
          <p:nvPr/>
        </p:nvSpPr>
        <p:spPr bwMode="auto">
          <a:xfrm>
            <a:off x="5376863" y="1844675"/>
            <a:ext cx="1009650" cy="101123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4756" name="直接连接符 101"/>
          <p:cNvSpPr>
            <a:spLocks noChangeShapeType="1"/>
          </p:cNvSpPr>
          <p:nvPr/>
        </p:nvSpPr>
        <p:spPr bwMode="auto">
          <a:xfrm>
            <a:off x="3792538" y="4248150"/>
            <a:ext cx="4608512" cy="1588"/>
          </a:xfrm>
          <a:prstGeom prst="line">
            <a:avLst/>
          </a:prstGeom>
          <a:noFill/>
          <a:ln w="9525">
            <a:solidFill>
              <a:srgbClr val="D10000"/>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74757" name="TextBox 9"/>
          <p:cNvSpPr>
            <a:spLocks noChangeArrowheads="1"/>
          </p:cNvSpPr>
          <p:nvPr/>
        </p:nvSpPr>
        <p:spPr bwMode="auto">
          <a:xfrm>
            <a:off x="4586288" y="3070225"/>
            <a:ext cx="3454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3" rIns="91388" bIns="45693">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6600"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 结  束</a:t>
            </a:r>
            <a:endParaRPr lang="zh-CN" altLang="en-US"/>
          </a:p>
        </p:txBody>
      </p:sp>
      <p:sp>
        <p:nvSpPr>
          <p:cNvPr id="2560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3B52CC7E-AE14-429F-A07A-FF940226985D}" type="slidenum">
              <a:rPr lang="zh-CN" altLang="en-US" sz="1200" smtClean="0">
                <a:solidFill>
                  <a:srgbClr val="898989"/>
                </a:solidFill>
              </a:rPr>
              <a:t>21</a:t>
            </a:fld>
            <a:endParaRPr lang="zh-CN" altLang="en-US" sz="120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1000" fill="hold"/>
                                        <p:tgtEl>
                                          <p:spTgt spid="74755"/>
                                        </p:tgtEl>
                                        <p:attrNameLst>
                                          <p:attrName>ppt_w</p:attrName>
                                        </p:attrNameLst>
                                      </p:cBhvr>
                                      <p:tavLst>
                                        <p:tav tm="0">
                                          <p:val>
                                            <p:fltVal val="0"/>
                                          </p:val>
                                        </p:tav>
                                        <p:tav tm="100000">
                                          <p:val>
                                            <p:strVal val="#ppt_w"/>
                                          </p:val>
                                        </p:tav>
                                      </p:tavLst>
                                    </p:anim>
                                    <p:anim calcmode="lin" valueType="num">
                                      <p:cBhvr>
                                        <p:cTn id="8" dur="1000" fill="hold"/>
                                        <p:tgtEl>
                                          <p:spTgt spid="74755"/>
                                        </p:tgtEl>
                                        <p:attrNameLst>
                                          <p:attrName>ppt_h</p:attrName>
                                        </p:attrNameLst>
                                      </p:cBhvr>
                                      <p:tavLst>
                                        <p:tav tm="0">
                                          <p:val>
                                            <p:fltVal val="0"/>
                                          </p:val>
                                        </p:tav>
                                        <p:tav tm="100000">
                                          <p:val>
                                            <p:strVal val="#ppt_h"/>
                                          </p:val>
                                        </p:tav>
                                      </p:tavLst>
                                    </p:anim>
                                    <p:animEffect filter="fade">
                                      <p:cBhvr>
                                        <p:cTn id="9" dur="1000"/>
                                        <p:tgtEl>
                                          <p:spTgt spid="74755"/>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4756"/>
                                        </p:tgtEl>
                                        <p:attrNameLst>
                                          <p:attrName>style.visibility</p:attrName>
                                        </p:attrNameLst>
                                      </p:cBhvr>
                                      <p:to>
                                        <p:strVal val="visible"/>
                                      </p:to>
                                    </p:set>
                                    <p:animEffect filter="barn(inVertical)">
                                      <p:cBhvr>
                                        <p:cTn id="13" dur="500"/>
                                        <p:tgtEl>
                                          <p:spTgt spid="74756"/>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4757"/>
                                        </p:tgtEl>
                                        <p:attrNameLst>
                                          <p:attrName>style.visibility</p:attrName>
                                        </p:attrNameLst>
                                      </p:cBhvr>
                                      <p:to>
                                        <p:strVal val="visible"/>
                                      </p:to>
                                    </p:set>
                                    <p:anim calcmode="lin" valueType="num">
                                      <p:cBhvr>
                                        <p:cTn id="17" dur="500" fill="hold"/>
                                        <p:tgtEl>
                                          <p:spTgt spid="7475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4757"/>
                                        </p:tgtEl>
                                        <p:attrNameLst>
                                          <p:attrName>ppt_y</p:attrName>
                                        </p:attrNameLst>
                                      </p:cBhvr>
                                      <p:tavLst>
                                        <p:tav tm="0">
                                          <p:val>
                                            <p:strVal val="#ppt_y"/>
                                          </p:val>
                                        </p:tav>
                                        <p:tav tm="100000">
                                          <p:val>
                                            <p:strVal val="#ppt_y"/>
                                          </p:val>
                                        </p:tav>
                                      </p:tavLst>
                                    </p:anim>
                                    <p:anim calcmode="lin" valueType="num">
                                      <p:cBhvr>
                                        <p:cTn id="19" dur="500" fill="hold"/>
                                        <p:tgtEl>
                                          <p:spTgt spid="7475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4757"/>
                                        </p:tgtEl>
                                        <p:attrNameLst>
                                          <p:attrName>ppt_w</p:attrName>
                                        </p:attrNameLst>
                                      </p:cBhvr>
                                      <p:tavLst>
                                        <p:tav tm="0">
                                          <p:val>
                                            <p:strVal val="#ppt_w/10"/>
                                          </p:val>
                                        </p:tav>
                                        <p:tav tm="50000">
                                          <p:val>
                                            <p:strVal val="#ppt_w+.01"/>
                                          </p:val>
                                        </p:tav>
                                        <p:tav tm="100000">
                                          <p:val>
                                            <p:strVal val="#ppt_w"/>
                                          </p:val>
                                        </p:tav>
                                      </p:tavLst>
                                    </p:anim>
                                    <p:animEffect filter="fade">
                                      <p:cBhvr>
                                        <p:cTn id="21" dur="500" tmFilter="0,0; .5, 1; 1, 1"/>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ldLvl="0" animBg="1"/>
      <p:bldP spid="74756" grpId="0" animBg="1"/>
      <p:bldP spid="74757"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记事本"/>
          <p:cNvSpPr>
            <a:spLocks noChangeArrowheads="1"/>
          </p:cNvSpPr>
          <p:nvPr/>
        </p:nvSpPr>
        <p:spPr bwMode="auto">
          <a:xfrm>
            <a:off x="8716963" y="1608138"/>
            <a:ext cx="1801812" cy="2332037"/>
          </a:xfrm>
          <a:custGeom>
            <a:avLst/>
            <a:gdLst>
              <a:gd name="T0" fmla="*/ 339 w 443"/>
              <a:gd name="T1" fmla="*/ 309 h 619"/>
              <a:gd name="T2" fmla="*/ 339 w 443"/>
              <a:gd name="T3" fmla="*/ 309 h 619"/>
              <a:gd name="T4" fmla="*/ 103 w 443"/>
              <a:gd name="T5" fmla="*/ 309 h 619"/>
              <a:gd name="T6" fmla="*/ 89 w 443"/>
              <a:gd name="T7" fmla="*/ 324 h 619"/>
              <a:gd name="T8" fmla="*/ 103 w 443"/>
              <a:gd name="T9" fmla="*/ 354 h 619"/>
              <a:gd name="T10" fmla="*/ 339 w 443"/>
              <a:gd name="T11" fmla="*/ 354 h 619"/>
              <a:gd name="T12" fmla="*/ 353 w 443"/>
              <a:gd name="T13" fmla="*/ 324 h 619"/>
              <a:gd name="T14" fmla="*/ 339 w 443"/>
              <a:gd name="T15" fmla="*/ 309 h 619"/>
              <a:gd name="T16" fmla="*/ 339 w 443"/>
              <a:gd name="T17" fmla="*/ 427 h 619"/>
              <a:gd name="T18" fmla="*/ 339 w 443"/>
              <a:gd name="T19" fmla="*/ 427 h 619"/>
              <a:gd name="T20" fmla="*/ 103 w 443"/>
              <a:gd name="T21" fmla="*/ 427 h 619"/>
              <a:gd name="T22" fmla="*/ 89 w 443"/>
              <a:gd name="T23" fmla="*/ 442 h 619"/>
              <a:gd name="T24" fmla="*/ 103 w 443"/>
              <a:gd name="T25" fmla="*/ 471 h 619"/>
              <a:gd name="T26" fmla="*/ 339 w 443"/>
              <a:gd name="T27" fmla="*/ 471 h 619"/>
              <a:gd name="T28" fmla="*/ 353 w 443"/>
              <a:gd name="T29" fmla="*/ 442 h 619"/>
              <a:gd name="T30" fmla="*/ 339 w 443"/>
              <a:gd name="T31" fmla="*/ 427 h 619"/>
              <a:gd name="T32" fmla="*/ 339 w 443"/>
              <a:gd name="T33" fmla="*/ 192 h 619"/>
              <a:gd name="T34" fmla="*/ 339 w 443"/>
              <a:gd name="T35" fmla="*/ 192 h 619"/>
              <a:gd name="T36" fmla="*/ 103 w 443"/>
              <a:gd name="T37" fmla="*/ 192 h 619"/>
              <a:gd name="T38" fmla="*/ 89 w 443"/>
              <a:gd name="T39" fmla="*/ 206 h 619"/>
              <a:gd name="T40" fmla="*/ 103 w 443"/>
              <a:gd name="T41" fmla="*/ 236 h 619"/>
              <a:gd name="T42" fmla="*/ 339 w 443"/>
              <a:gd name="T43" fmla="*/ 236 h 619"/>
              <a:gd name="T44" fmla="*/ 353 w 443"/>
              <a:gd name="T45" fmla="*/ 206 h 619"/>
              <a:gd name="T46" fmla="*/ 339 w 443"/>
              <a:gd name="T47" fmla="*/ 192 h 619"/>
              <a:gd name="T48" fmla="*/ 353 w 443"/>
              <a:gd name="T49" fmla="*/ 29 h 619"/>
              <a:gd name="T50" fmla="*/ 353 w 443"/>
              <a:gd name="T51" fmla="*/ 29 h 619"/>
              <a:gd name="T52" fmla="*/ 353 w 443"/>
              <a:gd name="T53" fmla="*/ 0 h 619"/>
              <a:gd name="T54" fmla="*/ 324 w 443"/>
              <a:gd name="T55" fmla="*/ 0 h 619"/>
              <a:gd name="T56" fmla="*/ 324 w 443"/>
              <a:gd name="T57" fmla="*/ 29 h 619"/>
              <a:gd name="T58" fmla="*/ 236 w 443"/>
              <a:gd name="T59" fmla="*/ 29 h 619"/>
              <a:gd name="T60" fmla="*/ 236 w 443"/>
              <a:gd name="T61" fmla="*/ 0 h 619"/>
              <a:gd name="T62" fmla="*/ 206 w 443"/>
              <a:gd name="T63" fmla="*/ 0 h 619"/>
              <a:gd name="T64" fmla="*/ 206 w 443"/>
              <a:gd name="T65" fmla="*/ 29 h 619"/>
              <a:gd name="T66" fmla="*/ 118 w 443"/>
              <a:gd name="T67" fmla="*/ 29 h 619"/>
              <a:gd name="T68" fmla="*/ 118 w 443"/>
              <a:gd name="T69" fmla="*/ 0 h 619"/>
              <a:gd name="T70" fmla="*/ 89 w 443"/>
              <a:gd name="T71" fmla="*/ 0 h 619"/>
              <a:gd name="T72" fmla="*/ 89 w 443"/>
              <a:gd name="T73" fmla="*/ 29 h 619"/>
              <a:gd name="T74" fmla="*/ 0 w 443"/>
              <a:gd name="T75" fmla="*/ 118 h 619"/>
              <a:gd name="T76" fmla="*/ 0 w 443"/>
              <a:gd name="T77" fmla="*/ 545 h 619"/>
              <a:gd name="T78" fmla="*/ 89 w 443"/>
              <a:gd name="T79" fmla="*/ 618 h 619"/>
              <a:gd name="T80" fmla="*/ 353 w 443"/>
              <a:gd name="T81" fmla="*/ 618 h 619"/>
              <a:gd name="T82" fmla="*/ 442 w 443"/>
              <a:gd name="T83" fmla="*/ 545 h 619"/>
              <a:gd name="T84" fmla="*/ 442 w 443"/>
              <a:gd name="T85" fmla="*/ 118 h 619"/>
              <a:gd name="T86" fmla="*/ 353 w 443"/>
              <a:gd name="T87" fmla="*/ 29 h 619"/>
              <a:gd name="T88" fmla="*/ 398 w 443"/>
              <a:gd name="T89" fmla="*/ 545 h 619"/>
              <a:gd name="T90" fmla="*/ 398 w 443"/>
              <a:gd name="T91" fmla="*/ 545 h 619"/>
              <a:gd name="T92" fmla="*/ 353 w 443"/>
              <a:gd name="T93" fmla="*/ 589 h 619"/>
              <a:gd name="T94" fmla="*/ 89 w 443"/>
              <a:gd name="T95" fmla="*/ 589 h 619"/>
              <a:gd name="T96" fmla="*/ 44 w 443"/>
              <a:gd name="T97" fmla="*/ 545 h 619"/>
              <a:gd name="T98" fmla="*/ 44 w 443"/>
              <a:gd name="T99" fmla="*/ 118 h 619"/>
              <a:gd name="T100" fmla="*/ 89 w 443"/>
              <a:gd name="T101" fmla="*/ 74 h 619"/>
              <a:gd name="T102" fmla="*/ 353 w 443"/>
              <a:gd name="T103" fmla="*/ 74 h 619"/>
              <a:gd name="T104" fmla="*/ 398 w 443"/>
              <a:gd name="T105" fmla="*/ 118 h 619"/>
              <a:gd name="T106" fmla="*/ 398 w 443"/>
              <a:gd name="T107"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619">
                <a:moveTo>
                  <a:pt x="339" y="309"/>
                </a:moveTo>
                <a:lnTo>
                  <a:pt x="339" y="309"/>
                </a:lnTo>
                <a:cubicBezTo>
                  <a:pt x="103" y="309"/>
                  <a:pt x="103" y="309"/>
                  <a:pt x="103" y="309"/>
                </a:cubicBezTo>
                <a:cubicBezTo>
                  <a:pt x="89" y="309"/>
                  <a:pt x="89" y="324"/>
                  <a:pt x="89" y="324"/>
                </a:cubicBezTo>
                <a:cubicBezTo>
                  <a:pt x="89" y="339"/>
                  <a:pt x="89" y="354"/>
                  <a:pt x="103" y="354"/>
                </a:cubicBezTo>
                <a:cubicBezTo>
                  <a:pt x="339" y="354"/>
                  <a:pt x="339" y="354"/>
                  <a:pt x="339" y="354"/>
                </a:cubicBezTo>
                <a:cubicBezTo>
                  <a:pt x="353" y="354"/>
                  <a:pt x="353" y="339"/>
                  <a:pt x="353" y="324"/>
                </a:cubicBezTo>
                <a:cubicBezTo>
                  <a:pt x="353" y="324"/>
                  <a:pt x="353" y="309"/>
                  <a:pt x="339" y="309"/>
                </a:cubicBezTo>
                <a:close/>
                <a:moveTo>
                  <a:pt x="339" y="427"/>
                </a:moveTo>
                <a:lnTo>
                  <a:pt x="339" y="427"/>
                </a:lnTo>
                <a:cubicBezTo>
                  <a:pt x="103" y="427"/>
                  <a:pt x="103" y="427"/>
                  <a:pt x="103" y="427"/>
                </a:cubicBezTo>
                <a:cubicBezTo>
                  <a:pt x="89" y="427"/>
                  <a:pt x="89" y="442"/>
                  <a:pt x="89" y="442"/>
                </a:cubicBezTo>
                <a:cubicBezTo>
                  <a:pt x="89" y="457"/>
                  <a:pt x="89" y="471"/>
                  <a:pt x="103" y="471"/>
                </a:cubicBezTo>
                <a:cubicBezTo>
                  <a:pt x="339" y="471"/>
                  <a:pt x="339" y="471"/>
                  <a:pt x="339" y="471"/>
                </a:cubicBezTo>
                <a:cubicBezTo>
                  <a:pt x="353" y="471"/>
                  <a:pt x="353" y="457"/>
                  <a:pt x="353" y="442"/>
                </a:cubicBezTo>
                <a:cubicBezTo>
                  <a:pt x="353" y="442"/>
                  <a:pt x="353" y="427"/>
                  <a:pt x="339" y="427"/>
                </a:cubicBezTo>
                <a:close/>
                <a:moveTo>
                  <a:pt x="339" y="192"/>
                </a:moveTo>
                <a:lnTo>
                  <a:pt x="339" y="192"/>
                </a:lnTo>
                <a:cubicBezTo>
                  <a:pt x="103" y="192"/>
                  <a:pt x="103" y="192"/>
                  <a:pt x="103" y="192"/>
                </a:cubicBezTo>
                <a:cubicBezTo>
                  <a:pt x="89" y="192"/>
                  <a:pt x="89" y="206"/>
                  <a:pt x="89" y="206"/>
                </a:cubicBezTo>
                <a:cubicBezTo>
                  <a:pt x="89" y="221"/>
                  <a:pt x="89" y="236"/>
                  <a:pt x="103" y="236"/>
                </a:cubicBezTo>
                <a:cubicBezTo>
                  <a:pt x="339" y="236"/>
                  <a:pt x="339" y="236"/>
                  <a:pt x="339" y="236"/>
                </a:cubicBezTo>
                <a:cubicBezTo>
                  <a:pt x="353" y="236"/>
                  <a:pt x="353" y="221"/>
                  <a:pt x="353" y="206"/>
                </a:cubicBezTo>
                <a:cubicBezTo>
                  <a:pt x="353" y="206"/>
                  <a:pt x="353" y="192"/>
                  <a:pt x="339" y="192"/>
                </a:cubicBezTo>
                <a:close/>
                <a:moveTo>
                  <a:pt x="353" y="29"/>
                </a:moveTo>
                <a:lnTo>
                  <a:pt x="353" y="29"/>
                </a:lnTo>
                <a:cubicBezTo>
                  <a:pt x="353" y="0"/>
                  <a:pt x="353" y="0"/>
                  <a:pt x="353" y="0"/>
                </a:cubicBezTo>
                <a:cubicBezTo>
                  <a:pt x="324" y="0"/>
                  <a:pt x="324" y="0"/>
                  <a:pt x="324" y="0"/>
                </a:cubicBezTo>
                <a:cubicBezTo>
                  <a:pt x="324" y="29"/>
                  <a:pt x="324" y="29"/>
                  <a:pt x="324" y="29"/>
                </a:cubicBezTo>
                <a:cubicBezTo>
                  <a:pt x="236" y="29"/>
                  <a:pt x="236" y="29"/>
                  <a:pt x="236" y="29"/>
                </a:cubicBezTo>
                <a:cubicBezTo>
                  <a:pt x="236" y="0"/>
                  <a:pt x="236" y="0"/>
                  <a:pt x="236" y="0"/>
                </a:cubicBezTo>
                <a:cubicBezTo>
                  <a:pt x="206" y="0"/>
                  <a:pt x="206" y="0"/>
                  <a:pt x="206" y="0"/>
                </a:cubicBezTo>
                <a:cubicBezTo>
                  <a:pt x="206" y="29"/>
                  <a:pt x="206" y="29"/>
                  <a:pt x="206" y="29"/>
                </a:cubicBezTo>
                <a:cubicBezTo>
                  <a:pt x="118" y="29"/>
                  <a:pt x="118" y="29"/>
                  <a:pt x="118" y="29"/>
                </a:cubicBezTo>
                <a:cubicBezTo>
                  <a:pt x="118" y="0"/>
                  <a:pt x="118" y="0"/>
                  <a:pt x="118" y="0"/>
                </a:cubicBezTo>
                <a:cubicBezTo>
                  <a:pt x="89" y="0"/>
                  <a:pt x="89" y="0"/>
                  <a:pt x="89" y="0"/>
                </a:cubicBezTo>
                <a:cubicBezTo>
                  <a:pt x="89" y="29"/>
                  <a:pt x="89" y="29"/>
                  <a:pt x="89" y="29"/>
                </a:cubicBezTo>
                <a:cubicBezTo>
                  <a:pt x="44" y="29"/>
                  <a:pt x="0" y="74"/>
                  <a:pt x="0" y="118"/>
                </a:cubicBezTo>
                <a:cubicBezTo>
                  <a:pt x="0" y="545"/>
                  <a:pt x="0" y="545"/>
                  <a:pt x="0" y="545"/>
                </a:cubicBezTo>
                <a:cubicBezTo>
                  <a:pt x="0" y="589"/>
                  <a:pt x="44" y="618"/>
                  <a:pt x="89" y="618"/>
                </a:cubicBezTo>
                <a:cubicBezTo>
                  <a:pt x="353" y="618"/>
                  <a:pt x="353" y="618"/>
                  <a:pt x="353" y="618"/>
                </a:cubicBezTo>
                <a:cubicBezTo>
                  <a:pt x="398" y="618"/>
                  <a:pt x="442" y="589"/>
                  <a:pt x="442" y="545"/>
                </a:cubicBezTo>
                <a:cubicBezTo>
                  <a:pt x="442" y="118"/>
                  <a:pt x="442" y="118"/>
                  <a:pt x="442" y="118"/>
                </a:cubicBezTo>
                <a:cubicBezTo>
                  <a:pt x="442" y="74"/>
                  <a:pt x="398" y="29"/>
                  <a:pt x="353" y="29"/>
                </a:cubicBezTo>
                <a:close/>
                <a:moveTo>
                  <a:pt x="398" y="545"/>
                </a:moveTo>
                <a:lnTo>
                  <a:pt x="398" y="545"/>
                </a:lnTo>
                <a:cubicBezTo>
                  <a:pt x="398" y="559"/>
                  <a:pt x="383" y="589"/>
                  <a:pt x="353" y="589"/>
                </a:cubicBezTo>
                <a:cubicBezTo>
                  <a:pt x="89" y="589"/>
                  <a:pt x="89" y="589"/>
                  <a:pt x="89" y="589"/>
                </a:cubicBezTo>
                <a:cubicBezTo>
                  <a:pt x="59" y="589"/>
                  <a:pt x="44" y="559"/>
                  <a:pt x="44" y="545"/>
                </a:cubicBezTo>
                <a:cubicBezTo>
                  <a:pt x="44" y="118"/>
                  <a:pt x="44" y="118"/>
                  <a:pt x="44" y="118"/>
                </a:cubicBezTo>
                <a:cubicBezTo>
                  <a:pt x="44" y="88"/>
                  <a:pt x="59" y="74"/>
                  <a:pt x="89" y="74"/>
                </a:cubicBezTo>
                <a:cubicBezTo>
                  <a:pt x="353" y="74"/>
                  <a:pt x="353" y="74"/>
                  <a:pt x="353" y="74"/>
                </a:cubicBezTo>
                <a:cubicBezTo>
                  <a:pt x="383" y="74"/>
                  <a:pt x="398" y="88"/>
                  <a:pt x="398" y="118"/>
                </a:cubicBezTo>
                <a:lnTo>
                  <a:pt x="398" y="545"/>
                </a:lnTo>
                <a:close/>
              </a:path>
            </a:pathLst>
          </a:custGeom>
          <a:solidFill>
            <a:srgbClr val="DEEBF7"/>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147"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6148"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6149"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矩形 2"/>
          <p:cNvSpPr>
            <a:spLocks noChangeArrowheads="1"/>
          </p:cNvSpPr>
          <p:nvPr/>
        </p:nvSpPr>
        <p:spPr bwMode="auto">
          <a:xfrm>
            <a:off x="1814513" y="2006600"/>
            <a:ext cx="1331912" cy="563563"/>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7" name="TextBox 4"/>
          <p:cNvSpPr>
            <a:spLocks noChangeArrowheads="1"/>
          </p:cNvSpPr>
          <p:nvPr/>
        </p:nvSpPr>
        <p:spPr bwMode="auto">
          <a:xfrm>
            <a:off x="1273175" y="188913"/>
            <a:ext cx="42973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第一条：目的和依据</a:t>
            </a:r>
          </a:p>
        </p:txBody>
      </p:sp>
      <p:sp>
        <p:nvSpPr>
          <p:cNvPr id="5128" name="矩形 1"/>
          <p:cNvSpPr>
            <a:spLocks noChangeArrowheads="1"/>
          </p:cNvSpPr>
          <p:nvPr/>
        </p:nvSpPr>
        <p:spPr bwMode="auto">
          <a:xfrm>
            <a:off x="2098675" y="2006600"/>
            <a:ext cx="898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b="1">
                <a:solidFill>
                  <a:schemeClr val="bg1"/>
                </a:solidFill>
                <a:ea typeface="黑体" panose="02010609060101010101" pitchFamily="49" charset="-122"/>
              </a:rPr>
              <a:t>目的</a:t>
            </a:r>
          </a:p>
        </p:txBody>
      </p:sp>
      <p:sp>
        <p:nvSpPr>
          <p:cNvPr id="5129" name="文本框 3"/>
          <p:cNvSpPr>
            <a:spLocks noChangeArrowheads="1"/>
          </p:cNvSpPr>
          <p:nvPr/>
        </p:nvSpPr>
        <p:spPr bwMode="auto">
          <a:xfrm>
            <a:off x="3182938" y="2870200"/>
            <a:ext cx="5111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为全面从严治党，规范和强化党的问责工作</a:t>
            </a:r>
          </a:p>
        </p:txBody>
      </p:sp>
      <p:sp>
        <p:nvSpPr>
          <p:cNvPr id="5130" name="文本框 3"/>
          <p:cNvSpPr>
            <a:spLocks noChangeArrowheads="1"/>
          </p:cNvSpPr>
          <p:nvPr/>
        </p:nvSpPr>
        <p:spPr bwMode="auto">
          <a:xfrm>
            <a:off x="5411788" y="4814888"/>
            <a:ext cx="4537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根据《中国共产党章程》，制定本条例</a:t>
            </a:r>
          </a:p>
        </p:txBody>
      </p:sp>
      <p:sp>
        <p:nvSpPr>
          <p:cNvPr id="5131" name="直接连接符 5130"/>
          <p:cNvSpPr>
            <a:spLocks noChangeShapeType="1"/>
          </p:cNvSpPr>
          <p:nvPr/>
        </p:nvSpPr>
        <p:spPr bwMode="auto">
          <a:xfrm>
            <a:off x="1814513" y="2582863"/>
            <a:ext cx="4967287" cy="0"/>
          </a:xfrm>
          <a:prstGeom prst="line">
            <a:avLst/>
          </a:prstGeom>
          <a:noFill/>
          <a:ln w="38100" cmpd="dbl">
            <a:solidFill>
              <a:srgbClr val="FF313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32" name="矩形 2"/>
          <p:cNvSpPr>
            <a:spLocks noChangeArrowheads="1"/>
          </p:cNvSpPr>
          <p:nvPr/>
        </p:nvSpPr>
        <p:spPr bwMode="auto">
          <a:xfrm>
            <a:off x="4043363" y="3951288"/>
            <a:ext cx="1331912" cy="563562"/>
          </a:xfrm>
          <a:prstGeom prst="rect">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33" name="矩形 1"/>
          <p:cNvSpPr>
            <a:spLocks noChangeArrowheads="1"/>
          </p:cNvSpPr>
          <p:nvPr/>
        </p:nvSpPr>
        <p:spPr bwMode="auto">
          <a:xfrm>
            <a:off x="4329113" y="3951288"/>
            <a:ext cx="898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b="1">
                <a:solidFill>
                  <a:schemeClr val="bg1"/>
                </a:solidFill>
                <a:ea typeface="黑体" panose="02010609060101010101" pitchFamily="49" charset="-122"/>
              </a:rPr>
              <a:t>依据</a:t>
            </a:r>
          </a:p>
        </p:txBody>
      </p:sp>
      <p:sp>
        <p:nvSpPr>
          <p:cNvPr id="5134" name="直接连接符 5133"/>
          <p:cNvSpPr>
            <a:spLocks noChangeShapeType="1"/>
          </p:cNvSpPr>
          <p:nvPr/>
        </p:nvSpPr>
        <p:spPr bwMode="auto">
          <a:xfrm>
            <a:off x="4043363" y="4525963"/>
            <a:ext cx="4968875" cy="1587"/>
          </a:xfrm>
          <a:prstGeom prst="line">
            <a:avLst/>
          </a:prstGeom>
          <a:noFill/>
          <a:ln w="38100" cmpd="dbl">
            <a:solidFill>
              <a:srgbClr val="FF313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6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F5B918BD-70AA-43FB-B401-5C589C8380DF}" type="slidenum">
              <a:rPr lang="zh-CN" altLang="en-US" sz="1200" smtClean="0">
                <a:solidFill>
                  <a:srgbClr val="898989"/>
                </a:solidFill>
              </a:rPr>
              <a:t>2</a:t>
            </a:fld>
            <a:endParaRPr lang="zh-CN" altLang="en-US" sz="1200">
              <a:solidFill>
                <a:srgbClr val="898989"/>
              </a:solidFill>
            </a:endParaRPr>
          </a:p>
        </p:txBody>
      </p:sp>
      <p:sp>
        <p:nvSpPr>
          <p:cNvPr id="2050" name="记事本"/>
          <p:cNvSpPr>
            <a:spLocks noChangeArrowheads="1"/>
          </p:cNvSpPr>
          <p:nvPr/>
        </p:nvSpPr>
        <p:spPr bwMode="auto">
          <a:xfrm>
            <a:off x="8550275" y="1741488"/>
            <a:ext cx="1803400" cy="2332037"/>
          </a:xfrm>
          <a:custGeom>
            <a:avLst/>
            <a:gdLst>
              <a:gd name="T0" fmla="*/ 339 w 443"/>
              <a:gd name="T1" fmla="*/ 309 h 619"/>
              <a:gd name="T2" fmla="*/ 339 w 443"/>
              <a:gd name="T3" fmla="*/ 309 h 619"/>
              <a:gd name="T4" fmla="*/ 103 w 443"/>
              <a:gd name="T5" fmla="*/ 309 h 619"/>
              <a:gd name="T6" fmla="*/ 89 w 443"/>
              <a:gd name="T7" fmla="*/ 324 h 619"/>
              <a:gd name="T8" fmla="*/ 103 w 443"/>
              <a:gd name="T9" fmla="*/ 354 h 619"/>
              <a:gd name="T10" fmla="*/ 339 w 443"/>
              <a:gd name="T11" fmla="*/ 354 h 619"/>
              <a:gd name="T12" fmla="*/ 353 w 443"/>
              <a:gd name="T13" fmla="*/ 324 h 619"/>
              <a:gd name="T14" fmla="*/ 339 w 443"/>
              <a:gd name="T15" fmla="*/ 309 h 619"/>
              <a:gd name="T16" fmla="*/ 339 w 443"/>
              <a:gd name="T17" fmla="*/ 427 h 619"/>
              <a:gd name="T18" fmla="*/ 339 w 443"/>
              <a:gd name="T19" fmla="*/ 427 h 619"/>
              <a:gd name="T20" fmla="*/ 103 w 443"/>
              <a:gd name="T21" fmla="*/ 427 h 619"/>
              <a:gd name="T22" fmla="*/ 89 w 443"/>
              <a:gd name="T23" fmla="*/ 442 h 619"/>
              <a:gd name="T24" fmla="*/ 103 w 443"/>
              <a:gd name="T25" fmla="*/ 471 h 619"/>
              <a:gd name="T26" fmla="*/ 339 w 443"/>
              <a:gd name="T27" fmla="*/ 471 h 619"/>
              <a:gd name="T28" fmla="*/ 353 w 443"/>
              <a:gd name="T29" fmla="*/ 442 h 619"/>
              <a:gd name="T30" fmla="*/ 339 w 443"/>
              <a:gd name="T31" fmla="*/ 427 h 619"/>
              <a:gd name="T32" fmla="*/ 339 w 443"/>
              <a:gd name="T33" fmla="*/ 192 h 619"/>
              <a:gd name="T34" fmla="*/ 339 w 443"/>
              <a:gd name="T35" fmla="*/ 192 h 619"/>
              <a:gd name="T36" fmla="*/ 103 w 443"/>
              <a:gd name="T37" fmla="*/ 192 h 619"/>
              <a:gd name="T38" fmla="*/ 89 w 443"/>
              <a:gd name="T39" fmla="*/ 206 h 619"/>
              <a:gd name="T40" fmla="*/ 103 w 443"/>
              <a:gd name="T41" fmla="*/ 236 h 619"/>
              <a:gd name="T42" fmla="*/ 339 w 443"/>
              <a:gd name="T43" fmla="*/ 236 h 619"/>
              <a:gd name="T44" fmla="*/ 353 w 443"/>
              <a:gd name="T45" fmla="*/ 206 h 619"/>
              <a:gd name="T46" fmla="*/ 339 w 443"/>
              <a:gd name="T47" fmla="*/ 192 h 619"/>
              <a:gd name="T48" fmla="*/ 353 w 443"/>
              <a:gd name="T49" fmla="*/ 29 h 619"/>
              <a:gd name="T50" fmla="*/ 353 w 443"/>
              <a:gd name="T51" fmla="*/ 29 h 619"/>
              <a:gd name="T52" fmla="*/ 353 w 443"/>
              <a:gd name="T53" fmla="*/ 0 h 619"/>
              <a:gd name="T54" fmla="*/ 324 w 443"/>
              <a:gd name="T55" fmla="*/ 0 h 619"/>
              <a:gd name="T56" fmla="*/ 324 w 443"/>
              <a:gd name="T57" fmla="*/ 29 h 619"/>
              <a:gd name="T58" fmla="*/ 236 w 443"/>
              <a:gd name="T59" fmla="*/ 29 h 619"/>
              <a:gd name="T60" fmla="*/ 236 w 443"/>
              <a:gd name="T61" fmla="*/ 0 h 619"/>
              <a:gd name="T62" fmla="*/ 206 w 443"/>
              <a:gd name="T63" fmla="*/ 0 h 619"/>
              <a:gd name="T64" fmla="*/ 206 w 443"/>
              <a:gd name="T65" fmla="*/ 29 h 619"/>
              <a:gd name="T66" fmla="*/ 118 w 443"/>
              <a:gd name="T67" fmla="*/ 29 h 619"/>
              <a:gd name="T68" fmla="*/ 118 w 443"/>
              <a:gd name="T69" fmla="*/ 0 h 619"/>
              <a:gd name="T70" fmla="*/ 89 w 443"/>
              <a:gd name="T71" fmla="*/ 0 h 619"/>
              <a:gd name="T72" fmla="*/ 89 w 443"/>
              <a:gd name="T73" fmla="*/ 29 h 619"/>
              <a:gd name="T74" fmla="*/ 0 w 443"/>
              <a:gd name="T75" fmla="*/ 118 h 619"/>
              <a:gd name="T76" fmla="*/ 0 w 443"/>
              <a:gd name="T77" fmla="*/ 545 h 619"/>
              <a:gd name="T78" fmla="*/ 89 w 443"/>
              <a:gd name="T79" fmla="*/ 618 h 619"/>
              <a:gd name="T80" fmla="*/ 353 w 443"/>
              <a:gd name="T81" fmla="*/ 618 h 619"/>
              <a:gd name="T82" fmla="*/ 442 w 443"/>
              <a:gd name="T83" fmla="*/ 545 h 619"/>
              <a:gd name="T84" fmla="*/ 442 w 443"/>
              <a:gd name="T85" fmla="*/ 118 h 619"/>
              <a:gd name="T86" fmla="*/ 353 w 443"/>
              <a:gd name="T87" fmla="*/ 29 h 619"/>
              <a:gd name="T88" fmla="*/ 398 w 443"/>
              <a:gd name="T89" fmla="*/ 545 h 619"/>
              <a:gd name="T90" fmla="*/ 398 w 443"/>
              <a:gd name="T91" fmla="*/ 545 h 619"/>
              <a:gd name="T92" fmla="*/ 353 w 443"/>
              <a:gd name="T93" fmla="*/ 589 h 619"/>
              <a:gd name="T94" fmla="*/ 89 w 443"/>
              <a:gd name="T95" fmla="*/ 589 h 619"/>
              <a:gd name="T96" fmla="*/ 44 w 443"/>
              <a:gd name="T97" fmla="*/ 545 h 619"/>
              <a:gd name="T98" fmla="*/ 44 w 443"/>
              <a:gd name="T99" fmla="*/ 118 h 619"/>
              <a:gd name="T100" fmla="*/ 89 w 443"/>
              <a:gd name="T101" fmla="*/ 74 h 619"/>
              <a:gd name="T102" fmla="*/ 353 w 443"/>
              <a:gd name="T103" fmla="*/ 74 h 619"/>
              <a:gd name="T104" fmla="*/ 398 w 443"/>
              <a:gd name="T105" fmla="*/ 118 h 619"/>
              <a:gd name="T106" fmla="*/ 398 w 443"/>
              <a:gd name="T107"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619">
                <a:moveTo>
                  <a:pt x="339" y="309"/>
                </a:moveTo>
                <a:lnTo>
                  <a:pt x="339" y="309"/>
                </a:lnTo>
                <a:cubicBezTo>
                  <a:pt x="103" y="309"/>
                  <a:pt x="103" y="309"/>
                  <a:pt x="103" y="309"/>
                </a:cubicBezTo>
                <a:cubicBezTo>
                  <a:pt x="89" y="309"/>
                  <a:pt x="89" y="324"/>
                  <a:pt x="89" y="324"/>
                </a:cubicBezTo>
                <a:cubicBezTo>
                  <a:pt x="89" y="339"/>
                  <a:pt x="89" y="354"/>
                  <a:pt x="103" y="354"/>
                </a:cubicBezTo>
                <a:cubicBezTo>
                  <a:pt x="339" y="354"/>
                  <a:pt x="339" y="354"/>
                  <a:pt x="339" y="354"/>
                </a:cubicBezTo>
                <a:cubicBezTo>
                  <a:pt x="353" y="354"/>
                  <a:pt x="353" y="339"/>
                  <a:pt x="353" y="324"/>
                </a:cubicBezTo>
                <a:cubicBezTo>
                  <a:pt x="353" y="324"/>
                  <a:pt x="353" y="309"/>
                  <a:pt x="339" y="309"/>
                </a:cubicBezTo>
                <a:close/>
                <a:moveTo>
                  <a:pt x="339" y="427"/>
                </a:moveTo>
                <a:lnTo>
                  <a:pt x="339" y="427"/>
                </a:lnTo>
                <a:cubicBezTo>
                  <a:pt x="103" y="427"/>
                  <a:pt x="103" y="427"/>
                  <a:pt x="103" y="427"/>
                </a:cubicBezTo>
                <a:cubicBezTo>
                  <a:pt x="89" y="427"/>
                  <a:pt x="89" y="442"/>
                  <a:pt x="89" y="442"/>
                </a:cubicBezTo>
                <a:cubicBezTo>
                  <a:pt x="89" y="457"/>
                  <a:pt x="89" y="471"/>
                  <a:pt x="103" y="471"/>
                </a:cubicBezTo>
                <a:cubicBezTo>
                  <a:pt x="339" y="471"/>
                  <a:pt x="339" y="471"/>
                  <a:pt x="339" y="471"/>
                </a:cubicBezTo>
                <a:cubicBezTo>
                  <a:pt x="353" y="471"/>
                  <a:pt x="353" y="457"/>
                  <a:pt x="353" y="442"/>
                </a:cubicBezTo>
                <a:cubicBezTo>
                  <a:pt x="353" y="442"/>
                  <a:pt x="353" y="427"/>
                  <a:pt x="339" y="427"/>
                </a:cubicBezTo>
                <a:close/>
                <a:moveTo>
                  <a:pt x="339" y="192"/>
                </a:moveTo>
                <a:lnTo>
                  <a:pt x="339" y="192"/>
                </a:lnTo>
                <a:cubicBezTo>
                  <a:pt x="103" y="192"/>
                  <a:pt x="103" y="192"/>
                  <a:pt x="103" y="192"/>
                </a:cubicBezTo>
                <a:cubicBezTo>
                  <a:pt x="89" y="192"/>
                  <a:pt x="89" y="206"/>
                  <a:pt x="89" y="206"/>
                </a:cubicBezTo>
                <a:cubicBezTo>
                  <a:pt x="89" y="221"/>
                  <a:pt x="89" y="236"/>
                  <a:pt x="103" y="236"/>
                </a:cubicBezTo>
                <a:cubicBezTo>
                  <a:pt x="339" y="236"/>
                  <a:pt x="339" y="236"/>
                  <a:pt x="339" y="236"/>
                </a:cubicBezTo>
                <a:cubicBezTo>
                  <a:pt x="353" y="236"/>
                  <a:pt x="353" y="221"/>
                  <a:pt x="353" y="206"/>
                </a:cubicBezTo>
                <a:cubicBezTo>
                  <a:pt x="353" y="206"/>
                  <a:pt x="353" y="192"/>
                  <a:pt x="339" y="192"/>
                </a:cubicBezTo>
                <a:close/>
                <a:moveTo>
                  <a:pt x="353" y="29"/>
                </a:moveTo>
                <a:lnTo>
                  <a:pt x="353" y="29"/>
                </a:lnTo>
                <a:cubicBezTo>
                  <a:pt x="353" y="0"/>
                  <a:pt x="353" y="0"/>
                  <a:pt x="353" y="0"/>
                </a:cubicBezTo>
                <a:cubicBezTo>
                  <a:pt x="324" y="0"/>
                  <a:pt x="324" y="0"/>
                  <a:pt x="324" y="0"/>
                </a:cubicBezTo>
                <a:cubicBezTo>
                  <a:pt x="324" y="29"/>
                  <a:pt x="324" y="29"/>
                  <a:pt x="324" y="29"/>
                </a:cubicBezTo>
                <a:cubicBezTo>
                  <a:pt x="236" y="29"/>
                  <a:pt x="236" y="29"/>
                  <a:pt x="236" y="29"/>
                </a:cubicBezTo>
                <a:cubicBezTo>
                  <a:pt x="236" y="0"/>
                  <a:pt x="236" y="0"/>
                  <a:pt x="236" y="0"/>
                </a:cubicBezTo>
                <a:cubicBezTo>
                  <a:pt x="206" y="0"/>
                  <a:pt x="206" y="0"/>
                  <a:pt x="206" y="0"/>
                </a:cubicBezTo>
                <a:cubicBezTo>
                  <a:pt x="206" y="29"/>
                  <a:pt x="206" y="29"/>
                  <a:pt x="206" y="29"/>
                </a:cubicBezTo>
                <a:cubicBezTo>
                  <a:pt x="118" y="29"/>
                  <a:pt x="118" y="29"/>
                  <a:pt x="118" y="29"/>
                </a:cubicBezTo>
                <a:cubicBezTo>
                  <a:pt x="118" y="0"/>
                  <a:pt x="118" y="0"/>
                  <a:pt x="118" y="0"/>
                </a:cubicBezTo>
                <a:cubicBezTo>
                  <a:pt x="89" y="0"/>
                  <a:pt x="89" y="0"/>
                  <a:pt x="89" y="0"/>
                </a:cubicBezTo>
                <a:cubicBezTo>
                  <a:pt x="89" y="29"/>
                  <a:pt x="89" y="29"/>
                  <a:pt x="89" y="29"/>
                </a:cubicBezTo>
                <a:cubicBezTo>
                  <a:pt x="44" y="29"/>
                  <a:pt x="0" y="74"/>
                  <a:pt x="0" y="118"/>
                </a:cubicBezTo>
                <a:cubicBezTo>
                  <a:pt x="0" y="545"/>
                  <a:pt x="0" y="545"/>
                  <a:pt x="0" y="545"/>
                </a:cubicBezTo>
                <a:cubicBezTo>
                  <a:pt x="0" y="589"/>
                  <a:pt x="44" y="618"/>
                  <a:pt x="89" y="618"/>
                </a:cubicBezTo>
                <a:cubicBezTo>
                  <a:pt x="353" y="618"/>
                  <a:pt x="353" y="618"/>
                  <a:pt x="353" y="618"/>
                </a:cubicBezTo>
                <a:cubicBezTo>
                  <a:pt x="398" y="618"/>
                  <a:pt x="442" y="589"/>
                  <a:pt x="442" y="545"/>
                </a:cubicBezTo>
                <a:cubicBezTo>
                  <a:pt x="442" y="118"/>
                  <a:pt x="442" y="118"/>
                  <a:pt x="442" y="118"/>
                </a:cubicBezTo>
                <a:cubicBezTo>
                  <a:pt x="442" y="74"/>
                  <a:pt x="398" y="29"/>
                  <a:pt x="353" y="29"/>
                </a:cubicBezTo>
                <a:close/>
                <a:moveTo>
                  <a:pt x="398" y="545"/>
                </a:moveTo>
                <a:lnTo>
                  <a:pt x="398" y="545"/>
                </a:lnTo>
                <a:cubicBezTo>
                  <a:pt x="398" y="559"/>
                  <a:pt x="383" y="589"/>
                  <a:pt x="353" y="589"/>
                </a:cubicBezTo>
                <a:cubicBezTo>
                  <a:pt x="89" y="589"/>
                  <a:pt x="89" y="589"/>
                  <a:pt x="89" y="589"/>
                </a:cubicBezTo>
                <a:cubicBezTo>
                  <a:pt x="59" y="589"/>
                  <a:pt x="44" y="559"/>
                  <a:pt x="44" y="545"/>
                </a:cubicBezTo>
                <a:cubicBezTo>
                  <a:pt x="44" y="118"/>
                  <a:pt x="44" y="118"/>
                  <a:pt x="44" y="118"/>
                </a:cubicBezTo>
                <a:cubicBezTo>
                  <a:pt x="44" y="88"/>
                  <a:pt x="59" y="74"/>
                  <a:pt x="89" y="74"/>
                </a:cubicBezTo>
                <a:cubicBezTo>
                  <a:pt x="353" y="74"/>
                  <a:pt x="353" y="74"/>
                  <a:pt x="353" y="74"/>
                </a:cubicBezTo>
                <a:cubicBezTo>
                  <a:pt x="383" y="74"/>
                  <a:pt x="398" y="88"/>
                  <a:pt x="398" y="118"/>
                </a:cubicBezTo>
                <a:lnTo>
                  <a:pt x="398" y="545"/>
                </a:lnTo>
                <a:close/>
              </a:path>
            </a:pathLst>
          </a:custGeom>
          <a:solidFill>
            <a:srgbClr val="9DC3E6"/>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127"/>
                                        </p:tgtEl>
                                        <p:attrNameLst>
                                          <p:attrName>style.visibility</p:attrName>
                                        </p:attrNameLst>
                                      </p:cBhvr>
                                      <p:to>
                                        <p:strVal val="visible"/>
                                      </p:to>
                                    </p:set>
                                    <p:animEffect filter="wipe(left)">
                                      <p:cBhvr>
                                        <p:cTn id="7" dur="1000"/>
                                        <p:tgtEl>
                                          <p:spTgt spid="5127"/>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0"/>
                                        <p:tgtEl>
                                          <p:spTgt spid="205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6500"/>
                            </p:stCondLst>
                            <p:childTnLst>
                              <p:par>
                                <p:cTn id="16" presetID="18" presetClass="entr" presetSubtype="6" fill="hold" grpId="4" nodeType="after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strips(downRight)">
                                      <p:cBhvr>
                                        <p:cTn id="18" dur="500"/>
                                        <p:tgtEl>
                                          <p:spTgt spid="5126"/>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131"/>
                                        </p:tgtEl>
                                        <p:attrNameLst>
                                          <p:attrName>style.visibility</p:attrName>
                                        </p:attrNameLst>
                                      </p:cBhvr>
                                      <p:to>
                                        <p:strVal val="visible"/>
                                      </p:to>
                                    </p:set>
                                    <p:animEffect transition="in" filter="strips(downRight)">
                                      <p:cBhvr>
                                        <p:cTn id="21" dur="500"/>
                                        <p:tgtEl>
                                          <p:spTgt spid="5131"/>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strips(downRight)">
                                      <p:cBhvr>
                                        <p:cTn id="24" dur="500"/>
                                        <p:tgtEl>
                                          <p:spTgt spid="5128"/>
                                        </p:tgtEl>
                                      </p:cBhvr>
                                    </p:animEffect>
                                  </p:childTnLst>
                                </p:cTn>
                              </p:par>
                            </p:childTnLst>
                          </p:cTn>
                        </p:par>
                        <p:par>
                          <p:cTn id="25" fill="hold">
                            <p:stCondLst>
                              <p:cond delay="7000"/>
                            </p:stCondLst>
                            <p:childTnLst>
                              <p:par>
                                <p:cTn id="26" presetID="22" presetClass="entr" presetSubtype="1" fill="hold" grpId="0" nodeType="afterEffect">
                                  <p:stCondLst>
                                    <p:cond delay="0"/>
                                  </p:stCondLst>
                                  <p:childTnLst>
                                    <p:set>
                                      <p:cBhvr>
                                        <p:cTn id="27" dur="1" fill="hold">
                                          <p:stCondLst>
                                            <p:cond delay="0"/>
                                          </p:stCondLst>
                                        </p:cTn>
                                        <p:tgtEl>
                                          <p:spTgt spid="5129"/>
                                        </p:tgtEl>
                                        <p:attrNameLst>
                                          <p:attrName>style.visibility</p:attrName>
                                        </p:attrNameLst>
                                      </p:cBhvr>
                                      <p:to>
                                        <p:strVal val="visible"/>
                                      </p:to>
                                    </p:set>
                                    <p:animEffect filter="wipe(up)">
                                      <p:cBhvr>
                                        <p:cTn id="28" dur="1500"/>
                                        <p:tgtEl>
                                          <p:spTgt spid="5129"/>
                                        </p:tgtEl>
                                      </p:cBhvr>
                                    </p:animEffect>
                                  </p:childTnLst>
                                </p:cTn>
                              </p:par>
                            </p:childTnLst>
                          </p:cTn>
                        </p:par>
                        <p:par>
                          <p:cTn id="29" fill="hold">
                            <p:stCondLst>
                              <p:cond delay="8500"/>
                            </p:stCondLst>
                            <p:childTnLst>
                              <p:par>
                                <p:cTn id="30" presetID="18" presetClass="entr" presetSubtype="6" fill="hold" grpId="0" nodeType="after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strips(downRight)">
                                      <p:cBhvr>
                                        <p:cTn id="32" dur="500"/>
                                        <p:tgtEl>
                                          <p:spTgt spid="5132"/>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5134"/>
                                        </p:tgtEl>
                                        <p:attrNameLst>
                                          <p:attrName>style.visibility</p:attrName>
                                        </p:attrNameLst>
                                      </p:cBhvr>
                                      <p:to>
                                        <p:strVal val="visible"/>
                                      </p:to>
                                    </p:set>
                                    <p:animEffect transition="in" filter="strips(downRight)">
                                      <p:cBhvr>
                                        <p:cTn id="35" dur="500"/>
                                        <p:tgtEl>
                                          <p:spTgt spid="5134"/>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5133"/>
                                        </p:tgtEl>
                                        <p:attrNameLst>
                                          <p:attrName>style.visibility</p:attrName>
                                        </p:attrNameLst>
                                      </p:cBhvr>
                                      <p:to>
                                        <p:strVal val="visible"/>
                                      </p:to>
                                    </p:set>
                                    <p:animEffect transition="in" filter="strips(downRight)">
                                      <p:cBhvr>
                                        <p:cTn id="38" dur="500"/>
                                        <p:tgtEl>
                                          <p:spTgt spid="5133"/>
                                        </p:tgtEl>
                                      </p:cBhvr>
                                    </p:animEffect>
                                  </p:childTnLst>
                                </p:cTn>
                              </p:par>
                            </p:childTnLst>
                          </p:cTn>
                        </p:par>
                        <p:par>
                          <p:cTn id="39" fill="hold">
                            <p:stCondLst>
                              <p:cond delay="9000"/>
                            </p:stCondLst>
                            <p:childTnLst>
                              <p:par>
                                <p:cTn id="40" presetID="22" presetClass="entr" presetSubtype="1" fill="hold" grpId="0" nodeType="afterEffect">
                                  <p:stCondLst>
                                    <p:cond delay="0"/>
                                  </p:stCondLst>
                                  <p:childTnLst>
                                    <p:set>
                                      <p:cBhvr>
                                        <p:cTn id="41" dur="1" fill="hold">
                                          <p:stCondLst>
                                            <p:cond delay="0"/>
                                          </p:stCondLst>
                                        </p:cTn>
                                        <p:tgtEl>
                                          <p:spTgt spid="5130"/>
                                        </p:tgtEl>
                                        <p:attrNameLst>
                                          <p:attrName>style.visibility</p:attrName>
                                        </p:attrNameLst>
                                      </p:cBhvr>
                                      <p:to>
                                        <p:strVal val="visible"/>
                                      </p:to>
                                    </p:set>
                                    <p:animEffect filter="wipe(up)">
                                      <p:cBhvr>
                                        <p:cTn id="42" dur="1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126" grpId="0" animBg="1"/>
      <p:bldP spid="5126" grpId="1" animBg="1"/>
      <p:bldP spid="5126" grpId="2" animBg="1"/>
      <p:bldP spid="5126" grpId="3" animBg="1"/>
      <p:bldP spid="5126" grpId="4" animBg="1"/>
      <p:bldP spid="5127" grpId="0" bldLvl="0"/>
      <p:bldP spid="5128" grpId="0"/>
      <p:bldP spid="5129" grpId="0" bldLvl="0"/>
      <p:bldP spid="5130" grpId="0" bldLvl="0"/>
      <p:bldP spid="5131" grpId="0" animBg="1"/>
      <p:bldP spid="5132" grpId="0" animBg="1"/>
      <p:bldP spid="5133" grpId="0"/>
      <p:bldP spid="5134" grpId="0" animBg="1"/>
      <p:bldP spid="2050" grpId="0" animBg="1"/>
      <p:bldP spid="205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717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7172"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矩形 7"/>
          <p:cNvSpPr>
            <a:spLocks noChangeArrowheads="1"/>
          </p:cNvSpPr>
          <p:nvPr/>
        </p:nvSpPr>
        <p:spPr bwMode="auto">
          <a:xfrm>
            <a:off x="3938588" y="2278063"/>
            <a:ext cx="6480175"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eaLnBrk="0" hangingPunct="0">
              <a:lnSpc>
                <a:spcPct val="150000"/>
              </a:lnSpc>
            </a:pPr>
            <a:r>
              <a:rPr lang="en-US" altLang="zh-CN" sz="2000">
                <a:latin typeface="微软雅黑" panose="020B0503020204020204" pitchFamily="34" charset="-122"/>
                <a:ea typeface="微软雅黑" panose="020B0503020204020204" pitchFamily="34" charset="-122"/>
                <a:sym typeface="Arial" panose="020B0604020202020204" pitchFamily="34" charset="0"/>
              </a:rPr>
              <a:t> </a:t>
            </a:r>
            <a:r>
              <a:rPr lang="zh-CN" altLang="en-US" sz="2000">
                <a:latin typeface="微软雅黑" panose="020B0503020204020204" pitchFamily="34" charset="-122"/>
                <a:ea typeface="微软雅黑" panose="020B0503020204020204" pitchFamily="34" charset="-122"/>
                <a:sym typeface="Arial" panose="020B0604020202020204" pitchFamily="34" charset="0"/>
              </a:rPr>
              <a:t>党的问责工作以马克思列宁主义、毛泽东思想、邓小平理论、"三个代表"重要思想、科学发展观为指导，深入贯彻习近平总书记系列重要讲话精神，围绕协调推进"四个全面"战略布局，坚持党的领导，加强党的建设，全面从严治党，做到有权必有责、有责要担当、失责必追究，落实党组织管党治党政治责任，督促党的领导干部践行忠诚干净担当。</a:t>
            </a:r>
          </a:p>
        </p:txBody>
      </p:sp>
      <p:sp>
        <p:nvSpPr>
          <p:cNvPr id="6152" name="直接连接符 6"/>
          <p:cNvSpPr>
            <a:spLocks noChangeShapeType="1"/>
          </p:cNvSpPr>
          <p:nvPr/>
        </p:nvSpPr>
        <p:spPr bwMode="auto">
          <a:xfrm>
            <a:off x="3506788" y="1966913"/>
            <a:ext cx="7200900" cy="1587"/>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6153" name="直接连接符 11"/>
          <p:cNvSpPr>
            <a:spLocks noChangeShapeType="1"/>
          </p:cNvSpPr>
          <p:nvPr/>
        </p:nvSpPr>
        <p:spPr bwMode="auto">
          <a:xfrm>
            <a:off x="3506788" y="5873750"/>
            <a:ext cx="7200900" cy="1588"/>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6154"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第二条：指导思想</a:t>
            </a:r>
          </a:p>
        </p:txBody>
      </p:sp>
      <p:sp>
        <p:nvSpPr>
          <p:cNvPr id="717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E089463A-9AD6-4680-8609-2B8A46851BC1}" type="slidenum">
              <a:rPr lang="zh-CN" altLang="en-US" sz="1200" smtClean="0">
                <a:solidFill>
                  <a:srgbClr val="898989"/>
                </a:solidFill>
              </a:rPr>
              <a:t>3</a:t>
            </a:fld>
            <a:endParaRPr lang="zh-CN" altLang="en-US" sz="1200">
              <a:solidFill>
                <a:srgbClr val="898989"/>
              </a:solidFill>
            </a:endParaRPr>
          </a:p>
        </p:txBody>
      </p:sp>
      <p:sp>
        <p:nvSpPr>
          <p:cNvPr id="2050" name="头"/>
          <p:cNvSpPr/>
          <p:nvPr/>
        </p:nvSpPr>
        <p:spPr bwMode="auto">
          <a:xfrm>
            <a:off x="1554163" y="3067050"/>
            <a:ext cx="1439862" cy="1555750"/>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chemeClr val="accent1">
              <a:lumMod val="60000"/>
              <a:lumOff val="4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154"/>
                                        </p:tgtEl>
                                        <p:attrNameLst>
                                          <p:attrName>style.visibility</p:attrName>
                                        </p:attrNameLst>
                                      </p:cBhvr>
                                      <p:to>
                                        <p:strVal val="visible"/>
                                      </p:to>
                                    </p:set>
                                    <p:animEffect filter="wipe(left)">
                                      <p:cBhvr>
                                        <p:cTn id="7" dur="1000"/>
                                        <p:tgtEl>
                                          <p:spTgt spid="615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0"/>
                                        <p:tgtEl>
                                          <p:spTgt spid="205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52"/>
                                        </p:tgtEl>
                                        <p:attrNameLst>
                                          <p:attrName>style.visibility</p:attrName>
                                        </p:attrNameLst>
                                      </p:cBhvr>
                                      <p:to>
                                        <p:strVal val="visible"/>
                                      </p:to>
                                    </p:set>
                                    <p:animEffect filter="wipe(left)">
                                      <p:cBhvr>
                                        <p:cTn id="14" dur="1000"/>
                                        <p:tgtEl>
                                          <p:spTgt spid="615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153"/>
                                        </p:tgtEl>
                                        <p:attrNameLst>
                                          <p:attrName>style.visibility</p:attrName>
                                        </p:attrNameLst>
                                      </p:cBhvr>
                                      <p:to>
                                        <p:strVal val="visible"/>
                                      </p:to>
                                    </p:set>
                                    <p:animEffect filter="wipe(right)">
                                      <p:cBhvr>
                                        <p:cTn id="17" dur="1000"/>
                                        <p:tgtEl>
                                          <p:spTgt spid="615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151"/>
                                        </p:tgtEl>
                                        <p:attrNameLst>
                                          <p:attrName>style.visibility</p:attrName>
                                        </p:attrNameLst>
                                      </p:cBhvr>
                                      <p:to>
                                        <p:strVal val="visible"/>
                                      </p:to>
                                    </p:set>
                                    <p:animEffect filter="wipe(up)">
                                      <p:cBhvr>
                                        <p:cTn id="20"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p:bldP spid="6152" grpId="0" animBg="1"/>
      <p:bldP spid="6153" grpId="0" animBg="1"/>
      <p:bldP spid="6154" grpId="0" bldLvl="0"/>
      <p:bldP spid="20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8195"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8196"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组合 7173"/>
          <p:cNvGrpSpPr/>
          <p:nvPr/>
        </p:nvGrpSpPr>
        <p:grpSpPr bwMode="auto">
          <a:xfrm>
            <a:off x="4010025" y="2493963"/>
            <a:ext cx="3848100" cy="2232025"/>
            <a:chOff x="0" y="0"/>
            <a:chExt cx="3617243" cy="1289806"/>
          </a:xfrm>
        </p:grpSpPr>
        <p:grpSp>
          <p:nvGrpSpPr>
            <p:cNvPr id="8199" name="组合 7174"/>
            <p:cNvGrpSpPr/>
            <p:nvPr/>
          </p:nvGrpSpPr>
          <p:grpSpPr bwMode="auto">
            <a:xfrm>
              <a:off x="0" y="0"/>
              <a:ext cx="3617243" cy="1289806"/>
              <a:chOff x="0" y="0"/>
              <a:chExt cx="3617243" cy="1289806"/>
            </a:xfrm>
          </p:grpSpPr>
          <p:sp>
            <p:nvSpPr>
              <p:cNvPr id="8200" name="流程图: 可选过程 22"/>
              <p:cNvSpPr>
                <a:spLocks noChangeArrowheads="1"/>
              </p:cNvSpPr>
              <p:nvPr/>
            </p:nvSpPr>
            <p:spPr bwMode="auto">
              <a:xfrm>
                <a:off x="0" y="576064"/>
                <a:ext cx="3617243" cy="576064"/>
              </a:xfrm>
              <a:prstGeom prst="flowChartAlternateProcess">
                <a:avLst/>
              </a:prstGeom>
              <a:solidFill>
                <a:srgbClr val="C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pic>
            <p:nvPicPr>
              <p:cNvPr id="8201" name="Picture 3" descr="C:\Users\Administrator\Desktop\36894.png"/>
              <p:cNvPicPr>
                <a:picLocks noChangeAspect="1" noChangeArrowheads="1"/>
              </p:cNvPicPr>
              <p:nvPr/>
            </p:nvPicPr>
            <p:blipFill>
              <a:blip r:embed="rId5">
                <a:extLst>
                  <a:ext uri="{28A0092B-C50C-407E-A947-70E740481C1C}">
                    <a14:useLocalDpi xmlns:a14="http://schemas.microsoft.com/office/drawing/2010/main" val="0"/>
                  </a:ext>
                </a:extLst>
              </a:blip>
              <a:srcRect l="12303"/>
              <a:stretch>
                <a:fillRect/>
              </a:stretch>
            </p:blipFill>
            <p:spPr bwMode="auto">
              <a:xfrm>
                <a:off x="0" y="0"/>
                <a:ext cx="2312409" cy="12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2" name="Picture 2" descr="E:\0000000我图PPT\00001PNG素材\01党委政府\天安门抽象.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472" y="720080"/>
              <a:ext cx="1064771" cy="4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9" name="TextBox 9"/>
          <p:cNvSpPr>
            <a:spLocks noChangeArrowheads="1"/>
          </p:cNvSpPr>
          <p:nvPr/>
        </p:nvSpPr>
        <p:spPr bwMode="auto">
          <a:xfrm>
            <a:off x="4729163" y="3573463"/>
            <a:ext cx="25368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3" rIns="91388" bIns="45693">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2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党的问责工作</a:t>
            </a:r>
          </a:p>
          <a:p>
            <a:pPr algn="ctr"/>
            <a:r>
              <a:rPr lang="zh-CN" altLang="en-US" sz="22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应当坚持原则</a:t>
            </a:r>
            <a:endParaRPr lang="zh-CN" altLang="en-US"/>
          </a:p>
        </p:txBody>
      </p:sp>
      <p:sp>
        <p:nvSpPr>
          <p:cNvPr id="7180"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第三条：问责原则</a:t>
            </a:r>
            <a:endParaRPr lang="zh-CN" altLang="en-US"/>
          </a:p>
        </p:txBody>
      </p:sp>
      <p:sp>
        <p:nvSpPr>
          <p:cNvPr id="7181" name="文本框 7180"/>
          <p:cNvSpPr txBox="1">
            <a:spLocks noChangeArrowheads="1"/>
          </p:cNvSpPr>
          <p:nvPr/>
        </p:nvSpPr>
        <p:spPr bwMode="auto">
          <a:xfrm>
            <a:off x="2354263" y="1773238"/>
            <a:ext cx="187166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solidFill>
                  <a:srgbClr val="000000"/>
                </a:solidFill>
                <a:ea typeface="微软雅黑" panose="020B0503020204020204" pitchFamily="34" charset="-122"/>
              </a:rPr>
              <a:t>依规依纪</a:t>
            </a:r>
          </a:p>
          <a:p>
            <a:pPr>
              <a:lnSpc>
                <a:spcPct val="150000"/>
              </a:lnSpc>
            </a:pPr>
            <a:r>
              <a:rPr lang="zh-CN" altLang="en-US">
                <a:solidFill>
                  <a:srgbClr val="000000"/>
                </a:solidFill>
                <a:ea typeface="微软雅黑" panose="020B0503020204020204" pitchFamily="34" charset="-122"/>
              </a:rPr>
              <a:t>实事求是</a:t>
            </a:r>
          </a:p>
        </p:txBody>
      </p:sp>
      <p:sp>
        <p:nvSpPr>
          <p:cNvPr id="7182" name="文本框 7181"/>
          <p:cNvSpPr txBox="1">
            <a:spLocks noChangeArrowheads="1"/>
          </p:cNvSpPr>
          <p:nvPr/>
        </p:nvSpPr>
        <p:spPr bwMode="auto">
          <a:xfrm>
            <a:off x="2425700" y="4725988"/>
            <a:ext cx="18716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solidFill>
                  <a:srgbClr val="000000"/>
                </a:solidFill>
                <a:ea typeface="微软雅黑" panose="020B0503020204020204" pitchFamily="34" charset="-122"/>
              </a:rPr>
              <a:t>失责必问</a:t>
            </a:r>
          </a:p>
          <a:p>
            <a:pPr>
              <a:lnSpc>
                <a:spcPct val="150000"/>
              </a:lnSpc>
            </a:pPr>
            <a:r>
              <a:rPr lang="zh-CN" altLang="en-US">
                <a:solidFill>
                  <a:srgbClr val="000000"/>
                </a:solidFill>
                <a:ea typeface="微软雅黑" panose="020B0503020204020204" pitchFamily="34" charset="-122"/>
              </a:rPr>
              <a:t>问责必严</a:t>
            </a:r>
          </a:p>
        </p:txBody>
      </p:sp>
      <p:sp>
        <p:nvSpPr>
          <p:cNvPr id="7183" name="文本框 7182"/>
          <p:cNvSpPr txBox="1">
            <a:spLocks noChangeArrowheads="1"/>
          </p:cNvSpPr>
          <p:nvPr/>
        </p:nvSpPr>
        <p:spPr bwMode="auto">
          <a:xfrm>
            <a:off x="8258175" y="1917700"/>
            <a:ext cx="18716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solidFill>
                  <a:srgbClr val="000000"/>
                </a:solidFill>
                <a:ea typeface="微软雅黑" panose="020B0503020204020204" pitchFamily="34" charset="-122"/>
              </a:rPr>
              <a:t>惩前毖后</a:t>
            </a:r>
          </a:p>
          <a:p>
            <a:pPr>
              <a:lnSpc>
                <a:spcPct val="150000"/>
              </a:lnSpc>
            </a:pPr>
            <a:r>
              <a:rPr lang="zh-CN" altLang="en-US">
                <a:solidFill>
                  <a:srgbClr val="000000"/>
                </a:solidFill>
                <a:ea typeface="微软雅黑" panose="020B0503020204020204" pitchFamily="34" charset="-122"/>
              </a:rPr>
              <a:t>治病救人</a:t>
            </a:r>
          </a:p>
        </p:txBody>
      </p:sp>
      <p:sp>
        <p:nvSpPr>
          <p:cNvPr id="7184" name="文本框 7183"/>
          <p:cNvSpPr txBox="1">
            <a:spLocks noChangeArrowheads="1"/>
          </p:cNvSpPr>
          <p:nvPr/>
        </p:nvSpPr>
        <p:spPr bwMode="auto">
          <a:xfrm>
            <a:off x="7754938" y="4725988"/>
            <a:ext cx="230346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a:solidFill>
                  <a:srgbClr val="000000"/>
                </a:solidFill>
                <a:ea typeface="微软雅黑" panose="020B0503020204020204" pitchFamily="34" charset="-122"/>
              </a:rPr>
              <a:t>分级负责</a:t>
            </a:r>
          </a:p>
          <a:p>
            <a:pPr algn="ctr">
              <a:lnSpc>
                <a:spcPct val="150000"/>
              </a:lnSpc>
            </a:pPr>
            <a:r>
              <a:rPr lang="zh-CN" altLang="en-US">
                <a:solidFill>
                  <a:srgbClr val="000000"/>
                </a:solidFill>
                <a:ea typeface="微软雅黑" panose="020B0503020204020204" pitchFamily="34" charset="-122"/>
              </a:rPr>
              <a:t>层层落实责任</a:t>
            </a:r>
          </a:p>
        </p:txBody>
      </p:sp>
      <p:sp>
        <p:nvSpPr>
          <p:cNvPr id="7185" name="直接连接符 7184"/>
          <p:cNvSpPr>
            <a:spLocks noChangeShapeType="1"/>
          </p:cNvSpPr>
          <p:nvPr/>
        </p:nvSpPr>
        <p:spPr bwMode="auto">
          <a:xfrm>
            <a:off x="635000" y="3952875"/>
            <a:ext cx="3024188" cy="0"/>
          </a:xfrm>
          <a:prstGeom prst="line">
            <a:avLst/>
          </a:prstGeom>
          <a:noFill/>
          <a:ln w="38100" cap="rnd" cmpd="dbl">
            <a:solidFill>
              <a:srgbClr val="FF3131"/>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7186" name="直接连接符 7185"/>
          <p:cNvSpPr>
            <a:spLocks noChangeShapeType="1"/>
          </p:cNvSpPr>
          <p:nvPr/>
        </p:nvSpPr>
        <p:spPr bwMode="auto">
          <a:xfrm>
            <a:off x="8196263" y="3879850"/>
            <a:ext cx="3024187" cy="1588"/>
          </a:xfrm>
          <a:prstGeom prst="line">
            <a:avLst/>
          </a:prstGeom>
          <a:noFill/>
          <a:ln w="38100" cap="rnd" cmpd="dbl">
            <a:solidFill>
              <a:srgbClr val="FF3131"/>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7187" name="直接连接符 7186"/>
          <p:cNvSpPr>
            <a:spLocks noChangeShapeType="1"/>
          </p:cNvSpPr>
          <p:nvPr/>
        </p:nvSpPr>
        <p:spPr bwMode="auto">
          <a:xfrm flipH="1" flipV="1">
            <a:off x="6089650" y="1206500"/>
            <a:ext cx="14288" cy="2032000"/>
          </a:xfrm>
          <a:prstGeom prst="line">
            <a:avLst/>
          </a:prstGeom>
          <a:noFill/>
          <a:ln w="38100" cap="rnd" cmpd="dbl">
            <a:solidFill>
              <a:srgbClr val="FF3131"/>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7188" name="直接连接符 7187"/>
          <p:cNvSpPr>
            <a:spLocks noChangeShapeType="1"/>
          </p:cNvSpPr>
          <p:nvPr/>
        </p:nvSpPr>
        <p:spPr bwMode="auto">
          <a:xfrm flipH="1" flipV="1">
            <a:off x="6089650" y="4591050"/>
            <a:ext cx="14288" cy="2032000"/>
          </a:xfrm>
          <a:prstGeom prst="line">
            <a:avLst/>
          </a:prstGeom>
          <a:noFill/>
          <a:ln w="38100" cap="rnd" cmpd="dbl">
            <a:solidFill>
              <a:srgbClr val="FF3131"/>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821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91ACED66-F641-4369-8D8B-BD8999189651}" type="slidenum">
              <a:rPr lang="zh-CN" altLang="en-US" sz="1200" smtClean="0">
                <a:solidFill>
                  <a:srgbClr val="898989"/>
                </a:solidFill>
              </a:rPr>
              <a:t>4</a:t>
            </a:fld>
            <a:endParaRPr lang="zh-CN" altLang="en-US" sz="120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180"/>
                                        </p:tgtEl>
                                        <p:attrNameLst>
                                          <p:attrName>style.visibility</p:attrName>
                                        </p:attrNameLst>
                                      </p:cBhvr>
                                      <p:to>
                                        <p:strVal val="visible"/>
                                      </p:to>
                                    </p:set>
                                    <p:animEffect filter="wipe(left)">
                                      <p:cBhvr>
                                        <p:cTn id="7" dur="1000"/>
                                        <p:tgtEl>
                                          <p:spTgt spid="7180"/>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p:cTn id="11" dur="500" fill="hold"/>
                                        <p:tgtEl>
                                          <p:spTgt spid="7174"/>
                                        </p:tgtEl>
                                        <p:attrNameLst>
                                          <p:attrName>ppt_x</p:attrName>
                                        </p:attrNameLst>
                                      </p:cBhvr>
                                      <p:tavLst>
                                        <p:tav tm="0">
                                          <p:val>
                                            <p:strVal val="0-#ppt_w/2"/>
                                          </p:val>
                                        </p:tav>
                                        <p:tav tm="100000">
                                          <p:val>
                                            <p:strVal val="#ppt_x"/>
                                          </p:val>
                                        </p:tav>
                                      </p:tavLst>
                                    </p:anim>
                                    <p:anim calcmode="lin" valueType="num">
                                      <p:cBhvr>
                                        <p:cTn id="12" dur="500" fill="hold"/>
                                        <p:tgtEl>
                                          <p:spTgt spid="7174"/>
                                        </p:tgtEl>
                                        <p:attrNameLst>
                                          <p:attrName>ppt_y</p:attrName>
                                        </p:attrNameLst>
                                      </p:cBhvr>
                                      <p:tavLst>
                                        <p:tav tm="0">
                                          <p:val>
                                            <p:strVal val="#ppt_y"/>
                                          </p:val>
                                        </p:tav>
                                        <p:tav tm="100000">
                                          <p:val>
                                            <p:strVal val="#ppt_y"/>
                                          </p:val>
                                        </p:tav>
                                      </p:tavLst>
                                    </p:anim>
                                  </p:childTnLst>
                                </p:cTn>
                              </p:par>
                              <p:par>
                                <p:cTn id="13" presetID="5" presetClass="entr" presetSubtype="10" fill="hold" grpId="0" nodeType="withEffect">
                                  <p:stCondLst>
                                    <p:cond delay="0"/>
                                  </p:stCondLst>
                                  <p:childTnLst>
                                    <p:set>
                                      <p:cBhvr>
                                        <p:cTn id="14" dur="1" fill="hold">
                                          <p:stCondLst>
                                            <p:cond delay="0"/>
                                          </p:stCondLst>
                                        </p:cTn>
                                        <p:tgtEl>
                                          <p:spTgt spid="7179"/>
                                        </p:tgtEl>
                                        <p:attrNameLst>
                                          <p:attrName>style.visibility</p:attrName>
                                        </p:attrNameLst>
                                      </p:cBhvr>
                                      <p:to>
                                        <p:strVal val="visible"/>
                                      </p:to>
                                    </p:set>
                                    <p:animEffect transition="in" filter="checkerboard(across)">
                                      <p:cBhvr>
                                        <p:cTn id="15" dur="500"/>
                                        <p:tgtEl>
                                          <p:spTgt spid="717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187"/>
                                        </p:tgtEl>
                                        <p:attrNameLst>
                                          <p:attrName>style.visibility</p:attrName>
                                        </p:attrNameLst>
                                      </p:cBhvr>
                                      <p:to>
                                        <p:strVal val="visible"/>
                                      </p:to>
                                    </p:set>
                                    <p:anim calcmode="lin" valueType="num">
                                      <p:cBhvr>
                                        <p:cTn id="18" dur="500"/>
                                        <p:tgtEl>
                                          <p:spTgt spid="7187"/>
                                        </p:tgtEl>
                                        <p:attrNameLst>
                                          <p:attrName>ppt_y</p:attrName>
                                        </p:attrNameLst>
                                      </p:cBhvr>
                                      <p:tavLst>
                                        <p:tav tm="0">
                                          <p:val>
                                            <p:strVal val="#ppt_y+#ppt_h*1.125000"/>
                                          </p:val>
                                        </p:tav>
                                        <p:tav tm="100000">
                                          <p:val>
                                            <p:strVal val="#ppt_y"/>
                                          </p:val>
                                        </p:tav>
                                      </p:tavLst>
                                    </p:anim>
                                    <p:animEffect transition="in" filter="wipe(up)">
                                      <p:cBhvr>
                                        <p:cTn id="19" dur="500"/>
                                        <p:tgtEl>
                                          <p:spTgt spid="7187"/>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7185"/>
                                        </p:tgtEl>
                                        <p:attrNameLst>
                                          <p:attrName>style.visibility</p:attrName>
                                        </p:attrNameLst>
                                      </p:cBhvr>
                                      <p:to>
                                        <p:strVal val="visible"/>
                                      </p:to>
                                    </p:set>
                                    <p:anim calcmode="lin" valueType="num">
                                      <p:cBhvr>
                                        <p:cTn id="22" dur="500"/>
                                        <p:tgtEl>
                                          <p:spTgt spid="7185"/>
                                        </p:tgtEl>
                                        <p:attrNameLst>
                                          <p:attrName>ppt_x</p:attrName>
                                        </p:attrNameLst>
                                      </p:cBhvr>
                                      <p:tavLst>
                                        <p:tav tm="0">
                                          <p:val>
                                            <p:strVal val="#ppt_x+#ppt_w*1.125000"/>
                                          </p:val>
                                        </p:tav>
                                        <p:tav tm="100000">
                                          <p:val>
                                            <p:strVal val="#ppt_x"/>
                                          </p:val>
                                        </p:tav>
                                      </p:tavLst>
                                    </p:anim>
                                    <p:animEffect transition="in" filter="wipe(left)">
                                      <p:cBhvr>
                                        <p:cTn id="23" dur="500"/>
                                        <p:tgtEl>
                                          <p:spTgt spid="7185"/>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7188"/>
                                        </p:tgtEl>
                                        <p:attrNameLst>
                                          <p:attrName>style.visibility</p:attrName>
                                        </p:attrNameLst>
                                      </p:cBhvr>
                                      <p:to>
                                        <p:strVal val="visible"/>
                                      </p:to>
                                    </p:set>
                                    <p:anim calcmode="lin" valueType="num">
                                      <p:cBhvr>
                                        <p:cTn id="26" dur="500"/>
                                        <p:tgtEl>
                                          <p:spTgt spid="7188"/>
                                        </p:tgtEl>
                                        <p:attrNameLst>
                                          <p:attrName>ppt_y</p:attrName>
                                        </p:attrNameLst>
                                      </p:cBhvr>
                                      <p:tavLst>
                                        <p:tav tm="0">
                                          <p:val>
                                            <p:strVal val="#ppt_y-#ppt_h*1.125000"/>
                                          </p:val>
                                        </p:tav>
                                        <p:tav tm="100000">
                                          <p:val>
                                            <p:strVal val="#ppt_y"/>
                                          </p:val>
                                        </p:tav>
                                      </p:tavLst>
                                    </p:anim>
                                    <p:animEffect transition="in" filter="wipe(down)">
                                      <p:cBhvr>
                                        <p:cTn id="27" dur="500"/>
                                        <p:tgtEl>
                                          <p:spTgt spid="7188"/>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7186"/>
                                        </p:tgtEl>
                                        <p:attrNameLst>
                                          <p:attrName>style.visibility</p:attrName>
                                        </p:attrNameLst>
                                      </p:cBhvr>
                                      <p:to>
                                        <p:strVal val="visible"/>
                                      </p:to>
                                    </p:set>
                                    <p:anim calcmode="lin" valueType="num">
                                      <p:cBhvr>
                                        <p:cTn id="30" dur="500"/>
                                        <p:tgtEl>
                                          <p:spTgt spid="7186"/>
                                        </p:tgtEl>
                                        <p:attrNameLst>
                                          <p:attrName>ppt_x</p:attrName>
                                        </p:attrNameLst>
                                      </p:cBhvr>
                                      <p:tavLst>
                                        <p:tav tm="0">
                                          <p:val>
                                            <p:strVal val="#ppt_x-#ppt_w*1.125000"/>
                                          </p:val>
                                        </p:tav>
                                        <p:tav tm="100000">
                                          <p:val>
                                            <p:strVal val="#ppt_x"/>
                                          </p:val>
                                        </p:tav>
                                      </p:tavLst>
                                    </p:anim>
                                    <p:animEffect transition="in" filter="wipe(right)">
                                      <p:cBhvr>
                                        <p:cTn id="31" dur="500"/>
                                        <p:tgtEl>
                                          <p:spTgt spid="7186"/>
                                        </p:tgtEl>
                                      </p:cBhvr>
                                    </p:animEffect>
                                  </p:childTnLst>
                                </p:cTn>
                              </p:par>
                            </p:childTnLst>
                          </p:cTn>
                        </p:par>
                        <p:par>
                          <p:cTn id="32" fill="hold">
                            <p:stCondLst>
                              <p:cond delay="2000"/>
                            </p:stCondLst>
                            <p:childTnLst>
                              <p:par>
                                <p:cTn id="33" presetID="3" presetClass="entr" presetSubtype="10" fill="hold" grpId="0" nodeType="afterEffect">
                                  <p:stCondLst>
                                    <p:cond delay="0"/>
                                  </p:stCondLst>
                                  <p:childTnLst>
                                    <p:set>
                                      <p:cBhvr>
                                        <p:cTn id="34" dur="1" fill="hold">
                                          <p:stCondLst>
                                            <p:cond delay="0"/>
                                          </p:stCondLst>
                                        </p:cTn>
                                        <p:tgtEl>
                                          <p:spTgt spid="7181"/>
                                        </p:tgtEl>
                                        <p:attrNameLst>
                                          <p:attrName>style.visibility</p:attrName>
                                        </p:attrNameLst>
                                      </p:cBhvr>
                                      <p:to>
                                        <p:strVal val="visible"/>
                                      </p:to>
                                    </p:set>
                                    <p:animEffect transition="in" filter="blinds(horizontal)">
                                      <p:cBhvr>
                                        <p:cTn id="35" dur="1000"/>
                                        <p:tgtEl>
                                          <p:spTgt spid="7181"/>
                                        </p:tgtEl>
                                      </p:cBhvr>
                                    </p:animEffect>
                                  </p:childTnLst>
                                </p:cTn>
                              </p:par>
                            </p:childTnLst>
                          </p:cTn>
                        </p:par>
                        <p:par>
                          <p:cTn id="36" fill="hold">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7183"/>
                                        </p:tgtEl>
                                        <p:attrNameLst>
                                          <p:attrName>style.visibility</p:attrName>
                                        </p:attrNameLst>
                                      </p:cBhvr>
                                      <p:to>
                                        <p:strVal val="visible"/>
                                      </p:to>
                                    </p:set>
                                    <p:animEffect transition="in" filter="blinds(horizontal)">
                                      <p:cBhvr>
                                        <p:cTn id="39" dur="1000"/>
                                        <p:tgtEl>
                                          <p:spTgt spid="7183"/>
                                        </p:tgtEl>
                                      </p:cBhvr>
                                    </p:animEffect>
                                  </p:childTnLst>
                                </p:cTn>
                              </p:par>
                            </p:childTnLst>
                          </p:cTn>
                        </p:par>
                        <p:par>
                          <p:cTn id="40" fill="hold">
                            <p:stCondLst>
                              <p:cond delay="4000"/>
                            </p:stCondLst>
                            <p:childTnLst>
                              <p:par>
                                <p:cTn id="41" presetID="3" presetClass="entr" presetSubtype="10" fill="hold" grpId="0" nodeType="afterEffect">
                                  <p:stCondLst>
                                    <p:cond delay="0"/>
                                  </p:stCondLst>
                                  <p:childTnLst>
                                    <p:set>
                                      <p:cBhvr>
                                        <p:cTn id="42" dur="1" fill="hold">
                                          <p:stCondLst>
                                            <p:cond delay="0"/>
                                          </p:stCondLst>
                                        </p:cTn>
                                        <p:tgtEl>
                                          <p:spTgt spid="7182"/>
                                        </p:tgtEl>
                                        <p:attrNameLst>
                                          <p:attrName>style.visibility</p:attrName>
                                        </p:attrNameLst>
                                      </p:cBhvr>
                                      <p:to>
                                        <p:strVal val="visible"/>
                                      </p:to>
                                    </p:set>
                                    <p:animEffect transition="in" filter="blinds(horizontal)">
                                      <p:cBhvr>
                                        <p:cTn id="43" dur="1000"/>
                                        <p:tgtEl>
                                          <p:spTgt spid="7182"/>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7184"/>
                                        </p:tgtEl>
                                        <p:attrNameLst>
                                          <p:attrName>style.visibility</p:attrName>
                                        </p:attrNameLst>
                                      </p:cBhvr>
                                      <p:to>
                                        <p:strVal val="visible"/>
                                      </p:to>
                                    </p:set>
                                    <p:animEffect transition="in" filter="blinds(horizontal)">
                                      <p:cBhvr>
                                        <p:cTn id="47" dur="10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bldLvl="0"/>
      <p:bldP spid="7180" grpId="0" bldLvl="0"/>
      <p:bldP spid="7181" grpId="0"/>
      <p:bldP spid="7182" grpId="0"/>
      <p:bldP spid="7183" grpId="0"/>
      <p:bldP spid="7184" grpId="0"/>
      <p:bldP spid="7185" grpId="0" animBg="1"/>
      <p:bldP spid="7186" grpId="0" animBg="1"/>
      <p:bldP spid="7187" grpId="0" animBg="1"/>
      <p:bldP spid="71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9219"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9220"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Freeform 10"/>
          <p:cNvSpPr>
            <a:spLocks noEditPoints="1" noChangeArrowheads="1"/>
          </p:cNvSpPr>
          <p:nvPr/>
        </p:nvSpPr>
        <p:spPr bwMode="auto">
          <a:xfrm>
            <a:off x="1993900" y="1485900"/>
            <a:ext cx="2408238" cy="973138"/>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xtLst>
            <a:ext uri="{91240B29-F687-4F45-9708-019B960494DF}">
              <a14:hiddenLine xmlns:a14="http://schemas.microsoft.com/office/drawing/2010/main" w="127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199" name="矩形 4"/>
          <p:cNvSpPr>
            <a:spLocks noChangeArrowheads="1"/>
          </p:cNvSpPr>
          <p:nvPr/>
        </p:nvSpPr>
        <p:spPr bwMode="auto">
          <a:xfrm>
            <a:off x="2065338" y="1628775"/>
            <a:ext cx="2416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a:solidFill>
                  <a:schemeClr val="bg1"/>
                </a:solidFill>
                <a:ea typeface="黑体" panose="02010609060101010101" pitchFamily="49" charset="-122"/>
              </a:rPr>
              <a:t>问责主体</a:t>
            </a:r>
          </a:p>
        </p:txBody>
      </p:sp>
      <p:sp>
        <p:nvSpPr>
          <p:cNvPr id="8200" name="矩形 7"/>
          <p:cNvSpPr>
            <a:spLocks noChangeArrowheads="1"/>
          </p:cNvSpPr>
          <p:nvPr/>
        </p:nvSpPr>
        <p:spPr bwMode="auto">
          <a:xfrm>
            <a:off x="912813" y="2781300"/>
            <a:ext cx="47529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       党的问责工作是由党组织按照职责权限，追究在党的建设和党的事业中失职失责党组织和党的领导干部的主体责任、监督责任和领导责任。</a:t>
            </a:r>
          </a:p>
        </p:txBody>
      </p:sp>
      <p:sp>
        <p:nvSpPr>
          <p:cNvPr id="8201" name="直接连接符 11"/>
          <p:cNvSpPr>
            <a:spLocks noChangeShapeType="1"/>
          </p:cNvSpPr>
          <p:nvPr/>
        </p:nvSpPr>
        <p:spPr bwMode="auto">
          <a:xfrm flipH="1" flipV="1">
            <a:off x="6096000" y="1989138"/>
            <a:ext cx="1588" cy="4103687"/>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8202" name="TextBox 4"/>
          <p:cNvSpPr>
            <a:spLocks noChangeArrowheads="1"/>
          </p:cNvSpPr>
          <p:nvPr/>
        </p:nvSpPr>
        <p:spPr bwMode="auto">
          <a:xfrm>
            <a:off x="1273175" y="188913"/>
            <a:ext cx="52117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第四条：问责主体和对象</a:t>
            </a:r>
          </a:p>
        </p:txBody>
      </p:sp>
      <p:sp>
        <p:nvSpPr>
          <p:cNvPr id="8203" name="Freeform 10"/>
          <p:cNvSpPr>
            <a:spLocks noEditPoints="1" noChangeArrowheads="1"/>
          </p:cNvSpPr>
          <p:nvPr/>
        </p:nvSpPr>
        <p:spPr bwMode="auto">
          <a:xfrm>
            <a:off x="7681913" y="1557338"/>
            <a:ext cx="2409825" cy="973137"/>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xtLst>
            <a:ext uri="{91240B29-F687-4F45-9708-019B960494DF}">
              <a14:hiddenLine xmlns:a14="http://schemas.microsoft.com/office/drawing/2010/main" w="127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204" name="矩形 4"/>
          <p:cNvSpPr>
            <a:spLocks noChangeArrowheads="1"/>
          </p:cNvSpPr>
          <p:nvPr/>
        </p:nvSpPr>
        <p:spPr bwMode="auto">
          <a:xfrm>
            <a:off x="7753350" y="1701800"/>
            <a:ext cx="2416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a:solidFill>
                  <a:schemeClr val="bg1"/>
                </a:solidFill>
                <a:ea typeface="黑体" panose="02010609060101010101" pitchFamily="49" charset="-122"/>
              </a:rPr>
              <a:t>问责对象</a:t>
            </a:r>
            <a:endParaRPr lang="zh-CN" altLang="en-US"/>
          </a:p>
        </p:txBody>
      </p:sp>
      <p:sp>
        <p:nvSpPr>
          <p:cNvPr id="8205" name="矩形 7"/>
          <p:cNvSpPr>
            <a:spLocks noChangeArrowheads="1"/>
          </p:cNvSpPr>
          <p:nvPr/>
        </p:nvSpPr>
        <p:spPr bwMode="auto">
          <a:xfrm>
            <a:off x="6602413" y="2998788"/>
            <a:ext cx="4751387"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buSzPct val="100000"/>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sym typeface="微软雅黑" panose="020B0503020204020204" pitchFamily="34" charset="-122"/>
              </a:rPr>
              <a:t> 问责对象是各级党委(党组)、党的工作部门及其领导成员</a:t>
            </a:r>
          </a:p>
          <a:p>
            <a:pPr algn="just">
              <a:lnSpc>
                <a:spcPct val="150000"/>
              </a:lnSpc>
              <a:buSzPct val="100000"/>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sym typeface="微软雅黑" panose="020B0503020204020204" pitchFamily="34" charset="-122"/>
              </a:rPr>
              <a:t> 各级纪委(纪检组)及其领导成员，</a:t>
            </a:r>
            <a:r>
              <a:rPr lang="zh-CN" altLang="en-US" b="1">
                <a:solidFill>
                  <a:srgbClr val="FF3131"/>
                </a:solidFill>
                <a:latin typeface="微软雅黑" panose="020B0503020204020204" pitchFamily="34" charset="-122"/>
                <a:ea typeface="微软雅黑" panose="020B0503020204020204" pitchFamily="34" charset="-122"/>
                <a:sym typeface="微软雅黑" panose="020B0503020204020204" pitchFamily="34" charset="-122"/>
              </a:rPr>
              <a:t>重点是主要负责人</a:t>
            </a:r>
            <a:r>
              <a:rPr lang="zh-CN" altLang="en-US">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923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746E7AA2-31FB-476A-A395-D1530C7BF5CE}" type="slidenum">
              <a:rPr lang="zh-CN" altLang="en-US" sz="1200" smtClean="0">
                <a:solidFill>
                  <a:srgbClr val="898989"/>
                </a:solidFill>
              </a:rPr>
              <a:t>5</a:t>
            </a:fld>
            <a:endParaRPr lang="zh-CN" altLang="en-US" sz="120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202"/>
                                        </p:tgtEl>
                                        <p:attrNameLst>
                                          <p:attrName>style.visibility</p:attrName>
                                        </p:attrNameLst>
                                      </p:cBhvr>
                                      <p:to>
                                        <p:strVal val="visible"/>
                                      </p:to>
                                    </p:set>
                                    <p:animEffect filter="wipe(left)">
                                      <p:cBhvr>
                                        <p:cTn id="7" dur="1000"/>
                                        <p:tgtEl>
                                          <p:spTgt spid="820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fade">
                                      <p:cBhvr>
                                        <p:cTn id="11" dur="500"/>
                                        <p:tgtEl>
                                          <p:spTgt spid="81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99"/>
                                        </p:tgtEl>
                                        <p:attrNameLst>
                                          <p:attrName>style.visibility</p:attrName>
                                        </p:attrNameLst>
                                      </p:cBhvr>
                                      <p:to>
                                        <p:strVal val="visible"/>
                                      </p:to>
                                    </p:set>
                                    <p:animEffect transition="in" filter="fade">
                                      <p:cBhvr>
                                        <p:cTn id="14" dur="500"/>
                                        <p:tgtEl>
                                          <p:spTgt spid="819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500"/>
                                        <p:tgtEl>
                                          <p:spTgt spid="820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fade">
                                      <p:cBhvr>
                                        <p:cTn id="20" dur="500"/>
                                        <p:tgtEl>
                                          <p:spTgt spid="82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fade">
                                      <p:cBhvr>
                                        <p:cTn id="23" dur="500"/>
                                        <p:tgtEl>
                                          <p:spTgt spid="820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04"/>
                                        </p:tgtEl>
                                        <p:attrNameLst>
                                          <p:attrName>style.visibility</p:attrName>
                                        </p:attrNameLst>
                                      </p:cBhvr>
                                      <p:to>
                                        <p:strVal val="visible"/>
                                      </p:to>
                                    </p:set>
                                    <p:animEffect transition="in" filter="fade">
                                      <p:cBhvr>
                                        <p:cTn id="26" dur="500"/>
                                        <p:tgtEl>
                                          <p:spTgt spid="820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205"/>
                                        </p:tgtEl>
                                        <p:attrNameLst>
                                          <p:attrName>style.visibility</p:attrName>
                                        </p:attrNameLst>
                                      </p:cBhvr>
                                      <p:to>
                                        <p:strVal val="visible"/>
                                      </p:to>
                                    </p:set>
                                    <p:animEffect transition="in" filter="fade">
                                      <p:cBhvr>
                                        <p:cTn id="29"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ldLvl="0" animBg="1"/>
      <p:bldP spid="8199" grpId="0" bldLvl="0"/>
      <p:bldP spid="8200" grpId="0" bldLvl="0"/>
      <p:bldP spid="8201" grpId="0" animBg="1"/>
      <p:bldP spid="8202" grpId="0" bldLvl="0"/>
      <p:bldP spid="8203" grpId="0" bldLvl="0" animBg="1"/>
      <p:bldP spid="8204" grpId="0" bldLvl="0"/>
      <p:bldP spid="8205"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0243"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0244"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Freeform 10"/>
          <p:cNvSpPr>
            <a:spLocks noEditPoints="1" noChangeArrowheads="1"/>
          </p:cNvSpPr>
          <p:nvPr/>
        </p:nvSpPr>
        <p:spPr bwMode="auto">
          <a:xfrm>
            <a:off x="1128713" y="1701800"/>
            <a:ext cx="2409825" cy="973138"/>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xtLst>
            <a:ext uri="{91240B29-F687-4F45-9708-019B960494DF}">
              <a14:hiddenLine xmlns:a14="http://schemas.microsoft.com/office/drawing/2010/main" w="127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223" name="矩形 4"/>
          <p:cNvSpPr>
            <a:spLocks noChangeArrowheads="1"/>
          </p:cNvSpPr>
          <p:nvPr/>
        </p:nvSpPr>
        <p:spPr bwMode="auto">
          <a:xfrm>
            <a:off x="1201738" y="1844675"/>
            <a:ext cx="2416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E3F739"/>
                </a:solidFill>
                <a:ea typeface="黑体" panose="02010609060101010101" pitchFamily="49" charset="-122"/>
              </a:rPr>
              <a:t>全面</a:t>
            </a:r>
            <a:r>
              <a:rPr lang="zh-CN" altLang="en-US" sz="2800">
                <a:solidFill>
                  <a:schemeClr val="bg1"/>
                </a:solidFill>
                <a:ea typeface="黑体" panose="02010609060101010101" pitchFamily="49" charset="-122"/>
              </a:rPr>
              <a:t>领导责任</a:t>
            </a:r>
          </a:p>
        </p:txBody>
      </p:sp>
      <p:sp>
        <p:nvSpPr>
          <p:cNvPr id="9224" name="矩形 7"/>
          <p:cNvSpPr>
            <a:spLocks noChangeArrowheads="1"/>
          </p:cNvSpPr>
          <p:nvPr/>
        </p:nvSpPr>
        <p:spPr bwMode="auto">
          <a:xfrm>
            <a:off x="841375" y="3573463"/>
            <a:ext cx="30956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党组织领导班子在职责范围内负有全面领导责任</a:t>
            </a:r>
          </a:p>
        </p:txBody>
      </p:sp>
      <p:sp>
        <p:nvSpPr>
          <p:cNvPr id="9225" name="直接连接符 11"/>
          <p:cNvSpPr>
            <a:spLocks noChangeShapeType="1"/>
          </p:cNvSpPr>
          <p:nvPr/>
        </p:nvSpPr>
        <p:spPr bwMode="auto">
          <a:xfrm flipH="1" flipV="1">
            <a:off x="4297363" y="2997200"/>
            <a:ext cx="0" cy="2736850"/>
          </a:xfrm>
          <a:prstGeom prst="line">
            <a:avLst/>
          </a:prstGeom>
          <a:noFill/>
          <a:ln w="6350">
            <a:solidFill>
              <a:srgbClr val="741E2A"/>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9226" name="Freeform 10"/>
          <p:cNvSpPr>
            <a:spLocks noEditPoints="1" noChangeArrowheads="1"/>
          </p:cNvSpPr>
          <p:nvPr/>
        </p:nvSpPr>
        <p:spPr bwMode="auto">
          <a:xfrm>
            <a:off x="4892675" y="1701800"/>
            <a:ext cx="2409825" cy="973138"/>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xtLst>
            <a:ext uri="{91240B29-F687-4F45-9708-019B960494DF}">
              <a14:hiddenLine xmlns:a14="http://schemas.microsoft.com/office/drawing/2010/main" w="127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227" name="矩形 4"/>
          <p:cNvSpPr>
            <a:spLocks noChangeArrowheads="1"/>
          </p:cNvSpPr>
          <p:nvPr/>
        </p:nvSpPr>
        <p:spPr bwMode="auto">
          <a:xfrm>
            <a:off x="4965700" y="1844675"/>
            <a:ext cx="2416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E3F739"/>
                </a:solidFill>
                <a:latin typeface="微软雅黑" panose="020B0503020204020204" pitchFamily="34" charset="-122"/>
                <a:ea typeface="微软雅黑" panose="020B0503020204020204" pitchFamily="34" charset="-122"/>
                <a:sym typeface="微软雅黑" panose="020B0503020204020204" pitchFamily="34" charset="-122"/>
              </a:rPr>
              <a:t>主要</a:t>
            </a:r>
            <a:r>
              <a:rPr lang="zh-CN" altLang="en-US"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领导责任</a:t>
            </a:r>
          </a:p>
        </p:txBody>
      </p:sp>
      <p:sp>
        <p:nvSpPr>
          <p:cNvPr id="9228" name="矩形 7"/>
          <p:cNvSpPr>
            <a:spLocks noChangeArrowheads="1"/>
          </p:cNvSpPr>
          <p:nvPr/>
        </p:nvSpPr>
        <p:spPr bwMode="auto">
          <a:xfrm>
            <a:off x="4749800" y="3429000"/>
            <a:ext cx="28797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buSzPct val="100000"/>
              <a:buFont typeface="Wingdings" panose="05000000000000000000" pitchFamily="2" charset="2"/>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领导班子主要负责人和直接主管的班子成员承担主要领导责任</a:t>
            </a:r>
          </a:p>
        </p:txBody>
      </p:sp>
      <p:sp>
        <p:nvSpPr>
          <p:cNvPr id="9229"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第五条：责任划分</a:t>
            </a:r>
            <a:endParaRPr lang="zh-CN" altLang="en-US"/>
          </a:p>
        </p:txBody>
      </p:sp>
      <p:sp>
        <p:nvSpPr>
          <p:cNvPr id="9230" name="直接连接符 11"/>
          <p:cNvSpPr>
            <a:spLocks noChangeShapeType="1"/>
          </p:cNvSpPr>
          <p:nvPr/>
        </p:nvSpPr>
        <p:spPr bwMode="auto">
          <a:xfrm flipH="1" flipV="1">
            <a:off x="7969250" y="2997200"/>
            <a:ext cx="0" cy="2736850"/>
          </a:xfrm>
          <a:prstGeom prst="line">
            <a:avLst/>
          </a:prstGeom>
          <a:noFill/>
          <a:ln w="6350">
            <a:solidFill>
              <a:srgbClr val="741E2A"/>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9231" name="Freeform 10"/>
          <p:cNvSpPr>
            <a:spLocks noEditPoints="1" noChangeArrowheads="1"/>
          </p:cNvSpPr>
          <p:nvPr/>
        </p:nvSpPr>
        <p:spPr bwMode="auto">
          <a:xfrm>
            <a:off x="8616950" y="1701800"/>
            <a:ext cx="2409825" cy="973138"/>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xtLst>
            <a:ext uri="{91240B29-F687-4F45-9708-019B960494DF}">
              <a14:hiddenLine xmlns:a14="http://schemas.microsoft.com/office/drawing/2010/main" w="127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9232" name="矩形 4"/>
          <p:cNvSpPr>
            <a:spLocks noChangeArrowheads="1"/>
          </p:cNvSpPr>
          <p:nvPr/>
        </p:nvSpPr>
        <p:spPr bwMode="auto">
          <a:xfrm>
            <a:off x="8688388" y="1846263"/>
            <a:ext cx="2416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E3F739"/>
                </a:solidFill>
                <a:ea typeface="黑体" panose="02010609060101010101" pitchFamily="49" charset="-122"/>
              </a:rPr>
              <a:t>重要</a:t>
            </a:r>
            <a:r>
              <a:rPr lang="zh-CN" altLang="en-US" sz="2800">
                <a:solidFill>
                  <a:schemeClr val="bg1"/>
                </a:solidFill>
                <a:ea typeface="黑体" panose="02010609060101010101" pitchFamily="49" charset="-122"/>
              </a:rPr>
              <a:t>领导责任</a:t>
            </a:r>
          </a:p>
        </p:txBody>
      </p:sp>
      <p:sp>
        <p:nvSpPr>
          <p:cNvPr id="9233" name="矩形 7"/>
          <p:cNvSpPr>
            <a:spLocks noChangeArrowheads="1"/>
          </p:cNvSpPr>
          <p:nvPr/>
        </p:nvSpPr>
        <p:spPr bwMode="auto">
          <a:xfrm>
            <a:off x="8472488" y="3430588"/>
            <a:ext cx="28813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buSzPct val="100000"/>
              <a:buFont typeface="Wingdings" panose="05000000000000000000" pitchFamily="2" charset="2"/>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参与决策和工作的班子其他成员承担重要领导责任</a:t>
            </a:r>
          </a:p>
        </p:txBody>
      </p:sp>
      <p:sp>
        <p:nvSpPr>
          <p:cNvPr id="1025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1926A67A-246A-4665-95A6-67B84C66FB13}" type="slidenum">
              <a:rPr lang="zh-CN" altLang="en-US" sz="1200" smtClean="0">
                <a:solidFill>
                  <a:srgbClr val="898989"/>
                </a:solidFill>
              </a:rPr>
              <a:t>6</a:t>
            </a:fld>
            <a:endParaRPr lang="zh-CN" altLang="en-US" sz="120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229"/>
                                        </p:tgtEl>
                                        <p:attrNameLst>
                                          <p:attrName>style.visibility</p:attrName>
                                        </p:attrNameLst>
                                      </p:cBhvr>
                                      <p:to>
                                        <p:strVal val="visible"/>
                                      </p:to>
                                    </p:set>
                                    <p:animEffect filter="wipe(left)">
                                      <p:cBhvr>
                                        <p:cTn id="7" dur="1000"/>
                                        <p:tgtEl>
                                          <p:spTgt spid="9229"/>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23"/>
                                        </p:tgtEl>
                                        <p:attrNameLst>
                                          <p:attrName>style.visibility</p:attrName>
                                        </p:attrNameLst>
                                      </p:cBhvr>
                                      <p:to>
                                        <p:strVal val="visible"/>
                                      </p:to>
                                    </p:set>
                                    <p:animEffect transition="in" filter="fade">
                                      <p:cBhvr>
                                        <p:cTn id="14" dur="1000"/>
                                        <p:tgtEl>
                                          <p:spTgt spid="92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fade">
                                      <p:cBhvr>
                                        <p:cTn id="17" dur="1000"/>
                                        <p:tgtEl>
                                          <p:spTgt spid="9224"/>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fade">
                                      <p:cBhvr>
                                        <p:cTn id="21" dur="1000"/>
                                        <p:tgtEl>
                                          <p:spTgt spid="9225"/>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226"/>
                                        </p:tgtEl>
                                        <p:attrNameLst>
                                          <p:attrName>style.visibility</p:attrName>
                                        </p:attrNameLst>
                                      </p:cBhvr>
                                      <p:to>
                                        <p:strVal val="visible"/>
                                      </p:to>
                                    </p:set>
                                    <p:animEffect transition="in" filter="fade">
                                      <p:cBhvr>
                                        <p:cTn id="25" dur="1000"/>
                                        <p:tgtEl>
                                          <p:spTgt spid="92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fade">
                                      <p:cBhvr>
                                        <p:cTn id="28" dur="1000"/>
                                        <p:tgtEl>
                                          <p:spTgt spid="92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8"/>
                                        </p:tgtEl>
                                        <p:attrNameLst>
                                          <p:attrName>style.visibility</p:attrName>
                                        </p:attrNameLst>
                                      </p:cBhvr>
                                      <p:to>
                                        <p:strVal val="visible"/>
                                      </p:to>
                                    </p:set>
                                    <p:animEffect transition="in" filter="fade">
                                      <p:cBhvr>
                                        <p:cTn id="31" dur="1000"/>
                                        <p:tgtEl>
                                          <p:spTgt spid="9228"/>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9230"/>
                                        </p:tgtEl>
                                        <p:attrNameLst>
                                          <p:attrName>style.visibility</p:attrName>
                                        </p:attrNameLst>
                                      </p:cBhvr>
                                      <p:to>
                                        <p:strVal val="visible"/>
                                      </p:to>
                                    </p:set>
                                    <p:animEffect transition="in" filter="fade">
                                      <p:cBhvr>
                                        <p:cTn id="35" dur="1000"/>
                                        <p:tgtEl>
                                          <p:spTgt spid="92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231"/>
                                        </p:tgtEl>
                                        <p:attrNameLst>
                                          <p:attrName>style.visibility</p:attrName>
                                        </p:attrNameLst>
                                      </p:cBhvr>
                                      <p:to>
                                        <p:strVal val="visible"/>
                                      </p:to>
                                    </p:set>
                                    <p:animEffect transition="in" filter="fade">
                                      <p:cBhvr>
                                        <p:cTn id="38" dur="1000"/>
                                        <p:tgtEl>
                                          <p:spTgt spid="92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1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3"/>
                                        </p:tgtEl>
                                        <p:attrNameLst>
                                          <p:attrName>style.visibility</p:attrName>
                                        </p:attrNameLst>
                                      </p:cBhvr>
                                      <p:to>
                                        <p:strVal val="visible"/>
                                      </p:to>
                                    </p:set>
                                    <p:animEffect transition="in" filter="fade">
                                      <p:cBhvr>
                                        <p:cTn id="44" dur="10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ldLvl="0" animBg="1"/>
      <p:bldP spid="9223" grpId="0" bldLvl="0"/>
      <p:bldP spid="9224" grpId="0" bldLvl="0"/>
      <p:bldP spid="9225" grpId="0" animBg="1"/>
      <p:bldP spid="9226" grpId="0" bldLvl="0" animBg="1"/>
      <p:bldP spid="9227" grpId="0" bldLvl="0"/>
      <p:bldP spid="9228" grpId="0" bldLvl="0"/>
      <p:bldP spid="9229" grpId="0" bldLvl="0"/>
      <p:bldP spid="9230" grpId="0" animBg="1"/>
      <p:bldP spid="9231" grpId="0" bldLvl="0" animBg="1"/>
      <p:bldP spid="9232" grpId="0" bldLvl="0"/>
      <p:bldP spid="9233"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1267"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1268"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989138"/>
            <a:ext cx="29797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第六条：问责情形</a:t>
            </a:r>
            <a:endParaRPr lang="zh-CN" altLang="en-US"/>
          </a:p>
        </p:txBody>
      </p:sp>
      <p:sp>
        <p:nvSpPr>
          <p:cNvPr id="10248" name="文本框 10247"/>
          <p:cNvSpPr txBox="1">
            <a:spLocks noChangeArrowheads="1"/>
          </p:cNvSpPr>
          <p:nvPr/>
        </p:nvSpPr>
        <p:spPr bwMode="auto">
          <a:xfrm>
            <a:off x="4010025" y="2781300"/>
            <a:ext cx="6575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a:t>       </a:t>
            </a:r>
            <a:r>
              <a:rPr lang="zh-CN" altLang="en-US">
                <a:ea typeface="微软雅黑" panose="020B0503020204020204" pitchFamily="34" charset="-122"/>
              </a:rPr>
              <a:t>党组织和党的领导干部违反党章和其他党内法规，不履行或者不正确履行职责，有下列情形之一的，应当予以问责 :</a:t>
            </a:r>
          </a:p>
        </p:txBody>
      </p:sp>
      <p:sp>
        <p:nvSpPr>
          <p:cNvPr id="112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0E8F838A-E58D-4A4F-AFB0-1EBDA7731054}" type="slidenum">
              <a:rPr lang="zh-CN" altLang="en-US" sz="1200" smtClean="0">
                <a:solidFill>
                  <a:srgbClr val="898989"/>
                </a:solidFill>
              </a:rPr>
              <a:t>7</a:t>
            </a:fld>
            <a:endParaRPr lang="zh-CN" altLang="en-US" sz="1200">
              <a:solidFill>
                <a:srgbClr val="89898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filter="fade">
                                      <p:cBhvr>
                                        <p:cTn id="11" dur="1000"/>
                                        <p:tgtEl>
                                          <p:spTgt spid="10246"/>
                                        </p:tgtEl>
                                      </p:cBhvr>
                                    </p:animEffect>
                                    <p:anim calcmode="lin" valueType="num">
                                      <p:cBhvr>
                                        <p:cTn id="12" dur="1000" fill="hold"/>
                                        <p:tgtEl>
                                          <p:spTgt spid="10246"/>
                                        </p:tgtEl>
                                        <p:attrNameLst>
                                          <p:attrName>ppt_x</p:attrName>
                                        </p:attrNameLst>
                                      </p:cBhvr>
                                      <p:tavLst>
                                        <p:tav tm="0">
                                          <p:val>
                                            <p:strVal val="#ppt_x"/>
                                          </p:val>
                                        </p:tav>
                                        <p:tav tm="100000">
                                          <p:val>
                                            <p:strVal val="#ppt_x"/>
                                          </p:val>
                                        </p:tav>
                                      </p:tavLst>
                                    </p:anim>
                                    <p:anim calcmode="lin" valueType="num">
                                      <p:cBhvr>
                                        <p:cTn id="13" dur="1000" fill="hold"/>
                                        <p:tgtEl>
                                          <p:spTgt spid="10246"/>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fade">
                                      <p:cBhvr>
                                        <p:cTn id="16" dur="1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ldLvl="0"/>
      <p:bldP spid="102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8963" y="1533525"/>
            <a:ext cx="32543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200">
                <a:solidFill>
                  <a:srgbClr val="FA9B04"/>
                </a:solidFill>
                <a:latin typeface="黑体" panose="02010609060101010101" pitchFamily="49" charset="-122"/>
                <a:ea typeface="黑体" panose="02010609060101010101" pitchFamily="49" charset="-122"/>
                <a:sym typeface="Arial" panose="020B0604020202020204" pitchFamily="34" charset="0"/>
              </a:rPr>
              <a:t>1.党的领导弱化</a:t>
            </a:r>
          </a:p>
        </p:txBody>
      </p:sp>
      <p:sp>
        <p:nvSpPr>
          <p:cNvPr id="11273" name="矩形 7"/>
          <p:cNvSpPr>
            <a:spLocks noChangeArrowheads="1"/>
          </p:cNvSpPr>
          <p:nvPr/>
        </p:nvSpPr>
        <p:spPr bwMode="auto">
          <a:xfrm>
            <a:off x="1858963" y="2474913"/>
            <a:ext cx="8126412"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b="1">
                <a:solidFill>
                  <a:srgbClr val="C00000"/>
                </a:solidFill>
                <a:ea typeface="微软雅黑" panose="020B0503020204020204" pitchFamily="34" charset="-122"/>
                <a:sym typeface="Arial" panose="020B0604020202020204" pitchFamily="34" charset="0"/>
              </a:rPr>
              <a:t>党的领导弱化</a:t>
            </a:r>
            <a:r>
              <a:rPr lang="zh-CN" altLang="en-US">
                <a:ea typeface="微软雅黑" panose="020B0503020204020204" pitchFamily="34" charset="-122"/>
                <a:sym typeface="Arial" panose="020B0604020202020204" pitchFamily="34" charset="0"/>
              </a:rPr>
              <a:t>，党的理论和路线方针政策、党中央的决策部署没有得到有效贯彻落实，在推进经济建设、政治建设、文化建设、社会建设、生态文明建设中，或者在处置本地区本部门本单位发生的重大问题中领导不力，出现重大失误，给党的事业和人民利益造成严重损失，产生恶劣影响的。</a:t>
            </a:r>
            <a:endParaRPr lang="zh-CN" altLang="en-US"/>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1275" name="直接连接符 11"/>
          <p:cNvSpPr>
            <a:spLocks noChangeShapeType="1"/>
          </p:cNvSpPr>
          <p:nvPr/>
        </p:nvSpPr>
        <p:spPr bwMode="auto">
          <a:xfrm flipV="1">
            <a:off x="1858963" y="5875338"/>
            <a:ext cx="8001000" cy="7937"/>
          </a:xfrm>
          <a:prstGeom prst="line">
            <a:avLst/>
          </a:prstGeom>
          <a:noFill/>
          <a:ln w="6350">
            <a:solidFill>
              <a:srgbClr val="741E2A"/>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t>8</a:t>
            </a:fld>
            <a:endParaRPr lang="zh-CN" altLang="en-US" sz="1200">
              <a:solidFill>
                <a:srgbClr val="898989"/>
              </a:solidFill>
            </a:endParaRPr>
          </a:p>
        </p:txBody>
      </p:sp>
      <p:sp>
        <p:nvSpPr>
          <p:cNvPr id="10247" name="TextBox 4"/>
          <p:cNvSpPr>
            <a:spLocks noChangeArrowheads="1"/>
          </p:cNvSpPr>
          <p:nvPr/>
        </p:nvSpPr>
        <p:spPr bwMode="auto">
          <a:xfrm>
            <a:off x="1273175" y="188913"/>
            <a:ext cx="3840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第六条：问责情形</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247"/>
                                        </p:tgtEl>
                                        <p:attrNameLst>
                                          <p:attrName>style.visibility</p:attrName>
                                        </p:attrNameLst>
                                      </p:cBhvr>
                                      <p:to>
                                        <p:strVal val="visible"/>
                                      </p:to>
                                    </p:set>
                                    <p:animEffect filter="wipe(left)">
                                      <p:cBhvr>
                                        <p:cTn id="7" dur="1000"/>
                                        <p:tgtEl>
                                          <p:spTgt spid="10247"/>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filter="randombar(horizontal)">
                                      <p:cBhvr>
                                        <p:cTn id="11" dur="500"/>
                                        <p:tgtEl>
                                          <p:spTgt spid="1127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274"/>
                                        </p:tgtEl>
                                        <p:attrNameLst>
                                          <p:attrName>style.visibility</p:attrName>
                                        </p:attrNameLst>
                                      </p:cBhvr>
                                      <p:to>
                                        <p:strVal val="visible"/>
                                      </p:to>
                                    </p:set>
                                    <p:animEffect filter="wipe(left)">
                                      <p:cBhvr>
                                        <p:cTn id="15" dur="500"/>
                                        <p:tgtEl>
                                          <p:spTgt spid="1127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275"/>
                                        </p:tgtEl>
                                        <p:attrNameLst>
                                          <p:attrName>style.visibility</p:attrName>
                                        </p:attrNameLst>
                                      </p:cBhvr>
                                      <p:to>
                                        <p:strVal val="visible"/>
                                      </p:to>
                                    </p:set>
                                    <p:animEffect filter="wipe(right)">
                                      <p:cBhvr>
                                        <p:cTn id="18" dur="500"/>
                                        <p:tgtEl>
                                          <p:spTgt spid="11275"/>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filter="wipe(up)">
                                      <p:cBhvr>
                                        <p:cTn id="22"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p:bldP spid="11273" grpId="0" bldLvl="0"/>
      <p:bldP spid="11274" grpId="0" animBg="1"/>
      <p:bldP spid="11275" grpId="0" animBg="1"/>
      <p:bldP spid="10247" grpId="0" bldLvl="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宽屏</PresentationFormat>
  <Paragraphs>141</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22</vt:i4>
      </vt:variant>
    </vt:vector>
  </HeadingPairs>
  <TitlesOfParts>
    <vt:vector size="32" baseType="lpstr">
      <vt:lpstr>Ping Hei</vt:lpstr>
      <vt:lpstr>黑体</vt:lpstr>
      <vt:lpstr>宋体</vt:lpstr>
      <vt:lpstr>微软雅黑</vt:lpstr>
      <vt:lpstr>Arial</vt:lpstr>
      <vt:lpstr>Calibri</vt:lpstr>
      <vt:lpstr>Calibri Light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35</cp:revision>
  <dcterms:created xsi:type="dcterms:W3CDTF">2016-07-10T23:51:00Z</dcterms:created>
  <dcterms:modified xsi:type="dcterms:W3CDTF">2021-01-05T07:26:15Z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