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85" r:id="rId2"/>
    <p:sldId id="286" r:id="rId3"/>
    <p:sldId id="287" r:id="rId4"/>
    <p:sldId id="260" r:id="rId5"/>
    <p:sldId id="289" r:id="rId6"/>
    <p:sldId id="262" r:id="rId7"/>
    <p:sldId id="263" r:id="rId8"/>
    <p:sldId id="265" r:id="rId9"/>
    <p:sldId id="288" r:id="rId10"/>
    <p:sldId id="267" r:id="rId11"/>
    <p:sldId id="275" r:id="rId12"/>
    <p:sldId id="290" r:id="rId13"/>
    <p:sldId id="271" r:id="rId14"/>
    <p:sldId id="272" r:id="rId15"/>
    <p:sldId id="291" r:id="rId16"/>
    <p:sldId id="292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0000"/>
    <a:srgbClr val="CC2E00"/>
    <a:srgbClr val="CF3E00"/>
    <a:srgbClr val="91191C"/>
    <a:srgbClr val="AE1F23"/>
    <a:srgbClr val="CB2027"/>
    <a:srgbClr val="921A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9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B2DD33-33D1-4953-8633-D2D855D12AD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D650A0-2563-4AA5-8A9D-5C1F3857B3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650A0-2563-4AA5-8A9D-5C1F3857B330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650A0-2563-4AA5-8A9D-5C1F3857B330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650A0-2563-4AA5-8A9D-5C1F3857B330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650A0-2563-4AA5-8A9D-5C1F3857B330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650A0-2563-4AA5-8A9D-5C1F3857B330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650A0-2563-4AA5-8A9D-5C1F3857B330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650A0-2563-4AA5-8A9D-5C1F3857B330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650A0-2563-4AA5-8A9D-5C1F3857B330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650A0-2563-4AA5-8A9D-5C1F3857B330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650A0-2563-4AA5-8A9D-5C1F3857B330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650A0-2563-4AA5-8A9D-5C1F3857B330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650A0-2563-4AA5-8A9D-5C1F3857B330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650A0-2563-4AA5-8A9D-5C1F3857B330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650A0-2563-4AA5-8A9D-5C1F3857B330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650A0-2563-4AA5-8A9D-5C1F3857B330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650A0-2563-4AA5-8A9D-5C1F3857B330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60" y="0"/>
            <a:ext cx="12192120" cy="648000"/>
          </a:xfrm>
          <a:prstGeom prst="rect">
            <a:avLst/>
          </a:prstGeom>
          <a:gradFill>
            <a:gsLst>
              <a:gs pos="25000">
                <a:schemeClr val="accent1"/>
              </a:gs>
              <a:gs pos="0">
                <a:schemeClr val="accent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073150" cy="920750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11012557" y="-17539"/>
            <a:ext cx="879884" cy="666896"/>
            <a:chOff x="7402514" y="1243490"/>
            <a:chExt cx="1693862" cy="1283840"/>
          </a:xfrm>
        </p:grpSpPr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402514" y="1243490"/>
              <a:ext cx="806601" cy="836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481343" y="1361119"/>
              <a:ext cx="286343" cy="296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7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775752" y="1679727"/>
              <a:ext cx="287016" cy="291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8"/>
            <p:cNvPicPr>
              <a:picLocks noChangeAspect="1" noChangeArrowheads="1"/>
            </p:cNvPicPr>
            <p:nvPr/>
          </p:nvPicPr>
          <p:blipFill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824148" y="2109242"/>
              <a:ext cx="272228" cy="267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9"/>
            <p:cNvPicPr>
              <a:picLocks noChangeAspect="1" noChangeArrowheads="1"/>
            </p:cNvPicPr>
            <p:nvPr/>
          </p:nvPicPr>
          <p:blipFill>
            <a:blip r:embed="rId7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522345" y="2250397"/>
              <a:ext cx="276933" cy="276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DB69B-F60C-4FDF-A356-DF43E4BC207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FE58C-D5A5-4AF2-9E0C-8D1865F5170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-60" y="0"/>
            <a:ext cx="12192120" cy="6858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0832" y="3581401"/>
            <a:ext cx="7361168" cy="30099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29" y="4535223"/>
            <a:ext cx="12193057" cy="232277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29" y="4571802"/>
            <a:ext cx="12193057" cy="228619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0781" y="4224300"/>
            <a:ext cx="5761219" cy="26337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0" y="0"/>
            <a:ext cx="4200315" cy="1466850"/>
          </a:xfrm>
          <a:prstGeom prst="rect">
            <a:avLst/>
          </a:prstGeom>
        </p:spPr>
      </p:pic>
      <p:sp>
        <p:nvSpPr>
          <p:cNvPr id="13" name="TextBox 47"/>
          <p:cNvSpPr txBox="1"/>
          <p:nvPr/>
        </p:nvSpPr>
        <p:spPr>
          <a:xfrm>
            <a:off x="0" y="1293701"/>
            <a:ext cx="12192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chemeClr val="accent2"/>
                    </a:gs>
                    <a:gs pos="50000">
                      <a:schemeClr val="accent1"/>
                    </a:gs>
                    <a:gs pos="100000">
                      <a:schemeClr val="accent1"/>
                    </a:gs>
                  </a:gsLst>
                  <a:lin ang="27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</a:rPr>
              <a:t>PPT</a:t>
            </a:r>
            <a:r>
              <a:rPr lang="zh-CN" altLang="en-US" sz="6600" b="1" dirty="0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chemeClr val="accent2"/>
                    </a:gs>
                    <a:gs pos="50000">
                      <a:schemeClr val="accent1"/>
                    </a:gs>
                    <a:gs pos="100000">
                      <a:schemeClr val="accent1"/>
                    </a:gs>
                  </a:gsLst>
                  <a:lin ang="27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</a:rPr>
              <a:t>学院</a:t>
            </a:r>
            <a:endParaRPr lang="en-US" altLang="zh-CN" sz="6600" b="1" dirty="0">
              <a:ln>
                <a:solidFill>
                  <a:schemeClr val="bg1"/>
                </a:solidFill>
              </a:ln>
              <a:gradFill flip="none" rotWithShape="1">
                <a:gsLst>
                  <a:gs pos="0">
                    <a:schemeClr val="accent2"/>
                  </a:gs>
                  <a:gs pos="50000">
                    <a:schemeClr val="accent1"/>
                  </a:gs>
                  <a:gs pos="100000">
                    <a:schemeClr val="accent1"/>
                  </a:gs>
                </a:gsLst>
                <a:lin ang="27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</a:endParaRPr>
          </a:p>
          <a:p>
            <a:pPr algn="ctr"/>
            <a:r>
              <a:rPr lang="zh-CN" altLang="en-US" sz="6600" b="1" dirty="0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chemeClr val="accent2"/>
                    </a:gs>
                    <a:gs pos="50000">
                      <a:schemeClr val="accent1"/>
                    </a:gs>
                    <a:gs pos="100000">
                      <a:schemeClr val="accent1"/>
                    </a:gs>
                  </a:gsLst>
                  <a:lin ang="27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</a:rPr>
              <a:t>学生党员发展申报答辩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4741334" y="3968234"/>
            <a:ext cx="2709333" cy="461665"/>
            <a:chOff x="4741334" y="3968234"/>
            <a:chExt cx="2709333" cy="461665"/>
          </a:xfrm>
        </p:grpSpPr>
        <p:sp>
          <p:nvSpPr>
            <p:cNvPr id="14" name="矩形 13"/>
            <p:cNvSpPr/>
            <p:nvPr/>
          </p:nvSpPr>
          <p:spPr>
            <a:xfrm>
              <a:off x="5473878" y="3968234"/>
              <a:ext cx="124425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accent1"/>
                  </a:solidFill>
                  <a:latin typeface="+mn-ea"/>
                </a:rPr>
                <a:t>xiazaii </a:t>
              </a:r>
              <a:endParaRPr lang="zh-CN" altLang="en-US" sz="2400" b="1" dirty="0">
                <a:solidFill>
                  <a:schemeClr val="accent1"/>
                </a:solidFill>
                <a:latin typeface="+mn-ea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4741334" y="3989129"/>
              <a:ext cx="0" cy="41987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7450667" y="3989129"/>
              <a:ext cx="0" cy="41987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8095285" y="0"/>
            <a:ext cx="4096715" cy="21788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0" presetClass="entr" presetSubtype="0" decel="100000" fill="hold" grpId="1" nodeType="withEffect">
                                  <p:stCondLst>
                                    <p:cond delay="1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任意多边形 17"/>
          <p:cNvSpPr/>
          <p:nvPr/>
        </p:nvSpPr>
        <p:spPr>
          <a:xfrm>
            <a:off x="334963" y="1567543"/>
            <a:ext cx="522514" cy="1843314"/>
          </a:xfrm>
          <a:custGeom>
            <a:avLst/>
            <a:gdLst>
              <a:gd name="connsiteX0" fmla="*/ 522514 w 522514"/>
              <a:gd name="connsiteY0" fmla="*/ 1843314 h 1843314"/>
              <a:gd name="connsiteX1" fmla="*/ 0 w 522514"/>
              <a:gd name="connsiteY1" fmla="*/ 1335314 h 1843314"/>
              <a:gd name="connsiteX2" fmla="*/ 0 w 522514"/>
              <a:gd name="connsiteY2" fmla="*/ 0 h 1843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2514" h="1843314">
                <a:moveTo>
                  <a:pt x="522514" y="1843314"/>
                </a:moveTo>
                <a:lnTo>
                  <a:pt x="0" y="1335314"/>
                </a:ln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 18"/>
          <p:cNvSpPr/>
          <p:nvPr/>
        </p:nvSpPr>
        <p:spPr>
          <a:xfrm flipH="1" flipV="1">
            <a:off x="11334524" y="3429000"/>
            <a:ext cx="522514" cy="1843314"/>
          </a:xfrm>
          <a:custGeom>
            <a:avLst/>
            <a:gdLst>
              <a:gd name="connsiteX0" fmla="*/ 522514 w 522514"/>
              <a:gd name="connsiteY0" fmla="*/ 1843314 h 1843314"/>
              <a:gd name="connsiteX1" fmla="*/ 0 w 522514"/>
              <a:gd name="connsiteY1" fmla="*/ 1335314 h 1843314"/>
              <a:gd name="connsiteX2" fmla="*/ 0 w 522514"/>
              <a:gd name="connsiteY2" fmla="*/ 0 h 1843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2514" h="1843314">
                <a:moveTo>
                  <a:pt x="522514" y="1843314"/>
                </a:moveTo>
                <a:lnTo>
                  <a:pt x="0" y="1335314"/>
                </a:ln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073150" y="62390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</a:rPr>
              <a:t>三、学习工作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-638629" y="3429000"/>
            <a:ext cx="13672458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610734" y="3182257"/>
            <a:ext cx="493486" cy="493486"/>
            <a:chOff x="2002971" y="3182257"/>
            <a:chExt cx="493486" cy="493486"/>
          </a:xfrm>
        </p:grpSpPr>
        <p:sp>
          <p:nvSpPr>
            <p:cNvPr id="7" name="椭圆 6"/>
            <p:cNvSpPr/>
            <p:nvPr/>
          </p:nvSpPr>
          <p:spPr>
            <a:xfrm>
              <a:off x="2002971" y="3182257"/>
              <a:ext cx="493486" cy="493486"/>
            </a:xfrm>
            <a:prstGeom prst="ellipse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2097314" y="3276600"/>
              <a:ext cx="304800" cy="3048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1087781" y="3182257"/>
            <a:ext cx="493486" cy="493486"/>
            <a:chOff x="2002971" y="3182257"/>
            <a:chExt cx="493486" cy="493486"/>
          </a:xfrm>
        </p:grpSpPr>
        <p:sp>
          <p:nvSpPr>
            <p:cNvPr id="16" name="椭圆 15"/>
            <p:cNvSpPr/>
            <p:nvPr/>
          </p:nvSpPr>
          <p:spPr>
            <a:xfrm>
              <a:off x="2002971" y="3182257"/>
              <a:ext cx="493486" cy="493486"/>
            </a:xfrm>
            <a:prstGeom prst="ellipse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2097314" y="3276600"/>
              <a:ext cx="304800" cy="3048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34963" y="1162408"/>
            <a:ext cx="4363198" cy="1742546"/>
            <a:chOff x="334963" y="1162408"/>
            <a:chExt cx="4363198" cy="1742546"/>
          </a:xfrm>
        </p:grpSpPr>
        <p:sp>
          <p:nvSpPr>
            <p:cNvPr id="20" name="矩形 19"/>
            <p:cNvSpPr/>
            <p:nvPr/>
          </p:nvSpPr>
          <p:spPr>
            <a:xfrm>
              <a:off x="334963" y="1162408"/>
              <a:ext cx="3280741" cy="461665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</a:rPr>
                <a:t>2014</a:t>
              </a:r>
              <a:r>
                <a:rPr lang="zh-CN" altLang="en-US" sz="2400" b="1" dirty="0">
                  <a:solidFill>
                    <a:schemeClr val="bg1"/>
                  </a:solidFill>
                </a:rPr>
                <a:t>年</a:t>
              </a:r>
              <a:r>
                <a:rPr lang="en-US" altLang="zh-CN" sz="2400" b="1" dirty="0">
                  <a:solidFill>
                    <a:schemeClr val="bg1"/>
                  </a:solidFill>
                </a:rPr>
                <a:t>12</a:t>
              </a:r>
              <a:r>
                <a:rPr lang="zh-CN" altLang="en-US" sz="2400" b="1" dirty="0">
                  <a:solidFill>
                    <a:schemeClr val="bg1"/>
                  </a:solidFill>
                </a:rPr>
                <a:t>月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334963" y="1642216"/>
              <a:ext cx="426398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b="1" dirty="0">
                  <a:solidFill>
                    <a:schemeClr val="accent1"/>
                  </a:solidFill>
                </a:rPr>
                <a:t>学院新生迎新晚会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334963" y="2043180"/>
              <a:ext cx="4363198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25000"/>
                </a:lnSpc>
                <a:buFont typeface="Wingdings" panose="05000000000000000000" pitchFamily="2" charset="2"/>
                <a:buChar char="n"/>
              </a:pPr>
              <a:r>
                <a:rPr lang="zh-CN" altLang="en-US" sz="2000" dirty="0"/>
                <a:t>协助某某漂亮学姐负责晚会现场设备仪器调度工作任务，俗称搬桌子</a:t>
              </a:r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8161" y="1162408"/>
            <a:ext cx="2837454" cy="203371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5406" y="1162408"/>
            <a:ext cx="2837454" cy="203371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" name="组合 2"/>
          <p:cNvGrpSpPr/>
          <p:nvPr/>
        </p:nvGrpSpPr>
        <p:grpSpPr>
          <a:xfrm>
            <a:off x="7593054" y="3616892"/>
            <a:ext cx="4263984" cy="2119134"/>
            <a:chOff x="7593054" y="3616892"/>
            <a:chExt cx="4263984" cy="2119134"/>
          </a:xfrm>
        </p:grpSpPr>
        <p:sp>
          <p:nvSpPr>
            <p:cNvPr id="27" name="矩形 26"/>
            <p:cNvSpPr/>
            <p:nvPr/>
          </p:nvSpPr>
          <p:spPr>
            <a:xfrm>
              <a:off x="8576297" y="5274361"/>
              <a:ext cx="3280741" cy="461665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</a:rPr>
                <a:t>2015</a:t>
              </a:r>
              <a:r>
                <a:rPr lang="zh-CN" altLang="en-US" sz="2400" b="1" dirty="0">
                  <a:solidFill>
                    <a:schemeClr val="bg1"/>
                  </a:solidFill>
                </a:rPr>
                <a:t>年</a:t>
              </a:r>
              <a:r>
                <a:rPr lang="en-US" altLang="zh-CN" sz="2400" b="1" dirty="0">
                  <a:solidFill>
                    <a:schemeClr val="bg1"/>
                  </a:solidFill>
                </a:rPr>
                <a:t>3</a:t>
              </a:r>
              <a:r>
                <a:rPr lang="zh-CN" altLang="en-US" sz="2400" b="1" dirty="0">
                  <a:solidFill>
                    <a:schemeClr val="bg1"/>
                  </a:solidFill>
                </a:rPr>
                <a:t>月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7593054" y="4804535"/>
              <a:ext cx="426398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b="1" dirty="0">
                  <a:solidFill>
                    <a:schemeClr val="accent1"/>
                  </a:solidFill>
                </a:rPr>
                <a:t>参与组织学院某大型活动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7593054" y="3616892"/>
              <a:ext cx="4263984" cy="12464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25000"/>
                </a:lnSpc>
                <a:buFont typeface="Wingdings" panose="05000000000000000000" pitchFamily="2" charset="2"/>
                <a:buChar char="n"/>
              </a:pPr>
              <a:r>
                <a:rPr lang="zh-CN" altLang="en-US" sz="2000" dirty="0"/>
                <a:t>负责活动宣传以及推广事宜，俗称发传单</a:t>
              </a:r>
              <a:endParaRPr lang="en-US" altLang="zh-CN" sz="2000" dirty="0"/>
            </a:p>
            <a:p>
              <a:pPr marL="285750" indent="-285750">
                <a:lnSpc>
                  <a:spcPct val="125000"/>
                </a:lnSpc>
                <a:buFont typeface="Wingdings" panose="05000000000000000000" pitchFamily="2" charset="2"/>
                <a:buChar char="n"/>
              </a:pPr>
              <a:r>
                <a:rPr lang="zh-CN" altLang="en-US" sz="2000" dirty="0"/>
                <a:t>负责活动现场布置，俗称挂横幅</a:t>
              </a:r>
            </a:p>
          </p:txBody>
        </p:sp>
      </p:grpSp>
      <p:pic>
        <p:nvPicPr>
          <p:cNvPr id="31" name="图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007" y="3828143"/>
            <a:ext cx="2837454" cy="203371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252" y="3828143"/>
            <a:ext cx="2837454" cy="203371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任意多边形 17"/>
          <p:cNvSpPr/>
          <p:nvPr/>
        </p:nvSpPr>
        <p:spPr>
          <a:xfrm>
            <a:off x="334963" y="1567543"/>
            <a:ext cx="522514" cy="1843314"/>
          </a:xfrm>
          <a:custGeom>
            <a:avLst/>
            <a:gdLst>
              <a:gd name="connsiteX0" fmla="*/ 522514 w 522514"/>
              <a:gd name="connsiteY0" fmla="*/ 1843314 h 1843314"/>
              <a:gd name="connsiteX1" fmla="*/ 0 w 522514"/>
              <a:gd name="connsiteY1" fmla="*/ 1335314 h 1843314"/>
              <a:gd name="connsiteX2" fmla="*/ 0 w 522514"/>
              <a:gd name="connsiteY2" fmla="*/ 0 h 1843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2514" h="1843314">
                <a:moveTo>
                  <a:pt x="522514" y="1843314"/>
                </a:moveTo>
                <a:lnTo>
                  <a:pt x="0" y="1335314"/>
                </a:ln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 18"/>
          <p:cNvSpPr/>
          <p:nvPr/>
        </p:nvSpPr>
        <p:spPr>
          <a:xfrm flipH="1" flipV="1">
            <a:off x="11334524" y="3429000"/>
            <a:ext cx="522514" cy="1843314"/>
          </a:xfrm>
          <a:custGeom>
            <a:avLst/>
            <a:gdLst>
              <a:gd name="connsiteX0" fmla="*/ 522514 w 522514"/>
              <a:gd name="connsiteY0" fmla="*/ 1843314 h 1843314"/>
              <a:gd name="connsiteX1" fmla="*/ 0 w 522514"/>
              <a:gd name="connsiteY1" fmla="*/ 1335314 h 1843314"/>
              <a:gd name="connsiteX2" fmla="*/ 0 w 522514"/>
              <a:gd name="connsiteY2" fmla="*/ 0 h 1843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2514" h="1843314">
                <a:moveTo>
                  <a:pt x="522514" y="1843314"/>
                </a:moveTo>
                <a:lnTo>
                  <a:pt x="0" y="1335314"/>
                </a:ln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073150" y="62390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</a:rPr>
              <a:t>三、学习工作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-638629" y="3429000"/>
            <a:ext cx="13672458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610734" y="3182257"/>
            <a:ext cx="493486" cy="493486"/>
            <a:chOff x="2002971" y="3182257"/>
            <a:chExt cx="493486" cy="493486"/>
          </a:xfrm>
        </p:grpSpPr>
        <p:sp>
          <p:nvSpPr>
            <p:cNvPr id="7" name="椭圆 6"/>
            <p:cNvSpPr/>
            <p:nvPr/>
          </p:nvSpPr>
          <p:spPr>
            <a:xfrm>
              <a:off x="2002971" y="3182257"/>
              <a:ext cx="493486" cy="493486"/>
            </a:xfrm>
            <a:prstGeom prst="ellipse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2097314" y="3276600"/>
              <a:ext cx="304800" cy="3048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1087781" y="3182257"/>
            <a:ext cx="493486" cy="493486"/>
            <a:chOff x="2002971" y="3182257"/>
            <a:chExt cx="493486" cy="493486"/>
          </a:xfrm>
        </p:grpSpPr>
        <p:sp>
          <p:nvSpPr>
            <p:cNvPr id="16" name="椭圆 15"/>
            <p:cNvSpPr/>
            <p:nvPr/>
          </p:nvSpPr>
          <p:spPr>
            <a:xfrm>
              <a:off x="2002971" y="3182257"/>
              <a:ext cx="493486" cy="493486"/>
            </a:xfrm>
            <a:prstGeom prst="ellipse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2097314" y="3276600"/>
              <a:ext cx="304800" cy="3048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34963" y="1162408"/>
            <a:ext cx="4363198" cy="1705870"/>
            <a:chOff x="334963" y="1162408"/>
            <a:chExt cx="4363198" cy="1705870"/>
          </a:xfrm>
        </p:grpSpPr>
        <p:sp>
          <p:nvSpPr>
            <p:cNvPr id="20" name="矩形 19"/>
            <p:cNvSpPr/>
            <p:nvPr/>
          </p:nvSpPr>
          <p:spPr>
            <a:xfrm>
              <a:off x="334963" y="1162408"/>
              <a:ext cx="3280741" cy="461665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</a:rPr>
                <a:t>2015</a:t>
              </a:r>
              <a:r>
                <a:rPr lang="zh-CN" altLang="en-US" sz="2400" b="1" dirty="0">
                  <a:solidFill>
                    <a:schemeClr val="bg1"/>
                  </a:solidFill>
                </a:rPr>
                <a:t>年</a:t>
              </a:r>
              <a:r>
                <a:rPr lang="en-US" altLang="zh-CN" sz="2400" b="1" dirty="0">
                  <a:solidFill>
                    <a:schemeClr val="bg1"/>
                  </a:solidFill>
                </a:rPr>
                <a:t>7</a:t>
              </a:r>
              <a:r>
                <a:rPr lang="zh-CN" altLang="en-US" sz="2400" b="1" dirty="0">
                  <a:solidFill>
                    <a:schemeClr val="bg1"/>
                  </a:solidFill>
                </a:rPr>
                <a:t>月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334963" y="1642216"/>
              <a:ext cx="426398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b="1" dirty="0">
                  <a:solidFill>
                    <a:schemeClr val="accent1"/>
                  </a:solidFill>
                </a:rPr>
                <a:t>大一学年期末考试结束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334963" y="2043180"/>
              <a:ext cx="4363198" cy="8250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25000"/>
                </a:lnSpc>
                <a:buFont typeface="Wingdings" panose="05000000000000000000" pitchFamily="2" charset="2"/>
                <a:buChar char="n"/>
              </a:pPr>
              <a:r>
                <a:rPr lang="zh-CN" altLang="en-US" sz="2000" dirty="0"/>
                <a:t>段公子在年级</a:t>
              </a:r>
              <a:r>
                <a:rPr lang="en-US" altLang="zh-CN" sz="2000" dirty="0"/>
                <a:t>300</a:t>
              </a:r>
              <a:r>
                <a:rPr lang="zh-CN" altLang="en-US" sz="2000" dirty="0"/>
                <a:t>人之中排名第几</a:t>
              </a:r>
              <a:endParaRPr lang="en-US" altLang="zh-CN" sz="2000" dirty="0"/>
            </a:p>
            <a:p>
              <a:pPr marL="285750" indent="-285750">
                <a:lnSpc>
                  <a:spcPct val="125000"/>
                </a:lnSpc>
                <a:buFont typeface="Wingdings" panose="05000000000000000000" pitchFamily="2" charset="2"/>
                <a:buChar char="n"/>
              </a:pPr>
              <a:r>
                <a:rPr lang="zh-CN" altLang="en-US" sz="2000" dirty="0"/>
                <a:t>其中某门学科特别优异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593054" y="3616892"/>
            <a:ext cx="4263984" cy="2119134"/>
            <a:chOff x="7593054" y="3616892"/>
            <a:chExt cx="4263984" cy="2119134"/>
          </a:xfrm>
        </p:grpSpPr>
        <p:sp>
          <p:nvSpPr>
            <p:cNvPr id="27" name="矩形 26"/>
            <p:cNvSpPr/>
            <p:nvPr/>
          </p:nvSpPr>
          <p:spPr>
            <a:xfrm>
              <a:off x="8576297" y="5274361"/>
              <a:ext cx="3280741" cy="461665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</a:rPr>
                <a:t>2015</a:t>
              </a:r>
              <a:r>
                <a:rPr lang="zh-CN" altLang="en-US" sz="2400" b="1" dirty="0">
                  <a:solidFill>
                    <a:schemeClr val="bg1"/>
                  </a:solidFill>
                </a:rPr>
                <a:t>年</a:t>
              </a:r>
              <a:r>
                <a:rPr lang="en-US" altLang="zh-CN" sz="2400" b="1" dirty="0">
                  <a:solidFill>
                    <a:schemeClr val="bg1"/>
                  </a:solidFill>
                </a:rPr>
                <a:t>9</a:t>
              </a:r>
              <a:r>
                <a:rPr lang="zh-CN" altLang="en-US" sz="2400" b="1" dirty="0">
                  <a:solidFill>
                    <a:schemeClr val="bg1"/>
                  </a:solidFill>
                </a:rPr>
                <a:t>月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7593054" y="4804535"/>
              <a:ext cx="426398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b="1" dirty="0">
                  <a:solidFill>
                    <a:schemeClr val="accent1"/>
                  </a:solidFill>
                </a:rPr>
                <a:t>负责大一新生迎新活动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7593054" y="3616892"/>
              <a:ext cx="4263984" cy="12464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25000"/>
                </a:lnSpc>
                <a:buFont typeface="Wingdings" panose="05000000000000000000" pitchFamily="2" charset="2"/>
                <a:buChar char="n"/>
              </a:pPr>
              <a:r>
                <a:rPr lang="zh-CN" altLang="en-US" sz="2000" dirty="0"/>
                <a:t>积极帮助数十位学妹提行李</a:t>
              </a:r>
              <a:endParaRPr lang="en-US" altLang="zh-CN" sz="2000" dirty="0"/>
            </a:p>
            <a:p>
              <a:pPr marL="285750" indent="-285750">
                <a:lnSpc>
                  <a:spcPct val="125000"/>
                </a:lnSpc>
                <a:buFont typeface="Wingdings" panose="05000000000000000000" pitchFamily="2" charset="2"/>
                <a:buChar char="n"/>
              </a:pPr>
              <a:r>
                <a:rPr lang="zh-CN" altLang="en-US" sz="2000" dirty="0"/>
                <a:t>帮助数十位学妹熟悉了校园环境与饭菜</a:t>
              </a:r>
            </a:p>
          </p:txBody>
        </p:sp>
      </p:grpSp>
      <p:pic>
        <p:nvPicPr>
          <p:cNvPr id="31" name="图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007" y="3828143"/>
            <a:ext cx="2837454" cy="203371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252" y="3828143"/>
            <a:ext cx="2837454" cy="203371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5117" y="1162408"/>
            <a:ext cx="2843543" cy="203371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2362" y="1162408"/>
            <a:ext cx="2843543" cy="203371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-60" y="0"/>
            <a:ext cx="12192120" cy="6858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0832" y="3581401"/>
            <a:ext cx="7361168" cy="30099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29" y="4535223"/>
            <a:ext cx="12193057" cy="232277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29" y="4571802"/>
            <a:ext cx="12193057" cy="228619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0781" y="4224300"/>
            <a:ext cx="5761219" cy="26337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0" y="0"/>
            <a:ext cx="4200315" cy="1466850"/>
          </a:xfrm>
          <a:prstGeom prst="rect">
            <a:avLst/>
          </a:prstGeom>
        </p:spPr>
      </p:pic>
      <p:sp>
        <p:nvSpPr>
          <p:cNvPr id="15" name="圆角矩形 14"/>
          <p:cNvSpPr/>
          <p:nvPr/>
        </p:nvSpPr>
        <p:spPr>
          <a:xfrm>
            <a:off x="2286000" y="3190875"/>
            <a:ext cx="7620000" cy="476250"/>
          </a:xfrm>
          <a:prstGeom prst="roundRect">
            <a:avLst>
              <a:gd name="adj" fmla="val 20450"/>
            </a:avLst>
          </a:prstGeom>
          <a:gradFill>
            <a:gsLst>
              <a:gs pos="25000">
                <a:schemeClr val="accent1"/>
              </a:gs>
              <a:gs pos="0">
                <a:schemeClr val="accent1"/>
              </a:gs>
              <a:gs pos="100000">
                <a:schemeClr val="accent2"/>
              </a:gs>
            </a:gsLst>
            <a:lin ang="0" scaled="1"/>
          </a:gra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/>
              <a:t>四、群众基础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9" cstate="screen"/>
          <a:srcRect/>
          <a:stretch>
            <a:fillRect/>
          </a:stretch>
        </p:blipFill>
        <p:spPr>
          <a:xfrm>
            <a:off x="2103120" y="3027084"/>
            <a:ext cx="1021080" cy="803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6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6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360205" y="4500674"/>
            <a:ext cx="5448300" cy="1352550"/>
            <a:chOff x="1360205" y="4500674"/>
            <a:chExt cx="5448300" cy="1352550"/>
          </a:xfrm>
        </p:grpSpPr>
        <p:sp>
          <p:nvSpPr>
            <p:cNvPr id="9" name="矩形 8"/>
            <p:cNvSpPr/>
            <p:nvPr/>
          </p:nvSpPr>
          <p:spPr>
            <a:xfrm>
              <a:off x="1360205" y="4500674"/>
              <a:ext cx="5448300" cy="13525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2676957" y="4515230"/>
              <a:ext cx="3921998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2400" b="1" dirty="0">
                  <a:solidFill>
                    <a:schemeClr val="bg1"/>
                  </a:solidFill>
                </a:rPr>
                <a:t>迪丽热巴</a:t>
              </a:r>
              <a:endParaRPr lang="en-US" altLang="zh-CN" sz="2400" b="1" dirty="0">
                <a:solidFill>
                  <a:schemeClr val="bg1"/>
                </a:solidFill>
              </a:endParaRPr>
            </a:p>
            <a:p>
              <a:pPr>
                <a:lnSpc>
                  <a:spcPct val="125000"/>
                </a:lnSpc>
              </a:pPr>
              <a:r>
                <a:rPr lang="zh-CN" altLang="en-US" sz="2000" dirty="0">
                  <a:solidFill>
                    <a:schemeClr val="bg1"/>
                  </a:solidFill>
                </a:rPr>
                <a:t>工大泡泡工作室</a:t>
              </a:r>
              <a:r>
                <a:rPr lang="en-US" altLang="zh-CN" sz="2000" dirty="0">
                  <a:solidFill>
                    <a:schemeClr val="bg1"/>
                  </a:solidFill>
                </a:rPr>
                <a:t>PPT</a:t>
              </a:r>
              <a:r>
                <a:rPr lang="zh-CN" altLang="en-US" sz="2000" dirty="0">
                  <a:solidFill>
                    <a:schemeClr val="bg1"/>
                  </a:solidFill>
                </a:rPr>
                <a:t>做的特别实用好用，强烈推荐大家下载！</a:t>
              </a:r>
              <a:endParaRPr lang="en-US" altLang="zh-CN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741705" y="2886329"/>
            <a:ext cx="5448300" cy="1352550"/>
            <a:chOff x="5741705" y="2886329"/>
            <a:chExt cx="5448300" cy="1352550"/>
          </a:xfrm>
        </p:grpSpPr>
        <p:sp>
          <p:nvSpPr>
            <p:cNvPr id="12" name="矩形 11"/>
            <p:cNvSpPr/>
            <p:nvPr/>
          </p:nvSpPr>
          <p:spPr>
            <a:xfrm>
              <a:off x="5741705" y="2886329"/>
              <a:ext cx="5448300" cy="13525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5856005" y="2900885"/>
              <a:ext cx="3921998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2400" b="1" dirty="0">
                  <a:solidFill>
                    <a:schemeClr val="bg1"/>
                  </a:solidFill>
                </a:rPr>
                <a:t>唐嫣</a:t>
              </a:r>
              <a:endParaRPr lang="en-US" altLang="zh-CN" sz="2400" b="1" dirty="0">
                <a:solidFill>
                  <a:schemeClr val="bg1"/>
                </a:solidFill>
              </a:endParaRPr>
            </a:p>
            <a:p>
              <a:pPr>
                <a:lnSpc>
                  <a:spcPct val="125000"/>
                </a:lnSpc>
              </a:pPr>
              <a:r>
                <a:rPr lang="zh-CN" altLang="en-US" sz="2000" dirty="0">
                  <a:solidFill>
                    <a:schemeClr val="bg1"/>
                  </a:solidFill>
                </a:rPr>
                <a:t>工大泡泡工作室</a:t>
              </a:r>
              <a:r>
                <a:rPr lang="en-US" altLang="zh-CN" sz="2000" dirty="0">
                  <a:solidFill>
                    <a:schemeClr val="bg1"/>
                  </a:solidFill>
                </a:rPr>
                <a:t>PPT</a:t>
              </a:r>
              <a:r>
                <a:rPr lang="zh-CN" altLang="en-US" sz="2000" dirty="0">
                  <a:solidFill>
                    <a:schemeClr val="bg1"/>
                  </a:solidFill>
                </a:rPr>
                <a:t>做的特别实用好用，强烈推荐大家下载！</a:t>
              </a:r>
              <a:endParaRPr lang="en-US" altLang="zh-CN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360205" y="1205849"/>
            <a:ext cx="5448300" cy="1352550"/>
            <a:chOff x="1360205" y="1205849"/>
            <a:chExt cx="5448300" cy="1352550"/>
          </a:xfrm>
        </p:grpSpPr>
        <p:sp>
          <p:nvSpPr>
            <p:cNvPr id="2" name="矩形 1"/>
            <p:cNvSpPr/>
            <p:nvPr/>
          </p:nvSpPr>
          <p:spPr>
            <a:xfrm>
              <a:off x="1360205" y="1205849"/>
              <a:ext cx="5448300" cy="13525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2676957" y="1220405"/>
              <a:ext cx="3921998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n-US" altLang="zh-CN" sz="2400" b="1" dirty="0" err="1">
                  <a:solidFill>
                    <a:schemeClr val="bg1"/>
                  </a:solidFill>
                </a:rPr>
                <a:t>Angelababy</a:t>
              </a:r>
              <a:endParaRPr lang="en-US" altLang="zh-CN" sz="2400" b="1" dirty="0">
                <a:solidFill>
                  <a:schemeClr val="bg1"/>
                </a:solidFill>
              </a:endParaRPr>
            </a:p>
            <a:p>
              <a:pPr>
                <a:lnSpc>
                  <a:spcPct val="125000"/>
                </a:lnSpc>
              </a:pPr>
              <a:r>
                <a:rPr lang="zh-CN" altLang="en-US" sz="2000" dirty="0">
                  <a:solidFill>
                    <a:schemeClr val="bg1"/>
                  </a:solidFill>
                </a:rPr>
                <a:t>工大泡泡工作室</a:t>
              </a:r>
              <a:r>
                <a:rPr lang="en-US" altLang="zh-CN" sz="2000" dirty="0">
                  <a:solidFill>
                    <a:schemeClr val="bg1"/>
                  </a:solidFill>
                </a:rPr>
                <a:t>PPT</a:t>
              </a:r>
              <a:r>
                <a:rPr lang="zh-CN" altLang="en-US" sz="2000" dirty="0">
                  <a:solidFill>
                    <a:schemeClr val="bg1"/>
                  </a:solidFill>
                </a:rPr>
                <a:t>做的特别实用好用，强烈推荐大家下载！</a:t>
              </a:r>
              <a:endParaRPr lang="en-US" altLang="zh-CN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1073150" y="62390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</a:rPr>
              <a:t>四、群众基础</a:t>
            </a: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0521710">
            <a:off x="660748" y="1056001"/>
            <a:ext cx="1779471" cy="165224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0521710">
            <a:off x="660748" y="4406039"/>
            <a:ext cx="1779471" cy="154182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521710">
            <a:off x="9944511" y="2716734"/>
            <a:ext cx="1662318" cy="169174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73150" y="62390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</a:rPr>
              <a:t>四、群众基础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744856" y="1513577"/>
            <a:ext cx="5238750" cy="1352550"/>
            <a:chOff x="744856" y="1513577"/>
            <a:chExt cx="5238750" cy="1352550"/>
          </a:xfrm>
        </p:grpSpPr>
        <p:sp>
          <p:nvSpPr>
            <p:cNvPr id="2" name="矩形 1"/>
            <p:cNvSpPr/>
            <p:nvPr/>
          </p:nvSpPr>
          <p:spPr>
            <a:xfrm>
              <a:off x="744856" y="1513577"/>
              <a:ext cx="5097462" cy="13525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2061608" y="1546471"/>
              <a:ext cx="3921998" cy="12867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2400" b="1" dirty="0">
                  <a:solidFill>
                    <a:schemeClr val="bg1"/>
                  </a:solidFill>
                </a:rPr>
                <a:t>胡歌</a:t>
              </a:r>
              <a:endParaRPr lang="en-US" altLang="zh-CN" sz="2400" b="1" dirty="0">
                <a:solidFill>
                  <a:schemeClr val="bg1"/>
                </a:solidFill>
              </a:endParaRPr>
            </a:p>
            <a:p>
              <a:pPr>
                <a:lnSpc>
                  <a:spcPct val="125000"/>
                </a:lnSpc>
              </a:pPr>
              <a:r>
                <a:rPr lang="zh-CN" altLang="en-US" sz="2000" dirty="0">
                  <a:solidFill>
                    <a:schemeClr val="bg1"/>
                  </a:solidFill>
                </a:rPr>
                <a:t>工大泡泡工作室</a:t>
              </a:r>
              <a:r>
                <a:rPr lang="en-US" altLang="zh-CN" sz="2000" dirty="0">
                  <a:solidFill>
                    <a:schemeClr val="bg1"/>
                  </a:solidFill>
                </a:rPr>
                <a:t>PPT</a:t>
              </a:r>
              <a:r>
                <a:rPr lang="zh-CN" altLang="en-US" sz="2000" dirty="0">
                  <a:solidFill>
                    <a:schemeClr val="bg1"/>
                  </a:solidFill>
                </a:rPr>
                <a:t>做的特别实用好用，强烈推荐大家下载！</a:t>
              </a:r>
              <a:endParaRPr lang="en-US" altLang="zh-CN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44856" y="4237727"/>
            <a:ext cx="5238750" cy="1356333"/>
            <a:chOff x="744856" y="4237727"/>
            <a:chExt cx="5238750" cy="1356333"/>
          </a:xfrm>
        </p:grpSpPr>
        <p:sp>
          <p:nvSpPr>
            <p:cNvPr id="18" name="矩形 17"/>
            <p:cNvSpPr/>
            <p:nvPr/>
          </p:nvSpPr>
          <p:spPr>
            <a:xfrm>
              <a:off x="744856" y="4237727"/>
              <a:ext cx="5097462" cy="13525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2061608" y="4270621"/>
              <a:ext cx="3921998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2400" b="1" dirty="0">
                  <a:solidFill>
                    <a:schemeClr val="bg1"/>
                  </a:solidFill>
                </a:rPr>
                <a:t>王凯</a:t>
              </a:r>
              <a:endParaRPr lang="en-US" altLang="zh-CN" sz="2400" b="1" dirty="0">
                <a:solidFill>
                  <a:schemeClr val="bg1"/>
                </a:solidFill>
              </a:endParaRPr>
            </a:p>
            <a:p>
              <a:pPr>
                <a:lnSpc>
                  <a:spcPct val="125000"/>
                </a:lnSpc>
              </a:pPr>
              <a:r>
                <a:rPr lang="zh-CN" altLang="en-US" sz="2000" dirty="0">
                  <a:solidFill>
                    <a:schemeClr val="bg1"/>
                  </a:solidFill>
                </a:rPr>
                <a:t>工大泡泡工作室</a:t>
              </a:r>
              <a:r>
                <a:rPr lang="en-US" altLang="zh-CN" sz="2000" dirty="0">
                  <a:solidFill>
                    <a:schemeClr val="bg1"/>
                  </a:solidFill>
                </a:rPr>
                <a:t>PPT</a:t>
              </a:r>
              <a:r>
                <a:rPr lang="zh-CN" altLang="en-US" sz="2000" dirty="0">
                  <a:solidFill>
                    <a:schemeClr val="bg1"/>
                  </a:solidFill>
                </a:rPr>
                <a:t>做的特别实用好用，强烈推荐大家下载！</a:t>
              </a:r>
              <a:endParaRPr lang="en-US" altLang="zh-CN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770688" y="1513577"/>
            <a:ext cx="5238750" cy="1356333"/>
            <a:chOff x="6770688" y="1513577"/>
            <a:chExt cx="5238750" cy="1356333"/>
          </a:xfrm>
        </p:grpSpPr>
        <p:sp>
          <p:nvSpPr>
            <p:cNvPr id="21" name="矩形 20"/>
            <p:cNvSpPr/>
            <p:nvPr/>
          </p:nvSpPr>
          <p:spPr>
            <a:xfrm>
              <a:off x="6770688" y="1513577"/>
              <a:ext cx="5097462" cy="13525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8087440" y="1546471"/>
              <a:ext cx="3921998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2400" b="1" dirty="0">
                  <a:solidFill>
                    <a:schemeClr val="bg1"/>
                  </a:solidFill>
                </a:rPr>
                <a:t>靳东</a:t>
              </a:r>
              <a:endParaRPr lang="en-US" altLang="zh-CN" sz="2400" b="1" dirty="0">
                <a:solidFill>
                  <a:schemeClr val="bg1"/>
                </a:solidFill>
              </a:endParaRPr>
            </a:p>
            <a:p>
              <a:pPr>
                <a:lnSpc>
                  <a:spcPct val="125000"/>
                </a:lnSpc>
              </a:pPr>
              <a:r>
                <a:rPr lang="zh-CN" altLang="en-US" sz="2000" dirty="0">
                  <a:solidFill>
                    <a:schemeClr val="bg1"/>
                  </a:solidFill>
                </a:rPr>
                <a:t>工大泡泡工作室</a:t>
              </a:r>
              <a:r>
                <a:rPr lang="en-US" altLang="zh-CN" sz="2000" dirty="0">
                  <a:solidFill>
                    <a:schemeClr val="bg1"/>
                  </a:solidFill>
                </a:rPr>
                <a:t>PPT</a:t>
              </a:r>
              <a:r>
                <a:rPr lang="zh-CN" altLang="en-US" sz="2000" dirty="0">
                  <a:solidFill>
                    <a:schemeClr val="bg1"/>
                  </a:solidFill>
                </a:rPr>
                <a:t>做的特别实用好用，强烈推荐大家下载！</a:t>
              </a:r>
              <a:endParaRPr lang="en-US" altLang="zh-CN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770688" y="4237727"/>
            <a:ext cx="5238750" cy="1356333"/>
            <a:chOff x="6770688" y="4237727"/>
            <a:chExt cx="5238750" cy="1356333"/>
          </a:xfrm>
        </p:grpSpPr>
        <p:sp>
          <p:nvSpPr>
            <p:cNvPr id="24" name="矩形 23"/>
            <p:cNvSpPr/>
            <p:nvPr/>
          </p:nvSpPr>
          <p:spPr>
            <a:xfrm>
              <a:off x="6770688" y="4237727"/>
              <a:ext cx="5097462" cy="13525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8087440" y="4270621"/>
              <a:ext cx="3921998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2400" b="1" dirty="0">
                  <a:solidFill>
                    <a:schemeClr val="bg1"/>
                  </a:solidFill>
                </a:rPr>
                <a:t>霍建华</a:t>
              </a:r>
              <a:endParaRPr lang="en-US" altLang="zh-CN" sz="2400" b="1" dirty="0">
                <a:solidFill>
                  <a:schemeClr val="bg1"/>
                </a:solidFill>
              </a:endParaRPr>
            </a:p>
            <a:p>
              <a:pPr>
                <a:lnSpc>
                  <a:spcPct val="125000"/>
                </a:lnSpc>
              </a:pPr>
              <a:r>
                <a:rPr lang="zh-CN" altLang="en-US" sz="2000" dirty="0">
                  <a:solidFill>
                    <a:schemeClr val="bg1"/>
                  </a:solidFill>
                </a:rPr>
                <a:t>工大泡泡工作室</a:t>
              </a:r>
              <a:r>
                <a:rPr lang="en-US" altLang="zh-CN" sz="2000" dirty="0">
                  <a:solidFill>
                    <a:schemeClr val="bg1"/>
                  </a:solidFill>
                </a:rPr>
                <a:t>PPT</a:t>
              </a:r>
              <a:r>
                <a:rPr lang="zh-CN" altLang="en-US" sz="2000" dirty="0">
                  <a:solidFill>
                    <a:schemeClr val="bg1"/>
                  </a:solidFill>
                </a:rPr>
                <a:t>做的特别实用好用，强烈推荐大家下载！</a:t>
              </a:r>
              <a:endParaRPr lang="en-US" altLang="zh-CN" sz="2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6" name="图片 2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34963" y="1379852"/>
            <a:ext cx="1620000" cy="1620000"/>
          </a:xfrm>
          <a:prstGeom prst="ellipse">
            <a:avLst/>
          </a:prstGeom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图片 18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336446" y="4104002"/>
            <a:ext cx="1617034" cy="1620000"/>
          </a:xfrm>
          <a:prstGeom prst="ellipse">
            <a:avLst/>
          </a:prstGeom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21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6367305" y="1379852"/>
            <a:ext cx="1606979" cy="1620000"/>
          </a:xfrm>
          <a:prstGeom prst="ellipse">
            <a:avLst/>
          </a:prstGeom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图片 24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6363397" y="4104002"/>
            <a:ext cx="1614795" cy="1620000"/>
          </a:xfrm>
          <a:prstGeom prst="ellipse">
            <a:avLst/>
          </a:prstGeom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-60" y="0"/>
            <a:ext cx="12192120" cy="6858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0832" y="3581401"/>
            <a:ext cx="7361168" cy="30099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29" y="4535223"/>
            <a:ext cx="12193057" cy="232277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29" y="4571802"/>
            <a:ext cx="12193057" cy="228619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0781" y="4224300"/>
            <a:ext cx="5761219" cy="26337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0" y="0"/>
            <a:ext cx="4200315" cy="146685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8095285" y="0"/>
            <a:ext cx="4096715" cy="2178877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4438650" y="704670"/>
            <a:ext cx="3314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dirty="0">
                <a:ln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后记</a:t>
            </a:r>
          </a:p>
        </p:txBody>
      </p:sp>
      <p:sp>
        <p:nvSpPr>
          <p:cNvPr id="17" name="圆角矩形 16"/>
          <p:cNvSpPr/>
          <p:nvPr/>
        </p:nvSpPr>
        <p:spPr>
          <a:xfrm>
            <a:off x="1743075" y="1847850"/>
            <a:ext cx="8705850" cy="3953492"/>
          </a:xfrm>
          <a:prstGeom prst="roundRect">
            <a:avLst>
              <a:gd name="adj" fmla="val 11692"/>
            </a:avLst>
          </a:prstGeom>
          <a:solidFill>
            <a:schemeClr val="bg1">
              <a:alpha val="7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2306658" y="2702642"/>
            <a:ext cx="426398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n"/>
            </a:pPr>
            <a:r>
              <a:rPr lang="zh-CN" altLang="en-US" sz="2000" dirty="0"/>
              <a:t>第一条原因，巴拉巴拉</a:t>
            </a:r>
            <a:endParaRPr lang="en-US" altLang="zh-CN" sz="2000" dirty="0"/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n"/>
            </a:pPr>
            <a:r>
              <a:rPr lang="zh-CN" altLang="en-US" sz="2000" dirty="0"/>
              <a:t>第二条原因，巴拉巴拉</a:t>
            </a:r>
          </a:p>
        </p:txBody>
      </p:sp>
      <p:sp>
        <p:nvSpPr>
          <p:cNvPr id="21" name="矩形 20"/>
          <p:cNvSpPr/>
          <p:nvPr/>
        </p:nvSpPr>
        <p:spPr>
          <a:xfrm>
            <a:off x="2306658" y="2095430"/>
            <a:ext cx="4263984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800" b="1" dirty="0">
                <a:solidFill>
                  <a:schemeClr val="accent1"/>
                </a:solidFill>
              </a:rPr>
              <a:t>我为什么要入党</a:t>
            </a:r>
          </a:p>
        </p:txBody>
      </p:sp>
      <p:sp>
        <p:nvSpPr>
          <p:cNvPr id="23" name="矩形 22"/>
          <p:cNvSpPr/>
          <p:nvPr/>
        </p:nvSpPr>
        <p:spPr>
          <a:xfrm>
            <a:off x="2306658" y="4402999"/>
            <a:ext cx="4263984" cy="825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n"/>
            </a:pPr>
            <a:r>
              <a:rPr lang="zh-CN" altLang="en-US" sz="2000" dirty="0"/>
              <a:t>第一条要求，巴拉巴拉</a:t>
            </a: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n"/>
            </a:pPr>
            <a:r>
              <a:rPr lang="zh-CN" altLang="en-US" sz="2000" dirty="0"/>
              <a:t>第二条要求，巴拉巴拉</a:t>
            </a:r>
          </a:p>
        </p:txBody>
      </p:sp>
      <p:sp>
        <p:nvSpPr>
          <p:cNvPr id="24" name="矩形 23"/>
          <p:cNvSpPr/>
          <p:nvPr/>
        </p:nvSpPr>
        <p:spPr>
          <a:xfrm>
            <a:off x="2306658" y="3795787"/>
            <a:ext cx="4263984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800" b="1" dirty="0">
                <a:solidFill>
                  <a:schemeClr val="accent1"/>
                </a:solidFill>
              </a:rPr>
              <a:t>成为党员后我会怎么样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mph" presetSubtype="0" autoRev="1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22" dur="2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  <p:bldP spid="17" grpId="1" animBg="1"/>
      <p:bldP spid="19" grpId="0"/>
      <p:bldP spid="21" grpId="0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-60" y="0"/>
            <a:ext cx="12192120" cy="6858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0832" y="3581401"/>
            <a:ext cx="7361168" cy="30099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29" y="4535223"/>
            <a:ext cx="12193057" cy="232277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29" y="4571802"/>
            <a:ext cx="12193057" cy="228619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0781" y="4224300"/>
            <a:ext cx="5761219" cy="26337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0" y="0"/>
            <a:ext cx="4200315" cy="1466850"/>
          </a:xfrm>
          <a:prstGeom prst="rect">
            <a:avLst/>
          </a:prstGeom>
        </p:spPr>
      </p:pic>
      <p:sp>
        <p:nvSpPr>
          <p:cNvPr id="13" name="TextBox 47"/>
          <p:cNvSpPr txBox="1"/>
          <p:nvPr/>
        </p:nvSpPr>
        <p:spPr>
          <a:xfrm>
            <a:off x="0" y="1293701"/>
            <a:ext cx="12192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dirty="0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chemeClr val="accent2"/>
                    </a:gs>
                    <a:gs pos="50000">
                      <a:schemeClr val="accent1"/>
                    </a:gs>
                    <a:gs pos="100000">
                      <a:schemeClr val="accent1"/>
                    </a:gs>
                  </a:gsLst>
                  <a:lin ang="27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</a:rPr>
              <a:t>感谢聆听</a:t>
            </a:r>
          </a:p>
          <a:p>
            <a:pPr algn="ctr"/>
            <a:r>
              <a:rPr lang="zh-CN" altLang="en-US" sz="6600" b="1" dirty="0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chemeClr val="accent2"/>
                    </a:gs>
                    <a:gs pos="50000">
                      <a:schemeClr val="accent1"/>
                    </a:gs>
                    <a:gs pos="100000">
                      <a:schemeClr val="accent1"/>
                    </a:gs>
                  </a:gsLst>
                  <a:lin ang="27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</a:rPr>
              <a:t>敬请质询提问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4741334" y="3968234"/>
            <a:ext cx="2709333" cy="461665"/>
            <a:chOff x="4741334" y="3968234"/>
            <a:chExt cx="2709333" cy="461665"/>
          </a:xfrm>
        </p:grpSpPr>
        <p:sp>
          <p:nvSpPr>
            <p:cNvPr id="14" name="矩形 13"/>
            <p:cNvSpPr/>
            <p:nvPr/>
          </p:nvSpPr>
          <p:spPr>
            <a:xfrm>
              <a:off x="5473878" y="3968234"/>
              <a:ext cx="124425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accent1"/>
                  </a:solidFill>
                  <a:latin typeface="+mn-ea"/>
                </a:rPr>
                <a:t>xiazaii </a:t>
              </a:r>
              <a:endParaRPr lang="zh-CN" altLang="en-US" sz="2400" b="1" dirty="0">
                <a:solidFill>
                  <a:schemeClr val="accent1"/>
                </a:solidFill>
                <a:latin typeface="+mn-ea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4741334" y="3989129"/>
              <a:ext cx="0" cy="41987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7450667" y="3989129"/>
              <a:ext cx="0" cy="41987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8095285" y="0"/>
            <a:ext cx="4096715" cy="21788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0" presetClass="entr" presetSubtype="0" decel="100000" fill="hold" grpId="0" nodeType="withEffect">
                                  <p:stCondLst>
                                    <p:cond delay="1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-60" y="0"/>
            <a:ext cx="12192120" cy="6858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0832" y="3581401"/>
            <a:ext cx="7361168" cy="30099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29" y="4535223"/>
            <a:ext cx="12193057" cy="232277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29" y="4571802"/>
            <a:ext cx="12193057" cy="228619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0781" y="4224300"/>
            <a:ext cx="5761219" cy="26337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0" y="0"/>
            <a:ext cx="4200315" cy="1466850"/>
          </a:xfrm>
          <a:prstGeom prst="rect">
            <a:avLst/>
          </a:prstGeom>
        </p:spPr>
      </p:pic>
      <p:sp>
        <p:nvSpPr>
          <p:cNvPr id="15" name="圆角矩形 14"/>
          <p:cNvSpPr/>
          <p:nvPr/>
        </p:nvSpPr>
        <p:spPr>
          <a:xfrm>
            <a:off x="2286000" y="1941195"/>
            <a:ext cx="7620000" cy="476250"/>
          </a:xfrm>
          <a:prstGeom prst="roundRect">
            <a:avLst>
              <a:gd name="adj" fmla="val 20450"/>
            </a:avLst>
          </a:prstGeom>
          <a:gradFill>
            <a:gsLst>
              <a:gs pos="25000">
                <a:schemeClr val="accent1"/>
              </a:gs>
              <a:gs pos="0">
                <a:schemeClr val="accent1"/>
              </a:gs>
              <a:gs pos="100000">
                <a:schemeClr val="accent2"/>
              </a:gs>
            </a:gsLst>
            <a:lin ang="0" scaled="1"/>
          </a:gra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/>
              <a:t>一、个人简介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438650" y="704670"/>
            <a:ext cx="3314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dirty="0">
                <a:ln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目录</a:t>
            </a:r>
          </a:p>
        </p:txBody>
      </p:sp>
      <p:sp>
        <p:nvSpPr>
          <p:cNvPr id="19" name="圆角矩形 18"/>
          <p:cNvSpPr/>
          <p:nvPr/>
        </p:nvSpPr>
        <p:spPr>
          <a:xfrm>
            <a:off x="2286000" y="3013066"/>
            <a:ext cx="7620000" cy="476250"/>
          </a:xfrm>
          <a:prstGeom prst="roundRect">
            <a:avLst>
              <a:gd name="adj" fmla="val 20450"/>
            </a:avLst>
          </a:prstGeom>
          <a:gradFill>
            <a:gsLst>
              <a:gs pos="25000">
                <a:schemeClr val="accent1"/>
              </a:gs>
              <a:gs pos="0">
                <a:schemeClr val="accent1"/>
              </a:gs>
              <a:gs pos="100000">
                <a:schemeClr val="accent2"/>
              </a:gs>
            </a:gsLst>
            <a:lin ang="0" scaled="1"/>
          </a:gra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/>
              <a:t>二、思想建设</a:t>
            </a:r>
          </a:p>
        </p:txBody>
      </p:sp>
      <p:sp>
        <p:nvSpPr>
          <p:cNvPr id="21" name="圆角矩形 20"/>
          <p:cNvSpPr/>
          <p:nvPr/>
        </p:nvSpPr>
        <p:spPr>
          <a:xfrm>
            <a:off x="2286000" y="4056058"/>
            <a:ext cx="7620000" cy="476250"/>
          </a:xfrm>
          <a:prstGeom prst="roundRect">
            <a:avLst>
              <a:gd name="adj" fmla="val 20450"/>
            </a:avLst>
          </a:prstGeom>
          <a:gradFill>
            <a:gsLst>
              <a:gs pos="25000">
                <a:schemeClr val="accent1"/>
              </a:gs>
              <a:gs pos="0">
                <a:schemeClr val="accent1"/>
              </a:gs>
              <a:gs pos="100000">
                <a:schemeClr val="accent2"/>
              </a:gs>
            </a:gsLst>
            <a:lin ang="0" scaled="1"/>
          </a:gra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/>
              <a:t>三、学习工作</a:t>
            </a:r>
          </a:p>
        </p:txBody>
      </p:sp>
      <p:sp>
        <p:nvSpPr>
          <p:cNvPr id="22" name="圆角矩形 21"/>
          <p:cNvSpPr/>
          <p:nvPr/>
        </p:nvSpPr>
        <p:spPr>
          <a:xfrm>
            <a:off x="2286000" y="5099050"/>
            <a:ext cx="7620000" cy="476250"/>
          </a:xfrm>
          <a:prstGeom prst="roundRect">
            <a:avLst>
              <a:gd name="adj" fmla="val 20450"/>
            </a:avLst>
          </a:prstGeom>
          <a:gradFill>
            <a:gsLst>
              <a:gs pos="25000">
                <a:schemeClr val="accent1"/>
              </a:gs>
              <a:gs pos="0">
                <a:schemeClr val="accent1"/>
              </a:gs>
              <a:gs pos="100000">
                <a:schemeClr val="accent2"/>
              </a:gs>
            </a:gsLst>
            <a:lin ang="0" scaled="1"/>
          </a:gra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/>
              <a:t>四、群众基础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9" cstate="screen"/>
          <a:srcRect/>
          <a:stretch>
            <a:fillRect/>
          </a:stretch>
        </p:blipFill>
        <p:spPr>
          <a:xfrm>
            <a:off x="2103120" y="1777404"/>
            <a:ext cx="1021080" cy="80383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9" cstate="screen"/>
          <a:srcRect/>
          <a:stretch>
            <a:fillRect/>
          </a:stretch>
        </p:blipFill>
        <p:spPr>
          <a:xfrm>
            <a:off x="2103120" y="2843621"/>
            <a:ext cx="1021080" cy="803832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9" cstate="screen"/>
          <a:srcRect/>
          <a:stretch>
            <a:fillRect/>
          </a:stretch>
        </p:blipFill>
        <p:spPr>
          <a:xfrm>
            <a:off x="2103120" y="3891845"/>
            <a:ext cx="1021080" cy="803832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9" cstate="screen"/>
          <a:srcRect/>
          <a:stretch>
            <a:fillRect/>
          </a:stretch>
        </p:blipFill>
        <p:spPr>
          <a:xfrm>
            <a:off x="2103120" y="4940069"/>
            <a:ext cx="1021080" cy="803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  <p:bldP spid="19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-60" y="0"/>
            <a:ext cx="12192120" cy="6858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0832" y="3581401"/>
            <a:ext cx="7361168" cy="30099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29" y="4535223"/>
            <a:ext cx="12193057" cy="232277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29" y="4571802"/>
            <a:ext cx="12193057" cy="228619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0781" y="4224300"/>
            <a:ext cx="5761219" cy="26337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0" y="0"/>
            <a:ext cx="4200315" cy="1466850"/>
          </a:xfrm>
          <a:prstGeom prst="rect">
            <a:avLst/>
          </a:prstGeom>
        </p:spPr>
      </p:pic>
      <p:sp>
        <p:nvSpPr>
          <p:cNvPr id="15" name="圆角矩形 14"/>
          <p:cNvSpPr/>
          <p:nvPr/>
        </p:nvSpPr>
        <p:spPr>
          <a:xfrm>
            <a:off x="2286000" y="3190875"/>
            <a:ext cx="7620000" cy="476250"/>
          </a:xfrm>
          <a:prstGeom prst="roundRect">
            <a:avLst>
              <a:gd name="adj" fmla="val 20450"/>
            </a:avLst>
          </a:prstGeom>
          <a:gradFill>
            <a:gsLst>
              <a:gs pos="25000">
                <a:schemeClr val="accent1"/>
              </a:gs>
              <a:gs pos="0">
                <a:schemeClr val="accent1"/>
              </a:gs>
              <a:gs pos="100000">
                <a:schemeClr val="accent2"/>
              </a:gs>
            </a:gsLst>
            <a:lin ang="0" scaled="1"/>
          </a:gra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/>
              <a:t>一、个人简介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9" cstate="screen"/>
          <a:srcRect/>
          <a:stretch>
            <a:fillRect/>
          </a:stretch>
        </p:blipFill>
        <p:spPr>
          <a:xfrm>
            <a:off x="2103120" y="3027084"/>
            <a:ext cx="1021080" cy="803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6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6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73150" y="62390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</a:rPr>
              <a:t>一、个人简介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7950" y="1238250"/>
            <a:ext cx="3676789" cy="516255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组合 1"/>
          <p:cNvGrpSpPr/>
          <p:nvPr/>
        </p:nvGrpSpPr>
        <p:grpSpPr>
          <a:xfrm>
            <a:off x="5619750" y="1238250"/>
            <a:ext cx="6237288" cy="5162550"/>
            <a:chOff x="5619750" y="1238250"/>
            <a:chExt cx="6237288" cy="5162550"/>
          </a:xfrm>
        </p:grpSpPr>
        <p:sp>
          <p:nvSpPr>
            <p:cNvPr id="23" name="圆角矩形 22"/>
            <p:cNvSpPr/>
            <p:nvPr/>
          </p:nvSpPr>
          <p:spPr>
            <a:xfrm>
              <a:off x="5619750" y="1524000"/>
              <a:ext cx="6237288" cy="4876800"/>
            </a:xfrm>
            <a:prstGeom prst="roundRect">
              <a:avLst>
                <a:gd name="adj" fmla="val 6207"/>
              </a:avLst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5619750" y="1238250"/>
              <a:ext cx="2019300" cy="609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</a:rPr>
                <a:t>段公子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6096000" y="2019300"/>
              <a:ext cx="5467350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b="1" dirty="0"/>
                <a:t>籍贯：</a:t>
              </a:r>
              <a:r>
                <a:rPr lang="zh-CN" altLang="en-US" sz="2400" dirty="0"/>
                <a:t>陕西西安</a:t>
              </a:r>
              <a:endParaRPr lang="en-US" altLang="zh-CN" sz="2400" dirty="0"/>
            </a:p>
            <a:p>
              <a:pPr>
                <a:lnSpc>
                  <a:spcPct val="150000"/>
                </a:lnSpc>
              </a:pPr>
              <a:r>
                <a:rPr lang="zh-CN" altLang="en-US" sz="2400" b="1" dirty="0"/>
                <a:t>专业：</a:t>
              </a:r>
              <a:r>
                <a:rPr lang="en-US" altLang="zh-CN" sz="2400" dirty="0"/>
                <a:t>PPT</a:t>
              </a:r>
              <a:r>
                <a:rPr lang="zh-CN" altLang="en-US" sz="2400" dirty="0"/>
                <a:t>设计</a:t>
              </a:r>
              <a:endParaRPr lang="en-US" altLang="zh-CN" sz="2400" dirty="0"/>
            </a:p>
            <a:p>
              <a:pPr>
                <a:lnSpc>
                  <a:spcPct val="150000"/>
                </a:lnSpc>
              </a:pPr>
              <a:r>
                <a:rPr lang="zh-CN" altLang="en-US" sz="2400" b="1" dirty="0"/>
                <a:t>班级：</a:t>
              </a:r>
              <a:r>
                <a:rPr lang="en-US" altLang="zh-CN" sz="2400" dirty="0"/>
                <a:t>PPT</a:t>
              </a:r>
              <a:r>
                <a:rPr lang="zh-CN" altLang="en-US" sz="2400" dirty="0"/>
                <a:t>一班</a:t>
              </a:r>
              <a:endParaRPr lang="en-US" altLang="zh-CN" sz="2400" dirty="0"/>
            </a:p>
            <a:p>
              <a:pPr>
                <a:lnSpc>
                  <a:spcPct val="150000"/>
                </a:lnSpc>
              </a:pPr>
              <a:r>
                <a:rPr lang="zh-CN" altLang="en-US" sz="2400" b="1" dirty="0"/>
                <a:t>职务：</a:t>
              </a:r>
              <a:r>
                <a:rPr lang="zh-CN" altLang="en-US" sz="2400" dirty="0"/>
                <a:t>工大泡泡工作室创始人</a:t>
              </a:r>
              <a:endParaRPr lang="en-US" altLang="zh-CN" sz="2400" dirty="0"/>
            </a:p>
            <a:p>
              <a:pPr>
                <a:lnSpc>
                  <a:spcPct val="150000"/>
                </a:lnSpc>
              </a:pPr>
              <a:r>
                <a:rPr lang="en-US" altLang="zh-CN" sz="2400" dirty="0"/>
                <a:t>         </a:t>
              </a:r>
              <a:r>
                <a:rPr lang="zh-CN" altLang="en-US" sz="2400" dirty="0"/>
                <a:t>锐普认证</a:t>
              </a:r>
              <a:r>
                <a:rPr lang="en-US" altLang="zh-CN" sz="2400" dirty="0"/>
                <a:t>PPT</a:t>
              </a:r>
              <a:r>
                <a:rPr lang="zh-CN" altLang="en-US" sz="2400" dirty="0"/>
                <a:t>设计师</a:t>
              </a:r>
              <a:endParaRPr lang="en-US" altLang="zh-CN" sz="2400" dirty="0"/>
            </a:p>
            <a:p>
              <a:pPr>
                <a:lnSpc>
                  <a:spcPct val="150000"/>
                </a:lnSpc>
              </a:pPr>
              <a:r>
                <a:rPr lang="zh-CN" altLang="en-US" sz="2400" b="1" dirty="0"/>
                <a:t>特长：</a:t>
              </a:r>
              <a:r>
                <a:rPr lang="en-US" altLang="zh-CN" sz="2400" dirty="0"/>
                <a:t>PPT</a:t>
              </a:r>
              <a:r>
                <a:rPr lang="zh-CN" altLang="en-US" sz="2400" dirty="0"/>
                <a:t>、学习</a:t>
              </a:r>
              <a:endParaRPr lang="en-US" altLang="zh-CN" sz="2400" dirty="0"/>
            </a:p>
            <a:p>
              <a:pPr>
                <a:lnSpc>
                  <a:spcPct val="150000"/>
                </a:lnSpc>
              </a:pPr>
              <a:r>
                <a:rPr lang="zh-CN" altLang="en-US" sz="2400" b="1" dirty="0"/>
                <a:t>座右铭：</a:t>
              </a:r>
              <a:r>
                <a:rPr lang="zh-CN" altLang="en-US" sz="2400" dirty="0"/>
                <a:t>学好</a:t>
              </a:r>
              <a:r>
                <a:rPr lang="en-US" altLang="zh-CN" sz="2400" dirty="0"/>
                <a:t>PPT</a:t>
              </a:r>
              <a:r>
                <a:rPr lang="zh-CN" altLang="en-US" sz="2400" dirty="0"/>
                <a:t>，走遍天下都不怕</a:t>
              </a:r>
              <a:endParaRPr lang="en-US" altLang="zh-CN" sz="2400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-60" y="0"/>
            <a:ext cx="12192120" cy="6858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0832" y="3581401"/>
            <a:ext cx="7361168" cy="30099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29" y="4535223"/>
            <a:ext cx="12193057" cy="232277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29" y="4571802"/>
            <a:ext cx="12193057" cy="228619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0781" y="4224300"/>
            <a:ext cx="5761219" cy="26337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0" y="0"/>
            <a:ext cx="4200315" cy="1466850"/>
          </a:xfrm>
          <a:prstGeom prst="rect">
            <a:avLst/>
          </a:prstGeom>
        </p:spPr>
      </p:pic>
      <p:sp>
        <p:nvSpPr>
          <p:cNvPr id="15" name="圆角矩形 14"/>
          <p:cNvSpPr/>
          <p:nvPr/>
        </p:nvSpPr>
        <p:spPr>
          <a:xfrm>
            <a:off x="2286000" y="3190875"/>
            <a:ext cx="7620000" cy="476250"/>
          </a:xfrm>
          <a:prstGeom prst="roundRect">
            <a:avLst>
              <a:gd name="adj" fmla="val 20450"/>
            </a:avLst>
          </a:prstGeom>
          <a:gradFill>
            <a:gsLst>
              <a:gs pos="25000">
                <a:schemeClr val="accent1"/>
              </a:gs>
              <a:gs pos="0">
                <a:schemeClr val="accent1"/>
              </a:gs>
              <a:gs pos="100000">
                <a:schemeClr val="accent2"/>
              </a:gs>
            </a:gsLst>
            <a:lin ang="0" scaled="1"/>
          </a:gra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/>
              <a:t>二、思想建设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9" cstate="screen"/>
          <a:srcRect/>
          <a:stretch>
            <a:fillRect/>
          </a:stretch>
        </p:blipFill>
        <p:spPr>
          <a:xfrm>
            <a:off x="2103120" y="3027084"/>
            <a:ext cx="1021080" cy="803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6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6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73150" y="62390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</a:rPr>
              <a:t>二、思想建设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3752850" y="1234872"/>
            <a:ext cx="8128471" cy="461665"/>
            <a:chOff x="3752850" y="1025322"/>
            <a:chExt cx="8128471" cy="461665"/>
          </a:xfrm>
        </p:grpSpPr>
        <p:sp>
          <p:nvSpPr>
            <p:cNvPr id="12" name="矩形 11"/>
            <p:cNvSpPr/>
            <p:nvPr/>
          </p:nvSpPr>
          <p:spPr>
            <a:xfrm>
              <a:off x="3752850" y="1025322"/>
              <a:ext cx="3280741" cy="46166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</a:rPr>
                <a:t>贯彻思想、关注时事</a:t>
              </a: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3752850" y="1486987"/>
              <a:ext cx="812847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文本框 8"/>
          <p:cNvSpPr txBox="1"/>
          <p:nvPr/>
        </p:nvSpPr>
        <p:spPr>
          <a:xfrm>
            <a:off x="3752849" y="1696537"/>
            <a:ext cx="811530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n"/>
            </a:pPr>
            <a:r>
              <a:rPr lang="zh-CN" altLang="en-US" sz="2000" dirty="0"/>
              <a:t>自觉学习党的基本理论、路线、方针、政策和最新会议精神，并自主展开思考；</a:t>
            </a:r>
            <a:endParaRPr lang="en-US" altLang="zh-CN" sz="2000" dirty="0"/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n"/>
            </a:pPr>
            <a:r>
              <a:rPr lang="zh-CN" altLang="en-US" sz="2000" dirty="0"/>
              <a:t>关注时事政治，社会热点问题。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3752850" y="3149397"/>
            <a:ext cx="8128471" cy="461665"/>
            <a:chOff x="3752850" y="2939847"/>
            <a:chExt cx="8128471" cy="461665"/>
          </a:xfrm>
        </p:grpSpPr>
        <p:sp>
          <p:nvSpPr>
            <p:cNvPr id="20" name="矩形 19"/>
            <p:cNvSpPr/>
            <p:nvPr/>
          </p:nvSpPr>
          <p:spPr>
            <a:xfrm>
              <a:off x="3752850" y="2939847"/>
              <a:ext cx="3280741" cy="46166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</a:rPr>
                <a:t>遵纪守法、严格要求</a:t>
              </a:r>
            </a:p>
          </p:txBody>
        </p:sp>
        <p:cxnSp>
          <p:nvCxnSpPr>
            <p:cNvPr id="25" name="直接连接符 24"/>
            <p:cNvCxnSpPr/>
            <p:nvPr/>
          </p:nvCxnSpPr>
          <p:spPr>
            <a:xfrm>
              <a:off x="3752850" y="3401512"/>
              <a:ext cx="812847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文本框 25"/>
          <p:cNvSpPr txBox="1"/>
          <p:nvPr/>
        </p:nvSpPr>
        <p:spPr>
          <a:xfrm>
            <a:off x="3752849" y="3611062"/>
            <a:ext cx="811530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n"/>
            </a:pPr>
            <a:r>
              <a:rPr lang="zh-CN" altLang="en-US" sz="2000" dirty="0"/>
              <a:t>无违反大学生行为规范和学校各项规章制度的行为；</a:t>
            </a:r>
            <a:endParaRPr lang="en-US" altLang="zh-CN" sz="2000" dirty="0"/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n"/>
            </a:pPr>
            <a:r>
              <a:rPr lang="zh-CN" altLang="en-US" sz="2000" dirty="0"/>
              <a:t>能够按照党员标准严格要求自己，时刻注意维护党组织和党员形象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3752850" y="4759122"/>
            <a:ext cx="8128471" cy="461665"/>
            <a:chOff x="3752850" y="4854372"/>
            <a:chExt cx="8128471" cy="461665"/>
          </a:xfrm>
        </p:grpSpPr>
        <p:sp>
          <p:nvSpPr>
            <p:cNvPr id="27" name="矩形 26"/>
            <p:cNvSpPr/>
            <p:nvPr/>
          </p:nvSpPr>
          <p:spPr>
            <a:xfrm>
              <a:off x="3752850" y="4854372"/>
              <a:ext cx="3280741" cy="46166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</a:rPr>
                <a:t>自我批评、勇于改进</a:t>
              </a:r>
            </a:p>
          </p:txBody>
        </p:sp>
        <p:cxnSp>
          <p:nvCxnSpPr>
            <p:cNvPr id="28" name="直接连接符 27"/>
            <p:cNvCxnSpPr/>
            <p:nvPr/>
          </p:nvCxnSpPr>
          <p:spPr>
            <a:xfrm>
              <a:off x="3752850" y="5316037"/>
              <a:ext cx="812847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文本框 28"/>
          <p:cNvSpPr txBox="1"/>
          <p:nvPr/>
        </p:nvSpPr>
        <p:spPr>
          <a:xfrm>
            <a:off x="3752849" y="5220787"/>
            <a:ext cx="811530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n"/>
            </a:pPr>
            <a:r>
              <a:rPr lang="zh-CN" altLang="en-US" sz="2000" dirty="0"/>
              <a:t>能够认真地开展批评和自我批评</a:t>
            </a:r>
            <a:endParaRPr lang="en-US" altLang="zh-CN" sz="2000" dirty="0"/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n"/>
            </a:pPr>
            <a:r>
              <a:rPr lang="zh-CN" altLang="en-US" sz="2000" dirty="0"/>
              <a:t>勇于正视和查找自己在学习、工作、生活和服务同学等方面的缺点和不足，并积极改进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flipH="1">
            <a:off x="173934" y="1002826"/>
            <a:ext cx="3392557" cy="58551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6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圆角矩形 13"/>
          <p:cNvSpPr/>
          <p:nvPr/>
        </p:nvSpPr>
        <p:spPr>
          <a:xfrm>
            <a:off x="715733" y="1137103"/>
            <a:ext cx="4770667" cy="476250"/>
          </a:xfrm>
          <a:prstGeom prst="roundRect">
            <a:avLst>
              <a:gd name="adj" fmla="val 20450"/>
            </a:avLst>
          </a:prstGeom>
          <a:solidFill>
            <a:schemeClr val="accent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/>
              <a:t>开展的党建相关活动</a:t>
            </a:r>
          </a:p>
        </p:txBody>
      </p:sp>
      <p:sp>
        <p:nvSpPr>
          <p:cNvPr id="4" name="矩形 3"/>
          <p:cNvSpPr/>
          <p:nvPr/>
        </p:nvSpPr>
        <p:spPr>
          <a:xfrm>
            <a:off x="1073150" y="62390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</a:rPr>
              <a:t>二、思想建设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315913" y="918028"/>
            <a:ext cx="870333" cy="9144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605808" y="1946728"/>
            <a:ext cx="5040000" cy="360000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6546192" y="1946728"/>
            <a:ext cx="5040000" cy="360000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矩形 9"/>
          <p:cNvSpPr/>
          <p:nvPr/>
        </p:nvSpPr>
        <p:spPr>
          <a:xfrm>
            <a:off x="993817" y="5867956"/>
            <a:ext cx="4263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1"/>
                </a:solidFill>
              </a:rPr>
              <a:t>某某活动照片（最好有你）</a:t>
            </a:r>
          </a:p>
        </p:txBody>
      </p:sp>
      <p:sp>
        <p:nvSpPr>
          <p:cNvPr id="19" name="矩形 18"/>
          <p:cNvSpPr/>
          <p:nvPr/>
        </p:nvSpPr>
        <p:spPr>
          <a:xfrm>
            <a:off x="6934200" y="5867956"/>
            <a:ext cx="4263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1"/>
                </a:solidFill>
              </a:rPr>
              <a:t>某某活动照片（最好有你）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400550" y="1946728"/>
            <a:ext cx="7456488" cy="3939722"/>
            <a:chOff x="4400550" y="1946728"/>
            <a:chExt cx="7456488" cy="3939722"/>
          </a:xfrm>
        </p:grpSpPr>
        <p:sp>
          <p:nvSpPr>
            <p:cNvPr id="9" name="圆角矩形 8"/>
            <p:cNvSpPr/>
            <p:nvPr/>
          </p:nvSpPr>
          <p:spPr>
            <a:xfrm>
              <a:off x="4400550" y="1946728"/>
              <a:ext cx="7456488" cy="3939722"/>
            </a:xfrm>
            <a:prstGeom prst="roundRect">
              <a:avLst>
                <a:gd name="adj" fmla="val 6207"/>
              </a:avLst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6096000" y="2096056"/>
              <a:ext cx="426398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b="1" dirty="0">
                  <a:solidFill>
                    <a:schemeClr val="accent1"/>
                  </a:solidFill>
                </a:rPr>
                <a:t>单个活动重点突出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6096000" y="2670094"/>
              <a:ext cx="5283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25000"/>
                </a:lnSpc>
                <a:spcAft>
                  <a:spcPts val="1200"/>
                </a:spcAft>
                <a:buFont typeface="Wingdings" panose="05000000000000000000" pitchFamily="2" charset="2"/>
                <a:buChar char="n"/>
              </a:pPr>
              <a:r>
                <a:rPr lang="zh-CN" altLang="en-US" sz="2000" b="1" dirty="0"/>
                <a:t>该活动中</a:t>
              </a:r>
              <a:r>
                <a:rPr lang="zh-CN" altLang="en-US" sz="2000" dirty="0"/>
                <a:t>我主要负责策划、安排、统筹、申报、汇报等工作</a:t>
              </a:r>
              <a:endParaRPr lang="en-US" altLang="zh-CN" sz="2000" dirty="0"/>
            </a:p>
            <a:p>
              <a:pPr marL="285750" indent="-285750">
                <a:lnSpc>
                  <a:spcPct val="125000"/>
                </a:lnSpc>
                <a:spcAft>
                  <a:spcPts val="1200"/>
                </a:spcAft>
                <a:buFont typeface="Wingdings" panose="05000000000000000000" pitchFamily="2" charset="2"/>
                <a:buChar char="n"/>
              </a:pPr>
              <a:r>
                <a:rPr lang="zh-CN" altLang="en-US" sz="2000" b="1" dirty="0"/>
                <a:t>通过该活动</a:t>
              </a:r>
              <a:r>
                <a:rPr lang="zh-CN" altLang="en-US" sz="2000" dirty="0"/>
                <a:t>我认识到应该好好学习，天天向上，学好</a:t>
              </a:r>
              <a:r>
                <a:rPr lang="en-US" altLang="zh-CN" sz="2000" dirty="0"/>
                <a:t>PPT</a:t>
              </a:r>
              <a:r>
                <a:rPr lang="zh-CN" altLang="en-US" sz="2000" dirty="0"/>
                <a:t>，不要玩游戏</a:t>
              </a:r>
              <a:endParaRPr lang="en-US" altLang="zh-CN" sz="2000" dirty="0"/>
            </a:p>
            <a:p>
              <a:pPr marL="285750" indent="-285750">
                <a:lnSpc>
                  <a:spcPct val="125000"/>
                </a:lnSpc>
                <a:spcAft>
                  <a:spcPts val="1200"/>
                </a:spcAft>
                <a:buFont typeface="Wingdings" panose="05000000000000000000" pitchFamily="2" charset="2"/>
                <a:buChar char="n"/>
              </a:pPr>
              <a:r>
                <a:rPr lang="zh-CN" altLang="en-US" sz="2000" b="1" dirty="0"/>
                <a:t>通过该活动</a:t>
              </a:r>
              <a:r>
                <a:rPr lang="zh-CN" altLang="en-US" sz="2000" dirty="0"/>
                <a:t>我学到了如何做好一份党建汇报</a:t>
              </a:r>
              <a:r>
                <a:rPr lang="en-US" altLang="zh-CN" sz="2000" dirty="0"/>
                <a:t>PPT</a:t>
              </a:r>
            </a:p>
          </p:txBody>
        </p:sp>
      </p:grpSp>
      <p:sp>
        <p:nvSpPr>
          <p:cNvPr id="4" name="矩形 3"/>
          <p:cNvSpPr/>
          <p:nvPr/>
        </p:nvSpPr>
        <p:spPr>
          <a:xfrm>
            <a:off x="1073150" y="62390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</a:rPr>
              <a:t>二、思想建设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34963" y="1946728"/>
            <a:ext cx="5515611" cy="393972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圆角矩形 11"/>
          <p:cNvSpPr/>
          <p:nvPr/>
        </p:nvSpPr>
        <p:spPr>
          <a:xfrm>
            <a:off x="715733" y="1137103"/>
            <a:ext cx="4770667" cy="476250"/>
          </a:xfrm>
          <a:prstGeom prst="roundRect">
            <a:avLst>
              <a:gd name="adj" fmla="val 20450"/>
            </a:avLst>
          </a:prstGeom>
          <a:solidFill>
            <a:schemeClr val="accent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/>
              <a:t>开展的党建相关活动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315913" y="918028"/>
            <a:ext cx="870333" cy="914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 p14:presetBounceEnd="3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-60" y="0"/>
            <a:ext cx="12192120" cy="6858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0832" y="3581401"/>
            <a:ext cx="7361168" cy="30099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29" y="4535223"/>
            <a:ext cx="12193057" cy="232277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29" y="4571802"/>
            <a:ext cx="12193057" cy="228619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0781" y="4224300"/>
            <a:ext cx="5761219" cy="26337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0" y="0"/>
            <a:ext cx="4200315" cy="1466850"/>
          </a:xfrm>
          <a:prstGeom prst="rect">
            <a:avLst/>
          </a:prstGeom>
        </p:spPr>
      </p:pic>
      <p:sp>
        <p:nvSpPr>
          <p:cNvPr id="15" name="圆角矩形 14"/>
          <p:cNvSpPr/>
          <p:nvPr/>
        </p:nvSpPr>
        <p:spPr>
          <a:xfrm>
            <a:off x="2286000" y="3190875"/>
            <a:ext cx="7620000" cy="476250"/>
          </a:xfrm>
          <a:prstGeom prst="roundRect">
            <a:avLst>
              <a:gd name="adj" fmla="val 20450"/>
            </a:avLst>
          </a:prstGeom>
          <a:gradFill>
            <a:gsLst>
              <a:gs pos="25000">
                <a:schemeClr val="accent1"/>
              </a:gs>
              <a:gs pos="0">
                <a:schemeClr val="accent1"/>
              </a:gs>
              <a:gs pos="100000">
                <a:schemeClr val="accent2"/>
              </a:gs>
            </a:gsLst>
            <a:lin ang="0" scaled="1"/>
          </a:gra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/>
              <a:t>三、学习工作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9" cstate="screen"/>
          <a:srcRect/>
          <a:stretch>
            <a:fillRect/>
          </a:stretch>
        </p:blipFill>
        <p:spPr>
          <a:xfrm>
            <a:off x="2103120" y="3027084"/>
            <a:ext cx="1021080" cy="803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6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6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党政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80000"/>
      </a:accent1>
      <a:accent2>
        <a:srgbClr val="F4990F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onsolas-Verdana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564</Words>
  <Application>Microsoft Office PowerPoint</Application>
  <PresentationFormat>宽屏</PresentationFormat>
  <Paragraphs>100</Paragraphs>
  <Slides>16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4" baseType="lpstr">
      <vt:lpstr>方正正中黑简体</vt:lpstr>
      <vt:lpstr>微软雅黑</vt:lpstr>
      <vt:lpstr>Arial</vt:lpstr>
      <vt:lpstr>Calibri</vt:lpstr>
      <vt:lpstr>Consolas</vt:lpstr>
      <vt:lpstr>Verdana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dc:description>http://www.ypppt.com/</dc:description>
  <cp:lastModifiedBy>天 下</cp:lastModifiedBy>
  <cp:revision>125</cp:revision>
  <dcterms:created xsi:type="dcterms:W3CDTF">2015-11-28T07:56:00Z</dcterms:created>
  <dcterms:modified xsi:type="dcterms:W3CDTF">2021-01-05T07:31:12Z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