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7"/>
  </p:notesMasterIdLst>
  <p:sldIdLst>
    <p:sldId id="282" r:id="rId2"/>
    <p:sldId id="285" r:id="rId3"/>
    <p:sldId id="272" r:id="rId4"/>
    <p:sldId id="273" r:id="rId5"/>
    <p:sldId id="286" r:id="rId6"/>
    <p:sldId id="280" r:id="rId7"/>
    <p:sldId id="288" r:id="rId8"/>
    <p:sldId id="289" r:id="rId9"/>
    <p:sldId id="287" r:id="rId10"/>
    <p:sldId id="290" r:id="rId11"/>
    <p:sldId id="292" r:id="rId12"/>
    <p:sldId id="293" r:id="rId13"/>
    <p:sldId id="281" r:id="rId14"/>
    <p:sldId id="274" r:id="rId15"/>
    <p:sldId id="27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EE3F24"/>
    <a:srgbClr val="CC3300"/>
    <a:srgbClr val="FFCC00"/>
    <a:srgbClr val="FFFF66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706" autoAdjust="0"/>
  </p:normalViewPr>
  <p:slideViewPr>
    <p:cSldViewPr>
      <p:cViewPr varScale="1">
        <p:scale>
          <a:sx n="84" d="100"/>
          <a:sy n="84" d="100"/>
        </p:scale>
        <p:origin x="31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D440-5785-42F7-98A9-A5B42806FA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CB475-6D55-4B30-98F7-32A52B03E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" y="2092"/>
            <a:ext cx="12187200" cy="68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7143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矩形 4"/>
          <p:cNvSpPr/>
          <p:nvPr userDrawn="1"/>
        </p:nvSpPr>
        <p:spPr>
          <a:xfrm>
            <a:off x="-43" y="6143668"/>
            <a:ext cx="12192000" cy="7143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10644" y="6500834"/>
            <a:ext cx="428628" cy="21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pic>
        <p:nvPicPr>
          <p:cNvPr id="5" name="图片 4" descr="10.png"/>
          <p:cNvPicPr>
            <a:picLocks noChangeAspect="1"/>
          </p:cNvPicPr>
          <p:nvPr/>
        </p:nvPicPr>
        <p:blipFill>
          <a:blip r:embed="rId2"/>
          <a:srcRect l="5968" t="3580" r="2982" b="17610"/>
          <a:stretch>
            <a:fillRect/>
          </a:stretch>
        </p:blipFill>
        <p:spPr bwMode="auto">
          <a:xfrm>
            <a:off x="95208" y="-1500222"/>
            <a:ext cx="11787270" cy="10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9.png"/>
          <p:cNvPicPr>
            <a:picLocks noChangeAspect="1"/>
          </p:cNvPicPr>
          <p:nvPr/>
        </p:nvPicPr>
        <p:blipFill>
          <a:blip r:embed="rId3"/>
          <a:srcRect l="28654" t="14525" r="30148" b="35521"/>
          <a:stretch>
            <a:fillRect/>
          </a:stretch>
        </p:blipFill>
        <p:spPr bwMode="auto">
          <a:xfrm>
            <a:off x="4095737" y="1571612"/>
            <a:ext cx="356294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524000" y="0"/>
            <a:ext cx="9144000" cy="7143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23968" y="6143668"/>
            <a:ext cx="9144000" cy="7143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89340" y="2627652"/>
            <a:ext cx="6495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ln w="12700">
                  <a:solidFill>
                    <a:srgbClr val="FFCC00"/>
                  </a:solidFill>
                  <a:prstDash val="solid"/>
                </a:ln>
                <a:gradFill flip="none" rotWithShape="1">
                  <a:gsLst>
                    <a:gs pos="0">
                      <a:srgbClr val="EE3F24">
                        <a:shade val="30000"/>
                        <a:satMod val="115000"/>
                      </a:srgbClr>
                    </a:gs>
                    <a:gs pos="50000">
                      <a:srgbClr val="EE3F24">
                        <a:shade val="67500"/>
                        <a:satMod val="115000"/>
                      </a:srgbClr>
                    </a:gs>
                    <a:gs pos="100000">
                      <a:srgbClr val="EE3F24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5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50763 4.0740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472" y="1330141"/>
            <a:ext cx="4860000" cy="31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966" y="2049854"/>
            <a:ext cx="3840000" cy="245006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7" name="组合 6"/>
          <p:cNvGrpSpPr/>
          <p:nvPr/>
        </p:nvGrpSpPr>
        <p:grpSpPr>
          <a:xfrm>
            <a:off x="3738546" y="5143513"/>
            <a:ext cx="4809330" cy="584775"/>
            <a:chOff x="2214546" y="5143512"/>
            <a:chExt cx="480933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2214546" y="5143512"/>
              <a:ext cx="48093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+mn-ea"/>
                </a:rPr>
                <a:t>帮助</a:t>
              </a:r>
              <a:r>
                <a:rPr lang="zh-CN" altLang="en-US" sz="32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+mn-ea"/>
                </a:rPr>
                <a:t> </a:t>
              </a:r>
              <a:r>
                <a:rPr lang="zh-CN" altLang="en-US" dirty="0"/>
                <a:t>                                   </a:t>
              </a:r>
              <a:r>
                <a:rPr lang="zh-CN" alt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+mn-ea"/>
                </a:rPr>
                <a:t>培训</a:t>
              </a:r>
              <a:endParaRPr lang="zh-CN" altLang="en-US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43240" y="5345684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zh-CN" altLang="en-US" dirty="0"/>
                <a:t>困难家庭和开展实用性技术</a:t>
              </a:r>
              <a:endParaRPr lang="zh-CN" altLang="en-US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1238216" y="5150011"/>
            <a:ext cx="11287204" cy="636443"/>
            <a:chOff x="-285784" y="5150010"/>
            <a:chExt cx="11287204" cy="636443"/>
          </a:xfrm>
        </p:grpSpPr>
        <p:sp>
          <p:nvSpPr>
            <p:cNvPr id="7" name="Chevron 24"/>
            <p:cNvSpPr/>
            <p:nvPr/>
          </p:nvSpPr>
          <p:spPr>
            <a:xfrm flipV="1">
              <a:off x="-285784" y="5150010"/>
              <a:ext cx="9666150" cy="636443"/>
            </a:xfrm>
            <a:prstGeom prst="chevron">
              <a:avLst>
                <a:gd name="adj" fmla="val 30408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FFCC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52400" dist="1270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glow rad="101600">
                    <a:srgbClr val="FFCC0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71670" y="5305024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3 . </a:t>
              </a:r>
              <a:r>
                <a:rPr lang="zh-CN" altLang="en-US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目前存在的问题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00826" y="5305024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 w="18415" cmpd="sng">
                    <a:noFill/>
                    <a:prstDash val="solid"/>
                  </a:ln>
                  <a:solidFill>
                    <a:srgbClr val="FFFFFF">
                      <a:alpha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+mn-ea"/>
                </a:rPr>
                <a:t>4. </a:t>
              </a:r>
              <a:r>
                <a:rPr lang="zh-CN" altLang="en-US" sz="1600" dirty="0">
                  <a:ln w="18415" cmpd="sng">
                    <a:noFill/>
                    <a:prstDash val="solid"/>
                  </a:ln>
                  <a:solidFill>
                    <a:srgbClr val="FFFFFF">
                      <a:alpha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+mn-ea"/>
                </a:rPr>
                <a:t>提出意见和建议</a:t>
              </a:r>
            </a:p>
          </p:txBody>
        </p:sp>
      </p:grpSp>
    </p:spTree>
  </p:cSld>
  <p:clrMapOvr>
    <a:masterClrMapping/>
  </p:clrMapOvr>
  <p:transition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524101" y="1428762"/>
            <a:ext cx="7356475" cy="3714750"/>
            <a:chOff x="1000100" y="1428762"/>
            <a:chExt cx="7356475" cy="3714750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000100" y="1428762"/>
              <a:ext cx="7356475" cy="3714750"/>
            </a:xfrm>
            <a:prstGeom prst="roundRect">
              <a:avLst>
                <a:gd name="adj" fmla="val 2028"/>
              </a:avLst>
            </a:prstGeom>
            <a:solidFill>
              <a:schemeClr val="bg1">
                <a:alpha val="60000"/>
              </a:schemeClr>
            </a:solidFill>
            <a:ln w="381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3140992" y="1785952"/>
              <a:ext cx="288000" cy="28733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zh-CN" dirty="0"/>
            </a:p>
          </p:txBody>
        </p:sp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3140992" y="2446357"/>
              <a:ext cx="288000" cy="28733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75000">
                  <a:schemeClr val="tx1">
                    <a:lumMod val="65000"/>
                    <a:lumOff val="35000"/>
                  </a:schemeClr>
                </a:gs>
              </a:gsLst>
              <a:lin ang="3000000" scaled="0"/>
            </a:gra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913130" eaLnBrk="0" hangingPunct="0"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zh-CN"/>
            </a:p>
          </p:txBody>
        </p:sp>
        <p:cxnSp>
          <p:nvCxnSpPr>
            <p:cNvPr id="15" name="直接连接符 14"/>
            <p:cNvCxnSpPr/>
            <p:nvPr/>
          </p:nvCxnSpPr>
          <p:spPr bwMode="auto">
            <a:xfrm rot="5400000">
              <a:off x="808023" y="3282962"/>
              <a:ext cx="3527425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19"/>
            <p:cNvSpPr>
              <a:spLocks noChangeArrowheads="1"/>
            </p:cNvSpPr>
            <p:nvPr/>
          </p:nvSpPr>
          <p:spPr bwMode="auto">
            <a:xfrm>
              <a:off x="1056000" y="2143142"/>
              <a:ext cx="1515736" cy="22467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zh-CN" altLang="en-US" sz="2800" b="1" dirty="0">
                  <a:effectLst>
                    <a:glow rad="101600">
                      <a:schemeClr val="bg1">
                        <a:lumMod val="75000"/>
                        <a:alpha val="60000"/>
                      </a:schemeClr>
                    </a:glow>
                    <a:innerShdw blurRad="114300">
                      <a:prstClr val="black"/>
                    </a:innerShdw>
                  </a:effectLst>
                  <a:latin typeface="Calibri" panose="020F0502020204030204" pitchFamily="34" charset="0"/>
                </a:rPr>
                <a:t>存</a:t>
              </a:r>
              <a:endParaRPr lang="en-US" altLang="zh-CN" sz="2800" b="1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Calibri" panose="020F0502020204030204" pitchFamily="34" charset="0"/>
              </a:endParaRPr>
            </a:p>
            <a:p>
              <a:pPr algn="ctr"/>
              <a:r>
                <a:rPr lang="zh-CN" altLang="en-US" sz="2800" b="1" dirty="0">
                  <a:effectLst>
                    <a:glow rad="101600">
                      <a:schemeClr val="bg1">
                        <a:lumMod val="75000"/>
                        <a:alpha val="60000"/>
                      </a:schemeClr>
                    </a:glow>
                    <a:innerShdw blurRad="114300">
                      <a:prstClr val="black"/>
                    </a:innerShdw>
                  </a:effectLst>
                  <a:latin typeface="Calibri" panose="020F0502020204030204" pitchFamily="34" charset="0"/>
                </a:rPr>
                <a:t>在</a:t>
              </a:r>
              <a:endParaRPr lang="en-US" altLang="zh-CN" sz="2800" b="1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Calibri" panose="020F0502020204030204" pitchFamily="34" charset="0"/>
              </a:endParaRPr>
            </a:p>
            <a:p>
              <a:pPr algn="ctr"/>
              <a:r>
                <a:rPr lang="zh-CN" altLang="en-US" sz="2800" b="1" dirty="0">
                  <a:effectLst>
                    <a:glow rad="101600">
                      <a:schemeClr val="bg1">
                        <a:lumMod val="75000"/>
                        <a:alpha val="60000"/>
                      </a:schemeClr>
                    </a:glow>
                    <a:innerShdw blurRad="114300">
                      <a:prstClr val="black"/>
                    </a:innerShdw>
                  </a:effectLst>
                  <a:latin typeface="Calibri" panose="020F0502020204030204" pitchFamily="34" charset="0"/>
                </a:rPr>
                <a:t>的</a:t>
              </a:r>
              <a:endParaRPr lang="en-US" altLang="zh-CN" sz="2800" b="1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Calibri" panose="020F0502020204030204" pitchFamily="34" charset="0"/>
              </a:endParaRPr>
            </a:p>
            <a:p>
              <a:pPr algn="ctr"/>
              <a:r>
                <a:rPr lang="zh-CN" altLang="en-US" sz="2800" b="1" dirty="0">
                  <a:effectLst>
                    <a:glow rad="101600">
                      <a:schemeClr val="bg1">
                        <a:lumMod val="75000"/>
                        <a:alpha val="60000"/>
                      </a:schemeClr>
                    </a:glow>
                    <a:innerShdw blurRad="114300">
                      <a:prstClr val="black"/>
                    </a:innerShdw>
                  </a:effectLst>
                  <a:latin typeface="Calibri" panose="020F0502020204030204" pitchFamily="34" charset="0"/>
                </a:rPr>
                <a:t>问</a:t>
              </a:r>
              <a:endParaRPr lang="en-US" altLang="zh-CN" sz="2800" b="1" dirty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Calibri" panose="020F0502020204030204" pitchFamily="34" charset="0"/>
              </a:endParaRPr>
            </a:p>
            <a:p>
              <a:pPr algn="ctr"/>
              <a:r>
                <a:rPr lang="zh-CN" altLang="en-US" sz="2800" b="1" dirty="0">
                  <a:effectLst>
                    <a:glow rad="101600">
                      <a:schemeClr val="bg1">
                        <a:lumMod val="75000"/>
                        <a:alpha val="60000"/>
                      </a:schemeClr>
                    </a:glow>
                    <a:innerShdw blurRad="114300">
                      <a:prstClr val="black"/>
                    </a:innerShdw>
                  </a:effectLst>
                  <a:latin typeface="Calibri" panose="020F0502020204030204" pitchFamily="34" charset="0"/>
                </a:rPr>
                <a:t>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714776" y="4357720"/>
              <a:ext cx="4572000" cy="46166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zh-CN" altLang="en-US" sz="24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村级团费收缴几乎为零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714776" y="1714514"/>
              <a:ext cx="4572000" cy="46166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zh-CN" altLang="en-US" sz="24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少数团员团的意识不强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714776" y="2375315"/>
              <a:ext cx="4572000" cy="46166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zh-CN" altLang="en-US" sz="24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村级团组织十分薄弱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714776" y="3036117"/>
              <a:ext cx="4572000" cy="46166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zh-CN" altLang="en-US" sz="24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团员发展进度缓慢</a:t>
              </a:r>
              <a:endParaRPr lang="en-US" altLang="zh-CN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714776" y="3696919"/>
              <a:ext cx="4572000" cy="46166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zh-CN" altLang="en-US" sz="24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流动团员管理较为困难</a:t>
              </a:r>
            </a:p>
          </p:txBody>
        </p:sp>
        <p:sp>
          <p:nvSpPr>
            <p:cNvPr id="31" name="AutoShape 3"/>
            <p:cNvSpPr>
              <a:spLocks noChangeArrowheads="1"/>
            </p:cNvSpPr>
            <p:nvPr/>
          </p:nvSpPr>
          <p:spPr bwMode="auto">
            <a:xfrm>
              <a:off x="3140992" y="3106762"/>
              <a:ext cx="288000" cy="28733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zh-CN" dirty="0"/>
            </a:p>
          </p:txBody>
        </p:sp>
        <p:sp>
          <p:nvSpPr>
            <p:cNvPr id="32" name="AutoShape 3"/>
            <p:cNvSpPr>
              <a:spLocks noChangeArrowheads="1"/>
            </p:cNvSpPr>
            <p:nvPr/>
          </p:nvSpPr>
          <p:spPr bwMode="auto">
            <a:xfrm>
              <a:off x="3140992" y="3767167"/>
              <a:ext cx="288000" cy="28733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75000">
                  <a:schemeClr val="tx1">
                    <a:lumMod val="65000"/>
                    <a:lumOff val="35000"/>
                  </a:schemeClr>
                </a:gs>
              </a:gsLst>
              <a:lin ang="3000000" scaled="0"/>
            </a:gra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913130" eaLnBrk="0" hangingPunct="0"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zh-CN"/>
            </a:p>
          </p:txBody>
        </p:sp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>
              <a:off x="3140992" y="4427573"/>
              <a:ext cx="288000" cy="28733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F0000"/>
                </a:gs>
                <a:gs pos="75000">
                  <a:srgbClr val="C00000"/>
                </a:gs>
              </a:gsLst>
              <a:lin ang="3000000" scaled="0"/>
            </a:gra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zh-CN" dirty="0"/>
            </a:p>
          </p:txBody>
        </p:sp>
      </p:grpSp>
      <p:grpSp>
        <p:nvGrpSpPr>
          <p:cNvPr id="36" name="组合 5"/>
          <p:cNvGrpSpPr/>
          <p:nvPr/>
        </p:nvGrpSpPr>
        <p:grpSpPr>
          <a:xfrm>
            <a:off x="1238216" y="5150011"/>
            <a:ext cx="11287204" cy="636443"/>
            <a:chOff x="-285784" y="5150010"/>
            <a:chExt cx="11287204" cy="636443"/>
          </a:xfrm>
        </p:grpSpPr>
        <p:sp>
          <p:nvSpPr>
            <p:cNvPr id="37" name="Chevron 24"/>
            <p:cNvSpPr/>
            <p:nvPr/>
          </p:nvSpPr>
          <p:spPr>
            <a:xfrm flipV="1">
              <a:off x="-285784" y="5150010"/>
              <a:ext cx="9666150" cy="636443"/>
            </a:xfrm>
            <a:prstGeom prst="chevron">
              <a:avLst>
                <a:gd name="adj" fmla="val 30408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FFCC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52400" dist="1270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glow rad="101600">
                    <a:srgbClr val="FFCC0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71670" y="5305024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3 . </a:t>
              </a:r>
              <a:r>
                <a:rPr lang="zh-CN" altLang="en-US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目前存在的问题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00826" y="5305024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 w="18415" cmpd="sng">
                    <a:noFill/>
                    <a:prstDash val="solid"/>
                  </a:ln>
                  <a:solidFill>
                    <a:srgbClr val="FFFFFF">
                      <a:alpha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+mn-ea"/>
                </a:rPr>
                <a:t>4. </a:t>
              </a:r>
              <a:r>
                <a:rPr lang="zh-CN" altLang="en-US" sz="1600" dirty="0">
                  <a:ln w="18415" cmpd="sng">
                    <a:noFill/>
                    <a:prstDash val="solid"/>
                  </a:ln>
                  <a:solidFill>
                    <a:srgbClr val="FFFFFF">
                      <a:alpha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+mn-ea"/>
                </a:rPr>
                <a:t>提出意见和建议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0"/>
          <p:cNvGrpSpPr/>
          <p:nvPr/>
        </p:nvGrpSpPr>
        <p:grpSpPr>
          <a:xfrm>
            <a:off x="1238216" y="5150012"/>
            <a:ext cx="8666018" cy="636443"/>
            <a:chOff x="714348" y="5150011"/>
            <a:chExt cx="8666018" cy="636443"/>
          </a:xfrm>
        </p:grpSpPr>
        <p:sp>
          <p:nvSpPr>
            <p:cNvPr id="18" name="Chevron 24"/>
            <p:cNvSpPr/>
            <p:nvPr/>
          </p:nvSpPr>
          <p:spPr>
            <a:xfrm flipV="1">
              <a:off x="714348" y="5150011"/>
              <a:ext cx="8666018" cy="636443"/>
            </a:xfrm>
            <a:prstGeom prst="chevron">
              <a:avLst>
                <a:gd name="adj" fmla="val 30408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>
              <a:solidFill>
                <a:srgbClr val="FFCC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52400" dist="1270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glow rad="101600">
                    <a:srgbClr val="FFCC0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00496" y="5305024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4 . </a:t>
              </a:r>
              <a:r>
                <a:rPr lang="zh-CN" altLang="en-US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提出意见和建议</a:t>
              </a:r>
            </a:p>
          </p:txBody>
        </p:sp>
      </p:grpSp>
    </p:spTree>
  </p:cSld>
  <p:clrMapOvr>
    <a:masterClrMapping/>
  </p:clrMapOvr>
  <p:transition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022562" y="1643076"/>
            <a:ext cx="8145405" cy="3714750"/>
          </a:xfrm>
          <a:prstGeom prst="roundRect">
            <a:avLst>
              <a:gd name="adj" fmla="val 2028"/>
            </a:avLst>
          </a:prstGeom>
          <a:solidFill>
            <a:schemeClr val="bg1">
              <a:alpha val="60000"/>
            </a:schemeClr>
          </a:solidFill>
          <a:ln w="38100">
            <a:solidFill>
              <a:srgbClr val="FF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81224" y="1214423"/>
            <a:ext cx="285752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意见和建议</a:t>
            </a:r>
          </a:p>
        </p:txBody>
      </p:sp>
      <p:sp>
        <p:nvSpPr>
          <p:cNvPr id="21" name="矩形 20"/>
          <p:cNvSpPr/>
          <p:nvPr/>
        </p:nvSpPr>
        <p:spPr>
          <a:xfrm>
            <a:off x="2309786" y="2025086"/>
            <a:ext cx="771530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CN" altLang="en-US" sz="2400" dirty="0">
                <a:latin typeface="+mn-ea"/>
              </a:rPr>
              <a:t>       抓好团干的培训和教育，提高团委班子整体工作能力；</a:t>
            </a:r>
            <a:endParaRPr lang="en-US" altLang="zh-CN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       积极开展团的活动，增强团员意识，提高团组织的凝聚力；</a:t>
            </a:r>
            <a:endParaRPr lang="en-US" altLang="zh-CN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       争取支持，落实资金，启动村级团支部评比表彰等活动，增强工作活力；</a:t>
            </a:r>
            <a:endParaRPr lang="en-US" altLang="zh-CN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       以活动为载体，重视和关注农村青少年的身心健康和生活、学习困难，千方百计为青少年办好事、做实事。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png"/>
          <p:cNvPicPr>
            <a:picLocks noChangeAspect="1"/>
          </p:cNvPicPr>
          <p:nvPr/>
        </p:nvPicPr>
        <p:blipFill>
          <a:blip r:embed="rId2"/>
          <a:srcRect l="12584" t="38390" b="19537"/>
          <a:stretch>
            <a:fillRect/>
          </a:stretch>
        </p:blipFill>
        <p:spPr bwMode="auto">
          <a:xfrm>
            <a:off x="2674937" y="1720842"/>
            <a:ext cx="9517063" cy="343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15.png"/>
          <p:cNvPicPr>
            <a:picLocks noChangeAspect="1"/>
          </p:cNvPicPr>
          <p:nvPr/>
        </p:nvPicPr>
        <p:blipFill>
          <a:blip r:embed="rId3"/>
          <a:srcRect t="54024" r="72070" b="22987"/>
          <a:stretch>
            <a:fillRect/>
          </a:stretch>
        </p:blipFill>
        <p:spPr bwMode="auto">
          <a:xfrm>
            <a:off x="0" y="3067058"/>
            <a:ext cx="5310182" cy="221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67108" y="2928935"/>
            <a:ext cx="507209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400" b="1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 报 完 毕     谢 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050248" y="2571744"/>
            <a:ext cx="826059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000" b="1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抓好自身建设  增强基层活力</a:t>
            </a:r>
            <a:endParaRPr lang="zh-CN" altLang="en-US" sz="5000" b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23902" y="2627652"/>
            <a:ext cx="1328746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000" b="1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000" b="1" dirty="0">
                <a:ln w="12700">
                  <a:solidFill>
                    <a:srgbClr val="FFCC00"/>
                  </a:solidFill>
                  <a:prstDash val="solid"/>
                </a:ln>
                <a:gradFill flip="none" rotWithShape="1">
                  <a:gsLst>
                    <a:gs pos="0">
                      <a:srgbClr val="EE3F24">
                        <a:shade val="30000"/>
                        <a:satMod val="115000"/>
                      </a:srgbClr>
                    </a:gs>
                    <a:gs pos="50000">
                      <a:srgbClr val="EE3F24">
                        <a:shade val="67500"/>
                        <a:satMod val="115000"/>
                      </a:srgbClr>
                    </a:gs>
                    <a:gs pos="100000">
                      <a:srgbClr val="EE3F24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6000" b="1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000" b="1" dirty="0">
                <a:ln w="12700">
                  <a:solidFill>
                    <a:srgbClr val="FFCC00"/>
                  </a:solidFill>
                  <a:prstDash val="solid"/>
                </a:ln>
                <a:gradFill flip="none" rotWithShape="1">
                  <a:gsLst>
                    <a:gs pos="0">
                      <a:srgbClr val="EE3F24">
                        <a:shade val="30000"/>
                        <a:satMod val="115000"/>
                      </a:srgbClr>
                    </a:gs>
                    <a:gs pos="50000">
                      <a:srgbClr val="EE3F24">
                        <a:shade val="67500"/>
                        <a:satMod val="115000"/>
                      </a:srgbClr>
                    </a:gs>
                    <a:gs pos="100000">
                      <a:srgbClr val="EE3F24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■ ■ ■ ■ ■ ■ ■ ■ ■ ■ ■ ■ ■ ■ ■ ■ ■</a:t>
            </a:r>
            <a:endParaRPr lang="en-US" altLang="zh-CN" sz="6000" b="1" dirty="0">
              <a:ln w="12700">
                <a:solidFill>
                  <a:srgbClr val="FFCC00"/>
                </a:solidFill>
                <a:prstDash val="solid"/>
              </a:ln>
              <a:gradFill flip="none" rotWithShape="1">
                <a:gsLst>
                  <a:gs pos="0">
                    <a:srgbClr val="EE3F24">
                      <a:shade val="30000"/>
                      <a:satMod val="115000"/>
                    </a:srgbClr>
                  </a:gs>
                  <a:gs pos="50000">
                    <a:srgbClr val="EE3F24">
                      <a:shade val="67500"/>
                      <a:satMod val="115000"/>
                    </a:srgbClr>
                  </a:gs>
                  <a:gs pos="100000">
                    <a:srgbClr val="EE3F24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glow rad="139700">
                  <a:srgbClr val="FF0000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238622" y="5072074"/>
            <a:ext cx="10001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810121" y="5072074"/>
            <a:ext cx="10001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81621" y="5072074"/>
            <a:ext cx="10001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953261" y="5003108"/>
            <a:ext cx="10001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67644" y="5003108"/>
            <a:ext cx="10001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镇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667123" y="5072074"/>
            <a:ext cx="10001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238877" y="5003108"/>
            <a:ext cx="10001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</a:p>
        </p:txBody>
      </p:sp>
      <p:sp>
        <p:nvSpPr>
          <p:cNvPr id="52" name="矩形 51"/>
          <p:cNvSpPr/>
          <p:nvPr/>
        </p:nvSpPr>
        <p:spPr>
          <a:xfrm>
            <a:off x="8810644" y="6357958"/>
            <a:ext cx="42862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2" name="4-Point Star 28"/>
          <p:cNvSpPr/>
          <p:nvPr/>
        </p:nvSpPr>
        <p:spPr>
          <a:xfrm rot="890656">
            <a:off x="3465307" y="2201210"/>
            <a:ext cx="785003" cy="757621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4-Point Star 29"/>
          <p:cNvSpPr/>
          <p:nvPr/>
        </p:nvSpPr>
        <p:spPr>
          <a:xfrm rot="890656">
            <a:off x="6944431" y="2137247"/>
            <a:ext cx="585475" cy="56505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4-Point Star 30"/>
          <p:cNvSpPr/>
          <p:nvPr/>
        </p:nvSpPr>
        <p:spPr>
          <a:xfrm rot="890656">
            <a:off x="8959887" y="3305795"/>
            <a:ext cx="446002" cy="43044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4-Point Star 31"/>
          <p:cNvSpPr/>
          <p:nvPr/>
        </p:nvSpPr>
        <p:spPr>
          <a:xfrm rot="890656">
            <a:off x="4237268" y="3000277"/>
            <a:ext cx="537419" cy="51867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4-Point Star 55"/>
          <p:cNvSpPr/>
          <p:nvPr/>
        </p:nvSpPr>
        <p:spPr>
          <a:xfrm rot="890656">
            <a:off x="5215358" y="2407997"/>
            <a:ext cx="537419" cy="5186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accel="50000" decel="5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accel="50000" de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accel="50000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6" presetClass="emph" presetSubtype="0" accel="50000" decel="5000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accel="50000" decel="5000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accel="50000" decel="5000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accel="50000" decel="50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accel="50000" decel="5000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accel="50000" decel="5000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19" presetID="10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050248" y="2571744"/>
            <a:ext cx="826059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000" b="1" dirty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抓好自身建设  增强基层活力</a:t>
            </a:r>
            <a:endParaRPr lang="zh-CN" altLang="en-US" sz="5000" b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4238612" y="1819116"/>
            <a:ext cx="324000" cy="324000"/>
          </a:xfrm>
          <a:prstGeom prst="rect">
            <a:avLst/>
          </a:prstGeom>
          <a:gradFill>
            <a:gsLst>
              <a:gs pos="0">
                <a:srgbClr val="FF0000"/>
              </a:gs>
              <a:gs pos="75000">
                <a:srgbClr val="C00000"/>
              </a:gs>
            </a:gsLst>
            <a:lin ang="3000000" scaled="0"/>
          </a:gradFill>
          <a:ln w="12700">
            <a:solidFill>
              <a:srgbClr val="FFCC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8678" y="171448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1 . </a:t>
            </a: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某某镇基本团情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4238612" y="2604934"/>
            <a:ext cx="324000" cy="324000"/>
          </a:xfrm>
          <a:prstGeom prst="rect">
            <a:avLst/>
          </a:prstGeom>
          <a:gradFill>
            <a:gsLst>
              <a:gs pos="0">
                <a:srgbClr val="FF0000"/>
              </a:gs>
              <a:gs pos="75000">
                <a:srgbClr val="C00000"/>
              </a:gs>
            </a:gsLst>
            <a:lin ang="3000000" scaled="0"/>
          </a:gradFill>
          <a:ln w="12700">
            <a:solidFill>
              <a:srgbClr val="FFCC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8678" y="250030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2 . 2010</a:t>
            </a: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年团的工作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4238612" y="3390752"/>
            <a:ext cx="324000" cy="324000"/>
          </a:xfrm>
          <a:prstGeom prst="rect">
            <a:avLst/>
          </a:prstGeom>
          <a:gradFill>
            <a:gsLst>
              <a:gs pos="0">
                <a:srgbClr val="FF0000"/>
              </a:gs>
              <a:gs pos="75000">
                <a:srgbClr val="C00000"/>
              </a:gs>
            </a:gsLst>
            <a:lin ang="3000000" scaled="0"/>
          </a:gradFill>
          <a:ln w="12700">
            <a:solidFill>
              <a:srgbClr val="FFCC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238612" y="4176570"/>
            <a:ext cx="324000" cy="324000"/>
          </a:xfrm>
          <a:prstGeom prst="rect">
            <a:avLst/>
          </a:prstGeom>
          <a:gradFill>
            <a:gsLst>
              <a:gs pos="0">
                <a:srgbClr val="FF0000"/>
              </a:gs>
              <a:gs pos="75000">
                <a:srgbClr val="C00000"/>
              </a:gs>
            </a:gsLst>
            <a:lin ang="3000000" scaled="0"/>
          </a:gradFill>
          <a:ln w="12700">
            <a:solidFill>
              <a:srgbClr val="FFCC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8678" y="328612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3 . </a:t>
            </a: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目前存在的问题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38678" y="4071942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4 . </a:t>
            </a: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提出意见和建议</a:t>
            </a:r>
          </a:p>
        </p:txBody>
      </p:sp>
      <p:sp>
        <p:nvSpPr>
          <p:cNvPr id="31" name="矩形 30"/>
          <p:cNvSpPr/>
          <p:nvPr/>
        </p:nvSpPr>
        <p:spPr>
          <a:xfrm>
            <a:off x="8810644" y="5857892"/>
            <a:ext cx="42862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809998" y="5003108"/>
            <a:ext cx="5000646" cy="646331"/>
            <a:chOff x="2143122" y="5003107"/>
            <a:chExt cx="5000646" cy="646331"/>
          </a:xfrm>
        </p:grpSpPr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2714621" y="5072074"/>
              <a:ext cx="10001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ln w="1270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报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3286120" y="5072074"/>
              <a:ext cx="10001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ln w="1270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单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857620" y="5072074"/>
              <a:ext cx="10001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ln w="1270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位</a:t>
              </a: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429260" y="5003107"/>
              <a:ext cx="100012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n w="1270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某</a:t>
              </a: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6143643" y="5003107"/>
              <a:ext cx="100012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n w="1270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镇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2143122" y="5072074"/>
              <a:ext cx="10001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ln w="1270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汇</a:t>
              </a: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4714876" y="5003107"/>
              <a:ext cx="100012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n w="1270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某</a:t>
              </a:r>
            </a:p>
          </p:txBody>
        </p:sp>
      </p:grpSp>
      <p:sp>
        <p:nvSpPr>
          <p:cNvPr id="19" name="矩形 18"/>
          <p:cNvSpPr/>
          <p:nvPr/>
        </p:nvSpPr>
        <p:spPr bwMode="auto">
          <a:xfrm>
            <a:off x="4810116" y="5143512"/>
            <a:ext cx="5184000" cy="324000"/>
          </a:xfrm>
          <a:prstGeom prst="rect">
            <a:avLst/>
          </a:prstGeom>
          <a:gradFill>
            <a:gsLst>
              <a:gs pos="0">
                <a:srgbClr val="FF0000"/>
              </a:gs>
              <a:gs pos="75000">
                <a:srgbClr val="C00000"/>
              </a:gs>
            </a:gsLst>
            <a:lin ang="3000000" scaled="0"/>
          </a:gradFill>
          <a:ln w="12700">
            <a:solidFill>
              <a:srgbClr val="FFCC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9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007 L 0.1335 0.3354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5 -0.00301 L 0.13489 -0.0030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21600000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17 -1.11111E-6 C -0.07465 -0.01805 -0.35642 -0.06204 -0.44705 -0.1088 C -0.53767 -0.15555 -0.56389 -0.21805 -0.54427 -0.28102 C -0.52465 -0.34398 -0.37378 -0.44375 -0.32916 -0.48657 " pathEditMode="relative" rAng="0" ptsTypes="aa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625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0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9" grpId="0"/>
      <p:bldP spid="30" grpId="0"/>
      <p:bldP spid="31" grpId="0"/>
      <p:bldP spid="19" grpId="0" animBg="1"/>
      <p:bldP spid="19" grpId="1" animBg="1"/>
      <p:bldP spid="19" grpId="2" animBg="1"/>
      <p:bldP spid="19" grpId="3" animBg="1"/>
      <p:bldP spid="19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678" y="171448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1 . </a:t>
            </a: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某某镇基本团情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8678" y="250030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2 . 2010</a:t>
            </a: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年团的工作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4238612" y="4176570"/>
            <a:ext cx="324000" cy="324000"/>
          </a:xfrm>
          <a:prstGeom prst="rect">
            <a:avLst/>
          </a:prstGeom>
          <a:gradFill>
            <a:gsLst>
              <a:gs pos="0">
                <a:srgbClr val="FF0000"/>
              </a:gs>
              <a:gs pos="75000">
                <a:srgbClr val="C00000"/>
              </a:gs>
            </a:gsLst>
            <a:lin ang="3000000" scaled="0"/>
          </a:gradFill>
          <a:ln w="12700">
            <a:solidFill>
              <a:srgbClr val="FFCC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8678" y="328612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3 . </a:t>
            </a: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目前存在的问题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8678" y="4071942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4 . </a:t>
            </a: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提出意见和建议</a:t>
            </a:r>
          </a:p>
        </p:txBody>
      </p:sp>
      <p:sp>
        <p:nvSpPr>
          <p:cNvPr id="7" name="Chevron 24"/>
          <p:cNvSpPr/>
          <p:nvPr/>
        </p:nvSpPr>
        <p:spPr>
          <a:xfrm flipV="1">
            <a:off x="2238348" y="5150012"/>
            <a:ext cx="8666018" cy="636443"/>
          </a:xfrm>
          <a:prstGeom prst="chevron">
            <a:avLst>
              <a:gd name="adj" fmla="val 30408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rgbClr val="FFCC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glow rad="101600">
                  <a:srgbClr val="FFCC00">
                    <a:alpha val="60000"/>
                  </a:srgb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670" y="5305024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n-ea"/>
              </a:rPr>
              <a:t>1 . </a:t>
            </a:r>
            <a:r>
              <a:rPr lang="zh-CN" altLang="en-US" sz="16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n-ea"/>
              </a:rPr>
              <a:t>某某镇基本团情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4826" y="5305024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n w="18415" cmpd="sng">
                  <a:noFill/>
                  <a:prstDash val="solid"/>
                </a:ln>
                <a:solidFill>
                  <a:srgbClr val="FFFFFF">
                    <a:alpha val="4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+mn-ea"/>
              </a:rPr>
              <a:t>2 . 2010</a:t>
            </a:r>
            <a:r>
              <a:rPr lang="zh-CN" altLang="en-US" sz="1600" dirty="0">
                <a:ln w="18415" cmpd="sng">
                  <a:noFill/>
                  <a:prstDash val="solid"/>
                </a:ln>
                <a:solidFill>
                  <a:srgbClr val="FFFFFF">
                    <a:alpha val="4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+mn-ea"/>
              </a:rPr>
              <a:t>年团的工作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4.44444E-6 C -0.02361 -0.00601 -0.10833 -0.0125 -0.14201 -0.03634 C -0.17569 -0.06041 -0.19254 -0.10486 -0.20174 -0.14375 C -0.21094 -0.18287 -0.19844 -0.24351 -0.19757 -0.26967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2.22222E-6 C -0.01441 0.01088 -0.05677 0.05046 -0.08646 0.06574 C -0.11615 0.08102 -0.14601 0.09745 -0.17813 0.09166 C -0.21024 0.08588 -0.25538 0.05625 -0.27951 0.03055 C -0.30365 0.00486 -0.31354 -0.04283 -0.32257 -0.06204 " pathEditMode="relative" rAng="0" ptsTypes="aaa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1.11111E-6 C -0.00069 0.02083 0.01198 0.08681 -0.00451 0.12523 C -0.02101 0.16366 -0.05712 0.21158 -0.09896 0.23079 C -0.1408 0.25 -0.22326 0.2382 -0.2559 0.24005 " pathEditMode="relative" rAng="0" ptsTypes="aa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4.44444E-6 C 0.02378 0.00602 0.11684 0.00602 0.14271 0.03658 C 0.16858 0.06713 0.17187 0.13889 0.15521 0.18287 C 0.13854 0.22686 0.06615 0.27662 0.04271 0.30139 " pathEditMode="relative" rAng="0" ptsTypes="aa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8542 -0.17454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emph" presetSubtype="0" repeatCount="8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2 -0.17457 L 0.18542 0.18219 " pathEditMode="relative" rAng="0" ptsTypes="AA">
                                      <p:cBhvr>
                                        <p:cTn id="3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4" grpId="1" animBg="1"/>
      <p:bldP spid="4" grpId="2" animBg="1"/>
      <p:bldP spid="4" grpId="3" animBg="1"/>
      <p:bldP spid="4" grpId="4" animBg="1"/>
      <p:bldP spid="5" grpId="0"/>
      <p:bldP spid="5" grpId="1"/>
      <p:bldP spid="6" grpId="0"/>
      <p:bldP spid="6" grpId="1"/>
      <p:bldP spid="7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238348" y="5150012"/>
            <a:ext cx="10287072" cy="636443"/>
            <a:chOff x="714348" y="5150011"/>
            <a:chExt cx="10287072" cy="636443"/>
          </a:xfrm>
        </p:grpSpPr>
        <p:sp>
          <p:nvSpPr>
            <p:cNvPr id="7" name="Chevron 24"/>
            <p:cNvSpPr/>
            <p:nvPr/>
          </p:nvSpPr>
          <p:spPr>
            <a:xfrm flipV="1">
              <a:off x="714348" y="5150011"/>
              <a:ext cx="8666018" cy="636443"/>
            </a:xfrm>
            <a:prstGeom prst="chevron">
              <a:avLst>
                <a:gd name="adj" fmla="val 30408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FFCC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52400" dist="1270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glow rad="101600">
                    <a:srgbClr val="FFCC0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71670" y="5305024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1 . </a:t>
              </a:r>
              <a:r>
                <a:rPr lang="zh-CN" altLang="en-US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某某镇基本团情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00826" y="5305024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 w="18415" cmpd="sng">
                    <a:noFill/>
                    <a:prstDash val="solid"/>
                  </a:ln>
                  <a:solidFill>
                    <a:srgbClr val="FFFFFF">
                      <a:alpha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+mn-ea"/>
                </a:rPr>
                <a:t>2 . 2010</a:t>
              </a:r>
              <a:r>
                <a:rPr lang="zh-CN" altLang="en-US" sz="1600" dirty="0">
                  <a:ln w="18415" cmpd="sng">
                    <a:noFill/>
                    <a:prstDash val="solid"/>
                  </a:ln>
                  <a:solidFill>
                    <a:srgbClr val="FFFFFF">
                      <a:alpha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+mn-ea"/>
                </a:rPr>
                <a:t>年团的工作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2595538" y="1571612"/>
            <a:ext cx="7000924" cy="3816000"/>
          </a:xfrm>
          <a:prstGeom prst="roundRect">
            <a:avLst>
              <a:gd name="adj" fmla="val 2028"/>
            </a:avLst>
          </a:prstGeom>
          <a:solidFill>
            <a:schemeClr val="bg1">
              <a:alpha val="60000"/>
            </a:schemeClr>
          </a:solidFill>
          <a:ln w="381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67108" y="1285860"/>
            <a:ext cx="4906490" cy="3876804"/>
            <a:chOff x="542150" y="1643050"/>
            <a:chExt cx="4318878" cy="3233862"/>
          </a:xfrm>
        </p:grpSpPr>
        <p:pic>
          <p:nvPicPr>
            <p:cNvPr id="7" name="Picture 3" descr="16523613_bird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150" y="1643050"/>
              <a:ext cx="4172726" cy="3233862"/>
            </a:xfrm>
            <a:prstGeom prst="snip1Rect">
              <a:avLst>
                <a:gd name="adj" fmla="val 14381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</a:gradFill>
            <a:scene3d>
              <a:camera prst="perspectiveFront" fov="3600000">
                <a:rot lat="20309483" lon="139544" rev="20823190"/>
              </a:camera>
              <a:lightRig rig="soft" dir="t">
                <a:rot lat="0" lon="0" rev="0"/>
              </a:lightRig>
            </a:scene3d>
            <a:sp3d extrusionH="107950">
              <a:extrusionClr>
                <a:schemeClr val="bg1"/>
              </a:extrusionClr>
            </a:sp3d>
          </p:spPr>
        </p:pic>
        <p:sp>
          <p:nvSpPr>
            <p:cNvPr id="8" name="Right Triangle 4"/>
            <p:cNvSpPr/>
            <p:nvPr/>
          </p:nvSpPr>
          <p:spPr>
            <a:xfrm rot="21292230">
              <a:off x="4409115" y="2179364"/>
              <a:ext cx="451913" cy="443327"/>
            </a:xfrm>
            <a:prstGeom prst="rtTriangl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Front" fov="3600000">
                <a:rot lat="20309483" lon="139544" rev="20823190"/>
              </a:camera>
              <a:lightRig rig="soft" dir="t">
                <a:rot lat="0" lon="0" rev="0"/>
              </a:lightRig>
            </a:scene3d>
            <a:sp3d extrusionH="1079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238480" y="2035722"/>
            <a:ext cx="5857916" cy="29649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                        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某某镇位于某某某某国家级风景</a:t>
            </a:r>
            <a:endParaRPr lang="en-US" altLang="zh-CN" sz="2000" dirty="0">
              <a:ln w="12700">
                <a:noFill/>
                <a:prstDash val="solid"/>
              </a:ln>
              <a:latin typeface="+mn-ea"/>
            </a:endParaRPr>
          </a:p>
          <a:p>
            <a:pPr>
              <a:lnSpc>
                <a:spcPts val="3200"/>
              </a:lnSpc>
            </a:pP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                  名胜区腹地，幅员</a:t>
            </a:r>
            <a:r>
              <a:rPr lang="en-US" altLang="zh-CN" sz="2000" dirty="0">
                <a:ln w="12700">
                  <a:noFill/>
                  <a:prstDash val="solid"/>
                </a:ln>
                <a:latin typeface="+mn-ea"/>
              </a:rPr>
              <a:t>×××××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平方公里，</a:t>
            </a:r>
            <a:endParaRPr lang="en-US" altLang="zh-CN" sz="2000" dirty="0">
              <a:ln w="12700">
                <a:noFill/>
                <a:prstDash val="solid"/>
              </a:ln>
              <a:latin typeface="+mn-ea"/>
            </a:endParaRPr>
          </a:p>
          <a:p>
            <a:pPr>
              <a:lnSpc>
                <a:spcPts val="3200"/>
              </a:lnSpc>
            </a:pPr>
            <a:r>
              <a:rPr lang="en-US" altLang="zh-CN" sz="2000" dirty="0">
                <a:ln w="12700">
                  <a:noFill/>
                  <a:prstDash val="solid"/>
                </a:ln>
                <a:latin typeface="+mn-ea"/>
              </a:rPr>
              <a:t>                  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总人口</a:t>
            </a:r>
            <a:r>
              <a:rPr lang="en-US" altLang="zh-CN" sz="2000" dirty="0">
                <a:ln w="12700">
                  <a:noFill/>
                  <a:prstDash val="solid"/>
                </a:ln>
                <a:latin typeface="+mn-ea"/>
              </a:rPr>
              <a:t>××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万，全镇</a:t>
            </a:r>
            <a:r>
              <a:rPr lang="en-US" altLang="zh-CN" sz="2000" dirty="0">
                <a:ln w="12700">
                  <a:noFill/>
                  <a:prstDash val="solid"/>
                </a:ln>
                <a:latin typeface="+mn-ea"/>
              </a:rPr>
              <a:t>28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岁以下青年数</a:t>
            </a:r>
            <a:r>
              <a:rPr lang="en-US" altLang="zh-CN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9142 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人。共青团某某镇委员会新一届团委班子，设书记 </a:t>
            </a:r>
            <a:r>
              <a:rPr lang="en-US" altLang="zh-CN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人，团委委员 </a:t>
            </a:r>
            <a:r>
              <a:rPr lang="en-US" altLang="zh-CN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5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人，团委专职干部 </a:t>
            </a:r>
            <a:r>
              <a:rPr lang="en-US" altLang="zh-CN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3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人。镇团委下设 </a:t>
            </a:r>
            <a:r>
              <a:rPr lang="en-US" altLang="zh-CN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4 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个团总支，</a:t>
            </a:r>
            <a:r>
              <a:rPr lang="en-US" altLang="zh-CN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23 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个团支部，共有团员</a:t>
            </a:r>
            <a:r>
              <a:rPr lang="en-US" altLang="zh-CN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1545 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人，团青比例 </a:t>
            </a:r>
            <a:r>
              <a:rPr lang="en-US" altLang="zh-CN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16.9% </a:t>
            </a:r>
            <a:r>
              <a:rPr lang="zh-CN" altLang="en-US" sz="2000" dirty="0">
                <a:ln w="12700">
                  <a:noFill/>
                  <a:prstDash val="solid"/>
                </a:ln>
                <a:latin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9" presetClass="pat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1.11111E-6 L -0.2467 -0.1486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-7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2238348" y="5150012"/>
            <a:ext cx="10287072" cy="636443"/>
            <a:chOff x="714348" y="5150011"/>
            <a:chExt cx="10287072" cy="636443"/>
          </a:xfrm>
        </p:grpSpPr>
        <p:sp>
          <p:nvSpPr>
            <p:cNvPr id="7" name="Chevron 24"/>
            <p:cNvSpPr/>
            <p:nvPr/>
          </p:nvSpPr>
          <p:spPr>
            <a:xfrm flipV="1">
              <a:off x="714348" y="5150011"/>
              <a:ext cx="8666018" cy="636443"/>
            </a:xfrm>
            <a:prstGeom prst="chevron">
              <a:avLst>
                <a:gd name="adj" fmla="val 30408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FFCC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52400" dist="1270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glow rad="101600">
                    <a:srgbClr val="FFCC0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71670" y="5305024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1 . </a:t>
              </a:r>
              <a:r>
                <a:rPr lang="zh-CN" altLang="en-US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某某镇基本团情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00826" y="5305024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 w="18415" cmpd="sng">
                    <a:noFill/>
                    <a:prstDash val="solid"/>
                  </a:ln>
                  <a:solidFill>
                    <a:srgbClr val="FFFFFF">
                      <a:alpha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+mn-ea"/>
                </a:rPr>
                <a:t>2 . 2010</a:t>
              </a:r>
              <a:r>
                <a:rPr lang="zh-CN" altLang="en-US" sz="1600" dirty="0">
                  <a:ln w="18415" cmpd="sng">
                    <a:noFill/>
                    <a:prstDash val="solid"/>
                  </a:ln>
                  <a:solidFill>
                    <a:srgbClr val="FFFFFF">
                      <a:alpha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+mn-ea"/>
                </a:rPr>
                <a:t>年团的工作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38216" y="5150011"/>
            <a:ext cx="11287204" cy="636443"/>
            <a:chOff x="-285784" y="5150010"/>
            <a:chExt cx="11287204" cy="636443"/>
          </a:xfrm>
        </p:grpSpPr>
        <p:sp>
          <p:nvSpPr>
            <p:cNvPr id="7" name="Chevron 24"/>
            <p:cNvSpPr/>
            <p:nvPr/>
          </p:nvSpPr>
          <p:spPr>
            <a:xfrm flipV="1">
              <a:off x="-285784" y="5150010"/>
              <a:ext cx="9666150" cy="636443"/>
            </a:xfrm>
            <a:prstGeom prst="chevron">
              <a:avLst>
                <a:gd name="adj" fmla="val 30408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>
              <a:solidFill>
                <a:srgbClr val="FFCC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52400" dist="1270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glow rad="101600">
                    <a:srgbClr val="FFCC0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71670" y="5305024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2 . 2010</a:t>
              </a:r>
              <a:r>
                <a:rPr lang="zh-CN" altLang="en-US" sz="1600" dirty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+mn-ea"/>
                </a:rPr>
                <a:t>年团的工作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00826" y="5305024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 w="18415" cmpd="sng">
                    <a:noFill/>
                    <a:prstDash val="solid"/>
                  </a:ln>
                  <a:solidFill>
                    <a:srgbClr val="FFFFFF">
                      <a:alpha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+mn-ea"/>
                </a:rPr>
                <a:t>3 . </a:t>
              </a:r>
              <a:r>
                <a:rPr lang="zh-CN" altLang="en-US" sz="1600" dirty="0">
                  <a:ln w="18415" cmpd="sng">
                    <a:noFill/>
                    <a:prstDash val="solid"/>
                  </a:ln>
                  <a:solidFill>
                    <a:srgbClr val="FFFFFF">
                      <a:alpha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+mn-ea"/>
                </a:rPr>
                <a:t>目前存在的问题</a:t>
              </a:r>
            </a:p>
          </p:txBody>
        </p:sp>
      </p:grpSp>
    </p:spTree>
  </p:cSld>
  <p:clrMapOvr>
    <a:masterClrMapping/>
  </p:clrMapOvr>
  <p:transition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5670" y="1513413"/>
            <a:ext cx="5399616" cy="344515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34209">
            <a:off x="6146811" y="2582491"/>
            <a:ext cx="5060165" cy="322857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8" name="组合 7"/>
          <p:cNvGrpSpPr/>
          <p:nvPr/>
        </p:nvGrpSpPr>
        <p:grpSpPr>
          <a:xfrm>
            <a:off x="2238349" y="1698604"/>
            <a:ext cx="691215" cy="3516347"/>
            <a:chOff x="808951" y="1500174"/>
            <a:chExt cx="691215" cy="3516347"/>
          </a:xfrm>
        </p:grpSpPr>
        <p:sp>
          <p:nvSpPr>
            <p:cNvPr id="6" name="TextBox 5"/>
            <p:cNvSpPr txBox="1"/>
            <p:nvPr/>
          </p:nvSpPr>
          <p:spPr>
            <a:xfrm>
              <a:off x="936290" y="1500174"/>
              <a:ext cx="492443" cy="351634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zh-CN" altLang="en-US" sz="2000" dirty="0">
                  <a:latin typeface="+mn-ea"/>
                </a:rPr>
                <a:t>结合参军入伍发展团员        名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808951" y="4071942"/>
              <a:ext cx="6912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+mn-ea"/>
                </a:rPr>
                <a:t>23</a:t>
              </a:r>
              <a:endParaRPr lang="zh-CN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宽屏</PresentationFormat>
  <Paragraphs>62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微软雅黑</vt:lpstr>
      <vt:lpstr>Arial</vt:lpstr>
      <vt:lpstr>Calibri</vt:lpstr>
      <vt:lpstr>Verdana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天 下</cp:lastModifiedBy>
  <cp:revision>120</cp:revision>
  <dcterms:created xsi:type="dcterms:W3CDTF">2010-10-13T12:51:00Z</dcterms:created>
  <dcterms:modified xsi:type="dcterms:W3CDTF">2021-01-05T07:26:23Z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