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4" r:id="rId10"/>
    <p:sldId id="265" r:id="rId11"/>
    <p:sldId id="267" r:id="rId12"/>
    <p:sldId id="266" r:id="rId13"/>
    <p:sldId id="269" r:id="rId14"/>
    <p:sldId id="268" r:id="rId15"/>
    <p:sldId id="271" r:id="rId16"/>
    <p:sldId id="272" r:id="rId17"/>
    <p:sldId id="270" r:id="rId18"/>
    <p:sldId id="273" r:id="rId19"/>
    <p:sldId id="274" r:id="rId20"/>
    <p:sldId id="276" r:id="rId21"/>
    <p:sldId id="275" r:id="rId22"/>
    <p:sldId id="278" r:id="rId23"/>
    <p:sldId id="277" r:id="rId24"/>
    <p:sldId id="279" r:id="rId25"/>
    <p:sldId id="280" r:id="rId26"/>
    <p:sldId id="282" r:id="rId27"/>
    <p:sldId id="281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CB9"/>
    <a:srgbClr val="FFCA82"/>
    <a:srgbClr val="763E23"/>
    <a:srgbClr val="9F6A3B"/>
    <a:srgbClr val="703116"/>
    <a:srgbClr val="733E25"/>
    <a:srgbClr val="946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6FF9-21DC-4DBD-AB41-3DA480A5C0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E0E07-DACA-4233-A001-183532837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16716" b="24232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D1B7-57BE-44EC-8D54-EF57C536A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9920-0F44-4D77-9030-C22EEA580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27" y="432430"/>
            <a:ext cx="7571631" cy="398984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839066" y="3242607"/>
            <a:ext cx="568736" cy="560664"/>
            <a:chOff x="5839066" y="3242607"/>
            <a:chExt cx="568736" cy="560664"/>
          </a:xfrm>
        </p:grpSpPr>
        <p:sp>
          <p:nvSpPr>
            <p:cNvPr id="8" name="椭圆 7"/>
            <p:cNvSpPr/>
            <p:nvPr/>
          </p:nvSpPr>
          <p:spPr>
            <a:xfrm>
              <a:off x="583906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64063" y="326132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0641" y="3242607"/>
            <a:ext cx="560664" cy="560664"/>
            <a:chOff x="6620641" y="3242607"/>
            <a:chExt cx="560664" cy="560664"/>
          </a:xfrm>
        </p:grpSpPr>
        <p:sp>
          <p:nvSpPr>
            <p:cNvPr id="9" name="椭圆 8"/>
            <p:cNvSpPr/>
            <p:nvPr/>
          </p:nvSpPr>
          <p:spPr>
            <a:xfrm>
              <a:off x="662064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0641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02216" y="3242607"/>
            <a:ext cx="568736" cy="560664"/>
            <a:chOff x="7402216" y="3242607"/>
            <a:chExt cx="568736" cy="560664"/>
          </a:xfrm>
        </p:grpSpPr>
        <p:sp>
          <p:nvSpPr>
            <p:cNvPr id="10" name="椭圆 9"/>
            <p:cNvSpPr/>
            <p:nvPr/>
          </p:nvSpPr>
          <p:spPr>
            <a:xfrm>
              <a:off x="740221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27213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绸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83791" y="3242607"/>
            <a:ext cx="560664" cy="560664"/>
            <a:chOff x="8183791" y="3242607"/>
            <a:chExt cx="560664" cy="560664"/>
          </a:xfrm>
        </p:grpSpPr>
        <p:sp>
          <p:nvSpPr>
            <p:cNvPr id="11" name="椭圆 10"/>
            <p:cNvSpPr/>
            <p:nvPr/>
          </p:nvSpPr>
          <p:spPr>
            <a:xfrm>
              <a:off x="818379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00716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57294" y="3242607"/>
            <a:ext cx="560664" cy="560664"/>
            <a:chOff x="8957294" y="3242607"/>
            <a:chExt cx="560664" cy="560664"/>
          </a:xfrm>
        </p:grpSpPr>
        <p:sp>
          <p:nvSpPr>
            <p:cNvPr id="12" name="椭圆 11"/>
            <p:cNvSpPr/>
            <p:nvPr/>
          </p:nvSpPr>
          <p:spPr>
            <a:xfrm>
              <a:off x="8957294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974219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16716" b="24232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开放包容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560336" y="1333500"/>
            <a:ext cx="2857500" cy="2862263"/>
          </a:xfrm>
          <a:prstGeom prst="ellipse">
            <a:avLst/>
          </a:pr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 rot="1575371">
            <a:off x="5246332" y="2491879"/>
            <a:ext cx="2570163" cy="2628900"/>
          </a:xfrm>
          <a:custGeom>
            <a:avLst/>
            <a:gdLst>
              <a:gd name="T0" fmla="*/ 477 w 518"/>
              <a:gd name="T1" fmla="*/ 129 h 529"/>
              <a:gd name="T2" fmla="*/ 471 w 518"/>
              <a:gd name="T3" fmla="*/ 0 h 529"/>
              <a:gd name="T4" fmla="*/ 355 w 518"/>
              <a:gd name="T5" fmla="*/ 29 h 529"/>
              <a:gd name="T6" fmla="*/ 259 w 518"/>
              <a:gd name="T7" fmla="*/ 11 h 529"/>
              <a:gd name="T8" fmla="*/ 0 w 518"/>
              <a:gd name="T9" fmla="*/ 270 h 529"/>
              <a:gd name="T10" fmla="*/ 259 w 518"/>
              <a:gd name="T11" fmla="*/ 529 h 529"/>
              <a:gd name="T12" fmla="*/ 518 w 518"/>
              <a:gd name="T13" fmla="*/ 270 h 529"/>
              <a:gd name="T14" fmla="*/ 477 w 518"/>
              <a:gd name="T15" fmla="*/ 1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8" h="529">
                <a:moveTo>
                  <a:pt x="477" y="129"/>
                </a:moveTo>
                <a:cubicBezTo>
                  <a:pt x="471" y="0"/>
                  <a:pt x="471" y="0"/>
                  <a:pt x="471" y="0"/>
                </a:cubicBezTo>
                <a:cubicBezTo>
                  <a:pt x="355" y="29"/>
                  <a:pt x="355" y="29"/>
                  <a:pt x="355" y="29"/>
                </a:cubicBezTo>
                <a:cubicBezTo>
                  <a:pt x="326" y="17"/>
                  <a:pt x="293" y="11"/>
                  <a:pt x="259" y="11"/>
                </a:cubicBezTo>
                <a:cubicBezTo>
                  <a:pt x="116" y="11"/>
                  <a:pt x="0" y="127"/>
                  <a:pt x="0" y="270"/>
                </a:cubicBezTo>
                <a:cubicBezTo>
                  <a:pt x="0" y="413"/>
                  <a:pt x="116" y="529"/>
                  <a:pt x="259" y="529"/>
                </a:cubicBezTo>
                <a:cubicBezTo>
                  <a:pt x="402" y="529"/>
                  <a:pt x="518" y="413"/>
                  <a:pt x="518" y="270"/>
                </a:cubicBezTo>
                <a:cubicBezTo>
                  <a:pt x="518" y="218"/>
                  <a:pt x="503" y="170"/>
                  <a:pt x="477" y="129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50258" y="3039589"/>
            <a:ext cx="2045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古丝绸之路跨越尼罗河流域、底格里斯河和幼发拉底河流域、印度河和恒河流域、黄河和长江流域</a:t>
            </a:r>
          </a:p>
        </p:txBody>
      </p:sp>
      <p:sp>
        <p:nvSpPr>
          <p:cNvPr id="17" name="Freeform 7"/>
          <p:cNvSpPr/>
          <p:nvPr/>
        </p:nvSpPr>
        <p:spPr bwMode="auto">
          <a:xfrm>
            <a:off x="3871355" y="348470"/>
            <a:ext cx="2483609" cy="2575447"/>
          </a:xfrm>
          <a:custGeom>
            <a:avLst/>
            <a:gdLst>
              <a:gd name="T0" fmla="*/ 353 w 398"/>
              <a:gd name="T1" fmla="*/ 325 h 412"/>
              <a:gd name="T2" fmla="*/ 398 w 398"/>
              <a:gd name="T3" fmla="*/ 199 h 412"/>
              <a:gd name="T4" fmla="*/ 199 w 398"/>
              <a:gd name="T5" fmla="*/ 0 h 412"/>
              <a:gd name="T6" fmla="*/ 0 w 398"/>
              <a:gd name="T7" fmla="*/ 199 h 412"/>
              <a:gd name="T8" fmla="*/ 199 w 398"/>
              <a:gd name="T9" fmla="*/ 399 h 412"/>
              <a:gd name="T10" fmla="*/ 257 w 398"/>
              <a:gd name="T11" fmla="*/ 390 h 412"/>
              <a:gd name="T12" fmla="*/ 352 w 398"/>
              <a:gd name="T13" fmla="*/ 412 h 412"/>
              <a:gd name="T14" fmla="*/ 353 w 398"/>
              <a:gd name="T15" fmla="*/ 32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" h="412">
                <a:moveTo>
                  <a:pt x="353" y="325"/>
                </a:moveTo>
                <a:cubicBezTo>
                  <a:pt x="381" y="291"/>
                  <a:pt x="398" y="247"/>
                  <a:pt x="398" y="199"/>
                </a:cubicBezTo>
                <a:cubicBezTo>
                  <a:pt x="398" y="90"/>
                  <a:pt x="309" y="0"/>
                  <a:pt x="199" y="0"/>
                </a:cubicBezTo>
                <a:cubicBezTo>
                  <a:pt x="89" y="0"/>
                  <a:pt x="0" y="90"/>
                  <a:pt x="0" y="199"/>
                </a:cubicBezTo>
                <a:cubicBezTo>
                  <a:pt x="0" y="309"/>
                  <a:pt x="89" y="399"/>
                  <a:pt x="199" y="399"/>
                </a:cubicBezTo>
                <a:cubicBezTo>
                  <a:pt x="219" y="399"/>
                  <a:pt x="238" y="396"/>
                  <a:pt x="257" y="390"/>
                </a:cubicBezTo>
                <a:cubicBezTo>
                  <a:pt x="352" y="412"/>
                  <a:pt x="352" y="412"/>
                  <a:pt x="352" y="412"/>
                </a:cubicBezTo>
                <a:lnTo>
                  <a:pt x="353" y="325"/>
                </a:lnTo>
                <a:close/>
              </a:path>
            </a:pathLst>
          </a:custGeom>
          <a:solidFill>
            <a:srgbClr val="9F6A3B"/>
          </a:solidFill>
          <a:ln w="206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318342" y="1874697"/>
            <a:ext cx="1340167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solidFill>
                  <a:srgbClr val="F1DCB9"/>
                </a:solidFill>
              </a:rPr>
              <a:t>开放包容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4073741" y="712253"/>
            <a:ext cx="203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跨越埃及文明、巴比伦文明、印度文明、中华文明的发祥地，跨越佛教、基督教、伊斯兰教信众的汇集地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087000" y="2548731"/>
            <a:ext cx="1703334" cy="1684338"/>
            <a:chOff x="3087000" y="2548731"/>
            <a:chExt cx="1703334" cy="1684338"/>
          </a:xfrm>
        </p:grpSpPr>
        <p:sp>
          <p:nvSpPr>
            <p:cNvPr id="14" name="Freeform 8"/>
            <p:cNvSpPr/>
            <p:nvPr/>
          </p:nvSpPr>
          <p:spPr bwMode="auto">
            <a:xfrm>
              <a:off x="3087000" y="2548731"/>
              <a:ext cx="1676400" cy="1684338"/>
            </a:xfrm>
            <a:custGeom>
              <a:avLst/>
              <a:gdLst>
                <a:gd name="T0" fmla="*/ 307 w 338"/>
                <a:gd name="T1" fmla="*/ 72 h 339"/>
                <a:gd name="T2" fmla="*/ 304 w 338"/>
                <a:gd name="T3" fmla="*/ 4 h 339"/>
                <a:gd name="T4" fmla="*/ 246 w 338"/>
                <a:gd name="T5" fmla="*/ 19 h 339"/>
                <a:gd name="T6" fmla="*/ 169 w 338"/>
                <a:gd name="T7" fmla="*/ 0 h 339"/>
                <a:gd name="T8" fmla="*/ 0 w 338"/>
                <a:gd name="T9" fmla="*/ 169 h 339"/>
                <a:gd name="T10" fmla="*/ 169 w 338"/>
                <a:gd name="T11" fmla="*/ 339 h 339"/>
                <a:gd name="T12" fmla="*/ 338 w 338"/>
                <a:gd name="T13" fmla="*/ 169 h 339"/>
                <a:gd name="T14" fmla="*/ 307 w 338"/>
                <a:gd name="T15" fmla="*/ 7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39">
                  <a:moveTo>
                    <a:pt x="307" y="72"/>
                  </a:moveTo>
                  <a:cubicBezTo>
                    <a:pt x="304" y="4"/>
                    <a:pt x="304" y="4"/>
                    <a:pt x="304" y="4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23" y="7"/>
                    <a:pt x="197" y="0"/>
                    <a:pt x="169" y="0"/>
                  </a:cubicBezTo>
                  <a:cubicBezTo>
                    <a:pt x="75" y="0"/>
                    <a:pt x="0" y="76"/>
                    <a:pt x="0" y="169"/>
                  </a:cubicBezTo>
                  <a:cubicBezTo>
                    <a:pt x="0" y="263"/>
                    <a:pt x="75" y="339"/>
                    <a:pt x="169" y="339"/>
                  </a:cubicBezTo>
                  <a:cubicBezTo>
                    <a:pt x="262" y="339"/>
                    <a:pt x="338" y="263"/>
                    <a:pt x="338" y="169"/>
                  </a:cubicBezTo>
                  <a:cubicBezTo>
                    <a:pt x="338" y="133"/>
                    <a:pt x="327" y="100"/>
                    <a:pt x="307" y="72"/>
                  </a:cubicBez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3246158" y="2871851"/>
              <a:ext cx="1544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跨越不同国度和肤色人民的聚居地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7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互学互鉴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78170" y="1724769"/>
            <a:ext cx="9140825" cy="2476500"/>
            <a:chOff x="1470170" y="2721263"/>
            <a:chExt cx="9140825" cy="2476500"/>
          </a:xfrm>
        </p:grpSpPr>
        <p:sp>
          <p:nvSpPr>
            <p:cNvPr id="25" name="Freeform 655"/>
            <p:cNvSpPr/>
            <p:nvPr/>
          </p:nvSpPr>
          <p:spPr bwMode="auto">
            <a:xfrm>
              <a:off x="1470170" y="2721263"/>
              <a:ext cx="9140825" cy="2476500"/>
            </a:xfrm>
            <a:custGeom>
              <a:avLst/>
              <a:gdLst>
                <a:gd name="T0" fmla="*/ 2880 w 2880"/>
                <a:gd name="T1" fmla="*/ 780 h 780"/>
                <a:gd name="T2" fmla="*/ 374 w 2880"/>
                <a:gd name="T3" fmla="*/ 780 h 780"/>
                <a:gd name="T4" fmla="*/ 154 w 2880"/>
                <a:gd name="T5" fmla="*/ 560 h 780"/>
                <a:gd name="T6" fmla="*/ 374 w 2880"/>
                <a:gd name="T7" fmla="*/ 340 h 780"/>
                <a:gd name="T8" fmla="*/ 2506 w 2880"/>
                <a:gd name="T9" fmla="*/ 340 h 780"/>
                <a:gd name="T10" fmla="*/ 2626 w 2880"/>
                <a:gd name="T11" fmla="*/ 220 h 780"/>
                <a:gd name="T12" fmla="*/ 2506 w 2880"/>
                <a:gd name="T13" fmla="*/ 100 h 780"/>
                <a:gd name="T14" fmla="*/ 0 w 2880"/>
                <a:gd name="T15" fmla="*/ 100 h 780"/>
                <a:gd name="T16" fmla="*/ 0 w 2880"/>
                <a:gd name="T17" fmla="*/ 0 h 780"/>
                <a:gd name="T18" fmla="*/ 2506 w 2880"/>
                <a:gd name="T19" fmla="*/ 0 h 780"/>
                <a:gd name="T20" fmla="*/ 2726 w 2880"/>
                <a:gd name="T21" fmla="*/ 220 h 780"/>
                <a:gd name="T22" fmla="*/ 2506 w 2880"/>
                <a:gd name="T23" fmla="*/ 440 h 780"/>
                <a:gd name="T24" fmla="*/ 374 w 2880"/>
                <a:gd name="T25" fmla="*/ 440 h 780"/>
                <a:gd name="T26" fmla="*/ 254 w 2880"/>
                <a:gd name="T27" fmla="*/ 560 h 780"/>
                <a:gd name="T28" fmla="*/ 374 w 2880"/>
                <a:gd name="T29" fmla="*/ 680 h 780"/>
                <a:gd name="T30" fmla="*/ 2880 w 2880"/>
                <a:gd name="T31" fmla="*/ 680 h 780"/>
                <a:gd name="T32" fmla="*/ 2880 w 2880"/>
                <a:gd name="T3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780">
                  <a:moveTo>
                    <a:pt x="2880" y="780"/>
                  </a:moveTo>
                  <a:cubicBezTo>
                    <a:pt x="374" y="780"/>
                    <a:pt x="374" y="780"/>
                    <a:pt x="374" y="780"/>
                  </a:cubicBezTo>
                  <a:cubicBezTo>
                    <a:pt x="253" y="780"/>
                    <a:pt x="154" y="682"/>
                    <a:pt x="154" y="560"/>
                  </a:cubicBezTo>
                  <a:cubicBezTo>
                    <a:pt x="154" y="439"/>
                    <a:pt x="253" y="340"/>
                    <a:pt x="374" y="340"/>
                  </a:cubicBezTo>
                  <a:cubicBezTo>
                    <a:pt x="2506" y="340"/>
                    <a:pt x="2506" y="340"/>
                    <a:pt x="2506" y="340"/>
                  </a:cubicBezTo>
                  <a:cubicBezTo>
                    <a:pt x="2572" y="340"/>
                    <a:pt x="2626" y="286"/>
                    <a:pt x="2626" y="220"/>
                  </a:cubicBezTo>
                  <a:cubicBezTo>
                    <a:pt x="2626" y="154"/>
                    <a:pt x="2572" y="100"/>
                    <a:pt x="250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6" y="0"/>
                    <a:pt x="2506" y="0"/>
                    <a:pt x="2506" y="0"/>
                  </a:cubicBezTo>
                  <a:cubicBezTo>
                    <a:pt x="2627" y="0"/>
                    <a:pt x="2726" y="99"/>
                    <a:pt x="2726" y="220"/>
                  </a:cubicBezTo>
                  <a:cubicBezTo>
                    <a:pt x="2726" y="341"/>
                    <a:pt x="2627" y="440"/>
                    <a:pt x="2506" y="440"/>
                  </a:cubicBezTo>
                  <a:cubicBezTo>
                    <a:pt x="374" y="440"/>
                    <a:pt x="374" y="440"/>
                    <a:pt x="374" y="440"/>
                  </a:cubicBezTo>
                  <a:cubicBezTo>
                    <a:pt x="308" y="440"/>
                    <a:pt x="254" y="494"/>
                    <a:pt x="254" y="560"/>
                  </a:cubicBezTo>
                  <a:cubicBezTo>
                    <a:pt x="254" y="626"/>
                    <a:pt x="308" y="680"/>
                    <a:pt x="374" y="680"/>
                  </a:cubicBezTo>
                  <a:cubicBezTo>
                    <a:pt x="2880" y="680"/>
                    <a:pt x="2880" y="680"/>
                    <a:pt x="2880" y="680"/>
                  </a:cubicBezTo>
                  <a:cubicBezTo>
                    <a:pt x="2880" y="780"/>
                    <a:pt x="2880" y="780"/>
                    <a:pt x="2880" y="780"/>
                  </a:cubicBezTo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689"/>
            <p:cNvSpPr/>
            <p:nvPr/>
          </p:nvSpPr>
          <p:spPr bwMode="auto">
            <a:xfrm>
              <a:off x="1470170" y="2880013"/>
              <a:ext cx="8953500" cy="2159000"/>
            </a:xfrm>
            <a:custGeom>
              <a:avLst/>
              <a:gdLst>
                <a:gd name="T0" fmla="*/ 0 w 2821"/>
                <a:gd name="T1" fmla="*/ 0 h 680"/>
                <a:gd name="T2" fmla="*/ 2506 w 2821"/>
                <a:gd name="T3" fmla="*/ 0 h 680"/>
                <a:gd name="T4" fmla="*/ 2676 w 2821"/>
                <a:gd name="T5" fmla="*/ 170 h 680"/>
                <a:gd name="T6" fmla="*/ 2506 w 2821"/>
                <a:gd name="T7" fmla="*/ 340 h 680"/>
                <a:gd name="T8" fmla="*/ 374 w 2821"/>
                <a:gd name="T9" fmla="*/ 340 h 680"/>
                <a:gd name="T10" fmla="*/ 204 w 2821"/>
                <a:gd name="T11" fmla="*/ 510 h 680"/>
                <a:gd name="T12" fmla="*/ 374 w 2821"/>
                <a:gd name="T13" fmla="*/ 680 h 680"/>
                <a:gd name="T14" fmla="*/ 2821 w 2821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680">
                  <a:moveTo>
                    <a:pt x="0" y="0"/>
                  </a:moveTo>
                  <a:cubicBezTo>
                    <a:pt x="2506" y="0"/>
                    <a:pt x="2506" y="0"/>
                    <a:pt x="2506" y="0"/>
                  </a:cubicBezTo>
                  <a:cubicBezTo>
                    <a:pt x="2600" y="0"/>
                    <a:pt x="2676" y="76"/>
                    <a:pt x="2676" y="170"/>
                  </a:cubicBezTo>
                  <a:cubicBezTo>
                    <a:pt x="2676" y="264"/>
                    <a:pt x="2600" y="340"/>
                    <a:pt x="2506" y="340"/>
                  </a:cubicBezTo>
                  <a:cubicBezTo>
                    <a:pt x="374" y="340"/>
                    <a:pt x="374" y="340"/>
                    <a:pt x="374" y="340"/>
                  </a:cubicBezTo>
                  <a:cubicBezTo>
                    <a:pt x="280" y="340"/>
                    <a:pt x="204" y="416"/>
                    <a:pt x="204" y="510"/>
                  </a:cubicBezTo>
                  <a:cubicBezTo>
                    <a:pt x="204" y="604"/>
                    <a:pt x="280" y="680"/>
                    <a:pt x="374" y="680"/>
                  </a:cubicBezTo>
                  <a:cubicBezTo>
                    <a:pt x="2821" y="680"/>
                    <a:pt x="2821" y="680"/>
                    <a:pt x="2821" y="68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304482" y="1713315"/>
            <a:ext cx="1508053" cy="1388918"/>
            <a:chOff x="9304482" y="1713315"/>
            <a:chExt cx="1508053" cy="1388918"/>
          </a:xfrm>
        </p:grpSpPr>
        <p:sp>
          <p:nvSpPr>
            <p:cNvPr id="28" name="椭圆 27"/>
            <p:cNvSpPr/>
            <p:nvPr/>
          </p:nvSpPr>
          <p:spPr>
            <a:xfrm>
              <a:off x="9304482" y="1713315"/>
              <a:ext cx="1388918" cy="138891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399805" y="1885146"/>
              <a:ext cx="14127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通商易货之道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09959" y="2084608"/>
            <a:ext cx="3325741" cy="646331"/>
            <a:chOff x="2909959" y="2084608"/>
            <a:chExt cx="3325741" cy="646331"/>
          </a:xfrm>
        </p:grpSpPr>
        <p:sp>
          <p:nvSpPr>
            <p:cNvPr id="29" name="矩形 28"/>
            <p:cNvSpPr/>
            <p:nvPr/>
          </p:nvSpPr>
          <p:spPr>
            <a:xfrm>
              <a:off x="2909959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沿着古丝绸之路，中国将丝绸、瓷器、漆器、铁器传到西方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909959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55452" y="2084608"/>
            <a:ext cx="3325741" cy="646331"/>
            <a:chOff x="6155452" y="2084608"/>
            <a:chExt cx="3325741" cy="646331"/>
          </a:xfrm>
        </p:grpSpPr>
        <p:sp>
          <p:nvSpPr>
            <p:cNvPr id="31" name="矩形 30"/>
            <p:cNvSpPr/>
            <p:nvPr/>
          </p:nvSpPr>
          <p:spPr>
            <a:xfrm>
              <a:off x="6155452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也为中国带来了胡椒、亚麻、香料、葡萄、石榴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452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54102" y="2812351"/>
            <a:ext cx="1508053" cy="1388918"/>
            <a:chOff x="2454102" y="2812351"/>
            <a:chExt cx="1508053" cy="1388918"/>
          </a:xfrm>
        </p:grpSpPr>
        <p:sp>
          <p:nvSpPr>
            <p:cNvPr id="33" name="椭圆 32"/>
            <p:cNvSpPr/>
            <p:nvPr/>
          </p:nvSpPr>
          <p:spPr>
            <a:xfrm>
              <a:off x="2454102" y="2812351"/>
              <a:ext cx="1388918" cy="1388918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49425" y="2984182"/>
              <a:ext cx="14127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知识交流之路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93990" y="3189325"/>
            <a:ext cx="3998450" cy="646331"/>
            <a:chOff x="4093990" y="3189325"/>
            <a:chExt cx="3998450" cy="646331"/>
          </a:xfrm>
        </p:grpSpPr>
        <p:sp>
          <p:nvSpPr>
            <p:cNvPr id="35" name="矩形 34"/>
            <p:cNvSpPr/>
            <p:nvPr/>
          </p:nvSpPr>
          <p:spPr>
            <a:xfrm>
              <a:off x="4093990" y="3189325"/>
              <a:ext cx="399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沿着古丝绸之路，佛教、伊斯兰教及阿拉伯的天文、历法、医药传入中国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093990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19424" y="3189325"/>
            <a:ext cx="2773977" cy="646331"/>
            <a:chOff x="7919424" y="3189325"/>
            <a:chExt cx="2773977" cy="646331"/>
          </a:xfrm>
        </p:grpSpPr>
        <p:sp>
          <p:nvSpPr>
            <p:cNvPr id="37" name="矩形 36"/>
            <p:cNvSpPr/>
            <p:nvPr/>
          </p:nvSpPr>
          <p:spPr>
            <a:xfrm>
              <a:off x="7919425" y="3189325"/>
              <a:ext cx="27739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中国的四大发明、养蚕技术也由此传向世界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919424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07147" y="2458704"/>
            <a:ext cx="1758809" cy="1917046"/>
            <a:chOff x="735046" y="2996952"/>
            <a:chExt cx="1759038" cy="1917046"/>
          </a:xfrm>
        </p:grpSpPr>
        <p:sp>
          <p:nvSpPr>
            <p:cNvPr id="3" name="椭圆 2"/>
            <p:cNvSpPr/>
            <p:nvPr/>
          </p:nvSpPr>
          <p:spPr>
            <a:xfrm>
              <a:off x="1500529" y="2996952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5046" y="3098642"/>
              <a:ext cx="1759038" cy="1815356"/>
              <a:chOff x="735046" y="3098642"/>
              <a:chExt cx="1759038" cy="1815356"/>
            </a:xfrm>
          </p:grpSpPr>
          <p:sp>
            <p:nvSpPr>
              <p:cNvPr id="5" name="任意多边形 9"/>
              <p:cNvSpPr/>
              <p:nvPr/>
            </p:nvSpPr>
            <p:spPr>
              <a:xfrm>
                <a:off x="1001626" y="3098642"/>
                <a:ext cx="1222819" cy="390623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" name="矩形 10"/>
              <p:cNvSpPr/>
              <p:nvPr/>
            </p:nvSpPr>
            <p:spPr>
              <a:xfrm>
                <a:off x="735046" y="3453597"/>
                <a:ext cx="1759038" cy="1334706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9F6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lang="zh-CN" altLang="en-US" sz="101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51764" y="3567501"/>
                <a:ext cx="184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12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" name="TextBox 12"/>
              <p:cNvSpPr txBox="1"/>
              <p:nvPr/>
            </p:nvSpPr>
            <p:spPr>
              <a:xfrm>
                <a:off x="799231" y="3621336"/>
                <a:ext cx="1659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古丝绸之路见证了陆上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使者相望于道，商旅不绝于途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的盛况，也见证了海上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舶交海中，不知其数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的繁华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z="1200" dirty="0">
                  <a:solidFill>
                    <a:srgbClr val="763E23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153949" y="2188983"/>
            <a:ext cx="1758808" cy="1791351"/>
            <a:chOff x="2782116" y="2727231"/>
            <a:chExt cx="1759038" cy="1791351"/>
          </a:xfrm>
        </p:grpSpPr>
        <p:sp>
          <p:nvSpPr>
            <p:cNvPr id="10" name="任意多边形 18"/>
            <p:cNvSpPr/>
            <p:nvPr/>
          </p:nvSpPr>
          <p:spPr>
            <a:xfrm>
              <a:off x="3048696" y="2828921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7599" y="2727231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0"/>
            <p:cNvSpPr/>
            <p:nvPr/>
          </p:nvSpPr>
          <p:spPr>
            <a:xfrm>
              <a:off x="2782116" y="3183876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37926" y="3289059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2860286" y="3358889"/>
              <a:ext cx="1612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在这条大动脉上，资金、技术、人员等生产要素自由流动，商品、资源、成果等实现共享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0754" y="2692508"/>
            <a:ext cx="1758809" cy="1791351"/>
            <a:chOff x="4829186" y="3230756"/>
            <a:chExt cx="1759038" cy="1791351"/>
          </a:xfrm>
        </p:grpSpPr>
        <p:sp>
          <p:nvSpPr>
            <p:cNvPr id="16" name="任意多边形 28"/>
            <p:cNvSpPr/>
            <p:nvPr/>
          </p:nvSpPr>
          <p:spPr>
            <a:xfrm>
              <a:off x="5095766" y="3332446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94669" y="3230756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0"/>
            <p:cNvSpPr/>
            <p:nvPr/>
          </p:nvSpPr>
          <p:spPr>
            <a:xfrm>
              <a:off x="4829186" y="3687401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5326" y="3803409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5030468" y="3898335"/>
              <a:ext cx="1460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阿拉木图、撒马尔罕、长安等重镇和苏尔港、广州等良港兴旺发达</a:t>
              </a:r>
            </a:p>
            <a:p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47557" y="2025155"/>
            <a:ext cx="1758809" cy="1791351"/>
            <a:chOff x="6876256" y="2563403"/>
            <a:chExt cx="1759038" cy="1791351"/>
          </a:xfrm>
        </p:grpSpPr>
        <p:sp>
          <p:nvSpPr>
            <p:cNvPr id="22" name="任意多边形 38"/>
            <p:cNvSpPr/>
            <p:nvPr/>
          </p:nvSpPr>
          <p:spPr>
            <a:xfrm>
              <a:off x="7142836" y="2665093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641739" y="2563403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10"/>
            <p:cNvSpPr/>
            <p:nvPr/>
          </p:nvSpPr>
          <p:spPr>
            <a:xfrm>
              <a:off x="6876256" y="3020048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71776" y="3146184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7160151" y="3279711"/>
              <a:ext cx="13841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罗马、安息、贵霜等古国欣欣向荣，中国汉唐迎来盛世</a:t>
              </a:r>
            </a:p>
            <a:p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7" name="矩形: 圆角 26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互利共赢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83528" y="1453949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互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8095" y="118812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利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423255" y="1713619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共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47196" y="106503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52518" cy="1446550"/>
            <a:chOff x="4276725" y="1667046"/>
            <a:chExt cx="395251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571768" y="1722345"/>
              <a:ext cx="26574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730955" y="233333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建设成果丰硕</a:t>
              </a:r>
              <a:endParaRPr lang="zh-CN" altLang="en-US" sz="28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91438" y="1216916"/>
            <a:ext cx="677108" cy="4196020"/>
            <a:chOff x="391438" y="1216916"/>
            <a:chExt cx="677108" cy="419602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499"/>
              <a:ext cx="584200" cy="4079437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91438" y="1216916"/>
              <a:ext cx="677108" cy="41960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一带一路建设成果丰硕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6" name="AutoShape 3"/>
          <p:cNvSpPr>
            <a:spLocks noChangeAspect="1" noChangeArrowheads="1" noTextEdit="1"/>
          </p:cNvSpPr>
          <p:nvPr/>
        </p:nvSpPr>
        <p:spPr bwMode="auto">
          <a:xfrm>
            <a:off x="2958295" y="2069493"/>
            <a:ext cx="7642265" cy="17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  <a:solidFill>
            <a:srgbClr val="FFCA82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5 h 40"/>
                <a:gd name="T4" fmla="*/ 5 w 72"/>
                <a:gd name="T5" fmla="*/ 0 h 40"/>
                <a:gd name="T6" fmla="*/ 10 w 72"/>
                <a:gd name="T7" fmla="*/ 5 h 40"/>
                <a:gd name="T8" fmla="*/ 36 w 72"/>
                <a:gd name="T9" fmla="*/ 30 h 40"/>
                <a:gd name="T10" fmla="*/ 62 w 72"/>
                <a:gd name="T11" fmla="*/ 5 h 40"/>
                <a:gd name="T12" fmla="*/ 67 w 72"/>
                <a:gd name="T13" fmla="*/ 0 h 40"/>
                <a:gd name="T14" fmla="*/ 72 w 72"/>
                <a:gd name="T15" fmla="*/ 5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</p:grpSpPr>
        <p:sp>
          <p:nvSpPr>
            <p:cNvPr id="34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avLst/>
              <a:gdLst>
                <a:gd name="T0" fmla="*/ 67 w 72"/>
                <a:gd name="T1" fmla="*/ 41 h 41"/>
                <a:gd name="T2" fmla="*/ 62 w 72"/>
                <a:gd name="T3" fmla="*/ 36 h 41"/>
                <a:gd name="T4" fmla="*/ 36 w 72"/>
                <a:gd name="T5" fmla="*/ 10 h 41"/>
                <a:gd name="T6" fmla="*/ 10 w 72"/>
                <a:gd name="T7" fmla="*/ 36 h 41"/>
                <a:gd name="T8" fmla="*/ 5 w 72"/>
                <a:gd name="T9" fmla="*/ 41 h 41"/>
                <a:gd name="T10" fmla="*/ 0 w 72"/>
                <a:gd name="T11" fmla="*/ 36 h 41"/>
                <a:gd name="T12" fmla="*/ 36 w 72"/>
                <a:gd name="T13" fmla="*/ 0 h 41"/>
                <a:gd name="T14" fmla="*/ 72 w 72"/>
                <a:gd name="T15" fmla="*/ 36 h 41"/>
                <a:gd name="T16" fmla="*/ 67 w 7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172513" y="2579523"/>
            <a:ext cx="121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政策沟通不断深化</a:t>
            </a:r>
            <a:endParaRPr lang="zh-CN" altLang="en-US" sz="2000" b="1" dirty="0">
              <a:solidFill>
                <a:srgbClr val="763E2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71693" y="2579523"/>
            <a:ext cx="1382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设施联通不断加强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82539" y="2626798"/>
            <a:ext cx="122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贸易畅通不断提升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65412" y="2612606"/>
            <a:ext cx="129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资金融通不断扩大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117936" y="2600514"/>
            <a:ext cx="137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民心相通不断促进</a:t>
            </a:r>
          </a:p>
        </p:txBody>
      </p:sp>
      <p:sp>
        <p:nvSpPr>
          <p:cNvPr id="49" name="矩形 48"/>
          <p:cNvSpPr/>
          <p:nvPr/>
        </p:nvSpPr>
        <p:spPr>
          <a:xfrm>
            <a:off x="1255256" y="1899932"/>
            <a:ext cx="923330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五个不断</a:t>
            </a:r>
            <a:endParaRPr lang="zh-CN" altLang="en-US" sz="4800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31202" y="1038652"/>
            <a:ext cx="244099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“一带一路”建设旨在实现战略对接、优势互补。我们同有关国家协调政策，对接规划，同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多个国家和国际组织签署了合作协议，同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多个国家开展机制化产能合作</a:t>
            </a:r>
            <a:endParaRPr lang="zh-CN" altLang="en-US" sz="1050" dirty="0">
              <a:solidFill>
                <a:srgbClr val="763E23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053464" y="3880529"/>
            <a:ext cx="24374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目前，以中巴、中蒙俄、新亚欧大陆桥等经济走廊为引领，以陆海空通道和信息高速路为骨架，以铁路、港口、管网等重大工程为依托，一个复合型的基础设施网络正在形成</a:t>
            </a:r>
          </a:p>
        </p:txBody>
      </p:sp>
      <p:sp>
        <p:nvSpPr>
          <p:cNvPr id="52" name="矩形 51"/>
          <p:cNvSpPr/>
          <p:nvPr/>
        </p:nvSpPr>
        <p:spPr>
          <a:xfrm>
            <a:off x="5468747" y="1020871"/>
            <a:ext cx="28382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年，中国同“一带一路”沿线国家贸易总额超过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万亿美元。中国对“一带一路”沿线国家投资累计超过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亿美元。中国企业已经在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多个国家建设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个经贸合作区，为有关国家创造近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亿美元税收和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万个就业岗位</a:t>
            </a:r>
          </a:p>
        </p:txBody>
      </p:sp>
      <p:sp>
        <p:nvSpPr>
          <p:cNvPr id="53" name="矩形 52"/>
          <p:cNvSpPr/>
          <p:nvPr/>
        </p:nvSpPr>
        <p:spPr>
          <a:xfrm>
            <a:off x="7122796" y="3928036"/>
            <a:ext cx="23683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中国同参与国和组织开展了多种形式的金融合作，这些新型金融机制同世界银行等传统多边金融机构各有侧重、互为补充，形成层次清晰、初具规模的“一带一路”金融合作网络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868166" cy="1460431"/>
            <a:chOff x="4134112" y="1650268"/>
            <a:chExt cx="486816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614604" y="1864958"/>
              <a:ext cx="33876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2624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建设行稳致远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62180">
            <a:off x="4429237" y="804465"/>
            <a:ext cx="3717053" cy="3676004"/>
            <a:chOff x="2439821" y="1393862"/>
            <a:chExt cx="3126581" cy="3092053"/>
          </a:xfrm>
        </p:grpSpPr>
        <p:sp>
          <p:nvSpPr>
            <p:cNvPr id="3" name="Freeform 11"/>
            <p:cNvSpPr/>
            <p:nvPr/>
          </p:nvSpPr>
          <p:spPr bwMode="auto">
            <a:xfrm rot="2160000">
              <a:off x="4471027" y="2132049"/>
              <a:ext cx="235744" cy="298847"/>
            </a:xfrm>
            <a:custGeom>
              <a:avLst/>
              <a:gdLst>
                <a:gd name="T0" fmla="*/ 0 w 253496"/>
                <a:gd name="T1" fmla="*/ 98995 h 320765"/>
                <a:gd name="T2" fmla="*/ 194876 w 253496"/>
                <a:gd name="T3" fmla="*/ 98995 h 320765"/>
                <a:gd name="T4" fmla="*/ 194876 w 253496"/>
                <a:gd name="T5" fmla="*/ 0 h 320765"/>
                <a:gd name="T6" fmla="*/ 389751 w 253496"/>
                <a:gd name="T7" fmla="*/ 247491 h 320765"/>
                <a:gd name="T8" fmla="*/ 194876 w 253496"/>
                <a:gd name="T9" fmla="*/ 494979 h 320765"/>
                <a:gd name="T10" fmla="*/ 194876 w 253496"/>
                <a:gd name="T11" fmla="*/ 395984 h 320765"/>
                <a:gd name="T12" fmla="*/ 0 w 253496"/>
                <a:gd name="T13" fmla="*/ 395984 h 320765"/>
                <a:gd name="T14" fmla="*/ 0 w 253496"/>
                <a:gd name="T15" fmla="*/ 9899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0" tIns="64136" rIns="76028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 rot="-4320000">
              <a:off x="4835953" y="3226830"/>
              <a:ext cx="235744" cy="298847"/>
            </a:xfrm>
            <a:custGeom>
              <a:avLst/>
              <a:gdLst>
                <a:gd name="T0" fmla="*/ 389751 w 253496"/>
                <a:gd name="T1" fmla="*/ 395985 h 320765"/>
                <a:gd name="T2" fmla="*/ 194876 w 253496"/>
                <a:gd name="T3" fmla="*/ 395985 h 320765"/>
                <a:gd name="T4" fmla="*/ 194876 w 253496"/>
                <a:gd name="T5" fmla="*/ 494982 h 320765"/>
                <a:gd name="T6" fmla="*/ 0 w 253496"/>
                <a:gd name="T7" fmla="*/ 247490 h 320765"/>
                <a:gd name="T8" fmla="*/ 194876 w 253496"/>
                <a:gd name="T9" fmla="*/ 0 h 320765"/>
                <a:gd name="T10" fmla="*/ 194876 w 253496"/>
                <a:gd name="T11" fmla="*/ 98997 h 320765"/>
                <a:gd name="T12" fmla="*/ 389751 w 253496"/>
                <a:gd name="T13" fmla="*/ 98997 h 320765"/>
                <a:gd name="T14" fmla="*/ 389751 w 253496"/>
                <a:gd name="T15" fmla="*/ 39598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8" tIns="64136" rIns="1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5"/>
            <p:cNvSpPr/>
            <p:nvPr/>
          </p:nvSpPr>
          <p:spPr bwMode="auto">
            <a:xfrm>
              <a:off x="3900717" y="3907272"/>
              <a:ext cx="236934" cy="298847"/>
            </a:xfrm>
            <a:custGeom>
              <a:avLst/>
              <a:gdLst>
                <a:gd name="T0" fmla="*/ 393696 w 253496"/>
                <a:gd name="T1" fmla="*/ 395985 h 320765"/>
                <a:gd name="T2" fmla="*/ 196848 w 253496"/>
                <a:gd name="T3" fmla="*/ 395985 h 320765"/>
                <a:gd name="T4" fmla="*/ 196848 w 253496"/>
                <a:gd name="T5" fmla="*/ 494982 h 320765"/>
                <a:gd name="T6" fmla="*/ 0 w 253496"/>
                <a:gd name="T7" fmla="*/ 247490 h 320765"/>
                <a:gd name="T8" fmla="*/ 196848 w 253496"/>
                <a:gd name="T9" fmla="*/ 0 h 320765"/>
                <a:gd name="T10" fmla="*/ 196848 w 253496"/>
                <a:gd name="T11" fmla="*/ 98997 h 320765"/>
                <a:gd name="T12" fmla="*/ 393696 w 253496"/>
                <a:gd name="T13" fmla="*/ 98997 h 320765"/>
                <a:gd name="T14" fmla="*/ 393696 w 253496"/>
                <a:gd name="T15" fmla="*/ 39598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9" tIns="64137" rIns="1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 rot="4320000">
              <a:off x="2960719" y="3233973"/>
              <a:ext cx="235744" cy="298847"/>
            </a:xfrm>
            <a:custGeom>
              <a:avLst/>
              <a:gdLst>
                <a:gd name="T0" fmla="*/ 389751 w 253496"/>
                <a:gd name="T1" fmla="*/ 395984 h 320765"/>
                <a:gd name="T2" fmla="*/ 194876 w 253496"/>
                <a:gd name="T3" fmla="*/ 395984 h 320765"/>
                <a:gd name="T4" fmla="*/ 194876 w 253496"/>
                <a:gd name="T5" fmla="*/ 494979 h 320765"/>
                <a:gd name="T6" fmla="*/ 0 w 253496"/>
                <a:gd name="T7" fmla="*/ 247488 h 320765"/>
                <a:gd name="T8" fmla="*/ 194876 w 253496"/>
                <a:gd name="T9" fmla="*/ 0 h 320765"/>
                <a:gd name="T10" fmla="*/ 194876 w 253496"/>
                <a:gd name="T11" fmla="*/ 98995 h 320765"/>
                <a:gd name="T12" fmla="*/ 389751 w 253496"/>
                <a:gd name="T13" fmla="*/ 98995 h 320765"/>
                <a:gd name="T14" fmla="*/ 389751 w 253496"/>
                <a:gd name="T15" fmla="*/ 395984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9" tIns="64136" rIns="0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 rot="-2160000">
              <a:off x="3301833" y="2129668"/>
              <a:ext cx="236935" cy="298847"/>
            </a:xfrm>
            <a:custGeom>
              <a:avLst/>
              <a:gdLst>
                <a:gd name="T0" fmla="*/ 0 w 253496"/>
                <a:gd name="T1" fmla="*/ 98995 h 320765"/>
                <a:gd name="T2" fmla="*/ 196850 w 253496"/>
                <a:gd name="T3" fmla="*/ 98995 h 320765"/>
                <a:gd name="T4" fmla="*/ 196850 w 253496"/>
                <a:gd name="T5" fmla="*/ 0 h 320765"/>
                <a:gd name="T6" fmla="*/ 393699 w 253496"/>
                <a:gd name="T7" fmla="*/ 247491 h 320765"/>
                <a:gd name="T8" fmla="*/ 196850 w 253496"/>
                <a:gd name="T9" fmla="*/ 494979 h 320765"/>
                <a:gd name="T10" fmla="*/ 196850 w 253496"/>
                <a:gd name="T11" fmla="*/ 395984 h 320765"/>
                <a:gd name="T12" fmla="*/ 0 w 253496"/>
                <a:gd name="T13" fmla="*/ 395984 h 320765"/>
                <a:gd name="T14" fmla="*/ 0 w 253496"/>
                <a:gd name="T15" fmla="*/ 9899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-1" tIns="64136" rIns="76029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01871" y="1393862"/>
              <a:ext cx="889397" cy="889397"/>
              <a:chOff x="3601871" y="1393862"/>
              <a:chExt cx="889397" cy="889397"/>
            </a:xfrm>
          </p:grpSpPr>
          <p:sp>
            <p:nvSpPr>
              <p:cNvPr id="21" name="椭圆 8"/>
              <p:cNvSpPr>
                <a:spLocks noChangeArrowheads="1"/>
              </p:cNvSpPr>
              <p:nvPr/>
            </p:nvSpPr>
            <p:spPr bwMode="auto">
              <a:xfrm>
                <a:off x="3601871" y="1393862"/>
                <a:ext cx="889397" cy="889397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14"/>
              <p:cNvSpPr txBox="1">
                <a:spLocks noChangeArrowheads="1"/>
              </p:cNvSpPr>
              <p:nvPr/>
            </p:nvSpPr>
            <p:spPr bwMode="auto">
              <a:xfrm rot="19937820">
                <a:off x="3631475" y="1518312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繁荣之路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77005" y="2229681"/>
              <a:ext cx="889397" cy="889397"/>
              <a:chOff x="4677005" y="2229681"/>
              <a:chExt cx="889397" cy="889397"/>
            </a:xfrm>
          </p:grpSpPr>
          <p:sp>
            <p:nvSpPr>
              <p:cNvPr id="19" name="椭圆 5"/>
              <p:cNvSpPr>
                <a:spLocks noChangeArrowheads="1"/>
              </p:cNvSpPr>
              <p:nvPr/>
            </p:nvSpPr>
            <p:spPr bwMode="auto">
              <a:xfrm>
                <a:off x="4677005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4792293" y="2375296"/>
                <a:ext cx="657386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9F6A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开放之路</a:t>
                </a:r>
                <a:endParaRPr lang="en-US" altLang="zh-CN" sz="2000" b="1" dirty="0">
                  <a:solidFill>
                    <a:srgbClr val="9F6A3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03148" y="3597709"/>
              <a:ext cx="889397" cy="888206"/>
              <a:chOff x="4303148" y="3597709"/>
              <a:chExt cx="889397" cy="888206"/>
            </a:xfrm>
          </p:grpSpPr>
          <p:sp>
            <p:nvSpPr>
              <p:cNvPr id="17" name="椭圆 3"/>
              <p:cNvSpPr>
                <a:spLocks noChangeArrowheads="1"/>
              </p:cNvSpPr>
              <p:nvPr/>
            </p:nvSpPr>
            <p:spPr bwMode="auto">
              <a:xfrm>
                <a:off x="4303148" y="3597709"/>
                <a:ext cx="889397" cy="888206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16"/>
              <p:cNvSpPr txBox="1">
                <a:spLocks noChangeArrowheads="1"/>
              </p:cNvSpPr>
              <p:nvPr/>
            </p:nvSpPr>
            <p:spPr bwMode="auto">
              <a:xfrm rot="19937820">
                <a:off x="4348507" y="3736446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创新之路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875589" y="3590565"/>
              <a:ext cx="888206" cy="889397"/>
              <a:chOff x="2875589" y="3590565"/>
              <a:chExt cx="888206" cy="889397"/>
            </a:xfrm>
          </p:grpSpPr>
          <p:sp>
            <p:nvSpPr>
              <p:cNvPr id="15" name="椭圆 6"/>
              <p:cNvSpPr>
                <a:spLocks noChangeArrowheads="1"/>
              </p:cNvSpPr>
              <p:nvPr/>
            </p:nvSpPr>
            <p:spPr bwMode="auto">
              <a:xfrm>
                <a:off x="2875589" y="3590565"/>
                <a:ext cx="888206" cy="889397"/>
              </a:xfrm>
              <a:prstGeom prst="ellipse">
                <a:avLst/>
              </a:prstGeom>
              <a:solidFill>
                <a:srgbClr val="703116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2910868" y="3718567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文明之路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39821" y="2229681"/>
              <a:ext cx="889397" cy="889397"/>
              <a:chOff x="2439821" y="2229681"/>
              <a:chExt cx="889397" cy="889397"/>
            </a:xfrm>
          </p:grpSpPr>
          <p:sp>
            <p:nvSpPr>
              <p:cNvPr id="13" name="椭圆 7"/>
              <p:cNvSpPr>
                <a:spLocks noChangeArrowheads="1"/>
              </p:cNvSpPr>
              <p:nvPr/>
            </p:nvSpPr>
            <p:spPr bwMode="auto">
              <a:xfrm>
                <a:off x="2439821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文本框 18"/>
              <p:cNvSpPr txBox="1">
                <a:spLocks noChangeArrowheads="1"/>
              </p:cNvSpPr>
              <p:nvPr/>
            </p:nvSpPr>
            <p:spPr bwMode="auto">
              <a:xfrm rot="19937820">
                <a:off x="2484643" y="2371019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9F6A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和平之路</a:t>
                </a:r>
                <a:endParaRPr lang="en-US" altLang="zh-CN" sz="2000" b="1" dirty="0">
                  <a:solidFill>
                    <a:srgbClr val="9F6A3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23" name="矩形: 圆角 2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225335" y="2139664"/>
            <a:ext cx="1930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endParaRPr lang="en-US" altLang="zh-CN" sz="24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</a:t>
            </a:r>
            <a:endParaRPr lang="en-US" altLang="zh-CN" sz="24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</a:t>
            </a:r>
            <a:endParaRPr lang="zh-CN" altLang="en-US" sz="2400" b="1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avLst/>
              <a:gdLst>
                <a:gd name="connsiteX0" fmla="*/ 0 w 1512168"/>
                <a:gd name="connsiteY0" fmla="*/ 0 h 4025639"/>
                <a:gd name="connsiteX1" fmla="*/ 1512168 w 1512168"/>
                <a:gd name="connsiteY1" fmla="*/ 0 h 4025639"/>
                <a:gd name="connsiteX2" fmla="*/ 1512168 w 1512168"/>
                <a:gd name="connsiteY2" fmla="*/ 4025639 h 4025639"/>
                <a:gd name="connsiteX3" fmla="*/ 0 w 1512168"/>
                <a:gd name="connsiteY3" fmla="*/ 4025639 h 4025639"/>
                <a:gd name="connsiteX4" fmla="*/ 0 w 1512168"/>
                <a:gd name="connsiteY4" fmla="*/ 0 h 4025639"/>
                <a:gd name="connsiteX0-1" fmla="*/ 1512168 w 1603608"/>
                <a:gd name="connsiteY0-2" fmla="*/ 0 h 4025639"/>
                <a:gd name="connsiteX1-3" fmla="*/ 1512168 w 1603608"/>
                <a:gd name="connsiteY1-4" fmla="*/ 4025639 h 4025639"/>
                <a:gd name="connsiteX2-5" fmla="*/ 0 w 1603608"/>
                <a:gd name="connsiteY2-6" fmla="*/ 4025639 h 4025639"/>
                <a:gd name="connsiteX3-7" fmla="*/ 0 w 1603608"/>
                <a:gd name="connsiteY3-8" fmla="*/ 0 h 4025639"/>
                <a:gd name="connsiteX4-9" fmla="*/ 1603608 w 1603608"/>
                <a:gd name="connsiteY4-10" fmla="*/ 91440 h 4025639"/>
                <a:gd name="connsiteX0-11" fmla="*/ 1512168 w 1603608"/>
                <a:gd name="connsiteY0-12" fmla="*/ 4025639 h 4025639"/>
                <a:gd name="connsiteX1-13" fmla="*/ 0 w 1603608"/>
                <a:gd name="connsiteY1-14" fmla="*/ 4025639 h 4025639"/>
                <a:gd name="connsiteX2-15" fmla="*/ 0 w 1603608"/>
                <a:gd name="connsiteY2-16" fmla="*/ 0 h 4025639"/>
                <a:gd name="connsiteX3-17" fmla="*/ 1603608 w 1603608"/>
                <a:gd name="connsiteY3-18" fmla="*/ 91440 h 4025639"/>
                <a:gd name="connsiteX0-19" fmla="*/ 1512168 w 1512168"/>
                <a:gd name="connsiteY0-20" fmla="*/ 4025639 h 4025639"/>
                <a:gd name="connsiteX1-21" fmla="*/ 0 w 1512168"/>
                <a:gd name="connsiteY1-22" fmla="*/ 4025639 h 4025639"/>
                <a:gd name="connsiteX2-23" fmla="*/ 0 w 1512168"/>
                <a:gd name="connsiteY2-24" fmla="*/ 0 h 4025639"/>
                <a:gd name="connsiteX3-25" fmla="*/ 1462931 w 1512168"/>
                <a:gd name="connsiteY3-26" fmla="*/ 21102 h 4025639"/>
                <a:gd name="connsiteX0-27" fmla="*/ 1512168 w 1512168"/>
                <a:gd name="connsiteY0-28" fmla="*/ 4039706 h 4039706"/>
                <a:gd name="connsiteX1-29" fmla="*/ 0 w 1512168"/>
                <a:gd name="connsiteY1-30" fmla="*/ 4039706 h 4039706"/>
                <a:gd name="connsiteX2-31" fmla="*/ 0 w 1512168"/>
                <a:gd name="connsiteY2-32" fmla="*/ 14067 h 4039706"/>
                <a:gd name="connsiteX3-33" fmla="*/ 1462931 w 1512168"/>
                <a:gd name="connsiteY3-34" fmla="*/ 0 h 4039706"/>
                <a:gd name="connsiteX0-35" fmla="*/ 1512168 w 1512168"/>
                <a:gd name="connsiteY0-36" fmla="*/ 4026213 h 4026213"/>
                <a:gd name="connsiteX1-37" fmla="*/ 0 w 1512168"/>
                <a:gd name="connsiteY1-38" fmla="*/ 4026213 h 4026213"/>
                <a:gd name="connsiteX2-39" fmla="*/ 0 w 1512168"/>
                <a:gd name="connsiteY2-40" fmla="*/ 574 h 4026213"/>
                <a:gd name="connsiteX3-41" fmla="*/ 1471569 w 1512168"/>
                <a:gd name="connsiteY3-42" fmla="*/ 16938 h 4026213"/>
                <a:gd name="connsiteX0-43" fmla="*/ 1512168 w 1512168"/>
                <a:gd name="connsiteY0-44" fmla="*/ 4033619 h 4033619"/>
                <a:gd name="connsiteX1-45" fmla="*/ 0 w 1512168"/>
                <a:gd name="connsiteY1-46" fmla="*/ 4033619 h 4033619"/>
                <a:gd name="connsiteX2-47" fmla="*/ 0 w 1512168"/>
                <a:gd name="connsiteY2-48" fmla="*/ 7980 h 4033619"/>
                <a:gd name="connsiteX3-49" fmla="*/ 1488845 w 1512168"/>
                <a:gd name="connsiteY3-50" fmla="*/ 0 h 4033619"/>
                <a:gd name="connsiteX0-51" fmla="*/ 1512168 w 1512168"/>
                <a:gd name="connsiteY0-52" fmla="*/ 4025639 h 4025639"/>
                <a:gd name="connsiteX1-53" fmla="*/ 0 w 1512168"/>
                <a:gd name="connsiteY1-54" fmla="*/ 4025639 h 4025639"/>
                <a:gd name="connsiteX2-55" fmla="*/ 0 w 1512168"/>
                <a:gd name="connsiteY2-56" fmla="*/ 0 h 4025639"/>
                <a:gd name="connsiteX3-57" fmla="*/ 1497483 w 1512168"/>
                <a:gd name="connsiteY3-58" fmla="*/ 4193 h 4025639"/>
                <a:gd name="connsiteX0-59" fmla="*/ 1512168 w 1512168"/>
                <a:gd name="connsiteY0-60" fmla="*/ 4039704 h 4039704"/>
                <a:gd name="connsiteX1-61" fmla="*/ 0 w 1512168"/>
                <a:gd name="connsiteY1-62" fmla="*/ 4039704 h 4039704"/>
                <a:gd name="connsiteX2-63" fmla="*/ 0 w 1512168"/>
                <a:gd name="connsiteY2-64" fmla="*/ 14065 h 4039704"/>
                <a:gd name="connsiteX3-65" fmla="*/ 1506122 w 1512168"/>
                <a:gd name="connsiteY3-66" fmla="*/ 0 h 4039704"/>
                <a:gd name="connsiteX0-67" fmla="*/ 1512168 w 1532036"/>
                <a:gd name="connsiteY0-68" fmla="*/ 4039704 h 4039704"/>
                <a:gd name="connsiteX1-69" fmla="*/ 0 w 1532036"/>
                <a:gd name="connsiteY1-70" fmla="*/ 4039704 h 4039704"/>
                <a:gd name="connsiteX2-71" fmla="*/ 0 w 1532036"/>
                <a:gd name="connsiteY2-72" fmla="*/ 14065 h 4039704"/>
                <a:gd name="connsiteX3-73" fmla="*/ 1532036 w 1532036"/>
                <a:gd name="connsiteY3-74" fmla="*/ 0 h 4039704"/>
                <a:gd name="connsiteX0-75" fmla="*/ 1512168 w 1536268"/>
                <a:gd name="connsiteY0-76" fmla="*/ 4027775 h 4027775"/>
                <a:gd name="connsiteX1-77" fmla="*/ 0 w 1536268"/>
                <a:gd name="connsiteY1-78" fmla="*/ 4027775 h 4027775"/>
                <a:gd name="connsiteX2-79" fmla="*/ 0 w 1536268"/>
                <a:gd name="connsiteY2-80" fmla="*/ 2136 h 4027775"/>
                <a:gd name="connsiteX3-81" fmla="*/ 1536268 w 1536268"/>
                <a:gd name="connsiteY3-82" fmla="*/ 0 h 4027775"/>
                <a:gd name="connsiteX0-83" fmla="*/ 1512168 w 1548965"/>
                <a:gd name="connsiteY0-84" fmla="*/ 4025639 h 4025639"/>
                <a:gd name="connsiteX1-85" fmla="*/ 0 w 1548965"/>
                <a:gd name="connsiteY1-86" fmla="*/ 4025639 h 4025639"/>
                <a:gd name="connsiteX2-87" fmla="*/ 0 w 1548965"/>
                <a:gd name="connsiteY2-88" fmla="*/ 0 h 4025639"/>
                <a:gd name="connsiteX3-89" fmla="*/ 1548965 w 1548965"/>
                <a:gd name="connsiteY3-90" fmla="*/ 847 h 4025639"/>
                <a:gd name="connsiteX0-91" fmla="*/ 1512168 w 1553197"/>
                <a:gd name="connsiteY0-92" fmla="*/ 4030756 h 4030756"/>
                <a:gd name="connsiteX1-93" fmla="*/ 0 w 1553197"/>
                <a:gd name="connsiteY1-94" fmla="*/ 4030756 h 4030756"/>
                <a:gd name="connsiteX2-95" fmla="*/ 0 w 1553197"/>
                <a:gd name="connsiteY2-96" fmla="*/ 5117 h 4030756"/>
                <a:gd name="connsiteX3-97" fmla="*/ 1553197 w 1553197"/>
                <a:gd name="connsiteY3-98" fmla="*/ 0 h 4030756"/>
                <a:gd name="connsiteX0-99" fmla="*/ 1512168 w 1557429"/>
                <a:gd name="connsiteY0-100" fmla="*/ 4027774 h 4027774"/>
                <a:gd name="connsiteX1-101" fmla="*/ 0 w 1557429"/>
                <a:gd name="connsiteY1-102" fmla="*/ 4027774 h 4027774"/>
                <a:gd name="connsiteX2-103" fmla="*/ 0 w 1557429"/>
                <a:gd name="connsiteY2-104" fmla="*/ 2135 h 4027774"/>
                <a:gd name="connsiteX3-105" fmla="*/ 1557429 w 1557429"/>
                <a:gd name="connsiteY3-106" fmla="*/ 0 h 4027774"/>
                <a:gd name="connsiteX0-107" fmla="*/ 1512168 w 1561661"/>
                <a:gd name="connsiteY0-108" fmla="*/ 4025639 h 4025639"/>
                <a:gd name="connsiteX1-109" fmla="*/ 0 w 1561661"/>
                <a:gd name="connsiteY1-110" fmla="*/ 4025639 h 4025639"/>
                <a:gd name="connsiteX2-111" fmla="*/ 0 w 1561661"/>
                <a:gd name="connsiteY2-112" fmla="*/ 0 h 4025639"/>
                <a:gd name="connsiteX3-113" fmla="*/ 1561661 w 1561661"/>
                <a:gd name="connsiteY3-114" fmla="*/ 6811 h 4025639"/>
                <a:gd name="connsiteX0-115" fmla="*/ 1512168 w 1570126"/>
                <a:gd name="connsiteY0-116" fmla="*/ 4027774 h 4027774"/>
                <a:gd name="connsiteX1-117" fmla="*/ 0 w 1570126"/>
                <a:gd name="connsiteY1-118" fmla="*/ 4027774 h 4027774"/>
                <a:gd name="connsiteX2-119" fmla="*/ 0 w 1570126"/>
                <a:gd name="connsiteY2-120" fmla="*/ 2135 h 4027774"/>
                <a:gd name="connsiteX3-121" fmla="*/ 1570126 w 1570126"/>
                <a:gd name="connsiteY3-122" fmla="*/ 0 h 4027774"/>
                <a:gd name="connsiteX0-123" fmla="*/ 1512168 w 1574358"/>
                <a:gd name="connsiteY0-124" fmla="*/ 4025639 h 4025639"/>
                <a:gd name="connsiteX1-125" fmla="*/ 0 w 1574358"/>
                <a:gd name="connsiteY1-126" fmla="*/ 4025639 h 4025639"/>
                <a:gd name="connsiteX2-127" fmla="*/ 0 w 1574358"/>
                <a:gd name="connsiteY2-128" fmla="*/ 0 h 4025639"/>
                <a:gd name="connsiteX3-129" fmla="*/ 1574358 w 1574358"/>
                <a:gd name="connsiteY3-130" fmla="*/ 9793 h 4025639"/>
                <a:gd name="connsiteX0-131" fmla="*/ 1512168 w 1578590"/>
                <a:gd name="connsiteY0-132" fmla="*/ 4025639 h 4025639"/>
                <a:gd name="connsiteX1-133" fmla="*/ 0 w 1578590"/>
                <a:gd name="connsiteY1-134" fmla="*/ 4025639 h 4025639"/>
                <a:gd name="connsiteX2-135" fmla="*/ 0 w 1578590"/>
                <a:gd name="connsiteY2-136" fmla="*/ 0 h 4025639"/>
                <a:gd name="connsiteX3-137" fmla="*/ 1578590 w 1578590"/>
                <a:gd name="connsiteY3-138" fmla="*/ 847 h 4025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8590" h="4025639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5733253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要构建以合作共赢为核心的新型国际关系，打造对话不对抗、结伴不结盟的伙伴关系</a:t>
              </a:r>
              <a:endParaRPr lang="zh-CN" altLang="en-US" sz="14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2" y="3090740"/>
              <a:ext cx="6061166" cy="69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各国应该尊重彼此主权、尊严、领土完整，尊重彼此发展道路和社会制度，尊重彼此核心利益和重大关切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0" y="5055591"/>
              <a:ext cx="5674307" cy="5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1DCB9"/>
                  </a:solidFill>
                </a:rPr>
                <a:t>要树立共同、综合、合作、可持续的安全观，营造共建共享的安全格局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60359" y="1397296"/>
            <a:ext cx="732917" cy="2914646"/>
            <a:chOff x="3285526" y="1565075"/>
            <a:chExt cx="732917" cy="2914646"/>
          </a:xfrm>
        </p:grpSpPr>
        <p:grpSp>
          <p:nvGrpSpPr>
            <p:cNvPr id="5" name="组合 4"/>
            <p:cNvGrpSpPr/>
            <p:nvPr/>
          </p:nvGrpSpPr>
          <p:grpSpPr>
            <a:xfrm>
              <a:off x="3285526" y="1565075"/>
              <a:ext cx="732917" cy="2914646"/>
              <a:chOff x="1475656" y="1294656"/>
              <a:chExt cx="977223" cy="3790530"/>
            </a:xfrm>
          </p:grpSpPr>
          <p:sp>
            <p:nvSpPr>
              <p:cNvPr id="6" name="矩形 27"/>
              <p:cNvSpPr/>
              <p:nvPr/>
            </p:nvSpPr>
            <p:spPr>
              <a:xfrm>
                <a:off x="1475656" y="1294656"/>
                <a:ext cx="977223" cy="3790530"/>
              </a:xfrm>
              <a:custGeom>
                <a:avLst/>
                <a:gdLst>
                  <a:gd name="connsiteX0" fmla="*/ 0 w 1512168"/>
                  <a:gd name="connsiteY0" fmla="*/ 0 h 4025639"/>
                  <a:gd name="connsiteX1" fmla="*/ 1512168 w 1512168"/>
                  <a:gd name="connsiteY1" fmla="*/ 0 h 4025639"/>
                  <a:gd name="connsiteX2" fmla="*/ 1512168 w 1512168"/>
                  <a:gd name="connsiteY2" fmla="*/ 4025639 h 4025639"/>
                  <a:gd name="connsiteX3" fmla="*/ 0 w 1512168"/>
                  <a:gd name="connsiteY3" fmla="*/ 4025639 h 4025639"/>
                  <a:gd name="connsiteX4" fmla="*/ 0 w 1512168"/>
                  <a:gd name="connsiteY4" fmla="*/ 0 h 4025639"/>
                  <a:gd name="connsiteX0-1" fmla="*/ 1512168 w 1603608"/>
                  <a:gd name="connsiteY0-2" fmla="*/ 0 h 4025639"/>
                  <a:gd name="connsiteX1-3" fmla="*/ 1512168 w 1603608"/>
                  <a:gd name="connsiteY1-4" fmla="*/ 4025639 h 4025639"/>
                  <a:gd name="connsiteX2-5" fmla="*/ 0 w 1603608"/>
                  <a:gd name="connsiteY2-6" fmla="*/ 4025639 h 4025639"/>
                  <a:gd name="connsiteX3-7" fmla="*/ 0 w 1603608"/>
                  <a:gd name="connsiteY3-8" fmla="*/ 0 h 4025639"/>
                  <a:gd name="connsiteX4-9" fmla="*/ 1603608 w 1603608"/>
                  <a:gd name="connsiteY4-10" fmla="*/ 91440 h 4025639"/>
                  <a:gd name="connsiteX0-11" fmla="*/ 1512168 w 1603608"/>
                  <a:gd name="connsiteY0-12" fmla="*/ 4025639 h 4025639"/>
                  <a:gd name="connsiteX1-13" fmla="*/ 0 w 1603608"/>
                  <a:gd name="connsiteY1-14" fmla="*/ 4025639 h 4025639"/>
                  <a:gd name="connsiteX2-15" fmla="*/ 0 w 1603608"/>
                  <a:gd name="connsiteY2-16" fmla="*/ 0 h 4025639"/>
                  <a:gd name="connsiteX3-17" fmla="*/ 1603608 w 1603608"/>
                  <a:gd name="connsiteY3-18" fmla="*/ 91440 h 4025639"/>
                  <a:gd name="connsiteX0-19" fmla="*/ 1512168 w 1512168"/>
                  <a:gd name="connsiteY0-20" fmla="*/ 4025639 h 4025639"/>
                  <a:gd name="connsiteX1-21" fmla="*/ 0 w 1512168"/>
                  <a:gd name="connsiteY1-22" fmla="*/ 4025639 h 4025639"/>
                  <a:gd name="connsiteX2-23" fmla="*/ 0 w 1512168"/>
                  <a:gd name="connsiteY2-24" fmla="*/ 0 h 4025639"/>
                  <a:gd name="connsiteX3-25" fmla="*/ 1462931 w 1512168"/>
                  <a:gd name="connsiteY3-26" fmla="*/ 21102 h 4025639"/>
                  <a:gd name="connsiteX0-27" fmla="*/ 1512168 w 1512168"/>
                  <a:gd name="connsiteY0-28" fmla="*/ 4039706 h 4039706"/>
                  <a:gd name="connsiteX1-29" fmla="*/ 0 w 1512168"/>
                  <a:gd name="connsiteY1-30" fmla="*/ 4039706 h 4039706"/>
                  <a:gd name="connsiteX2-31" fmla="*/ 0 w 1512168"/>
                  <a:gd name="connsiteY2-32" fmla="*/ 14067 h 4039706"/>
                  <a:gd name="connsiteX3-33" fmla="*/ 1462931 w 1512168"/>
                  <a:gd name="connsiteY3-34" fmla="*/ 0 h 4039706"/>
                  <a:gd name="connsiteX0-35" fmla="*/ 1512168 w 1512168"/>
                  <a:gd name="connsiteY0-36" fmla="*/ 4026213 h 4026213"/>
                  <a:gd name="connsiteX1-37" fmla="*/ 0 w 1512168"/>
                  <a:gd name="connsiteY1-38" fmla="*/ 4026213 h 4026213"/>
                  <a:gd name="connsiteX2-39" fmla="*/ 0 w 1512168"/>
                  <a:gd name="connsiteY2-40" fmla="*/ 574 h 4026213"/>
                  <a:gd name="connsiteX3-41" fmla="*/ 1471569 w 1512168"/>
                  <a:gd name="connsiteY3-42" fmla="*/ 16938 h 4026213"/>
                  <a:gd name="connsiteX0-43" fmla="*/ 1512168 w 1512168"/>
                  <a:gd name="connsiteY0-44" fmla="*/ 4033619 h 4033619"/>
                  <a:gd name="connsiteX1-45" fmla="*/ 0 w 1512168"/>
                  <a:gd name="connsiteY1-46" fmla="*/ 4033619 h 4033619"/>
                  <a:gd name="connsiteX2-47" fmla="*/ 0 w 1512168"/>
                  <a:gd name="connsiteY2-48" fmla="*/ 7980 h 4033619"/>
                  <a:gd name="connsiteX3-49" fmla="*/ 1488845 w 1512168"/>
                  <a:gd name="connsiteY3-50" fmla="*/ 0 h 4033619"/>
                  <a:gd name="connsiteX0-51" fmla="*/ 1512168 w 1512168"/>
                  <a:gd name="connsiteY0-52" fmla="*/ 4025639 h 4025639"/>
                  <a:gd name="connsiteX1-53" fmla="*/ 0 w 1512168"/>
                  <a:gd name="connsiteY1-54" fmla="*/ 4025639 h 4025639"/>
                  <a:gd name="connsiteX2-55" fmla="*/ 0 w 1512168"/>
                  <a:gd name="connsiteY2-56" fmla="*/ 0 h 4025639"/>
                  <a:gd name="connsiteX3-57" fmla="*/ 1497483 w 1512168"/>
                  <a:gd name="connsiteY3-58" fmla="*/ 4193 h 4025639"/>
                  <a:gd name="connsiteX0-59" fmla="*/ 1512168 w 1512168"/>
                  <a:gd name="connsiteY0-60" fmla="*/ 4039704 h 4039704"/>
                  <a:gd name="connsiteX1-61" fmla="*/ 0 w 1512168"/>
                  <a:gd name="connsiteY1-62" fmla="*/ 4039704 h 4039704"/>
                  <a:gd name="connsiteX2-63" fmla="*/ 0 w 1512168"/>
                  <a:gd name="connsiteY2-64" fmla="*/ 14065 h 4039704"/>
                  <a:gd name="connsiteX3-65" fmla="*/ 1506122 w 1512168"/>
                  <a:gd name="connsiteY3-66" fmla="*/ 0 h 4039704"/>
                  <a:gd name="connsiteX0-67" fmla="*/ 1512168 w 1532036"/>
                  <a:gd name="connsiteY0-68" fmla="*/ 4039704 h 4039704"/>
                  <a:gd name="connsiteX1-69" fmla="*/ 0 w 1532036"/>
                  <a:gd name="connsiteY1-70" fmla="*/ 4039704 h 4039704"/>
                  <a:gd name="connsiteX2-71" fmla="*/ 0 w 1532036"/>
                  <a:gd name="connsiteY2-72" fmla="*/ 14065 h 4039704"/>
                  <a:gd name="connsiteX3-73" fmla="*/ 1532036 w 1532036"/>
                  <a:gd name="connsiteY3-74" fmla="*/ 0 h 4039704"/>
                  <a:gd name="connsiteX0-75" fmla="*/ 1512168 w 1536268"/>
                  <a:gd name="connsiteY0-76" fmla="*/ 4027775 h 4027775"/>
                  <a:gd name="connsiteX1-77" fmla="*/ 0 w 1536268"/>
                  <a:gd name="connsiteY1-78" fmla="*/ 4027775 h 4027775"/>
                  <a:gd name="connsiteX2-79" fmla="*/ 0 w 1536268"/>
                  <a:gd name="connsiteY2-80" fmla="*/ 2136 h 4027775"/>
                  <a:gd name="connsiteX3-81" fmla="*/ 1536268 w 1536268"/>
                  <a:gd name="connsiteY3-82" fmla="*/ 0 h 4027775"/>
                  <a:gd name="connsiteX0-83" fmla="*/ 1512168 w 1548965"/>
                  <a:gd name="connsiteY0-84" fmla="*/ 4025639 h 4025639"/>
                  <a:gd name="connsiteX1-85" fmla="*/ 0 w 1548965"/>
                  <a:gd name="connsiteY1-86" fmla="*/ 4025639 h 4025639"/>
                  <a:gd name="connsiteX2-87" fmla="*/ 0 w 1548965"/>
                  <a:gd name="connsiteY2-88" fmla="*/ 0 h 4025639"/>
                  <a:gd name="connsiteX3-89" fmla="*/ 1548965 w 1548965"/>
                  <a:gd name="connsiteY3-90" fmla="*/ 847 h 4025639"/>
                  <a:gd name="connsiteX0-91" fmla="*/ 1512168 w 1553197"/>
                  <a:gd name="connsiteY0-92" fmla="*/ 4030756 h 4030756"/>
                  <a:gd name="connsiteX1-93" fmla="*/ 0 w 1553197"/>
                  <a:gd name="connsiteY1-94" fmla="*/ 4030756 h 4030756"/>
                  <a:gd name="connsiteX2-95" fmla="*/ 0 w 1553197"/>
                  <a:gd name="connsiteY2-96" fmla="*/ 5117 h 4030756"/>
                  <a:gd name="connsiteX3-97" fmla="*/ 1553197 w 1553197"/>
                  <a:gd name="connsiteY3-98" fmla="*/ 0 h 4030756"/>
                  <a:gd name="connsiteX0-99" fmla="*/ 1512168 w 1557429"/>
                  <a:gd name="connsiteY0-100" fmla="*/ 4027774 h 4027774"/>
                  <a:gd name="connsiteX1-101" fmla="*/ 0 w 1557429"/>
                  <a:gd name="connsiteY1-102" fmla="*/ 4027774 h 4027774"/>
                  <a:gd name="connsiteX2-103" fmla="*/ 0 w 1557429"/>
                  <a:gd name="connsiteY2-104" fmla="*/ 2135 h 4027774"/>
                  <a:gd name="connsiteX3-105" fmla="*/ 1557429 w 1557429"/>
                  <a:gd name="connsiteY3-106" fmla="*/ 0 h 4027774"/>
                  <a:gd name="connsiteX0-107" fmla="*/ 1512168 w 1561661"/>
                  <a:gd name="connsiteY0-108" fmla="*/ 4025639 h 4025639"/>
                  <a:gd name="connsiteX1-109" fmla="*/ 0 w 1561661"/>
                  <a:gd name="connsiteY1-110" fmla="*/ 4025639 h 4025639"/>
                  <a:gd name="connsiteX2-111" fmla="*/ 0 w 1561661"/>
                  <a:gd name="connsiteY2-112" fmla="*/ 0 h 4025639"/>
                  <a:gd name="connsiteX3-113" fmla="*/ 1561661 w 1561661"/>
                  <a:gd name="connsiteY3-114" fmla="*/ 6811 h 4025639"/>
                  <a:gd name="connsiteX0-115" fmla="*/ 1512168 w 1570126"/>
                  <a:gd name="connsiteY0-116" fmla="*/ 4027774 h 4027774"/>
                  <a:gd name="connsiteX1-117" fmla="*/ 0 w 1570126"/>
                  <a:gd name="connsiteY1-118" fmla="*/ 4027774 h 4027774"/>
                  <a:gd name="connsiteX2-119" fmla="*/ 0 w 1570126"/>
                  <a:gd name="connsiteY2-120" fmla="*/ 2135 h 4027774"/>
                  <a:gd name="connsiteX3-121" fmla="*/ 1570126 w 1570126"/>
                  <a:gd name="connsiteY3-122" fmla="*/ 0 h 4027774"/>
                  <a:gd name="connsiteX0-123" fmla="*/ 1512168 w 1574358"/>
                  <a:gd name="connsiteY0-124" fmla="*/ 4025639 h 4025639"/>
                  <a:gd name="connsiteX1-125" fmla="*/ 0 w 1574358"/>
                  <a:gd name="connsiteY1-126" fmla="*/ 4025639 h 4025639"/>
                  <a:gd name="connsiteX2-127" fmla="*/ 0 w 1574358"/>
                  <a:gd name="connsiteY2-128" fmla="*/ 0 h 4025639"/>
                  <a:gd name="connsiteX3-129" fmla="*/ 1574358 w 1574358"/>
                  <a:gd name="connsiteY3-130" fmla="*/ 9793 h 4025639"/>
                  <a:gd name="connsiteX0-131" fmla="*/ 1512168 w 1578590"/>
                  <a:gd name="connsiteY0-132" fmla="*/ 4025639 h 4025639"/>
                  <a:gd name="connsiteX1-133" fmla="*/ 0 w 1578590"/>
                  <a:gd name="connsiteY1-134" fmla="*/ 4025639 h 4025639"/>
                  <a:gd name="connsiteX2-135" fmla="*/ 0 w 1578590"/>
                  <a:gd name="connsiteY2-136" fmla="*/ 0 h 4025639"/>
                  <a:gd name="connsiteX3-137" fmla="*/ 1578590 w 1578590"/>
                  <a:gd name="connsiteY3-138" fmla="*/ 847 h 40256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78590" h="4025639">
                    <a:moveTo>
                      <a:pt x="1512168" y="4025639"/>
                    </a:moveTo>
                    <a:lnTo>
                      <a:pt x="0" y="4025639"/>
                    </a:lnTo>
                    <a:lnTo>
                      <a:pt x="0" y="0"/>
                    </a:lnTo>
                    <a:lnTo>
                      <a:pt x="1578590" y="847"/>
                    </a:lnTo>
                  </a:path>
                </a:pathLst>
              </a:custGeom>
              <a:noFill/>
              <a:ln w="19050"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75656" y="2316327"/>
                <a:ext cx="864096" cy="0"/>
              </a:xfrm>
              <a:prstGeom prst="line">
                <a:avLst/>
              </a:prstGeom>
              <a:ln w="19050">
                <a:solidFill>
                  <a:srgbClr val="9F6A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3285526" y="3442634"/>
              <a:ext cx="648072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46409" y="934763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F1DCB9"/>
                </a:solidFill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5733253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要聚焦发展这个根本性问题，释放各国发展潜力，实现经济大融合、发展大联动、成果大共享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16441" y="815647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6409" y="19127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703116"/>
                </a:solidFill>
              </a:endParaRPr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2" y="3090740"/>
              <a:ext cx="6061166" cy="69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要深入开展产业合作；要建立稳定、可持续、风险可控的金融保障体系，创新投资和融资模式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6441" y="17937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46409" y="3002813"/>
            <a:ext cx="5594849" cy="548552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341" y="5055591"/>
              <a:ext cx="6260759" cy="49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solidFill>
                    <a:srgbClr val="F1DCB9"/>
                  </a:solidFill>
                </a:rPr>
                <a:t>要着力推动陆上、海上、天上、网上四位一体的联通，扎实推进六大经济走廊建设，建设全球能源互联网，完善跨区域物流网建设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16441" y="28658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61390" y="1674331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繁荣之路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46409" y="4009054"/>
            <a:ext cx="5594849" cy="567258"/>
            <a:chOff x="3099904" y="3084411"/>
            <a:chExt cx="7459798" cy="756518"/>
          </a:xfrm>
        </p:grpSpPr>
        <p:sp>
          <p:nvSpPr>
            <p:cNvPr id="3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703116"/>
                </a:solidFill>
              </a:endParaRPr>
            </a:p>
          </p:txBody>
        </p:sp>
        <p:sp>
          <p:nvSpPr>
            <p:cNvPr id="38" name="TextBox 66"/>
            <p:cNvSpPr txBox="1"/>
            <p:nvPr/>
          </p:nvSpPr>
          <p:spPr>
            <a:xfrm>
              <a:off x="4247892" y="3230555"/>
              <a:ext cx="6061166" cy="41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要促进政策、规则、标准三位一体的联通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6441" y="3890078"/>
            <a:ext cx="640796" cy="677097"/>
            <a:chOff x="3459946" y="2925738"/>
            <a:chExt cx="854394" cy="903005"/>
          </a:xfrm>
        </p:grpSpPr>
        <p:sp>
          <p:nvSpPr>
            <p:cNvPr id="40" name="等腰三角形 3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4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avLst/>
            <a:gdLst>
              <a:gd name="connsiteX0" fmla="*/ 0 w 1512168"/>
              <a:gd name="connsiteY0" fmla="*/ 0 h 4025639"/>
              <a:gd name="connsiteX1" fmla="*/ 1512168 w 1512168"/>
              <a:gd name="connsiteY1" fmla="*/ 0 h 4025639"/>
              <a:gd name="connsiteX2" fmla="*/ 1512168 w 1512168"/>
              <a:gd name="connsiteY2" fmla="*/ 4025639 h 4025639"/>
              <a:gd name="connsiteX3" fmla="*/ 0 w 1512168"/>
              <a:gd name="connsiteY3" fmla="*/ 4025639 h 4025639"/>
              <a:gd name="connsiteX4" fmla="*/ 0 w 1512168"/>
              <a:gd name="connsiteY4" fmla="*/ 0 h 4025639"/>
              <a:gd name="connsiteX0-1" fmla="*/ 1512168 w 1603608"/>
              <a:gd name="connsiteY0-2" fmla="*/ 0 h 4025639"/>
              <a:gd name="connsiteX1-3" fmla="*/ 1512168 w 1603608"/>
              <a:gd name="connsiteY1-4" fmla="*/ 4025639 h 4025639"/>
              <a:gd name="connsiteX2-5" fmla="*/ 0 w 1603608"/>
              <a:gd name="connsiteY2-6" fmla="*/ 4025639 h 4025639"/>
              <a:gd name="connsiteX3-7" fmla="*/ 0 w 1603608"/>
              <a:gd name="connsiteY3-8" fmla="*/ 0 h 4025639"/>
              <a:gd name="connsiteX4-9" fmla="*/ 1603608 w 1603608"/>
              <a:gd name="connsiteY4-10" fmla="*/ 91440 h 4025639"/>
              <a:gd name="connsiteX0-11" fmla="*/ 1512168 w 1603608"/>
              <a:gd name="connsiteY0-12" fmla="*/ 4025639 h 4025639"/>
              <a:gd name="connsiteX1-13" fmla="*/ 0 w 1603608"/>
              <a:gd name="connsiteY1-14" fmla="*/ 4025639 h 4025639"/>
              <a:gd name="connsiteX2-15" fmla="*/ 0 w 1603608"/>
              <a:gd name="connsiteY2-16" fmla="*/ 0 h 4025639"/>
              <a:gd name="connsiteX3-17" fmla="*/ 1603608 w 1603608"/>
              <a:gd name="connsiteY3-18" fmla="*/ 91440 h 4025639"/>
              <a:gd name="connsiteX0-19" fmla="*/ 1512168 w 1512168"/>
              <a:gd name="connsiteY0-20" fmla="*/ 4025639 h 4025639"/>
              <a:gd name="connsiteX1-21" fmla="*/ 0 w 1512168"/>
              <a:gd name="connsiteY1-22" fmla="*/ 4025639 h 4025639"/>
              <a:gd name="connsiteX2-23" fmla="*/ 0 w 1512168"/>
              <a:gd name="connsiteY2-24" fmla="*/ 0 h 4025639"/>
              <a:gd name="connsiteX3-25" fmla="*/ 1462931 w 1512168"/>
              <a:gd name="connsiteY3-26" fmla="*/ 21102 h 4025639"/>
              <a:gd name="connsiteX0-27" fmla="*/ 1512168 w 1512168"/>
              <a:gd name="connsiteY0-28" fmla="*/ 4039706 h 4039706"/>
              <a:gd name="connsiteX1-29" fmla="*/ 0 w 1512168"/>
              <a:gd name="connsiteY1-30" fmla="*/ 4039706 h 4039706"/>
              <a:gd name="connsiteX2-31" fmla="*/ 0 w 1512168"/>
              <a:gd name="connsiteY2-32" fmla="*/ 14067 h 4039706"/>
              <a:gd name="connsiteX3-33" fmla="*/ 1462931 w 1512168"/>
              <a:gd name="connsiteY3-34" fmla="*/ 0 h 4039706"/>
              <a:gd name="connsiteX0-35" fmla="*/ 1512168 w 1512168"/>
              <a:gd name="connsiteY0-36" fmla="*/ 4026213 h 4026213"/>
              <a:gd name="connsiteX1-37" fmla="*/ 0 w 1512168"/>
              <a:gd name="connsiteY1-38" fmla="*/ 4026213 h 4026213"/>
              <a:gd name="connsiteX2-39" fmla="*/ 0 w 1512168"/>
              <a:gd name="connsiteY2-40" fmla="*/ 574 h 4026213"/>
              <a:gd name="connsiteX3-41" fmla="*/ 1471569 w 1512168"/>
              <a:gd name="connsiteY3-42" fmla="*/ 16938 h 4026213"/>
              <a:gd name="connsiteX0-43" fmla="*/ 1512168 w 1512168"/>
              <a:gd name="connsiteY0-44" fmla="*/ 4033619 h 4033619"/>
              <a:gd name="connsiteX1-45" fmla="*/ 0 w 1512168"/>
              <a:gd name="connsiteY1-46" fmla="*/ 4033619 h 4033619"/>
              <a:gd name="connsiteX2-47" fmla="*/ 0 w 1512168"/>
              <a:gd name="connsiteY2-48" fmla="*/ 7980 h 4033619"/>
              <a:gd name="connsiteX3-49" fmla="*/ 1488845 w 1512168"/>
              <a:gd name="connsiteY3-50" fmla="*/ 0 h 4033619"/>
              <a:gd name="connsiteX0-51" fmla="*/ 1512168 w 1512168"/>
              <a:gd name="connsiteY0-52" fmla="*/ 4025639 h 4025639"/>
              <a:gd name="connsiteX1-53" fmla="*/ 0 w 1512168"/>
              <a:gd name="connsiteY1-54" fmla="*/ 4025639 h 4025639"/>
              <a:gd name="connsiteX2-55" fmla="*/ 0 w 1512168"/>
              <a:gd name="connsiteY2-56" fmla="*/ 0 h 4025639"/>
              <a:gd name="connsiteX3-57" fmla="*/ 1497483 w 1512168"/>
              <a:gd name="connsiteY3-58" fmla="*/ 4193 h 4025639"/>
              <a:gd name="connsiteX0-59" fmla="*/ 1512168 w 1512168"/>
              <a:gd name="connsiteY0-60" fmla="*/ 4039704 h 4039704"/>
              <a:gd name="connsiteX1-61" fmla="*/ 0 w 1512168"/>
              <a:gd name="connsiteY1-62" fmla="*/ 4039704 h 4039704"/>
              <a:gd name="connsiteX2-63" fmla="*/ 0 w 1512168"/>
              <a:gd name="connsiteY2-64" fmla="*/ 14065 h 4039704"/>
              <a:gd name="connsiteX3-65" fmla="*/ 1506122 w 1512168"/>
              <a:gd name="connsiteY3-66" fmla="*/ 0 h 4039704"/>
              <a:gd name="connsiteX0-67" fmla="*/ 1512168 w 1532036"/>
              <a:gd name="connsiteY0-68" fmla="*/ 4039704 h 4039704"/>
              <a:gd name="connsiteX1-69" fmla="*/ 0 w 1532036"/>
              <a:gd name="connsiteY1-70" fmla="*/ 4039704 h 4039704"/>
              <a:gd name="connsiteX2-71" fmla="*/ 0 w 1532036"/>
              <a:gd name="connsiteY2-72" fmla="*/ 14065 h 4039704"/>
              <a:gd name="connsiteX3-73" fmla="*/ 1532036 w 1532036"/>
              <a:gd name="connsiteY3-74" fmla="*/ 0 h 4039704"/>
              <a:gd name="connsiteX0-75" fmla="*/ 1512168 w 1536268"/>
              <a:gd name="connsiteY0-76" fmla="*/ 4027775 h 4027775"/>
              <a:gd name="connsiteX1-77" fmla="*/ 0 w 1536268"/>
              <a:gd name="connsiteY1-78" fmla="*/ 4027775 h 4027775"/>
              <a:gd name="connsiteX2-79" fmla="*/ 0 w 1536268"/>
              <a:gd name="connsiteY2-80" fmla="*/ 2136 h 4027775"/>
              <a:gd name="connsiteX3-81" fmla="*/ 1536268 w 1536268"/>
              <a:gd name="connsiteY3-82" fmla="*/ 0 h 4027775"/>
              <a:gd name="connsiteX0-83" fmla="*/ 1512168 w 1548965"/>
              <a:gd name="connsiteY0-84" fmla="*/ 4025639 h 4025639"/>
              <a:gd name="connsiteX1-85" fmla="*/ 0 w 1548965"/>
              <a:gd name="connsiteY1-86" fmla="*/ 4025639 h 4025639"/>
              <a:gd name="connsiteX2-87" fmla="*/ 0 w 1548965"/>
              <a:gd name="connsiteY2-88" fmla="*/ 0 h 4025639"/>
              <a:gd name="connsiteX3-89" fmla="*/ 1548965 w 1548965"/>
              <a:gd name="connsiteY3-90" fmla="*/ 847 h 4025639"/>
              <a:gd name="connsiteX0-91" fmla="*/ 1512168 w 1553197"/>
              <a:gd name="connsiteY0-92" fmla="*/ 4030756 h 4030756"/>
              <a:gd name="connsiteX1-93" fmla="*/ 0 w 1553197"/>
              <a:gd name="connsiteY1-94" fmla="*/ 4030756 h 4030756"/>
              <a:gd name="connsiteX2-95" fmla="*/ 0 w 1553197"/>
              <a:gd name="connsiteY2-96" fmla="*/ 5117 h 4030756"/>
              <a:gd name="connsiteX3-97" fmla="*/ 1553197 w 1553197"/>
              <a:gd name="connsiteY3-98" fmla="*/ 0 h 4030756"/>
              <a:gd name="connsiteX0-99" fmla="*/ 1512168 w 1557429"/>
              <a:gd name="connsiteY0-100" fmla="*/ 4027774 h 4027774"/>
              <a:gd name="connsiteX1-101" fmla="*/ 0 w 1557429"/>
              <a:gd name="connsiteY1-102" fmla="*/ 4027774 h 4027774"/>
              <a:gd name="connsiteX2-103" fmla="*/ 0 w 1557429"/>
              <a:gd name="connsiteY2-104" fmla="*/ 2135 h 4027774"/>
              <a:gd name="connsiteX3-105" fmla="*/ 1557429 w 1557429"/>
              <a:gd name="connsiteY3-106" fmla="*/ 0 h 4027774"/>
              <a:gd name="connsiteX0-107" fmla="*/ 1512168 w 1561661"/>
              <a:gd name="connsiteY0-108" fmla="*/ 4025639 h 4025639"/>
              <a:gd name="connsiteX1-109" fmla="*/ 0 w 1561661"/>
              <a:gd name="connsiteY1-110" fmla="*/ 4025639 h 4025639"/>
              <a:gd name="connsiteX2-111" fmla="*/ 0 w 1561661"/>
              <a:gd name="connsiteY2-112" fmla="*/ 0 h 4025639"/>
              <a:gd name="connsiteX3-113" fmla="*/ 1561661 w 1561661"/>
              <a:gd name="connsiteY3-114" fmla="*/ 6811 h 4025639"/>
              <a:gd name="connsiteX0-115" fmla="*/ 1512168 w 1570126"/>
              <a:gd name="connsiteY0-116" fmla="*/ 4027774 h 4027774"/>
              <a:gd name="connsiteX1-117" fmla="*/ 0 w 1570126"/>
              <a:gd name="connsiteY1-118" fmla="*/ 4027774 h 4027774"/>
              <a:gd name="connsiteX2-119" fmla="*/ 0 w 1570126"/>
              <a:gd name="connsiteY2-120" fmla="*/ 2135 h 4027774"/>
              <a:gd name="connsiteX3-121" fmla="*/ 1570126 w 1570126"/>
              <a:gd name="connsiteY3-122" fmla="*/ 0 h 4027774"/>
              <a:gd name="connsiteX0-123" fmla="*/ 1512168 w 1574358"/>
              <a:gd name="connsiteY0-124" fmla="*/ 4025639 h 4025639"/>
              <a:gd name="connsiteX1-125" fmla="*/ 0 w 1574358"/>
              <a:gd name="connsiteY1-126" fmla="*/ 4025639 h 4025639"/>
              <a:gd name="connsiteX2-127" fmla="*/ 0 w 1574358"/>
              <a:gd name="connsiteY2-128" fmla="*/ 0 h 4025639"/>
              <a:gd name="connsiteX3-129" fmla="*/ 1574358 w 1574358"/>
              <a:gd name="connsiteY3-130" fmla="*/ 9793 h 4025639"/>
              <a:gd name="connsiteX0-131" fmla="*/ 1512168 w 1578590"/>
              <a:gd name="connsiteY0-132" fmla="*/ 4025639 h 4025639"/>
              <a:gd name="connsiteX1-133" fmla="*/ 0 w 1578590"/>
              <a:gd name="connsiteY1-134" fmla="*/ 4025639 h 4025639"/>
              <a:gd name="connsiteX2-135" fmla="*/ 0 w 1578590"/>
              <a:gd name="connsiteY2-136" fmla="*/ 0 h 4025639"/>
              <a:gd name="connsiteX3-137" fmla="*/ 1578590 w 1578590"/>
              <a:gd name="connsiteY3-138" fmla="*/ 847 h 40256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8590" h="4025639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0"/>
            <a:ext cx="6798553" cy="567117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6" y="1472487"/>
              <a:ext cx="5738700" cy="47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要打造开放型合作平台，维护和发展开放型世界经济，共同创造有利于开放发展的环境，推动构建公正、合理、透明的国际经贸投资规则体系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4"/>
            <a:ext cx="6798553" cy="909446"/>
            <a:chOff x="3099904" y="5020823"/>
            <a:chExt cx="7459798" cy="72787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1467" y="5055591"/>
              <a:ext cx="6325728" cy="69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要维护多边贸易体制，推动自由贸易区建设，促进贸易和投资自由化便利化，着力解决发展失衡、治理困境、数字鸿沟、分配差距等问题，建设开放、包容、普惠、平衡、共赢的经济全球化。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366739" y="823913"/>
            <a:ext cx="9917112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524484" y="1829994"/>
            <a:ext cx="779448" cy="779448"/>
            <a:chOff x="1524484" y="1829994"/>
            <a:chExt cx="779448" cy="779448"/>
          </a:xfrm>
        </p:grpSpPr>
        <p:sp>
          <p:nvSpPr>
            <p:cNvPr id="15" name="椭圆 14"/>
            <p:cNvSpPr/>
            <p:nvPr/>
          </p:nvSpPr>
          <p:spPr>
            <a:xfrm>
              <a:off x="1524484" y="182999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6691" y="192733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4484" y="3339479"/>
            <a:ext cx="779448" cy="779448"/>
            <a:chOff x="1524484" y="3339479"/>
            <a:chExt cx="779448" cy="779448"/>
          </a:xfrm>
        </p:grpSpPr>
        <p:sp>
          <p:nvSpPr>
            <p:cNvPr id="14" name="椭圆 13"/>
            <p:cNvSpPr/>
            <p:nvPr/>
          </p:nvSpPr>
          <p:spPr>
            <a:xfrm>
              <a:off x="1524484" y="3339479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16691" y="343681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4314825" y="1651075"/>
            <a:ext cx="552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国家主席习近平</a:t>
            </a:r>
            <a:r>
              <a:rPr lang="en-US" altLang="zh-CN" sz="1600" b="1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b="1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出席“一带一路”国际合作高峰论坛开幕式，并发表题为</a:t>
            </a:r>
            <a:r>
              <a:rPr lang="en-US" altLang="zh-CN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携手推进“一带一路”建设</a:t>
            </a:r>
            <a:r>
              <a:rPr lang="en-US" altLang="zh-CN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主旨演讲，强调坚持以和平合作、开放包容、互学互鉴、互利共赢为核心的丝路精神，携手推动“一带一路”建设行稳致远，将“一带一路”建成和平、繁荣、开放、创新、文明之路，迈向更加美好的明天。国务院副总理张高丽主持开幕式。</a:t>
            </a:r>
            <a:endParaRPr lang="zh-CN" altLang="en-US" sz="1600" dirty="0">
              <a:solidFill>
                <a:srgbClr val="F1DCB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avLst/>
            <a:gdLst>
              <a:gd name="connsiteX0" fmla="*/ 0 w 1512168"/>
              <a:gd name="connsiteY0" fmla="*/ 0 h 4025639"/>
              <a:gd name="connsiteX1" fmla="*/ 1512168 w 1512168"/>
              <a:gd name="connsiteY1" fmla="*/ 0 h 4025639"/>
              <a:gd name="connsiteX2" fmla="*/ 1512168 w 1512168"/>
              <a:gd name="connsiteY2" fmla="*/ 4025639 h 4025639"/>
              <a:gd name="connsiteX3" fmla="*/ 0 w 1512168"/>
              <a:gd name="connsiteY3" fmla="*/ 4025639 h 4025639"/>
              <a:gd name="connsiteX4" fmla="*/ 0 w 1512168"/>
              <a:gd name="connsiteY4" fmla="*/ 0 h 4025639"/>
              <a:gd name="connsiteX0-1" fmla="*/ 1512168 w 1603608"/>
              <a:gd name="connsiteY0-2" fmla="*/ 0 h 4025639"/>
              <a:gd name="connsiteX1-3" fmla="*/ 1512168 w 1603608"/>
              <a:gd name="connsiteY1-4" fmla="*/ 4025639 h 4025639"/>
              <a:gd name="connsiteX2-5" fmla="*/ 0 w 1603608"/>
              <a:gd name="connsiteY2-6" fmla="*/ 4025639 h 4025639"/>
              <a:gd name="connsiteX3-7" fmla="*/ 0 w 1603608"/>
              <a:gd name="connsiteY3-8" fmla="*/ 0 h 4025639"/>
              <a:gd name="connsiteX4-9" fmla="*/ 1603608 w 1603608"/>
              <a:gd name="connsiteY4-10" fmla="*/ 91440 h 4025639"/>
              <a:gd name="connsiteX0-11" fmla="*/ 1512168 w 1603608"/>
              <a:gd name="connsiteY0-12" fmla="*/ 4025639 h 4025639"/>
              <a:gd name="connsiteX1-13" fmla="*/ 0 w 1603608"/>
              <a:gd name="connsiteY1-14" fmla="*/ 4025639 h 4025639"/>
              <a:gd name="connsiteX2-15" fmla="*/ 0 w 1603608"/>
              <a:gd name="connsiteY2-16" fmla="*/ 0 h 4025639"/>
              <a:gd name="connsiteX3-17" fmla="*/ 1603608 w 1603608"/>
              <a:gd name="connsiteY3-18" fmla="*/ 91440 h 4025639"/>
              <a:gd name="connsiteX0-19" fmla="*/ 1512168 w 1512168"/>
              <a:gd name="connsiteY0-20" fmla="*/ 4025639 h 4025639"/>
              <a:gd name="connsiteX1-21" fmla="*/ 0 w 1512168"/>
              <a:gd name="connsiteY1-22" fmla="*/ 4025639 h 4025639"/>
              <a:gd name="connsiteX2-23" fmla="*/ 0 w 1512168"/>
              <a:gd name="connsiteY2-24" fmla="*/ 0 h 4025639"/>
              <a:gd name="connsiteX3-25" fmla="*/ 1462931 w 1512168"/>
              <a:gd name="connsiteY3-26" fmla="*/ 21102 h 4025639"/>
              <a:gd name="connsiteX0-27" fmla="*/ 1512168 w 1512168"/>
              <a:gd name="connsiteY0-28" fmla="*/ 4039706 h 4039706"/>
              <a:gd name="connsiteX1-29" fmla="*/ 0 w 1512168"/>
              <a:gd name="connsiteY1-30" fmla="*/ 4039706 h 4039706"/>
              <a:gd name="connsiteX2-31" fmla="*/ 0 w 1512168"/>
              <a:gd name="connsiteY2-32" fmla="*/ 14067 h 4039706"/>
              <a:gd name="connsiteX3-33" fmla="*/ 1462931 w 1512168"/>
              <a:gd name="connsiteY3-34" fmla="*/ 0 h 4039706"/>
              <a:gd name="connsiteX0-35" fmla="*/ 1512168 w 1512168"/>
              <a:gd name="connsiteY0-36" fmla="*/ 4026213 h 4026213"/>
              <a:gd name="connsiteX1-37" fmla="*/ 0 w 1512168"/>
              <a:gd name="connsiteY1-38" fmla="*/ 4026213 h 4026213"/>
              <a:gd name="connsiteX2-39" fmla="*/ 0 w 1512168"/>
              <a:gd name="connsiteY2-40" fmla="*/ 574 h 4026213"/>
              <a:gd name="connsiteX3-41" fmla="*/ 1471569 w 1512168"/>
              <a:gd name="connsiteY3-42" fmla="*/ 16938 h 4026213"/>
              <a:gd name="connsiteX0-43" fmla="*/ 1512168 w 1512168"/>
              <a:gd name="connsiteY0-44" fmla="*/ 4033619 h 4033619"/>
              <a:gd name="connsiteX1-45" fmla="*/ 0 w 1512168"/>
              <a:gd name="connsiteY1-46" fmla="*/ 4033619 h 4033619"/>
              <a:gd name="connsiteX2-47" fmla="*/ 0 w 1512168"/>
              <a:gd name="connsiteY2-48" fmla="*/ 7980 h 4033619"/>
              <a:gd name="connsiteX3-49" fmla="*/ 1488845 w 1512168"/>
              <a:gd name="connsiteY3-50" fmla="*/ 0 h 4033619"/>
              <a:gd name="connsiteX0-51" fmla="*/ 1512168 w 1512168"/>
              <a:gd name="connsiteY0-52" fmla="*/ 4025639 h 4025639"/>
              <a:gd name="connsiteX1-53" fmla="*/ 0 w 1512168"/>
              <a:gd name="connsiteY1-54" fmla="*/ 4025639 h 4025639"/>
              <a:gd name="connsiteX2-55" fmla="*/ 0 w 1512168"/>
              <a:gd name="connsiteY2-56" fmla="*/ 0 h 4025639"/>
              <a:gd name="connsiteX3-57" fmla="*/ 1497483 w 1512168"/>
              <a:gd name="connsiteY3-58" fmla="*/ 4193 h 4025639"/>
              <a:gd name="connsiteX0-59" fmla="*/ 1512168 w 1512168"/>
              <a:gd name="connsiteY0-60" fmla="*/ 4039704 h 4039704"/>
              <a:gd name="connsiteX1-61" fmla="*/ 0 w 1512168"/>
              <a:gd name="connsiteY1-62" fmla="*/ 4039704 h 4039704"/>
              <a:gd name="connsiteX2-63" fmla="*/ 0 w 1512168"/>
              <a:gd name="connsiteY2-64" fmla="*/ 14065 h 4039704"/>
              <a:gd name="connsiteX3-65" fmla="*/ 1506122 w 1512168"/>
              <a:gd name="connsiteY3-66" fmla="*/ 0 h 4039704"/>
              <a:gd name="connsiteX0-67" fmla="*/ 1512168 w 1532036"/>
              <a:gd name="connsiteY0-68" fmla="*/ 4039704 h 4039704"/>
              <a:gd name="connsiteX1-69" fmla="*/ 0 w 1532036"/>
              <a:gd name="connsiteY1-70" fmla="*/ 4039704 h 4039704"/>
              <a:gd name="connsiteX2-71" fmla="*/ 0 w 1532036"/>
              <a:gd name="connsiteY2-72" fmla="*/ 14065 h 4039704"/>
              <a:gd name="connsiteX3-73" fmla="*/ 1532036 w 1532036"/>
              <a:gd name="connsiteY3-74" fmla="*/ 0 h 4039704"/>
              <a:gd name="connsiteX0-75" fmla="*/ 1512168 w 1536268"/>
              <a:gd name="connsiteY0-76" fmla="*/ 4027775 h 4027775"/>
              <a:gd name="connsiteX1-77" fmla="*/ 0 w 1536268"/>
              <a:gd name="connsiteY1-78" fmla="*/ 4027775 h 4027775"/>
              <a:gd name="connsiteX2-79" fmla="*/ 0 w 1536268"/>
              <a:gd name="connsiteY2-80" fmla="*/ 2136 h 4027775"/>
              <a:gd name="connsiteX3-81" fmla="*/ 1536268 w 1536268"/>
              <a:gd name="connsiteY3-82" fmla="*/ 0 h 4027775"/>
              <a:gd name="connsiteX0-83" fmla="*/ 1512168 w 1548965"/>
              <a:gd name="connsiteY0-84" fmla="*/ 4025639 h 4025639"/>
              <a:gd name="connsiteX1-85" fmla="*/ 0 w 1548965"/>
              <a:gd name="connsiteY1-86" fmla="*/ 4025639 h 4025639"/>
              <a:gd name="connsiteX2-87" fmla="*/ 0 w 1548965"/>
              <a:gd name="connsiteY2-88" fmla="*/ 0 h 4025639"/>
              <a:gd name="connsiteX3-89" fmla="*/ 1548965 w 1548965"/>
              <a:gd name="connsiteY3-90" fmla="*/ 847 h 4025639"/>
              <a:gd name="connsiteX0-91" fmla="*/ 1512168 w 1553197"/>
              <a:gd name="connsiteY0-92" fmla="*/ 4030756 h 4030756"/>
              <a:gd name="connsiteX1-93" fmla="*/ 0 w 1553197"/>
              <a:gd name="connsiteY1-94" fmla="*/ 4030756 h 4030756"/>
              <a:gd name="connsiteX2-95" fmla="*/ 0 w 1553197"/>
              <a:gd name="connsiteY2-96" fmla="*/ 5117 h 4030756"/>
              <a:gd name="connsiteX3-97" fmla="*/ 1553197 w 1553197"/>
              <a:gd name="connsiteY3-98" fmla="*/ 0 h 4030756"/>
              <a:gd name="connsiteX0-99" fmla="*/ 1512168 w 1557429"/>
              <a:gd name="connsiteY0-100" fmla="*/ 4027774 h 4027774"/>
              <a:gd name="connsiteX1-101" fmla="*/ 0 w 1557429"/>
              <a:gd name="connsiteY1-102" fmla="*/ 4027774 h 4027774"/>
              <a:gd name="connsiteX2-103" fmla="*/ 0 w 1557429"/>
              <a:gd name="connsiteY2-104" fmla="*/ 2135 h 4027774"/>
              <a:gd name="connsiteX3-105" fmla="*/ 1557429 w 1557429"/>
              <a:gd name="connsiteY3-106" fmla="*/ 0 h 4027774"/>
              <a:gd name="connsiteX0-107" fmla="*/ 1512168 w 1561661"/>
              <a:gd name="connsiteY0-108" fmla="*/ 4025639 h 4025639"/>
              <a:gd name="connsiteX1-109" fmla="*/ 0 w 1561661"/>
              <a:gd name="connsiteY1-110" fmla="*/ 4025639 h 4025639"/>
              <a:gd name="connsiteX2-111" fmla="*/ 0 w 1561661"/>
              <a:gd name="connsiteY2-112" fmla="*/ 0 h 4025639"/>
              <a:gd name="connsiteX3-113" fmla="*/ 1561661 w 1561661"/>
              <a:gd name="connsiteY3-114" fmla="*/ 6811 h 4025639"/>
              <a:gd name="connsiteX0-115" fmla="*/ 1512168 w 1570126"/>
              <a:gd name="connsiteY0-116" fmla="*/ 4027774 h 4027774"/>
              <a:gd name="connsiteX1-117" fmla="*/ 0 w 1570126"/>
              <a:gd name="connsiteY1-118" fmla="*/ 4027774 h 4027774"/>
              <a:gd name="connsiteX2-119" fmla="*/ 0 w 1570126"/>
              <a:gd name="connsiteY2-120" fmla="*/ 2135 h 4027774"/>
              <a:gd name="connsiteX3-121" fmla="*/ 1570126 w 1570126"/>
              <a:gd name="connsiteY3-122" fmla="*/ 0 h 4027774"/>
              <a:gd name="connsiteX0-123" fmla="*/ 1512168 w 1574358"/>
              <a:gd name="connsiteY0-124" fmla="*/ 4025639 h 4025639"/>
              <a:gd name="connsiteX1-125" fmla="*/ 0 w 1574358"/>
              <a:gd name="connsiteY1-126" fmla="*/ 4025639 h 4025639"/>
              <a:gd name="connsiteX2-127" fmla="*/ 0 w 1574358"/>
              <a:gd name="connsiteY2-128" fmla="*/ 0 h 4025639"/>
              <a:gd name="connsiteX3-129" fmla="*/ 1574358 w 1574358"/>
              <a:gd name="connsiteY3-130" fmla="*/ 9793 h 4025639"/>
              <a:gd name="connsiteX0-131" fmla="*/ 1512168 w 1578590"/>
              <a:gd name="connsiteY0-132" fmla="*/ 4025639 h 4025639"/>
              <a:gd name="connsiteX1-133" fmla="*/ 0 w 1578590"/>
              <a:gd name="connsiteY1-134" fmla="*/ 4025639 h 4025639"/>
              <a:gd name="connsiteX2-135" fmla="*/ 0 w 1578590"/>
              <a:gd name="connsiteY2-136" fmla="*/ 0 h 4025639"/>
              <a:gd name="connsiteX3-137" fmla="*/ 1578590 w 1578590"/>
              <a:gd name="connsiteY3-138" fmla="*/ 847 h 40256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8590" h="4025639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3"/>
            <a:ext cx="6401125" cy="567118"/>
            <a:chOff x="3099904" y="1452479"/>
            <a:chExt cx="780836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80836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4" y="1472487"/>
              <a:ext cx="6332216" cy="47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要坚持创新驱动发展，建设</a:t>
              </a:r>
              <a:r>
                <a:rPr lang="en-US" altLang="zh-CN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世纪的数字丝绸之路。要促进科技同产业、科技同金融深度融合，为互联网时代的各国青年打造创业空间、创业工场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2"/>
            <a:ext cx="6115375" cy="555640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0971" y="5169091"/>
              <a:ext cx="6325728" cy="27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要践行绿色发展新理念，共同实现</a:t>
              </a:r>
              <a:r>
                <a:rPr lang="en-US" altLang="zh-CN" dirty="0"/>
                <a:t>2030</a:t>
              </a:r>
              <a:r>
                <a:rPr lang="zh-CN" altLang="en-US" dirty="0"/>
                <a:t>年可持续发展目标。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avLst/>
              <a:gdLst>
                <a:gd name="connsiteX0" fmla="*/ 0 w 1512168"/>
                <a:gd name="connsiteY0" fmla="*/ 0 h 4025639"/>
                <a:gd name="connsiteX1" fmla="*/ 1512168 w 1512168"/>
                <a:gd name="connsiteY1" fmla="*/ 0 h 4025639"/>
                <a:gd name="connsiteX2" fmla="*/ 1512168 w 1512168"/>
                <a:gd name="connsiteY2" fmla="*/ 4025639 h 4025639"/>
                <a:gd name="connsiteX3" fmla="*/ 0 w 1512168"/>
                <a:gd name="connsiteY3" fmla="*/ 4025639 h 4025639"/>
                <a:gd name="connsiteX4" fmla="*/ 0 w 1512168"/>
                <a:gd name="connsiteY4" fmla="*/ 0 h 4025639"/>
                <a:gd name="connsiteX0-1" fmla="*/ 1512168 w 1603608"/>
                <a:gd name="connsiteY0-2" fmla="*/ 0 h 4025639"/>
                <a:gd name="connsiteX1-3" fmla="*/ 1512168 w 1603608"/>
                <a:gd name="connsiteY1-4" fmla="*/ 4025639 h 4025639"/>
                <a:gd name="connsiteX2-5" fmla="*/ 0 w 1603608"/>
                <a:gd name="connsiteY2-6" fmla="*/ 4025639 h 4025639"/>
                <a:gd name="connsiteX3-7" fmla="*/ 0 w 1603608"/>
                <a:gd name="connsiteY3-8" fmla="*/ 0 h 4025639"/>
                <a:gd name="connsiteX4-9" fmla="*/ 1603608 w 1603608"/>
                <a:gd name="connsiteY4-10" fmla="*/ 91440 h 4025639"/>
                <a:gd name="connsiteX0-11" fmla="*/ 1512168 w 1603608"/>
                <a:gd name="connsiteY0-12" fmla="*/ 4025639 h 4025639"/>
                <a:gd name="connsiteX1-13" fmla="*/ 0 w 1603608"/>
                <a:gd name="connsiteY1-14" fmla="*/ 4025639 h 4025639"/>
                <a:gd name="connsiteX2-15" fmla="*/ 0 w 1603608"/>
                <a:gd name="connsiteY2-16" fmla="*/ 0 h 4025639"/>
                <a:gd name="connsiteX3-17" fmla="*/ 1603608 w 1603608"/>
                <a:gd name="connsiteY3-18" fmla="*/ 91440 h 4025639"/>
                <a:gd name="connsiteX0-19" fmla="*/ 1512168 w 1512168"/>
                <a:gd name="connsiteY0-20" fmla="*/ 4025639 h 4025639"/>
                <a:gd name="connsiteX1-21" fmla="*/ 0 w 1512168"/>
                <a:gd name="connsiteY1-22" fmla="*/ 4025639 h 4025639"/>
                <a:gd name="connsiteX2-23" fmla="*/ 0 w 1512168"/>
                <a:gd name="connsiteY2-24" fmla="*/ 0 h 4025639"/>
                <a:gd name="connsiteX3-25" fmla="*/ 1462931 w 1512168"/>
                <a:gd name="connsiteY3-26" fmla="*/ 21102 h 4025639"/>
                <a:gd name="connsiteX0-27" fmla="*/ 1512168 w 1512168"/>
                <a:gd name="connsiteY0-28" fmla="*/ 4039706 h 4039706"/>
                <a:gd name="connsiteX1-29" fmla="*/ 0 w 1512168"/>
                <a:gd name="connsiteY1-30" fmla="*/ 4039706 h 4039706"/>
                <a:gd name="connsiteX2-31" fmla="*/ 0 w 1512168"/>
                <a:gd name="connsiteY2-32" fmla="*/ 14067 h 4039706"/>
                <a:gd name="connsiteX3-33" fmla="*/ 1462931 w 1512168"/>
                <a:gd name="connsiteY3-34" fmla="*/ 0 h 4039706"/>
                <a:gd name="connsiteX0-35" fmla="*/ 1512168 w 1512168"/>
                <a:gd name="connsiteY0-36" fmla="*/ 4026213 h 4026213"/>
                <a:gd name="connsiteX1-37" fmla="*/ 0 w 1512168"/>
                <a:gd name="connsiteY1-38" fmla="*/ 4026213 h 4026213"/>
                <a:gd name="connsiteX2-39" fmla="*/ 0 w 1512168"/>
                <a:gd name="connsiteY2-40" fmla="*/ 574 h 4026213"/>
                <a:gd name="connsiteX3-41" fmla="*/ 1471569 w 1512168"/>
                <a:gd name="connsiteY3-42" fmla="*/ 16938 h 4026213"/>
                <a:gd name="connsiteX0-43" fmla="*/ 1512168 w 1512168"/>
                <a:gd name="connsiteY0-44" fmla="*/ 4033619 h 4033619"/>
                <a:gd name="connsiteX1-45" fmla="*/ 0 w 1512168"/>
                <a:gd name="connsiteY1-46" fmla="*/ 4033619 h 4033619"/>
                <a:gd name="connsiteX2-47" fmla="*/ 0 w 1512168"/>
                <a:gd name="connsiteY2-48" fmla="*/ 7980 h 4033619"/>
                <a:gd name="connsiteX3-49" fmla="*/ 1488845 w 1512168"/>
                <a:gd name="connsiteY3-50" fmla="*/ 0 h 4033619"/>
                <a:gd name="connsiteX0-51" fmla="*/ 1512168 w 1512168"/>
                <a:gd name="connsiteY0-52" fmla="*/ 4025639 h 4025639"/>
                <a:gd name="connsiteX1-53" fmla="*/ 0 w 1512168"/>
                <a:gd name="connsiteY1-54" fmla="*/ 4025639 h 4025639"/>
                <a:gd name="connsiteX2-55" fmla="*/ 0 w 1512168"/>
                <a:gd name="connsiteY2-56" fmla="*/ 0 h 4025639"/>
                <a:gd name="connsiteX3-57" fmla="*/ 1497483 w 1512168"/>
                <a:gd name="connsiteY3-58" fmla="*/ 4193 h 4025639"/>
                <a:gd name="connsiteX0-59" fmla="*/ 1512168 w 1512168"/>
                <a:gd name="connsiteY0-60" fmla="*/ 4039704 h 4039704"/>
                <a:gd name="connsiteX1-61" fmla="*/ 0 w 1512168"/>
                <a:gd name="connsiteY1-62" fmla="*/ 4039704 h 4039704"/>
                <a:gd name="connsiteX2-63" fmla="*/ 0 w 1512168"/>
                <a:gd name="connsiteY2-64" fmla="*/ 14065 h 4039704"/>
                <a:gd name="connsiteX3-65" fmla="*/ 1506122 w 1512168"/>
                <a:gd name="connsiteY3-66" fmla="*/ 0 h 4039704"/>
                <a:gd name="connsiteX0-67" fmla="*/ 1512168 w 1532036"/>
                <a:gd name="connsiteY0-68" fmla="*/ 4039704 h 4039704"/>
                <a:gd name="connsiteX1-69" fmla="*/ 0 w 1532036"/>
                <a:gd name="connsiteY1-70" fmla="*/ 4039704 h 4039704"/>
                <a:gd name="connsiteX2-71" fmla="*/ 0 w 1532036"/>
                <a:gd name="connsiteY2-72" fmla="*/ 14065 h 4039704"/>
                <a:gd name="connsiteX3-73" fmla="*/ 1532036 w 1532036"/>
                <a:gd name="connsiteY3-74" fmla="*/ 0 h 4039704"/>
                <a:gd name="connsiteX0-75" fmla="*/ 1512168 w 1536268"/>
                <a:gd name="connsiteY0-76" fmla="*/ 4027775 h 4027775"/>
                <a:gd name="connsiteX1-77" fmla="*/ 0 w 1536268"/>
                <a:gd name="connsiteY1-78" fmla="*/ 4027775 h 4027775"/>
                <a:gd name="connsiteX2-79" fmla="*/ 0 w 1536268"/>
                <a:gd name="connsiteY2-80" fmla="*/ 2136 h 4027775"/>
                <a:gd name="connsiteX3-81" fmla="*/ 1536268 w 1536268"/>
                <a:gd name="connsiteY3-82" fmla="*/ 0 h 4027775"/>
                <a:gd name="connsiteX0-83" fmla="*/ 1512168 w 1548965"/>
                <a:gd name="connsiteY0-84" fmla="*/ 4025639 h 4025639"/>
                <a:gd name="connsiteX1-85" fmla="*/ 0 w 1548965"/>
                <a:gd name="connsiteY1-86" fmla="*/ 4025639 h 4025639"/>
                <a:gd name="connsiteX2-87" fmla="*/ 0 w 1548965"/>
                <a:gd name="connsiteY2-88" fmla="*/ 0 h 4025639"/>
                <a:gd name="connsiteX3-89" fmla="*/ 1548965 w 1548965"/>
                <a:gd name="connsiteY3-90" fmla="*/ 847 h 4025639"/>
                <a:gd name="connsiteX0-91" fmla="*/ 1512168 w 1553197"/>
                <a:gd name="connsiteY0-92" fmla="*/ 4030756 h 4030756"/>
                <a:gd name="connsiteX1-93" fmla="*/ 0 w 1553197"/>
                <a:gd name="connsiteY1-94" fmla="*/ 4030756 h 4030756"/>
                <a:gd name="connsiteX2-95" fmla="*/ 0 w 1553197"/>
                <a:gd name="connsiteY2-96" fmla="*/ 5117 h 4030756"/>
                <a:gd name="connsiteX3-97" fmla="*/ 1553197 w 1553197"/>
                <a:gd name="connsiteY3-98" fmla="*/ 0 h 4030756"/>
                <a:gd name="connsiteX0-99" fmla="*/ 1512168 w 1557429"/>
                <a:gd name="connsiteY0-100" fmla="*/ 4027774 h 4027774"/>
                <a:gd name="connsiteX1-101" fmla="*/ 0 w 1557429"/>
                <a:gd name="connsiteY1-102" fmla="*/ 4027774 h 4027774"/>
                <a:gd name="connsiteX2-103" fmla="*/ 0 w 1557429"/>
                <a:gd name="connsiteY2-104" fmla="*/ 2135 h 4027774"/>
                <a:gd name="connsiteX3-105" fmla="*/ 1557429 w 1557429"/>
                <a:gd name="connsiteY3-106" fmla="*/ 0 h 4027774"/>
                <a:gd name="connsiteX0-107" fmla="*/ 1512168 w 1561661"/>
                <a:gd name="connsiteY0-108" fmla="*/ 4025639 h 4025639"/>
                <a:gd name="connsiteX1-109" fmla="*/ 0 w 1561661"/>
                <a:gd name="connsiteY1-110" fmla="*/ 4025639 h 4025639"/>
                <a:gd name="connsiteX2-111" fmla="*/ 0 w 1561661"/>
                <a:gd name="connsiteY2-112" fmla="*/ 0 h 4025639"/>
                <a:gd name="connsiteX3-113" fmla="*/ 1561661 w 1561661"/>
                <a:gd name="connsiteY3-114" fmla="*/ 6811 h 4025639"/>
                <a:gd name="connsiteX0-115" fmla="*/ 1512168 w 1570126"/>
                <a:gd name="connsiteY0-116" fmla="*/ 4027774 h 4027774"/>
                <a:gd name="connsiteX1-117" fmla="*/ 0 w 1570126"/>
                <a:gd name="connsiteY1-118" fmla="*/ 4027774 h 4027774"/>
                <a:gd name="connsiteX2-119" fmla="*/ 0 w 1570126"/>
                <a:gd name="connsiteY2-120" fmla="*/ 2135 h 4027774"/>
                <a:gd name="connsiteX3-121" fmla="*/ 1570126 w 1570126"/>
                <a:gd name="connsiteY3-122" fmla="*/ 0 h 4027774"/>
                <a:gd name="connsiteX0-123" fmla="*/ 1512168 w 1574358"/>
                <a:gd name="connsiteY0-124" fmla="*/ 4025639 h 4025639"/>
                <a:gd name="connsiteX1-125" fmla="*/ 0 w 1574358"/>
                <a:gd name="connsiteY1-126" fmla="*/ 4025639 h 4025639"/>
                <a:gd name="connsiteX2-127" fmla="*/ 0 w 1574358"/>
                <a:gd name="connsiteY2-128" fmla="*/ 0 h 4025639"/>
                <a:gd name="connsiteX3-129" fmla="*/ 1574358 w 1574358"/>
                <a:gd name="connsiteY3-130" fmla="*/ 9793 h 4025639"/>
                <a:gd name="connsiteX0-131" fmla="*/ 1512168 w 1578590"/>
                <a:gd name="connsiteY0-132" fmla="*/ 4025639 h 4025639"/>
                <a:gd name="connsiteX1-133" fmla="*/ 0 w 1578590"/>
                <a:gd name="connsiteY1-134" fmla="*/ 4025639 h 4025639"/>
                <a:gd name="connsiteX2-135" fmla="*/ 0 w 1578590"/>
                <a:gd name="connsiteY2-136" fmla="*/ 0 h 4025639"/>
                <a:gd name="connsiteX3-137" fmla="*/ 1578590 w 1578590"/>
                <a:gd name="connsiteY3-138" fmla="*/ 847 h 4025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8590" h="4025639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6391599" cy="567118"/>
            <a:chOff x="3099904" y="1452479"/>
            <a:chExt cx="8522131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8522131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6812394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要以文明交流超越文明隔阂、文明互鉴超越文明冲突、文明共存超越文明优越，推动各国相互理解、相互尊重、相互信任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6391599" cy="567258"/>
            <a:chOff x="3099904" y="3084411"/>
            <a:chExt cx="8522131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8522131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181341" y="3091051"/>
              <a:ext cx="7120143" cy="69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要建立多层次人文合作机制，推动教育合作，发挥智库作用，推动文化、体育、卫生务实合作，用好历史文化遗产，密切各领域往来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1" y="5055591"/>
              <a:ext cx="5440816" cy="5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1DCB9"/>
                  </a:solidFill>
                </a:rPr>
                <a:t>要加强国际反腐合作，让“一带一路”成为廉洁之路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542125" cy="1460431"/>
            <a:chOff x="4134112" y="1650268"/>
            <a:chExt cx="4542125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3" y="1747512"/>
              <a:ext cx="338767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274947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发展新机遇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61593" y="2568652"/>
            <a:ext cx="2950562" cy="1424389"/>
            <a:chOff x="5161593" y="2568652"/>
            <a:chExt cx="2950562" cy="1424389"/>
          </a:xfrm>
        </p:grpSpPr>
        <p:sp>
          <p:nvSpPr>
            <p:cNvPr id="11" name="任意多边形: 形状 10"/>
            <p:cNvSpPr/>
            <p:nvPr/>
          </p:nvSpPr>
          <p:spPr>
            <a:xfrm rot="5400000">
              <a:off x="5924679" y="1805566"/>
              <a:ext cx="1424389" cy="2950562"/>
            </a:xfrm>
            <a:custGeom>
              <a:avLst/>
              <a:gdLst>
                <a:gd name="connsiteX0" fmla="*/ 0 w 1424389"/>
                <a:gd name="connsiteY0" fmla="*/ 1444739 h 2950562"/>
                <a:gd name="connsiteX1" fmla="*/ 199595 w 1424389"/>
                <a:gd name="connsiteY1" fmla="*/ 1265104 h 2950562"/>
                <a:gd name="connsiteX2" fmla="*/ 199595 w 1424389"/>
                <a:gd name="connsiteY2" fmla="*/ 209725 h 2950562"/>
                <a:gd name="connsiteX3" fmla="*/ 566894 w 1424389"/>
                <a:gd name="connsiteY3" fmla="*/ 209725 h 2950562"/>
                <a:gd name="connsiteX4" fmla="*/ 755645 w 1424389"/>
                <a:gd name="connsiteY4" fmla="*/ 0 h 2950562"/>
                <a:gd name="connsiteX5" fmla="*/ 944397 w 1424389"/>
                <a:gd name="connsiteY5" fmla="*/ 209725 h 2950562"/>
                <a:gd name="connsiteX6" fmla="*/ 1424389 w 1424389"/>
                <a:gd name="connsiteY6" fmla="*/ 209725 h 2950562"/>
                <a:gd name="connsiteX7" fmla="*/ 1424389 w 1424389"/>
                <a:gd name="connsiteY7" fmla="*/ 2743201 h 2950562"/>
                <a:gd name="connsiteX8" fmla="*/ 932693 w 1424389"/>
                <a:gd name="connsiteY8" fmla="*/ 2743201 h 2950562"/>
                <a:gd name="connsiteX9" fmla="*/ 746068 w 1424389"/>
                <a:gd name="connsiteY9" fmla="*/ 2950562 h 2950562"/>
                <a:gd name="connsiteX10" fmla="*/ 559443 w 1424389"/>
                <a:gd name="connsiteY10" fmla="*/ 2743201 h 2950562"/>
                <a:gd name="connsiteX11" fmla="*/ 199595 w 1424389"/>
                <a:gd name="connsiteY11" fmla="*/ 2743201 h 2950562"/>
                <a:gd name="connsiteX12" fmla="*/ 199595 w 1424389"/>
                <a:gd name="connsiteY12" fmla="*/ 1624374 h 29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4389" h="2950562">
                  <a:moveTo>
                    <a:pt x="0" y="1444739"/>
                  </a:moveTo>
                  <a:lnTo>
                    <a:pt x="199595" y="1265104"/>
                  </a:lnTo>
                  <a:lnTo>
                    <a:pt x="199595" y="209725"/>
                  </a:lnTo>
                  <a:lnTo>
                    <a:pt x="566894" y="209725"/>
                  </a:lnTo>
                  <a:lnTo>
                    <a:pt x="755645" y="0"/>
                  </a:lnTo>
                  <a:lnTo>
                    <a:pt x="944397" y="209725"/>
                  </a:lnTo>
                  <a:lnTo>
                    <a:pt x="1424389" y="209725"/>
                  </a:lnTo>
                  <a:lnTo>
                    <a:pt x="1424389" y="2743201"/>
                  </a:lnTo>
                  <a:lnTo>
                    <a:pt x="932693" y="2743201"/>
                  </a:lnTo>
                  <a:lnTo>
                    <a:pt x="746068" y="2950562"/>
                  </a:lnTo>
                  <a:lnTo>
                    <a:pt x="559443" y="2743201"/>
                  </a:lnTo>
                  <a:lnTo>
                    <a:pt x="199595" y="2743201"/>
                  </a:lnTo>
                  <a:lnTo>
                    <a:pt x="199595" y="1624374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65959" y="2917046"/>
              <a:ext cx="258747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中国发展正站在新的起点上</a:t>
              </a:r>
              <a:endParaRPr lang="zh-CN" altLang="en-US" sz="166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3176" y="1333499"/>
            <a:ext cx="2550254" cy="939567"/>
            <a:chOff x="5503176" y="1333499"/>
            <a:chExt cx="2550254" cy="939567"/>
          </a:xfrm>
        </p:grpSpPr>
        <p:sp>
          <p:nvSpPr>
            <p:cNvPr id="13" name="矩形 12"/>
            <p:cNvSpPr/>
            <p:nvPr/>
          </p:nvSpPr>
          <p:spPr>
            <a:xfrm>
              <a:off x="5503176" y="1333499"/>
              <a:ext cx="2550254" cy="939567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747855" y="1374965"/>
              <a:ext cx="20608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中国将深入贯彻创新、协调、绿色、开放、共享的发展理念</a:t>
              </a:r>
              <a:endParaRPr lang="zh-CN" altLang="en-US" sz="12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7775" y="2917046"/>
            <a:ext cx="2550254" cy="939567"/>
            <a:chOff x="8247775" y="2917046"/>
            <a:chExt cx="2550254" cy="939567"/>
          </a:xfrm>
        </p:grpSpPr>
        <p:sp>
          <p:nvSpPr>
            <p:cNvPr id="15" name="矩形 14"/>
            <p:cNvSpPr/>
            <p:nvPr/>
          </p:nvSpPr>
          <p:spPr>
            <a:xfrm>
              <a:off x="8247775" y="2917046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52513" y="3078164"/>
              <a:ext cx="17337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为世界发展带来新的机遇</a:t>
              </a:r>
              <a:endParaRPr lang="zh-CN" altLang="en-US" sz="1200" dirty="0">
                <a:solidFill>
                  <a:srgbClr val="7031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66659" y="2900770"/>
            <a:ext cx="2550254" cy="939567"/>
            <a:chOff x="2366659" y="2900770"/>
            <a:chExt cx="2550254" cy="939567"/>
          </a:xfrm>
        </p:grpSpPr>
        <p:sp>
          <p:nvSpPr>
            <p:cNvPr id="17" name="矩形 16"/>
            <p:cNvSpPr/>
            <p:nvPr/>
          </p:nvSpPr>
          <p:spPr>
            <a:xfrm>
              <a:off x="2366659" y="2900770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09494" y="3078165"/>
              <a:ext cx="17257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为“一带一路”注入强大动力</a:t>
              </a:r>
              <a:endParaRPr lang="zh-CN" altLang="en-US" sz="1200" dirty="0">
                <a:solidFill>
                  <a:srgbClr val="7031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中国愿在和平共处五项原则基础上</a:t>
            </a:r>
            <a:endParaRPr lang="zh-CN" altLang="en-US" sz="239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7736" y="1484851"/>
            <a:ext cx="4865615" cy="897623"/>
            <a:chOff x="5687736" y="1484851"/>
            <a:chExt cx="4865615" cy="897623"/>
          </a:xfrm>
        </p:grpSpPr>
        <p:sp>
          <p:nvSpPr>
            <p:cNvPr id="4" name="矩形: 圆角 3"/>
            <p:cNvSpPr/>
            <p:nvPr/>
          </p:nvSpPr>
          <p:spPr>
            <a:xfrm>
              <a:off x="5687736" y="1484851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056852" y="1518163"/>
              <a:ext cx="42336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发展同所有“一带一路”建设参与国的友好合作，愿同世界各国分享发展经验，开创合作共赢新模式，建设和谐共存大家庭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87735" y="2474244"/>
            <a:ext cx="4865615" cy="954107"/>
            <a:chOff x="5687735" y="2474244"/>
            <a:chExt cx="4865615" cy="954107"/>
          </a:xfrm>
        </p:grpSpPr>
        <p:sp>
          <p:nvSpPr>
            <p:cNvPr id="10" name="矩形: 圆角 9"/>
            <p:cNvSpPr/>
            <p:nvPr/>
          </p:nvSpPr>
          <p:spPr>
            <a:xfrm>
              <a:off x="5687735" y="2486903"/>
              <a:ext cx="4865615" cy="89762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2719" y="2474244"/>
              <a:ext cx="464190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将推动已达成协议的务实合作项目早日启动、早见成效；将加大资金支持，向丝路基金新增资金</a:t>
              </a:r>
              <a:r>
                <a:rPr lang="en-US" altLang="zh-CN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亿元人民币，鼓励金融机构开展人民币海外基金业务，规模预计为</a:t>
              </a:r>
              <a:r>
                <a:rPr lang="en-US" altLang="zh-CN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亿元人民币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7734" y="3488955"/>
            <a:ext cx="4865615" cy="897623"/>
            <a:chOff x="5687734" y="3488955"/>
            <a:chExt cx="4865615" cy="897623"/>
          </a:xfrm>
        </p:grpSpPr>
        <p:sp>
          <p:nvSpPr>
            <p:cNvPr id="11" name="矩形: 圆角 10"/>
            <p:cNvSpPr/>
            <p:nvPr/>
          </p:nvSpPr>
          <p:spPr>
            <a:xfrm>
              <a:off x="5687734" y="3488955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56852" y="3494977"/>
              <a:ext cx="43538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将积极同参与国发展互利共赢的经贸伙伴关系，建设“一带一路”自由贸易网络，中国将从</a:t>
              </a:r>
              <a:r>
                <a:rPr lang="en-US" altLang="zh-CN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年起举办中国国际进口博览会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中国愿在和平共处五项原则基础上</a:t>
            </a:r>
            <a:endParaRPr lang="zh-CN" altLang="en-US" sz="239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6457" y="1811513"/>
            <a:ext cx="4934963" cy="1088690"/>
            <a:chOff x="5746457" y="1811513"/>
            <a:chExt cx="4934963" cy="1088690"/>
          </a:xfrm>
        </p:grpSpPr>
        <p:sp>
          <p:nvSpPr>
            <p:cNvPr id="4" name="矩形: 圆角 3"/>
            <p:cNvSpPr/>
            <p:nvPr/>
          </p:nvSpPr>
          <p:spPr>
            <a:xfrm>
              <a:off x="5746457" y="1811513"/>
              <a:ext cx="4865615" cy="108869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899695" y="1869503"/>
              <a:ext cx="47817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愿同各国加强创新合作，启动“一带一路”科技创新行动计划，开展科技人文交流、共建联合实验室、科技园区合作、技术转移</a:t>
              </a:r>
              <a:r>
                <a:rPr lang="en-US" altLang="zh-CN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项行动；帮助参与“一带一路”建设的发展中国家和国际组织建设更多民生项目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46457" y="2956687"/>
            <a:ext cx="4865615" cy="1036473"/>
            <a:chOff x="5746457" y="2956687"/>
            <a:chExt cx="4865615" cy="1036473"/>
          </a:xfrm>
        </p:grpSpPr>
        <p:sp>
          <p:nvSpPr>
            <p:cNvPr id="10" name="矩形: 圆角 9"/>
            <p:cNvSpPr/>
            <p:nvPr/>
          </p:nvSpPr>
          <p:spPr>
            <a:xfrm>
              <a:off x="5746457" y="2956687"/>
              <a:ext cx="4865615" cy="103647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8309" y="3094849"/>
              <a:ext cx="46419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将设立“一带一路”国际合作高峰论坛后续联络机制，成立财经发展研究中心、促进中心，合作设立多边开发融资合作中心、能力建设中心，打造人文合作新平台。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5248946" cy="1460431"/>
            <a:chOff x="4134112" y="1650268"/>
            <a:chExt cx="524894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3" y="1747512"/>
              <a:ext cx="338767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7753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建设是伟大事业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3126" y="620130"/>
            <a:ext cx="3672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zh-CN" altLang="en-US" sz="32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最后指出</a:t>
            </a:r>
            <a:endParaRPr lang="zh-CN" altLang="en-US" sz="3200" dirty="0">
              <a:solidFill>
                <a:srgbClr val="763E23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3127" y="132801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一带一路建设</a:t>
            </a:r>
            <a:endParaRPr lang="zh-CN" altLang="en-US" sz="4400" dirty="0">
              <a:solidFill>
                <a:srgbClr val="763E23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9840" y="2323750"/>
            <a:ext cx="2265027" cy="2265027"/>
            <a:chOff x="1189840" y="2323750"/>
            <a:chExt cx="2265027" cy="2265027"/>
          </a:xfrm>
        </p:grpSpPr>
        <p:sp>
          <p:nvSpPr>
            <p:cNvPr id="4" name="椭圆 3"/>
            <p:cNvSpPr/>
            <p:nvPr/>
          </p:nvSpPr>
          <p:spPr>
            <a:xfrm>
              <a:off x="1189840" y="2323750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18471" y="2794543"/>
              <a:ext cx="2136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“一带一路”建设植根于丝绸之路的历史土壤，重点面向亚欧非大陆，同时向所有朋友开放。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4499" y="2323750"/>
            <a:ext cx="2265027" cy="2265027"/>
            <a:chOff x="3734499" y="2323750"/>
            <a:chExt cx="2265027" cy="2265027"/>
          </a:xfrm>
        </p:grpSpPr>
        <p:sp>
          <p:nvSpPr>
            <p:cNvPr id="5" name="椭圆 4"/>
            <p:cNvSpPr/>
            <p:nvPr/>
          </p:nvSpPr>
          <p:spPr>
            <a:xfrm>
              <a:off x="3734499" y="2323750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49815" y="2854165"/>
              <a:ext cx="18343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“一带一路”建设将由大家共同商量，建设成果将由大家共同分享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0041" y="2338983"/>
            <a:ext cx="2265027" cy="2265027"/>
            <a:chOff x="6370041" y="2338983"/>
            <a:chExt cx="2265027" cy="2265027"/>
          </a:xfrm>
        </p:grpSpPr>
        <p:sp>
          <p:nvSpPr>
            <p:cNvPr id="6" name="椭圆 5"/>
            <p:cNvSpPr/>
            <p:nvPr/>
          </p:nvSpPr>
          <p:spPr>
            <a:xfrm>
              <a:off x="6370041" y="2338983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31293" y="2869398"/>
              <a:ext cx="152414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“一带一路”建设是伟大的事业，需要伟大的实践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320" y="2338983"/>
            <a:ext cx="2265027" cy="2265027"/>
            <a:chOff x="9096320" y="2338983"/>
            <a:chExt cx="2265027" cy="2265027"/>
          </a:xfrm>
        </p:grpSpPr>
        <p:sp>
          <p:nvSpPr>
            <p:cNvPr id="7" name="椭圆 6"/>
            <p:cNvSpPr/>
            <p:nvPr/>
          </p:nvSpPr>
          <p:spPr>
            <a:xfrm>
              <a:off x="9096320" y="2338983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466835" y="2930953"/>
              <a:ext cx="16889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让我们一步一个脚印推进实施，一点一滴抓出成果，造福世界，造福人民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12263" y="1842762"/>
            <a:ext cx="3387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6553685" y="2333624"/>
            <a:ext cx="3920990" cy="523875"/>
            <a:chOff x="6553685" y="2333624"/>
            <a:chExt cx="3920990" cy="523875"/>
          </a:xfrm>
        </p:grpSpPr>
        <p:sp>
          <p:nvSpPr>
            <p:cNvPr id="9" name="矩形: 圆角 8"/>
            <p:cNvSpPr/>
            <p:nvPr/>
          </p:nvSpPr>
          <p:spPr>
            <a:xfrm>
              <a:off x="6553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6075" y="2418338"/>
              <a:ext cx="3778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人类文明的宝贵遗产</a:t>
              </a:r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81685" y="2333624"/>
            <a:ext cx="3920990" cy="523875"/>
            <a:chOff x="1981685" y="2333624"/>
            <a:chExt cx="3920990" cy="523875"/>
          </a:xfrm>
        </p:grpSpPr>
        <p:sp>
          <p:nvSpPr>
            <p:cNvPr id="22" name="矩形: 圆角 21"/>
            <p:cNvSpPr/>
            <p:nvPr/>
          </p:nvSpPr>
          <p:spPr>
            <a:xfrm>
              <a:off x="1981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24075" y="2418338"/>
              <a:ext cx="2892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 “一带一路”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81683" y="3271838"/>
            <a:ext cx="3920991" cy="523875"/>
            <a:chOff x="1981683" y="3271838"/>
            <a:chExt cx="3920991" cy="523875"/>
          </a:xfrm>
        </p:grpSpPr>
        <p:sp>
          <p:nvSpPr>
            <p:cNvPr id="23" name="矩形: 圆角 22"/>
            <p:cNvSpPr/>
            <p:nvPr/>
          </p:nvSpPr>
          <p:spPr>
            <a:xfrm>
              <a:off x="1981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24075" y="3349108"/>
              <a:ext cx="344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“一带一路”建设成果丰硕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53683" y="3271838"/>
            <a:ext cx="4095267" cy="523875"/>
            <a:chOff x="6553683" y="3271838"/>
            <a:chExt cx="4095267" cy="523875"/>
          </a:xfrm>
        </p:grpSpPr>
        <p:sp>
          <p:nvSpPr>
            <p:cNvPr id="11" name="矩形: 圆角 10"/>
            <p:cNvSpPr/>
            <p:nvPr/>
          </p:nvSpPr>
          <p:spPr>
            <a:xfrm>
              <a:off x="6553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96074" y="3349108"/>
              <a:ext cx="395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推动“一带一路”建设行稳致远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53683" y="4210050"/>
            <a:ext cx="3920992" cy="523875"/>
            <a:chOff x="6553683" y="4210050"/>
            <a:chExt cx="3920992" cy="523875"/>
          </a:xfrm>
        </p:grpSpPr>
        <p:sp>
          <p:nvSpPr>
            <p:cNvPr id="18" name="矩形: 圆角 17"/>
            <p:cNvSpPr/>
            <p:nvPr/>
          </p:nvSpPr>
          <p:spPr>
            <a:xfrm>
              <a:off x="6553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96074" y="4272627"/>
              <a:ext cx="3677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“一带一路”建设是伟大事业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81683" y="4210050"/>
            <a:ext cx="3920992" cy="523875"/>
            <a:chOff x="1981683" y="4210050"/>
            <a:chExt cx="3920992" cy="523875"/>
          </a:xfrm>
        </p:grpSpPr>
        <p:sp>
          <p:nvSpPr>
            <p:cNvPr id="24" name="矩形: 圆角 23"/>
            <p:cNvSpPr/>
            <p:nvPr/>
          </p:nvSpPr>
          <p:spPr>
            <a:xfrm>
              <a:off x="1981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4074" y="4272627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“一带一路”发展新机遇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16213" y="1333337"/>
            <a:ext cx="779448" cy="779448"/>
            <a:chOff x="5016213" y="1333337"/>
            <a:chExt cx="779448" cy="779448"/>
          </a:xfrm>
        </p:grpSpPr>
        <p:sp>
          <p:nvSpPr>
            <p:cNvPr id="3" name="椭圆 2"/>
            <p:cNvSpPr/>
            <p:nvPr/>
          </p:nvSpPr>
          <p:spPr>
            <a:xfrm>
              <a:off x="5016213" y="1333337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08419" y="141235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83088" y="1332944"/>
            <a:ext cx="779448" cy="779448"/>
            <a:chOff x="6683088" y="1332944"/>
            <a:chExt cx="779448" cy="779448"/>
          </a:xfrm>
        </p:grpSpPr>
        <p:sp>
          <p:nvSpPr>
            <p:cNvPr id="2" name="椭圆 1"/>
            <p:cNvSpPr/>
            <p:nvPr/>
          </p:nvSpPr>
          <p:spPr>
            <a:xfrm>
              <a:off x="6683088" y="133294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75294" y="141235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76725" y="1667046"/>
            <a:ext cx="3705224" cy="1446550"/>
            <a:chOff x="4276725" y="1667046"/>
            <a:chExt cx="3705224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324474" y="1815289"/>
              <a:ext cx="26574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 </a:t>
              </a:r>
              <a:endParaRPr lang="en-US" altLang="zh-CN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87459" y="1267251"/>
            <a:ext cx="677108" cy="3800049"/>
            <a:chOff x="387459" y="1267251"/>
            <a:chExt cx="677108" cy="3800049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87459" y="1267251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一带一路的思想起源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5509051" y="595475"/>
            <a:ext cx="1475321" cy="1301620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Freeform 8"/>
          <p:cNvSpPr>
            <a:spLocks noChangeArrowheads="1"/>
          </p:cNvSpPr>
          <p:nvPr/>
        </p:nvSpPr>
        <p:spPr bwMode="auto">
          <a:xfrm>
            <a:off x="4075858" y="1874963"/>
            <a:ext cx="1461786" cy="1407646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Freeform 9"/>
          <p:cNvSpPr>
            <a:spLocks noChangeArrowheads="1"/>
          </p:cNvSpPr>
          <p:nvPr/>
        </p:nvSpPr>
        <p:spPr bwMode="auto">
          <a:xfrm>
            <a:off x="4917036" y="3257244"/>
            <a:ext cx="1358017" cy="1484344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6231193" y="3271532"/>
            <a:ext cx="1362529" cy="148434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>
            <a:off x="6954380" y="1874963"/>
            <a:ext cx="1461786" cy="1407646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763E2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00114" y="2077241"/>
            <a:ext cx="2262158" cy="12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共同建设</a:t>
            </a:r>
            <a:endParaRPr lang="en-US" altLang="zh-CN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“丝绸之路经济带”</a:t>
            </a:r>
            <a:endParaRPr lang="en-US" altLang="zh-CN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的战略倡议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54647" y="2184737"/>
            <a:ext cx="1984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日，</a:t>
            </a:r>
            <a:r>
              <a:rPr lang="zh-CN" altLang="en-US" b="0" i="0" u="none" strike="noStrike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主席在</a:t>
            </a:r>
            <a:r>
              <a:rPr lang="zh-CN" altLang="en-US" b="0" i="0" u="none" strike="noStrike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哈萨克斯坦纳扎尔巴耶夫大学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发表重要演讲，首次提出了。</a:t>
            </a:r>
            <a:endParaRPr lang="zh-CN" altLang="en-US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763E23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51577" y="1105006"/>
            <a:ext cx="83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民心相通</a:t>
            </a:r>
          </a:p>
        </p:txBody>
      </p:sp>
      <p:sp>
        <p:nvSpPr>
          <p:cNvPr id="22" name="矩形 21"/>
          <p:cNvSpPr/>
          <p:nvPr/>
        </p:nvSpPr>
        <p:spPr>
          <a:xfrm>
            <a:off x="4478362" y="2077241"/>
            <a:ext cx="96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加强政策沟通</a:t>
            </a:r>
          </a:p>
        </p:txBody>
      </p:sp>
      <p:sp>
        <p:nvSpPr>
          <p:cNvPr id="23" name="矩形 22"/>
          <p:cNvSpPr/>
          <p:nvPr/>
        </p:nvSpPr>
        <p:spPr>
          <a:xfrm>
            <a:off x="6785543" y="3696077"/>
            <a:ext cx="83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道路联通</a:t>
            </a:r>
          </a:p>
        </p:txBody>
      </p:sp>
      <p:sp>
        <p:nvSpPr>
          <p:cNvPr id="24" name="矩形 23"/>
          <p:cNvSpPr/>
          <p:nvPr/>
        </p:nvSpPr>
        <p:spPr>
          <a:xfrm>
            <a:off x="5075719" y="3690538"/>
            <a:ext cx="73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贸易畅通</a:t>
            </a:r>
          </a:p>
        </p:txBody>
      </p:sp>
      <p:sp>
        <p:nvSpPr>
          <p:cNvPr id="25" name="矩形 24"/>
          <p:cNvSpPr/>
          <p:nvPr/>
        </p:nvSpPr>
        <p:spPr>
          <a:xfrm>
            <a:off x="7249126" y="2113816"/>
            <a:ext cx="68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货币流通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5346" y="1333500"/>
            <a:ext cx="677108" cy="3733800"/>
            <a:chOff x="385346" y="1333500"/>
            <a:chExt cx="677108" cy="37338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572051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什么是一带一路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8297469" y="1724451"/>
            <a:ext cx="4214443" cy="5247849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 bwMode="gray">
          <a:xfrm rot="19490962">
            <a:off x="3737764" y="2754394"/>
            <a:ext cx="1549672" cy="1872554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FFCA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 dirty="0"/>
          </a:p>
        </p:txBody>
      </p:sp>
      <p:sp>
        <p:nvSpPr>
          <p:cNvPr id="6" name="Freeform 4"/>
          <p:cNvSpPr/>
          <p:nvPr/>
        </p:nvSpPr>
        <p:spPr bwMode="gray">
          <a:xfrm rot="19490962" flipH="1" flipV="1">
            <a:off x="6485662" y="1118278"/>
            <a:ext cx="1502207" cy="1815199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9F6A3B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4189288" y="1180426"/>
            <a:ext cx="1910814" cy="1910814"/>
          </a:xfrm>
          <a:prstGeom prst="ellipse">
            <a:avLst/>
          </a:prstGeom>
          <a:solidFill>
            <a:srgbClr val="9F6A3B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5823486" y="2735265"/>
            <a:ext cx="1910814" cy="1910814"/>
          </a:xfrm>
          <a:prstGeom prst="ellipse">
            <a:avLst/>
          </a:prstGeom>
          <a:solidFill>
            <a:srgbClr val="FFCA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丝绸之路经济带</a:t>
            </a:r>
          </a:p>
        </p:txBody>
      </p:sp>
      <p:sp>
        <p:nvSpPr>
          <p:cNvPr id="9" name="矩形 8"/>
          <p:cNvSpPr/>
          <p:nvPr/>
        </p:nvSpPr>
        <p:spPr>
          <a:xfrm>
            <a:off x="3959437" y="34119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7952" y="18258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一路</a:t>
            </a:r>
            <a:endParaRPr lang="zh-CN" altLang="en-US" sz="2800" dirty="0">
              <a:solidFill>
                <a:srgbClr val="9F6A3B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74391" y="1699022"/>
            <a:ext cx="1740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49158" cy="1446550"/>
            <a:chOff x="4276725" y="1667046"/>
            <a:chExt cx="394915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568408" y="2185700"/>
              <a:ext cx="26574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769428" y="189178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人类文明的宝贵遗产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9985" y="672545"/>
            <a:ext cx="2123180" cy="1830328"/>
            <a:chOff x="2958235" y="1538077"/>
            <a:chExt cx="2411896" cy="2079221"/>
          </a:xfrm>
        </p:grpSpPr>
        <p:sp>
          <p:nvSpPr>
            <p:cNvPr id="5" name="Hexágono 6"/>
            <p:cNvSpPr/>
            <p:nvPr/>
          </p:nvSpPr>
          <p:spPr>
            <a:xfrm>
              <a:off x="2958235" y="1538077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1DCB9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89541" y="2073312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1DCB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和平合作</a:t>
              </a:r>
              <a:endParaRPr lang="en-US" altLang="zh-CN" sz="28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51165" y="3016807"/>
            <a:ext cx="2123180" cy="1830328"/>
            <a:chOff x="7119415" y="3882339"/>
            <a:chExt cx="2411896" cy="2079221"/>
          </a:xfrm>
        </p:grpSpPr>
        <p:sp>
          <p:nvSpPr>
            <p:cNvPr id="8" name="Hexágono 5"/>
            <p:cNvSpPr/>
            <p:nvPr/>
          </p:nvSpPr>
          <p:spPr>
            <a:xfrm>
              <a:off x="7119415" y="3882339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1DCB9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33429" y="4487413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互利共赢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51165" y="672545"/>
            <a:ext cx="2123180" cy="1830328"/>
            <a:chOff x="7119415" y="1538077"/>
            <a:chExt cx="2411896" cy="2079221"/>
          </a:xfrm>
        </p:grpSpPr>
        <p:sp>
          <p:nvSpPr>
            <p:cNvPr id="11" name="Hexágono 4"/>
            <p:cNvSpPr/>
            <p:nvPr/>
          </p:nvSpPr>
          <p:spPr>
            <a:xfrm>
              <a:off x="7119415" y="1538077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9F6A3B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433429" y="2049778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9F6A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开放包容</a:t>
              </a:r>
              <a:endParaRPr lang="en-US" altLang="zh-CN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9985" y="3016807"/>
            <a:ext cx="2123180" cy="1830328"/>
            <a:chOff x="2958235" y="3882339"/>
            <a:chExt cx="2411896" cy="2079221"/>
          </a:xfrm>
        </p:grpSpPr>
        <p:sp>
          <p:nvSpPr>
            <p:cNvPr id="14" name="Hexágono 7"/>
            <p:cNvSpPr/>
            <p:nvPr/>
          </p:nvSpPr>
          <p:spPr>
            <a:xfrm>
              <a:off x="2958235" y="3882339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9F6A3B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223868" y="4472760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9F6A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互学互鉴</a:t>
              </a:r>
              <a:endParaRPr lang="en-US" altLang="zh-CN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0575" y="1844676"/>
            <a:ext cx="2123180" cy="1830328"/>
            <a:chOff x="5070575" y="1844676"/>
            <a:chExt cx="2123180" cy="1830328"/>
          </a:xfrm>
        </p:grpSpPr>
        <p:sp>
          <p:nvSpPr>
            <p:cNvPr id="17" name="Hexágono 3"/>
            <p:cNvSpPr/>
            <p:nvPr/>
          </p:nvSpPr>
          <p:spPr>
            <a:xfrm>
              <a:off x="5070575" y="1844676"/>
              <a:ext cx="2123180" cy="1830328"/>
            </a:xfrm>
            <a:prstGeom prst="hexagon">
              <a:avLst/>
            </a:prstGeom>
            <a:noFill/>
            <a:ln w="571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矩形 19"/>
            <p:cNvSpPr/>
            <p:nvPr/>
          </p:nvSpPr>
          <p:spPr>
            <a:xfrm>
              <a:off x="5249822" y="2067342"/>
              <a:ext cx="17646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9F6A3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这是人类文明的宝贵遗产</a:t>
              </a:r>
              <a:endParaRPr lang="zh-CN" altLang="en-US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0521" y="1159068"/>
            <a:ext cx="5433320" cy="971574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5359481" y="1021376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公元前</a:t>
            </a:r>
            <a:r>
              <a:rPr lang="en-US" altLang="zh-CN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多年的中国汉代</a:t>
            </a:r>
            <a:endParaRPr lang="zh-CN" altLang="en-US" sz="16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929468" y="2041446"/>
            <a:ext cx="2117057" cy="1825050"/>
          </a:xfrm>
          <a:prstGeom prst="hexagon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36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和平合作</a:t>
            </a:r>
            <a:endParaRPr lang="zh-CN" altLang="en-US" sz="3600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>
            <a:stCxn id="4" idx="5"/>
            <a:endCxn id="2" idx="1"/>
          </p:cNvCxnSpPr>
          <p:nvPr/>
        </p:nvCxnSpPr>
        <p:spPr>
          <a:xfrm flipV="1">
            <a:off x="3590263" y="1644855"/>
            <a:ext cx="1130258" cy="396591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" idx="0"/>
          </p:cNvCxnSpPr>
          <p:nvPr/>
        </p:nvCxnSpPr>
        <p:spPr>
          <a:xfrm flipV="1">
            <a:off x="4046525" y="2897829"/>
            <a:ext cx="673995" cy="56142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1"/>
            <a:endCxn id="12" idx="1"/>
          </p:cNvCxnSpPr>
          <p:nvPr/>
        </p:nvCxnSpPr>
        <p:spPr>
          <a:xfrm>
            <a:off x="3590263" y="3866496"/>
            <a:ext cx="1130258" cy="294793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7"/>
          <p:cNvSpPr txBox="1"/>
          <p:nvPr/>
        </p:nvSpPr>
        <p:spPr>
          <a:xfrm>
            <a:off x="5074110" y="1518352"/>
            <a:ext cx="4869579" cy="50016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一支从长安出发的和平使团，开始打通东方通往西方的道路，完成了“凿空之旅”，这就是著名的张骞出使西域。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0521" y="2414481"/>
            <a:ext cx="5433320" cy="971574"/>
          </a:xfrm>
          <a:prstGeom prst="rect">
            <a:avLst/>
          </a:prstGeom>
          <a:noFill/>
          <a:ln w="19050">
            <a:solidFill>
              <a:srgbClr val="FFC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矩形 9"/>
          <p:cNvSpPr/>
          <p:nvPr/>
        </p:nvSpPr>
        <p:spPr>
          <a:xfrm>
            <a:off x="5359481" y="2276788"/>
            <a:ext cx="3977474" cy="337088"/>
          </a:xfrm>
          <a:prstGeom prst="rect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zh-CN" altLang="en-US" sz="1600" b="1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600" b="1" dirty="0">
                <a:solidFill>
                  <a:srgbClr val="9F6A3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中国唐宋元时期</a:t>
            </a:r>
            <a:endParaRPr lang="zh-CN" altLang="en-US" sz="16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5065844" y="2647289"/>
            <a:ext cx="4919183" cy="715605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陆上和海上丝绸之路同步发展，中国、意大利、摩洛哥的旅行家杜环、马可</a:t>
            </a:r>
            <a:r>
              <a:rPr lang="en-US" altLang="zh-CN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波罗、伊本</a:t>
            </a:r>
            <a:r>
              <a:rPr lang="en-US" altLang="zh-CN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白图泰都在陆上和海上丝绸之路留下了历史印记。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0521" y="3683637"/>
            <a:ext cx="5433320" cy="955303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矩形 12"/>
          <p:cNvSpPr/>
          <p:nvPr/>
        </p:nvSpPr>
        <p:spPr>
          <a:xfrm>
            <a:off x="5359481" y="3545943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en-US" altLang="zh-CN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15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世纪初的明代</a:t>
            </a:r>
            <a:endParaRPr lang="zh-CN" altLang="en-US" sz="16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359481" y="4045616"/>
            <a:ext cx="4877845" cy="284718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中国著名航海家郑和七次远洋航海，留下千古佳话。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和平合作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9" grpId="0" animBg="1"/>
          <p:bldP spid="10" grpId="0" animBg="1"/>
          <p:bldP spid="11" grpId="0"/>
          <p:bldP spid="12" grpId="0" animBg="1"/>
          <p:bldP spid="13" grpId="0" animBg="1"/>
          <p:bldP spid="14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9" grpId="0" animBg="1"/>
          <p:bldP spid="10" grpId="0" animBg="1"/>
          <p:bldP spid="11" grpId="0"/>
          <p:bldP spid="12" grpId="0" animBg="1"/>
          <p:bldP spid="13" grpId="0" animBg="1"/>
          <p:bldP spid="14" grpId="0"/>
          <p:bldP spid="24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宽屏</PresentationFormat>
  <Paragraphs>167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31</cp:revision>
  <dcterms:created xsi:type="dcterms:W3CDTF">2017-05-16T05:02:00Z</dcterms:created>
  <dcterms:modified xsi:type="dcterms:W3CDTF">2021-01-05T07:26:24Z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