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09" r:id="rId2"/>
    <p:sldId id="259" r:id="rId3"/>
    <p:sldId id="305" r:id="rId4"/>
    <p:sldId id="304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30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10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>
          <p15:clr>
            <a:srgbClr val="A4A3A4"/>
          </p15:clr>
        </p15:guide>
        <p15:guide id="2" orient="horz" pos="849">
          <p15:clr>
            <a:srgbClr val="A4A3A4"/>
          </p15:clr>
        </p15:guide>
        <p15:guide id="3" orient="horz" pos="1393">
          <p15:clr>
            <a:srgbClr val="A4A3A4"/>
          </p15:clr>
        </p15:guide>
        <p15:guide id="4" pos="2880">
          <p15:clr>
            <a:srgbClr val="A4A3A4"/>
          </p15:clr>
        </p15:guide>
        <p15:guide id="5" pos="34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1"/>
    <a:srgbClr val="7A0000"/>
    <a:srgbClr val="8E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3" autoAdjust="0"/>
    <p:restoredTop sz="94660"/>
  </p:normalViewPr>
  <p:slideViewPr>
    <p:cSldViewPr>
      <p:cViewPr>
        <p:scale>
          <a:sx n="66" d="100"/>
          <a:sy n="66" d="100"/>
        </p:scale>
        <p:origin x="-1536" y="-852"/>
      </p:cViewPr>
      <p:guideLst>
        <p:guide orient="horz" pos="486"/>
        <p:guide orient="horz" pos="849"/>
        <p:guide orient="horz" pos="1393"/>
        <p:guide pos="2880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AD2A6-285B-4FA8-86EF-599533F43B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FEC6-84BA-4E83-A6E2-21929475F1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FEC6-84BA-4E83-A6E2-21929475F1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-5586"/>
            <a:ext cx="9140692" cy="5149085"/>
            <a:chOff x="0" y="-7447"/>
            <a:chExt cx="9144002" cy="515095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0" y="2"/>
              <a:ext cx="1396002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3"/>
            <p:cNvCxnSpPr/>
            <p:nvPr/>
          </p:nvCxnSpPr>
          <p:spPr>
            <a:xfrm flipV="1">
              <a:off x="732051" y="326292"/>
              <a:ext cx="663953" cy="9096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/>
            <p:cNvCxnSpPr/>
            <p:nvPr/>
          </p:nvCxnSpPr>
          <p:spPr>
            <a:xfrm>
              <a:off x="2" y="0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>
              <a:off x="2" y="1693190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 flipV="1">
              <a:off x="1396004" y="2"/>
              <a:ext cx="1205861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 flipV="1">
              <a:off x="1975652" y="0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flipH="1" flipV="1">
              <a:off x="1396003" y="326292"/>
              <a:ext cx="579648" cy="175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/>
            <p:nvPr/>
          </p:nvCxnSpPr>
          <p:spPr>
            <a:xfrm>
              <a:off x="732049" y="1235988"/>
              <a:ext cx="1243602" cy="84659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 flipV="1">
              <a:off x="573293" y="2082586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6676643" y="3311124"/>
              <a:ext cx="1561117" cy="2780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 flipH="1">
              <a:off x="1975651" y="1693189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2601864" y="0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574727" y="2980718"/>
              <a:ext cx="1321545" cy="396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 flipH="1">
              <a:off x="1896273" y="2082586"/>
              <a:ext cx="79378" cy="128752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>
              <a:off x="0" y="2980719"/>
              <a:ext cx="573294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>
              <a:off x="2" y="1693190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/>
            <p:cNvCxnSpPr/>
            <p:nvPr/>
          </p:nvCxnSpPr>
          <p:spPr>
            <a:xfrm flipV="1">
              <a:off x="2" y="1235988"/>
              <a:ext cx="732049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/>
            <p:cNvCxnSpPr/>
            <p:nvPr/>
          </p:nvCxnSpPr>
          <p:spPr>
            <a:xfrm>
              <a:off x="8237761" y="3589204"/>
              <a:ext cx="906241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 flipV="1">
              <a:off x="8237758" y="1587364"/>
              <a:ext cx="906242" cy="2001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>
              <a:off x="7496890" y="2151760"/>
              <a:ext cx="740870" cy="143744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66"/>
            <p:cNvCxnSpPr/>
            <p:nvPr/>
          </p:nvCxnSpPr>
          <p:spPr>
            <a:xfrm>
              <a:off x="2601864" y="2"/>
              <a:ext cx="1658135" cy="108469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67"/>
            <p:cNvCxnSpPr/>
            <p:nvPr/>
          </p:nvCxnSpPr>
          <p:spPr>
            <a:xfrm flipV="1">
              <a:off x="3448569" y="1084699"/>
              <a:ext cx="811428" cy="151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68"/>
            <p:cNvCxnSpPr/>
            <p:nvPr/>
          </p:nvCxnSpPr>
          <p:spPr>
            <a:xfrm>
              <a:off x="2601864" y="2"/>
              <a:ext cx="846706" cy="12285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69"/>
            <p:cNvCxnSpPr/>
            <p:nvPr/>
          </p:nvCxnSpPr>
          <p:spPr>
            <a:xfrm>
              <a:off x="3034037" y="1685743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70"/>
            <p:cNvCxnSpPr/>
            <p:nvPr/>
          </p:nvCxnSpPr>
          <p:spPr>
            <a:xfrm flipV="1">
              <a:off x="4259999" y="-7444"/>
              <a:ext cx="1375901" cy="109214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71"/>
            <p:cNvCxnSpPr/>
            <p:nvPr/>
          </p:nvCxnSpPr>
          <p:spPr>
            <a:xfrm flipV="1">
              <a:off x="5009687" y="-7447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72"/>
            <p:cNvCxnSpPr/>
            <p:nvPr/>
          </p:nvCxnSpPr>
          <p:spPr>
            <a:xfrm flipH="1" flipV="1">
              <a:off x="4259999" y="1084701"/>
              <a:ext cx="749689" cy="99043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73"/>
            <p:cNvCxnSpPr/>
            <p:nvPr/>
          </p:nvCxnSpPr>
          <p:spPr>
            <a:xfrm>
              <a:off x="3448571" y="1235990"/>
              <a:ext cx="1561117" cy="83914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74"/>
            <p:cNvCxnSpPr/>
            <p:nvPr/>
          </p:nvCxnSpPr>
          <p:spPr>
            <a:xfrm flipV="1">
              <a:off x="3607328" y="2075139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5"/>
            <p:cNvCxnSpPr/>
            <p:nvPr/>
          </p:nvCxnSpPr>
          <p:spPr>
            <a:xfrm flipH="1">
              <a:off x="5009686" y="1685743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76"/>
            <p:cNvCxnSpPr/>
            <p:nvPr/>
          </p:nvCxnSpPr>
          <p:spPr>
            <a:xfrm>
              <a:off x="5635899" y="-7447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77"/>
            <p:cNvCxnSpPr/>
            <p:nvPr/>
          </p:nvCxnSpPr>
          <p:spPr>
            <a:xfrm flipH="1" flipV="1">
              <a:off x="1975653" y="2082586"/>
              <a:ext cx="1633111" cy="8906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78"/>
            <p:cNvCxnSpPr/>
            <p:nvPr/>
          </p:nvCxnSpPr>
          <p:spPr>
            <a:xfrm flipH="1">
              <a:off x="4260000" y="326294"/>
              <a:ext cx="95536" cy="75840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79"/>
            <p:cNvCxnSpPr/>
            <p:nvPr/>
          </p:nvCxnSpPr>
          <p:spPr>
            <a:xfrm flipV="1">
              <a:off x="1896274" y="2973273"/>
              <a:ext cx="1711057" cy="4042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80"/>
            <p:cNvCxnSpPr/>
            <p:nvPr/>
          </p:nvCxnSpPr>
          <p:spPr>
            <a:xfrm>
              <a:off x="3034037" y="1685743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81"/>
            <p:cNvCxnSpPr/>
            <p:nvPr/>
          </p:nvCxnSpPr>
          <p:spPr>
            <a:xfrm flipV="1">
              <a:off x="3034035" y="1235991"/>
              <a:ext cx="414534" cy="4497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90"/>
            <p:cNvCxnSpPr/>
            <p:nvPr/>
          </p:nvCxnSpPr>
          <p:spPr>
            <a:xfrm flipH="1">
              <a:off x="5741737" y="1693190"/>
              <a:ext cx="326335" cy="161793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91"/>
            <p:cNvCxnSpPr/>
            <p:nvPr/>
          </p:nvCxnSpPr>
          <p:spPr>
            <a:xfrm flipH="1" flipV="1">
              <a:off x="5635900" y="0"/>
              <a:ext cx="1616497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92"/>
            <p:cNvCxnSpPr/>
            <p:nvPr/>
          </p:nvCxnSpPr>
          <p:spPr>
            <a:xfrm>
              <a:off x="5009688" y="2075135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93"/>
            <p:cNvCxnSpPr/>
            <p:nvPr/>
          </p:nvCxnSpPr>
          <p:spPr>
            <a:xfrm flipH="1" flipV="1">
              <a:off x="1" y="2973270"/>
              <a:ext cx="574726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94"/>
            <p:cNvCxnSpPr/>
            <p:nvPr/>
          </p:nvCxnSpPr>
          <p:spPr>
            <a:xfrm flipV="1">
              <a:off x="7252397" y="0"/>
              <a:ext cx="985363" cy="48943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95"/>
            <p:cNvCxnSpPr/>
            <p:nvPr/>
          </p:nvCxnSpPr>
          <p:spPr>
            <a:xfrm flipV="1">
              <a:off x="7690926" y="0"/>
              <a:ext cx="546832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96"/>
            <p:cNvCxnSpPr/>
            <p:nvPr/>
          </p:nvCxnSpPr>
          <p:spPr>
            <a:xfrm flipH="1" flipV="1">
              <a:off x="7108818" y="0"/>
              <a:ext cx="143579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97"/>
            <p:cNvCxnSpPr/>
            <p:nvPr/>
          </p:nvCxnSpPr>
          <p:spPr>
            <a:xfrm flipV="1">
              <a:off x="6068071" y="478694"/>
              <a:ext cx="1184325" cy="121449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98"/>
            <p:cNvCxnSpPr/>
            <p:nvPr/>
          </p:nvCxnSpPr>
          <p:spPr>
            <a:xfrm flipV="1">
              <a:off x="573294" y="3370113"/>
              <a:ext cx="1322980" cy="39546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99"/>
            <p:cNvCxnSpPr/>
            <p:nvPr/>
          </p:nvCxnSpPr>
          <p:spPr>
            <a:xfrm flipH="1" flipV="1">
              <a:off x="7252396" y="489440"/>
              <a:ext cx="438530" cy="73910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100"/>
            <p:cNvCxnSpPr/>
            <p:nvPr/>
          </p:nvCxnSpPr>
          <p:spPr>
            <a:xfrm flipV="1">
              <a:off x="6068070" y="1235988"/>
              <a:ext cx="1622856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101"/>
            <p:cNvCxnSpPr/>
            <p:nvPr/>
          </p:nvCxnSpPr>
          <p:spPr>
            <a:xfrm flipH="1" flipV="1">
              <a:off x="1896275" y="3377560"/>
              <a:ext cx="961365" cy="7936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102"/>
            <p:cNvCxnSpPr/>
            <p:nvPr/>
          </p:nvCxnSpPr>
          <p:spPr>
            <a:xfrm flipH="1">
              <a:off x="573294" y="2973270"/>
              <a:ext cx="1435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103"/>
            <p:cNvCxnSpPr/>
            <p:nvPr/>
          </p:nvCxnSpPr>
          <p:spPr>
            <a:xfrm>
              <a:off x="3607329" y="2993390"/>
              <a:ext cx="2134408" cy="3177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104"/>
            <p:cNvCxnSpPr/>
            <p:nvPr/>
          </p:nvCxnSpPr>
          <p:spPr>
            <a:xfrm flipH="1">
              <a:off x="2857640" y="2973270"/>
              <a:ext cx="749689" cy="11979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105"/>
            <p:cNvCxnSpPr/>
            <p:nvPr/>
          </p:nvCxnSpPr>
          <p:spPr>
            <a:xfrm flipV="1">
              <a:off x="2857638" y="4171242"/>
              <a:ext cx="1322980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32"/>
            <p:cNvCxnSpPr/>
            <p:nvPr/>
          </p:nvCxnSpPr>
          <p:spPr>
            <a:xfrm>
              <a:off x="6068072" y="1693191"/>
              <a:ext cx="608571" cy="161793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133"/>
            <p:cNvCxnSpPr/>
            <p:nvPr/>
          </p:nvCxnSpPr>
          <p:spPr>
            <a:xfrm flipV="1">
              <a:off x="6676641" y="2151760"/>
              <a:ext cx="820248" cy="1159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34"/>
            <p:cNvCxnSpPr/>
            <p:nvPr/>
          </p:nvCxnSpPr>
          <p:spPr>
            <a:xfrm>
              <a:off x="5741736" y="3311123"/>
              <a:ext cx="934906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35"/>
            <p:cNvCxnSpPr/>
            <p:nvPr/>
          </p:nvCxnSpPr>
          <p:spPr>
            <a:xfrm flipV="1">
              <a:off x="8237761" y="3311123"/>
              <a:ext cx="906241" cy="2780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36"/>
            <p:cNvCxnSpPr/>
            <p:nvPr/>
          </p:nvCxnSpPr>
          <p:spPr>
            <a:xfrm flipV="1">
              <a:off x="7496891" y="1235990"/>
              <a:ext cx="194037" cy="91577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37"/>
            <p:cNvCxnSpPr/>
            <p:nvPr/>
          </p:nvCxnSpPr>
          <p:spPr>
            <a:xfrm flipV="1">
              <a:off x="7496891" y="1587364"/>
              <a:ext cx="1647111" cy="564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138"/>
            <p:cNvCxnSpPr/>
            <p:nvPr/>
          </p:nvCxnSpPr>
          <p:spPr>
            <a:xfrm flipH="1" flipV="1">
              <a:off x="6068071" y="1693192"/>
              <a:ext cx="1428818" cy="4585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139"/>
            <p:cNvCxnSpPr/>
            <p:nvPr/>
          </p:nvCxnSpPr>
          <p:spPr>
            <a:xfrm flipV="1">
              <a:off x="4180620" y="3311126"/>
              <a:ext cx="1561117" cy="86011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40"/>
            <p:cNvCxnSpPr/>
            <p:nvPr/>
          </p:nvCxnSpPr>
          <p:spPr>
            <a:xfrm flipH="1" flipV="1">
              <a:off x="5741736" y="3311126"/>
              <a:ext cx="493913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41"/>
            <p:cNvCxnSpPr/>
            <p:nvPr/>
          </p:nvCxnSpPr>
          <p:spPr>
            <a:xfrm>
              <a:off x="8237761" y="0"/>
              <a:ext cx="906241" cy="1587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42"/>
            <p:cNvCxnSpPr/>
            <p:nvPr/>
          </p:nvCxnSpPr>
          <p:spPr>
            <a:xfrm>
              <a:off x="7690926" y="1235990"/>
              <a:ext cx="1453074" cy="35137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43"/>
            <p:cNvCxnSpPr/>
            <p:nvPr/>
          </p:nvCxnSpPr>
          <p:spPr>
            <a:xfrm flipH="1">
              <a:off x="1825713" y="3370113"/>
              <a:ext cx="70560" cy="147134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144"/>
            <p:cNvCxnSpPr/>
            <p:nvPr/>
          </p:nvCxnSpPr>
          <p:spPr>
            <a:xfrm>
              <a:off x="573294" y="3765580"/>
              <a:ext cx="1252421" cy="10758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145"/>
            <p:cNvCxnSpPr/>
            <p:nvPr/>
          </p:nvCxnSpPr>
          <p:spPr>
            <a:xfrm flipV="1">
              <a:off x="1825715" y="4171240"/>
              <a:ext cx="1031925" cy="67022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146"/>
            <p:cNvCxnSpPr/>
            <p:nvPr/>
          </p:nvCxnSpPr>
          <p:spPr>
            <a:xfrm flipH="1">
              <a:off x="2" y="3765582"/>
              <a:ext cx="573291" cy="52912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147"/>
            <p:cNvCxnSpPr/>
            <p:nvPr/>
          </p:nvCxnSpPr>
          <p:spPr>
            <a:xfrm flipH="1" flipV="1">
              <a:off x="3607330" y="2993392"/>
              <a:ext cx="573290" cy="11778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193"/>
            <p:cNvCxnSpPr/>
            <p:nvPr/>
          </p:nvCxnSpPr>
          <p:spPr>
            <a:xfrm>
              <a:off x="4180618" y="4171242"/>
              <a:ext cx="2055030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196"/>
            <p:cNvCxnSpPr/>
            <p:nvPr/>
          </p:nvCxnSpPr>
          <p:spPr>
            <a:xfrm flipH="1">
              <a:off x="5971052" y="4903193"/>
              <a:ext cx="264597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197"/>
            <p:cNvCxnSpPr/>
            <p:nvPr/>
          </p:nvCxnSpPr>
          <p:spPr>
            <a:xfrm flipH="1">
              <a:off x="6235650" y="3311126"/>
              <a:ext cx="440992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198"/>
            <p:cNvCxnSpPr/>
            <p:nvPr/>
          </p:nvCxnSpPr>
          <p:spPr>
            <a:xfrm flipH="1" flipV="1">
              <a:off x="6235651" y="4903193"/>
              <a:ext cx="1528298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199"/>
            <p:cNvCxnSpPr/>
            <p:nvPr/>
          </p:nvCxnSpPr>
          <p:spPr>
            <a:xfrm flipH="1">
              <a:off x="7763949" y="3589204"/>
              <a:ext cx="473812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200"/>
            <p:cNvCxnSpPr/>
            <p:nvPr/>
          </p:nvCxnSpPr>
          <p:spPr>
            <a:xfrm>
              <a:off x="6676641" y="3311124"/>
              <a:ext cx="1087306" cy="183237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213"/>
            <p:cNvCxnSpPr/>
            <p:nvPr/>
          </p:nvCxnSpPr>
          <p:spPr>
            <a:xfrm flipH="1" flipV="1">
              <a:off x="573293" y="3765583"/>
              <a:ext cx="560196" cy="137791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214"/>
            <p:cNvCxnSpPr/>
            <p:nvPr/>
          </p:nvCxnSpPr>
          <p:spPr>
            <a:xfrm flipH="1" flipV="1">
              <a:off x="2857639" y="4171243"/>
              <a:ext cx="590930" cy="97225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215"/>
            <p:cNvCxnSpPr/>
            <p:nvPr/>
          </p:nvCxnSpPr>
          <p:spPr>
            <a:xfrm flipH="1" flipV="1">
              <a:off x="3" y="4294702"/>
              <a:ext cx="1133488" cy="84879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234"/>
            <p:cNvCxnSpPr/>
            <p:nvPr/>
          </p:nvCxnSpPr>
          <p:spPr>
            <a:xfrm flipV="1">
              <a:off x="3448571" y="4171243"/>
              <a:ext cx="732049" cy="97226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235"/>
            <p:cNvCxnSpPr/>
            <p:nvPr/>
          </p:nvCxnSpPr>
          <p:spPr>
            <a:xfrm>
              <a:off x="1825713" y="4841460"/>
              <a:ext cx="1622856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236"/>
            <p:cNvCxnSpPr/>
            <p:nvPr/>
          </p:nvCxnSpPr>
          <p:spPr>
            <a:xfrm flipH="1">
              <a:off x="1133491" y="4841462"/>
              <a:ext cx="692222" cy="3020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246"/>
            <p:cNvCxnSpPr/>
            <p:nvPr/>
          </p:nvCxnSpPr>
          <p:spPr>
            <a:xfrm>
              <a:off x="4544450" y="4903193"/>
              <a:ext cx="1426602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247"/>
            <p:cNvCxnSpPr/>
            <p:nvPr/>
          </p:nvCxnSpPr>
          <p:spPr>
            <a:xfrm flipV="1">
              <a:off x="3448571" y="4903192"/>
              <a:ext cx="1095881" cy="24030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248"/>
            <p:cNvCxnSpPr/>
            <p:nvPr/>
          </p:nvCxnSpPr>
          <p:spPr>
            <a:xfrm flipH="1" flipV="1">
              <a:off x="4180619" y="4171242"/>
              <a:ext cx="363831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259"/>
            <p:cNvCxnSpPr/>
            <p:nvPr/>
          </p:nvCxnSpPr>
          <p:spPr>
            <a:xfrm flipV="1">
              <a:off x="4355535" y="3"/>
              <a:ext cx="1280362" cy="32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连接符 270"/>
            <p:cNvCxnSpPr/>
            <p:nvPr/>
          </p:nvCxnSpPr>
          <p:spPr>
            <a:xfrm flipH="1" flipV="1">
              <a:off x="2601866" y="4"/>
              <a:ext cx="1753671" cy="3262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282"/>
            <p:cNvCxnSpPr/>
            <p:nvPr/>
          </p:nvCxnSpPr>
          <p:spPr>
            <a:xfrm flipV="1">
              <a:off x="4544450" y="4903193"/>
              <a:ext cx="1691198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285"/>
            <p:cNvCxnSpPr/>
            <p:nvPr/>
          </p:nvCxnSpPr>
          <p:spPr>
            <a:xfrm flipH="1" flipV="1">
              <a:off x="1825714" y="4841460"/>
              <a:ext cx="294330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6913" y="0"/>
            <a:ext cx="2483768" cy="915988"/>
            <a:chOff x="0" y="0"/>
            <a:chExt cx="1835696" cy="749846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835696" cy="627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0" y="627534"/>
              <a:ext cx="1822602" cy="12231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294048" y="227162"/>
            <a:ext cx="1909497" cy="406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 defTabSz="914400" rtl="0" eaLnBrk="1" latinLnBrk="0" hangingPunct="1">
              <a:lnSpc>
                <a:spcPct val="125000"/>
              </a:lnSpc>
            </a:pPr>
            <a:r>
              <a:rPr lang="en-US" altLang="zh-CN" sz="18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2015</a:t>
            </a:r>
            <a:r>
              <a:rPr lang="zh-CN" altLang="en-US" sz="18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年工作回顾</a:t>
            </a:r>
            <a:endParaRPr lang="en-US" altLang="zh-CN" sz="1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714" y="5020022"/>
            <a:ext cx="9135286" cy="123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5586"/>
            <a:ext cx="9140692" cy="5149085"/>
            <a:chOff x="0" y="-7447"/>
            <a:chExt cx="9144002" cy="5150950"/>
          </a:xfrm>
        </p:grpSpPr>
        <p:cxnSp>
          <p:nvCxnSpPr>
            <p:cNvPr id="8" name="直线连接符 2"/>
            <p:cNvCxnSpPr/>
            <p:nvPr/>
          </p:nvCxnSpPr>
          <p:spPr>
            <a:xfrm>
              <a:off x="0" y="2"/>
              <a:ext cx="1396002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3"/>
            <p:cNvCxnSpPr/>
            <p:nvPr/>
          </p:nvCxnSpPr>
          <p:spPr>
            <a:xfrm flipV="1">
              <a:off x="732051" y="326292"/>
              <a:ext cx="663953" cy="9096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4"/>
            <p:cNvCxnSpPr/>
            <p:nvPr/>
          </p:nvCxnSpPr>
          <p:spPr>
            <a:xfrm>
              <a:off x="2" y="0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5"/>
            <p:cNvCxnSpPr/>
            <p:nvPr/>
          </p:nvCxnSpPr>
          <p:spPr>
            <a:xfrm>
              <a:off x="2" y="1693190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6"/>
            <p:cNvCxnSpPr/>
            <p:nvPr/>
          </p:nvCxnSpPr>
          <p:spPr>
            <a:xfrm flipV="1">
              <a:off x="1396004" y="2"/>
              <a:ext cx="1205861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7"/>
            <p:cNvCxnSpPr/>
            <p:nvPr/>
          </p:nvCxnSpPr>
          <p:spPr>
            <a:xfrm flipV="1">
              <a:off x="1975652" y="0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8"/>
            <p:cNvCxnSpPr/>
            <p:nvPr/>
          </p:nvCxnSpPr>
          <p:spPr>
            <a:xfrm flipH="1" flipV="1">
              <a:off x="1396003" y="326292"/>
              <a:ext cx="579648" cy="175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9"/>
            <p:cNvCxnSpPr/>
            <p:nvPr/>
          </p:nvCxnSpPr>
          <p:spPr>
            <a:xfrm>
              <a:off x="732049" y="1235988"/>
              <a:ext cx="1243602" cy="84659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0"/>
            <p:cNvCxnSpPr/>
            <p:nvPr/>
          </p:nvCxnSpPr>
          <p:spPr>
            <a:xfrm flipV="1">
              <a:off x="573293" y="2082586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1"/>
            <p:cNvCxnSpPr/>
            <p:nvPr/>
          </p:nvCxnSpPr>
          <p:spPr>
            <a:xfrm>
              <a:off x="6676643" y="3311124"/>
              <a:ext cx="1561117" cy="2780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2"/>
            <p:cNvCxnSpPr/>
            <p:nvPr/>
          </p:nvCxnSpPr>
          <p:spPr>
            <a:xfrm flipH="1">
              <a:off x="1975651" y="1693189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3"/>
            <p:cNvCxnSpPr/>
            <p:nvPr/>
          </p:nvCxnSpPr>
          <p:spPr>
            <a:xfrm>
              <a:off x="2601864" y="0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4"/>
            <p:cNvCxnSpPr/>
            <p:nvPr/>
          </p:nvCxnSpPr>
          <p:spPr>
            <a:xfrm>
              <a:off x="574727" y="2980718"/>
              <a:ext cx="1321545" cy="396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5"/>
            <p:cNvCxnSpPr/>
            <p:nvPr/>
          </p:nvCxnSpPr>
          <p:spPr>
            <a:xfrm flipH="1">
              <a:off x="1896273" y="2082586"/>
              <a:ext cx="79378" cy="128752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16"/>
            <p:cNvCxnSpPr/>
            <p:nvPr/>
          </p:nvCxnSpPr>
          <p:spPr>
            <a:xfrm>
              <a:off x="0" y="2980719"/>
              <a:ext cx="573294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17"/>
            <p:cNvCxnSpPr/>
            <p:nvPr/>
          </p:nvCxnSpPr>
          <p:spPr>
            <a:xfrm>
              <a:off x="2" y="1693190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18"/>
            <p:cNvCxnSpPr/>
            <p:nvPr/>
          </p:nvCxnSpPr>
          <p:spPr>
            <a:xfrm flipV="1">
              <a:off x="2" y="1235988"/>
              <a:ext cx="732049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19"/>
            <p:cNvCxnSpPr/>
            <p:nvPr/>
          </p:nvCxnSpPr>
          <p:spPr>
            <a:xfrm>
              <a:off x="8237761" y="3589204"/>
              <a:ext cx="906241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0"/>
            <p:cNvCxnSpPr/>
            <p:nvPr/>
          </p:nvCxnSpPr>
          <p:spPr>
            <a:xfrm flipV="1">
              <a:off x="8237758" y="1587364"/>
              <a:ext cx="906242" cy="2001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1"/>
            <p:cNvCxnSpPr/>
            <p:nvPr/>
          </p:nvCxnSpPr>
          <p:spPr>
            <a:xfrm>
              <a:off x="7496890" y="2151760"/>
              <a:ext cx="740870" cy="143744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66"/>
            <p:cNvCxnSpPr/>
            <p:nvPr/>
          </p:nvCxnSpPr>
          <p:spPr>
            <a:xfrm>
              <a:off x="2601864" y="2"/>
              <a:ext cx="1658135" cy="108469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67"/>
            <p:cNvCxnSpPr/>
            <p:nvPr/>
          </p:nvCxnSpPr>
          <p:spPr>
            <a:xfrm flipV="1">
              <a:off x="3448569" y="1084699"/>
              <a:ext cx="811428" cy="151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68"/>
            <p:cNvCxnSpPr/>
            <p:nvPr/>
          </p:nvCxnSpPr>
          <p:spPr>
            <a:xfrm>
              <a:off x="2601864" y="2"/>
              <a:ext cx="846706" cy="12285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69"/>
            <p:cNvCxnSpPr/>
            <p:nvPr/>
          </p:nvCxnSpPr>
          <p:spPr>
            <a:xfrm>
              <a:off x="3034037" y="1685743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0"/>
            <p:cNvCxnSpPr/>
            <p:nvPr/>
          </p:nvCxnSpPr>
          <p:spPr>
            <a:xfrm flipV="1">
              <a:off x="4259999" y="-7444"/>
              <a:ext cx="1375901" cy="109214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71"/>
            <p:cNvCxnSpPr/>
            <p:nvPr/>
          </p:nvCxnSpPr>
          <p:spPr>
            <a:xfrm flipV="1">
              <a:off x="5009687" y="-7447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72"/>
            <p:cNvCxnSpPr/>
            <p:nvPr/>
          </p:nvCxnSpPr>
          <p:spPr>
            <a:xfrm flipH="1" flipV="1">
              <a:off x="4259999" y="1084701"/>
              <a:ext cx="749689" cy="99043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73"/>
            <p:cNvCxnSpPr/>
            <p:nvPr/>
          </p:nvCxnSpPr>
          <p:spPr>
            <a:xfrm>
              <a:off x="3448571" y="1235990"/>
              <a:ext cx="1561117" cy="83914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74"/>
            <p:cNvCxnSpPr/>
            <p:nvPr/>
          </p:nvCxnSpPr>
          <p:spPr>
            <a:xfrm flipV="1">
              <a:off x="3607328" y="2075139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75"/>
            <p:cNvCxnSpPr/>
            <p:nvPr/>
          </p:nvCxnSpPr>
          <p:spPr>
            <a:xfrm flipH="1">
              <a:off x="5009686" y="1685743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76"/>
            <p:cNvCxnSpPr/>
            <p:nvPr/>
          </p:nvCxnSpPr>
          <p:spPr>
            <a:xfrm>
              <a:off x="5635899" y="-7447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77"/>
            <p:cNvCxnSpPr/>
            <p:nvPr/>
          </p:nvCxnSpPr>
          <p:spPr>
            <a:xfrm flipH="1" flipV="1">
              <a:off x="1975653" y="2082586"/>
              <a:ext cx="1633111" cy="8906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78"/>
            <p:cNvCxnSpPr/>
            <p:nvPr/>
          </p:nvCxnSpPr>
          <p:spPr>
            <a:xfrm flipH="1">
              <a:off x="4260000" y="326294"/>
              <a:ext cx="95536" cy="75840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79"/>
            <p:cNvCxnSpPr/>
            <p:nvPr/>
          </p:nvCxnSpPr>
          <p:spPr>
            <a:xfrm flipV="1">
              <a:off x="1896274" y="2973273"/>
              <a:ext cx="1711057" cy="4042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80"/>
            <p:cNvCxnSpPr/>
            <p:nvPr/>
          </p:nvCxnSpPr>
          <p:spPr>
            <a:xfrm>
              <a:off x="3034037" y="1685743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81"/>
            <p:cNvCxnSpPr/>
            <p:nvPr/>
          </p:nvCxnSpPr>
          <p:spPr>
            <a:xfrm flipV="1">
              <a:off x="3034035" y="1235991"/>
              <a:ext cx="414534" cy="4497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90"/>
            <p:cNvCxnSpPr/>
            <p:nvPr/>
          </p:nvCxnSpPr>
          <p:spPr>
            <a:xfrm flipH="1">
              <a:off x="5741737" y="1693190"/>
              <a:ext cx="326335" cy="161793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91"/>
            <p:cNvCxnSpPr/>
            <p:nvPr/>
          </p:nvCxnSpPr>
          <p:spPr>
            <a:xfrm flipH="1" flipV="1">
              <a:off x="5635900" y="0"/>
              <a:ext cx="1616497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92"/>
            <p:cNvCxnSpPr/>
            <p:nvPr/>
          </p:nvCxnSpPr>
          <p:spPr>
            <a:xfrm>
              <a:off x="5009688" y="2075135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93"/>
            <p:cNvCxnSpPr/>
            <p:nvPr/>
          </p:nvCxnSpPr>
          <p:spPr>
            <a:xfrm flipH="1" flipV="1">
              <a:off x="1" y="2973270"/>
              <a:ext cx="574726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94"/>
            <p:cNvCxnSpPr/>
            <p:nvPr/>
          </p:nvCxnSpPr>
          <p:spPr>
            <a:xfrm flipV="1">
              <a:off x="7252397" y="0"/>
              <a:ext cx="985363" cy="48943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95"/>
            <p:cNvCxnSpPr/>
            <p:nvPr/>
          </p:nvCxnSpPr>
          <p:spPr>
            <a:xfrm flipV="1">
              <a:off x="7690926" y="0"/>
              <a:ext cx="546832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96"/>
            <p:cNvCxnSpPr/>
            <p:nvPr/>
          </p:nvCxnSpPr>
          <p:spPr>
            <a:xfrm flipH="1" flipV="1">
              <a:off x="7108818" y="0"/>
              <a:ext cx="143579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7"/>
            <p:cNvCxnSpPr/>
            <p:nvPr/>
          </p:nvCxnSpPr>
          <p:spPr>
            <a:xfrm flipV="1">
              <a:off x="6068071" y="478694"/>
              <a:ext cx="1184325" cy="121449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8"/>
            <p:cNvCxnSpPr/>
            <p:nvPr/>
          </p:nvCxnSpPr>
          <p:spPr>
            <a:xfrm flipV="1">
              <a:off x="573294" y="3370113"/>
              <a:ext cx="1322980" cy="39546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9"/>
            <p:cNvCxnSpPr/>
            <p:nvPr/>
          </p:nvCxnSpPr>
          <p:spPr>
            <a:xfrm flipH="1" flipV="1">
              <a:off x="7252396" y="489440"/>
              <a:ext cx="438530" cy="73910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100"/>
            <p:cNvCxnSpPr/>
            <p:nvPr/>
          </p:nvCxnSpPr>
          <p:spPr>
            <a:xfrm flipV="1">
              <a:off x="6068070" y="1235988"/>
              <a:ext cx="1622856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01"/>
            <p:cNvCxnSpPr/>
            <p:nvPr/>
          </p:nvCxnSpPr>
          <p:spPr>
            <a:xfrm flipH="1" flipV="1">
              <a:off x="1896275" y="3377560"/>
              <a:ext cx="961365" cy="7936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102"/>
            <p:cNvCxnSpPr/>
            <p:nvPr/>
          </p:nvCxnSpPr>
          <p:spPr>
            <a:xfrm flipH="1">
              <a:off x="573294" y="2973270"/>
              <a:ext cx="1435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3"/>
            <p:cNvCxnSpPr/>
            <p:nvPr/>
          </p:nvCxnSpPr>
          <p:spPr>
            <a:xfrm>
              <a:off x="3607329" y="2993390"/>
              <a:ext cx="2134408" cy="3177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4"/>
            <p:cNvCxnSpPr/>
            <p:nvPr/>
          </p:nvCxnSpPr>
          <p:spPr>
            <a:xfrm flipH="1">
              <a:off x="2857640" y="2973270"/>
              <a:ext cx="749689" cy="11979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5"/>
            <p:cNvCxnSpPr/>
            <p:nvPr/>
          </p:nvCxnSpPr>
          <p:spPr>
            <a:xfrm flipV="1">
              <a:off x="2857638" y="4171242"/>
              <a:ext cx="1322980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32"/>
            <p:cNvCxnSpPr/>
            <p:nvPr/>
          </p:nvCxnSpPr>
          <p:spPr>
            <a:xfrm>
              <a:off x="6068072" y="1693191"/>
              <a:ext cx="608571" cy="161793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133"/>
            <p:cNvCxnSpPr/>
            <p:nvPr/>
          </p:nvCxnSpPr>
          <p:spPr>
            <a:xfrm flipV="1">
              <a:off x="6676641" y="2151760"/>
              <a:ext cx="820248" cy="1159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134"/>
            <p:cNvCxnSpPr/>
            <p:nvPr/>
          </p:nvCxnSpPr>
          <p:spPr>
            <a:xfrm>
              <a:off x="5741736" y="3311123"/>
              <a:ext cx="934906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35"/>
            <p:cNvCxnSpPr/>
            <p:nvPr/>
          </p:nvCxnSpPr>
          <p:spPr>
            <a:xfrm flipV="1">
              <a:off x="8237761" y="3311123"/>
              <a:ext cx="906241" cy="2780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36"/>
            <p:cNvCxnSpPr/>
            <p:nvPr/>
          </p:nvCxnSpPr>
          <p:spPr>
            <a:xfrm flipV="1">
              <a:off x="7496891" y="1235990"/>
              <a:ext cx="194037" cy="91577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37"/>
            <p:cNvCxnSpPr/>
            <p:nvPr/>
          </p:nvCxnSpPr>
          <p:spPr>
            <a:xfrm flipV="1">
              <a:off x="7496891" y="1587364"/>
              <a:ext cx="1647111" cy="564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38"/>
            <p:cNvCxnSpPr/>
            <p:nvPr/>
          </p:nvCxnSpPr>
          <p:spPr>
            <a:xfrm flipH="1" flipV="1">
              <a:off x="6068071" y="1693192"/>
              <a:ext cx="1428818" cy="4585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139"/>
            <p:cNvCxnSpPr/>
            <p:nvPr/>
          </p:nvCxnSpPr>
          <p:spPr>
            <a:xfrm flipV="1">
              <a:off x="4180620" y="3311126"/>
              <a:ext cx="1561117" cy="86011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140"/>
            <p:cNvCxnSpPr/>
            <p:nvPr/>
          </p:nvCxnSpPr>
          <p:spPr>
            <a:xfrm flipH="1" flipV="1">
              <a:off x="5741736" y="3311126"/>
              <a:ext cx="493913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141"/>
            <p:cNvCxnSpPr/>
            <p:nvPr/>
          </p:nvCxnSpPr>
          <p:spPr>
            <a:xfrm>
              <a:off x="8237761" y="0"/>
              <a:ext cx="906241" cy="1587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142"/>
            <p:cNvCxnSpPr/>
            <p:nvPr/>
          </p:nvCxnSpPr>
          <p:spPr>
            <a:xfrm>
              <a:off x="7690926" y="1235990"/>
              <a:ext cx="1453074" cy="35137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143"/>
            <p:cNvCxnSpPr/>
            <p:nvPr/>
          </p:nvCxnSpPr>
          <p:spPr>
            <a:xfrm flipH="1">
              <a:off x="1825713" y="3370113"/>
              <a:ext cx="70560" cy="147134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144"/>
            <p:cNvCxnSpPr/>
            <p:nvPr/>
          </p:nvCxnSpPr>
          <p:spPr>
            <a:xfrm>
              <a:off x="573294" y="3765580"/>
              <a:ext cx="1252421" cy="10758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145"/>
            <p:cNvCxnSpPr/>
            <p:nvPr/>
          </p:nvCxnSpPr>
          <p:spPr>
            <a:xfrm flipV="1">
              <a:off x="1825715" y="4171240"/>
              <a:ext cx="1031925" cy="67022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146"/>
            <p:cNvCxnSpPr/>
            <p:nvPr/>
          </p:nvCxnSpPr>
          <p:spPr>
            <a:xfrm flipH="1">
              <a:off x="2" y="3765582"/>
              <a:ext cx="573291" cy="52912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147"/>
            <p:cNvCxnSpPr/>
            <p:nvPr/>
          </p:nvCxnSpPr>
          <p:spPr>
            <a:xfrm flipH="1" flipV="1">
              <a:off x="3607330" y="2993392"/>
              <a:ext cx="573290" cy="11778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193"/>
            <p:cNvCxnSpPr/>
            <p:nvPr/>
          </p:nvCxnSpPr>
          <p:spPr>
            <a:xfrm>
              <a:off x="4180618" y="4171242"/>
              <a:ext cx="2055030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196"/>
            <p:cNvCxnSpPr/>
            <p:nvPr/>
          </p:nvCxnSpPr>
          <p:spPr>
            <a:xfrm flipH="1">
              <a:off x="5971052" y="4903193"/>
              <a:ext cx="264597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197"/>
            <p:cNvCxnSpPr/>
            <p:nvPr/>
          </p:nvCxnSpPr>
          <p:spPr>
            <a:xfrm flipH="1">
              <a:off x="6235650" y="3311126"/>
              <a:ext cx="440992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198"/>
            <p:cNvCxnSpPr/>
            <p:nvPr/>
          </p:nvCxnSpPr>
          <p:spPr>
            <a:xfrm flipH="1" flipV="1">
              <a:off x="6235651" y="4903193"/>
              <a:ext cx="1528298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199"/>
            <p:cNvCxnSpPr/>
            <p:nvPr/>
          </p:nvCxnSpPr>
          <p:spPr>
            <a:xfrm flipH="1">
              <a:off x="7763949" y="3589204"/>
              <a:ext cx="473812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200"/>
            <p:cNvCxnSpPr/>
            <p:nvPr/>
          </p:nvCxnSpPr>
          <p:spPr>
            <a:xfrm>
              <a:off x="6676641" y="3311124"/>
              <a:ext cx="1087306" cy="183237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213"/>
            <p:cNvCxnSpPr/>
            <p:nvPr/>
          </p:nvCxnSpPr>
          <p:spPr>
            <a:xfrm flipH="1" flipV="1">
              <a:off x="573293" y="3765583"/>
              <a:ext cx="560196" cy="137791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214"/>
            <p:cNvCxnSpPr/>
            <p:nvPr/>
          </p:nvCxnSpPr>
          <p:spPr>
            <a:xfrm flipH="1" flipV="1">
              <a:off x="2857639" y="4171243"/>
              <a:ext cx="590930" cy="97225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215"/>
            <p:cNvCxnSpPr/>
            <p:nvPr/>
          </p:nvCxnSpPr>
          <p:spPr>
            <a:xfrm flipH="1" flipV="1">
              <a:off x="3" y="4294702"/>
              <a:ext cx="1133488" cy="84879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234"/>
            <p:cNvCxnSpPr/>
            <p:nvPr/>
          </p:nvCxnSpPr>
          <p:spPr>
            <a:xfrm flipV="1">
              <a:off x="3448571" y="4171243"/>
              <a:ext cx="732049" cy="97226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235"/>
            <p:cNvCxnSpPr/>
            <p:nvPr/>
          </p:nvCxnSpPr>
          <p:spPr>
            <a:xfrm>
              <a:off x="1825713" y="4841460"/>
              <a:ext cx="1622856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连接符 236"/>
            <p:cNvCxnSpPr/>
            <p:nvPr/>
          </p:nvCxnSpPr>
          <p:spPr>
            <a:xfrm flipH="1">
              <a:off x="1133491" y="4841462"/>
              <a:ext cx="692222" cy="3020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246"/>
            <p:cNvCxnSpPr/>
            <p:nvPr/>
          </p:nvCxnSpPr>
          <p:spPr>
            <a:xfrm>
              <a:off x="4544450" y="4903193"/>
              <a:ext cx="1426602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247"/>
            <p:cNvCxnSpPr/>
            <p:nvPr/>
          </p:nvCxnSpPr>
          <p:spPr>
            <a:xfrm flipV="1">
              <a:off x="3448571" y="4903192"/>
              <a:ext cx="1095881" cy="24030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248"/>
            <p:cNvCxnSpPr/>
            <p:nvPr/>
          </p:nvCxnSpPr>
          <p:spPr>
            <a:xfrm flipH="1" flipV="1">
              <a:off x="4180619" y="4171242"/>
              <a:ext cx="363831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259"/>
            <p:cNvCxnSpPr/>
            <p:nvPr/>
          </p:nvCxnSpPr>
          <p:spPr>
            <a:xfrm flipV="1">
              <a:off x="4355535" y="3"/>
              <a:ext cx="1280362" cy="32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270"/>
            <p:cNvCxnSpPr/>
            <p:nvPr/>
          </p:nvCxnSpPr>
          <p:spPr>
            <a:xfrm flipH="1" flipV="1">
              <a:off x="2601866" y="4"/>
              <a:ext cx="1753671" cy="3262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282"/>
            <p:cNvCxnSpPr/>
            <p:nvPr/>
          </p:nvCxnSpPr>
          <p:spPr>
            <a:xfrm flipV="1">
              <a:off x="4544450" y="4903193"/>
              <a:ext cx="1691198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285"/>
            <p:cNvCxnSpPr/>
            <p:nvPr/>
          </p:nvCxnSpPr>
          <p:spPr>
            <a:xfrm flipH="1" flipV="1">
              <a:off x="1825714" y="4841460"/>
              <a:ext cx="294330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6913" y="0"/>
            <a:ext cx="2483768" cy="915988"/>
            <a:chOff x="0" y="0"/>
            <a:chExt cx="1835696" cy="749846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835696" cy="627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0" y="627534"/>
              <a:ext cx="1822602" cy="12231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8714" y="81384"/>
            <a:ext cx="2464250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时期主要目标任务和重大举措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714" y="5020022"/>
            <a:ext cx="9135286" cy="123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5586"/>
            <a:ext cx="9140692" cy="5149085"/>
            <a:chOff x="0" y="-7447"/>
            <a:chExt cx="9144002" cy="5150950"/>
          </a:xfrm>
        </p:grpSpPr>
        <p:cxnSp>
          <p:nvCxnSpPr>
            <p:cNvPr id="8" name="直线连接符 2"/>
            <p:cNvCxnSpPr/>
            <p:nvPr/>
          </p:nvCxnSpPr>
          <p:spPr>
            <a:xfrm>
              <a:off x="0" y="2"/>
              <a:ext cx="1396002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3"/>
            <p:cNvCxnSpPr/>
            <p:nvPr/>
          </p:nvCxnSpPr>
          <p:spPr>
            <a:xfrm flipV="1">
              <a:off x="732051" y="326292"/>
              <a:ext cx="663953" cy="9096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4"/>
            <p:cNvCxnSpPr/>
            <p:nvPr/>
          </p:nvCxnSpPr>
          <p:spPr>
            <a:xfrm>
              <a:off x="2" y="0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5"/>
            <p:cNvCxnSpPr/>
            <p:nvPr/>
          </p:nvCxnSpPr>
          <p:spPr>
            <a:xfrm>
              <a:off x="2" y="1693190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6"/>
            <p:cNvCxnSpPr/>
            <p:nvPr/>
          </p:nvCxnSpPr>
          <p:spPr>
            <a:xfrm flipV="1">
              <a:off x="1396004" y="2"/>
              <a:ext cx="1205861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7"/>
            <p:cNvCxnSpPr/>
            <p:nvPr/>
          </p:nvCxnSpPr>
          <p:spPr>
            <a:xfrm flipV="1">
              <a:off x="1975652" y="0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8"/>
            <p:cNvCxnSpPr/>
            <p:nvPr/>
          </p:nvCxnSpPr>
          <p:spPr>
            <a:xfrm flipH="1" flipV="1">
              <a:off x="1396003" y="326292"/>
              <a:ext cx="579648" cy="175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9"/>
            <p:cNvCxnSpPr/>
            <p:nvPr/>
          </p:nvCxnSpPr>
          <p:spPr>
            <a:xfrm>
              <a:off x="732049" y="1235988"/>
              <a:ext cx="1243602" cy="84659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0"/>
            <p:cNvCxnSpPr/>
            <p:nvPr/>
          </p:nvCxnSpPr>
          <p:spPr>
            <a:xfrm flipV="1">
              <a:off x="573293" y="2082586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1"/>
            <p:cNvCxnSpPr/>
            <p:nvPr/>
          </p:nvCxnSpPr>
          <p:spPr>
            <a:xfrm>
              <a:off x="6676643" y="3311124"/>
              <a:ext cx="1561117" cy="2780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2"/>
            <p:cNvCxnSpPr/>
            <p:nvPr/>
          </p:nvCxnSpPr>
          <p:spPr>
            <a:xfrm flipH="1">
              <a:off x="1975651" y="1693189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3"/>
            <p:cNvCxnSpPr/>
            <p:nvPr/>
          </p:nvCxnSpPr>
          <p:spPr>
            <a:xfrm>
              <a:off x="2601864" y="0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4"/>
            <p:cNvCxnSpPr/>
            <p:nvPr/>
          </p:nvCxnSpPr>
          <p:spPr>
            <a:xfrm>
              <a:off x="574727" y="2980718"/>
              <a:ext cx="1321545" cy="396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5"/>
            <p:cNvCxnSpPr/>
            <p:nvPr/>
          </p:nvCxnSpPr>
          <p:spPr>
            <a:xfrm flipH="1">
              <a:off x="1896273" y="2082586"/>
              <a:ext cx="79378" cy="128752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16"/>
            <p:cNvCxnSpPr/>
            <p:nvPr/>
          </p:nvCxnSpPr>
          <p:spPr>
            <a:xfrm>
              <a:off x="0" y="2980719"/>
              <a:ext cx="573294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17"/>
            <p:cNvCxnSpPr/>
            <p:nvPr/>
          </p:nvCxnSpPr>
          <p:spPr>
            <a:xfrm>
              <a:off x="2" y="1693190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18"/>
            <p:cNvCxnSpPr/>
            <p:nvPr/>
          </p:nvCxnSpPr>
          <p:spPr>
            <a:xfrm flipV="1">
              <a:off x="2" y="1235988"/>
              <a:ext cx="732049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19"/>
            <p:cNvCxnSpPr/>
            <p:nvPr/>
          </p:nvCxnSpPr>
          <p:spPr>
            <a:xfrm>
              <a:off x="8237761" y="3589204"/>
              <a:ext cx="906241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0"/>
            <p:cNvCxnSpPr/>
            <p:nvPr/>
          </p:nvCxnSpPr>
          <p:spPr>
            <a:xfrm flipV="1">
              <a:off x="8237758" y="1587364"/>
              <a:ext cx="906242" cy="2001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1"/>
            <p:cNvCxnSpPr/>
            <p:nvPr/>
          </p:nvCxnSpPr>
          <p:spPr>
            <a:xfrm>
              <a:off x="7496890" y="2151760"/>
              <a:ext cx="740870" cy="143744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66"/>
            <p:cNvCxnSpPr/>
            <p:nvPr/>
          </p:nvCxnSpPr>
          <p:spPr>
            <a:xfrm>
              <a:off x="2601864" y="2"/>
              <a:ext cx="1658135" cy="108469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67"/>
            <p:cNvCxnSpPr/>
            <p:nvPr/>
          </p:nvCxnSpPr>
          <p:spPr>
            <a:xfrm flipV="1">
              <a:off x="3448569" y="1084699"/>
              <a:ext cx="811428" cy="151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68"/>
            <p:cNvCxnSpPr/>
            <p:nvPr/>
          </p:nvCxnSpPr>
          <p:spPr>
            <a:xfrm>
              <a:off x="2601864" y="2"/>
              <a:ext cx="846706" cy="12285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69"/>
            <p:cNvCxnSpPr/>
            <p:nvPr/>
          </p:nvCxnSpPr>
          <p:spPr>
            <a:xfrm>
              <a:off x="3034037" y="1685743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0"/>
            <p:cNvCxnSpPr/>
            <p:nvPr/>
          </p:nvCxnSpPr>
          <p:spPr>
            <a:xfrm flipV="1">
              <a:off x="4259999" y="-7444"/>
              <a:ext cx="1375901" cy="109214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71"/>
            <p:cNvCxnSpPr/>
            <p:nvPr/>
          </p:nvCxnSpPr>
          <p:spPr>
            <a:xfrm flipV="1">
              <a:off x="5009687" y="-7447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72"/>
            <p:cNvCxnSpPr/>
            <p:nvPr/>
          </p:nvCxnSpPr>
          <p:spPr>
            <a:xfrm flipH="1" flipV="1">
              <a:off x="4259999" y="1084701"/>
              <a:ext cx="749689" cy="99043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73"/>
            <p:cNvCxnSpPr/>
            <p:nvPr/>
          </p:nvCxnSpPr>
          <p:spPr>
            <a:xfrm>
              <a:off x="3448571" y="1235990"/>
              <a:ext cx="1561117" cy="83914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74"/>
            <p:cNvCxnSpPr/>
            <p:nvPr/>
          </p:nvCxnSpPr>
          <p:spPr>
            <a:xfrm flipV="1">
              <a:off x="3607328" y="2075139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75"/>
            <p:cNvCxnSpPr/>
            <p:nvPr/>
          </p:nvCxnSpPr>
          <p:spPr>
            <a:xfrm flipH="1">
              <a:off x="5009686" y="1685743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76"/>
            <p:cNvCxnSpPr/>
            <p:nvPr/>
          </p:nvCxnSpPr>
          <p:spPr>
            <a:xfrm>
              <a:off x="5635899" y="-7447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77"/>
            <p:cNvCxnSpPr/>
            <p:nvPr/>
          </p:nvCxnSpPr>
          <p:spPr>
            <a:xfrm flipH="1" flipV="1">
              <a:off x="1975653" y="2082586"/>
              <a:ext cx="1633111" cy="8906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78"/>
            <p:cNvCxnSpPr/>
            <p:nvPr/>
          </p:nvCxnSpPr>
          <p:spPr>
            <a:xfrm flipH="1">
              <a:off x="4260000" y="326294"/>
              <a:ext cx="95536" cy="75840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79"/>
            <p:cNvCxnSpPr/>
            <p:nvPr/>
          </p:nvCxnSpPr>
          <p:spPr>
            <a:xfrm flipV="1">
              <a:off x="1896274" y="2973273"/>
              <a:ext cx="1711057" cy="4042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80"/>
            <p:cNvCxnSpPr/>
            <p:nvPr/>
          </p:nvCxnSpPr>
          <p:spPr>
            <a:xfrm>
              <a:off x="3034037" y="1685743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81"/>
            <p:cNvCxnSpPr/>
            <p:nvPr/>
          </p:nvCxnSpPr>
          <p:spPr>
            <a:xfrm flipV="1">
              <a:off x="3034035" y="1235991"/>
              <a:ext cx="414534" cy="4497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90"/>
            <p:cNvCxnSpPr/>
            <p:nvPr/>
          </p:nvCxnSpPr>
          <p:spPr>
            <a:xfrm flipH="1">
              <a:off x="5741737" y="1693190"/>
              <a:ext cx="326335" cy="161793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91"/>
            <p:cNvCxnSpPr/>
            <p:nvPr/>
          </p:nvCxnSpPr>
          <p:spPr>
            <a:xfrm flipH="1" flipV="1">
              <a:off x="5635900" y="0"/>
              <a:ext cx="1616497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92"/>
            <p:cNvCxnSpPr/>
            <p:nvPr/>
          </p:nvCxnSpPr>
          <p:spPr>
            <a:xfrm>
              <a:off x="5009688" y="2075135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93"/>
            <p:cNvCxnSpPr/>
            <p:nvPr/>
          </p:nvCxnSpPr>
          <p:spPr>
            <a:xfrm flipH="1" flipV="1">
              <a:off x="1" y="2973270"/>
              <a:ext cx="574726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94"/>
            <p:cNvCxnSpPr/>
            <p:nvPr/>
          </p:nvCxnSpPr>
          <p:spPr>
            <a:xfrm flipV="1">
              <a:off x="7252397" y="0"/>
              <a:ext cx="985363" cy="48943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95"/>
            <p:cNvCxnSpPr/>
            <p:nvPr/>
          </p:nvCxnSpPr>
          <p:spPr>
            <a:xfrm flipV="1">
              <a:off x="7690926" y="0"/>
              <a:ext cx="546832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96"/>
            <p:cNvCxnSpPr/>
            <p:nvPr/>
          </p:nvCxnSpPr>
          <p:spPr>
            <a:xfrm flipH="1" flipV="1">
              <a:off x="7108818" y="0"/>
              <a:ext cx="143579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7"/>
            <p:cNvCxnSpPr/>
            <p:nvPr/>
          </p:nvCxnSpPr>
          <p:spPr>
            <a:xfrm flipV="1">
              <a:off x="6068071" y="478694"/>
              <a:ext cx="1184325" cy="121449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8"/>
            <p:cNvCxnSpPr/>
            <p:nvPr/>
          </p:nvCxnSpPr>
          <p:spPr>
            <a:xfrm flipV="1">
              <a:off x="573294" y="3370113"/>
              <a:ext cx="1322980" cy="39546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9"/>
            <p:cNvCxnSpPr/>
            <p:nvPr/>
          </p:nvCxnSpPr>
          <p:spPr>
            <a:xfrm flipH="1" flipV="1">
              <a:off x="7252396" y="489440"/>
              <a:ext cx="438530" cy="73910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100"/>
            <p:cNvCxnSpPr/>
            <p:nvPr/>
          </p:nvCxnSpPr>
          <p:spPr>
            <a:xfrm flipV="1">
              <a:off x="6068070" y="1235988"/>
              <a:ext cx="1622856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01"/>
            <p:cNvCxnSpPr/>
            <p:nvPr/>
          </p:nvCxnSpPr>
          <p:spPr>
            <a:xfrm flipH="1" flipV="1">
              <a:off x="1896275" y="3377560"/>
              <a:ext cx="961365" cy="7936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102"/>
            <p:cNvCxnSpPr/>
            <p:nvPr/>
          </p:nvCxnSpPr>
          <p:spPr>
            <a:xfrm flipH="1">
              <a:off x="573294" y="2973270"/>
              <a:ext cx="1435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3"/>
            <p:cNvCxnSpPr/>
            <p:nvPr/>
          </p:nvCxnSpPr>
          <p:spPr>
            <a:xfrm>
              <a:off x="3607329" y="2993390"/>
              <a:ext cx="2134408" cy="3177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4"/>
            <p:cNvCxnSpPr/>
            <p:nvPr/>
          </p:nvCxnSpPr>
          <p:spPr>
            <a:xfrm flipH="1">
              <a:off x="2857640" y="2973270"/>
              <a:ext cx="749689" cy="11979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5"/>
            <p:cNvCxnSpPr/>
            <p:nvPr/>
          </p:nvCxnSpPr>
          <p:spPr>
            <a:xfrm flipV="1">
              <a:off x="2857638" y="4171242"/>
              <a:ext cx="1322980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32"/>
            <p:cNvCxnSpPr/>
            <p:nvPr/>
          </p:nvCxnSpPr>
          <p:spPr>
            <a:xfrm>
              <a:off x="6068072" y="1693191"/>
              <a:ext cx="608571" cy="161793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133"/>
            <p:cNvCxnSpPr/>
            <p:nvPr/>
          </p:nvCxnSpPr>
          <p:spPr>
            <a:xfrm flipV="1">
              <a:off x="6676641" y="2151760"/>
              <a:ext cx="820248" cy="1159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134"/>
            <p:cNvCxnSpPr/>
            <p:nvPr/>
          </p:nvCxnSpPr>
          <p:spPr>
            <a:xfrm>
              <a:off x="5741736" y="3311123"/>
              <a:ext cx="934906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35"/>
            <p:cNvCxnSpPr/>
            <p:nvPr/>
          </p:nvCxnSpPr>
          <p:spPr>
            <a:xfrm flipV="1">
              <a:off x="8237761" y="3311123"/>
              <a:ext cx="906241" cy="2780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36"/>
            <p:cNvCxnSpPr/>
            <p:nvPr/>
          </p:nvCxnSpPr>
          <p:spPr>
            <a:xfrm flipV="1">
              <a:off x="7496891" y="1235990"/>
              <a:ext cx="194037" cy="91577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37"/>
            <p:cNvCxnSpPr/>
            <p:nvPr/>
          </p:nvCxnSpPr>
          <p:spPr>
            <a:xfrm flipV="1">
              <a:off x="7496891" y="1587364"/>
              <a:ext cx="1647111" cy="564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38"/>
            <p:cNvCxnSpPr/>
            <p:nvPr/>
          </p:nvCxnSpPr>
          <p:spPr>
            <a:xfrm flipH="1" flipV="1">
              <a:off x="6068071" y="1693192"/>
              <a:ext cx="1428818" cy="4585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139"/>
            <p:cNvCxnSpPr/>
            <p:nvPr/>
          </p:nvCxnSpPr>
          <p:spPr>
            <a:xfrm flipV="1">
              <a:off x="4180620" y="3311126"/>
              <a:ext cx="1561117" cy="86011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140"/>
            <p:cNvCxnSpPr/>
            <p:nvPr/>
          </p:nvCxnSpPr>
          <p:spPr>
            <a:xfrm flipH="1" flipV="1">
              <a:off x="5741736" y="3311126"/>
              <a:ext cx="493913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141"/>
            <p:cNvCxnSpPr/>
            <p:nvPr/>
          </p:nvCxnSpPr>
          <p:spPr>
            <a:xfrm>
              <a:off x="8237761" y="0"/>
              <a:ext cx="906241" cy="1587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142"/>
            <p:cNvCxnSpPr/>
            <p:nvPr/>
          </p:nvCxnSpPr>
          <p:spPr>
            <a:xfrm>
              <a:off x="7690926" y="1235990"/>
              <a:ext cx="1453074" cy="35137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143"/>
            <p:cNvCxnSpPr/>
            <p:nvPr/>
          </p:nvCxnSpPr>
          <p:spPr>
            <a:xfrm flipH="1">
              <a:off x="1825713" y="3370113"/>
              <a:ext cx="70560" cy="147134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144"/>
            <p:cNvCxnSpPr/>
            <p:nvPr/>
          </p:nvCxnSpPr>
          <p:spPr>
            <a:xfrm>
              <a:off x="573294" y="3765580"/>
              <a:ext cx="1252421" cy="10758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145"/>
            <p:cNvCxnSpPr/>
            <p:nvPr/>
          </p:nvCxnSpPr>
          <p:spPr>
            <a:xfrm flipV="1">
              <a:off x="1825715" y="4171240"/>
              <a:ext cx="1031925" cy="67022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146"/>
            <p:cNvCxnSpPr/>
            <p:nvPr/>
          </p:nvCxnSpPr>
          <p:spPr>
            <a:xfrm flipH="1">
              <a:off x="2" y="3765582"/>
              <a:ext cx="573291" cy="52912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147"/>
            <p:cNvCxnSpPr/>
            <p:nvPr/>
          </p:nvCxnSpPr>
          <p:spPr>
            <a:xfrm flipH="1" flipV="1">
              <a:off x="3607330" y="2993392"/>
              <a:ext cx="573290" cy="11778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193"/>
            <p:cNvCxnSpPr/>
            <p:nvPr/>
          </p:nvCxnSpPr>
          <p:spPr>
            <a:xfrm>
              <a:off x="4180618" y="4171242"/>
              <a:ext cx="2055030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196"/>
            <p:cNvCxnSpPr/>
            <p:nvPr/>
          </p:nvCxnSpPr>
          <p:spPr>
            <a:xfrm flipH="1">
              <a:off x="5971052" y="4903193"/>
              <a:ext cx="264597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197"/>
            <p:cNvCxnSpPr/>
            <p:nvPr/>
          </p:nvCxnSpPr>
          <p:spPr>
            <a:xfrm flipH="1">
              <a:off x="6235650" y="3311126"/>
              <a:ext cx="440992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198"/>
            <p:cNvCxnSpPr/>
            <p:nvPr/>
          </p:nvCxnSpPr>
          <p:spPr>
            <a:xfrm flipH="1" flipV="1">
              <a:off x="6235651" y="4903193"/>
              <a:ext cx="1528298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199"/>
            <p:cNvCxnSpPr/>
            <p:nvPr/>
          </p:nvCxnSpPr>
          <p:spPr>
            <a:xfrm flipH="1">
              <a:off x="7763949" y="3589204"/>
              <a:ext cx="473812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200"/>
            <p:cNvCxnSpPr/>
            <p:nvPr/>
          </p:nvCxnSpPr>
          <p:spPr>
            <a:xfrm>
              <a:off x="6676641" y="3311124"/>
              <a:ext cx="1087306" cy="183237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213"/>
            <p:cNvCxnSpPr/>
            <p:nvPr/>
          </p:nvCxnSpPr>
          <p:spPr>
            <a:xfrm flipH="1" flipV="1">
              <a:off x="573293" y="3765583"/>
              <a:ext cx="560196" cy="137791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214"/>
            <p:cNvCxnSpPr/>
            <p:nvPr/>
          </p:nvCxnSpPr>
          <p:spPr>
            <a:xfrm flipH="1" flipV="1">
              <a:off x="2857639" y="4171243"/>
              <a:ext cx="590930" cy="97225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215"/>
            <p:cNvCxnSpPr/>
            <p:nvPr/>
          </p:nvCxnSpPr>
          <p:spPr>
            <a:xfrm flipH="1" flipV="1">
              <a:off x="3" y="4294702"/>
              <a:ext cx="1133488" cy="84879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234"/>
            <p:cNvCxnSpPr/>
            <p:nvPr/>
          </p:nvCxnSpPr>
          <p:spPr>
            <a:xfrm flipV="1">
              <a:off x="3448571" y="4171243"/>
              <a:ext cx="732049" cy="97226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235"/>
            <p:cNvCxnSpPr/>
            <p:nvPr/>
          </p:nvCxnSpPr>
          <p:spPr>
            <a:xfrm>
              <a:off x="1825713" y="4841460"/>
              <a:ext cx="1622856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连接符 236"/>
            <p:cNvCxnSpPr/>
            <p:nvPr/>
          </p:nvCxnSpPr>
          <p:spPr>
            <a:xfrm flipH="1">
              <a:off x="1133491" y="4841462"/>
              <a:ext cx="692222" cy="3020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246"/>
            <p:cNvCxnSpPr/>
            <p:nvPr/>
          </p:nvCxnSpPr>
          <p:spPr>
            <a:xfrm>
              <a:off x="4544450" y="4903193"/>
              <a:ext cx="1426602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247"/>
            <p:cNvCxnSpPr/>
            <p:nvPr/>
          </p:nvCxnSpPr>
          <p:spPr>
            <a:xfrm flipV="1">
              <a:off x="3448571" y="4903192"/>
              <a:ext cx="1095881" cy="24030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248"/>
            <p:cNvCxnSpPr/>
            <p:nvPr/>
          </p:nvCxnSpPr>
          <p:spPr>
            <a:xfrm flipH="1" flipV="1">
              <a:off x="4180619" y="4171242"/>
              <a:ext cx="363831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259"/>
            <p:cNvCxnSpPr/>
            <p:nvPr/>
          </p:nvCxnSpPr>
          <p:spPr>
            <a:xfrm flipV="1">
              <a:off x="4355535" y="3"/>
              <a:ext cx="1280362" cy="32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270"/>
            <p:cNvCxnSpPr/>
            <p:nvPr/>
          </p:nvCxnSpPr>
          <p:spPr>
            <a:xfrm flipH="1" flipV="1">
              <a:off x="2601866" y="4"/>
              <a:ext cx="1753671" cy="3262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282"/>
            <p:cNvCxnSpPr/>
            <p:nvPr/>
          </p:nvCxnSpPr>
          <p:spPr>
            <a:xfrm flipV="1">
              <a:off x="4544450" y="4903193"/>
              <a:ext cx="1691198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285"/>
            <p:cNvCxnSpPr/>
            <p:nvPr/>
          </p:nvCxnSpPr>
          <p:spPr>
            <a:xfrm flipH="1" flipV="1">
              <a:off x="1825714" y="4841460"/>
              <a:ext cx="294330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6913" y="0"/>
            <a:ext cx="2483768" cy="915988"/>
            <a:chOff x="0" y="0"/>
            <a:chExt cx="1835696" cy="749846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835696" cy="627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0" y="627534"/>
              <a:ext cx="1822602" cy="12231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294049" y="227162"/>
            <a:ext cx="190949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 defTabSz="914400" rtl="0" eaLnBrk="1" latinLnBrk="0" hangingPunct="1">
              <a:lnSpc>
                <a:spcPct val="125000"/>
              </a:lnSpc>
            </a:pPr>
            <a:r>
              <a:rPr lang="en-US" altLang="zh-CN" sz="18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2016</a:t>
            </a:r>
            <a:r>
              <a:rPr lang="zh-CN" altLang="en-US" sz="18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年重点工作</a:t>
            </a:r>
            <a:endParaRPr lang="en-US" altLang="zh-CN" sz="1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714" y="5020022"/>
            <a:ext cx="9135286" cy="123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5586"/>
            <a:ext cx="9140692" cy="5149085"/>
            <a:chOff x="0" y="-7447"/>
            <a:chExt cx="9144002" cy="5150950"/>
          </a:xfrm>
        </p:grpSpPr>
        <p:cxnSp>
          <p:nvCxnSpPr>
            <p:cNvPr id="8" name="直线连接符 2"/>
            <p:cNvCxnSpPr/>
            <p:nvPr/>
          </p:nvCxnSpPr>
          <p:spPr>
            <a:xfrm>
              <a:off x="0" y="2"/>
              <a:ext cx="1396002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3"/>
            <p:cNvCxnSpPr/>
            <p:nvPr/>
          </p:nvCxnSpPr>
          <p:spPr>
            <a:xfrm flipV="1">
              <a:off x="732051" y="326292"/>
              <a:ext cx="663953" cy="9096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4"/>
            <p:cNvCxnSpPr/>
            <p:nvPr/>
          </p:nvCxnSpPr>
          <p:spPr>
            <a:xfrm>
              <a:off x="2" y="0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5"/>
            <p:cNvCxnSpPr/>
            <p:nvPr/>
          </p:nvCxnSpPr>
          <p:spPr>
            <a:xfrm>
              <a:off x="2" y="1693190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6"/>
            <p:cNvCxnSpPr/>
            <p:nvPr/>
          </p:nvCxnSpPr>
          <p:spPr>
            <a:xfrm flipV="1">
              <a:off x="1396004" y="2"/>
              <a:ext cx="1205861" cy="32629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7"/>
            <p:cNvCxnSpPr/>
            <p:nvPr/>
          </p:nvCxnSpPr>
          <p:spPr>
            <a:xfrm flipV="1">
              <a:off x="1975652" y="0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8"/>
            <p:cNvCxnSpPr/>
            <p:nvPr/>
          </p:nvCxnSpPr>
          <p:spPr>
            <a:xfrm flipH="1" flipV="1">
              <a:off x="1396003" y="326292"/>
              <a:ext cx="579648" cy="175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9"/>
            <p:cNvCxnSpPr/>
            <p:nvPr/>
          </p:nvCxnSpPr>
          <p:spPr>
            <a:xfrm>
              <a:off x="732049" y="1235988"/>
              <a:ext cx="1243602" cy="84659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0"/>
            <p:cNvCxnSpPr/>
            <p:nvPr/>
          </p:nvCxnSpPr>
          <p:spPr>
            <a:xfrm flipV="1">
              <a:off x="573293" y="2082586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1"/>
            <p:cNvCxnSpPr/>
            <p:nvPr/>
          </p:nvCxnSpPr>
          <p:spPr>
            <a:xfrm>
              <a:off x="6676643" y="3311124"/>
              <a:ext cx="1561117" cy="2780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2"/>
            <p:cNvCxnSpPr/>
            <p:nvPr/>
          </p:nvCxnSpPr>
          <p:spPr>
            <a:xfrm flipH="1">
              <a:off x="1975651" y="1693189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3"/>
            <p:cNvCxnSpPr/>
            <p:nvPr/>
          </p:nvCxnSpPr>
          <p:spPr>
            <a:xfrm>
              <a:off x="2601864" y="0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4"/>
            <p:cNvCxnSpPr/>
            <p:nvPr/>
          </p:nvCxnSpPr>
          <p:spPr>
            <a:xfrm>
              <a:off x="574727" y="2980718"/>
              <a:ext cx="1321545" cy="396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5"/>
            <p:cNvCxnSpPr/>
            <p:nvPr/>
          </p:nvCxnSpPr>
          <p:spPr>
            <a:xfrm flipH="1">
              <a:off x="1896273" y="2082586"/>
              <a:ext cx="79378" cy="128752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16"/>
            <p:cNvCxnSpPr/>
            <p:nvPr/>
          </p:nvCxnSpPr>
          <p:spPr>
            <a:xfrm>
              <a:off x="0" y="2980719"/>
              <a:ext cx="573294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17"/>
            <p:cNvCxnSpPr/>
            <p:nvPr/>
          </p:nvCxnSpPr>
          <p:spPr>
            <a:xfrm>
              <a:off x="2" y="1693190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18"/>
            <p:cNvCxnSpPr/>
            <p:nvPr/>
          </p:nvCxnSpPr>
          <p:spPr>
            <a:xfrm flipV="1">
              <a:off x="2" y="1235988"/>
              <a:ext cx="732049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19"/>
            <p:cNvCxnSpPr/>
            <p:nvPr/>
          </p:nvCxnSpPr>
          <p:spPr>
            <a:xfrm>
              <a:off x="8237761" y="3589204"/>
              <a:ext cx="906241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0"/>
            <p:cNvCxnSpPr/>
            <p:nvPr/>
          </p:nvCxnSpPr>
          <p:spPr>
            <a:xfrm flipV="1">
              <a:off x="8237758" y="1587364"/>
              <a:ext cx="906242" cy="20018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1"/>
            <p:cNvCxnSpPr/>
            <p:nvPr/>
          </p:nvCxnSpPr>
          <p:spPr>
            <a:xfrm>
              <a:off x="7496890" y="2151760"/>
              <a:ext cx="740870" cy="143744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66"/>
            <p:cNvCxnSpPr/>
            <p:nvPr/>
          </p:nvCxnSpPr>
          <p:spPr>
            <a:xfrm>
              <a:off x="2601864" y="2"/>
              <a:ext cx="1658135" cy="108469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67"/>
            <p:cNvCxnSpPr/>
            <p:nvPr/>
          </p:nvCxnSpPr>
          <p:spPr>
            <a:xfrm flipV="1">
              <a:off x="3448569" y="1084699"/>
              <a:ext cx="811428" cy="151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68"/>
            <p:cNvCxnSpPr/>
            <p:nvPr/>
          </p:nvCxnSpPr>
          <p:spPr>
            <a:xfrm>
              <a:off x="2601864" y="2"/>
              <a:ext cx="846706" cy="12285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69"/>
            <p:cNvCxnSpPr/>
            <p:nvPr/>
          </p:nvCxnSpPr>
          <p:spPr>
            <a:xfrm>
              <a:off x="3034037" y="1685743"/>
              <a:ext cx="1975651" cy="3893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0"/>
            <p:cNvCxnSpPr/>
            <p:nvPr/>
          </p:nvCxnSpPr>
          <p:spPr>
            <a:xfrm flipV="1">
              <a:off x="4259999" y="-7444"/>
              <a:ext cx="1375901" cy="109214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71"/>
            <p:cNvCxnSpPr/>
            <p:nvPr/>
          </p:nvCxnSpPr>
          <p:spPr>
            <a:xfrm flipV="1">
              <a:off x="5009687" y="-7447"/>
              <a:ext cx="626211" cy="20825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72"/>
            <p:cNvCxnSpPr/>
            <p:nvPr/>
          </p:nvCxnSpPr>
          <p:spPr>
            <a:xfrm flipH="1" flipV="1">
              <a:off x="4259999" y="1084701"/>
              <a:ext cx="749689" cy="99043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73"/>
            <p:cNvCxnSpPr/>
            <p:nvPr/>
          </p:nvCxnSpPr>
          <p:spPr>
            <a:xfrm>
              <a:off x="3448571" y="1235990"/>
              <a:ext cx="1561117" cy="83914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74"/>
            <p:cNvCxnSpPr/>
            <p:nvPr/>
          </p:nvCxnSpPr>
          <p:spPr>
            <a:xfrm flipV="1">
              <a:off x="3607328" y="2075139"/>
              <a:ext cx="1402359" cy="8981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75"/>
            <p:cNvCxnSpPr/>
            <p:nvPr/>
          </p:nvCxnSpPr>
          <p:spPr>
            <a:xfrm flipH="1">
              <a:off x="5009686" y="1685743"/>
              <a:ext cx="1058384" cy="389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76"/>
            <p:cNvCxnSpPr/>
            <p:nvPr/>
          </p:nvCxnSpPr>
          <p:spPr>
            <a:xfrm>
              <a:off x="5635899" y="-7447"/>
              <a:ext cx="432172" cy="16931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77"/>
            <p:cNvCxnSpPr/>
            <p:nvPr/>
          </p:nvCxnSpPr>
          <p:spPr>
            <a:xfrm flipH="1" flipV="1">
              <a:off x="1975653" y="2082586"/>
              <a:ext cx="1633111" cy="8906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78"/>
            <p:cNvCxnSpPr/>
            <p:nvPr/>
          </p:nvCxnSpPr>
          <p:spPr>
            <a:xfrm flipH="1">
              <a:off x="4260000" y="326294"/>
              <a:ext cx="95536" cy="75840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79"/>
            <p:cNvCxnSpPr/>
            <p:nvPr/>
          </p:nvCxnSpPr>
          <p:spPr>
            <a:xfrm flipV="1">
              <a:off x="1896274" y="2973273"/>
              <a:ext cx="1711057" cy="40428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80"/>
            <p:cNvCxnSpPr/>
            <p:nvPr/>
          </p:nvCxnSpPr>
          <p:spPr>
            <a:xfrm>
              <a:off x="3034037" y="1685743"/>
              <a:ext cx="573293" cy="128752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81"/>
            <p:cNvCxnSpPr/>
            <p:nvPr/>
          </p:nvCxnSpPr>
          <p:spPr>
            <a:xfrm flipV="1">
              <a:off x="3034035" y="1235991"/>
              <a:ext cx="414534" cy="4497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90"/>
            <p:cNvCxnSpPr/>
            <p:nvPr/>
          </p:nvCxnSpPr>
          <p:spPr>
            <a:xfrm flipH="1">
              <a:off x="5741737" y="1693190"/>
              <a:ext cx="326335" cy="161793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91"/>
            <p:cNvCxnSpPr/>
            <p:nvPr/>
          </p:nvCxnSpPr>
          <p:spPr>
            <a:xfrm flipH="1" flipV="1">
              <a:off x="5635900" y="0"/>
              <a:ext cx="1616497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92"/>
            <p:cNvCxnSpPr/>
            <p:nvPr/>
          </p:nvCxnSpPr>
          <p:spPr>
            <a:xfrm>
              <a:off x="5009688" y="2075135"/>
              <a:ext cx="732049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93"/>
            <p:cNvCxnSpPr/>
            <p:nvPr/>
          </p:nvCxnSpPr>
          <p:spPr>
            <a:xfrm flipH="1" flipV="1">
              <a:off x="1" y="2973270"/>
              <a:ext cx="574726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94"/>
            <p:cNvCxnSpPr/>
            <p:nvPr/>
          </p:nvCxnSpPr>
          <p:spPr>
            <a:xfrm flipV="1">
              <a:off x="7252397" y="0"/>
              <a:ext cx="985363" cy="48943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95"/>
            <p:cNvCxnSpPr/>
            <p:nvPr/>
          </p:nvCxnSpPr>
          <p:spPr>
            <a:xfrm flipV="1">
              <a:off x="7690926" y="0"/>
              <a:ext cx="546832" cy="12359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96"/>
            <p:cNvCxnSpPr/>
            <p:nvPr/>
          </p:nvCxnSpPr>
          <p:spPr>
            <a:xfrm flipH="1" flipV="1">
              <a:off x="7108818" y="0"/>
              <a:ext cx="143579" cy="47869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7"/>
            <p:cNvCxnSpPr/>
            <p:nvPr/>
          </p:nvCxnSpPr>
          <p:spPr>
            <a:xfrm flipV="1">
              <a:off x="6068071" y="478694"/>
              <a:ext cx="1184325" cy="121449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8"/>
            <p:cNvCxnSpPr/>
            <p:nvPr/>
          </p:nvCxnSpPr>
          <p:spPr>
            <a:xfrm flipV="1">
              <a:off x="573294" y="3370113"/>
              <a:ext cx="1322980" cy="39546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9"/>
            <p:cNvCxnSpPr/>
            <p:nvPr/>
          </p:nvCxnSpPr>
          <p:spPr>
            <a:xfrm flipH="1" flipV="1">
              <a:off x="7252396" y="489440"/>
              <a:ext cx="438530" cy="73910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100"/>
            <p:cNvCxnSpPr/>
            <p:nvPr/>
          </p:nvCxnSpPr>
          <p:spPr>
            <a:xfrm flipV="1">
              <a:off x="6068070" y="1235988"/>
              <a:ext cx="1622856" cy="4572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01"/>
            <p:cNvCxnSpPr/>
            <p:nvPr/>
          </p:nvCxnSpPr>
          <p:spPr>
            <a:xfrm flipH="1" flipV="1">
              <a:off x="1896275" y="3377560"/>
              <a:ext cx="961365" cy="7936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102"/>
            <p:cNvCxnSpPr/>
            <p:nvPr/>
          </p:nvCxnSpPr>
          <p:spPr>
            <a:xfrm flipH="1">
              <a:off x="573294" y="2973270"/>
              <a:ext cx="1435" cy="79231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3"/>
            <p:cNvCxnSpPr/>
            <p:nvPr/>
          </p:nvCxnSpPr>
          <p:spPr>
            <a:xfrm>
              <a:off x="3607329" y="2993390"/>
              <a:ext cx="2134408" cy="3177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4"/>
            <p:cNvCxnSpPr/>
            <p:nvPr/>
          </p:nvCxnSpPr>
          <p:spPr>
            <a:xfrm flipH="1">
              <a:off x="2857640" y="2973270"/>
              <a:ext cx="749689" cy="11979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5"/>
            <p:cNvCxnSpPr/>
            <p:nvPr/>
          </p:nvCxnSpPr>
          <p:spPr>
            <a:xfrm flipV="1">
              <a:off x="2857638" y="4171242"/>
              <a:ext cx="1322980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32"/>
            <p:cNvCxnSpPr/>
            <p:nvPr/>
          </p:nvCxnSpPr>
          <p:spPr>
            <a:xfrm>
              <a:off x="6068072" y="1693191"/>
              <a:ext cx="608571" cy="161793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133"/>
            <p:cNvCxnSpPr/>
            <p:nvPr/>
          </p:nvCxnSpPr>
          <p:spPr>
            <a:xfrm flipV="1">
              <a:off x="6676641" y="2151760"/>
              <a:ext cx="820248" cy="1159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134"/>
            <p:cNvCxnSpPr/>
            <p:nvPr/>
          </p:nvCxnSpPr>
          <p:spPr>
            <a:xfrm>
              <a:off x="5741736" y="3311123"/>
              <a:ext cx="934906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35"/>
            <p:cNvCxnSpPr/>
            <p:nvPr/>
          </p:nvCxnSpPr>
          <p:spPr>
            <a:xfrm flipV="1">
              <a:off x="8237761" y="3311123"/>
              <a:ext cx="906241" cy="27808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36"/>
            <p:cNvCxnSpPr/>
            <p:nvPr/>
          </p:nvCxnSpPr>
          <p:spPr>
            <a:xfrm flipV="1">
              <a:off x="7496891" y="1235990"/>
              <a:ext cx="194037" cy="91577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37"/>
            <p:cNvCxnSpPr/>
            <p:nvPr/>
          </p:nvCxnSpPr>
          <p:spPr>
            <a:xfrm flipV="1">
              <a:off x="7496891" y="1587364"/>
              <a:ext cx="1647111" cy="5643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38"/>
            <p:cNvCxnSpPr/>
            <p:nvPr/>
          </p:nvCxnSpPr>
          <p:spPr>
            <a:xfrm flipH="1" flipV="1">
              <a:off x="6068071" y="1693192"/>
              <a:ext cx="1428818" cy="45857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139"/>
            <p:cNvCxnSpPr/>
            <p:nvPr/>
          </p:nvCxnSpPr>
          <p:spPr>
            <a:xfrm flipV="1">
              <a:off x="4180620" y="3311126"/>
              <a:ext cx="1561117" cy="86011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140"/>
            <p:cNvCxnSpPr/>
            <p:nvPr/>
          </p:nvCxnSpPr>
          <p:spPr>
            <a:xfrm flipH="1" flipV="1">
              <a:off x="5741736" y="3311126"/>
              <a:ext cx="493913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141"/>
            <p:cNvCxnSpPr/>
            <p:nvPr/>
          </p:nvCxnSpPr>
          <p:spPr>
            <a:xfrm>
              <a:off x="8237761" y="0"/>
              <a:ext cx="906241" cy="1587364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142"/>
            <p:cNvCxnSpPr/>
            <p:nvPr/>
          </p:nvCxnSpPr>
          <p:spPr>
            <a:xfrm>
              <a:off x="7690926" y="1235990"/>
              <a:ext cx="1453074" cy="35137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143"/>
            <p:cNvCxnSpPr/>
            <p:nvPr/>
          </p:nvCxnSpPr>
          <p:spPr>
            <a:xfrm flipH="1">
              <a:off x="1825713" y="3370113"/>
              <a:ext cx="70560" cy="147134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144"/>
            <p:cNvCxnSpPr/>
            <p:nvPr/>
          </p:nvCxnSpPr>
          <p:spPr>
            <a:xfrm>
              <a:off x="573294" y="3765580"/>
              <a:ext cx="1252421" cy="107588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145"/>
            <p:cNvCxnSpPr/>
            <p:nvPr/>
          </p:nvCxnSpPr>
          <p:spPr>
            <a:xfrm flipV="1">
              <a:off x="1825715" y="4171240"/>
              <a:ext cx="1031925" cy="67022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146"/>
            <p:cNvCxnSpPr/>
            <p:nvPr/>
          </p:nvCxnSpPr>
          <p:spPr>
            <a:xfrm flipH="1">
              <a:off x="2" y="3765582"/>
              <a:ext cx="573291" cy="52912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147"/>
            <p:cNvCxnSpPr/>
            <p:nvPr/>
          </p:nvCxnSpPr>
          <p:spPr>
            <a:xfrm flipH="1" flipV="1">
              <a:off x="3607330" y="2993392"/>
              <a:ext cx="573290" cy="11778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193"/>
            <p:cNvCxnSpPr/>
            <p:nvPr/>
          </p:nvCxnSpPr>
          <p:spPr>
            <a:xfrm>
              <a:off x="4180618" y="4171242"/>
              <a:ext cx="2055030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196"/>
            <p:cNvCxnSpPr/>
            <p:nvPr/>
          </p:nvCxnSpPr>
          <p:spPr>
            <a:xfrm flipH="1">
              <a:off x="5971052" y="4903193"/>
              <a:ext cx="264597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197"/>
            <p:cNvCxnSpPr/>
            <p:nvPr/>
          </p:nvCxnSpPr>
          <p:spPr>
            <a:xfrm flipH="1">
              <a:off x="6235650" y="3311126"/>
              <a:ext cx="440992" cy="1592067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198"/>
            <p:cNvCxnSpPr/>
            <p:nvPr/>
          </p:nvCxnSpPr>
          <p:spPr>
            <a:xfrm flipH="1" flipV="1">
              <a:off x="6235651" y="4903193"/>
              <a:ext cx="1528298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199"/>
            <p:cNvCxnSpPr/>
            <p:nvPr/>
          </p:nvCxnSpPr>
          <p:spPr>
            <a:xfrm flipH="1">
              <a:off x="7763949" y="3589204"/>
              <a:ext cx="473812" cy="155429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200"/>
            <p:cNvCxnSpPr/>
            <p:nvPr/>
          </p:nvCxnSpPr>
          <p:spPr>
            <a:xfrm>
              <a:off x="6676641" y="3311124"/>
              <a:ext cx="1087306" cy="1832376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213"/>
            <p:cNvCxnSpPr/>
            <p:nvPr/>
          </p:nvCxnSpPr>
          <p:spPr>
            <a:xfrm flipH="1" flipV="1">
              <a:off x="573293" y="3765583"/>
              <a:ext cx="560196" cy="137791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214"/>
            <p:cNvCxnSpPr/>
            <p:nvPr/>
          </p:nvCxnSpPr>
          <p:spPr>
            <a:xfrm flipH="1" flipV="1">
              <a:off x="2857639" y="4171243"/>
              <a:ext cx="590930" cy="97225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215"/>
            <p:cNvCxnSpPr/>
            <p:nvPr/>
          </p:nvCxnSpPr>
          <p:spPr>
            <a:xfrm flipH="1" flipV="1">
              <a:off x="3" y="4294702"/>
              <a:ext cx="1133488" cy="84879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234"/>
            <p:cNvCxnSpPr/>
            <p:nvPr/>
          </p:nvCxnSpPr>
          <p:spPr>
            <a:xfrm flipV="1">
              <a:off x="3448571" y="4171243"/>
              <a:ext cx="732049" cy="97226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235"/>
            <p:cNvCxnSpPr/>
            <p:nvPr/>
          </p:nvCxnSpPr>
          <p:spPr>
            <a:xfrm>
              <a:off x="1825713" y="4841460"/>
              <a:ext cx="1622856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连接符 236"/>
            <p:cNvCxnSpPr/>
            <p:nvPr/>
          </p:nvCxnSpPr>
          <p:spPr>
            <a:xfrm flipH="1">
              <a:off x="1133491" y="4841462"/>
              <a:ext cx="692222" cy="30204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246"/>
            <p:cNvCxnSpPr/>
            <p:nvPr/>
          </p:nvCxnSpPr>
          <p:spPr>
            <a:xfrm>
              <a:off x="4544450" y="4903193"/>
              <a:ext cx="1426602" cy="24030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247"/>
            <p:cNvCxnSpPr/>
            <p:nvPr/>
          </p:nvCxnSpPr>
          <p:spPr>
            <a:xfrm flipV="1">
              <a:off x="3448571" y="4903192"/>
              <a:ext cx="1095881" cy="24030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248"/>
            <p:cNvCxnSpPr/>
            <p:nvPr/>
          </p:nvCxnSpPr>
          <p:spPr>
            <a:xfrm flipH="1" flipV="1">
              <a:off x="4180619" y="4171242"/>
              <a:ext cx="363831" cy="73195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259"/>
            <p:cNvCxnSpPr/>
            <p:nvPr/>
          </p:nvCxnSpPr>
          <p:spPr>
            <a:xfrm flipV="1">
              <a:off x="4355535" y="3"/>
              <a:ext cx="1280362" cy="3262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270"/>
            <p:cNvCxnSpPr/>
            <p:nvPr/>
          </p:nvCxnSpPr>
          <p:spPr>
            <a:xfrm flipH="1" flipV="1">
              <a:off x="2601866" y="4"/>
              <a:ext cx="1753671" cy="32628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282"/>
            <p:cNvCxnSpPr/>
            <p:nvPr/>
          </p:nvCxnSpPr>
          <p:spPr>
            <a:xfrm flipV="1">
              <a:off x="4544450" y="4903193"/>
              <a:ext cx="1691198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285"/>
            <p:cNvCxnSpPr/>
            <p:nvPr/>
          </p:nvCxnSpPr>
          <p:spPr>
            <a:xfrm flipH="1" flipV="1">
              <a:off x="1825714" y="4841460"/>
              <a:ext cx="294330" cy="30204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sj\Downloads\27388gree\27388\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6"/>
          <a:stretch>
            <a:fillRect/>
          </a:stretch>
        </p:blipFill>
        <p:spPr bwMode="auto">
          <a:xfrm>
            <a:off x="-14065" y="3149426"/>
            <a:ext cx="9158065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25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98703" y="112571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[2015</a:t>
            </a:r>
            <a:r>
              <a:rPr lang="zh-CN" altLang="en-US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年工作回顾</a:t>
            </a:r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000" dirty="0">
              <a:solidFill>
                <a:srgbClr val="FDDD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C:\Users\Administrator\Desktop\05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6806496" y="0"/>
            <a:ext cx="2337503" cy="5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ministrator\Desktop\新建文件夹 (5)\06.png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1" y="-869"/>
            <a:ext cx="1092256" cy="539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75" y="4475524"/>
            <a:ext cx="1194673" cy="54008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4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sj\Downloads\27388gree\27388\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6"/>
          <a:stretch>
            <a:fillRect/>
          </a:stretch>
        </p:blipFill>
        <p:spPr bwMode="auto">
          <a:xfrm>
            <a:off x="-14065" y="3149426"/>
            <a:ext cx="9158065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25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98703" y="112571"/>
            <a:ext cx="468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["</a:t>
            </a:r>
            <a:r>
              <a:rPr lang="zh-CN" altLang="en-US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时期主要目标任务和重大举措</a:t>
            </a:r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000" dirty="0">
              <a:solidFill>
                <a:srgbClr val="FDDD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C:\Users\Administrator\Desktop\05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6806496" y="0"/>
            <a:ext cx="2337503" cy="5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ministrator\Desktop\新建文件夹 (5)\06.png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1" y="-869"/>
            <a:ext cx="1092256" cy="539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75" y="4475524"/>
            <a:ext cx="1194673" cy="54008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4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sj\Downloads\27388gree\27388\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6"/>
          <a:stretch>
            <a:fillRect/>
          </a:stretch>
        </p:blipFill>
        <p:spPr bwMode="auto">
          <a:xfrm>
            <a:off x="-14065" y="3149426"/>
            <a:ext cx="9158065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25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98703" y="112571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[2016</a:t>
            </a:r>
            <a:r>
              <a:rPr lang="zh-CN" altLang="en-US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年重点工作</a:t>
            </a:r>
            <a:r>
              <a:rPr lang="en-US" altLang="zh-CN" sz="2000" dirty="0">
                <a:solidFill>
                  <a:srgbClr val="FDD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000" dirty="0">
              <a:solidFill>
                <a:srgbClr val="FDDD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C:\Users\Administrator\Desktop\05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6806496" y="0"/>
            <a:ext cx="2337503" cy="5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ministrator\Desktop\新建文件夹 (5)\06.png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1" y="-869"/>
            <a:ext cx="1092256" cy="539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75" y="4475524"/>
            <a:ext cx="1194673" cy="54008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4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90"/>
            <a:ext cx="9144000" cy="51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12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06.png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7790488" y="987574"/>
            <a:ext cx="13566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07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>
            <a:off x="0" y="609917"/>
            <a:ext cx="5544715" cy="39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\Desktop\02.png"/>
          <p:cNvPicPr>
            <a:picLocks noChangeAspect="1" noChangeArrowheads="1"/>
          </p:cNvPicPr>
          <p:nvPr/>
        </p:nvPicPr>
        <p:blipFill rotWithShape="1">
          <a:blip r:embed="rId6" cstate="print"/>
          <a:srcRect l="18380"/>
          <a:stretch>
            <a:fillRect/>
          </a:stretch>
        </p:blipFill>
        <p:spPr bwMode="auto">
          <a:xfrm>
            <a:off x="1800423" y="316867"/>
            <a:ext cx="7346702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 bwMode="auto">
          <a:xfrm>
            <a:off x="7020272" y="964157"/>
            <a:ext cx="1584176" cy="34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800" y="2707687"/>
            <a:ext cx="4025326" cy="24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istrator\Desktop\新建文件夹 (5)\08.png"/>
          <p:cNvPicPr>
            <a:picLocks noChangeAspect="1" noChangeArrowheads="1"/>
          </p:cNvPicPr>
          <p:nvPr/>
        </p:nvPicPr>
        <p:blipFill rotWithShape="1">
          <a:blip r:embed="rId9" cstate="print"/>
          <a:srcRect l="-396"/>
          <a:stretch>
            <a:fillRect/>
          </a:stretch>
        </p:blipFill>
        <p:spPr bwMode="auto">
          <a:xfrm>
            <a:off x="-14289" y="1599641"/>
            <a:ext cx="1877362" cy="28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3657600"/>
            <a:ext cx="9143999" cy="14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952618" y="1250206"/>
            <a:ext cx="4817722" cy="11079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>
                <a:rot lat="120000" lon="0" rev="0"/>
              </a:camera>
              <a:lightRig rig="threePt" dir="t">
                <a:rot lat="0" lon="0" rev="1200000"/>
              </a:lightRig>
            </a:scene3d>
            <a:sp3d extrusionH="1270000">
              <a:bevelT w="50800" h="25400"/>
              <a:bevelB w="12700"/>
            </a:sp3d>
          </a:bodyPr>
          <a:lstStyle/>
          <a:p>
            <a:pPr algn="dist"/>
            <a:r>
              <a:rPr lang="zh-CN" altLang="en-US" sz="6600" spc="600" dirty="0">
                <a:gradFill flip="none" rotWithShape="1">
                  <a:gsLst>
                    <a:gs pos="21000">
                      <a:srgbClr val="FFFF00"/>
                    </a:gs>
                    <a:gs pos="84000">
                      <a:schemeClr val="bg1"/>
                    </a:gs>
                    <a:gs pos="74000">
                      <a:schemeClr val="bg1"/>
                    </a:gs>
                    <a:gs pos="67000">
                      <a:srgbClr val="FFE900"/>
                    </a:gs>
                    <a:gs pos="90000">
                      <a:srgbClr val="FFFF00"/>
                    </a:gs>
                    <a:gs pos="32000">
                      <a:schemeClr val="bg1"/>
                    </a:gs>
                    <a:gs pos="47000">
                      <a:schemeClr val="accent6">
                        <a:lumMod val="75000"/>
                      </a:schemeClr>
                    </a:gs>
                    <a:gs pos="39000">
                      <a:schemeClr val="bg1"/>
                    </a:gs>
                    <a:gs pos="5800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190500" dist="139700" dir="3120000" algn="ctr" rotWithShape="0">
                    <a:schemeClr val="tx1"/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聚焦两会</a:t>
            </a:r>
          </a:p>
        </p:txBody>
      </p:sp>
      <p:sp>
        <p:nvSpPr>
          <p:cNvPr id="12" name="矩形 11"/>
          <p:cNvSpPr/>
          <p:nvPr/>
        </p:nvSpPr>
        <p:spPr>
          <a:xfrm>
            <a:off x="2051720" y="2454088"/>
            <a:ext cx="468052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43861" y="2580385"/>
            <a:ext cx="4856989" cy="400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深入解读十二届人大第二次宣讲材料</a:t>
            </a:r>
          </a:p>
        </p:txBody>
      </p:sp>
      <p:sp>
        <p:nvSpPr>
          <p:cNvPr id="14" name="椭圆 13"/>
          <p:cNvSpPr/>
          <p:nvPr/>
        </p:nvSpPr>
        <p:spPr>
          <a:xfrm>
            <a:off x="2044845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</a:p>
        </p:txBody>
      </p:sp>
      <p:sp>
        <p:nvSpPr>
          <p:cNvPr id="15" name="椭圆 14"/>
          <p:cNvSpPr/>
          <p:nvPr/>
        </p:nvSpPr>
        <p:spPr>
          <a:xfrm>
            <a:off x="2459067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</a:p>
        </p:txBody>
      </p:sp>
      <p:sp>
        <p:nvSpPr>
          <p:cNvPr id="16" name="椭圆 15"/>
          <p:cNvSpPr/>
          <p:nvPr/>
        </p:nvSpPr>
        <p:spPr>
          <a:xfrm>
            <a:off x="2873289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</a:t>
            </a:r>
          </a:p>
        </p:txBody>
      </p:sp>
      <p:sp>
        <p:nvSpPr>
          <p:cNvPr id="17" name="椭圆 16"/>
          <p:cNvSpPr/>
          <p:nvPr/>
        </p:nvSpPr>
        <p:spPr>
          <a:xfrm>
            <a:off x="3287512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</a:t>
            </a:r>
          </a:p>
        </p:txBody>
      </p:sp>
      <p:sp>
        <p:nvSpPr>
          <p:cNvPr id="18" name="椭圆 17"/>
          <p:cNvSpPr/>
          <p:nvPr/>
        </p:nvSpPr>
        <p:spPr>
          <a:xfrm>
            <a:off x="3914402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</a:p>
        </p:txBody>
      </p:sp>
      <p:sp>
        <p:nvSpPr>
          <p:cNvPr id="19" name="椭圆 18"/>
          <p:cNvSpPr/>
          <p:nvPr/>
        </p:nvSpPr>
        <p:spPr>
          <a:xfrm>
            <a:off x="4325833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</a:t>
            </a:r>
          </a:p>
        </p:txBody>
      </p:sp>
      <p:sp>
        <p:nvSpPr>
          <p:cNvPr id="20" name="椭圆 19"/>
          <p:cNvSpPr/>
          <p:nvPr/>
        </p:nvSpPr>
        <p:spPr>
          <a:xfrm>
            <a:off x="4737264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炼</a:t>
            </a:r>
          </a:p>
        </p:txBody>
      </p:sp>
      <p:sp>
        <p:nvSpPr>
          <p:cNvPr id="21" name="椭圆 20"/>
          <p:cNvSpPr/>
          <p:nvPr/>
        </p:nvSpPr>
        <p:spPr>
          <a:xfrm>
            <a:off x="5148695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</a:p>
        </p:txBody>
      </p:sp>
      <p:sp>
        <p:nvSpPr>
          <p:cNvPr id="22" name="椭圆 21"/>
          <p:cNvSpPr/>
          <p:nvPr/>
        </p:nvSpPr>
        <p:spPr>
          <a:xfrm>
            <a:off x="5560126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</a:p>
        </p:txBody>
      </p:sp>
      <p:sp>
        <p:nvSpPr>
          <p:cNvPr id="23" name="椭圆 22"/>
          <p:cNvSpPr/>
          <p:nvPr/>
        </p:nvSpPr>
        <p:spPr>
          <a:xfrm>
            <a:off x="5971557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</a:p>
        </p:txBody>
      </p:sp>
      <p:sp>
        <p:nvSpPr>
          <p:cNvPr id="24" name="椭圆 23"/>
          <p:cNvSpPr/>
          <p:nvPr/>
        </p:nvSpPr>
        <p:spPr>
          <a:xfrm>
            <a:off x="6382987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b="6955"/>
          <a:stretch>
            <a:fillRect/>
          </a:stretch>
        </p:blipFill>
        <p:spPr bwMode="auto">
          <a:xfrm>
            <a:off x="672860" y="142362"/>
            <a:ext cx="2489209" cy="113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-2111375" y="4484688"/>
            <a:ext cx="828675" cy="827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64"/>
          <p:cNvSpPr>
            <a:spLocks noChangeArrowheads="1"/>
          </p:cNvSpPr>
          <p:nvPr/>
        </p:nvSpPr>
        <p:spPr bwMode="auto">
          <a:xfrm>
            <a:off x="-1698625" y="930275"/>
            <a:ext cx="830262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>
            <a:off x="-1282700" y="3092450"/>
            <a:ext cx="828675" cy="825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66"/>
          <p:cNvSpPr>
            <a:spLocks noChangeArrowheads="1"/>
          </p:cNvSpPr>
          <p:nvPr/>
        </p:nvSpPr>
        <p:spPr bwMode="auto">
          <a:xfrm>
            <a:off x="-1325563" y="3367088"/>
            <a:ext cx="833437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67"/>
          <p:cNvSpPr>
            <a:spLocks noChangeArrowheads="1"/>
          </p:cNvSpPr>
          <p:nvPr/>
        </p:nvSpPr>
        <p:spPr bwMode="auto">
          <a:xfrm>
            <a:off x="-1325563" y="4673601"/>
            <a:ext cx="833437" cy="823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69"/>
          <p:cNvSpPr>
            <a:spLocks noChangeAspect="1" noChangeArrowheads="1"/>
          </p:cNvSpPr>
          <p:nvPr/>
        </p:nvSpPr>
        <p:spPr bwMode="auto">
          <a:xfrm>
            <a:off x="-3768725" y="3552825"/>
            <a:ext cx="744537" cy="7445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0"/>
          <p:cNvSpPr>
            <a:spLocks noChangeArrowheads="1"/>
          </p:cNvSpPr>
          <p:nvPr/>
        </p:nvSpPr>
        <p:spPr bwMode="auto">
          <a:xfrm>
            <a:off x="-3355975" y="0"/>
            <a:ext cx="827087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71"/>
          <p:cNvSpPr>
            <a:spLocks noChangeArrowheads="1"/>
          </p:cNvSpPr>
          <p:nvPr/>
        </p:nvSpPr>
        <p:spPr bwMode="auto">
          <a:xfrm>
            <a:off x="-2941638" y="2162175"/>
            <a:ext cx="830263" cy="823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72"/>
          <p:cNvSpPr>
            <a:spLocks noChangeAspect="1" noChangeArrowheads="1"/>
          </p:cNvSpPr>
          <p:nvPr/>
        </p:nvSpPr>
        <p:spPr bwMode="auto">
          <a:xfrm>
            <a:off x="-2982913" y="2436813"/>
            <a:ext cx="666750" cy="660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73"/>
          <p:cNvSpPr>
            <a:spLocks noChangeArrowheads="1"/>
          </p:cNvSpPr>
          <p:nvPr/>
        </p:nvSpPr>
        <p:spPr bwMode="auto">
          <a:xfrm>
            <a:off x="-2982913" y="3741738"/>
            <a:ext cx="830262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74"/>
          <p:cNvSpPr>
            <a:spLocks noChangeArrowheads="1"/>
          </p:cNvSpPr>
          <p:nvPr/>
        </p:nvSpPr>
        <p:spPr bwMode="auto">
          <a:xfrm>
            <a:off x="-2111375" y="3659188"/>
            <a:ext cx="827087" cy="825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75"/>
          <p:cNvSpPr>
            <a:spLocks noChangeArrowheads="1"/>
          </p:cNvSpPr>
          <p:nvPr/>
        </p:nvSpPr>
        <p:spPr bwMode="auto">
          <a:xfrm>
            <a:off x="-1284288" y="2263775"/>
            <a:ext cx="830263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76"/>
          <p:cNvSpPr>
            <a:spLocks noChangeAspect="1" noChangeArrowheads="1"/>
          </p:cNvSpPr>
          <p:nvPr/>
        </p:nvSpPr>
        <p:spPr bwMode="auto">
          <a:xfrm>
            <a:off x="-3771900" y="2728913"/>
            <a:ext cx="704850" cy="700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77"/>
          <p:cNvSpPr>
            <a:spLocks noChangeArrowheads="1"/>
          </p:cNvSpPr>
          <p:nvPr/>
        </p:nvSpPr>
        <p:spPr bwMode="auto">
          <a:xfrm>
            <a:off x="-2944813" y="1333500"/>
            <a:ext cx="833438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78"/>
          <p:cNvSpPr>
            <a:spLocks noChangeArrowheads="1"/>
          </p:cNvSpPr>
          <p:nvPr/>
        </p:nvSpPr>
        <p:spPr bwMode="auto">
          <a:xfrm>
            <a:off x="-2982913" y="2022476"/>
            <a:ext cx="414337" cy="414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Oval 128"/>
          <p:cNvSpPr>
            <a:spLocks noChangeArrowheads="1"/>
          </p:cNvSpPr>
          <p:nvPr/>
        </p:nvSpPr>
        <p:spPr bwMode="auto">
          <a:xfrm>
            <a:off x="-2111375" y="4484688"/>
            <a:ext cx="785812" cy="7858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129"/>
          <p:cNvSpPr>
            <a:spLocks noChangeArrowheads="1"/>
          </p:cNvSpPr>
          <p:nvPr/>
        </p:nvSpPr>
        <p:spPr bwMode="auto">
          <a:xfrm>
            <a:off x="-1698625" y="517525"/>
            <a:ext cx="830262" cy="827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Oval 133"/>
          <p:cNvSpPr>
            <a:spLocks noChangeArrowheads="1"/>
          </p:cNvSpPr>
          <p:nvPr/>
        </p:nvSpPr>
        <p:spPr bwMode="auto">
          <a:xfrm>
            <a:off x="-1282700" y="3503613"/>
            <a:ext cx="417512" cy="414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Oval 134"/>
          <p:cNvSpPr>
            <a:spLocks noChangeArrowheads="1"/>
          </p:cNvSpPr>
          <p:nvPr/>
        </p:nvSpPr>
        <p:spPr bwMode="auto">
          <a:xfrm>
            <a:off x="-911226" y="3367088"/>
            <a:ext cx="823913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Oval 137"/>
          <p:cNvSpPr>
            <a:spLocks noChangeArrowheads="1"/>
          </p:cNvSpPr>
          <p:nvPr/>
        </p:nvSpPr>
        <p:spPr bwMode="auto">
          <a:xfrm>
            <a:off x="-1325563" y="4673601"/>
            <a:ext cx="833437" cy="823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8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8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8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8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8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88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78 0.13351 C 0.34214 0.12028 0.41865 0.07161 0.47077 0.0545 C 0.52288 0.03704 0.54609 0.13192 0.62927 0.02945 C 0.71244 -0.07284 0.89866 -0.43774 0.96959 -0.56067 " pathEditMode="fixed" rAng="0" ptsTypes="aaaa">
                                      <p:cBhvr>
                                        <p:cTn id="106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5" y="-347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346 -0.4843 C 0.36213 -0.48571 0.58392 -0.44868 0.65764 -0.49224 C 0.73135 -0.53615 0.7119 -0.69083 0.74554 -0.74656 C 0.77906 -0.80229 0.81657 -0.80793 0.85923 -0.82716 C 0.90189 -0.84603 0.94476 -0.80882 1.00129 -0.86102 C 1.05781 -0.91323 1.15753 -1.08236 1.19869 -1.14074 " pathEditMode="fixed" rAng="0" ptsTypes="aaaaaa">
                                      <p:cBhvr>
                                        <p:cTn id="113" dur="5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6" y="-310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8" dur="55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3151 -0.02116 C 0.4092 -0.05767 0.69364 -0.22557 0.79938 -0.24021 C 0.90512 -0.25485 0.89931 -0.14973 0.96604 -0.10882 C 1.03277 -0.0679 1.12916 -0.0134 1.19966 0.00512 C 1.27015 0.02363 1.34977 0.00265 1.38921 0.00194 " pathEditMode="fixed" rAng="0" ptsTypes="aaa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80" y="-94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5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2817 0.28483 C 0.3891 0.28095 0.60982 0.24479 0.69589 0.26137 C 0.78197 0.27795 0.79228 0.388 0.84483 0.38412 C 0.89738 0.38024 0.9452 0.25873 1.01117 0.23809 C 1.07715 0.21746 1.1931 0.25573 1.24092 0.26031 " pathEditMode="fixed" rAng="0" ptsTypes="aaaaa">
                                      <p:cBhvr>
                                        <p:cTn id="127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37" y="17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32" dur="59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346 -0.37566 C 0.36761 -0.40864 0.57296 -0.5291 0.6859 -0.57337 C 0.79884 -0.61764 0.90135 -0.62187 0.98065 -0.6411 C 1.05985 -0.66032 1.12368 -0.67901 1.16129 -0.68889 " pathEditMode="fixed" rAng="0" ptsTypes="aaaa">
                                      <p:cBhvr>
                                        <p:cTn id="1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6" y="-1566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63 0.14128 C 0.39599 0.12805 0.4725 0.07937 0.52462 0.06226 C 0.57673 0.0448 0.621 0.10036 0.68312 0.03722 C 0.74523 -0.02592 0.79047 -0.27195 0.89749 -0.31604 C 1.00452 -0.36013 1.23588 -0.24585 1.32496 -0.22751 " pathEditMode="fixed" rAng="0" ptsTypes="aaaaa">
                                      <p:cBhvr>
                                        <p:cTn id="1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1" y="-250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6651 -0.45555 C 0.62518 -0.45697 0.84698 -0.41993 0.92069 -0.46349 C 0.99441 -0.50741 0.97496 -0.66208 1.00859 -0.71781 C 1.04212 -0.77354 1.07962 -0.77919 1.12228 -0.79841 C 1.16494 -0.81728 1.20782 -0.78007 1.26434 -0.83227 C 1.32086 -0.88448 1.42058 -1.05361 1.46174 -1.11199 " pathEditMode="fixed" rAng="0" ptsTypes="aaaaaa">
                                      <p:cBhvr>
                                        <p:cTn id="148" dur="3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6" y="-310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3" dur="5500" fill="hold"/>
                                        <p:tgtEl>
                                          <p:spTgt spid="3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5388 0.05114 C 0.61649 0.01463 0.90093 -0.15327 1.00667 -0.16791 C 1.11241 -0.18254 1.13701 0.00758 1.17333 -0.03651 C 1.20976 -0.0806 1.19117 -0.36085 1.22524 -0.43263 C 1.25952 -0.50424 1.33635 -0.49577 1.37804 -0.4665 C 1.41995 -0.43722 1.45573 -0.30053 1.47615 -0.25679 " pathEditMode="fixed" rAng="0" ptsTypes="aaaaaa">
                                      <p:cBhvr>
                                        <p:cTn id="155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62" y="-2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60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50798 0.42006 C 0.56892 0.41604 0.79983 0.4429 0.87569 0.3966 C 0.95191 0.34938 0.92326 0.14197 0.96406 0.14197 C 1.00469 0.14197 1.07743 0.41512 1.11996 0.3966 C 1.16267 0.37746 1.16996 0.02777 1.22014 0.02777 C 1.27031 0.02746 1.37899 0.31882 1.42083 0.39537 " pathEditMode="fixed" rAng="0" ptsTypes="aaaaaa">
                                      <p:cBhvr>
                                        <p:cTn id="162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42" y="-18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7" dur="59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1354 -0.23017 C 0.57769 -0.26315 0.78304 -0.38361 0.89598 -0.42788 C 1.00892 -0.47215 1.11143 -0.47638 1.19074 -0.4956 C 1.26993 -0.51483 1.33376 -0.53352 1.37137 -0.5434 " pathEditMode="fixed" rAng="0" ptsTypes="aaaa"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6" y="-1566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45 0.21429 C 0.53181 0.20106 0.60971 0.1963 0.66043 0.13528 C 0.71115 0.07425 0.72738 -0.0492 0.81055 -0.15167 C 0.89372 -0.25414 1.08661 -0.41146 1.15925 -0.47989 " pathEditMode="fixed" rAng="0" ptsTypes="aaaa">
                                      <p:cBhvr>
                                        <p:cTn id="176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5" y="-347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56244 -0.02345 C 0.63776 -0.04162 0.90845 -0.11781 1.01419 -0.13245 C 1.11993 -0.14709 1.12755 -0.13368 1.19697 -0.11111 C 1.26639 -0.08853 1.36009 -0.01569 1.43059 0.00283 C 1.50108 0.02134 1.5807 0.00036 1.62014 -0.00035 " pathEditMode="fixed" rAng="0" ptsTypes="aaaaa">
                                      <p:cBhvr>
                                        <p:cTn id="18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80" y="-39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88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45 0.27954 C 0.62981 0.26632 0.70632 0.21764 0.75843 0.20053 C 0.81055 0.18307 0.83677 0.17178 0.91693 0.17549 C 0.9971 0.17919 1.13206 0.26685 1.23909 0.22275 C 1.34612 0.17866 1.49215 -0.02416 1.55878 -0.08924 " pathEditMode="fixed" rAng="0" ptsTypes="aaaaa">
                                      <p:cBhvr>
                                        <p:cTn id="190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1" y="-184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71105 0.17336 C 0.79121 0.18818 1.08629 0.27654 1.19203 0.2619 C 1.29777 0.24726 1.31131 0.18095 1.34559 0.08571 C 1.37987 -0.0097 1.36343 -0.23863 1.39749 -0.31059 C 1.43177 -0.38202 1.5086 -0.37355 1.55029 -0.34427 C 1.5922 -0.315 1.62799 -0.17831 1.6484 -0.13457 " pathEditMode="fixed" rAng="0" ptsTypes="aaaaaa">
                                      <p:cBhvr>
                                        <p:cTn id="197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62" y="-226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02" dur="5000" fill="hold"/>
                                        <p:tgtEl>
                                          <p:spTgt spid="3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4637 -0.19644 C 0.71267 -0.19398 0.93134 -0.13736 1.04417 -0.18163 C 1.157 -0.2259 1.24695 -0.4072 1.32356 -0.46188 C 1.40018 -0.51655 1.46659 -0.4998 1.5042 -0.50967 " pathEditMode="fixed" rAng="0" ptsTypes="aaaa">
                                      <p:cBhvr>
                                        <p:cTn id="20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6" y="-1305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26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3602 -0.59153 C 0.34698 -0.55238 0.37932 -0.41234 0.40178 -0.35661 C 0.42424 -0.30088 0.44014 -0.26014 0.47055 -0.25696 C 0.50096 -0.25379 0.54158 -0.31834 0.58424 -0.33756 C 0.6269 -0.35661 0.68633 -0.33545 0.7263 -0.37143 C 0.76638 -0.40741 0.7955 -0.48042 0.82452 -0.55361 " pathEditMode="fixed" rAng="0" ptsTypes="aaaaaa">
                                      <p:cBhvr>
                                        <p:cTn id="216" dur="6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5" y="168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7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21" dur="5500" fill="hold"/>
                                        <p:tgtEl>
                                          <p:spTgt spid="4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31335 -0.1037 C 0.33882 -0.11217 0.41436 -0.1679 0.46788 -0.1545 C 0.52139 -0.14109 0.59822 0.02099 0.63454 -0.02311 C 0.67097 -0.0672 0.65238 -0.34744 0.68644 -0.41923 C 0.72072 -0.49083 0.79756 -0.48236 0.83925 -0.45309 C 0.88105 -0.42381 0.91694 -0.28713 0.93736 -0.24339 " pathEditMode="fixed" rAng="0" ptsTypes="aaaaaa">
                                      <p:cBhvr>
                                        <p:cTn id="223" dur="5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5" y="-131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6" presetClass="emph" presetSubtype="0" repeatCount="indefinite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28" dur="500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1875 0.35062 C 0.32969 0.30186 0.35018 0.12068 0.38281 0.05741 C 0.41528 -0.00617 0.47327 -0.03024 0.51406 -0.03024 C 0.55486 -0.03024 0.5915 0.10433 0.62709 0.05741 C 0.6625 0.0105 0.69462 -0.31296 0.72709 -0.31142 C 0.7599 -0.31018 0.80278 -0.01296 0.82257 0.06605 " pathEditMode="fixed" rAng="0" ptsTypes="aaaaaa">
                                      <p:cBhvr>
                                        <p:cTn id="23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331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1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6" presetClass="emph" presetSubtype="0" repeatCount="indefinite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35" dur="59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6961 -0.34475 C 0.27534 -0.33118 0.25746 -0.26272 0.30382 -0.25995 C 0.35034 -0.25717 0.48229 -0.30836 0.54791 -0.32748 C 0.61354 -0.34691 0.66632 -0.36541 0.69739 -0.37527 " pathEditMode="fixed" rAng="0" ptsTypes="aaaa">
                                      <p:cBhvr>
                                        <p:cTn id="2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837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4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4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917 0.13389 C 0.29551 0.13389 0.29272 0.13812 0.32517 0.13407 C 0.35762 0.13001 0.4293 0.15929 0.48367 0.1092 C 0.53794 0.05911 0.61606 -0.10914 0.65098 -0.16681 " pathEditMode="fixed" rAng="0" ptsTypes="aaaa">
                                      <p:cBhvr>
                                        <p:cTn id="24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5" y="-137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3" y="771550"/>
            <a:ext cx="711224" cy="5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对角圆角矩形 30"/>
          <p:cNvSpPr>
            <a:spLocks noChangeArrowheads="1"/>
          </p:cNvSpPr>
          <p:nvPr/>
        </p:nvSpPr>
        <p:spPr bwMode="auto">
          <a:xfrm>
            <a:off x="1331640" y="1265945"/>
            <a:ext cx="6573838" cy="2949484"/>
          </a:xfrm>
          <a:custGeom>
            <a:avLst/>
            <a:gdLst>
              <a:gd name="T0" fmla="*/ 6573838 w 6573838"/>
              <a:gd name="T1" fmla="*/ 1007269 h 2014537"/>
              <a:gd name="T2" fmla="*/ 3286919 w 6573838"/>
              <a:gd name="T3" fmla="*/ 2014537 h 2014537"/>
              <a:gd name="T4" fmla="*/ 0 w 6573838"/>
              <a:gd name="T5" fmla="*/ 1007269 h 2014537"/>
              <a:gd name="T6" fmla="*/ 3286919 w 6573838"/>
              <a:gd name="T7" fmla="*/ 0 h 2014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4380 w 6573838"/>
              <a:gd name="T13" fmla="*/ 124380 h 2014537"/>
              <a:gd name="T14" fmla="*/ 6449458 w 6573838"/>
              <a:gd name="T15" fmla="*/ 1890157 h 2014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73838" h="2014537">
                <a:moveTo>
                  <a:pt x="424664" y="0"/>
                </a:moveTo>
                <a:lnTo>
                  <a:pt x="6573838" y="0"/>
                </a:lnTo>
                <a:lnTo>
                  <a:pt x="6573838" y="1589873"/>
                </a:lnTo>
                <a:cubicBezTo>
                  <a:pt x="6573838" y="1824408"/>
                  <a:pt x="6383709" y="2014536"/>
                  <a:pt x="6149174" y="2014537"/>
                </a:cubicBezTo>
                <a:lnTo>
                  <a:pt x="0" y="2014537"/>
                </a:lnTo>
                <a:lnTo>
                  <a:pt x="0" y="424664"/>
                </a:lnTo>
                <a:cubicBezTo>
                  <a:pt x="0" y="190128"/>
                  <a:pt x="190128" y="0"/>
                  <a:pt x="424664" y="0"/>
                </a:cubicBezTo>
                <a:cubicBezTo>
                  <a:pt x="424664" y="0"/>
                  <a:pt x="424664" y="0"/>
                  <a:pt x="424664" y="0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C00000"/>
            </a:solidFill>
            <a:prstDash val="sysDash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五角星 53"/>
          <p:cNvSpPr>
            <a:spLocks noChangeArrowheads="1"/>
          </p:cNvSpPr>
          <p:nvPr/>
        </p:nvSpPr>
        <p:spPr bwMode="auto">
          <a:xfrm>
            <a:off x="7511778" y="871451"/>
            <a:ext cx="787400" cy="788988"/>
          </a:xfrm>
          <a:custGeom>
            <a:avLst/>
            <a:gdLst>
              <a:gd name="T0" fmla="*/ 393700 w 787400"/>
              <a:gd name="T1" fmla="*/ 0 h 788988"/>
              <a:gd name="T2" fmla="*/ 1 w 787400"/>
              <a:gd name="T3" fmla="*/ 301366 h 788988"/>
              <a:gd name="T4" fmla="*/ 150380 w 787400"/>
              <a:gd name="T5" fmla="*/ 788985 h 788988"/>
              <a:gd name="T6" fmla="*/ 637020 w 787400"/>
              <a:gd name="T7" fmla="*/ 788985 h 788988"/>
              <a:gd name="T8" fmla="*/ 787399 w 787400"/>
              <a:gd name="T9" fmla="*/ 301366 h 7889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43323 w 787400"/>
              <a:gd name="T16" fmla="*/ 301368 h 788988"/>
              <a:gd name="T17" fmla="*/ 544077 w 787400"/>
              <a:gd name="T18" fmla="*/ 602729 h 7889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400" h="788988">
                <a:moveTo>
                  <a:pt x="1" y="301366"/>
                </a:moveTo>
                <a:lnTo>
                  <a:pt x="300762" y="301368"/>
                </a:lnTo>
                <a:lnTo>
                  <a:pt x="393700" y="0"/>
                </a:lnTo>
                <a:lnTo>
                  <a:pt x="486638" y="301368"/>
                </a:lnTo>
                <a:lnTo>
                  <a:pt x="787399" y="301366"/>
                </a:lnTo>
                <a:lnTo>
                  <a:pt x="544077" y="487619"/>
                </a:lnTo>
                <a:lnTo>
                  <a:pt x="637020" y="788985"/>
                </a:lnTo>
                <a:lnTo>
                  <a:pt x="393700" y="602729"/>
                </a:lnTo>
                <a:lnTo>
                  <a:pt x="150380" y="788985"/>
                </a:lnTo>
                <a:lnTo>
                  <a:pt x="243323" y="487619"/>
                </a:lnTo>
                <a:lnTo>
                  <a:pt x="1" y="3013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27984" y="1548603"/>
            <a:ext cx="3312368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科技领域一批创新成果达到国际先进水平，第三代核电技术取得重大进展，国产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C919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大型客机总装下线，屠呦呦获得诺贝尔生理学或医学奖。对我国发展取得的成就，全国各族人民倍感振奋和自豪！</a:t>
            </a:r>
          </a:p>
        </p:txBody>
      </p:sp>
      <p:pic>
        <p:nvPicPr>
          <p:cNvPr id="4098" name="Picture 2" descr="http://www.cntcm.com.cn/img/attachement/jpg/site2/20160128/94de80ee61d7181405b6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67577"/>
            <a:ext cx="2346159" cy="27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815975" y="987574"/>
            <a:ext cx="884238" cy="889000"/>
            <a:chOff x="0" y="0"/>
            <a:chExt cx="883514" cy="888600"/>
          </a:xfrm>
        </p:grpSpPr>
        <p:grpSp>
          <p:nvGrpSpPr>
            <p:cNvPr id="3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5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7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19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8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7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3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9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4" name="矩形 50"/>
            <p:cNvSpPr>
              <a:spLocks noChangeArrowheads="1"/>
            </p:cNvSpPr>
            <p:nvPr/>
          </p:nvSpPr>
          <p:spPr bwMode="auto">
            <a:xfrm>
              <a:off x="153862" y="125356"/>
              <a:ext cx="542480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38515" y="112685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回顾过去一年，成绩来之不易。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55650" y="1876574"/>
            <a:ext cx="75612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这些成绩，是在极为复杂严峻的国际环境中取得的。去年世界经济增速为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年来最低，国际贸易增速更低，大宗商品价格深度下跌，国际金融市场震荡加剧，对我国经济造成直接冲击和影响。这些成绩，是在国内深层次矛盾凸显、经济下行压力加大的情况下取得的。面对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三期叠加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的局面，经济工作遇到不少两难甚至多难问题，需要远近结合，趋利避害，有效应对。这些成绩，是在我国经济总量超过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万亿元的高基数上取得的。现在国内生产总值每增长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个百分点的增量，相当于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个百分点、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个百分点的增量。经济规模越大，增长难度随之增加。在困难和压力面前，全国各族人民付出了极大辛劳，一步一步走了过来。这再次表明，任何艰难险阻都挡不住中国发展前行的步伐！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86622" y="627534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一年来，我们主要做了以下工作：</a:t>
            </a: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1098560" y="1209689"/>
            <a:ext cx="962261" cy="775853"/>
            <a:chOff x="-20634" y="-20657"/>
            <a:chExt cx="1164110" cy="939647"/>
          </a:xfrm>
        </p:grpSpPr>
        <p:pic>
          <p:nvPicPr>
            <p:cNvPr id="5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20657"/>
              <a:ext cx="1164110" cy="939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0" y="6356"/>
              <a:ext cx="1138016" cy="4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1"/>
          <p:cNvGrpSpPr/>
          <p:nvPr/>
        </p:nvGrpSpPr>
        <p:grpSpPr bwMode="auto">
          <a:xfrm>
            <a:off x="1098560" y="1797057"/>
            <a:ext cx="962261" cy="775855"/>
            <a:chOff x="-20634" y="-20201"/>
            <a:chExt cx="1164110" cy="936181"/>
          </a:xfrm>
        </p:grpSpPr>
        <p:pic>
          <p:nvPicPr>
            <p:cNvPr id="8" name="对角圆角矩形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20201"/>
              <a:ext cx="1164110" cy="93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4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14"/>
          <p:cNvGrpSpPr/>
          <p:nvPr/>
        </p:nvGrpSpPr>
        <p:grpSpPr bwMode="auto">
          <a:xfrm>
            <a:off x="1098560" y="2389463"/>
            <a:ext cx="962261" cy="765778"/>
            <a:chOff x="-20634" y="-15381"/>
            <a:chExt cx="1164110" cy="927444"/>
          </a:xfrm>
        </p:grpSpPr>
        <p:pic>
          <p:nvPicPr>
            <p:cNvPr id="11" name="对角圆角矩形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381"/>
              <a:ext cx="1164110" cy="92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0" y="6356"/>
              <a:ext cx="1138016" cy="4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7"/>
          <p:cNvGrpSpPr/>
          <p:nvPr/>
        </p:nvGrpSpPr>
        <p:grpSpPr bwMode="auto">
          <a:xfrm>
            <a:off x="1098560" y="2971793"/>
            <a:ext cx="962261" cy="775855"/>
            <a:chOff x="-20634" y="-21023"/>
            <a:chExt cx="1164110" cy="936179"/>
          </a:xfrm>
        </p:grpSpPr>
        <p:pic>
          <p:nvPicPr>
            <p:cNvPr id="14" name="对角圆角矩形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21023"/>
              <a:ext cx="1164110" cy="93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4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20"/>
          <p:cNvGrpSpPr/>
          <p:nvPr/>
        </p:nvGrpSpPr>
        <p:grpSpPr bwMode="auto">
          <a:xfrm>
            <a:off x="1098560" y="3564199"/>
            <a:ext cx="962261" cy="765778"/>
            <a:chOff x="-20634" y="-16208"/>
            <a:chExt cx="1164110" cy="927444"/>
          </a:xfrm>
        </p:grpSpPr>
        <p:pic>
          <p:nvPicPr>
            <p:cNvPr id="17" name="对角圆角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6208"/>
              <a:ext cx="1164110" cy="92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0" y="6356"/>
              <a:ext cx="1138016" cy="4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圆角矩形 23"/>
          <p:cNvSpPr>
            <a:spLocks noChangeArrowheads="1"/>
          </p:cNvSpPr>
          <p:nvPr/>
        </p:nvSpPr>
        <p:spPr bwMode="auto">
          <a:xfrm>
            <a:off x="2585242" y="1227985"/>
            <a:ext cx="5659166" cy="3660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着力稳增长调结构防风险，创新宏观调控方式</a:t>
            </a:r>
          </a:p>
        </p:txBody>
      </p:sp>
      <p:sp>
        <p:nvSpPr>
          <p:cNvPr id="20" name="圆角矩形 24"/>
          <p:cNvSpPr>
            <a:spLocks noChangeArrowheads="1"/>
          </p:cNvSpPr>
          <p:nvPr/>
        </p:nvSpPr>
        <p:spPr bwMode="auto">
          <a:xfrm>
            <a:off x="2585242" y="1817358"/>
            <a:ext cx="5659166" cy="3647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围绕激发市场活力，加大改革开放力度</a:t>
            </a:r>
          </a:p>
        </p:txBody>
      </p:sp>
      <p:sp>
        <p:nvSpPr>
          <p:cNvPr id="21" name="圆角矩形 25"/>
          <p:cNvSpPr>
            <a:spLocks noChangeArrowheads="1"/>
          </p:cNvSpPr>
          <p:nvPr/>
        </p:nvSpPr>
        <p:spPr bwMode="auto">
          <a:xfrm>
            <a:off x="2585242" y="2405420"/>
            <a:ext cx="5659166" cy="3647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聚焦提质增效，推动产业创新升级</a:t>
            </a:r>
          </a:p>
        </p:txBody>
      </p:sp>
      <p:sp>
        <p:nvSpPr>
          <p:cNvPr id="22" name="圆角矩形 26"/>
          <p:cNvSpPr>
            <a:spLocks noChangeArrowheads="1"/>
          </p:cNvSpPr>
          <p:nvPr/>
        </p:nvSpPr>
        <p:spPr bwMode="auto">
          <a:xfrm>
            <a:off x="2585242" y="2993482"/>
            <a:ext cx="5659166" cy="3660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着眼开拓发展空间，促进区域协调发展和新型城镇化</a:t>
            </a:r>
          </a:p>
        </p:txBody>
      </p:sp>
      <p:sp>
        <p:nvSpPr>
          <p:cNvPr id="23" name="圆角矩形 27"/>
          <p:cNvSpPr>
            <a:spLocks noChangeArrowheads="1"/>
          </p:cNvSpPr>
          <p:nvPr/>
        </p:nvSpPr>
        <p:spPr bwMode="auto">
          <a:xfrm>
            <a:off x="2585242" y="3582856"/>
            <a:ext cx="5659166" cy="3660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紧扣增进民生福祉，推动社会事业改革发展</a:t>
            </a:r>
          </a:p>
        </p:txBody>
      </p:sp>
      <p:grpSp>
        <p:nvGrpSpPr>
          <p:cNvPr id="24" name="组合 20"/>
          <p:cNvGrpSpPr/>
          <p:nvPr/>
        </p:nvGrpSpPr>
        <p:grpSpPr bwMode="auto">
          <a:xfrm>
            <a:off x="1098560" y="4151254"/>
            <a:ext cx="962261" cy="765778"/>
            <a:chOff x="-20634" y="-16208"/>
            <a:chExt cx="1164110" cy="927444"/>
          </a:xfrm>
        </p:grpSpPr>
        <p:pic>
          <p:nvPicPr>
            <p:cNvPr id="25" name="对角圆角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6208"/>
              <a:ext cx="1164110" cy="92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0" y="6356"/>
              <a:ext cx="1138017" cy="4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</a:t>
              </a:r>
              <a:endParaRPr lang="zh-CN" altLang="en-US" sz="1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圆角矩形 27"/>
          <p:cNvSpPr>
            <a:spLocks noChangeArrowheads="1"/>
          </p:cNvSpPr>
          <p:nvPr/>
        </p:nvSpPr>
        <p:spPr bwMode="auto">
          <a:xfrm>
            <a:off x="2585242" y="4172227"/>
            <a:ext cx="5659166" cy="3660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促进社会和谐稳定，推动依法行政和治理方式创新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755650" y="771550"/>
            <a:ext cx="1138237" cy="430212"/>
            <a:chOff x="0" y="0"/>
            <a:chExt cx="1138016" cy="429019"/>
          </a:xfrm>
        </p:grpSpPr>
        <p:pic>
          <p:nvPicPr>
            <p:cNvPr id="3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642"/>
              <a:ext cx="1164110" cy="9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23"/>
          <p:cNvSpPr>
            <a:spLocks noChangeArrowheads="1"/>
          </p:cNvSpPr>
          <p:nvPr/>
        </p:nvSpPr>
        <p:spPr bwMode="auto">
          <a:xfrm>
            <a:off x="2123728" y="771550"/>
            <a:ext cx="633606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着力稳增长调结构防风险，创新宏观调控方式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398612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为应对持续加大的经济下行压力，我们在区间调控基础上，实施定向调控和相机调控。积极的财政政策注重加力增效，扩大结构性减税范围，实行普遍性降费，盘活财政存量资金。发行地方政府债券置换存量债务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万亿元，降低利息负担约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减轻了地方政府偿债压力。稳健的货币政策注重松紧适度，多次降息降准，改革存贷比管理，创新货币政策工具，加大对实体经济支持力度。扩大有效投资，设立专项基金，加强水利、城镇棚户区和农村危房改造、中西部铁路和公路等薄弱环节建设。实施重点领域消费促进工程，城乡居民旅游、网购、信息消费等快速增长。去年还积极应对金融领域的多种风险挑战，守住了不发生系统性区域性风险的底线，维护了国家经济金融安全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735012" y="762810"/>
            <a:ext cx="1164336" cy="926592"/>
            <a:chOff x="-20634" y="-15642"/>
            <a:chExt cx="1164110" cy="924023"/>
          </a:xfrm>
        </p:grpSpPr>
        <p:pic>
          <p:nvPicPr>
            <p:cNvPr id="3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642"/>
              <a:ext cx="1164110" cy="9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23"/>
          <p:cNvSpPr>
            <a:spLocks noChangeArrowheads="1"/>
          </p:cNvSpPr>
          <p:nvPr/>
        </p:nvSpPr>
        <p:spPr bwMode="auto">
          <a:xfrm>
            <a:off x="2123728" y="778495"/>
            <a:ext cx="633606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围绕激发市场活力，加大改革开放力度。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05557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我们不搞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大水漫灌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式的强刺激，而是持续推动结构性改革。深入推进简政放权、放管结合、优化服务改革。取消和下放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项行政审批事项，取消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项职业资格许可和认定事项，彻底终结了非行政许可审批。工商登记前置审批精简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，全面实施三证合一、一照一码。加强事中事后监管，优化公共服务流程。群众和企业办事更加方便，全社会创业创新热情日益高涨。</a:t>
            </a:r>
          </a:p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endParaRPr lang="zh-CN" altLang="en-US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税金融等重点改革深入推进。中央对地方专项转移支付项目减少三分之一，一般性转移支付规模增加。营改增稳步实施，资源税从价计征范围扩大。取消存款利率浮动上限，推出存款保险制度，建立人民币跨境支付系统。价格改革力度加大，中央政府定价项目减少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，地方政府定价项目减少一半以上。国有企业、农村、投融资、生态文明等领域改革有序推进，全面深化改革的成效正在显现。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735012" y="758850"/>
            <a:ext cx="1164336" cy="926592"/>
            <a:chOff x="-20634" y="-15642"/>
            <a:chExt cx="1164110" cy="924023"/>
          </a:xfrm>
        </p:grpSpPr>
        <p:pic>
          <p:nvPicPr>
            <p:cNvPr id="3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642"/>
              <a:ext cx="1164110" cy="9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23"/>
          <p:cNvSpPr>
            <a:spLocks noChangeArrowheads="1"/>
          </p:cNvSpPr>
          <p:nvPr/>
        </p:nvSpPr>
        <p:spPr bwMode="auto">
          <a:xfrm>
            <a:off x="2123728" y="774535"/>
            <a:ext cx="633606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聚焦提质增效，推动产业创新升级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01597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制定实施创新驱动发展战略纲要和意见，出台推动大众创业、万众创新政策举措，落实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计划，增强经济发展新动力。一大批创客走上创业创新之路。完善农业支持政策，促进农业发展方式加快转变。针对工业增速下降、企业效益下滑，我们一手抓新兴产业培育，一手抓传统产业改造提升。启动实施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中国制造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2025》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，设立国家新兴产业创业投资引导基金、中小企业发展基金，扩大国家自主创新示范区。积极化解过剩产能，推进企业兼并重组。近三年淘汰落后炼钢炼铁产能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多万吨、水泥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亿吨、平板玻璃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多万重量箱、电解铝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多万吨。促进生产性、生活性服务业加快发展。狠抓节能减排和环境保护，各项约束性指标超额完成。公布自主减排行动目标，推动国际气候变化谈判取得积极成果。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735012" y="758850"/>
            <a:ext cx="1164336" cy="926592"/>
            <a:chOff x="-20634" y="-15642"/>
            <a:chExt cx="1164110" cy="924023"/>
          </a:xfrm>
        </p:grpSpPr>
        <p:pic>
          <p:nvPicPr>
            <p:cNvPr id="3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642"/>
              <a:ext cx="1164110" cy="9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23"/>
          <p:cNvSpPr>
            <a:spLocks noChangeArrowheads="1"/>
          </p:cNvSpPr>
          <p:nvPr/>
        </p:nvSpPr>
        <p:spPr bwMode="auto">
          <a:xfrm>
            <a:off x="2123728" y="774535"/>
            <a:ext cx="633606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着眼开拓发展空间，促进区域协调发展和新型城镇化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01597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继续推动东、中、西、东北地区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四大板块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协调发展，重点推进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一带一路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建设、京津冀协同发展、长江经济带发展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三大战略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，在基础设施、产业布局、生态环保等方面实施一批重大工程。制定实施促进西藏和四省藏区、新疆发展的政策措施。推进户籍制度改革，出台居住证制度，加强城镇基础设施建设，新型城镇化取得新成效。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735012" y="758850"/>
            <a:ext cx="1164336" cy="926592"/>
            <a:chOff x="-20634" y="-15642"/>
            <a:chExt cx="1164110" cy="924023"/>
          </a:xfrm>
        </p:grpSpPr>
        <p:pic>
          <p:nvPicPr>
            <p:cNvPr id="3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642"/>
              <a:ext cx="1164110" cy="9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23"/>
          <p:cNvSpPr>
            <a:spLocks noChangeArrowheads="1"/>
          </p:cNvSpPr>
          <p:nvPr/>
        </p:nvSpPr>
        <p:spPr bwMode="auto">
          <a:xfrm>
            <a:off x="2123728" y="774535"/>
            <a:ext cx="633606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紧扣增进民生福祉，推动社会事业改革发展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01597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在财力紧张情况下，保障民生力度继续加大。推出新的政策，重点解决高校毕业生和就业困难群体的就业创业问题。城镇保障性安居工程住房基本建成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772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万套，棚户区住房改造开工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万套，农村危房改造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432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万户，一大批住房困难家庭圆了安居梦。加快改善贫困地区义务教育薄弱学校办学条件，深化中小学教师职称制度改革，重点高校招收贫困地区农村学生人数又增长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10.5%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全面推开县级公立医院综合改革，拓展居民大病保险，建立重特大疾病医疗救助制度、困难残疾人生活补贴和重度残疾人护理补贴制度。提高低保、优抚、企业退休人员基本养老金等标准，推行机关事业单位养老保险制度改革并完善工资制度。加强基本公共文化服务建设。广大人民群众有了更多获得感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735012" y="758850"/>
            <a:ext cx="1164336" cy="926592"/>
            <a:chOff x="-20634" y="-15642"/>
            <a:chExt cx="1164110" cy="924023"/>
          </a:xfrm>
        </p:grpSpPr>
        <p:pic>
          <p:nvPicPr>
            <p:cNvPr id="3" name="对角圆角矩形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34" y="-15642"/>
              <a:ext cx="1164110" cy="9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0" y="6332"/>
              <a:ext cx="1138016" cy="4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</a:t>
              </a:r>
              <a:endPara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23"/>
          <p:cNvSpPr>
            <a:spLocks noChangeArrowheads="1"/>
          </p:cNvSpPr>
          <p:nvPr/>
        </p:nvSpPr>
        <p:spPr bwMode="auto">
          <a:xfrm>
            <a:off x="2123728" y="774535"/>
            <a:ext cx="633606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促进社会和谐稳定，推动依法行政和治理方式创新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01597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国务院提请全国人大常委会审议法律议案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件，制定修订行政法规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。政务公开加快推进，推广电子政务和网上办事。建立重大政策落实督查问责机制，开展第三方评估。有效应对自然灾害和突发事件。加强安全生产监管，事故总量和重特大事故、重点行业事故数量继续下降。推进食品安全创建示范行动。强化社会治安综合治理，依法打击各类违法犯罪活动，有力维护了公共安全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44736" y="2390934"/>
            <a:ext cx="8475414" cy="0"/>
          </a:xfrm>
          <a:prstGeom prst="line">
            <a:avLst/>
          </a:prstGeom>
          <a:ln w="38100">
            <a:solidFill>
              <a:srgbClr val="DE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44736" y="2177653"/>
            <a:ext cx="1923008" cy="426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深入开展</a:t>
            </a:r>
          </a:p>
        </p:txBody>
      </p:sp>
      <p:sp>
        <p:nvSpPr>
          <p:cNvPr id="5" name="矩形 4"/>
          <p:cNvSpPr/>
          <p:nvPr/>
        </p:nvSpPr>
        <p:spPr>
          <a:xfrm>
            <a:off x="2528871" y="2177653"/>
            <a:ext cx="1923008" cy="426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坚决纠正</a:t>
            </a:r>
          </a:p>
        </p:txBody>
      </p:sp>
      <p:sp>
        <p:nvSpPr>
          <p:cNvPr id="6" name="矩形 5"/>
          <p:cNvSpPr/>
          <p:nvPr/>
        </p:nvSpPr>
        <p:spPr>
          <a:xfrm>
            <a:off x="4713006" y="2177653"/>
            <a:ext cx="1923008" cy="426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</a:p>
        </p:txBody>
      </p:sp>
      <p:sp>
        <p:nvSpPr>
          <p:cNvPr id="7" name="矩形 6"/>
          <p:cNvSpPr/>
          <p:nvPr/>
        </p:nvSpPr>
        <p:spPr>
          <a:xfrm>
            <a:off x="6897142" y="2177653"/>
            <a:ext cx="1923008" cy="426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大力推进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83567" y="771550"/>
            <a:ext cx="2420848" cy="1122263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DE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三严三实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专题教育，锲而不舍落实党中央八项规定精神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92157" y="2807630"/>
            <a:ext cx="2420849" cy="1122263"/>
            <a:chOff x="2291638" y="3159311"/>
            <a:chExt cx="2280361" cy="1122263"/>
          </a:xfrm>
        </p:grpSpPr>
        <p:sp>
          <p:nvSpPr>
            <p:cNvPr id="10" name="圆角矩形标注 9"/>
            <p:cNvSpPr/>
            <p:nvPr/>
          </p:nvSpPr>
          <p:spPr>
            <a:xfrm flipV="1">
              <a:off x="2291638" y="3159311"/>
              <a:ext cx="2280361" cy="1122263"/>
            </a:xfrm>
            <a:prstGeom prst="wedgeRoundRectCallout">
              <a:avLst/>
            </a:prstGeom>
            <a:solidFill>
              <a:srgbClr val="C00000"/>
            </a:solidFill>
            <a:ln>
              <a:solidFill>
                <a:srgbClr val="DE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04301" y="3328027"/>
              <a:ext cx="204471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四风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，严格执行国务院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约法三章</a:t>
              </a:r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4582442" y="802581"/>
            <a:ext cx="2653854" cy="1122263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DE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行政监察和审计监督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04659" y="2937852"/>
            <a:ext cx="2420849" cy="1131079"/>
            <a:chOff x="2287429" y="3203647"/>
            <a:chExt cx="2280361" cy="944917"/>
          </a:xfrm>
        </p:grpSpPr>
        <p:sp>
          <p:nvSpPr>
            <p:cNvPr id="14" name="圆角矩形标注 13"/>
            <p:cNvSpPr/>
            <p:nvPr/>
          </p:nvSpPr>
          <p:spPr>
            <a:xfrm flipV="1">
              <a:off x="2287429" y="3239556"/>
              <a:ext cx="2280361" cy="873098"/>
            </a:xfrm>
            <a:prstGeom prst="wedgeRoundRectCallout">
              <a:avLst/>
            </a:prstGeom>
            <a:solidFill>
              <a:srgbClr val="C00000"/>
            </a:solidFill>
            <a:ln>
              <a:solidFill>
                <a:srgbClr val="DE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42343" y="3203647"/>
              <a:ext cx="2170535" cy="944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党风廉政建设和反腐败斗争，一批腐败分子受到惩处</a:t>
              </a:r>
            </a:p>
          </p:txBody>
        </p:sp>
      </p:grp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7668344" y="1479735"/>
            <a:ext cx="981639" cy="2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45" y="2497460"/>
            <a:ext cx="263688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4105275"/>
            <a:ext cx="9143999" cy="10382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9144000" cy="9376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 flipH="1">
            <a:off x="-1" y="0"/>
            <a:ext cx="4067943" cy="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4457700"/>
            <a:ext cx="9143999" cy="69983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91344" y="228926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jsj\Desktop\素材cnn sccn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55909" r="35552" b="25629"/>
          <a:stretch>
            <a:fillRect/>
          </a:stretch>
        </p:blipFill>
        <p:spPr bwMode="auto">
          <a:xfrm>
            <a:off x="6772520" y="2436"/>
            <a:ext cx="2094061" cy="9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jsj\Desktop\u=2904985595,942595345&amp;fm=5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r="5992"/>
          <a:stretch>
            <a:fillRect/>
          </a:stretch>
        </p:blipFill>
        <p:spPr bwMode="auto">
          <a:xfrm>
            <a:off x="539750" y="1181716"/>
            <a:ext cx="3934786" cy="27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对角圆角矩形 30"/>
          <p:cNvSpPr>
            <a:spLocks noChangeArrowheads="1"/>
          </p:cNvSpPr>
          <p:nvPr/>
        </p:nvSpPr>
        <p:spPr bwMode="auto">
          <a:xfrm>
            <a:off x="4572001" y="1181715"/>
            <a:ext cx="3205760" cy="2707687"/>
          </a:xfrm>
          <a:custGeom>
            <a:avLst/>
            <a:gdLst>
              <a:gd name="T0" fmla="*/ 6573838 w 6573838"/>
              <a:gd name="T1" fmla="*/ 1007269 h 2014537"/>
              <a:gd name="T2" fmla="*/ 3286919 w 6573838"/>
              <a:gd name="T3" fmla="*/ 2014537 h 2014537"/>
              <a:gd name="T4" fmla="*/ 0 w 6573838"/>
              <a:gd name="T5" fmla="*/ 1007269 h 2014537"/>
              <a:gd name="T6" fmla="*/ 3286919 w 6573838"/>
              <a:gd name="T7" fmla="*/ 0 h 2014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4380 w 6573838"/>
              <a:gd name="T13" fmla="*/ 124380 h 2014537"/>
              <a:gd name="T14" fmla="*/ 6449458 w 6573838"/>
              <a:gd name="T15" fmla="*/ 1890157 h 2014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73838" h="2014537">
                <a:moveTo>
                  <a:pt x="424664" y="0"/>
                </a:moveTo>
                <a:lnTo>
                  <a:pt x="6573838" y="0"/>
                </a:lnTo>
                <a:lnTo>
                  <a:pt x="6573838" y="1589873"/>
                </a:lnTo>
                <a:cubicBezTo>
                  <a:pt x="6573838" y="1824408"/>
                  <a:pt x="6383709" y="2014536"/>
                  <a:pt x="6149174" y="2014537"/>
                </a:cubicBezTo>
                <a:lnTo>
                  <a:pt x="0" y="2014537"/>
                </a:lnTo>
                <a:lnTo>
                  <a:pt x="0" y="424664"/>
                </a:lnTo>
                <a:cubicBezTo>
                  <a:pt x="0" y="190128"/>
                  <a:pt x="190128" y="0"/>
                  <a:pt x="424664" y="0"/>
                </a:cubicBezTo>
                <a:cubicBezTo>
                  <a:pt x="424664" y="0"/>
                  <a:pt x="424664" y="0"/>
                  <a:pt x="424664" y="0"/>
                </a:cubicBezTo>
                <a:close/>
              </a:path>
            </a:pathLst>
          </a:custGeom>
          <a:solidFill>
            <a:srgbClr val="F2F2F2"/>
          </a:solidFill>
          <a:ln w="9525">
            <a:solidFill>
              <a:srgbClr val="C00000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rgbClr val="580000"/>
            </a:contourClr>
          </a:sp3d>
        </p:spPr>
        <p:txBody>
          <a:bodyPr anchor="ctr"/>
          <a:lstStyle/>
          <a:p>
            <a:endParaRPr lang="zh-CN" altLang="en-US"/>
          </a:p>
        </p:txBody>
      </p:sp>
      <p:sp>
        <p:nvSpPr>
          <p:cNvPr id="36" name="五角星 53"/>
          <p:cNvSpPr>
            <a:spLocks noChangeArrowheads="1"/>
          </p:cNvSpPr>
          <p:nvPr/>
        </p:nvSpPr>
        <p:spPr bwMode="auto">
          <a:xfrm>
            <a:off x="7371763" y="790246"/>
            <a:ext cx="787400" cy="788988"/>
          </a:xfrm>
          <a:custGeom>
            <a:avLst/>
            <a:gdLst>
              <a:gd name="T0" fmla="*/ 393700 w 787400"/>
              <a:gd name="T1" fmla="*/ 0 h 788988"/>
              <a:gd name="T2" fmla="*/ 1 w 787400"/>
              <a:gd name="T3" fmla="*/ 301366 h 788988"/>
              <a:gd name="T4" fmla="*/ 150380 w 787400"/>
              <a:gd name="T5" fmla="*/ 788985 h 788988"/>
              <a:gd name="T6" fmla="*/ 637020 w 787400"/>
              <a:gd name="T7" fmla="*/ 788985 h 788988"/>
              <a:gd name="T8" fmla="*/ 787399 w 787400"/>
              <a:gd name="T9" fmla="*/ 301366 h 7889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43323 w 787400"/>
              <a:gd name="T16" fmla="*/ 301368 h 788988"/>
              <a:gd name="T17" fmla="*/ 544077 w 787400"/>
              <a:gd name="T18" fmla="*/ 602729 h 7889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400" h="788988">
                <a:moveTo>
                  <a:pt x="1" y="301366"/>
                </a:moveTo>
                <a:lnTo>
                  <a:pt x="300762" y="301368"/>
                </a:lnTo>
                <a:lnTo>
                  <a:pt x="393700" y="0"/>
                </a:lnTo>
                <a:lnTo>
                  <a:pt x="486638" y="301368"/>
                </a:lnTo>
                <a:lnTo>
                  <a:pt x="787399" y="301366"/>
                </a:lnTo>
                <a:lnTo>
                  <a:pt x="544077" y="487619"/>
                </a:lnTo>
                <a:lnTo>
                  <a:pt x="637020" y="788985"/>
                </a:lnTo>
                <a:lnTo>
                  <a:pt x="393700" y="602729"/>
                </a:lnTo>
                <a:lnTo>
                  <a:pt x="150380" y="788985"/>
                </a:lnTo>
                <a:lnTo>
                  <a:pt x="243323" y="487619"/>
                </a:lnTo>
                <a:lnTo>
                  <a:pt x="1" y="3013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626710" y="1568306"/>
            <a:ext cx="3096343" cy="193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日上午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时，十二届全国人大四次会议在人民大会堂开幕，听取国务院总理李克强作政府工作报告。</a:t>
            </a:r>
          </a:p>
        </p:txBody>
      </p:sp>
    </p:spTree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750" y="699542"/>
            <a:ext cx="792003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</a:pP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年是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十二五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官之年。过去五年，我国发展成就举世瞩目。党的十八大以来，在以习近平同志为总书记的党中央坚强领导下，面对错综复杂的国际环境和艰巨繁重的国内改革发展稳定任务，我们继续坚持稳中求进工作总基调，深化改革开放，实施一系列利当前、惠长远的重大举措，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十二五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规划确定的主要目标任务全面完成。</a:t>
            </a:r>
          </a:p>
        </p:txBody>
      </p:sp>
      <p:sp>
        <p:nvSpPr>
          <p:cNvPr id="14" name="MH_Title_1"/>
          <p:cNvSpPr/>
          <p:nvPr/>
        </p:nvSpPr>
        <p:spPr>
          <a:xfrm>
            <a:off x="3776038" y="2466733"/>
            <a:ext cx="1591924" cy="1591924"/>
          </a:xfrm>
          <a:prstGeom prst="star5">
            <a:avLst/>
          </a:prstGeom>
          <a:solidFill>
            <a:srgbClr val="C00000"/>
          </a:solidFill>
          <a:ln>
            <a:solidFill>
              <a:srgbClr val="DE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37088" y="2058351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一是经济持续较快发展。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11560" y="2921899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二是结构调整取得标志性进展。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11560" y="3889380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三是基础设施水平全面跃升。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435333" y="2921899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四是科技创新实现重大突破。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435333" y="3889380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五是人民生活水平显著提高。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/>
      <p:bldP spid="17" grpId="0"/>
      <p:bldP spid="18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7668344" y="1441635"/>
            <a:ext cx="981639" cy="2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45" y="2497460"/>
            <a:ext cx="263688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4105275"/>
            <a:ext cx="9143999" cy="10382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9144000" cy="9376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 flipH="1">
            <a:off x="-1" y="0"/>
            <a:ext cx="4067943" cy="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4457700"/>
            <a:ext cx="9143999" cy="69983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91344" y="228926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jsj\Desktop\素材cnn sccn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55909" r="35552" b="25629"/>
          <a:stretch>
            <a:fillRect/>
          </a:stretch>
        </p:blipFill>
        <p:spPr bwMode="auto">
          <a:xfrm>
            <a:off x="6772520" y="2436"/>
            <a:ext cx="2094061" cy="9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39924" y="2515108"/>
            <a:ext cx="6440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时期主要目标任务和重大举措</a:t>
            </a: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014537" y="1546842"/>
            <a:ext cx="1914525" cy="1414463"/>
            <a:chOff x="-28501" y="-20218"/>
            <a:chExt cx="1913434" cy="1416011"/>
          </a:xfrm>
        </p:grpSpPr>
        <p:pic>
          <p:nvPicPr>
            <p:cNvPr id="36" name="对角圆角矩形 4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01" y="-20218"/>
              <a:ext cx="1913434" cy="141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111979" y="77883"/>
              <a:ext cx="1620033" cy="5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</p:spTree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/>
        </p:nvGrpSpPr>
        <p:grpSpPr>
          <a:xfrm>
            <a:off x="611560" y="1214090"/>
            <a:ext cx="2495550" cy="3365500"/>
            <a:chOff x="980232" y="1249536"/>
            <a:chExt cx="2495550" cy="3365500"/>
          </a:xfrm>
        </p:grpSpPr>
        <p:pic>
          <p:nvPicPr>
            <p:cNvPr id="105" name="Picture 805" descr="C:\Users\jsj\Desktop\集团ppt2015\11.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2" y="1249536"/>
              <a:ext cx="2495550" cy="336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Freeform 949"/>
            <p:cNvSpPr>
              <a:spLocks noEditPoints="1"/>
            </p:cNvSpPr>
            <p:nvPr/>
          </p:nvSpPr>
          <p:spPr bwMode="auto">
            <a:xfrm>
              <a:off x="1315889" y="2452762"/>
              <a:ext cx="149225" cy="171450"/>
            </a:xfrm>
            <a:custGeom>
              <a:avLst/>
              <a:gdLst>
                <a:gd name="T0" fmla="*/ 0 w 94"/>
                <a:gd name="T1" fmla="*/ 76 h 108"/>
                <a:gd name="T2" fmla="*/ 0 w 94"/>
                <a:gd name="T3" fmla="*/ 24 h 108"/>
                <a:gd name="T4" fmla="*/ 42 w 94"/>
                <a:gd name="T5" fmla="*/ 24 h 108"/>
                <a:gd name="T6" fmla="*/ 42 w 94"/>
                <a:gd name="T7" fmla="*/ 0 h 108"/>
                <a:gd name="T8" fmla="*/ 52 w 94"/>
                <a:gd name="T9" fmla="*/ 0 h 108"/>
                <a:gd name="T10" fmla="*/ 52 w 94"/>
                <a:gd name="T11" fmla="*/ 24 h 108"/>
                <a:gd name="T12" fmla="*/ 94 w 94"/>
                <a:gd name="T13" fmla="*/ 24 h 108"/>
                <a:gd name="T14" fmla="*/ 94 w 94"/>
                <a:gd name="T15" fmla="*/ 76 h 108"/>
                <a:gd name="T16" fmla="*/ 84 w 94"/>
                <a:gd name="T17" fmla="*/ 76 h 108"/>
                <a:gd name="T18" fmla="*/ 84 w 94"/>
                <a:gd name="T19" fmla="*/ 70 h 108"/>
                <a:gd name="T20" fmla="*/ 52 w 94"/>
                <a:gd name="T21" fmla="*/ 70 h 108"/>
                <a:gd name="T22" fmla="*/ 52 w 94"/>
                <a:gd name="T23" fmla="*/ 108 h 108"/>
                <a:gd name="T24" fmla="*/ 42 w 94"/>
                <a:gd name="T25" fmla="*/ 108 h 108"/>
                <a:gd name="T26" fmla="*/ 42 w 94"/>
                <a:gd name="T27" fmla="*/ 70 h 108"/>
                <a:gd name="T28" fmla="*/ 10 w 94"/>
                <a:gd name="T29" fmla="*/ 70 h 108"/>
                <a:gd name="T30" fmla="*/ 10 w 94"/>
                <a:gd name="T31" fmla="*/ 76 h 108"/>
                <a:gd name="T32" fmla="*/ 0 w 94"/>
                <a:gd name="T33" fmla="*/ 76 h 108"/>
                <a:gd name="T34" fmla="*/ 10 w 94"/>
                <a:gd name="T35" fmla="*/ 60 h 108"/>
                <a:gd name="T36" fmla="*/ 42 w 94"/>
                <a:gd name="T37" fmla="*/ 60 h 108"/>
                <a:gd name="T38" fmla="*/ 42 w 94"/>
                <a:gd name="T39" fmla="*/ 32 h 108"/>
                <a:gd name="T40" fmla="*/ 10 w 94"/>
                <a:gd name="T41" fmla="*/ 32 h 108"/>
                <a:gd name="T42" fmla="*/ 10 w 94"/>
                <a:gd name="T43" fmla="*/ 60 h 108"/>
                <a:gd name="T44" fmla="*/ 84 w 94"/>
                <a:gd name="T45" fmla="*/ 32 h 108"/>
                <a:gd name="T46" fmla="*/ 52 w 94"/>
                <a:gd name="T47" fmla="*/ 32 h 108"/>
                <a:gd name="T48" fmla="*/ 52 w 94"/>
                <a:gd name="T49" fmla="*/ 60 h 108"/>
                <a:gd name="T50" fmla="*/ 84 w 94"/>
                <a:gd name="T51" fmla="*/ 60 h 108"/>
                <a:gd name="T52" fmla="*/ 84 w 94"/>
                <a:gd name="T53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08">
                  <a:moveTo>
                    <a:pt x="0" y="76"/>
                  </a:moveTo>
                  <a:lnTo>
                    <a:pt x="0" y="24"/>
                  </a:lnTo>
                  <a:lnTo>
                    <a:pt x="42" y="2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24"/>
                  </a:lnTo>
                  <a:lnTo>
                    <a:pt x="94" y="24"/>
                  </a:lnTo>
                  <a:lnTo>
                    <a:pt x="94" y="76"/>
                  </a:lnTo>
                  <a:lnTo>
                    <a:pt x="84" y="76"/>
                  </a:lnTo>
                  <a:lnTo>
                    <a:pt x="84" y="70"/>
                  </a:lnTo>
                  <a:lnTo>
                    <a:pt x="52" y="70"/>
                  </a:lnTo>
                  <a:lnTo>
                    <a:pt x="52" y="108"/>
                  </a:lnTo>
                  <a:lnTo>
                    <a:pt x="42" y="108"/>
                  </a:lnTo>
                  <a:lnTo>
                    <a:pt x="42" y="70"/>
                  </a:lnTo>
                  <a:lnTo>
                    <a:pt x="10" y="70"/>
                  </a:lnTo>
                  <a:lnTo>
                    <a:pt x="10" y="76"/>
                  </a:lnTo>
                  <a:lnTo>
                    <a:pt x="0" y="76"/>
                  </a:lnTo>
                  <a:close/>
                  <a:moveTo>
                    <a:pt x="10" y="60"/>
                  </a:moveTo>
                  <a:lnTo>
                    <a:pt x="42" y="60"/>
                  </a:lnTo>
                  <a:lnTo>
                    <a:pt x="42" y="32"/>
                  </a:lnTo>
                  <a:lnTo>
                    <a:pt x="10" y="32"/>
                  </a:lnTo>
                  <a:lnTo>
                    <a:pt x="10" y="60"/>
                  </a:lnTo>
                  <a:close/>
                  <a:moveTo>
                    <a:pt x="84" y="32"/>
                  </a:moveTo>
                  <a:lnTo>
                    <a:pt x="52" y="32"/>
                  </a:lnTo>
                  <a:lnTo>
                    <a:pt x="52" y="60"/>
                  </a:lnTo>
                  <a:lnTo>
                    <a:pt x="84" y="6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50"/>
            <p:cNvSpPr>
              <a:spLocks noEditPoints="1"/>
            </p:cNvSpPr>
            <p:nvPr/>
          </p:nvSpPr>
          <p:spPr bwMode="auto">
            <a:xfrm>
              <a:off x="1490514" y="2452762"/>
              <a:ext cx="171450" cy="171450"/>
            </a:xfrm>
            <a:custGeom>
              <a:avLst/>
              <a:gdLst>
                <a:gd name="T0" fmla="*/ 6 w 108"/>
                <a:gd name="T1" fmla="*/ 24 h 108"/>
                <a:gd name="T2" fmla="*/ 14 w 108"/>
                <a:gd name="T3" fmla="*/ 4 h 108"/>
                <a:gd name="T4" fmla="*/ 24 w 108"/>
                <a:gd name="T5" fmla="*/ 6 h 108"/>
                <a:gd name="T6" fmla="*/ 38 w 108"/>
                <a:gd name="T7" fmla="*/ 24 h 108"/>
                <a:gd name="T8" fmla="*/ 44 w 108"/>
                <a:gd name="T9" fmla="*/ 0 h 108"/>
                <a:gd name="T10" fmla="*/ 54 w 108"/>
                <a:gd name="T11" fmla="*/ 2 h 108"/>
                <a:gd name="T12" fmla="*/ 50 w 108"/>
                <a:gd name="T13" fmla="*/ 20 h 108"/>
                <a:gd name="T14" fmla="*/ 108 w 108"/>
                <a:gd name="T15" fmla="*/ 24 h 108"/>
                <a:gd name="T16" fmla="*/ 46 w 108"/>
                <a:gd name="T17" fmla="*/ 34 h 108"/>
                <a:gd name="T18" fmla="*/ 42 w 108"/>
                <a:gd name="T19" fmla="*/ 48 h 108"/>
                <a:gd name="T20" fmla="*/ 96 w 108"/>
                <a:gd name="T21" fmla="*/ 56 h 108"/>
                <a:gd name="T22" fmla="*/ 86 w 108"/>
                <a:gd name="T23" fmla="*/ 72 h 108"/>
                <a:gd name="T24" fmla="*/ 74 w 108"/>
                <a:gd name="T25" fmla="*/ 86 h 108"/>
                <a:gd name="T26" fmla="*/ 108 w 108"/>
                <a:gd name="T27" fmla="*/ 96 h 108"/>
                <a:gd name="T28" fmla="*/ 104 w 108"/>
                <a:gd name="T29" fmla="*/ 104 h 108"/>
                <a:gd name="T30" fmla="*/ 102 w 108"/>
                <a:gd name="T31" fmla="*/ 106 h 108"/>
                <a:gd name="T32" fmla="*/ 82 w 108"/>
                <a:gd name="T33" fmla="*/ 100 h 108"/>
                <a:gd name="T34" fmla="*/ 64 w 108"/>
                <a:gd name="T35" fmla="*/ 92 h 108"/>
                <a:gd name="T36" fmla="*/ 24 w 108"/>
                <a:gd name="T37" fmla="*/ 108 h 108"/>
                <a:gd name="T38" fmla="*/ 20 w 108"/>
                <a:gd name="T39" fmla="*/ 98 h 108"/>
                <a:gd name="T40" fmla="*/ 40 w 108"/>
                <a:gd name="T41" fmla="*/ 92 h 108"/>
                <a:gd name="T42" fmla="*/ 56 w 108"/>
                <a:gd name="T43" fmla="*/ 86 h 108"/>
                <a:gd name="T44" fmla="*/ 38 w 108"/>
                <a:gd name="T45" fmla="*/ 60 h 108"/>
                <a:gd name="T46" fmla="*/ 32 w 108"/>
                <a:gd name="T47" fmla="*/ 72 h 108"/>
                <a:gd name="T48" fmla="*/ 16 w 108"/>
                <a:gd name="T49" fmla="*/ 92 h 108"/>
                <a:gd name="T50" fmla="*/ 6 w 108"/>
                <a:gd name="T51" fmla="*/ 102 h 108"/>
                <a:gd name="T52" fmla="*/ 0 w 108"/>
                <a:gd name="T53" fmla="*/ 92 h 108"/>
                <a:gd name="T54" fmla="*/ 22 w 108"/>
                <a:gd name="T55" fmla="*/ 64 h 108"/>
                <a:gd name="T56" fmla="*/ 36 w 108"/>
                <a:gd name="T57" fmla="*/ 34 h 108"/>
                <a:gd name="T58" fmla="*/ 84 w 108"/>
                <a:gd name="T59" fmla="*/ 56 h 108"/>
                <a:gd name="T60" fmla="*/ 46 w 108"/>
                <a:gd name="T61" fmla="*/ 56 h 108"/>
                <a:gd name="T62" fmla="*/ 64 w 108"/>
                <a:gd name="T63" fmla="*/ 80 h 108"/>
                <a:gd name="T64" fmla="*/ 76 w 108"/>
                <a:gd name="T65" fmla="*/ 68 h 108"/>
                <a:gd name="T66" fmla="*/ 88 w 108"/>
                <a:gd name="T67" fmla="*/ 24 h 108"/>
                <a:gd name="T68" fmla="*/ 72 w 108"/>
                <a:gd name="T69" fmla="*/ 8 h 108"/>
                <a:gd name="T70" fmla="*/ 78 w 108"/>
                <a:gd name="T71" fmla="*/ 2 h 108"/>
                <a:gd name="T72" fmla="*/ 82 w 108"/>
                <a:gd name="T73" fmla="*/ 6 h 108"/>
                <a:gd name="T74" fmla="*/ 88 w 108"/>
                <a:gd name="T75" fmla="*/ 2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6" y="3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1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108" y="24"/>
                  </a:lnTo>
                  <a:lnTo>
                    <a:pt x="108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2" y="48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86" y="72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88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82" y="100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46" y="100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40" y="9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6" y="74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2" y="72"/>
                  </a:lnTo>
                  <a:lnTo>
                    <a:pt x="24" y="82"/>
                  </a:lnTo>
                  <a:lnTo>
                    <a:pt x="16" y="9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78"/>
                  </a:lnTo>
                  <a:lnTo>
                    <a:pt x="22" y="64"/>
                  </a:lnTo>
                  <a:lnTo>
                    <a:pt x="30" y="50"/>
                  </a:lnTo>
                  <a:lnTo>
                    <a:pt x="36" y="34"/>
                  </a:lnTo>
                  <a:lnTo>
                    <a:pt x="6" y="34"/>
                  </a:lnTo>
                  <a:close/>
                  <a:moveTo>
                    <a:pt x="84" y="56"/>
                  </a:moveTo>
                  <a:lnTo>
                    <a:pt x="46" y="56"/>
                  </a:lnTo>
                  <a:lnTo>
                    <a:pt x="46" y="56"/>
                  </a:lnTo>
                  <a:lnTo>
                    <a:pt x="54" y="7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76" y="68"/>
                  </a:lnTo>
                  <a:lnTo>
                    <a:pt x="84" y="56"/>
                  </a:lnTo>
                  <a:close/>
                  <a:moveTo>
                    <a:pt x="88" y="24"/>
                  </a:moveTo>
                  <a:lnTo>
                    <a:pt x="88" y="24"/>
                  </a:lnTo>
                  <a:lnTo>
                    <a:pt x="72" y="8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96" y="16"/>
                  </a:lnTo>
                  <a:lnTo>
                    <a:pt x="88" y="24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51"/>
            <p:cNvSpPr/>
            <p:nvPr/>
          </p:nvSpPr>
          <p:spPr bwMode="auto">
            <a:xfrm>
              <a:off x="1490514" y="2452762"/>
              <a:ext cx="171450" cy="171450"/>
            </a:xfrm>
            <a:custGeom>
              <a:avLst/>
              <a:gdLst>
                <a:gd name="T0" fmla="*/ 6 w 108"/>
                <a:gd name="T1" fmla="*/ 34 h 108"/>
                <a:gd name="T2" fmla="*/ 6 w 108"/>
                <a:gd name="T3" fmla="*/ 24 h 108"/>
                <a:gd name="T4" fmla="*/ 6 w 108"/>
                <a:gd name="T5" fmla="*/ 24 h 108"/>
                <a:gd name="T6" fmla="*/ 14 w 108"/>
                <a:gd name="T7" fmla="*/ 4 h 108"/>
                <a:gd name="T8" fmla="*/ 24 w 108"/>
                <a:gd name="T9" fmla="*/ 6 h 108"/>
                <a:gd name="T10" fmla="*/ 24 w 108"/>
                <a:gd name="T11" fmla="*/ 6 h 108"/>
                <a:gd name="T12" fmla="*/ 16 w 108"/>
                <a:gd name="T13" fmla="*/ 24 h 108"/>
                <a:gd name="T14" fmla="*/ 38 w 108"/>
                <a:gd name="T15" fmla="*/ 24 h 108"/>
                <a:gd name="T16" fmla="*/ 38 w 108"/>
                <a:gd name="T17" fmla="*/ 24 h 108"/>
                <a:gd name="T18" fmla="*/ 44 w 108"/>
                <a:gd name="T19" fmla="*/ 0 h 108"/>
                <a:gd name="T20" fmla="*/ 54 w 108"/>
                <a:gd name="T21" fmla="*/ 2 h 108"/>
                <a:gd name="T22" fmla="*/ 54 w 108"/>
                <a:gd name="T23" fmla="*/ 2 h 108"/>
                <a:gd name="T24" fmla="*/ 50 w 108"/>
                <a:gd name="T25" fmla="*/ 20 h 108"/>
                <a:gd name="T26" fmla="*/ 50 w 108"/>
                <a:gd name="T27" fmla="*/ 20 h 108"/>
                <a:gd name="T28" fmla="*/ 50 w 108"/>
                <a:gd name="T29" fmla="*/ 24 h 108"/>
                <a:gd name="T30" fmla="*/ 108 w 108"/>
                <a:gd name="T31" fmla="*/ 24 h 108"/>
                <a:gd name="T32" fmla="*/ 108 w 108"/>
                <a:gd name="T33" fmla="*/ 34 h 108"/>
                <a:gd name="T34" fmla="*/ 46 w 108"/>
                <a:gd name="T35" fmla="*/ 34 h 108"/>
                <a:gd name="T36" fmla="*/ 46 w 108"/>
                <a:gd name="T37" fmla="*/ 34 h 108"/>
                <a:gd name="T38" fmla="*/ 42 w 108"/>
                <a:gd name="T39" fmla="*/ 48 h 108"/>
                <a:gd name="T40" fmla="*/ 96 w 108"/>
                <a:gd name="T41" fmla="*/ 48 h 108"/>
                <a:gd name="T42" fmla="*/ 96 w 108"/>
                <a:gd name="T43" fmla="*/ 56 h 108"/>
                <a:gd name="T44" fmla="*/ 96 w 108"/>
                <a:gd name="T45" fmla="*/ 56 h 108"/>
                <a:gd name="T46" fmla="*/ 86 w 108"/>
                <a:gd name="T47" fmla="*/ 72 h 108"/>
                <a:gd name="T48" fmla="*/ 74 w 108"/>
                <a:gd name="T49" fmla="*/ 86 h 108"/>
                <a:gd name="T50" fmla="*/ 74 w 108"/>
                <a:gd name="T51" fmla="*/ 86 h 108"/>
                <a:gd name="T52" fmla="*/ 88 w 108"/>
                <a:gd name="T53" fmla="*/ 92 h 108"/>
                <a:gd name="T54" fmla="*/ 108 w 108"/>
                <a:gd name="T55" fmla="*/ 96 h 108"/>
                <a:gd name="T56" fmla="*/ 108 w 108"/>
                <a:gd name="T57" fmla="*/ 96 h 108"/>
                <a:gd name="T58" fmla="*/ 104 w 108"/>
                <a:gd name="T59" fmla="*/ 104 h 108"/>
                <a:gd name="T60" fmla="*/ 104 w 108"/>
                <a:gd name="T61" fmla="*/ 104 h 108"/>
                <a:gd name="T62" fmla="*/ 102 w 108"/>
                <a:gd name="T63" fmla="*/ 106 h 108"/>
                <a:gd name="T64" fmla="*/ 102 w 108"/>
                <a:gd name="T65" fmla="*/ 106 h 108"/>
                <a:gd name="T66" fmla="*/ 82 w 108"/>
                <a:gd name="T67" fmla="*/ 100 h 108"/>
                <a:gd name="T68" fmla="*/ 64 w 108"/>
                <a:gd name="T69" fmla="*/ 92 h 108"/>
                <a:gd name="T70" fmla="*/ 64 w 108"/>
                <a:gd name="T71" fmla="*/ 92 h 108"/>
                <a:gd name="T72" fmla="*/ 46 w 108"/>
                <a:gd name="T73" fmla="*/ 100 h 108"/>
                <a:gd name="T74" fmla="*/ 24 w 108"/>
                <a:gd name="T75" fmla="*/ 108 h 108"/>
                <a:gd name="T76" fmla="*/ 24 w 108"/>
                <a:gd name="T77" fmla="*/ 108 h 108"/>
                <a:gd name="T78" fmla="*/ 20 w 108"/>
                <a:gd name="T79" fmla="*/ 98 h 108"/>
                <a:gd name="T80" fmla="*/ 20 w 108"/>
                <a:gd name="T81" fmla="*/ 98 h 108"/>
                <a:gd name="T82" fmla="*/ 40 w 108"/>
                <a:gd name="T83" fmla="*/ 92 h 108"/>
                <a:gd name="T84" fmla="*/ 56 w 108"/>
                <a:gd name="T85" fmla="*/ 86 h 108"/>
                <a:gd name="T86" fmla="*/ 56 w 108"/>
                <a:gd name="T87" fmla="*/ 86 h 108"/>
                <a:gd name="T88" fmla="*/ 46 w 108"/>
                <a:gd name="T89" fmla="*/ 74 h 108"/>
                <a:gd name="T90" fmla="*/ 38 w 108"/>
                <a:gd name="T91" fmla="*/ 60 h 108"/>
                <a:gd name="T92" fmla="*/ 38 w 108"/>
                <a:gd name="T93" fmla="*/ 60 h 108"/>
                <a:gd name="T94" fmla="*/ 32 w 108"/>
                <a:gd name="T95" fmla="*/ 72 h 108"/>
                <a:gd name="T96" fmla="*/ 24 w 108"/>
                <a:gd name="T97" fmla="*/ 82 h 108"/>
                <a:gd name="T98" fmla="*/ 16 w 108"/>
                <a:gd name="T99" fmla="*/ 92 h 108"/>
                <a:gd name="T100" fmla="*/ 6 w 108"/>
                <a:gd name="T101" fmla="*/ 102 h 108"/>
                <a:gd name="T102" fmla="*/ 6 w 108"/>
                <a:gd name="T103" fmla="*/ 102 h 108"/>
                <a:gd name="T104" fmla="*/ 0 w 108"/>
                <a:gd name="T105" fmla="*/ 92 h 108"/>
                <a:gd name="T106" fmla="*/ 0 w 108"/>
                <a:gd name="T107" fmla="*/ 92 h 108"/>
                <a:gd name="T108" fmla="*/ 12 w 108"/>
                <a:gd name="T109" fmla="*/ 78 h 108"/>
                <a:gd name="T110" fmla="*/ 22 w 108"/>
                <a:gd name="T111" fmla="*/ 64 h 108"/>
                <a:gd name="T112" fmla="*/ 30 w 108"/>
                <a:gd name="T113" fmla="*/ 50 h 108"/>
                <a:gd name="T114" fmla="*/ 36 w 108"/>
                <a:gd name="T115" fmla="*/ 34 h 108"/>
                <a:gd name="T116" fmla="*/ 6 w 108"/>
                <a:gd name="T117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108">
                  <a:moveTo>
                    <a:pt x="6" y="3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1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108" y="24"/>
                  </a:lnTo>
                  <a:lnTo>
                    <a:pt x="108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2" y="48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86" y="72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88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82" y="100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46" y="100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40" y="9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6" y="74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2" y="72"/>
                  </a:lnTo>
                  <a:lnTo>
                    <a:pt x="24" y="82"/>
                  </a:lnTo>
                  <a:lnTo>
                    <a:pt x="16" y="9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78"/>
                  </a:lnTo>
                  <a:lnTo>
                    <a:pt x="22" y="64"/>
                  </a:lnTo>
                  <a:lnTo>
                    <a:pt x="30" y="50"/>
                  </a:lnTo>
                  <a:lnTo>
                    <a:pt x="36" y="34"/>
                  </a:lnTo>
                  <a:lnTo>
                    <a:pt x="6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52"/>
            <p:cNvSpPr/>
            <p:nvPr/>
          </p:nvSpPr>
          <p:spPr bwMode="auto">
            <a:xfrm>
              <a:off x="1563539" y="2541662"/>
              <a:ext cx="60325" cy="38100"/>
            </a:xfrm>
            <a:custGeom>
              <a:avLst/>
              <a:gdLst>
                <a:gd name="T0" fmla="*/ 38 w 38"/>
                <a:gd name="T1" fmla="*/ 0 h 24"/>
                <a:gd name="T2" fmla="*/ 0 w 38"/>
                <a:gd name="T3" fmla="*/ 0 h 24"/>
                <a:gd name="T4" fmla="*/ 0 w 38"/>
                <a:gd name="T5" fmla="*/ 0 h 24"/>
                <a:gd name="T6" fmla="*/ 8 w 38"/>
                <a:gd name="T7" fmla="*/ 14 h 24"/>
                <a:gd name="T8" fmla="*/ 18 w 38"/>
                <a:gd name="T9" fmla="*/ 24 h 24"/>
                <a:gd name="T10" fmla="*/ 18 w 38"/>
                <a:gd name="T11" fmla="*/ 24 h 24"/>
                <a:gd name="T12" fmla="*/ 30 w 38"/>
                <a:gd name="T13" fmla="*/ 12 h 24"/>
                <a:gd name="T14" fmla="*/ 38 w 3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30" y="1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53"/>
            <p:cNvSpPr/>
            <p:nvPr/>
          </p:nvSpPr>
          <p:spPr bwMode="auto">
            <a:xfrm>
              <a:off x="1604814" y="2455937"/>
              <a:ext cx="38100" cy="34925"/>
            </a:xfrm>
            <a:custGeom>
              <a:avLst/>
              <a:gdLst>
                <a:gd name="T0" fmla="*/ 16 w 24"/>
                <a:gd name="T1" fmla="*/ 22 h 22"/>
                <a:gd name="T2" fmla="*/ 16 w 24"/>
                <a:gd name="T3" fmla="*/ 22 h 22"/>
                <a:gd name="T4" fmla="*/ 0 w 24"/>
                <a:gd name="T5" fmla="*/ 6 h 22"/>
                <a:gd name="T6" fmla="*/ 6 w 24"/>
                <a:gd name="T7" fmla="*/ 0 h 22"/>
                <a:gd name="T8" fmla="*/ 6 w 24"/>
                <a:gd name="T9" fmla="*/ 0 h 22"/>
                <a:gd name="T10" fmla="*/ 10 w 24"/>
                <a:gd name="T11" fmla="*/ 4 h 22"/>
                <a:gd name="T12" fmla="*/ 10 w 24"/>
                <a:gd name="T13" fmla="*/ 4 h 22"/>
                <a:gd name="T14" fmla="*/ 24 w 24"/>
                <a:gd name="T15" fmla="*/ 14 h 22"/>
                <a:gd name="T16" fmla="*/ 16 w 2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2">
                  <a:moveTo>
                    <a:pt x="16" y="22"/>
                  </a:moveTo>
                  <a:lnTo>
                    <a:pt x="16" y="2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4" y="14"/>
                  </a:lnTo>
                  <a:lnTo>
                    <a:pt x="16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54"/>
            <p:cNvSpPr/>
            <p:nvPr/>
          </p:nvSpPr>
          <p:spPr bwMode="auto">
            <a:xfrm>
              <a:off x="1760389" y="2452762"/>
              <a:ext cx="38100" cy="174625"/>
            </a:xfrm>
            <a:custGeom>
              <a:avLst/>
              <a:gdLst>
                <a:gd name="T0" fmla="*/ 0 w 24"/>
                <a:gd name="T1" fmla="*/ 104 h 110"/>
                <a:gd name="T2" fmla="*/ 0 w 24"/>
                <a:gd name="T3" fmla="*/ 4 h 110"/>
                <a:gd name="T4" fmla="*/ 24 w 24"/>
                <a:gd name="T5" fmla="*/ 0 h 110"/>
                <a:gd name="T6" fmla="*/ 24 w 24"/>
                <a:gd name="T7" fmla="*/ 8 h 110"/>
                <a:gd name="T8" fmla="*/ 8 w 24"/>
                <a:gd name="T9" fmla="*/ 12 h 110"/>
                <a:gd name="T10" fmla="*/ 8 w 24"/>
                <a:gd name="T11" fmla="*/ 98 h 110"/>
                <a:gd name="T12" fmla="*/ 24 w 24"/>
                <a:gd name="T13" fmla="*/ 102 h 110"/>
                <a:gd name="T14" fmla="*/ 24 w 24"/>
                <a:gd name="T15" fmla="*/ 110 h 110"/>
                <a:gd name="T16" fmla="*/ 0 w 24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0">
                  <a:moveTo>
                    <a:pt x="0" y="104"/>
                  </a:moveTo>
                  <a:lnTo>
                    <a:pt x="0" y="4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2"/>
                  </a:lnTo>
                  <a:lnTo>
                    <a:pt x="8" y="98"/>
                  </a:lnTo>
                  <a:lnTo>
                    <a:pt x="24" y="102"/>
                  </a:lnTo>
                  <a:lnTo>
                    <a:pt x="24" y="11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55"/>
            <p:cNvSpPr/>
            <p:nvPr/>
          </p:nvSpPr>
          <p:spPr bwMode="auto">
            <a:xfrm>
              <a:off x="1871514" y="2465462"/>
              <a:ext cx="92075" cy="142875"/>
            </a:xfrm>
            <a:custGeom>
              <a:avLst/>
              <a:gdLst>
                <a:gd name="T0" fmla="*/ 58 w 58"/>
                <a:gd name="T1" fmla="*/ 90 h 90"/>
                <a:gd name="T2" fmla="*/ 0 w 58"/>
                <a:gd name="T3" fmla="*/ 90 h 90"/>
                <a:gd name="T4" fmla="*/ 0 w 58"/>
                <a:gd name="T5" fmla="*/ 84 h 90"/>
                <a:gd name="T6" fmla="*/ 0 w 58"/>
                <a:gd name="T7" fmla="*/ 84 h 90"/>
                <a:gd name="T8" fmla="*/ 4 w 58"/>
                <a:gd name="T9" fmla="*/ 76 h 90"/>
                <a:gd name="T10" fmla="*/ 10 w 58"/>
                <a:gd name="T11" fmla="*/ 68 h 90"/>
                <a:gd name="T12" fmla="*/ 18 w 58"/>
                <a:gd name="T13" fmla="*/ 60 h 90"/>
                <a:gd name="T14" fmla="*/ 28 w 58"/>
                <a:gd name="T15" fmla="*/ 52 h 90"/>
                <a:gd name="T16" fmla="*/ 28 w 58"/>
                <a:gd name="T17" fmla="*/ 52 h 90"/>
                <a:gd name="T18" fmla="*/ 36 w 58"/>
                <a:gd name="T19" fmla="*/ 44 h 90"/>
                <a:gd name="T20" fmla="*/ 42 w 58"/>
                <a:gd name="T21" fmla="*/ 38 h 90"/>
                <a:gd name="T22" fmla="*/ 46 w 58"/>
                <a:gd name="T23" fmla="*/ 32 h 90"/>
                <a:gd name="T24" fmla="*/ 46 w 58"/>
                <a:gd name="T25" fmla="*/ 26 h 90"/>
                <a:gd name="T26" fmla="*/ 46 w 58"/>
                <a:gd name="T27" fmla="*/ 26 h 90"/>
                <a:gd name="T28" fmla="*/ 46 w 58"/>
                <a:gd name="T29" fmla="*/ 18 h 90"/>
                <a:gd name="T30" fmla="*/ 42 w 58"/>
                <a:gd name="T31" fmla="*/ 14 h 90"/>
                <a:gd name="T32" fmla="*/ 36 w 58"/>
                <a:gd name="T33" fmla="*/ 10 h 90"/>
                <a:gd name="T34" fmla="*/ 28 w 58"/>
                <a:gd name="T35" fmla="*/ 8 h 90"/>
                <a:gd name="T36" fmla="*/ 28 w 58"/>
                <a:gd name="T37" fmla="*/ 8 h 90"/>
                <a:gd name="T38" fmla="*/ 22 w 58"/>
                <a:gd name="T39" fmla="*/ 10 h 90"/>
                <a:gd name="T40" fmla="*/ 16 w 58"/>
                <a:gd name="T41" fmla="*/ 14 h 90"/>
                <a:gd name="T42" fmla="*/ 12 w 58"/>
                <a:gd name="T43" fmla="*/ 20 h 90"/>
                <a:gd name="T44" fmla="*/ 10 w 58"/>
                <a:gd name="T45" fmla="*/ 26 h 90"/>
                <a:gd name="T46" fmla="*/ 0 w 58"/>
                <a:gd name="T47" fmla="*/ 22 h 90"/>
                <a:gd name="T48" fmla="*/ 0 w 58"/>
                <a:gd name="T49" fmla="*/ 22 h 90"/>
                <a:gd name="T50" fmla="*/ 6 w 58"/>
                <a:gd name="T51" fmla="*/ 12 h 90"/>
                <a:gd name="T52" fmla="*/ 12 w 58"/>
                <a:gd name="T53" fmla="*/ 6 h 90"/>
                <a:gd name="T54" fmla="*/ 20 w 58"/>
                <a:gd name="T55" fmla="*/ 2 h 90"/>
                <a:gd name="T56" fmla="*/ 30 w 58"/>
                <a:gd name="T57" fmla="*/ 0 h 90"/>
                <a:gd name="T58" fmla="*/ 30 w 58"/>
                <a:gd name="T59" fmla="*/ 0 h 90"/>
                <a:gd name="T60" fmla="*/ 42 w 58"/>
                <a:gd name="T61" fmla="*/ 2 h 90"/>
                <a:gd name="T62" fmla="*/ 50 w 58"/>
                <a:gd name="T63" fmla="*/ 6 h 90"/>
                <a:gd name="T64" fmla="*/ 54 w 58"/>
                <a:gd name="T65" fmla="*/ 14 h 90"/>
                <a:gd name="T66" fmla="*/ 56 w 58"/>
                <a:gd name="T67" fmla="*/ 24 h 90"/>
                <a:gd name="T68" fmla="*/ 56 w 58"/>
                <a:gd name="T69" fmla="*/ 24 h 90"/>
                <a:gd name="T70" fmla="*/ 56 w 58"/>
                <a:gd name="T71" fmla="*/ 32 h 90"/>
                <a:gd name="T72" fmla="*/ 52 w 58"/>
                <a:gd name="T73" fmla="*/ 42 h 90"/>
                <a:gd name="T74" fmla="*/ 44 w 58"/>
                <a:gd name="T75" fmla="*/ 50 h 90"/>
                <a:gd name="T76" fmla="*/ 34 w 58"/>
                <a:gd name="T77" fmla="*/ 58 h 90"/>
                <a:gd name="T78" fmla="*/ 34 w 58"/>
                <a:gd name="T79" fmla="*/ 58 h 90"/>
                <a:gd name="T80" fmla="*/ 20 w 58"/>
                <a:gd name="T81" fmla="*/ 70 h 90"/>
                <a:gd name="T82" fmla="*/ 10 w 58"/>
                <a:gd name="T83" fmla="*/ 82 h 90"/>
                <a:gd name="T84" fmla="*/ 58 w 58"/>
                <a:gd name="T85" fmla="*/ 82 h 90"/>
                <a:gd name="T86" fmla="*/ 58 w 58"/>
                <a:gd name="T8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90">
                  <a:moveTo>
                    <a:pt x="58" y="90"/>
                  </a:moveTo>
                  <a:lnTo>
                    <a:pt x="0" y="9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4" y="76"/>
                  </a:lnTo>
                  <a:lnTo>
                    <a:pt x="10" y="68"/>
                  </a:lnTo>
                  <a:lnTo>
                    <a:pt x="18" y="6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6" y="44"/>
                  </a:lnTo>
                  <a:lnTo>
                    <a:pt x="42" y="38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6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0" y="6"/>
                  </a:lnTo>
                  <a:lnTo>
                    <a:pt x="54" y="1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2" y="42"/>
                  </a:lnTo>
                  <a:lnTo>
                    <a:pt x="44" y="50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0" y="70"/>
                  </a:lnTo>
                  <a:lnTo>
                    <a:pt x="10" y="82"/>
                  </a:lnTo>
                  <a:lnTo>
                    <a:pt x="58" y="82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56"/>
            <p:cNvSpPr>
              <a:spLocks noEditPoints="1"/>
            </p:cNvSpPr>
            <p:nvPr/>
          </p:nvSpPr>
          <p:spPr bwMode="auto">
            <a:xfrm>
              <a:off x="1985814" y="2465462"/>
              <a:ext cx="95250" cy="146050"/>
            </a:xfrm>
            <a:custGeom>
              <a:avLst/>
              <a:gdLst>
                <a:gd name="T0" fmla="*/ 30 w 60"/>
                <a:gd name="T1" fmla="*/ 92 h 92"/>
                <a:gd name="T2" fmla="*/ 30 w 60"/>
                <a:gd name="T3" fmla="*/ 92 h 92"/>
                <a:gd name="T4" fmla="*/ 24 w 60"/>
                <a:gd name="T5" fmla="*/ 92 h 92"/>
                <a:gd name="T6" fmla="*/ 18 w 60"/>
                <a:gd name="T7" fmla="*/ 88 h 92"/>
                <a:gd name="T8" fmla="*/ 12 w 60"/>
                <a:gd name="T9" fmla="*/ 86 h 92"/>
                <a:gd name="T10" fmla="*/ 8 w 60"/>
                <a:gd name="T11" fmla="*/ 80 h 92"/>
                <a:gd name="T12" fmla="*/ 4 w 60"/>
                <a:gd name="T13" fmla="*/ 74 h 92"/>
                <a:gd name="T14" fmla="*/ 2 w 60"/>
                <a:gd name="T15" fmla="*/ 66 h 92"/>
                <a:gd name="T16" fmla="*/ 0 w 60"/>
                <a:gd name="T17" fmla="*/ 46 h 92"/>
                <a:gd name="T18" fmla="*/ 0 w 60"/>
                <a:gd name="T19" fmla="*/ 46 h 92"/>
                <a:gd name="T20" fmla="*/ 2 w 60"/>
                <a:gd name="T21" fmla="*/ 26 h 92"/>
                <a:gd name="T22" fmla="*/ 4 w 60"/>
                <a:gd name="T23" fmla="*/ 20 h 92"/>
                <a:gd name="T24" fmla="*/ 8 w 60"/>
                <a:gd name="T25" fmla="*/ 12 h 92"/>
                <a:gd name="T26" fmla="*/ 12 w 60"/>
                <a:gd name="T27" fmla="*/ 8 h 92"/>
                <a:gd name="T28" fmla="*/ 18 w 60"/>
                <a:gd name="T29" fmla="*/ 4 h 92"/>
                <a:gd name="T30" fmla="*/ 24 w 60"/>
                <a:gd name="T31" fmla="*/ 2 h 92"/>
                <a:gd name="T32" fmla="*/ 30 w 60"/>
                <a:gd name="T33" fmla="*/ 0 h 92"/>
                <a:gd name="T34" fmla="*/ 30 w 60"/>
                <a:gd name="T35" fmla="*/ 0 h 92"/>
                <a:gd name="T36" fmla="*/ 36 w 60"/>
                <a:gd name="T37" fmla="*/ 2 h 92"/>
                <a:gd name="T38" fmla="*/ 42 w 60"/>
                <a:gd name="T39" fmla="*/ 4 h 92"/>
                <a:gd name="T40" fmla="*/ 48 w 60"/>
                <a:gd name="T41" fmla="*/ 8 h 92"/>
                <a:gd name="T42" fmla="*/ 52 w 60"/>
                <a:gd name="T43" fmla="*/ 12 h 92"/>
                <a:gd name="T44" fmla="*/ 54 w 60"/>
                <a:gd name="T45" fmla="*/ 18 h 92"/>
                <a:gd name="T46" fmla="*/ 58 w 60"/>
                <a:gd name="T47" fmla="*/ 26 h 92"/>
                <a:gd name="T48" fmla="*/ 60 w 60"/>
                <a:gd name="T49" fmla="*/ 46 h 92"/>
                <a:gd name="T50" fmla="*/ 60 w 60"/>
                <a:gd name="T51" fmla="*/ 46 h 92"/>
                <a:gd name="T52" fmla="*/ 58 w 60"/>
                <a:gd name="T53" fmla="*/ 66 h 92"/>
                <a:gd name="T54" fmla="*/ 54 w 60"/>
                <a:gd name="T55" fmla="*/ 74 h 92"/>
                <a:gd name="T56" fmla="*/ 52 w 60"/>
                <a:gd name="T57" fmla="*/ 80 h 92"/>
                <a:gd name="T58" fmla="*/ 48 w 60"/>
                <a:gd name="T59" fmla="*/ 86 h 92"/>
                <a:gd name="T60" fmla="*/ 42 w 60"/>
                <a:gd name="T61" fmla="*/ 88 h 92"/>
                <a:gd name="T62" fmla="*/ 36 w 60"/>
                <a:gd name="T63" fmla="*/ 92 h 92"/>
                <a:gd name="T64" fmla="*/ 30 w 60"/>
                <a:gd name="T65" fmla="*/ 92 h 92"/>
                <a:gd name="T66" fmla="*/ 30 w 60"/>
                <a:gd name="T67" fmla="*/ 8 h 92"/>
                <a:gd name="T68" fmla="*/ 30 w 60"/>
                <a:gd name="T69" fmla="*/ 8 h 92"/>
                <a:gd name="T70" fmla="*/ 26 w 60"/>
                <a:gd name="T71" fmla="*/ 10 h 92"/>
                <a:gd name="T72" fmla="*/ 22 w 60"/>
                <a:gd name="T73" fmla="*/ 12 h 92"/>
                <a:gd name="T74" fmla="*/ 16 w 60"/>
                <a:gd name="T75" fmla="*/ 18 h 92"/>
                <a:gd name="T76" fmla="*/ 12 w 60"/>
                <a:gd name="T77" fmla="*/ 30 h 92"/>
                <a:gd name="T78" fmla="*/ 10 w 60"/>
                <a:gd name="T79" fmla="*/ 46 h 92"/>
                <a:gd name="T80" fmla="*/ 10 w 60"/>
                <a:gd name="T81" fmla="*/ 46 h 92"/>
                <a:gd name="T82" fmla="*/ 12 w 60"/>
                <a:gd name="T83" fmla="*/ 64 h 92"/>
                <a:gd name="T84" fmla="*/ 16 w 60"/>
                <a:gd name="T85" fmla="*/ 76 h 92"/>
                <a:gd name="T86" fmla="*/ 18 w 60"/>
                <a:gd name="T87" fmla="*/ 80 h 92"/>
                <a:gd name="T88" fmla="*/ 22 w 60"/>
                <a:gd name="T89" fmla="*/ 82 h 92"/>
                <a:gd name="T90" fmla="*/ 26 w 60"/>
                <a:gd name="T91" fmla="*/ 84 h 92"/>
                <a:gd name="T92" fmla="*/ 30 w 60"/>
                <a:gd name="T93" fmla="*/ 84 h 92"/>
                <a:gd name="T94" fmla="*/ 30 w 60"/>
                <a:gd name="T95" fmla="*/ 84 h 92"/>
                <a:gd name="T96" fmla="*/ 34 w 60"/>
                <a:gd name="T97" fmla="*/ 84 h 92"/>
                <a:gd name="T98" fmla="*/ 38 w 60"/>
                <a:gd name="T99" fmla="*/ 82 h 92"/>
                <a:gd name="T100" fmla="*/ 42 w 60"/>
                <a:gd name="T101" fmla="*/ 80 h 92"/>
                <a:gd name="T102" fmla="*/ 44 w 60"/>
                <a:gd name="T103" fmla="*/ 76 h 92"/>
                <a:gd name="T104" fmla="*/ 48 w 60"/>
                <a:gd name="T105" fmla="*/ 64 h 92"/>
                <a:gd name="T106" fmla="*/ 48 w 60"/>
                <a:gd name="T107" fmla="*/ 46 h 92"/>
                <a:gd name="T108" fmla="*/ 48 w 60"/>
                <a:gd name="T109" fmla="*/ 46 h 92"/>
                <a:gd name="T110" fmla="*/ 48 w 60"/>
                <a:gd name="T111" fmla="*/ 30 h 92"/>
                <a:gd name="T112" fmla="*/ 44 w 60"/>
                <a:gd name="T113" fmla="*/ 18 h 92"/>
                <a:gd name="T114" fmla="*/ 42 w 60"/>
                <a:gd name="T115" fmla="*/ 14 h 92"/>
                <a:gd name="T116" fmla="*/ 38 w 60"/>
                <a:gd name="T117" fmla="*/ 10 h 92"/>
                <a:gd name="T118" fmla="*/ 34 w 60"/>
                <a:gd name="T119" fmla="*/ 8 h 92"/>
                <a:gd name="T120" fmla="*/ 30 w 60"/>
                <a:gd name="T121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92">
                  <a:moveTo>
                    <a:pt x="30" y="92"/>
                  </a:moveTo>
                  <a:lnTo>
                    <a:pt x="30" y="92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2" y="86"/>
                  </a:lnTo>
                  <a:lnTo>
                    <a:pt x="8" y="80"/>
                  </a:lnTo>
                  <a:lnTo>
                    <a:pt x="4" y="74"/>
                  </a:lnTo>
                  <a:lnTo>
                    <a:pt x="2" y="6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2"/>
                  </a:lnTo>
                  <a:lnTo>
                    <a:pt x="54" y="18"/>
                  </a:lnTo>
                  <a:lnTo>
                    <a:pt x="58" y="2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8" y="66"/>
                  </a:lnTo>
                  <a:lnTo>
                    <a:pt x="54" y="74"/>
                  </a:lnTo>
                  <a:lnTo>
                    <a:pt x="52" y="80"/>
                  </a:lnTo>
                  <a:lnTo>
                    <a:pt x="48" y="86"/>
                  </a:lnTo>
                  <a:lnTo>
                    <a:pt x="42" y="88"/>
                  </a:lnTo>
                  <a:lnTo>
                    <a:pt x="36" y="92"/>
                  </a:lnTo>
                  <a:lnTo>
                    <a:pt x="30" y="92"/>
                  </a:lnTo>
                  <a:close/>
                  <a:moveTo>
                    <a:pt x="30" y="8"/>
                  </a:moveTo>
                  <a:lnTo>
                    <a:pt x="30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12" y="3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2" y="64"/>
                  </a:lnTo>
                  <a:lnTo>
                    <a:pt x="16" y="76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26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4" y="84"/>
                  </a:lnTo>
                  <a:lnTo>
                    <a:pt x="38" y="82"/>
                  </a:lnTo>
                  <a:lnTo>
                    <a:pt x="42" y="80"/>
                  </a:lnTo>
                  <a:lnTo>
                    <a:pt x="44" y="76"/>
                  </a:lnTo>
                  <a:lnTo>
                    <a:pt x="48" y="64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57"/>
            <p:cNvSpPr/>
            <p:nvPr/>
          </p:nvSpPr>
          <p:spPr bwMode="auto">
            <a:xfrm>
              <a:off x="1985814" y="2465462"/>
              <a:ext cx="95250" cy="146050"/>
            </a:xfrm>
            <a:custGeom>
              <a:avLst/>
              <a:gdLst>
                <a:gd name="T0" fmla="*/ 30 w 60"/>
                <a:gd name="T1" fmla="*/ 92 h 92"/>
                <a:gd name="T2" fmla="*/ 30 w 60"/>
                <a:gd name="T3" fmla="*/ 92 h 92"/>
                <a:gd name="T4" fmla="*/ 24 w 60"/>
                <a:gd name="T5" fmla="*/ 92 h 92"/>
                <a:gd name="T6" fmla="*/ 18 w 60"/>
                <a:gd name="T7" fmla="*/ 88 h 92"/>
                <a:gd name="T8" fmla="*/ 12 w 60"/>
                <a:gd name="T9" fmla="*/ 86 h 92"/>
                <a:gd name="T10" fmla="*/ 8 w 60"/>
                <a:gd name="T11" fmla="*/ 80 h 92"/>
                <a:gd name="T12" fmla="*/ 4 w 60"/>
                <a:gd name="T13" fmla="*/ 74 h 92"/>
                <a:gd name="T14" fmla="*/ 2 w 60"/>
                <a:gd name="T15" fmla="*/ 66 h 92"/>
                <a:gd name="T16" fmla="*/ 0 w 60"/>
                <a:gd name="T17" fmla="*/ 46 h 92"/>
                <a:gd name="T18" fmla="*/ 0 w 60"/>
                <a:gd name="T19" fmla="*/ 46 h 92"/>
                <a:gd name="T20" fmla="*/ 2 w 60"/>
                <a:gd name="T21" fmla="*/ 26 h 92"/>
                <a:gd name="T22" fmla="*/ 4 w 60"/>
                <a:gd name="T23" fmla="*/ 20 h 92"/>
                <a:gd name="T24" fmla="*/ 8 w 60"/>
                <a:gd name="T25" fmla="*/ 12 h 92"/>
                <a:gd name="T26" fmla="*/ 12 w 60"/>
                <a:gd name="T27" fmla="*/ 8 h 92"/>
                <a:gd name="T28" fmla="*/ 18 w 60"/>
                <a:gd name="T29" fmla="*/ 4 h 92"/>
                <a:gd name="T30" fmla="*/ 24 w 60"/>
                <a:gd name="T31" fmla="*/ 2 h 92"/>
                <a:gd name="T32" fmla="*/ 30 w 60"/>
                <a:gd name="T33" fmla="*/ 0 h 92"/>
                <a:gd name="T34" fmla="*/ 30 w 60"/>
                <a:gd name="T35" fmla="*/ 0 h 92"/>
                <a:gd name="T36" fmla="*/ 36 w 60"/>
                <a:gd name="T37" fmla="*/ 2 h 92"/>
                <a:gd name="T38" fmla="*/ 42 w 60"/>
                <a:gd name="T39" fmla="*/ 4 h 92"/>
                <a:gd name="T40" fmla="*/ 48 w 60"/>
                <a:gd name="T41" fmla="*/ 8 h 92"/>
                <a:gd name="T42" fmla="*/ 52 w 60"/>
                <a:gd name="T43" fmla="*/ 12 h 92"/>
                <a:gd name="T44" fmla="*/ 54 w 60"/>
                <a:gd name="T45" fmla="*/ 18 h 92"/>
                <a:gd name="T46" fmla="*/ 58 w 60"/>
                <a:gd name="T47" fmla="*/ 26 h 92"/>
                <a:gd name="T48" fmla="*/ 60 w 60"/>
                <a:gd name="T49" fmla="*/ 46 h 92"/>
                <a:gd name="T50" fmla="*/ 60 w 60"/>
                <a:gd name="T51" fmla="*/ 46 h 92"/>
                <a:gd name="T52" fmla="*/ 58 w 60"/>
                <a:gd name="T53" fmla="*/ 66 h 92"/>
                <a:gd name="T54" fmla="*/ 54 w 60"/>
                <a:gd name="T55" fmla="*/ 74 h 92"/>
                <a:gd name="T56" fmla="*/ 52 w 60"/>
                <a:gd name="T57" fmla="*/ 80 h 92"/>
                <a:gd name="T58" fmla="*/ 48 w 60"/>
                <a:gd name="T59" fmla="*/ 86 h 92"/>
                <a:gd name="T60" fmla="*/ 42 w 60"/>
                <a:gd name="T61" fmla="*/ 88 h 92"/>
                <a:gd name="T62" fmla="*/ 36 w 60"/>
                <a:gd name="T63" fmla="*/ 92 h 92"/>
                <a:gd name="T64" fmla="*/ 30 w 60"/>
                <a:gd name="T6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92">
                  <a:moveTo>
                    <a:pt x="30" y="92"/>
                  </a:moveTo>
                  <a:lnTo>
                    <a:pt x="30" y="92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2" y="86"/>
                  </a:lnTo>
                  <a:lnTo>
                    <a:pt x="8" y="80"/>
                  </a:lnTo>
                  <a:lnTo>
                    <a:pt x="4" y="74"/>
                  </a:lnTo>
                  <a:lnTo>
                    <a:pt x="2" y="6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2"/>
                  </a:lnTo>
                  <a:lnTo>
                    <a:pt x="54" y="18"/>
                  </a:lnTo>
                  <a:lnTo>
                    <a:pt x="58" y="2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8" y="66"/>
                  </a:lnTo>
                  <a:lnTo>
                    <a:pt x="54" y="74"/>
                  </a:lnTo>
                  <a:lnTo>
                    <a:pt x="52" y="80"/>
                  </a:lnTo>
                  <a:lnTo>
                    <a:pt x="48" y="86"/>
                  </a:lnTo>
                  <a:lnTo>
                    <a:pt x="42" y="88"/>
                  </a:lnTo>
                  <a:lnTo>
                    <a:pt x="36" y="92"/>
                  </a:lnTo>
                  <a:lnTo>
                    <a:pt x="30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58"/>
            <p:cNvSpPr/>
            <p:nvPr/>
          </p:nvSpPr>
          <p:spPr bwMode="auto">
            <a:xfrm>
              <a:off x="2001689" y="2478162"/>
              <a:ext cx="60325" cy="120650"/>
            </a:xfrm>
            <a:custGeom>
              <a:avLst/>
              <a:gdLst>
                <a:gd name="T0" fmla="*/ 20 w 38"/>
                <a:gd name="T1" fmla="*/ 0 h 76"/>
                <a:gd name="T2" fmla="*/ 20 w 38"/>
                <a:gd name="T3" fmla="*/ 0 h 76"/>
                <a:gd name="T4" fmla="*/ 16 w 38"/>
                <a:gd name="T5" fmla="*/ 2 h 76"/>
                <a:gd name="T6" fmla="*/ 12 w 38"/>
                <a:gd name="T7" fmla="*/ 4 h 76"/>
                <a:gd name="T8" fmla="*/ 6 w 38"/>
                <a:gd name="T9" fmla="*/ 10 h 76"/>
                <a:gd name="T10" fmla="*/ 2 w 38"/>
                <a:gd name="T11" fmla="*/ 22 h 76"/>
                <a:gd name="T12" fmla="*/ 0 w 38"/>
                <a:gd name="T13" fmla="*/ 38 h 76"/>
                <a:gd name="T14" fmla="*/ 0 w 38"/>
                <a:gd name="T15" fmla="*/ 38 h 76"/>
                <a:gd name="T16" fmla="*/ 2 w 38"/>
                <a:gd name="T17" fmla="*/ 56 h 76"/>
                <a:gd name="T18" fmla="*/ 6 w 38"/>
                <a:gd name="T19" fmla="*/ 68 h 76"/>
                <a:gd name="T20" fmla="*/ 8 w 38"/>
                <a:gd name="T21" fmla="*/ 72 h 76"/>
                <a:gd name="T22" fmla="*/ 12 w 38"/>
                <a:gd name="T23" fmla="*/ 74 h 76"/>
                <a:gd name="T24" fmla="*/ 16 w 38"/>
                <a:gd name="T25" fmla="*/ 76 h 76"/>
                <a:gd name="T26" fmla="*/ 20 w 38"/>
                <a:gd name="T27" fmla="*/ 76 h 76"/>
                <a:gd name="T28" fmla="*/ 20 w 38"/>
                <a:gd name="T29" fmla="*/ 76 h 76"/>
                <a:gd name="T30" fmla="*/ 24 w 38"/>
                <a:gd name="T31" fmla="*/ 76 h 76"/>
                <a:gd name="T32" fmla="*/ 28 w 38"/>
                <a:gd name="T33" fmla="*/ 74 h 76"/>
                <a:gd name="T34" fmla="*/ 32 w 38"/>
                <a:gd name="T35" fmla="*/ 72 h 76"/>
                <a:gd name="T36" fmla="*/ 34 w 38"/>
                <a:gd name="T37" fmla="*/ 68 h 76"/>
                <a:gd name="T38" fmla="*/ 38 w 38"/>
                <a:gd name="T39" fmla="*/ 56 h 76"/>
                <a:gd name="T40" fmla="*/ 38 w 38"/>
                <a:gd name="T41" fmla="*/ 38 h 76"/>
                <a:gd name="T42" fmla="*/ 38 w 38"/>
                <a:gd name="T43" fmla="*/ 38 h 76"/>
                <a:gd name="T44" fmla="*/ 38 w 38"/>
                <a:gd name="T45" fmla="*/ 22 h 76"/>
                <a:gd name="T46" fmla="*/ 34 w 38"/>
                <a:gd name="T47" fmla="*/ 10 h 76"/>
                <a:gd name="T48" fmla="*/ 32 w 38"/>
                <a:gd name="T49" fmla="*/ 6 h 76"/>
                <a:gd name="T50" fmla="*/ 28 w 38"/>
                <a:gd name="T51" fmla="*/ 2 h 76"/>
                <a:gd name="T52" fmla="*/ 24 w 38"/>
                <a:gd name="T53" fmla="*/ 0 h 76"/>
                <a:gd name="T54" fmla="*/ 20 w 38"/>
                <a:gd name="T5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76">
                  <a:moveTo>
                    <a:pt x="20" y="0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56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12" y="74"/>
                  </a:lnTo>
                  <a:lnTo>
                    <a:pt x="16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2" y="72"/>
                  </a:lnTo>
                  <a:lnTo>
                    <a:pt x="34" y="68"/>
                  </a:lnTo>
                  <a:lnTo>
                    <a:pt x="38" y="5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22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59"/>
            <p:cNvSpPr/>
            <p:nvPr/>
          </p:nvSpPr>
          <p:spPr bwMode="auto">
            <a:xfrm>
              <a:off x="2115989" y="2465462"/>
              <a:ext cx="53975" cy="142875"/>
            </a:xfrm>
            <a:custGeom>
              <a:avLst/>
              <a:gdLst>
                <a:gd name="T0" fmla="*/ 24 w 34"/>
                <a:gd name="T1" fmla="*/ 90 h 90"/>
                <a:gd name="T2" fmla="*/ 24 w 34"/>
                <a:gd name="T3" fmla="*/ 20 h 90"/>
                <a:gd name="T4" fmla="*/ 24 w 34"/>
                <a:gd name="T5" fmla="*/ 20 h 90"/>
                <a:gd name="T6" fmla="*/ 14 w 34"/>
                <a:gd name="T7" fmla="*/ 28 h 90"/>
                <a:gd name="T8" fmla="*/ 0 w 34"/>
                <a:gd name="T9" fmla="*/ 34 h 90"/>
                <a:gd name="T10" fmla="*/ 0 w 34"/>
                <a:gd name="T11" fmla="*/ 24 h 90"/>
                <a:gd name="T12" fmla="*/ 0 w 34"/>
                <a:gd name="T13" fmla="*/ 24 h 90"/>
                <a:gd name="T14" fmla="*/ 10 w 34"/>
                <a:gd name="T15" fmla="*/ 20 h 90"/>
                <a:gd name="T16" fmla="*/ 18 w 34"/>
                <a:gd name="T17" fmla="*/ 14 h 90"/>
                <a:gd name="T18" fmla="*/ 24 w 34"/>
                <a:gd name="T19" fmla="*/ 8 h 90"/>
                <a:gd name="T20" fmla="*/ 26 w 34"/>
                <a:gd name="T21" fmla="*/ 0 h 90"/>
                <a:gd name="T22" fmla="*/ 34 w 34"/>
                <a:gd name="T23" fmla="*/ 0 h 90"/>
                <a:gd name="T24" fmla="*/ 34 w 34"/>
                <a:gd name="T25" fmla="*/ 90 h 90"/>
                <a:gd name="T26" fmla="*/ 24 w 34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90">
                  <a:moveTo>
                    <a:pt x="24" y="9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8" y="14"/>
                  </a:lnTo>
                  <a:lnTo>
                    <a:pt x="24" y="8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90"/>
                  </a:lnTo>
                  <a:lnTo>
                    <a:pt x="24" y="90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60"/>
            <p:cNvSpPr/>
            <p:nvPr/>
          </p:nvSpPr>
          <p:spPr bwMode="auto">
            <a:xfrm>
              <a:off x="2220764" y="2468637"/>
              <a:ext cx="92075" cy="142875"/>
            </a:xfrm>
            <a:custGeom>
              <a:avLst/>
              <a:gdLst>
                <a:gd name="T0" fmla="*/ 0 w 58"/>
                <a:gd name="T1" fmla="*/ 66 h 90"/>
                <a:gd name="T2" fmla="*/ 10 w 58"/>
                <a:gd name="T3" fmla="*/ 64 h 90"/>
                <a:gd name="T4" fmla="*/ 10 w 58"/>
                <a:gd name="T5" fmla="*/ 64 h 90"/>
                <a:gd name="T6" fmla="*/ 12 w 58"/>
                <a:gd name="T7" fmla="*/ 72 h 90"/>
                <a:gd name="T8" fmla="*/ 16 w 58"/>
                <a:gd name="T9" fmla="*/ 78 h 90"/>
                <a:gd name="T10" fmla="*/ 22 w 58"/>
                <a:gd name="T11" fmla="*/ 82 h 90"/>
                <a:gd name="T12" fmla="*/ 30 w 58"/>
                <a:gd name="T13" fmla="*/ 82 h 90"/>
                <a:gd name="T14" fmla="*/ 30 w 58"/>
                <a:gd name="T15" fmla="*/ 82 h 90"/>
                <a:gd name="T16" fmla="*/ 38 w 58"/>
                <a:gd name="T17" fmla="*/ 80 h 90"/>
                <a:gd name="T18" fmla="*/ 44 w 58"/>
                <a:gd name="T19" fmla="*/ 76 h 90"/>
                <a:gd name="T20" fmla="*/ 48 w 58"/>
                <a:gd name="T21" fmla="*/ 70 h 90"/>
                <a:gd name="T22" fmla="*/ 48 w 58"/>
                <a:gd name="T23" fmla="*/ 60 h 90"/>
                <a:gd name="T24" fmla="*/ 48 w 58"/>
                <a:gd name="T25" fmla="*/ 60 h 90"/>
                <a:gd name="T26" fmla="*/ 48 w 58"/>
                <a:gd name="T27" fmla="*/ 50 h 90"/>
                <a:gd name="T28" fmla="*/ 44 w 58"/>
                <a:gd name="T29" fmla="*/ 44 h 90"/>
                <a:gd name="T30" fmla="*/ 38 w 58"/>
                <a:gd name="T31" fmla="*/ 40 h 90"/>
                <a:gd name="T32" fmla="*/ 30 w 58"/>
                <a:gd name="T33" fmla="*/ 38 h 90"/>
                <a:gd name="T34" fmla="*/ 30 w 58"/>
                <a:gd name="T35" fmla="*/ 38 h 90"/>
                <a:gd name="T36" fmla="*/ 24 w 58"/>
                <a:gd name="T37" fmla="*/ 40 h 90"/>
                <a:gd name="T38" fmla="*/ 18 w 58"/>
                <a:gd name="T39" fmla="*/ 42 h 90"/>
                <a:gd name="T40" fmla="*/ 14 w 58"/>
                <a:gd name="T41" fmla="*/ 44 h 90"/>
                <a:gd name="T42" fmla="*/ 10 w 58"/>
                <a:gd name="T43" fmla="*/ 48 h 90"/>
                <a:gd name="T44" fmla="*/ 4 w 58"/>
                <a:gd name="T45" fmla="*/ 46 h 90"/>
                <a:gd name="T46" fmla="*/ 8 w 58"/>
                <a:gd name="T47" fmla="*/ 0 h 90"/>
                <a:gd name="T48" fmla="*/ 54 w 58"/>
                <a:gd name="T49" fmla="*/ 0 h 90"/>
                <a:gd name="T50" fmla="*/ 54 w 58"/>
                <a:gd name="T51" fmla="*/ 10 h 90"/>
                <a:gd name="T52" fmla="*/ 16 w 58"/>
                <a:gd name="T53" fmla="*/ 10 h 90"/>
                <a:gd name="T54" fmla="*/ 14 w 58"/>
                <a:gd name="T55" fmla="*/ 36 h 90"/>
                <a:gd name="T56" fmla="*/ 14 w 58"/>
                <a:gd name="T57" fmla="*/ 36 h 90"/>
                <a:gd name="T58" fmla="*/ 22 w 58"/>
                <a:gd name="T59" fmla="*/ 32 h 90"/>
                <a:gd name="T60" fmla="*/ 32 w 58"/>
                <a:gd name="T61" fmla="*/ 30 h 90"/>
                <a:gd name="T62" fmla="*/ 32 w 58"/>
                <a:gd name="T63" fmla="*/ 30 h 90"/>
                <a:gd name="T64" fmla="*/ 42 w 58"/>
                <a:gd name="T65" fmla="*/ 32 h 90"/>
                <a:gd name="T66" fmla="*/ 50 w 58"/>
                <a:gd name="T67" fmla="*/ 38 h 90"/>
                <a:gd name="T68" fmla="*/ 56 w 58"/>
                <a:gd name="T69" fmla="*/ 46 h 90"/>
                <a:gd name="T70" fmla="*/ 58 w 58"/>
                <a:gd name="T71" fmla="*/ 58 h 90"/>
                <a:gd name="T72" fmla="*/ 58 w 58"/>
                <a:gd name="T73" fmla="*/ 58 h 90"/>
                <a:gd name="T74" fmla="*/ 56 w 58"/>
                <a:gd name="T75" fmla="*/ 72 h 90"/>
                <a:gd name="T76" fmla="*/ 52 w 58"/>
                <a:gd name="T77" fmla="*/ 82 h 90"/>
                <a:gd name="T78" fmla="*/ 48 w 58"/>
                <a:gd name="T79" fmla="*/ 86 h 90"/>
                <a:gd name="T80" fmla="*/ 42 w 58"/>
                <a:gd name="T81" fmla="*/ 88 h 90"/>
                <a:gd name="T82" fmla="*/ 30 w 58"/>
                <a:gd name="T83" fmla="*/ 90 h 90"/>
                <a:gd name="T84" fmla="*/ 30 w 58"/>
                <a:gd name="T85" fmla="*/ 90 h 90"/>
                <a:gd name="T86" fmla="*/ 18 w 58"/>
                <a:gd name="T87" fmla="*/ 88 h 90"/>
                <a:gd name="T88" fmla="*/ 10 w 58"/>
                <a:gd name="T89" fmla="*/ 84 h 90"/>
                <a:gd name="T90" fmla="*/ 4 w 58"/>
                <a:gd name="T91" fmla="*/ 76 h 90"/>
                <a:gd name="T92" fmla="*/ 0 w 58"/>
                <a:gd name="T93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90">
                  <a:moveTo>
                    <a:pt x="0" y="66"/>
                  </a:moveTo>
                  <a:lnTo>
                    <a:pt x="10" y="64"/>
                  </a:lnTo>
                  <a:lnTo>
                    <a:pt x="10" y="64"/>
                  </a:lnTo>
                  <a:lnTo>
                    <a:pt x="12" y="72"/>
                  </a:lnTo>
                  <a:lnTo>
                    <a:pt x="16" y="78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8" y="80"/>
                  </a:lnTo>
                  <a:lnTo>
                    <a:pt x="44" y="76"/>
                  </a:lnTo>
                  <a:lnTo>
                    <a:pt x="48" y="7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50"/>
                  </a:lnTo>
                  <a:lnTo>
                    <a:pt x="44" y="44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4" y="40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4" y="46"/>
                  </a:lnTo>
                  <a:lnTo>
                    <a:pt x="8" y="0"/>
                  </a:lnTo>
                  <a:lnTo>
                    <a:pt x="54" y="0"/>
                  </a:lnTo>
                  <a:lnTo>
                    <a:pt x="54" y="10"/>
                  </a:lnTo>
                  <a:lnTo>
                    <a:pt x="16" y="1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22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42" y="32"/>
                  </a:lnTo>
                  <a:lnTo>
                    <a:pt x="50" y="38"/>
                  </a:lnTo>
                  <a:lnTo>
                    <a:pt x="56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2" y="82"/>
                  </a:lnTo>
                  <a:lnTo>
                    <a:pt x="48" y="86"/>
                  </a:lnTo>
                  <a:lnTo>
                    <a:pt x="42" y="88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4"/>
                  </a:lnTo>
                  <a:lnTo>
                    <a:pt x="4" y="7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61"/>
            <p:cNvSpPr/>
            <p:nvPr/>
          </p:nvSpPr>
          <p:spPr bwMode="auto">
            <a:xfrm>
              <a:off x="2220764" y="2468637"/>
              <a:ext cx="92075" cy="142875"/>
            </a:xfrm>
            <a:custGeom>
              <a:avLst/>
              <a:gdLst>
                <a:gd name="T0" fmla="*/ 0 w 58"/>
                <a:gd name="T1" fmla="*/ 66 h 90"/>
                <a:gd name="T2" fmla="*/ 10 w 58"/>
                <a:gd name="T3" fmla="*/ 64 h 90"/>
                <a:gd name="T4" fmla="*/ 10 w 58"/>
                <a:gd name="T5" fmla="*/ 64 h 90"/>
                <a:gd name="T6" fmla="*/ 12 w 58"/>
                <a:gd name="T7" fmla="*/ 72 h 90"/>
                <a:gd name="T8" fmla="*/ 16 w 58"/>
                <a:gd name="T9" fmla="*/ 78 h 90"/>
                <a:gd name="T10" fmla="*/ 22 w 58"/>
                <a:gd name="T11" fmla="*/ 82 h 90"/>
                <a:gd name="T12" fmla="*/ 30 w 58"/>
                <a:gd name="T13" fmla="*/ 82 h 90"/>
                <a:gd name="T14" fmla="*/ 30 w 58"/>
                <a:gd name="T15" fmla="*/ 82 h 90"/>
                <a:gd name="T16" fmla="*/ 38 w 58"/>
                <a:gd name="T17" fmla="*/ 80 h 90"/>
                <a:gd name="T18" fmla="*/ 44 w 58"/>
                <a:gd name="T19" fmla="*/ 76 h 90"/>
                <a:gd name="T20" fmla="*/ 48 w 58"/>
                <a:gd name="T21" fmla="*/ 70 h 90"/>
                <a:gd name="T22" fmla="*/ 48 w 58"/>
                <a:gd name="T23" fmla="*/ 60 h 90"/>
                <a:gd name="T24" fmla="*/ 48 w 58"/>
                <a:gd name="T25" fmla="*/ 60 h 90"/>
                <a:gd name="T26" fmla="*/ 48 w 58"/>
                <a:gd name="T27" fmla="*/ 50 h 90"/>
                <a:gd name="T28" fmla="*/ 44 w 58"/>
                <a:gd name="T29" fmla="*/ 44 h 90"/>
                <a:gd name="T30" fmla="*/ 38 w 58"/>
                <a:gd name="T31" fmla="*/ 40 h 90"/>
                <a:gd name="T32" fmla="*/ 30 w 58"/>
                <a:gd name="T33" fmla="*/ 38 h 90"/>
                <a:gd name="T34" fmla="*/ 30 w 58"/>
                <a:gd name="T35" fmla="*/ 38 h 90"/>
                <a:gd name="T36" fmla="*/ 24 w 58"/>
                <a:gd name="T37" fmla="*/ 40 h 90"/>
                <a:gd name="T38" fmla="*/ 18 w 58"/>
                <a:gd name="T39" fmla="*/ 42 h 90"/>
                <a:gd name="T40" fmla="*/ 14 w 58"/>
                <a:gd name="T41" fmla="*/ 44 h 90"/>
                <a:gd name="T42" fmla="*/ 10 w 58"/>
                <a:gd name="T43" fmla="*/ 48 h 90"/>
                <a:gd name="T44" fmla="*/ 4 w 58"/>
                <a:gd name="T45" fmla="*/ 46 h 90"/>
                <a:gd name="T46" fmla="*/ 8 w 58"/>
                <a:gd name="T47" fmla="*/ 0 h 90"/>
                <a:gd name="T48" fmla="*/ 54 w 58"/>
                <a:gd name="T49" fmla="*/ 0 h 90"/>
                <a:gd name="T50" fmla="*/ 54 w 58"/>
                <a:gd name="T51" fmla="*/ 10 h 90"/>
                <a:gd name="T52" fmla="*/ 16 w 58"/>
                <a:gd name="T53" fmla="*/ 10 h 90"/>
                <a:gd name="T54" fmla="*/ 14 w 58"/>
                <a:gd name="T55" fmla="*/ 36 h 90"/>
                <a:gd name="T56" fmla="*/ 14 w 58"/>
                <a:gd name="T57" fmla="*/ 36 h 90"/>
                <a:gd name="T58" fmla="*/ 22 w 58"/>
                <a:gd name="T59" fmla="*/ 32 h 90"/>
                <a:gd name="T60" fmla="*/ 32 w 58"/>
                <a:gd name="T61" fmla="*/ 30 h 90"/>
                <a:gd name="T62" fmla="*/ 32 w 58"/>
                <a:gd name="T63" fmla="*/ 30 h 90"/>
                <a:gd name="T64" fmla="*/ 42 w 58"/>
                <a:gd name="T65" fmla="*/ 32 h 90"/>
                <a:gd name="T66" fmla="*/ 50 w 58"/>
                <a:gd name="T67" fmla="*/ 38 h 90"/>
                <a:gd name="T68" fmla="*/ 56 w 58"/>
                <a:gd name="T69" fmla="*/ 46 h 90"/>
                <a:gd name="T70" fmla="*/ 58 w 58"/>
                <a:gd name="T71" fmla="*/ 58 h 90"/>
                <a:gd name="T72" fmla="*/ 58 w 58"/>
                <a:gd name="T73" fmla="*/ 58 h 90"/>
                <a:gd name="T74" fmla="*/ 56 w 58"/>
                <a:gd name="T75" fmla="*/ 72 h 90"/>
                <a:gd name="T76" fmla="*/ 52 w 58"/>
                <a:gd name="T77" fmla="*/ 82 h 90"/>
                <a:gd name="T78" fmla="*/ 48 w 58"/>
                <a:gd name="T79" fmla="*/ 86 h 90"/>
                <a:gd name="T80" fmla="*/ 42 w 58"/>
                <a:gd name="T81" fmla="*/ 88 h 90"/>
                <a:gd name="T82" fmla="*/ 30 w 58"/>
                <a:gd name="T83" fmla="*/ 90 h 90"/>
                <a:gd name="T84" fmla="*/ 30 w 58"/>
                <a:gd name="T85" fmla="*/ 90 h 90"/>
                <a:gd name="T86" fmla="*/ 18 w 58"/>
                <a:gd name="T87" fmla="*/ 88 h 90"/>
                <a:gd name="T88" fmla="*/ 10 w 58"/>
                <a:gd name="T89" fmla="*/ 84 h 90"/>
                <a:gd name="T90" fmla="*/ 4 w 58"/>
                <a:gd name="T91" fmla="*/ 76 h 90"/>
                <a:gd name="T92" fmla="*/ 0 w 58"/>
                <a:gd name="T93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90">
                  <a:moveTo>
                    <a:pt x="0" y="66"/>
                  </a:moveTo>
                  <a:lnTo>
                    <a:pt x="10" y="64"/>
                  </a:lnTo>
                  <a:lnTo>
                    <a:pt x="10" y="64"/>
                  </a:lnTo>
                  <a:lnTo>
                    <a:pt x="12" y="72"/>
                  </a:lnTo>
                  <a:lnTo>
                    <a:pt x="16" y="78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8" y="80"/>
                  </a:lnTo>
                  <a:lnTo>
                    <a:pt x="44" y="76"/>
                  </a:lnTo>
                  <a:lnTo>
                    <a:pt x="48" y="7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50"/>
                  </a:lnTo>
                  <a:lnTo>
                    <a:pt x="44" y="44"/>
                  </a:lnTo>
                  <a:lnTo>
                    <a:pt x="38" y="40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4" y="40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4" y="46"/>
                  </a:lnTo>
                  <a:lnTo>
                    <a:pt x="8" y="0"/>
                  </a:lnTo>
                  <a:lnTo>
                    <a:pt x="54" y="0"/>
                  </a:lnTo>
                  <a:lnTo>
                    <a:pt x="54" y="10"/>
                  </a:lnTo>
                  <a:lnTo>
                    <a:pt x="16" y="1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22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42" y="32"/>
                  </a:lnTo>
                  <a:lnTo>
                    <a:pt x="50" y="38"/>
                  </a:lnTo>
                  <a:lnTo>
                    <a:pt x="56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2" y="82"/>
                  </a:lnTo>
                  <a:lnTo>
                    <a:pt x="48" y="86"/>
                  </a:lnTo>
                  <a:lnTo>
                    <a:pt x="42" y="88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4"/>
                  </a:lnTo>
                  <a:lnTo>
                    <a:pt x="4" y="76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962"/>
            <p:cNvSpPr/>
            <p:nvPr/>
          </p:nvSpPr>
          <p:spPr bwMode="auto">
            <a:xfrm>
              <a:off x="2385864" y="2452762"/>
              <a:ext cx="38100" cy="174625"/>
            </a:xfrm>
            <a:custGeom>
              <a:avLst/>
              <a:gdLst>
                <a:gd name="T0" fmla="*/ 16 w 24"/>
                <a:gd name="T1" fmla="*/ 98 h 110"/>
                <a:gd name="T2" fmla="*/ 16 w 24"/>
                <a:gd name="T3" fmla="*/ 12 h 110"/>
                <a:gd name="T4" fmla="*/ 0 w 24"/>
                <a:gd name="T5" fmla="*/ 8 h 110"/>
                <a:gd name="T6" fmla="*/ 0 w 24"/>
                <a:gd name="T7" fmla="*/ 0 h 110"/>
                <a:gd name="T8" fmla="*/ 24 w 24"/>
                <a:gd name="T9" fmla="*/ 4 h 110"/>
                <a:gd name="T10" fmla="*/ 24 w 24"/>
                <a:gd name="T11" fmla="*/ 104 h 110"/>
                <a:gd name="T12" fmla="*/ 0 w 24"/>
                <a:gd name="T13" fmla="*/ 110 h 110"/>
                <a:gd name="T14" fmla="*/ 0 w 24"/>
                <a:gd name="T15" fmla="*/ 102 h 110"/>
                <a:gd name="T16" fmla="*/ 16 w 24"/>
                <a:gd name="T17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0">
                  <a:moveTo>
                    <a:pt x="16" y="98"/>
                  </a:moveTo>
                  <a:lnTo>
                    <a:pt x="16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104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16" y="98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963"/>
            <p:cNvSpPr/>
            <p:nvPr/>
          </p:nvSpPr>
          <p:spPr bwMode="auto">
            <a:xfrm>
              <a:off x="2538264" y="2465462"/>
              <a:ext cx="50800" cy="142875"/>
            </a:xfrm>
            <a:custGeom>
              <a:avLst/>
              <a:gdLst>
                <a:gd name="T0" fmla="*/ 24 w 32"/>
                <a:gd name="T1" fmla="*/ 90 h 90"/>
                <a:gd name="T2" fmla="*/ 24 w 32"/>
                <a:gd name="T3" fmla="*/ 20 h 90"/>
                <a:gd name="T4" fmla="*/ 24 w 32"/>
                <a:gd name="T5" fmla="*/ 20 h 90"/>
                <a:gd name="T6" fmla="*/ 12 w 32"/>
                <a:gd name="T7" fmla="*/ 28 h 90"/>
                <a:gd name="T8" fmla="*/ 0 w 32"/>
                <a:gd name="T9" fmla="*/ 34 h 90"/>
                <a:gd name="T10" fmla="*/ 0 w 32"/>
                <a:gd name="T11" fmla="*/ 24 h 90"/>
                <a:gd name="T12" fmla="*/ 0 w 32"/>
                <a:gd name="T13" fmla="*/ 24 h 90"/>
                <a:gd name="T14" fmla="*/ 10 w 32"/>
                <a:gd name="T15" fmla="*/ 20 h 90"/>
                <a:gd name="T16" fmla="*/ 16 w 32"/>
                <a:gd name="T17" fmla="*/ 14 h 90"/>
                <a:gd name="T18" fmla="*/ 22 w 32"/>
                <a:gd name="T19" fmla="*/ 8 h 90"/>
                <a:gd name="T20" fmla="*/ 26 w 32"/>
                <a:gd name="T21" fmla="*/ 0 h 90"/>
                <a:gd name="T22" fmla="*/ 32 w 32"/>
                <a:gd name="T23" fmla="*/ 0 h 90"/>
                <a:gd name="T24" fmla="*/ 32 w 32"/>
                <a:gd name="T25" fmla="*/ 90 h 90"/>
                <a:gd name="T26" fmla="*/ 24 w 3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90">
                  <a:moveTo>
                    <a:pt x="24" y="9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12" y="2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90"/>
                  </a:lnTo>
                  <a:lnTo>
                    <a:pt x="24" y="90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64"/>
            <p:cNvSpPr/>
            <p:nvPr/>
          </p:nvSpPr>
          <p:spPr bwMode="auto">
            <a:xfrm>
              <a:off x="2655739" y="2465462"/>
              <a:ext cx="50800" cy="142875"/>
            </a:xfrm>
            <a:custGeom>
              <a:avLst/>
              <a:gdLst>
                <a:gd name="T0" fmla="*/ 24 w 32"/>
                <a:gd name="T1" fmla="*/ 90 h 90"/>
                <a:gd name="T2" fmla="*/ 24 w 32"/>
                <a:gd name="T3" fmla="*/ 20 h 90"/>
                <a:gd name="T4" fmla="*/ 24 w 32"/>
                <a:gd name="T5" fmla="*/ 20 h 90"/>
                <a:gd name="T6" fmla="*/ 12 w 32"/>
                <a:gd name="T7" fmla="*/ 28 h 90"/>
                <a:gd name="T8" fmla="*/ 0 w 32"/>
                <a:gd name="T9" fmla="*/ 34 h 90"/>
                <a:gd name="T10" fmla="*/ 0 w 32"/>
                <a:gd name="T11" fmla="*/ 24 h 90"/>
                <a:gd name="T12" fmla="*/ 0 w 32"/>
                <a:gd name="T13" fmla="*/ 24 h 90"/>
                <a:gd name="T14" fmla="*/ 8 w 32"/>
                <a:gd name="T15" fmla="*/ 20 h 90"/>
                <a:gd name="T16" fmla="*/ 16 w 32"/>
                <a:gd name="T17" fmla="*/ 14 h 90"/>
                <a:gd name="T18" fmla="*/ 22 w 32"/>
                <a:gd name="T19" fmla="*/ 8 h 90"/>
                <a:gd name="T20" fmla="*/ 26 w 32"/>
                <a:gd name="T21" fmla="*/ 0 h 90"/>
                <a:gd name="T22" fmla="*/ 32 w 32"/>
                <a:gd name="T23" fmla="*/ 0 h 90"/>
                <a:gd name="T24" fmla="*/ 32 w 32"/>
                <a:gd name="T25" fmla="*/ 90 h 90"/>
                <a:gd name="T26" fmla="*/ 24 w 3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90">
                  <a:moveTo>
                    <a:pt x="24" y="9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12" y="2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90"/>
                  </a:lnTo>
                  <a:lnTo>
                    <a:pt x="24" y="90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965"/>
            <p:cNvSpPr>
              <a:spLocks noEditPoints="1"/>
            </p:cNvSpPr>
            <p:nvPr/>
          </p:nvSpPr>
          <p:spPr bwMode="auto">
            <a:xfrm>
              <a:off x="2754164" y="2462287"/>
              <a:ext cx="171450" cy="158750"/>
            </a:xfrm>
            <a:custGeom>
              <a:avLst/>
              <a:gdLst>
                <a:gd name="T0" fmla="*/ 0 w 108"/>
                <a:gd name="T1" fmla="*/ 52 h 100"/>
                <a:gd name="T2" fmla="*/ 0 w 108"/>
                <a:gd name="T3" fmla="*/ 42 h 100"/>
                <a:gd name="T4" fmla="*/ 108 w 108"/>
                <a:gd name="T5" fmla="*/ 42 h 100"/>
                <a:gd name="T6" fmla="*/ 108 w 108"/>
                <a:gd name="T7" fmla="*/ 52 h 100"/>
                <a:gd name="T8" fmla="*/ 32 w 108"/>
                <a:gd name="T9" fmla="*/ 52 h 100"/>
                <a:gd name="T10" fmla="*/ 30 w 108"/>
                <a:gd name="T11" fmla="*/ 62 h 100"/>
                <a:gd name="T12" fmla="*/ 94 w 108"/>
                <a:gd name="T13" fmla="*/ 62 h 100"/>
                <a:gd name="T14" fmla="*/ 94 w 108"/>
                <a:gd name="T15" fmla="*/ 62 h 100"/>
                <a:gd name="T16" fmla="*/ 92 w 108"/>
                <a:gd name="T17" fmla="*/ 84 h 100"/>
                <a:gd name="T18" fmla="*/ 92 w 108"/>
                <a:gd name="T19" fmla="*/ 84 h 100"/>
                <a:gd name="T20" fmla="*/ 90 w 108"/>
                <a:gd name="T21" fmla="*/ 90 h 100"/>
                <a:gd name="T22" fmla="*/ 86 w 108"/>
                <a:gd name="T23" fmla="*/ 96 h 100"/>
                <a:gd name="T24" fmla="*/ 80 w 108"/>
                <a:gd name="T25" fmla="*/ 98 h 100"/>
                <a:gd name="T26" fmla="*/ 70 w 108"/>
                <a:gd name="T27" fmla="*/ 100 h 100"/>
                <a:gd name="T28" fmla="*/ 44 w 108"/>
                <a:gd name="T29" fmla="*/ 100 h 100"/>
                <a:gd name="T30" fmla="*/ 44 w 108"/>
                <a:gd name="T31" fmla="*/ 100 h 100"/>
                <a:gd name="T32" fmla="*/ 42 w 108"/>
                <a:gd name="T33" fmla="*/ 92 h 100"/>
                <a:gd name="T34" fmla="*/ 42 w 108"/>
                <a:gd name="T35" fmla="*/ 92 h 100"/>
                <a:gd name="T36" fmla="*/ 42 w 108"/>
                <a:gd name="T37" fmla="*/ 90 h 100"/>
                <a:gd name="T38" fmla="*/ 42 w 108"/>
                <a:gd name="T39" fmla="*/ 90 h 100"/>
                <a:gd name="T40" fmla="*/ 66 w 108"/>
                <a:gd name="T41" fmla="*/ 90 h 100"/>
                <a:gd name="T42" fmla="*/ 66 w 108"/>
                <a:gd name="T43" fmla="*/ 90 h 100"/>
                <a:gd name="T44" fmla="*/ 74 w 108"/>
                <a:gd name="T45" fmla="*/ 90 h 100"/>
                <a:gd name="T46" fmla="*/ 78 w 108"/>
                <a:gd name="T47" fmla="*/ 88 h 100"/>
                <a:gd name="T48" fmla="*/ 80 w 108"/>
                <a:gd name="T49" fmla="*/ 86 h 100"/>
                <a:gd name="T50" fmla="*/ 82 w 108"/>
                <a:gd name="T51" fmla="*/ 82 h 100"/>
                <a:gd name="T52" fmla="*/ 82 w 108"/>
                <a:gd name="T53" fmla="*/ 82 h 100"/>
                <a:gd name="T54" fmla="*/ 82 w 108"/>
                <a:gd name="T55" fmla="*/ 72 h 100"/>
                <a:gd name="T56" fmla="*/ 16 w 108"/>
                <a:gd name="T57" fmla="*/ 72 h 100"/>
                <a:gd name="T58" fmla="*/ 22 w 108"/>
                <a:gd name="T59" fmla="*/ 52 h 100"/>
                <a:gd name="T60" fmla="*/ 0 w 108"/>
                <a:gd name="T61" fmla="*/ 52 h 100"/>
                <a:gd name="T62" fmla="*/ 16 w 108"/>
                <a:gd name="T63" fmla="*/ 0 h 100"/>
                <a:gd name="T64" fmla="*/ 92 w 108"/>
                <a:gd name="T65" fmla="*/ 0 h 100"/>
                <a:gd name="T66" fmla="*/ 92 w 108"/>
                <a:gd name="T67" fmla="*/ 32 h 100"/>
                <a:gd name="T68" fmla="*/ 16 w 108"/>
                <a:gd name="T69" fmla="*/ 32 h 100"/>
                <a:gd name="T70" fmla="*/ 16 w 108"/>
                <a:gd name="T71" fmla="*/ 0 h 100"/>
                <a:gd name="T72" fmla="*/ 26 w 108"/>
                <a:gd name="T73" fmla="*/ 24 h 100"/>
                <a:gd name="T74" fmla="*/ 82 w 108"/>
                <a:gd name="T75" fmla="*/ 24 h 100"/>
                <a:gd name="T76" fmla="*/ 82 w 108"/>
                <a:gd name="T77" fmla="*/ 8 h 100"/>
                <a:gd name="T78" fmla="*/ 26 w 108"/>
                <a:gd name="T79" fmla="*/ 8 h 100"/>
                <a:gd name="T80" fmla="*/ 26 w 108"/>
                <a:gd name="T81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00">
                  <a:moveTo>
                    <a:pt x="0" y="52"/>
                  </a:moveTo>
                  <a:lnTo>
                    <a:pt x="0" y="42"/>
                  </a:lnTo>
                  <a:lnTo>
                    <a:pt x="108" y="42"/>
                  </a:lnTo>
                  <a:lnTo>
                    <a:pt x="108" y="52"/>
                  </a:lnTo>
                  <a:lnTo>
                    <a:pt x="32" y="52"/>
                  </a:lnTo>
                  <a:lnTo>
                    <a:pt x="30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0" y="90"/>
                  </a:lnTo>
                  <a:lnTo>
                    <a:pt x="86" y="96"/>
                  </a:lnTo>
                  <a:lnTo>
                    <a:pt x="80" y="98"/>
                  </a:lnTo>
                  <a:lnTo>
                    <a:pt x="70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2" y="72"/>
                  </a:lnTo>
                  <a:lnTo>
                    <a:pt x="16" y="72"/>
                  </a:lnTo>
                  <a:lnTo>
                    <a:pt x="22" y="52"/>
                  </a:lnTo>
                  <a:lnTo>
                    <a:pt x="0" y="52"/>
                  </a:lnTo>
                  <a:close/>
                  <a:moveTo>
                    <a:pt x="16" y="0"/>
                  </a:moveTo>
                  <a:lnTo>
                    <a:pt x="92" y="0"/>
                  </a:lnTo>
                  <a:lnTo>
                    <a:pt x="92" y="32"/>
                  </a:lnTo>
                  <a:lnTo>
                    <a:pt x="16" y="32"/>
                  </a:lnTo>
                  <a:lnTo>
                    <a:pt x="16" y="0"/>
                  </a:lnTo>
                  <a:close/>
                  <a:moveTo>
                    <a:pt x="26" y="24"/>
                  </a:moveTo>
                  <a:lnTo>
                    <a:pt x="82" y="24"/>
                  </a:lnTo>
                  <a:lnTo>
                    <a:pt x="82" y="8"/>
                  </a:lnTo>
                  <a:lnTo>
                    <a:pt x="26" y="8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9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87624" y="1366416"/>
              <a:ext cx="200611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国民经济和社会发展第十三个五年规划纲要</a:t>
              </a: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草案</a:t>
              </a: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459226" y="4299942"/>
            <a:ext cx="800219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</a:t>
            </a:r>
          </a:p>
        </p:txBody>
      </p:sp>
      <p:sp>
        <p:nvSpPr>
          <p:cNvPr id="126" name="矩形 125"/>
          <p:cNvSpPr>
            <a:spLocks noChangeAspect="1"/>
          </p:cNvSpPr>
          <p:nvPr/>
        </p:nvSpPr>
        <p:spPr>
          <a:xfrm>
            <a:off x="3157612" y="1131888"/>
            <a:ext cx="5302176" cy="3108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C00000"/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27" name="组合 126"/>
          <p:cNvGrpSpPr/>
          <p:nvPr/>
        </p:nvGrpSpPr>
        <p:grpSpPr bwMode="auto">
          <a:xfrm>
            <a:off x="4514094" y="1016000"/>
            <a:ext cx="2589213" cy="649288"/>
            <a:chOff x="3097213" y="1795463"/>
            <a:chExt cx="2589212" cy="649287"/>
          </a:xfrm>
          <a:solidFill>
            <a:srgbClr val="C00000"/>
          </a:solidFill>
        </p:grpSpPr>
        <p:sp>
          <p:nvSpPr>
            <p:cNvPr id="128" name="MH_Other_1"/>
            <p:cNvSpPr/>
            <p:nvPr/>
          </p:nvSpPr>
          <p:spPr>
            <a:xfrm>
              <a:off x="3097213" y="1795463"/>
              <a:ext cx="276225" cy="120650"/>
            </a:xfrm>
            <a:custGeom>
              <a:avLst/>
              <a:gdLst>
                <a:gd name="connsiteX0" fmla="*/ 131005 w 311731"/>
                <a:gd name="connsiteY0" fmla="*/ 0 h 121823"/>
                <a:gd name="connsiteX1" fmla="*/ 180725 w 311731"/>
                <a:gd name="connsiteY1" fmla="*/ 0 h 121823"/>
                <a:gd name="connsiteX2" fmla="*/ 205433 w 311731"/>
                <a:gd name="connsiteY2" fmla="*/ 4162 h 121823"/>
                <a:gd name="connsiteX3" fmla="*/ 309453 w 311731"/>
                <a:gd name="connsiteY3" fmla="*/ 109253 h 121823"/>
                <a:gd name="connsiteX4" fmla="*/ 311731 w 311731"/>
                <a:gd name="connsiteY4" fmla="*/ 121823 h 121823"/>
                <a:gd name="connsiteX5" fmla="*/ 0 w 311731"/>
                <a:gd name="connsiteY5" fmla="*/ 121823 h 121823"/>
                <a:gd name="connsiteX6" fmla="*/ 2277 w 311731"/>
                <a:gd name="connsiteY6" fmla="*/ 109253 h 121823"/>
                <a:gd name="connsiteX7" fmla="*/ 106298 w 311731"/>
                <a:gd name="connsiteY7" fmla="*/ 4162 h 12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731" h="121823">
                  <a:moveTo>
                    <a:pt x="131005" y="0"/>
                  </a:moveTo>
                  <a:lnTo>
                    <a:pt x="180725" y="0"/>
                  </a:lnTo>
                  <a:lnTo>
                    <a:pt x="205433" y="4162"/>
                  </a:lnTo>
                  <a:cubicBezTo>
                    <a:pt x="252408" y="20443"/>
                    <a:pt x="290475" y="59254"/>
                    <a:pt x="309453" y="109253"/>
                  </a:cubicBezTo>
                  <a:lnTo>
                    <a:pt x="311731" y="121823"/>
                  </a:lnTo>
                  <a:lnTo>
                    <a:pt x="0" y="121823"/>
                  </a:lnTo>
                  <a:lnTo>
                    <a:pt x="2277" y="109253"/>
                  </a:lnTo>
                  <a:cubicBezTo>
                    <a:pt x="21256" y="59254"/>
                    <a:pt x="59323" y="20443"/>
                    <a:pt x="106298" y="416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MH_Other_2"/>
            <p:cNvSpPr/>
            <p:nvPr/>
          </p:nvSpPr>
          <p:spPr>
            <a:xfrm>
              <a:off x="5424487" y="1795463"/>
              <a:ext cx="261938" cy="120650"/>
            </a:xfrm>
            <a:custGeom>
              <a:avLst/>
              <a:gdLst>
                <a:gd name="connsiteX0" fmla="*/ 145370 w 318081"/>
                <a:gd name="connsiteY0" fmla="*/ 0 h 130555"/>
                <a:gd name="connsiteX1" fmla="*/ 172710 w 318081"/>
                <a:gd name="connsiteY1" fmla="*/ 0 h 130555"/>
                <a:gd name="connsiteX2" fmla="*/ 209618 w 318081"/>
                <a:gd name="connsiteY2" fmla="*/ 6428 h 130555"/>
                <a:gd name="connsiteX3" fmla="*/ 315757 w 318081"/>
                <a:gd name="connsiteY3" fmla="*/ 117294 h 130555"/>
                <a:gd name="connsiteX4" fmla="*/ 318081 w 318081"/>
                <a:gd name="connsiteY4" fmla="*/ 130555 h 130555"/>
                <a:gd name="connsiteX5" fmla="*/ 0 w 318081"/>
                <a:gd name="connsiteY5" fmla="*/ 130555 h 130555"/>
                <a:gd name="connsiteX6" fmla="*/ 2324 w 318081"/>
                <a:gd name="connsiteY6" fmla="*/ 117294 h 130555"/>
                <a:gd name="connsiteX7" fmla="*/ 108463 w 318081"/>
                <a:gd name="connsiteY7" fmla="*/ 6428 h 1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081" h="130555">
                  <a:moveTo>
                    <a:pt x="145370" y="0"/>
                  </a:moveTo>
                  <a:lnTo>
                    <a:pt x="172710" y="0"/>
                  </a:lnTo>
                  <a:lnTo>
                    <a:pt x="209618" y="6428"/>
                  </a:lnTo>
                  <a:cubicBezTo>
                    <a:pt x="257550" y="23604"/>
                    <a:pt x="296392" y="64548"/>
                    <a:pt x="315757" y="117294"/>
                  </a:cubicBezTo>
                  <a:lnTo>
                    <a:pt x="318081" y="130555"/>
                  </a:lnTo>
                  <a:lnTo>
                    <a:pt x="0" y="130555"/>
                  </a:lnTo>
                  <a:lnTo>
                    <a:pt x="2324" y="117294"/>
                  </a:lnTo>
                  <a:cubicBezTo>
                    <a:pt x="21689" y="64548"/>
                    <a:pt x="60531" y="23604"/>
                    <a:pt x="108463" y="642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MH_SubTitle_1"/>
            <p:cNvSpPr/>
            <p:nvPr/>
          </p:nvSpPr>
          <p:spPr>
            <a:xfrm>
              <a:off x="3236913" y="1795463"/>
              <a:ext cx="2308224" cy="649287"/>
            </a:xfrm>
            <a:custGeom>
              <a:avLst/>
              <a:gdLst>
                <a:gd name="connsiteX0" fmla="*/ 0 w 2600830"/>
                <a:gd name="connsiteY0" fmla="*/ 0 h 649288"/>
                <a:gd name="connsiteX1" fmla="*/ 2600830 w 2600830"/>
                <a:gd name="connsiteY1" fmla="*/ 0 h 649288"/>
                <a:gd name="connsiteX2" fmla="*/ 2520047 w 2600830"/>
                <a:gd name="connsiteY2" fmla="*/ 89402 h 649288"/>
                <a:gd name="connsiteX3" fmla="*/ 1945040 w 2600830"/>
                <a:gd name="connsiteY3" fmla="*/ 646112 h 649288"/>
                <a:gd name="connsiteX4" fmla="*/ 648052 w 2600830"/>
                <a:gd name="connsiteY4" fmla="*/ 649287 h 649288"/>
                <a:gd name="connsiteX5" fmla="*/ 77908 w 2600830"/>
                <a:gd name="connsiteY5" fmla="*/ 84156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0830" h="649288">
                  <a:moveTo>
                    <a:pt x="0" y="0"/>
                  </a:moveTo>
                  <a:lnTo>
                    <a:pt x="2600830" y="0"/>
                  </a:lnTo>
                  <a:lnTo>
                    <a:pt x="2520047" y="89402"/>
                  </a:lnTo>
                  <a:cubicBezTo>
                    <a:pt x="2351572" y="318525"/>
                    <a:pt x="2323328" y="645186"/>
                    <a:pt x="1945040" y="646112"/>
                  </a:cubicBezTo>
                  <a:lnTo>
                    <a:pt x="648052" y="649287"/>
                  </a:lnTo>
                  <a:cubicBezTo>
                    <a:pt x="269764" y="650213"/>
                    <a:pt x="245977" y="310819"/>
                    <a:pt x="77908" y="84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solidFill>
                  <a:srgbClr val="635B9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3403675" y="1844675"/>
            <a:ext cx="4782344" cy="1981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紧围绕全面建成小康社会奋斗目标，针对发展不平衡、不协调、不可持续等突出问题，强调要牢固树立和贯彻落实创新、协调、绿色、开放、共享的发展理念，明确了今后五年经济社会发展的主要目标任务，提出了一系列支撑发展的重大政策、重大工程和重大项目，突出了以下六个方面。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2" name="Picture 104" descr="星光5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24" y="4076700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04" descr="星光5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12" y="981075"/>
            <a:ext cx="4048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Rectangle 17"/>
          <p:cNvSpPr>
            <a:spLocks noChangeArrowheads="1"/>
          </p:cNvSpPr>
          <p:nvPr/>
        </p:nvSpPr>
        <p:spPr bwMode="auto">
          <a:xfrm>
            <a:off x="4932040" y="1093788"/>
            <a:ext cx="17281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spc="225" dirty="0">
                <a:solidFill>
                  <a:schemeClr val="bg1"/>
                </a:solidFill>
                <a:latin typeface="Nexa Light" panose="02000000000000000000" pitchFamily="2" charset="0"/>
                <a:ea typeface="微软雅黑" panose="020B0503020204020204" pitchFamily="34" charset="-122"/>
              </a:rPr>
              <a:t>《</a:t>
            </a:r>
            <a:r>
              <a:rPr lang="zh-CN" altLang="en-US" sz="2000" b="1" spc="225" dirty="0">
                <a:solidFill>
                  <a:schemeClr val="bg1"/>
                </a:solidFill>
                <a:latin typeface="Nexa Light" panose="02000000000000000000" pitchFamily="2" charset="0"/>
                <a:ea typeface="微软雅黑" panose="020B0503020204020204" pitchFamily="34" charset="-122"/>
              </a:rPr>
              <a:t>纲要草案</a:t>
            </a:r>
            <a:r>
              <a:rPr lang="en-US" altLang="zh-CN" sz="2000" b="1" spc="225" dirty="0">
                <a:solidFill>
                  <a:schemeClr val="bg1"/>
                </a:solidFill>
                <a:latin typeface="Nexa Light" panose="02000000000000000000" pitchFamily="2" charset="0"/>
                <a:ea typeface="微软雅黑" panose="020B0503020204020204" pitchFamily="34" charset="-122"/>
              </a:rPr>
              <a:t>》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48148E-6 L 0.5809 0.00154 L 0.58246 -0.60833 " pathEditMode="relative" rAng="0" ptsTypes="AAA">
                                      <p:cBhvr>
                                        <p:cTn id="26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303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47 -0.00432 L -0.54983 -0.00463 L -0.55052 0.60124 " pathEditMode="relative" rAng="0" ptsTypes="AAA">
                                      <p:cBhvr>
                                        <p:cTn id="31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302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 animBg="1"/>
      <p:bldP spid="131" grpId="0"/>
      <p:bldP spid="1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7636" y="769985"/>
            <a:ext cx="617866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保持经济中高速增长，推动产业迈向中高端水平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416" y="712242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750" y="13603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实现全面建成小康社会目标，到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年国内生产总值和城乡居民人均收入比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年翻一番，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时期经济年均增长保持在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以上。加快推进产业结构优化升级，实施一批技术水平高、带动能力强的重大工程。到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年，先进制造业、现代服务业、战略性新兴产业比重大幅提升，全员劳动生产率从人均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8.7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万元提高到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万元以上。届时，我国经济总量超过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万亿元，发展的质量和效益明显提高。在我们这样一个人口众多的发展中国家，这将是非常了不起的成就。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7636" y="769985"/>
            <a:ext cx="617866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强化创新引领作用，为发展注入强大动力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416" y="712242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750" y="13603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是引领发展的第一动力，必须摆在国家发展全局的核心位置，深入实施创新驱动发展战略。启动一批新的国家重大科技项目，建设一批高水平的国家科学中心和技术创新中心，培育壮大一批有国际竞争力的创新型领军企业。持续推动大众创业、万众创新。促进大数据、云计算、物联网广泛应用。加快建设质量强国、制造强国。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年，力争在基础研究、应用研究和战略前沿领域取得重大突破，全社会研发经费投入强度达到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，科技进步对经济增长的贡献率达到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，迈进创新型国家和人才强国行列。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7636" y="757285"/>
            <a:ext cx="6826732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推进新型城镇化和农业现代化，促进城乡区域协调发展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416" y="699542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750" y="13476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缩小城乡区域差距，既是调整经济结构的重点，也是释放发展潜力的关键。要深入推进以人为核心的新型城镇化，实现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亿左右农业转移人口和其他常住人口在城镇落户，完成约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亿人居住的棚户区和城中村改造，引导约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亿人在中西部地区就近城镇化。到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年，常住人口城镇化率达到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、户籍人口城镇化率达到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。实施一批水利、农机、现代种业等工程，推动农业适度规模经营和区域化布局、标准化生产、社会化服务。到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年，粮食等主要农产品供给和质量安全得到更好保障，农业现代化水平明显提高。以区域发展总体战略为基础，以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三大战略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为引领，形成沿海沿江沿线经济带为主的纵向横向经济轴带，培育一批辐射带动力强的城市群和增长极。加强重大基础设施建设，高铁营业里程达到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万公里、覆盖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以上的大城市，新建改建高速公路通车里程约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万公里，实现城乡宽带网络全覆盖。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7636" y="764428"/>
            <a:ext cx="653870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推动形成绿色生产生活方式，加快改善生态环境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416" y="706685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750" y="1354757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坚持在发展中保护、在保护中发展，持续推进生态文明建设。深入实施大气、水、土壤污染防治行动计划，加强生态保护和修复。今后五年，单位国内生产总值用水量、能耗、二氧化碳排放量分别下降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，森林覆盖率达到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23.04%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，能源资源开发利用效率大幅提高，生态环境质量总体改善。特别是治理大气雾霾取得明显进展，地级及以上城市空气质量优良天数比率超过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。我们要持之以恒，建设天蓝、地绿、水清的美丽中国。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7636" y="757285"/>
            <a:ext cx="653870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深化改革开放，构建发展新体制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416" y="699542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750" y="13476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根本上要靠改革开放。必须全面深化改革，坚持和完善基本经济制度，建立现代产权制度，基本建成法治政府，使市场在资源配置中起决定性作用和更好发挥政府作用，加快形成引领经济发展新常态的体制机制和发展方式。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一带一路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取得重大进展，国际产能合作实现新的突破。对外贸易向优进优出转变，服务贸易比重显著提升，从贸易大国迈向贸易强国。全面实行准入前国民待遇加负面清单管理制度，逐步构建高标准自由贸易区网络，基本形成开放型经济新体制新格局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7636" y="769985"/>
            <a:ext cx="653870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持续增进民生福祉，使全体人民共享发展成果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416" y="712242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750" y="13603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以人民为中心的发展思想，努力补齐基本民生保障的短板，朝着共同富裕方向稳步前进。坚决打赢脱贫攻坚战，我国现行标准下的农村贫困人口实现脱贫，贫困县全部摘帽，解决区域性整体贫困。建立国家基本公共服务项目清单。建立健全更加公平更可持续的社会保障制度。实施义务教育学校标准化、普及高中阶段教育、建设世界一流大学和一流学科等工程，劳动年龄人口平均受教育年限从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10.23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年提高到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10.8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年。实现城镇新增就业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万人以上。完善收入分配制度，缩小收入差距，提高中等收入人口比重。完善住房保障体系，城镇棚户区住房改造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万套。推进健康中国建设，人均预期寿命提高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岁。构建现代公共文化服务体系，实施公民道德建设、中华文化传承等工程。我们既要让人民的物质生活更殷实，又要让人民的精神生活更丰富。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750" y="771550"/>
            <a:ext cx="7920038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时期经济社会发展工作，实现全面建成小康社会目标，必须着力把握好三点。</a:t>
            </a:r>
          </a:p>
        </p:txBody>
      </p:sp>
      <p:sp>
        <p:nvSpPr>
          <p:cNvPr id="3" name="矩形 101"/>
          <p:cNvSpPr>
            <a:spLocks noChangeArrowheads="1"/>
          </p:cNvSpPr>
          <p:nvPr/>
        </p:nvSpPr>
        <p:spPr bwMode="auto">
          <a:xfrm>
            <a:off x="3419872" y="3939902"/>
            <a:ext cx="1584695" cy="4320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三方面要求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03841" y="3385315"/>
            <a:ext cx="7303509" cy="423128"/>
            <a:chOff x="876790" y="3135487"/>
            <a:chExt cx="7303509" cy="423128"/>
          </a:xfrm>
        </p:grpSpPr>
        <p:sp>
          <p:nvSpPr>
            <p:cNvPr id="5" name="Freeform 378"/>
            <p:cNvSpPr>
              <a:spLocks noChangeArrowheads="1"/>
            </p:cNvSpPr>
            <p:nvPr/>
          </p:nvSpPr>
          <p:spPr bwMode="auto">
            <a:xfrm>
              <a:off x="876790" y="3250274"/>
              <a:ext cx="955184" cy="193552"/>
            </a:xfrm>
            <a:custGeom>
              <a:avLst/>
              <a:gdLst>
                <a:gd name="T0" fmla="*/ 255 w 255"/>
                <a:gd name="T1" fmla="*/ 33 h 65"/>
                <a:gd name="T2" fmla="*/ 239 w 255"/>
                <a:gd name="T3" fmla="*/ 0 h 65"/>
                <a:gd name="T4" fmla="*/ 17 w 255"/>
                <a:gd name="T5" fmla="*/ 0 h 65"/>
                <a:gd name="T6" fmla="*/ 0 w 255"/>
                <a:gd name="T7" fmla="*/ 33 h 65"/>
                <a:gd name="T8" fmla="*/ 0 w 255"/>
                <a:gd name="T9" fmla="*/ 33 h 65"/>
                <a:gd name="T10" fmla="*/ 17 w 255"/>
                <a:gd name="T11" fmla="*/ 65 h 65"/>
                <a:gd name="T12" fmla="*/ 239 w 255"/>
                <a:gd name="T13" fmla="*/ 65 h 65"/>
                <a:gd name="T14" fmla="*/ 255 w 255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65"/>
                <a:gd name="T26" fmla="*/ 255 w 255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65">
                  <a:moveTo>
                    <a:pt x="255" y="33"/>
                  </a:moveTo>
                  <a:cubicBezTo>
                    <a:pt x="255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5" y="50"/>
                    <a:pt x="255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379"/>
            <p:cNvSpPr>
              <a:spLocks noChangeArrowheads="1"/>
            </p:cNvSpPr>
            <p:nvPr/>
          </p:nvSpPr>
          <p:spPr bwMode="auto">
            <a:xfrm>
              <a:off x="1858948" y="3250274"/>
              <a:ext cx="959945" cy="193552"/>
            </a:xfrm>
            <a:custGeom>
              <a:avLst/>
              <a:gdLst>
                <a:gd name="T0" fmla="*/ 256 w 256"/>
                <a:gd name="T1" fmla="*/ 33 h 65"/>
                <a:gd name="T2" fmla="*/ 239 w 256"/>
                <a:gd name="T3" fmla="*/ 0 h 65"/>
                <a:gd name="T4" fmla="*/ 17 w 256"/>
                <a:gd name="T5" fmla="*/ 0 h 65"/>
                <a:gd name="T6" fmla="*/ 0 w 256"/>
                <a:gd name="T7" fmla="*/ 33 h 65"/>
                <a:gd name="T8" fmla="*/ 0 w 256"/>
                <a:gd name="T9" fmla="*/ 33 h 65"/>
                <a:gd name="T10" fmla="*/ 17 w 256"/>
                <a:gd name="T11" fmla="*/ 65 h 65"/>
                <a:gd name="T12" fmla="*/ 239 w 256"/>
                <a:gd name="T13" fmla="*/ 65 h 65"/>
                <a:gd name="T14" fmla="*/ 256 w 256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"/>
                <a:gd name="T25" fmla="*/ 0 h 65"/>
                <a:gd name="T26" fmla="*/ 256 w 256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" h="65">
                  <a:moveTo>
                    <a:pt x="256" y="33"/>
                  </a:moveTo>
                  <a:cubicBezTo>
                    <a:pt x="256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6" y="50"/>
                    <a:pt x="256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380"/>
            <p:cNvSpPr>
              <a:spLocks noChangeArrowheads="1"/>
            </p:cNvSpPr>
            <p:nvPr/>
          </p:nvSpPr>
          <p:spPr bwMode="auto">
            <a:xfrm>
              <a:off x="2698304" y="3250274"/>
              <a:ext cx="1548604" cy="193552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65"/>
                <a:gd name="T26" fmla="*/ 413 w 413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Freeform 381"/>
            <p:cNvSpPr>
              <a:spLocks noChangeArrowheads="1"/>
            </p:cNvSpPr>
            <p:nvPr/>
          </p:nvSpPr>
          <p:spPr bwMode="auto">
            <a:xfrm>
              <a:off x="3842304" y="3250274"/>
              <a:ext cx="1547018" cy="193552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65"/>
                <a:gd name="T26" fmla="*/ 413 w 413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382"/>
            <p:cNvSpPr>
              <a:spLocks noChangeArrowheads="1"/>
            </p:cNvSpPr>
            <p:nvPr/>
          </p:nvSpPr>
          <p:spPr bwMode="auto">
            <a:xfrm>
              <a:off x="5243346" y="3250274"/>
              <a:ext cx="2936953" cy="193552"/>
            </a:xfrm>
            <a:custGeom>
              <a:avLst/>
              <a:gdLst>
                <a:gd name="T0" fmla="*/ 514 w 514"/>
                <a:gd name="T1" fmla="*/ 33 h 65"/>
                <a:gd name="T2" fmla="*/ 497 w 514"/>
                <a:gd name="T3" fmla="*/ 0 h 65"/>
                <a:gd name="T4" fmla="*/ 17 w 514"/>
                <a:gd name="T5" fmla="*/ 0 h 65"/>
                <a:gd name="T6" fmla="*/ 0 w 514"/>
                <a:gd name="T7" fmla="*/ 33 h 65"/>
                <a:gd name="T8" fmla="*/ 0 w 514"/>
                <a:gd name="T9" fmla="*/ 33 h 65"/>
                <a:gd name="T10" fmla="*/ 17 w 514"/>
                <a:gd name="T11" fmla="*/ 65 h 65"/>
                <a:gd name="T12" fmla="*/ 497 w 514"/>
                <a:gd name="T13" fmla="*/ 65 h 65"/>
                <a:gd name="T14" fmla="*/ 514 w 514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4"/>
                <a:gd name="T25" fmla="*/ 0 h 65"/>
                <a:gd name="T26" fmla="*/ 514 w 514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4" h="65">
                  <a:moveTo>
                    <a:pt x="514" y="33"/>
                  </a:moveTo>
                  <a:cubicBezTo>
                    <a:pt x="514" y="15"/>
                    <a:pt x="506" y="0"/>
                    <a:pt x="49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497" y="65"/>
                    <a:pt x="497" y="65"/>
                    <a:pt x="497" y="65"/>
                  </a:cubicBezTo>
                  <a:cubicBezTo>
                    <a:pt x="506" y="65"/>
                    <a:pt x="514" y="50"/>
                    <a:pt x="514" y="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Rectangle 404"/>
            <p:cNvSpPr>
              <a:spLocks noChangeArrowheads="1"/>
            </p:cNvSpPr>
            <p:nvPr/>
          </p:nvSpPr>
          <p:spPr bwMode="auto">
            <a:xfrm>
              <a:off x="6850658" y="3146347"/>
              <a:ext cx="139628" cy="138034"/>
            </a:xfrm>
            <a:prstGeom prst="rect">
              <a:avLst/>
            </a:prstGeom>
            <a:solidFill>
              <a:srgbClr val="AFC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Oval 414"/>
            <p:cNvSpPr>
              <a:spLocks noChangeArrowheads="1"/>
            </p:cNvSpPr>
            <p:nvPr/>
          </p:nvSpPr>
          <p:spPr bwMode="auto">
            <a:xfrm>
              <a:off x="6694122" y="3135487"/>
              <a:ext cx="425728" cy="4231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Oval 415"/>
            <p:cNvSpPr>
              <a:spLocks noChangeArrowheads="1"/>
            </p:cNvSpPr>
            <p:nvPr/>
          </p:nvSpPr>
          <p:spPr bwMode="auto">
            <a:xfrm>
              <a:off x="6798297" y="3239956"/>
              <a:ext cx="217376" cy="21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Oval 416"/>
            <p:cNvSpPr>
              <a:spLocks noChangeArrowheads="1"/>
            </p:cNvSpPr>
            <p:nvPr/>
          </p:nvSpPr>
          <p:spPr bwMode="auto">
            <a:xfrm>
              <a:off x="4142583" y="3135488"/>
              <a:ext cx="424440" cy="4231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Oval 417"/>
            <p:cNvSpPr>
              <a:spLocks noChangeArrowheads="1"/>
            </p:cNvSpPr>
            <p:nvPr/>
          </p:nvSpPr>
          <p:spPr bwMode="auto">
            <a:xfrm>
              <a:off x="4246908" y="3239956"/>
              <a:ext cx="217376" cy="21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Oval 416"/>
            <p:cNvSpPr>
              <a:spLocks noChangeArrowheads="1"/>
            </p:cNvSpPr>
            <p:nvPr/>
          </p:nvSpPr>
          <p:spPr bwMode="auto">
            <a:xfrm>
              <a:off x="1629275" y="3135488"/>
              <a:ext cx="424440" cy="4231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Oval 417"/>
            <p:cNvSpPr>
              <a:spLocks noChangeArrowheads="1"/>
            </p:cNvSpPr>
            <p:nvPr/>
          </p:nvSpPr>
          <p:spPr bwMode="auto">
            <a:xfrm>
              <a:off x="1733600" y="3239956"/>
              <a:ext cx="217376" cy="21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24081" y="1787911"/>
            <a:ext cx="1425575" cy="1440086"/>
            <a:chOff x="1897029" y="1256722"/>
            <a:chExt cx="1704100" cy="1721447"/>
          </a:xfrm>
        </p:grpSpPr>
        <p:sp>
          <p:nvSpPr>
            <p:cNvPr id="18" name="Freeform 5"/>
            <p:cNvSpPr>
              <a:spLocks noChangeArrowheads="1"/>
            </p:cNvSpPr>
            <p:nvPr/>
          </p:nvSpPr>
          <p:spPr bwMode="auto">
            <a:xfrm>
              <a:off x="1897029" y="1256722"/>
              <a:ext cx="1704099" cy="1721447"/>
            </a:xfrm>
            <a:custGeom>
              <a:avLst/>
              <a:gdLst>
                <a:gd name="T0" fmla="*/ 225 w 455"/>
                <a:gd name="T1" fmla="*/ 459 h 459"/>
                <a:gd name="T2" fmla="*/ 455 w 455"/>
                <a:gd name="T3" fmla="*/ 230 h 459"/>
                <a:gd name="T4" fmla="*/ 225 w 455"/>
                <a:gd name="T5" fmla="*/ 0 h 459"/>
                <a:gd name="T6" fmla="*/ 0 w 455"/>
                <a:gd name="T7" fmla="*/ 185 h 459"/>
                <a:gd name="T8" fmla="*/ 5 w 455"/>
                <a:gd name="T9" fmla="*/ 459 h 459"/>
                <a:gd name="T10" fmla="*/ 225 w 455"/>
                <a:gd name="T11" fmla="*/ 459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459"/>
                <a:gd name="T20" fmla="*/ 455 w 455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459">
                  <a:moveTo>
                    <a:pt x="225" y="459"/>
                  </a:moveTo>
                  <a:cubicBezTo>
                    <a:pt x="352" y="459"/>
                    <a:pt x="455" y="357"/>
                    <a:pt x="455" y="230"/>
                  </a:cubicBezTo>
                  <a:cubicBezTo>
                    <a:pt x="455" y="103"/>
                    <a:pt x="352" y="0"/>
                    <a:pt x="225" y="0"/>
                  </a:cubicBezTo>
                  <a:cubicBezTo>
                    <a:pt x="114" y="0"/>
                    <a:pt x="20" y="80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5" y="45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1897030" y="1887577"/>
              <a:ext cx="1704099" cy="87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第一要务不放松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13666" y="1829162"/>
            <a:ext cx="1429557" cy="1440086"/>
            <a:chOff x="4186615" y="1297973"/>
            <a:chExt cx="1708861" cy="1721447"/>
          </a:xfrm>
        </p:grpSpPr>
        <p:sp>
          <p:nvSpPr>
            <p:cNvPr id="21" name="Freeform 6"/>
            <p:cNvSpPr>
              <a:spLocks noChangeArrowheads="1"/>
            </p:cNvSpPr>
            <p:nvPr/>
          </p:nvSpPr>
          <p:spPr bwMode="auto">
            <a:xfrm>
              <a:off x="4186615" y="1297973"/>
              <a:ext cx="1708860" cy="1721447"/>
            </a:xfrm>
            <a:custGeom>
              <a:avLst/>
              <a:gdLst>
                <a:gd name="T0" fmla="*/ 226 w 456"/>
                <a:gd name="T1" fmla="*/ 459 h 459"/>
                <a:gd name="T2" fmla="*/ 456 w 456"/>
                <a:gd name="T3" fmla="*/ 229 h 459"/>
                <a:gd name="T4" fmla="*/ 226 w 456"/>
                <a:gd name="T5" fmla="*/ 0 h 459"/>
                <a:gd name="T6" fmla="*/ 0 w 456"/>
                <a:gd name="T7" fmla="*/ 185 h 459"/>
                <a:gd name="T8" fmla="*/ 5 w 456"/>
                <a:gd name="T9" fmla="*/ 459 h 459"/>
                <a:gd name="T10" fmla="*/ 226 w 456"/>
                <a:gd name="T11" fmla="*/ 459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459"/>
                <a:gd name="T20" fmla="*/ 456 w 456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459">
                  <a:moveTo>
                    <a:pt x="226" y="459"/>
                  </a:moveTo>
                  <a:cubicBezTo>
                    <a:pt x="353" y="459"/>
                    <a:pt x="456" y="356"/>
                    <a:pt x="456" y="229"/>
                  </a:cubicBezTo>
                  <a:cubicBezTo>
                    <a:pt x="456" y="102"/>
                    <a:pt x="353" y="0"/>
                    <a:pt x="226" y="0"/>
                  </a:cubicBezTo>
                  <a:cubicBezTo>
                    <a:pt x="114" y="0"/>
                    <a:pt x="21" y="79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6" y="45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4186615" y="1886033"/>
              <a:ext cx="1708861" cy="87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推进结构性改革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4799" y="1807468"/>
            <a:ext cx="1429556" cy="1442740"/>
            <a:chOff x="6577748" y="1275761"/>
            <a:chExt cx="1708860" cy="1724620"/>
          </a:xfrm>
        </p:grpSpPr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577748" y="1275761"/>
              <a:ext cx="1708860" cy="1724620"/>
            </a:xfrm>
            <a:custGeom>
              <a:avLst/>
              <a:gdLst>
                <a:gd name="T0" fmla="*/ 226 w 456"/>
                <a:gd name="T1" fmla="*/ 460 h 460"/>
                <a:gd name="T2" fmla="*/ 456 w 456"/>
                <a:gd name="T3" fmla="*/ 230 h 460"/>
                <a:gd name="T4" fmla="*/ 226 w 456"/>
                <a:gd name="T5" fmla="*/ 0 h 460"/>
                <a:gd name="T6" fmla="*/ 0 w 456"/>
                <a:gd name="T7" fmla="*/ 186 h 460"/>
                <a:gd name="T8" fmla="*/ 5 w 456"/>
                <a:gd name="T9" fmla="*/ 460 h 460"/>
                <a:gd name="T10" fmla="*/ 226 w 456"/>
                <a:gd name="T11" fmla="*/ 460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460"/>
                <a:gd name="T20" fmla="*/ 456 w 456"/>
                <a:gd name="T21" fmla="*/ 460 h 4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460">
                  <a:moveTo>
                    <a:pt x="226" y="460"/>
                  </a:moveTo>
                  <a:cubicBezTo>
                    <a:pt x="353" y="460"/>
                    <a:pt x="456" y="357"/>
                    <a:pt x="456" y="230"/>
                  </a:cubicBezTo>
                  <a:cubicBezTo>
                    <a:pt x="456" y="103"/>
                    <a:pt x="353" y="0"/>
                    <a:pt x="226" y="0"/>
                  </a:cubicBezTo>
                  <a:cubicBezTo>
                    <a:pt x="114" y="0"/>
                    <a:pt x="21" y="80"/>
                    <a:pt x="0" y="186"/>
                  </a:cubicBezTo>
                  <a:cubicBezTo>
                    <a:pt x="5" y="460"/>
                    <a:pt x="5" y="460"/>
                    <a:pt x="5" y="460"/>
                  </a:cubicBezTo>
                  <a:lnTo>
                    <a:pt x="226" y="4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6593231" y="1889754"/>
              <a:ext cx="1684344" cy="87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新旧发展动能接续转换</a:t>
              </a:r>
            </a:p>
          </p:txBody>
        </p:sp>
      </p:grp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7668344" y="1441635"/>
            <a:ext cx="981639" cy="2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45" y="2497460"/>
            <a:ext cx="263688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4105275"/>
            <a:ext cx="9143999" cy="10382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9144000" cy="9376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 flipH="1">
            <a:off x="-1" y="0"/>
            <a:ext cx="4067943" cy="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4457700"/>
            <a:ext cx="9143999" cy="69983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91344" y="228926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jsj\Desktop\素材cnn sccn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55909" r="35552" b="25629"/>
          <a:stretch>
            <a:fillRect/>
          </a:stretch>
        </p:blipFill>
        <p:spPr bwMode="auto">
          <a:xfrm>
            <a:off x="6772520" y="2436"/>
            <a:ext cx="2094061" cy="9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9"/>
          <p:cNvGrpSpPr/>
          <p:nvPr/>
        </p:nvGrpSpPr>
        <p:grpSpPr bwMode="auto">
          <a:xfrm>
            <a:off x="985203" y="1283727"/>
            <a:ext cx="5521942" cy="495935"/>
            <a:chOff x="0" y="0"/>
            <a:chExt cx="4490636" cy="403076"/>
          </a:xfrm>
        </p:grpSpPr>
        <p:sp>
          <p:nvSpPr>
            <p:cNvPr id="23" name="圆角矩形 30"/>
            <p:cNvSpPr>
              <a:spLocks noChangeArrowheads="1"/>
            </p:cNvSpPr>
            <p:nvPr/>
          </p:nvSpPr>
          <p:spPr bwMode="auto">
            <a:xfrm>
              <a:off x="0" y="0"/>
              <a:ext cx="4490636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25400">
              <a:solidFill>
                <a:srgbClr val="C00000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矩形 31"/>
            <p:cNvSpPr>
              <a:spLocks noChangeArrowheads="1"/>
            </p:cNvSpPr>
            <p:nvPr/>
          </p:nvSpPr>
          <p:spPr bwMode="auto">
            <a:xfrm>
              <a:off x="29822" y="21290"/>
              <a:ext cx="359289" cy="360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32"/>
          <p:cNvGrpSpPr/>
          <p:nvPr/>
        </p:nvGrpSpPr>
        <p:grpSpPr bwMode="auto">
          <a:xfrm>
            <a:off x="985203" y="2183827"/>
            <a:ext cx="5521942" cy="495935"/>
            <a:chOff x="0" y="0"/>
            <a:chExt cx="4490636" cy="403076"/>
          </a:xfrm>
        </p:grpSpPr>
        <p:sp>
          <p:nvSpPr>
            <p:cNvPr id="26" name="圆角矩形 33"/>
            <p:cNvSpPr>
              <a:spLocks noChangeArrowheads="1"/>
            </p:cNvSpPr>
            <p:nvPr/>
          </p:nvSpPr>
          <p:spPr bwMode="auto">
            <a:xfrm>
              <a:off x="0" y="0"/>
              <a:ext cx="4490636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25400">
              <a:solidFill>
                <a:srgbClr val="C00000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矩形 34"/>
            <p:cNvSpPr>
              <a:spLocks noChangeArrowheads="1"/>
            </p:cNvSpPr>
            <p:nvPr/>
          </p:nvSpPr>
          <p:spPr bwMode="auto">
            <a:xfrm>
              <a:off x="29822" y="21290"/>
              <a:ext cx="359289" cy="360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35"/>
          <p:cNvGrpSpPr/>
          <p:nvPr/>
        </p:nvGrpSpPr>
        <p:grpSpPr bwMode="auto">
          <a:xfrm>
            <a:off x="985203" y="3083927"/>
            <a:ext cx="5521942" cy="495935"/>
            <a:chOff x="0" y="0"/>
            <a:chExt cx="4490636" cy="403076"/>
          </a:xfrm>
        </p:grpSpPr>
        <p:sp>
          <p:nvSpPr>
            <p:cNvPr id="29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4490636" cy="403076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25400">
              <a:solidFill>
                <a:srgbClr val="C00000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矩形 37"/>
            <p:cNvSpPr>
              <a:spLocks noChangeArrowheads="1"/>
            </p:cNvSpPr>
            <p:nvPr/>
          </p:nvSpPr>
          <p:spPr bwMode="auto">
            <a:xfrm>
              <a:off x="29822" y="21289"/>
              <a:ext cx="359289" cy="360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3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710849" y="1337067"/>
            <a:ext cx="3808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年工作回顾</a:t>
            </a:r>
          </a:p>
        </p:txBody>
      </p:sp>
      <p:sp>
        <p:nvSpPr>
          <p:cNvPr id="32" name="TextBox 3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710849" y="2237134"/>
            <a:ext cx="4515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时期主要目标任务和重大举措</a:t>
            </a:r>
          </a:p>
        </p:txBody>
      </p:sp>
      <p:sp>
        <p:nvSpPr>
          <p:cNvPr id="33" name="TextBox 4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710849" y="3137267"/>
            <a:ext cx="2584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年重点工作</a:t>
            </a:r>
          </a:p>
        </p:txBody>
      </p:sp>
    </p:spTree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43608" y="901683"/>
            <a:ext cx="4434804" cy="5479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牢牢抓住发展第一要务不放松</a:t>
            </a: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539552" y="771550"/>
            <a:ext cx="803853" cy="808182"/>
            <a:chOff x="0" y="0"/>
            <a:chExt cx="883514" cy="888600"/>
          </a:xfrm>
        </p:grpSpPr>
        <p:grpSp>
          <p:nvGrpSpPr>
            <p:cNvPr id="5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7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9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1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20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9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5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1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6" name="矩形 20"/>
            <p:cNvSpPr>
              <a:spLocks noChangeArrowheads="1"/>
            </p:cNvSpPr>
            <p:nvPr/>
          </p:nvSpPr>
          <p:spPr bwMode="auto">
            <a:xfrm>
              <a:off x="153862" y="125357"/>
              <a:ext cx="542480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3" name="Picture 2" descr="http://pic39.nipic.com/20140328/11282301_185518226130_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849" r="50000" b="7829"/>
          <a:stretch>
            <a:fillRect/>
          </a:stretch>
        </p:blipFill>
        <p:spPr bwMode="auto">
          <a:xfrm>
            <a:off x="539552" y="1777554"/>
            <a:ext cx="951134" cy="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流程图: 过程 23"/>
          <p:cNvSpPr/>
          <p:nvPr/>
        </p:nvSpPr>
        <p:spPr bwMode="auto">
          <a:xfrm>
            <a:off x="1591094" y="1984764"/>
            <a:ext cx="6868694" cy="506890"/>
          </a:xfrm>
          <a:prstGeom prst="flowChartProcess">
            <a:avLst/>
          </a:prstGeom>
          <a:gradFill>
            <a:gsLst>
              <a:gs pos="0">
                <a:srgbClr val="C00000"/>
              </a:gs>
              <a:gs pos="80000">
                <a:srgbClr val="CC0000"/>
              </a:gs>
              <a:gs pos="100000">
                <a:srgbClr val="E30012"/>
              </a:gs>
            </a:gsLst>
          </a:gradFill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发展是硬道理，是解决我国所有问题的关键。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2" descr="http://pic39.nipic.com/20140328/11282301_185518226130_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849" r="50000" b="7829"/>
          <a:stretch>
            <a:fillRect/>
          </a:stretch>
        </p:blipFill>
        <p:spPr bwMode="auto">
          <a:xfrm>
            <a:off x="539552" y="2846004"/>
            <a:ext cx="951134" cy="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流程图: 过程 25"/>
          <p:cNvSpPr/>
          <p:nvPr/>
        </p:nvSpPr>
        <p:spPr bwMode="auto">
          <a:xfrm>
            <a:off x="1591094" y="2739592"/>
            <a:ext cx="6868694" cy="1422166"/>
          </a:xfrm>
          <a:prstGeom prst="flowChartProcess">
            <a:avLst/>
          </a:prstGeom>
          <a:gradFill>
            <a:gsLst>
              <a:gs pos="0">
                <a:srgbClr val="C00000"/>
              </a:gs>
              <a:gs pos="80000">
                <a:srgbClr val="CC0000"/>
              </a:gs>
              <a:gs pos="100000">
                <a:srgbClr val="E30012"/>
              </a:gs>
            </a:gsLst>
          </a:gradFill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今后五年是跨越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中等收入陷阱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的重要阶段，各种矛盾和风险明显增多。发展如逆水行舟，不进则退。必须毫不动摇坚持以经济建设为中心，推动科学发展，妥善应对挑战，使中国经济这艘巨轮破浪远航。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43608" y="901683"/>
            <a:ext cx="4434804" cy="5479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大力推进结构性改革。</a:t>
            </a: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539552" y="771550"/>
            <a:ext cx="803853" cy="808182"/>
            <a:chOff x="0" y="0"/>
            <a:chExt cx="883514" cy="888600"/>
          </a:xfrm>
        </p:grpSpPr>
        <p:grpSp>
          <p:nvGrpSpPr>
            <p:cNvPr id="5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7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9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1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20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9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5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1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6" name="矩形 20"/>
            <p:cNvSpPr>
              <a:spLocks noChangeArrowheads="1"/>
            </p:cNvSpPr>
            <p:nvPr/>
          </p:nvSpPr>
          <p:spPr bwMode="auto">
            <a:xfrm>
              <a:off x="153862" y="125357"/>
              <a:ext cx="542480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3" name="Picture 2" descr="http://pic39.nipic.com/20140328/11282301_185518226130_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849" r="50000" b="7829"/>
          <a:stretch>
            <a:fillRect/>
          </a:stretch>
        </p:blipFill>
        <p:spPr bwMode="auto">
          <a:xfrm>
            <a:off x="539552" y="1777554"/>
            <a:ext cx="951134" cy="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流程图: 过程 23"/>
          <p:cNvSpPr/>
          <p:nvPr/>
        </p:nvSpPr>
        <p:spPr bwMode="auto">
          <a:xfrm>
            <a:off x="1591094" y="1984764"/>
            <a:ext cx="6868694" cy="808842"/>
          </a:xfrm>
          <a:prstGeom prst="flowChartProcess">
            <a:avLst/>
          </a:prstGeom>
          <a:gradFill>
            <a:gsLst>
              <a:gs pos="0">
                <a:srgbClr val="C00000"/>
              </a:gs>
              <a:gs pos="80000">
                <a:srgbClr val="CC0000"/>
              </a:gs>
              <a:gs pos="100000">
                <a:srgbClr val="E30012"/>
              </a:gs>
            </a:gsLst>
          </a:gradFill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当前发展中总量问题与结构性问题并存，结构性问题更加突出，要用改革的办法推进结构调整。</a:t>
            </a:r>
          </a:p>
        </p:txBody>
      </p:sp>
      <p:pic>
        <p:nvPicPr>
          <p:cNvPr id="25" name="Picture 2" descr="http://pic39.nipic.com/20140328/11282301_185518226130_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849" r="50000" b="7829"/>
          <a:stretch>
            <a:fillRect/>
          </a:stretch>
        </p:blipFill>
        <p:spPr bwMode="auto">
          <a:xfrm>
            <a:off x="539552" y="3116042"/>
            <a:ext cx="951134" cy="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流程图: 过程 25"/>
          <p:cNvSpPr/>
          <p:nvPr/>
        </p:nvSpPr>
        <p:spPr bwMode="auto">
          <a:xfrm>
            <a:off x="1591094" y="3009630"/>
            <a:ext cx="6868694" cy="1422166"/>
          </a:xfrm>
          <a:prstGeom prst="flowChartProcess">
            <a:avLst/>
          </a:prstGeom>
          <a:gradFill>
            <a:gsLst>
              <a:gs pos="0">
                <a:srgbClr val="C00000"/>
              </a:gs>
              <a:gs pos="80000">
                <a:srgbClr val="CC0000"/>
              </a:gs>
              <a:gs pos="100000">
                <a:srgbClr val="E30012"/>
              </a:gs>
            </a:gsLst>
          </a:gradFill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适度扩大总需求的同时，突出抓好供给侧结构性改革，既做减法，又做加法，减少无效和低端供给，扩大有效和中高端供给，增加公共产品和公共服务供给，使供给和需求协同促进经济发展，提高全要素生产率，不断解放和发展社会生产力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43608" y="901683"/>
            <a:ext cx="4434804" cy="5479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加快新旧发展动能接续转换</a:t>
            </a: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539552" y="771550"/>
            <a:ext cx="803853" cy="808182"/>
            <a:chOff x="0" y="0"/>
            <a:chExt cx="883514" cy="888600"/>
          </a:xfrm>
        </p:grpSpPr>
        <p:grpSp>
          <p:nvGrpSpPr>
            <p:cNvPr id="5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7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9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1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20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9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5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1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6" name="矩形 20"/>
            <p:cNvSpPr>
              <a:spLocks noChangeArrowheads="1"/>
            </p:cNvSpPr>
            <p:nvPr/>
          </p:nvSpPr>
          <p:spPr bwMode="auto">
            <a:xfrm>
              <a:off x="153862" y="125357"/>
              <a:ext cx="542480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3" name="Picture 2" descr="http://pic39.nipic.com/20140328/11282301_185518226130_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849" r="50000" b="7829"/>
          <a:stretch>
            <a:fillRect/>
          </a:stretch>
        </p:blipFill>
        <p:spPr bwMode="auto">
          <a:xfrm>
            <a:off x="539552" y="1777554"/>
            <a:ext cx="951134" cy="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流程图: 过程 23"/>
          <p:cNvSpPr/>
          <p:nvPr/>
        </p:nvSpPr>
        <p:spPr bwMode="auto">
          <a:xfrm>
            <a:off x="1591094" y="1984764"/>
            <a:ext cx="6868694" cy="808842"/>
          </a:xfrm>
          <a:prstGeom prst="flowChartProcess">
            <a:avLst/>
          </a:prstGeom>
          <a:gradFill>
            <a:gsLst>
              <a:gs pos="0">
                <a:srgbClr val="C00000"/>
              </a:gs>
              <a:gs pos="80000">
                <a:srgbClr val="CC0000"/>
              </a:gs>
              <a:gs pos="100000">
                <a:srgbClr val="E30012"/>
              </a:gs>
            </a:gsLst>
          </a:gradFill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经济发展必然会有新旧动能迭代更替的过程，当传统动能由强变弱时，需要新动能异军突起和传统动能转型跃上新台阶。</a:t>
            </a:r>
          </a:p>
        </p:txBody>
      </p:sp>
      <p:pic>
        <p:nvPicPr>
          <p:cNvPr id="25" name="Picture 2" descr="http://pic39.nipic.com/20140328/11282301_185518226130_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849" r="50000" b="7829"/>
          <a:stretch>
            <a:fillRect/>
          </a:stretch>
        </p:blipFill>
        <p:spPr bwMode="auto">
          <a:xfrm>
            <a:off x="539552" y="3116042"/>
            <a:ext cx="951134" cy="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流程图: 过程 25"/>
          <p:cNvSpPr/>
          <p:nvPr/>
        </p:nvSpPr>
        <p:spPr bwMode="auto">
          <a:xfrm>
            <a:off x="1591094" y="3009630"/>
            <a:ext cx="6868694" cy="1422166"/>
          </a:xfrm>
          <a:prstGeom prst="flowChartProcess">
            <a:avLst/>
          </a:prstGeom>
          <a:gradFill>
            <a:gsLst>
              <a:gs pos="0">
                <a:srgbClr val="C00000"/>
              </a:gs>
              <a:gs pos="80000">
                <a:srgbClr val="CC0000"/>
              </a:gs>
              <a:gs pos="100000">
                <a:srgbClr val="E30012"/>
              </a:gs>
            </a:gsLst>
          </a:gradFill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推动新技术、新产业、新业态加快成长，以体制机制创新促进现代服务业等新兴产业集群，打造动力强劲的新引擎。运用信息网络等现代技术，推动生产、管理和营销模式变革，重塑产业链、供应链、价值链，改造提升传统动能，使之焕发新的生机与活力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7668344" y="1441635"/>
            <a:ext cx="981639" cy="2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45" y="2497460"/>
            <a:ext cx="263688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4105275"/>
            <a:ext cx="9143999" cy="10382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9144000" cy="9376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 flipH="1">
            <a:off x="-1" y="0"/>
            <a:ext cx="4067943" cy="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4457700"/>
            <a:ext cx="9143999" cy="69983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91344" y="228926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jsj\Desktop\素材cnn sccn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55909" r="35552" b="25629"/>
          <a:stretch>
            <a:fillRect/>
          </a:stretch>
        </p:blipFill>
        <p:spPr bwMode="auto">
          <a:xfrm>
            <a:off x="6772520" y="2436"/>
            <a:ext cx="2094061" cy="9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39924" y="2515108"/>
            <a:ext cx="6440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年重点工作</a:t>
            </a: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014537" y="1546842"/>
            <a:ext cx="1914525" cy="1414463"/>
            <a:chOff x="-28501" y="-20218"/>
            <a:chExt cx="1913434" cy="1416011"/>
          </a:xfrm>
        </p:grpSpPr>
        <p:pic>
          <p:nvPicPr>
            <p:cNvPr id="36" name="对角圆角矩形 4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01" y="-20218"/>
              <a:ext cx="1913434" cy="141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119018" y="77883"/>
              <a:ext cx="1605954" cy="51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</p:spTree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4"/>
          <p:cNvSpPr txBox="1">
            <a:spLocks noChangeArrowheads="1"/>
          </p:cNvSpPr>
          <p:nvPr/>
        </p:nvSpPr>
        <p:spPr bwMode="auto">
          <a:xfrm>
            <a:off x="2996406" y="987574"/>
            <a:ext cx="546338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323850" algn="just" eaLnBrk="1" hangingPunct="1"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今年是全面建成小康社会决胜阶段的开局之年，也是推进结构性改革的攻坚之年。做好政府工作，必须高举中国特色社会主义伟大旗帜，全面贯彻党的十八大和十八届三中、四中、五中全会精神，以邓小平理论、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三个代表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重要思想、科学发展观为指导，深入贯彻习近平总书记系列重要讲话精神，按照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五位一体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总体布局和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四个全面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布局，坚持改革开放，坚持以新发展理念引领发展，坚持稳中求进工作总基调，适应经济发展新常态，实行宏观政策要稳、产业政策要准、微观政策要活、改革政策要实、社会政策要托底的总体思路，把握好稳增长与调结构的平衡，保持经济运行在合理区间，着力加强供给侧结构性改革，加快培育新的发展动能，改造提升传统比较优势，抓好去产能、去库存、去杠杆、降成本、补短板，加强民生保障，切实防控风险，努力实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时期经济社会发展良好开局。</a:t>
            </a:r>
          </a:p>
        </p:txBody>
      </p:sp>
      <p:pic>
        <p:nvPicPr>
          <p:cNvPr id="4" name="Picture 2" descr="C:\Users\PC\Desktop\zqq\201514_0000_---------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1142082"/>
            <a:ext cx="22907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5"/>
          <p:cNvCxnSpPr>
            <a:cxnSpLocks noChangeShapeType="1"/>
            <a:stCxn id="29" idx="1"/>
            <a:endCxn id="40" idx="6"/>
          </p:cNvCxnSpPr>
          <p:nvPr/>
        </p:nvCxnSpPr>
        <p:spPr bwMode="auto">
          <a:xfrm>
            <a:off x="1889125" y="2929087"/>
            <a:ext cx="6961188" cy="31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18"/>
          <p:cNvGrpSpPr/>
          <p:nvPr/>
        </p:nvGrpSpPr>
        <p:grpSpPr bwMode="auto">
          <a:xfrm>
            <a:off x="1247775" y="987574"/>
            <a:ext cx="884238" cy="889000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20"/>
            <p:cNvSpPr>
              <a:spLocks noChangeArrowheads="1"/>
            </p:cNvSpPr>
            <p:nvPr/>
          </p:nvSpPr>
          <p:spPr bwMode="auto">
            <a:xfrm>
              <a:off x="153862" y="125357"/>
              <a:ext cx="542480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42"/>
          <p:cNvGrpSpPr/>
          <p:nvPr/>
        </p:nvGrpSpPr>
        <p:grpSpPr bwMode="auto">
          <a:xfrm>
            <a:off x="250825" y="2671912"/>
            <a:ext cx="1241425" cy="519112"/>
            <a:chOff x="0" y="0"/>
            <a:chExt cx="1241202" cy="519113"/>
          </a:xfrm>
        </p:grpSpPr>
        <p:pic>
          <p:nvPicPr>
            <p:cNvPr id="24" name="对角圆角矩形 4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363" y="-19241"/>
              <a:ext cx="1304310" cy="110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45"/>
            <p:cNvSpPr txBox="1">
              <a:spLocks noChangeArrowheads="1"/>
            </p:cNvSpPr>
            <p:nvPr/>
          </p:nvSpPr>
          <p:spPr bwMode="auto">
            <a:xfrm>
              <a:off x="0" y="41275"/>
              <a:ext cx="1223743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预期目标</a:t>
              </a:r>
            </a:p>
          </p:txBody>
        </p:sp>
      </p:grpSp>
      <p:sp>
        <p:nvSpPr>
          <p:cNvPr id="26" name="右箭头 1"/>
          <p:cNvSpPr>
            <a:spLocks noChangeArrowheads="1"/>
          </p:cNvSpPr>
          <p:nvPr/>
        </p:nvSpPr>
        <p:spPr bwMode="auto">
          <a:xfrm>
            <a:off x="1574800" y="2832249"/>
            <a:ext cx="222250" cy="2000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组合 3"/>
          <p:cNvGrpSpPr/>
          <p:nvPr/>
        </p:nvGrpSpPr>
        <p:grpSpPr bwMode="auto">
          <a:xfrm>
            <a:off x="1865313" y="2284562"/>
            <a:ext cx="1296987" cy="1295400"/>
            <a:chOff x="0" y="0"/>
            <a:chExt cx="1296144" cy="1296144"/>
          </a:xfrm>
        </p:grpSpPr>
        <p:sp>
          <p:nvSpPr>
            <p:cNvPr id="28" name="椭圆 12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FFC000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24413" y="229440"/>
              <a:ext cx="12612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国内生产总值增长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6.5%-7%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4"/>
          <p:cNvGrpSpPr/>
          <p:nvPr/>
        </p:nvGrpSpPr>
        <p:grpSpPr bwMode="auto">
          <a:xfrm>
            <a:off x="3287713" y="2284562"/>
            <a:ext cx="1295400" cy="1295400"/>
            <a:chOff x="0" y="0"/>
            <a:chExt cx="1296144" cy="1296144"/>
          </a:xfrm>
        </p:grpSpPr>
        <p:sp>
          <p:nvSpPr>
            <p:cNvPr id="31" name="椭圆 46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FFC000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51"/>
            <p:cNvSpPr txBox="1">
              <a:spLocks noChangeArrowheads="1"/>
            </p:cNvSpPr>
            <p:nvPr/>
          </p:nvSpPr>
          <p:spPr bwMode="auto">
            <a:xfrm>
              <a:off x="17934" y="229440"/>
              <a:ext cx="12612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居民消费价格涨幅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3%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左右</a:t>
              </a:r>
            </a:p>
          </p:txBody>
        </p:sp>
      </p:grpSp>
      <p:grpSp>
        <p:nvGrpSpPr>
          <p:cNvPr id="33" name="组合 5"/>
          <p:cNvGrpSpPr/>
          <p:nvPr/>
        </p:nvGrpSpPr>
        <p:grpSpPr bwMode="auto">
          <a:xfrm>
            <a:off x="4710113" y="2284562"/>
            <a:ext cx="1295400" cy="1295400"/>
            <a:chOff x="0" y="0"/>
            <a:chExt cx="1296144" cy="1296144"/>
          </a:xfrm>
        </p:grpSpPr>
        <p:sp>
          <p:nvSpPr>
            <p:cNvPr id="34" name="椭圆 47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FFC000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52"/>
            <p:cNvSpPr txBox="1">
              <a:spLocks noChangeArrowheads="1"/>
            </p:cNvSpPr>
            <p:nvPr/>
          </p:nvSpPr>
          <p:spPr bwMode="auto">
            <a:xfrm>
              <a:off x="0" y="229440"/>
              <a:ext cx="1296144" cy="83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城镇新增就业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万人以上</a:t>
              </a:r>
            </a:p>
          </p:txBody>
        </p:sp>
      </p:grpSp>
      <p:grpSp>
        <p:nvGrpSpPr>
          <p:cNvPr id="36" name="组合 6"/>
          <p:cNvGrpSpPr/>
          <p:nvPr/>
        </p:nvGrpSpPr>
        <p:grpSpPr bwMode="auto">
          <a:xfrm>
            <a:off x="6132513" y="2284562"/>
            <a:ext cx="1295400" cy="1295400"/>
            <a:chOff x="0" y="0"/>
            <a:chExt cx="1296144" cy="1296144"/>
          </a:xfrm>
        </p:grpSpPr>
        <p:sp>
          <p:nvSpPr>
            <p:cNvPr id="37" name="椭圆 48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FFC000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TextBox 54"/>
            <p:cNvSpPr txBox="1">
              <a:spLocks noChangeArrowheads="1"/>
            </p:cNvSpPr>
            <p:nvPr/>
          </p:nvSpPr>
          <p:spPr bwMode="auto">
            <a:xfrm>
              <a:off x="26975" y="232335"/>
              <a:ext cx="1261244" cy="83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城镇登记失业率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4.5%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以内</a:t>
              </a:r>
            </a:p>
          </p:txBody>
        </p:sp>
      </p:grpSp>
      <p:grpSp>
        <p:nvGrpSpPr>
          <p:cNvPr id="39" name="组合 7"/>
          <p:cNvGrpSpPr/>
          <p:nvPr/>
        </p:nvGrpSpPr>
        <p:grpSpPr bwMode="auto">
          <a:xfrm>
            <a:off x="7553325" y="2284562"/>
            <a:ext cx="1296988" cy="1295400"/>
            <a:chOff x="0" y="0"/>
            <a:chExt cx="1296144" cy="1296144"/>
          </a:xfrm>
        </p:grpSpPr>
        <p:sp>
          <p:nvSpPr>
            <p:cNvPr id="40" name="椭圆 49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FFC000"/>
              </a:solidFill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55"/>
            <p:cNvSpPr txBox="1">
              <a:spLocks noChangeArrowheads="1"/>
            </p:cNvSpPr>
            <p:nvPr/>
          </p:nvSpPr>
          <p:spPr bwMode="auto">
            <a:xfrm>
              <a:off x="17450" y="232573"/>
              <a:ext cx="12612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生产总值能耗下降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3.4%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2339752" y="1115064"/>
            <a:ext cx="4493539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今年发展的</a:t>
            </a:r>
            <a:r>
              <a:rPr lang="zh-CN" altLang="en-US" sz="32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主要预期目标</a:t>
            </a:r>
            <a:r>
              <a:rPr lang="zh-CN" altLang="en-US" sz="24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15900" y="1245915"/>
            <a:ext cx="8712200" cy="263882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从国际看，世界经济深度调整、复苏乏力，国际贸易增长低迷，金融和大宗商品市场波动不定，地缘政治风险上升，外部环境的不稳定不确定因素增加，对我国发展的影响不可低估。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从国内看，长期积累的矛盾和风险进一步显现，经济增速换挡、结构调整阵痛、新旧动能转换相互交织，经济下行压力加大。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困难和挑战并不可怕。中国的发展从来都是在应对挑战中前进的，没有过不去的坎。经过多年的快速发展，我国物质基础雄厚，经济韧性强、潜力足、回旋余地大，改革开放不断注入新动力，创新宏观调控积累了丰富经验。特别是我们有中国共产党的坚强领导和中国特色社会主义制度，中国人民勤劳智慧。只要我们万众一心，共克时艰，就一定能够实现全年经济社会发展目标。</a:t>
            </a:r>
          </a:p>
        </p:txBody>
      </p:sp>
      <p:cxnSp>
        <p:nvCxnSpPr>
          <p:cNvPr id="3" name="直接连接符 61"/>
          <p:cNvCxnSpPr>
            <a:cxnSpLocks noChangeShapeType="1"/>
          </p:cNvCxnSpPr>
          <p:nvPr/>
        </p:nvCxnSpPr>
        <p:spPr bwMode="auto">
          <a:xfrm>
            <a:off x="5651500" y="885875"/>
            <a:ext cx="32766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64"/>
          <p:cNvSpPr>
            <a:spLocks noChangeArrowheads="1"/>
          </p:cNvSpPr>
          <p:nvPr/>
        </p:nvSpPr>
        <p:spPr bwMode="auto">
          <a:xfrm>
            <a:off x="1139825" y="3791595"/>
            <a:ext cx="6764338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>
            <a:solidFill>
              <a:srgbClr val="FAC090"/>
            </a:solidFill>
            <a:rou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我们要做打硬仗的充分准备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6"/>
          <p:cNvCxnSpPr>
            <a:cxnSpLocks noChangeShapeType="1"/>
          </p:cNvCxnSpPr>
          <p:nvPr/>
        </p:nvCxnSpPr>
        <p:spPr bwMode="auto">
          <a:xfrm>
            <a:off x="215900" y="885875"/>
            <a:ext cx="32766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385026" y="62753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综合各方面情况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0047" y="699542"/>
            <a:ext cx="4903907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今年要重点做好</a:t>
            </a:r>
            <a:r>
              <a:rPr lang="zh-CN" altLang="en-US" sz="32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八个方面</a:t>
            </a:r>
            <a:r>
              <a:rPr lang="zh-CN" altLang="en-US" sz="24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37210" y="1319072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1391426"/>
            <a:ext cx="634019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稳定和完善宏观经济政策，保持经济运行在合理区间。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995666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宏观调控还有创新手段和政策储备，既要立足当前、有针对性地出招，顶住经济下行压力，又要着眼长远、留有后手、谋势蓄势。继续实施积极的财政政策和稳健的货币政策，创新宏观调控方式，加强区间调控、定向调控、相机调控，统筹运用财政、货币政策和产业、投资、价格等政策工具，采取结构性改革尤其是供给侧结构性改革举措，为经济发展营造良好环境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积极的财政政策要加大力度。今年拟安排财政赤字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2.18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万亿元，比去年增加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亿元，赤字率提高到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。其中，中央财政赤字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万亿元，地方财政赤字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亿元。安排地方专项债券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亿元，继续发行地方政府置换债券。我国财政赤字率和政府负债率在世界主要经济体中相对较低，这样的安排是必要的、可行的，也是安全的。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37210" y="699542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771896"/>
            <a:ext cx="5057795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加强供给侧结构性改革，增强持续增长动力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347614"/>
            <a:ext cx="80645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围绕解决重点领域的突出矛盾和问题，加快破除体制机制障碍，以供给侧结构性改革提高供给体系的质量和效率，进一步激发市场活力和社会创造力。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简政放权、放管结合、优化服务改革向纵深发展。以敬民之心，行简政之道，切实转变政府职能、提高效能。继续大力削减行政审批事项，注重解决放权不同步、不协调、不到位问题，对下放的审批事项，要让地方能接得住、管得好。深化商事制度改革，开展证照分离试点。全面公布地方政府权力和责任清单，在部分地区试行市场准入负面清单制度。对行政事业性收费、政府定价或指导价经营服务性收费、政府性基金、国家职业资格，实行目录清单管理。深化价格改革，加强价格监管。修改和废止有碍发展的行政法规和规范性文件。创新事中事后监管方式，全面推行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双随机、一公开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监管，随机抽取检查对象，随机选派执法检查人员，及时公布查处结果。推进综合行政执法改革，实施企业信用信息统一归集、依法公示、联合惩戒、社会监督。大力推行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政务服务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，实现部门间数据共享，让居民和企业少跑腿、好办事、不添堵。简除烦苛，禁察非法，使人民群众有更平等的机会和更大的创造空间。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37210" y="791423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863777"/>
            <a:ext cx="4544834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深挖国内需求潜力，开拓发展更大空间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419622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适度扩大需求总量，积极调整改革需求结构，促进供给需求有效对接、投资消费有机结合、城乡区域协调发展，形成对经济发展稳定而持久的内需支撑。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消费拉动经济增长的基础作用。适应消费升级趋势，破除政策障碍，优化消费环境，维护消费者权益。支持发展养老、健康、家政、教育培训、文化体育等服务消费。壮大网络信息、智能家居、个性时尚等新兴消费。鼓励线上线下互动，推动实体商业创新转型。完善物流配送网络，促进快递业健康发展。活跃二手车市场，加快建设城市停车场和新能源汽车充电设施。在全国开展消费金融公司试点，鼓励金融机构创新消费信贷产品。降低部分消费品进口关税，增设免税店。落实带薪休假制度，加强旅游交通、景区景点、自驾车营地等设施建设，规范旅游市场秩序，迎接正在兴起的大众旅游时代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优化区域发展格局。促进资源型地区经济转型升级。支持革命老区、民族地区、边疆地区、贫困地区发展。制定国家海洋战略，保护海洋生态环境，拓展蓝色经济空间，建设海洋强国。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7668344" y="1441635"/>
            <a:ext cx="981639" cy="2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45" y="2497460"/>
            <a:ext cx="263688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4105275"/>
            <a:ext cx="9143999" cy="10382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9144000" cy="9376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 flipH="1">
            <a:off x="-1" y="0"/>
            <a:ext cx="4067943" cy="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4457700"/>
            <a:ext cx="9143999" cy="69983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91344" y="228926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jsj\Desktop\素材cnn sccn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55909" r="35552" b="25629"/>
          <a:stretch>
            <a:fillRect/>
          </a:stretch>
        </p:blipFill>
        <p:spPr bwMode="auto">
          <a:xfrm>
            <a:off x="6772520" y="2436"/>
            <a:ext cx="2094061" cy="9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39924" y="2515108"/>
            <a:ext cx="6440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年工作回顾</a:t>
            </a: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014537" y="1546842"/>
            <a:ext cx="1914525" cy="1414463"/>
            <a:chOff x="-28501" y="-20218"/>
            <a:chExt cx="1913434" cy="1416011"/>
          </a:xfrm>
        </p:grpSpPr>
        <p:pic>
          <p:nvPicPr>
            <p:cNvPr id="36" name="对角圆角矩形 4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01" y="-20218"/>
              <a:ext cx="1913434" cy="141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119018" y="77883"/>
              <a:ext cx="1605954" cy="51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</p:spTree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37210" y="699542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771896"/>
            <a:ext cx="4544834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加快发展现代农业，促进农民持续增收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3476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继续毫不放松抓好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三农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工作，完善强农惠农富农政策，深化农村改革，拓展农民就业增收渠道，着力提高农业质量、效益和竞争力。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加快农业结构调整。粮食连续增产，为稳定物价、改善民生提供了有力保障，但也面临库存大幅增加、市场价格下跌等问题。要引导农民适应市场需求调整种养结构，适当调减玉米种植面积。按照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市场定价、价补分离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原则，积极稳妥推进玉米收储制度改革，保障农民合理收益。要多措并举消化粮食库存，大力支持农产品精深加工，延伸农业产业链条；制定新一轮退耕还林还草方案，今年退耕还林还草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万亩，这件事一举多得，务必抓好。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4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强化农业基础支撑。全面完成永久基本农田划定并实行特殊保护，加强高标准农田建设，增加深松土地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亿亩，新增高效节水灌溉面积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亩。探索耕地轮作休耕制度试点。加强农业科技创新与推广，深入开展粮食绿色高产高效创建，实施化肥农药零增长行动。保障财政对农业投入，建立全国农业信贷担保体系，完善农业保险制度，引导带动更多资金投向现代农业建设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09807" y="674142"/>
            <a:ext cx="602862" cy="6071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774096"/>
            <a:ext cx="5570756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推进新一轮高水平对外开放，着力实现合作共赢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3095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面对国际经济合作和竞争格局的深刻变化，顺应国内经济提质增效升级的迫切需要，要坚定不移扩大对外开放，在开放中增强发展新动能、增添改革新动力、增创竞争新优势。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扎实推进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一带一路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。统筹国内区域开发开放与国际经济合作，共同打造陆上经济走廊和海上合作支点，推动互联互通、经贸合作、人文交流。构建沿线大通关合作机制，建设国际物流大通道。推进边境经济合作区、跨境经济合作区、境外经贸合作区建设。坚持共商共建共享，使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一带一路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成为和平友谊纽带、共同繁荣之路。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国际产能合作。坚持企业为主、政府推动、市场化运作，实施一批重大示范项目。落实和完善财税金融支持政策，设立人民币海外合作基金，用好双边产能合作基金。推动装备、技术、标准、服务走出去，打造中国制造金字品牌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实施自由贸易区战略。积极商签区域全面经济伙伴关系协定，加快中日韩自贸区等谈判，推进中美、中欧投资协定谈判，加强亚太自贸区联合战略研究。我们愿与各方一道，推进贸易投资自由化，共同构建均衡、共赢、包容的国际经贸体系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37210" y="699542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771896"/>
            <a:ext cx="5314275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加大环境治理力度，推动绿色发展取得新突破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347614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治理污染、保护环境，事关人民群众健康和可持续发展，必须强力推进，下决心走出一条经济发展与环境改善双赢之路。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重拳治理大气雾霾和水污染。今年化学需氧量、氨氮排放量要分别下降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，二氧化硫、氮氧化物排放量分别下降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，重点地区细颗粒物</a:t>
            </a:r>
            <a:r>
              <a:rPr lang="en-US" altLang="zh-CN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(PM2.5)</a:t>
            </a: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继续下降。增加天然气供应，完善风能、太阳能、生物质能等发展扶持政策，提高清洁能源比重。在重点区域实行大气污染联防联控。全面推进城镇污水处理设施建设与改造，加强农业面源污染和流域水环境综合治理。加大工业污染源治理力度，对排污企业全面实行在线监测。强化环境保护督察。新修订的环境保护法必须严格执行，对超排偷排者必须严厉打击，对姑息纵容者必须严肃追究。</a:t>
            </a:r>
            <a:endParaRPr lang="en-US" altLang="zh-CN" sz="14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力发展节能环保产业。扩大绿色环保标准覆盖面。支持推广节能环保先进技术装备，广泛开展合同能源管理和环境污染第三方治理。加大建筑节能改造力度，加快传统制造业绿色改造。开展全民节能、节水行动，推进垃圾分类处理，健全再生资源回收利用网络，把节能环保产业培育成我国发展的一大支柱产业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37210" y="699542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771896"/>
            <a:ext cx="4031873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切实保障改善民生，加强社会建设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275606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为政之道，民生为本。我们要念之再三、铭之肺腑，多谋民生之利，多解民生之忧。财政收入增长虽放缓，但该给群众办的实事一件也不能少。</a:t>
            </a:r>
            <a:endParaRPr lang="en-US" altLang="zh-CN" sz="135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着力扩大就业创业。实施更加积极的就业政策，鼓励以创业带动就业。今年高校毕业生将高达</a:t>
            </a:r>
            <a:r>
              <a:rPr lang="en-US" altLang="zh-CN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765</a:t>
            </a: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万人，要落实好就业促进计划和创业引领计划，促进多渠道就业创业。用好失业保险基金结余，增加稳就业资金规模，做好企业下岗职工再就业工作，对城镇就业困难人员提供托底帮扶。完成</a:t>
            </a:r>
            <a:r>
              <a:rPr lang="en-US" altLang="zh-CN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</a:t>
            </a: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万人次以上农民工职业技能提升培训任务。加强对灵活就业、新就业形态的扶持。切实做好退役军人安置和就业创业服务工作。</a:t>
            </a:r>
            <a:endParaRPr lang="en-US" altLang="zh-CN" sz="135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更高质量更加公平的教育。教育承载着国家的未来、人民的期盼。公共教育投入要加大向中西部和边远、贫困地区倾斜力度。统一城乡义务教育经费保障机制，改善薄弱学校和寄宿制学校办学条件。鼓励普惠性幼儿园发展。办好特殊教育。今年要实现大病保险全覆盖，政府加大投入，让更多大病患者减轻负担。中央财政安排城乡医疗救助补助资金</a:t>
            </a:r>
            <a:r>
              <a:rPr lang="en-US" altLang="zh-CN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亿元，增长</a:t>
            </a:r>
            <a:r>
              <a:rPr lang="en-US" altLang="zh-CN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9.6%</a:t>
            </a: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。整合城乡居民基本医保制度，财政补助由每人每年</a:t>
            </a:r>
            <a:r>
              <a:rPr lang="en-US" altLang="zh-CN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</a:t>
            </a: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元提高到</a:t>
            </a:r>
            <a:r>
              <a:rPr lang="en-US" altLang="zh-CN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420</a:t>
            </a: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元。改革医保支付方式，加快推进基本医保全国联网和异地就医结算。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737210" y="698207"/>
            <a:ext cx="548056" cy="551999"/>
            <a:chOff x="0" y="0"/>
            <a:chExt cx="883514" cy="888600"/>
          </a:xfrm>
        </p:grpSpPr>
        <p:grpSp>
          <p:nvGrpSpPr>
            <p:cNvPr id="4" name="组合 71"/>
            <p:cNvGrpSpPr/>
            <p:nvPr/>
          </p:nvGrpSpPr>
          <p:grpSpPr bwMode="auto">
            <a:xfrm>
              <a:off x="0" y="0"/>
              <a:ext cx="883514" cy="888600"/>
              <a:chOff x="0" y="0"/>
              <a:chExt cx="786401" cy="792408"/>
            </a:xfrm>
          </p:grpSpPr>
          <p:grpSp>
            <p:nvGrpSpPr>
              <p:cNvPr id="6" name="组合 72"/>
              <p:cNvGrpSpPr/>
              <p:nvPr/>
            </p:nvGrpSpPr>
            <p:grpSpPr bwMode="auto">
              <a:xfrm>
                <a:off x="0" y="0"/>
                <a:ext cx="786401" cy="792408"/>
                <a:chOff x="0" y="0"/>
                <a:chExt cx="786401" cy="792408"/>
              </a:xfrm>
            </p:grpSpPr>
            <p:grpSp>
              <p:nvGrpSpPr>
                <p:cNvPr id="18" name="组合 84"/>
                <p:cNvGrpSpPr/>
                <p:nvPr/>
              </p:nvGrpSpPr>
              <p:grpSpPr bwMode="auto">
                <a:xfrm>
                  <a:off x="0" y="0"/>
                  <a:ext cx="786401" cy="792408"/>
                  <a:chOff x="0" y="0"/>
                  <a:chExt cx="1727202" cy="1701801"/>
                </a:xfrm>
              </p:grpSpPr>
              <p:pic>
                <p:nvPicPr>
                  <p:cNvPr id="20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727200" cy="1696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27202" cy="170180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0000"/>
                      </a:gs>
                      <a:gs pos="50000">
                        <a:srgbClr val="FF3300"/>
                      </a:gs>
                      <a:gs pos="100000">
                        <a:srgbClr val="FF8A00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buFont typeface="Arial" panose="020B0604020202020204" pitchFamily="34" charset="0"/>
                      <a:buNone/>
                    </a:pPr>
                    <a:endParaRPr lang="zh-CN" altLang="en-US" sz="2800">
                      <a:solidFill>
                        <a:srgbClr val="FFFF7A"/>
                      </a:solidFill>
                      <a:latin typeface="Arial Black" panose="020B0A04020102020204" pitchFamily="34" charset="0"/>
                      <a:ea typeface="华文细黑" panose="02010600040101010101" pitchFamily="2" charset="-122"/>
                    </a:endParaRPr>
                  </a:p>
                </p:txBody>
              </p:sp>
            </p:grpSp>
            <p:pic>
              <p:nvPicPr>
                <p:cNvPr id="19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41" y="13920"/>
                  <a:ext cx="621120" cy="27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0"/>
              <p:cNvGrpSpPr/>
              <p:nvPr/>
            </p:nvGrpSpPr>
            <p:grpSpPr bwMode="auto">
              <a:xfrm rot="-1297425" flipH="1" flipV="1">
                <a:off x="55706" y="610279"/>
                <a:ext cx="673472" cy="164841"/>
                <a:chOff x="0" y="0"/>
                <a:chExt cx="893" cy="246"/>
              </a:xfrm>
            </p:grpSpPr>
            <p:grpSp>
              <p:nvGrpSpPr>
                <p:cNvPr id="8" name="Group 21"/>
                <p:cNvGrpSpPr/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" name="AutoShape 2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" name="AutoShape 2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AutoShape 2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AutoShape 2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26"/>
                <p:cNvGrpSpPr/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" name="AutoShape 2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1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" name="AutoShape 2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7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" name="AutoShape 2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3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" name="AutoShape 3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3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" name="矩形 50"/>
            <p:cNvSpPr>
              <a:spLocks noChangeArrowheads="1"/>
            </p:cNvSpPr>
            <p:nvPr/>
          </p:nvSpPr>
          <p:spPr bwMode="auto">
            <a:xfrm>
              <a:off x="154138" y="125357"/>
              <a:ext cx="541868" cy="5426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03648" y="770561"/>
            <a:ext cx="5314275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加强政府自身建设，提高施政能力和服务水平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39750" y="1346249"/>
            <a:ext cx="79200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任千钧惟担当。面对异常艰巨复杂的改革发展任务，各级政府要深入贯彻落实新发展理念，把全面建成小康社会使命扛在肩上，把万家忧乐放在心头，建设人民满意的法治政府、创新政府、廉洁政府和服务型政府。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依法履职，把政府活动全面纳入法治轨道。积极推行政府法律顾问制度。深入推进政务公开，充分发挥传统媒体、新兴媒体作用，利用好网络平台，及时回应社会关切，使群众了解政府做什么、怎么做。各级政府要依法接受同级人大及其常委会的监督，自觉接受人民政协的民主监督，接受社会和舆论监督，让权力在阳光下运行。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廉洁履职，深入推进反腐倡廉。认真落实党风廉政建设主体责任，严厉整治各种顶风违纪行为。加强行政监察，推进审计全覆盖。以减权限权、创新监管等举措减少寻租空间，铲除滋生腐败土壤。推动党风廉政建设向基层延伸，坚决纠正侵害群众利益的不正之风，坚定不移惩治腐败。</a:t>
            </a:r>
            <a:endParaRPr lang="en-US" altLang="zh-CN" sz="135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920000"/>
              </a:buClr>
              <a:buFont typeface="Wingdings" panose="05000000000000000000" pitchFamily="2" charset="2"/>
              <a:buChar char="n"/>
            </a:pPr>
            <a:r>
              <a:rPr lang="zh-CN" altLang="en-US" sz="135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同欲者胜。我们要充分发挥中央和地方两个积极性。对真抓实干成效明显的地方，在建设资金安排、新增建设用地、财政沉淀资金统筹使用等方面，加大奖励支持力度。鼓励各地从实际出发干事创业，形成竞相发展的生动局面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539751" y="771550"/>
            <a:ext cx="7920038" cy="36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是一个大家庭，促进各民族和睦相处、和衷共济、和谐发展，是各族人民的根本利益和共同责任。要坚持中国特色解决民族问题的正确道路，坚持和完善民族区域自治制度，严格执行党的民族政策，深入开展民族团结进步创建活动，推动建立各民族相互嵌入式的社会结构和社区环境，促进各民族交往交流交融。落实促进民族地区发展的差别化支持政策，保护和发展少数民族优秀传统文化及特色村镇，加大扶持人口较少民族发展力度，大力实施兴边富民行动，让全国各族人民共同迈向全面小康社会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我们要全面贯彻党的宗教工作基本方针，坚持依法管理宗教事务，促进宗教关系和谐，发挥宗教界人士和信教群众在促进经济社会发展中的积极作用。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我们要认真落实侨务政策，依法维护海外侨胞和归侨侨眷的合法权益，充分发挥他们的独特优势和重要作用，不断增强海内外中华儿女的向心力。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90"/>
            <a:ext cx="9144000" cy="51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05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12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06.png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7790488" y="987574"/>
            <a:ext cx="13566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07.pn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>
            <a:off x="0" y="609917"/>
            <a:ext cx="5544715" cy="39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\Desktop\02.png"/>
          <p:cNvPicPr>
            <a:picLocks noChangeAspect="1" noChangeArrowheads="1"/>
          </p:cNvPicPr>
          <p:nvPr/>
        </p:nvPicPr>
        <p:blipFill rotWithShape="1">
          <a:blip r:embed="rId6" cstate="print"/>
          <a:srcRect l="18380"/>
          <a:stretch>
            <a:fillRect/>
          </a:stretch>
        </p:blipFill>
        <p:spPr bwMode="auto">
          <a:xfrm>
            <a:off x="1800423" y="316867"/>
            <a:ext cx="7346702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istrator\Desktop\03.png"/>
          <p:cNvPicPr>
            <a:picLocks noChangeAspect="1" noChangeArrowheads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 bwMode="auto">
          <a:xfrm>
            <a:off x="7020272" y="964157"/>
            <a:ext cx="1584176" cy="34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800" y="2707687"/>
            <a:ext cx="4025326" cy="24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istrator\Desktop\新建文件夹 (5)\08.png"/>
          <p:cNvPicPr>
            <a:picLocks noChangeAspect="1" noChangeArrowheads="1"/>
          </p:cNvPicPr>
          <p:nvPr/>
        </p:nvPicPr>
        <p:blipFill rotWithShape="1">
          <a:blip r:embed="rId9" cstate="print"/>
          <a:srcRect l="-396"/>
          <a:stretch>
            <a:fillRect/>
          </a:stretch>
        </p:blipFill>
        <p:spPr bwMode="auto">
          <a:xfrm>
            <a:off x="-14289" y="1599641"/>
            <a:ext cx="1877362" cy="28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sj\Desktop\1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1" r="14253"/>
          <a:stretch>
            <a:fillRect/>
          </a:stretch>
        </p:blipFill>
        <p:spPr bwMode="auto">
          <a:xfrm>
            <a:off x="1" y="3657600"/>
            <a:ext cx="9143999" cy="14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952618" y="1250206"/>
            <a:ext cx="4817722" cy="11079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>
                <a:rot lat="120000" lon="0" rev="0"/>
              </a:camera>
              <a:lightRig rig="threePt" dir="t">
                <a:rot lat="0" lon="0" rev="1200000"/>
              </a:lightRig>
            </a:scene3d>
            <a:sp3d extrusionH="1270000">
              <a:bevelT w="50800" h="25400"/>
              <a:bevelB w="12700"/>
            </a:sp3d>
          </a:bodyPr>
          <a:lstStyle/>
          <a:p>
            <a:pPr algn="dist"/>
            <a:r>
              <a:rPr lang="zh-CN" altLang="en-US" sz="6600" spc="600" dirty="0">
                <a:gradFill flip="none" rotWithShape="1">
                  <a:gsLst>
                    <a:gs pos="21000">
                      <a:srgbClr val="FFFF00"/>
                    </a:gs>
                    <a:gs pos="84000">
                      <a:schemeClr val="bg1"/>
                    </a:gs>
                    <a:gs pos="74000">
                      <a:schemeClr val="bg1"/>
                    </a:gs>
                    <a:gs pos="67000">
                      <a:srgbClr val="FFE900"/>
                    </a:gs>
                    <a:gs pos="90000">
                      <a:srgbClr val="FFFF00"/>
                    </a:gs>
                    <a:gs pos="32000">
                      <a:schemeClr val="bg1"/>
                    </a:gs>
                    <a:gs pos="47000">
                      <a:schemeClr val="accent6">
                        <a:lumMod val="75000"/>
                      </a:schemeClr>
                    </a:gs>
                    <a:gs pos="39000">
                      <a:schemeClr val="bg1"/>
                    </a:gs>
                    <a:gs pos="5800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190500" dist="139700" dir="3120000" algn="ctr" rotWithShape="0">
                    <a:schemeClr val="tx1"/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聚焦两会</a:t>
            </a:r>
          </a:p>
        </p:txBody>
      </p:sp>
      <p:sp>
        <p:nvSpPr>
          <p:cNvPr id="12" name="矩形 11"/>
          <p:cNvSpPr/>
          <p:nvPr/>
        </p:nvSpPr>
        <p:spPr>
          <a:xfrm>
            <a:off x="2051720" y="2454088"/>
            <a:ext cx="468052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43861" y="2580385"/>
            <a:ext cx="4856989" cy="400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深入解读十二届人大第二次宣讲材料</a:t>
            </a:r>
          </a:p>
        </p:txBody>
      </p:sp>
      <p:sp>
        <p:nvSpPr>
          <p:cNvPr id="14" name="椭圆 13"/>
          <p:cNvSpPr/>
          <p:nvPr/>
        </p:nvSpPr>
        <p:spPr>
          <a:xfrm>
            <a:off x="2044845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</a:p>
        </p:txBody>
      </p:sp>
      <p:sp>
        <p:nvSpPr>
          <p:cNvPr id="15" name="椭圆 14"/>
          <p:cNvSpPr/>
          <p:nvPr/>
        </p:nvSpPr>
        <p:spPr>
          <a:xfrm>
            <a:off x="2459067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</a:p>
        </p:txBody>
      </p:sp>
      <p:sp>
        <p:nvSpPr>
          <p:cNvPr id="16" name="椭圆 15"/>
          <p:cNvSpPr/>
          <p:nvPr/>
        </p:nvSpPr>
        <p:spPr>
          <a:xfrm>
            <a:off x="2873289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</a:t>
            </a:r>
          </a:p>
        </p:txBody>
      </p:sp>
      <p:sp>
        <p:nvSpPr>
          <p:cNvPr id="17" name="椭圆 16"/>
          <p:cNvSpPr/>
          <p:nvPr/>
        </p:nvSpPr>
        <p:spPr>
          <a:xfrm>
            <a:off x="3287512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</a:t>
            </a:r>
          </a:p>
        </p:txBody>
      </p:sp>
      <p:sp>
        <p:nvSpPr>
          <p:cNvPr id="18" name="椭圆 17"/>
          <p:cNvSpPr/>
          <p:nvPr/>
        </p:nvSpPr>
        <p:spPr>
          <a:xfrm>
            <a:off x="3914402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</a:p>
        </p:txBody>
      </p:sp>
      <p:sp>
        <p:nvSpPr>
          <p:cNvPr id="19" name="椭圆 18"/>
          <p:cNvSpPr/>
          <p:nvPr/>
        </p:nvSpPr>
        <p:spPr>
          <a:xfrm>
            <a:off x="4325833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</a:t>
            </a:r>
          </a:p>
        </p:txBody>
      </p:sp>
      <p:sp>
        <p:nvSpPr>
          <p:cNvPr id="20" name="椭圆 19"/>
          <p:cNvSpPr/>
          <p:nvPr/>
        </p:nvSpPr>
        <p:spPr>
          <a:xfrm>
            <a:off x="4737264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炼</a:t>
            </a:r>
          </a:p>
        </p:txBody>
      </p:sp>
      <p:sp>
        <p:nvSpPr>
          <p:cNvPr id="21" name="椭圆 20"/>
          <p:cNvSpPr/>
          <p:nvPr/>
        </p:nvSpPr>
        <p:spPr>
          <a:xfrm>
            <a:off x="5148695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</a:p>
        </p:txBody>
      </p:sp>
      <p:sp>
        <p:nvSpPr>
          <p:cNvPr id="22" name="椭圆 21"/>
          <p:cNvSpPr/>
          <p:nvPr/>
        </p:nvSpPr>
        <p:spPr>
          <a:xfrm>
            <a:off x="5560126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</a:p>
        </p:txBody>
      </p:sp>
      <p:sp>
        <p:nvSpPr>
          <p:cNvPr id="23" name="椭圆 22"/>
          <p:cNvSpPr/>
          <p:nvPr/>
        </p:nvSpPr>
        <p:spPr>
          <a:xfrm>
            <a:off x="5971557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</a:p>
        </p:txBody>
      </p:sp>
      <p:sp>
        <p:nvSpPr>
          <p:cNvPr id="24" name="椭圆 23"/>
          <p:cNvSpPr/>
          <p:nvPr/>
        </p:nvSpPr>
        <p:spPr>
          <a:xfrm>
            <a:off x="6382987" y="3122761"/>
            <a:ext cx="359693" cy="359693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b="6955"/>
          <a:stretch>
            <a:fillRect/>
          </a:stretch>
        </p:blipFill>
        <p:spPr bwMode="auto">
          <a:xfrm>
            <a:off x="672860" y="142362"/>
            <a:ext cx="2489209" cy="113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-2111375" y="4484688"/>
            <a:ext cx="828675" cy="827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64"/>
          <p:cNvSpPr>
            <a:spLocks noChangeArrowheads="1"/>
          </p:cNvSpPr>
          <p:nvPr/>
        </p:nvSpPr>
        <p:spPr bwMode="auto">
          <a:xfrm>
            <a:off x="-1698625" y="930275"/>
            <a:ext cx="830262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>
            <a:off x="-1282700" y="3092450"/>
            <a:ext cx="828675" cy="825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66"/>
          <p:cNvSpPr>
            <a:spLocks noChangeArrowheads="1"/>
          </p:cNvSpPr>
          <p:nvPr/>
        </p:nvSpPr>
        <p:spPr bwMode="auto">
          <a:xfrm>
            <a:off x="-1325563" y="3367088"/>
            <a:ext cx="833437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67"/>
          <p:cNvSpPr>
            <a:spLocks noChangeArrowheads="1"/>
          </p:cNvSpPr>
          <p:nvPr/>
        </p:nvSpPr>
        <p:spPr bwMode="auto">
          <a:xfrm>
            <a:off x="-1325563" y="4673601"/>
            <a:ext cx="833437" cy="823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69"/>
          <p:cNvSpPr>
            <a:spLocks noChangeAspect="1" noChangeArrowheads="1"/>
          </p:cNvSpPr>
          <p:nvPr/>
        </p:nvSpPr>
        <p:spPr bwMode="auto">
          <a:xfrm>
            <a:off x="-3768725" y="3552825"/>
            <a:ext cx="744537" cy="7445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0"/>
          <p:cNvSpPr>
            <a:spLocks noChangeArrowheads="1"/>
          </p:cNvSpPr>
          <p:nvPr/>
        </p:nvSpPr>
        <p:spPr bwMode="auto">
          <a:xfrm>
            <a:off x="-3355975" y="0"/>
            <a:ext cx="827087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71"/>
          <p:cNvSpPr>
            <a:spLocks noChangeArrowheads="1"/>
          </p:cNvSpPr>
          <p:nvPr/>
        </p:nvSpPr>
        <p:spPr bwMode="auto">
          <a:xfrm>
            <a:off x="-2941638" y="2162175"/>
            <a:ext cx="830263" cy="823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72"/>
          <p:cNvSpPr>
            <a:spLocks noChangeAspect="1" noChangeArrowheads="1"/>
          </p:cNvSpPr>
          <p:nvPr/>
        </p:nvSpPr>
        <p:spPr bwMode="auto">
          <a:xfrm>
            <a:off x="-2982913" y="2436813"/>
            <a:ext cx="666750" cy="660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73"/>
          <p:cNvSpPr>
            <a:spLocks noChangeArrowheads="1"/>
          </p:cNvSpPr>
          <p:nvPr/>
        </p:nvSpPr>
        <p:spPr bwMode="auto">
          <a:xfrm>
            <a:off x="-2982913" y="3741738"/>
            <a:ext cx="830262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74"/>
          <p:cNvSpPr>
            <a:spLocks noChangeArrowheads="1"/>
          </p:cNvSpPr>
          <p:nvPr/>
        </p:nvSpPr>
        <p:spPr bwMode="auto">
          <a:xfrm>
            <a:off x="-2111375" y="3659188"/>
            <a:ext cx="827087" cy="825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75"/>
          <p:cNvSpPr>
            <a:spLocks noChangeArrowheads="1"/>
          </p:cNvSpPr>
          <p:nvPr/>
        </p:nvSpPr>
        <p:spPr bwMode="auto">
          <a:xfrm>
            <a:off x="-1284288" y="2263775"/>
            <a:ext cx="830263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76"/>
          <p:cNvSpPr>
            <a:spLocks noChangeAspect="1" noChangeArrowheads="1"/>
          </p:cNvSpPr>
          <p:nvPr/>
        </p:nvSpPr>
        <p:spPr bwMode="auto">
          <a:xfrm>
            <a:off x="-3771900" y="2728913"/>
            <a:ext cx="704850" cy="700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77"/>
          <p:cNvSpPr>
            <a:spLocks noChangeArrowheads="1"/>
          </p:cNvSpPr>
          <p:nvPr/>
        </p:nvSpPr>
        <p:spPr bwMode="auto">
          <a:xfrm>
            <a:off x="-2944813" y="1333500"/>
            <a:ext cx="833438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78"/>
          <p:cNvSpPr>
            <a:spLocks noChangeArrowheads="1"/>
          </p:cNvSpPr>
          <p:nvPr/>
        </p:nvSpPr>
        <p:spPr bwMode="auto">
          <a:xfrm>
            <a:off x="-2982913" y="2022476"/>
            <a:ext cx="414337" cy="414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Oval 128"/>
          <p:cNvSpPr>
            <a:spLocks noChangeArrowheads="1"/>
          </p:cNvSpPr>
          <p:nvPr/>
        </p:nvSpPr>
        <p:spPr bwMode="auto">
          <a:xfrm>
            <a:off x="-2111375" y="4484688"/>
            <a:ext cx="785812" cy="7858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129"/>
          <p:cNvSpPr>
            <a:spLocks noChangeArrowheads="1"/>
          </p:cNvSpPr>
          <p:nvPr/>
        </p:nvSpPr>
        <p:spPr bwMode="auto">
          <a:xfrm>
            <a:off x="-1698625" y="517525"/>
            <a:ext cx="830262" cy="827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Oval 133"/>
          <p:cNvSpPr>
            <a:spLocks noChangeArrowheads="1"/>
          </p:cNvSpPr>
          <p:nvPr/>
        </p:nvSpPr>
        <p:spPr bwMode="auto">
          <a:xfrm>
            <a:off x="-1282700" y="3503613"/>
            <a:ext cx="417512" cy="414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Oval 134"/>
          <p:cNvSpPr>
            <a:spLocks noChangeArrowheads="1"/>
          </p:cNvSpPr>
          <p:nvPr/>
        </p:nvSpPr>
        <p:spPr bwMode="auto">
          <a:xfrm>
            <a:off x="-911226" y="3367088"/>
            <a:ext cx="823913" cy="828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Oval 137"/>
          <p:cNvSpPr>
            <a:spLocks noChangeArrowheads="1"/>
          </p:cNvSpPr>
          <p:nvPr/>
        </p:nvSpPr>
        <p:spPr bwMode="auto">
          <a:xfrm>
            <a:off x="-1325563" y="4673601"/>
            <a:ext cx="833437" cy="823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8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8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8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8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8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88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78 0.13351 C 0.34214 0.12028 0.41865 0.07161 0.47077 0.0545 C 0.52288 0.03704 0.54609 0.13192 0.62927 0.02945 C 0.71244 -0.07284 0.89866 -0.43774 0.96959 -0.56067 " pathEditMode="fixed" rAng="0" ptsTypes="aaaa">
                                      <p:cBhvr>
                                        <p:cTn id="106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5" y="-347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346 -0.4843 C 0.36213 -0.48571 0.58392 -0.44868 0.65764 -0.49224 C 0.73135 -0.53615 0.7119 -0.69083 0.74554 -0.74656 C 0.77906 -0.80229 0.81657 -0.80793 0.85923 -0.82716 C 0.90189 -0.84603 0.94476 -0.80882 1.00129 -0.86102 C 1.05781 -0.91323 1.15753 -1.08236 1.19869 -1.14074 " pathEditMode="fixed" rAng="0" ptsTypes="aaaaaa">
                                      <p:cBhvr>
                                        <p:cTn id="113" dur="5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6" y="-310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8" dur="55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3151 -0.02116 C 0.4092 -0.05767 0.69364 -0.22557 0.79938 -0.24021 C 0.90512 -0.25485 0.89931 -0.14973 0.96604 -0.10882 C 1.03277 -0.0679 1.12916 -0.0134 1.19966 0.00512 C 1.27015 0.02363 1.34977 0.00265 1.38921 0.00194 " pathEditMode="fixed" rAng="0" ptsTypes="aaa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80" y="-94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5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2817 0.28483 C 0.3891 0.28095 0.60982 0.24479 0.69589 0.26137 C 0.78197 0.27795 0.79228 0.388 0.84483 0.38412 C 0.89738 0.38024 0.9452 0.25873 1.01117 0.23809 C 1.07715 0.21746 1.1931 0.25573 1.24092 0.26031 " pathEditMode="fixed" rAng="0" ptsTypes="aaaaa">
                                      <p:cBhvr>
                                        <p:cTn id="127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37" y="17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32" dur="59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346 -0.37566 C 0.36761 -0.40864 0.57296 -0.5291 0.6859 -0.57337 C 0.79884 -0.61764 0.90135 -0.62187 0.98065 -0.6411 C 1.05985 -0.66032 1.12368 -0.67901 1.16129 -0.68889 " pathEditMode="fixed" rAng="0" ptsTypes="aaaa">
                                      <p:cBhvr>
                                        <p:cTn id="1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6" y="-1566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63 0.14128 C 0.39599 0.12805 0.4725 0.07937 0.52462 0.06226 C 0.57673 0.0448 0.621 0.10036 0.68312 0.03722 C 0.74523 -0.02592 0.79047 -0.27195 0.89749 -0.31604 C 1.00452 -0.36013 1.23588 -0.24585 1.32496 -0.22751 " pathEditMode="fixed" rAng="0" ptsTypes="aaaaa">
                                      <p:cBhvr>
                                        <p:cTn id="1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1" y="-250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6651 -0.45555 C 0.62518 -0.45697 0.84698 -0.41993 0.92069 -0.46349 C 0.99441 -0.50741 0.97496 -0.66208 1.00859 -0.71781 C 1.04212 -0.77354 1.07962 -0.77919 1.12228 -0.79841 C 1.16494 -0.81728 1.20782 -0.78007 1.26434 -0.83227 C 1.32086 -0.88448 1.42058 -1.05361 1.46174 -1.11199 " pathEditMode="fixed" rAng="0" ptsTypes="aaaaaa">
                                      <p:cBhvr>
                                        <p:cTn id="148" dur="3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6" y="-310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3" dur="5500" fill="hold"/>
                                        <p:tgtEl>
                                          <p:spTgt spid="3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5388 0.05114 C 0.61649 0.01463 0.90093 -0.15327 1.00667 -0.16791 C 1.11241 -0.18254 1.13701 0.00758 1.17333 -0.03651 C 1.20976 -0.0806 1.19117 -0.36085 1.22524 -0.43263 C 1.25952 -0.50424 1.33635 -0.49577 1.37804 -0.4665 C 1.41995 -0.43722 1.45573 -0.30053 1.47615 -0.25679 " pathEditMode="fixed" rAng="0" ptsTypes="aaaaaa">
                                      <p:cBhvr>
                                        <p:cTn id="155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62" y="-2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60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50798 0.42006 C 0.56892 0.41604 0.79983 0.4429 0.87569 0.3966 C 0.95191 0.34938 0.92326 0.14197 0.96406 0.14197 C 1.00469 0.14197 1.07743 0.41512 1.11996 0.3966 C 1.16267 0.37746 1.16996 0.02777 1.22014 0.02777 C 1.27031 0.02746 1.37899 0.31882 1.42083 0.39537 " pathEditMode="fixed" rAng="0" ptsTypes="aaaaaa">
                                      <p:cBhvr>
                                        <p:cTn id="162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42" y="-18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7" dur="59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1354 -0.23017 C 0.57769 -0.26315 0.78304 -0.38361 0.89598 -0.42788 C 1.00892 -0.47215 1.11143 -0.47638 1.19074 -0.4956 C 1.26993 -0.51483 1.33376 -0.53352 1.37137 -0.5434 " pathEditMode="fixed" rAng="0" ptsTypes="aaaa"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6" y="-1566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45 0.21429 C 0.53181 0.20106 0.60971 0.1963 0.66043 0.13528 C 0.71115 0.07425 0.72738 -0.0492 0.81055 -0.15167 C 0.89372 -0.25414 1.08661 -0.41146 1.15925 -0.47989 " pathEditMode="fixed" rAng="0" ptsTypes="aaaa">
                                      <p:cBhvr>
                                        <p:cTn id="176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5" y="-347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56244 -0.02345 C 0.63776 -0.04162 0.90845 -0.11781 1.01419 -0.13245 C 1.11993 -0.14709 1.12755 -0.13368 1.19697 -0.11111 C 1.26639 -0.08853 1.36009 -0.01569 1.43059 0.00283 C 1.50108 0.02134 1.5807 0.00036 1.62014 -0.00035 " pathEditMode="fixed" rAng="0" ptsTypes="aaaaa">
                                      <p:cBhvr>
                                        <p:cTn id="18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80" y="-39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88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45 0.27954 C 0.62981 0.26632 0.70632 0.21764 0.75843 0.20053 C 0.81055 0.18307 0.83677 0.17178 0.91693 0.17549 C 0.9971 0.17919 1.13206 0.26685 1.23909 0.22275 C 1.34612 0.17866 1.49215 -0.02416 1.55878 -0.08924 " pathEditMode="fixed" rAng="0" ptsTypes="aaaaa">
                                      <p:cBhvr>
                                        <p:cTn id="190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1" y="-184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71105 0.17336 C 0.79121 0.18818 1.08629 0.27654 1.19203 0.2619 C 1.29777 0.24726 1.31131 0.18095 1.34559 0.08571 C 1.37987 -0.0097 1.36343 -0.23863 1.39749 -0.31059 C 1.43177 -0.38202 1.5086 -0.37355 1.55029 -0.34427 C 1.5922 -0.315 1.62799 -0.17831 1.6484 -0.13457 " pathEditMode="fixed" rAng="0" ptsTypes="aaaaaa">
                                      <p:cBhvr>
                                        <p:cTn id="197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62" y="-226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repeatCount="indefinite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02" dur="5000" fill="hold"/>
                                        <p:tgtEl>
                                          <p:spTgt spid="3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4637 -0.19644 C 0.71267 -0.19398 0.93134 -0.13736 1.04417 -0.18163 C 1.157 -0.2259 1.24695 -0.4072 1.32356 -0.46188 C 1.40018 -0.51655 1.46659 -0.4998 1.5042 -0.50967 " pathEditMode="fixed" rAng="0" ptsTypes="aaaa">
                                      <p:cBhvr>
                                        <p:cTn id="20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6" y="-1305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26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3602 -0.59153 C 0.34698 -0.55238 0.37932 -0.41234 0.40178 -0.35661 C 0.42424 -0.30088 0.44014 -0.26014 0.47055 -0.25696 C 0.50096 -0.25379 0.54158 -0.31834 0.58424 -0.33756 C 0.6269 -0.35661 0.68633 -0.33545 0.7263 -0.37143 C 0.76638 -0.40741 0.7955 -0.48042 0.82452 -0.55361 " pathEditMode="fixed" rAng="0" ptsTypes="aaaaaa">
                                      <p:cBhvr>
                                        <p:cTn id="216" dur="6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5" y="168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7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21" dur="5500" fill="hold"/>
                                        <p:tgtEl>
                                          <p:spTgt spid="4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31335 -0.1037 C 0.33882 -0.11217 0.41436 -0.1679 0.46788 -0.1545 C 0.52139 -0.14109 0.59822 0.02099 0.63454 -0.02311 C 0.67097 -0.0672 0.65238 -0.34744 0.68644 -0.41923 C 0.72072 -0.49083 0.79756 -0.48236 0.83925 -0.45309 C 0.88105 -0.42381 0.91694 -0.28713 0.93736 -0.24339 " pathEditMode="fixed" rAng="0" ptsTypes="aaaaaa">
                                      <p:cBhvr>
                                        <p:cTn id="223" dur="5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5" y="-131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6" presetClass="emph" presetSubtype="0" repeatCount="indefinite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28" dur="500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1875 0.35062 C 0.32969 0.30186 0.35018 0.12068 0.38281 0.05741 C 0.41528 -0.00617 0.47327 -0.03024 0.51406 -0.03024 C 0.55486 -0.03024 0.5915 0.10433 0.62709 0.05741 C 0.6625 0.0105 0.69462 -0.31296 0.72709 -0.31142 C 0.7599 -0.31018 0.80278 -0.01296 0.82257 0.06605 " pathEditMode="fixed" rAng="0" ptsTypes="aaaaaa">
                                      <p:cBhvr>
                                        <p:cTn id="230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331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1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6" presetClass="emph" presetSubtype="0" repeatCount="indefinite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35" dur="59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6961 -0.34475 C 0.27534 -0.33118 0.25746 -0.26272 0.30382 -0.25995 C 0.35034 -0.25717 0.48229 -0.30836 0.54791 -0.32748 C 0.61354 -0.34691 0.66632 -0.36541 0.69739 -0.37527 " pathEditMode="fixed" rAng="0" ptsTypes="aaaa">
                                      <p:cBhvr>
                                        <p:cTn id="2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837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4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4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917 0.13389 C 0.29551 0.13389 0.29272 0.13812 0.32517 0.13407 C 0.35762 0.13001 0.4293 0.15929 0.48367 0.1092 C 0.53794 0.05911 0.61606 -0.10914 0.65098 -0.16681 " pathEditMode="fixed" rAng="0" ptsTypes="aaaa">
                                      <p:cBhvr>
                                        <p:cTn id="24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5" y="-137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879836" y="757285"/>
            <a:ext cx="2113328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工作回顾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43616" y="699542"/>
            <a:ext cx="499129" cy="499248"/>
            <a:chOff x="799624" y="984199"/>
            <a:chExt cx="1176920" cy="1177200"/>
          </a:xfrm>
        </p:grpSpPr>
        <p:pic>
          <p:nvPicPr>
            <p:cNvPr id="25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24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13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9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5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" name="Picture 2" descr="http://img1.cache.netease.com/catchpic/E/E4/E4810747DCF80BE6C7143440E08C6DA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9" y="1559904"/>
            <a:ext cx="2374165" cy="2706549"/>
          </a:xfrm>
          <a:prstGeom prst="roundRect">
            <a:avLst>
              <a:gd name="adj" fmla="val 35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矩形 30"/>
          <p:cNvSpPr/>
          <p:nvPr/>
        </p:nvSpPr>
        <p:spPr>
          <a:xfrm>
            <a:off x="3195464" y="1538058"/>
            <a:ext cx="5111924" cy="275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去一年，我国发展面临多重困难和严峻挑战。在以习近平同志为总书记的党中央坚强领导下，全国各族人民以坚定的信心和非凡的勇气，攻坚克难，开拓进取，经济社会发展稳中有进、稳中有好，完成了全年主要目标任务，改革开放和社会主义现代化建设取得新的重大成就。</a:t>
            </a:r>
          </a:p>
        </p:txBody>
      </p: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85880" y="774425"/>
            <a:ext cx="365838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经济运行保持在合理区间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9660" y="716682"/>
            <a:ext cx="499129" cy="499248"/>
            <a:chOff x="799624" y="984199"/>
            <a:chExt cx="1176920" cy="1177200"/>
          </a:xfrm>
        </p:grpSpPr>
        <p:pic>
          <p:nvPicPr>
            <p:cNvPr id="4" name="Picture 17" descr="circuler_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9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1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39750" y="1347614"/>
            <a:ext cx="4572000" cy="26383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国内生产总值达到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67.7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万亿元，增长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6.9%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，在世界主要经济体中位居前列。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粮食产量实现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十二连增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，居民消费价格涨幅保持较低水平。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特别是就业形势总体稳定，城镇新增就业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万人，超过全年预期目标，成为经济运行的一大亮点。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347614"/>
            <a:ext cx="3384724" cy="2664296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rgbClr val="F780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39750" y="134761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服务业在国内生产总值中的比重上升到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50.5%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，首次占据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半壁江山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消费对经济增长的贡献率达到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66.4%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高技术产业和装备制造业增速快于一般工业。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单位国内生产总值能耗下降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5.6%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347614"/>
            <a:ext cx="3384724" cy="2520280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rgbClr val="F780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885880" y="774425"/>
            <a:ext cx="365838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结构调整取得积极进展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49660" y="716682"/>
            <a:ext cx="499129" cy="499248"/>
            <a:chOff x="799624" y="984199"/>
            <a:chExt cx="1176920" cy="1177200"/>
          </a:xfrm>
        </p:grpSpPr>
        <p:pic>
          <p:nvPicPr>
            <p:cNvPr id="23" name="Picture 17" descr="circuler_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25" name="Picture 19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28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49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39750" y="1343422"/>
            <a:ext cx="4572000" cy="26383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创新驱动发展战略持续推进，互联网与各行业加速融合，新兴产业快速增长。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大众创业、万众创新蓬勃发展，全年新登记注册企业增长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21.6%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，平均每天新增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新动能对稳就业、促升级发挥了突出作用，正在推动经济社会发生深刻变革。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343422"/>
            <a:ext cx="3384724" cy="2254746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rgbClr val="F780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885880" y="774425"/>
            <a:ext cx="365838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发展新动能加快成长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49660" y="716682"/>
            <a:ext cx="499129" cy="499248"/>
            <a:chOff x="799624" y="984199"/>
            <a:chExt cx="1176920" cy="1177200"/>
          </a:xfrm>
        </p:grpSpPr>
        <p:pic>
          <p:nvPicPr>
            <p:cNvPr id="23" name="Picture 17" descr="circuler_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25" name="Picture 19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28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39750" y="1347614"/>
            <a:ext cx="4572000" cy="27469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全国居民人均可支配收入实际增长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7.4%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，快于经济增速。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去年末居民储蓄存款余额增长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8.5%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，新增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万多亿元。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又解决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6434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万农村人口饮水安全问题。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扶贫攻坚力度加大，农村贫困人口减少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1442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347614"/>
            <a:ext cx="3384724" cy="2575272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rgbClr val="F780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885880" y="774425"/>
            <a:ext cx="3658380" cy="38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gradFill>
              <a:gsLst>
                <a:gs pos="0">
                  <a:srgbClr val="FF0101"/>
                </a:gs>
                <a:gs pos="50000">
                  <a:srgbClr val="FF0101"/>
                </a:gs>
                <a:gs pos="100000">
                  <a:srgbClr val="CC0000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gradFill flip="none" rotWithShape="1">
                  <a:gsLst>
                    <a:gs pos="40000">
                      <a:srgbClr val="FF0101">
                        <a:lumMod val="93000"/>
                        <a:lumOff val="7000"/>
                      </a:srgbClr>
                    </a:gs>
                    <a:gs pos="75000">
                      <a:srgbClr val="580000">
                        <a:lumMod val="91000"/>
                        <a:lumOff val="9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人民生活进一步改善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49660" y="716682"/>
            <a:ext cx="499129" cy="499248"/>
            <a:chOff x="799624" y="984199"/>
            <a:chExt cx="1176920" cy="1177200"/>
          </a:xfrm>
        </p:grpSpPr>
        <p:pic>
          <p:nvPicPr>
            <p:cNvPr id="23" name="Picture 17" descr="circuler_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24" y="984199"/>
              <a:ext cx="1176920" cy="11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99625" y="984199"/>
              <a:ext cx="1176919" cy="1177199"/>
            </a:xfrm>
            <a:prstGeom prst="ellipse">
              <a:avLst/>
            </a:prstGeom>
            <a:gradFill rotWithShape="0">
              <a:gsLst>
                <a:gs pos="0">
                  <a:srgbClr val="C00000"/>
                </a:gs>
                <a:gs pos="50000">
                  <a:srgbClr val="FF3300"/>
                </a:gs>
                <a:gs pos="100000">
                  <a:srgbClr val="FF8A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7A"/>
                </a:solidFill>
                <a:latin typeface="Arial Black" panose="020B0A04020102020204" pitchFamily="34" charset="0"/>
                <a:ea typeface="华文细黑" panose="02010600040101010101" pitchFamily="2" charset="-122"/>
              </a:endParaRPr>
            </a:p>
          </p:txBody>
        </p:sp>
        <p:pic>
          <p:nvPicPr>
            <p:cNvPr id="25" name="Picture 19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4" y="1003096"/>
              <a:ext cx="929563" cy="38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0"/>
            <p:cNvGrpSpPr/>
            <p:nvPr/>
          </p:nvGrpSpPr>
          <p:grpSpPr bwMode="auto">
            <a:xfrm rot="20302575" flipH="1" flipV="1">
              <a:off x="868927" y="1811448"/>
              <a:ext cx="1038388" cy="306548"/>
              <a:chOff x="0" y="-87"/>
              <a:chExt cx="920" cy="337"/>
            </a:xfrm>
          </p:grpSpPr>
          <p:grpSp>
            <p:nvGrpSpPr>
              <p:cNvPr id="28" name="Group 21"/>
              <p:cNvGrpSpPr/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91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up 26"/>
              <p:cNvGrpSpPr/>
              <p:nvPr/>
            </p:nvGrpSpPr>
            <p:grpSpPr bwMode="auto">
              <a:xfrm rot="1353540">
                <a:off x="175" y="-87"/>
                <a:ext cx="745" cy="337"/>
                <a:chOff x="-6" y="-227"/>
                <a:chExt cx="1121" cy="506"/>
              </a:xfrm>
            </p:grpSpPr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521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503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93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" name="矩形 20"/>
            <p:cNvSpPr>
              <a:spLocks noChangeArrowheads="1"/>
            </p:cNvSpPr>
            <p:nvPr/>
          </p:nvSpPr>
          <p:spPr bwMode="auto">
            <a:xfrm>
              <a:off x="1026768" y="1244328"/>
              <a:ext cx="722633" cy="65694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6111</Words>
  <Application>Microsoft Office PowerPoint</Application>
  <PresentationFormat>全屏显示(16:9)</PresentationFormat>
  <Paragraphs>237</Paragraphs>
  <Slides>46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Nexa Light</vt:lpstr>
      <vt:lpstr>方正行楷简体</vt:lpstr>
      <vt:lpstr>黑体</vt:lpstr>
      <vt:lpstr>时尚中黑简体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2020-04-16T05:02:32Z</dcterms:created>
  <dcterms:modified xsi:type="dcterms:W3CDTF">2021-01-05T07:26:36Z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