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33"/>
  </p:notesMasterIdLst>
  <p:handoutMasterIdLst>
    <p:handoutMasterId r:id="rId34"/>
  </p:handoutMasterIdLst>
  <p:sldIdLst>
    <p:sldId id="391" r:id="rId3"/>
    <p:sldId id="346" r:id="rId4"/>
    <p:sldId id="349" r:id="rId5"/>
    <p:sldId id="350" r:id="rId6"/>
    <p:sldId id="365" r:id="rId7"/>
    <p:sldId id="354" r:id="rId8"/>
    <p:sldId id="261" r:id="rId9"/>
    <p:sldId id="313" r:id="rId10"/>
    <p:sldId id="358" r:id="rId11"/>
    <p:sldId id="359" r:id="rId12"/>
    <p:sldId id="367" r:id="rId13"/>
    <p:sldId id="353" r:id="rId14"/>
    <p:sldId id="332" r:id="rId15"/>
    <p:sldId id="351" r:id="rId16"/>
    <p:sldId id="352" r:id="rId17"/>
    <p:sldId id="344" r:id="rId18"/>
    <p:sldId id="341" r:id="rId19"/>
    <p:sldId id="343" r:id="rId20"/>
    <p:sldId id="360" r:id="rId21"/>
    <p:sldId id="366" r:id="rId22"/>
    <p:sldId id="356" r:id="rId23"/>
    <p:sldId id="355" r:id="rId24"/>
    <p:sldId id="363" r:id="rId25"/>
    <p:sldId id="357" r:id="rId26"/>
    <p:sldId id="368" r:id="rId27"/>
    <p:sldId id="287" r:id="rId28"/>
    <p:sldId id="348" r:id="rId29"/>
    <p:sldId id="362" r:id="rId30"/>
    <p:sldId id="364" r:id="rId31"/>
    <p:sldId id="392" r:id="rId3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0">
          <p15:clr>
            <a:srgbClr val="A4A3A4"/>
          </p15:clr>
        </p15:guide>
        <p15:guide id="2" pos="2887">
          <p15:clr>
            <a:srgbClr val="A4A3A4"/>
          </p15:clr>
        </p15:guide>
      </p15:sldGuideLst>
    </p:ext>
    <p:ext uri="{2D200454-40CA-4A62-9FC3-DE9A4176ACB9}">
      <p15:notesGuideLst xmlns:p15="http://schemas.microsoft.com/office/powerpoint/2012/main">
        <p15:guide id="1" orient="horz" pos="2845">
          <p15:clr>
            <a:srgbClr val="A4A3A4"/>
          </p15:clr>
        </p15:guide>
        <p15:guide id="2" pos="2166">
          <p15:clr>
            <a:srgbClr val="A4A3A4"/>
          </p15:clr>
        </p15:guide>
      </p15:notes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219"/>
    <a:srgbClr val="FF6600"/>
    <a:srgbClr val="000000"/>
    <a:srgbClr val="9E0000"/>
    <a:srgbClr val="F20000"/>
    <a:srgbClr val="C00000"/>
    <a:srgbClr val="E20000"/>
    <a:srgbClr val="FFCC66"/>
    <a:srgbClr val="DE0000"/>
    <a:srgbClr val="FF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3" autoAdjust="0"/>
    <p:restoredTop sz="95042" autoAdjust="0"/>
  </p:normalViewPr>
  <p:slideViewPr>
    <p:cSldViewPr>
      <p:cViewPr varScale="1">
        <p:scale>
          <a:sx n="119" d="100"/>
          <a:sy n="119" d="100"/>
        </p:scale>
        <p:origin x="84" y="114"/>
      </p:cViewPr>
      <p:guideLst>
        <p:guide orient="horz" pos="1600"/>
        <p:guide pos="2887"/>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8" d="100"/>
          <a:sy n="68" d="100"/>
        </p:scale>
        <p:origin x="-2856" y="-108"/>
      </p:cViewPr>
      <p:guideLst>
        <p:guide orient="horz" pos="2845"/>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1A4363-9299-4683-A527-818C8FEE738E}"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AECCDD-6118-4D0D-A697-8808C1921007}"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3CC7B-F96E-4B2C-992B-B794D87698E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1FB53-074E-453F-8BCF-006D7CFC3CA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00B1FB53-074E-453F-8BCF-006D7CFC3CA0}"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00B1FB53-074E-453F-8BCF-006D7CFC3CA0}"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22</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a:t>https://liangliangtuwen.tmall.com</a:t>
            </a:r>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00B1FB53-074E-453F-8BCF-006D7CFC3CA0}" type="slidenum">
              <a:rPr lang="zh-CN" altLang="en-US" smtClean="0"/>
              <a:t>29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00B1FB53-074E-453F-8BCF-006D7CFC3CA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同侧圆角矩形 10"/>
          <p:cNvSpPr/>
          <p:nvPr userDrawn="1"/>
        </p:nvSpPr>
        <p:spPr>
          <a:xfrm>
            <a:off x="107504" y="555526"/>
            <a:ext cx="8928992" cy="4464496"/>
          </a:xfrm>
          <a:prstGeom prst="round2SameRect">
            <a:avLst>
              <a:gd name="adj1" fmla="val 5680"/>
              <a:gd name="adj2" fmla="val 0"/>
            </a:avLst>
          </a:prstGeom>
          <a:solidFill>
            <a:srgbClr val="FFFFFF">
              <a:alpha val="9098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1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8" name="内容占位符 2"/>
          <p:cNvSpPr>
            <a:spLocks noGrp="1"/>
          </p:cNvSpPr>
          <p:nvPr>
            <p:ph idx="1"/>
          </p:nvPr>
        </p:nvSpPr>
        <p:spPr>
          <a:xfrm>
            <a:off x="395536" y="915566"/>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advClick="0" advTm="1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1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p:transition spd="slow" advClick="0" advTm="1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8" name="内容占位符 2"/>
          <p:cNvSpPr>
            <a:spLocks noGrp="1"/>
          </p:cNvSpPr>
          <p:nvPr>
            <p:ph idx="1"/>
          </p:nvPr>
        </p:nvSpPr>
        <p:spPr>
          <a:xfrm>
            <a:off x="395536" y="915566"/>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advClick="0" advTm="1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1000">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Lst>
  <p:transition spd="slow" advClick="0" advTm="1000">
    <p:pull/>
  </p:transition>
  <p:txStyles>
    <p:title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3" r:id="rId1"/>
    <p:sldLayoutId id="2147483654" r:id="rId2"/>
    <p:sldLayoutId id="2147483655" r:id="rId3"/>
  </p:sldLayoutIdLst>
  <p:transition spd="slow" advClick="0" advTm="1000">
    <p:pull/>
  </p:transition>
  <p:txStyles>
    <p:title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4.png"/><Relationship Id="rId26" Type="http://schemas.microsoft.com/office/2007/relationships/hdphoto" Target="../media/hdphoto3.wdp"/><Relationship Id="rId3" Type="http://schemas.openxmlformats.org/officeDocument/2006/relationships/image" Target="../media/image1.png"/><Relationship Id="rId21" Type="http://schemas.openxmlformats.org/officeDocument/2006/relationships/image" Target="../media/image17.png"/><Relationship Id="rId7" Type="http://schemas.microsoft.com/office/2007/relationships/hdphoto" Target="../media/hdphoto1.wdp"/><Relationship Id="rId12" Type="http://schemas.openxmlformats.org/officeDocument/2006/relationships/image" Target="../media/image9.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notesSlide" Target="../notesSlides/notesSlide1.xml"/><Relationship Id="rId16" Type="http://schemas.microsoft.com/office/2007/relationships/hdphoto" Target="../media/hdphoto2.wdp"/><Relationship Id="rId20"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24" Type="http://schemas.openxmlformats.org/officeDocument/2006/relationships/image" Target="../media/image20.png"/><Relationship Id="rId5"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19.png"/><Relationship Id="rId10" Type="http://schemas.openxmlformats.org/officeDocument/2006/relationships/image" Target="../media/image7.png"/><Relationship Id="rId19"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jpe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6.xml"/><Relationship Id="rId4"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4.png"/><Relationship Id="rId26" Type="http://schemas.microsoft.com/office/2007/relationships/hdphoto" Target="../media/hdphoto3.wdp"/><Relationship Id="rId3" Type="http://schemas.openxmlformats.org/officeDocument/2006/relationships/image" Target="../media/image1.png"/><Relationship Id="rId21" Type="http://schemas.openxmlformats.org/officeDocument/2006/relationships/image" Target="../media/image17.png"/><Relationship Id="rId7" Type="http://schemas.microsoft.com/office/2007/relationships/hdphoto" Target="../media/hdphoto1.wdp"/><Relationship Id="rId12" Type="http://schemas.openxmlformats.org/officeDocument/2006/relationships/image" Target="../media/image9.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notesSlide" Target="../notesSlides/notesSlide20.xml"/><Relationship Id="rId16" Type="http://schemas.microsoft.com/office/2007/relationships/hdphoto" Target="../media/hdphoto2.wdp"/><Relationship Id="rId20"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24" Type="http://schemas.openxmlformats.org/officeDocument/2006/relationships/image" Target="../media/image20.png"/><Relationship Id="rId5"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19.png"/><Relationship Id="rId10" Type="http://schemas.openxmlformats.org/officeDocument/2006/relationships/image" Target="../media/image7.png"/><Relationship Id="rId19"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C:\Users\PC\Desktop\共青团\鸽子3.png"/>
          <p:cNvPicPr>
            <a:picLocks noChangeAspect="1" noChangeArrowheads="1"/>
          </p:cNvPicPr>
          <p:nvPr/>
        </p:nvPicPr>
        <p:blipFill>
          <a:blip r:embed="rId4" cstate="email"/>
          <a:srcRect/>
          <a:stretch>
            <a:fillRect/>
          </a:stretch>
        </p:blipFill>
        <p:spPr bwMode="auto">
          <a:xfrm>
            <a:off x="7452356" y="27008"/>
            <a:ext cx="1076483" cy="9884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email"/>
          <a:stretch>
            <a:fillRect/>
          </a:stretch>
        </p:blipFill>
        <p:spPr bwMode="auto">
          <a:xfrm>
            <a:off x="2426964" y="474028"/>
            <a:ext cx="4305306" cy="2881450"/>
          </a:xfrm>
          <a:prstGeom prst="rect">
            <a:avLst/>
          </a:prstGeom>
          <a:noFill/>
          <a:extLst>
            <a:ext uri="{909E8E84-426E-40DD-AFC4-6F175D3DCCD1}">
              <a14:hiddenFill xmlns:a14="http://schemas.microsoft.com/office/drawing/2010/main">
                <a:solidFill>
                  <a:srgbClr val="FFFFFF"/>
                </a:solidFill>
              </a14:hiddenFill>
            </a:ext>
          </a:extLst>
        </p:spPr>
      </p:pic>
      <p:sp>
        <p:nvSpPr>
          <p:cNvPr id="15" name="타원 3"/>
          <p:cNvSpPr/>
          <p:nvPr/>
        </p:nvSpPr>
        <p:spPr>
          <a:xfrm>
            <a:off x="3310892" y="3164709"/>
            <a:ext cx="2546928" cy="386210"/>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l="50000" t="50000" r="50000" b="50000"/>
            </a:path>
            <a:tileRect/>
          </a:gradFill>
          <a:ln w="3175" cap="flat" cmpd="sng" algn="ctr">
            <a:noFill/>
            <a:prstDash val="solid"/>
          </a:ln>
          <a:effectLst/>
        </p:spPr>
        <p:txBody>
          <a:bodyPr anchor="ctr"/>
          <a:lstStyle/>
          <a:p>
            <a:pPr algn="ctr" fontAlgn="auto">
              <a:spcBef>
                <a:spcPts val="0"/>
              </a:spcBef>
              <a:spcAft>
                <a:spcPts val="0"/>
              </a:spcAft>
              <a:defRPr/>
            </a:pPr>
            <a:endParaRPr lang="ko-KR" altLang="en-US" sz="1620" kern="0">
              <a:solidFill>
                <a:srgbClr val="FFFFFF"/>
              </a:solidFill>
              <a:latin typeface="Calibri" panose="020F0502020204030204"/>
              <a:ea typeface="Malgun Gothic" panose="020B0503020000020004" charset="-127"/>
            </a:endParaRPr>
          </a:p>
        </p:txBody>
      </p:sp>
      <p:pic>
        <p:nvPicPr>
          <p:cNvPr id="16" name="Picture 8" descr="C:\Users\PC\Desktop\部队ppt\7.png"/>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bwMode="auto">
          <a:xfrm>
            <a:off x="1933624" y="870924"/>
            <a:ext cx="3952824" cy="14617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PPECLOGO-eff-0-1"/>
          <p:cNvPicPr>
            <a:picLocks noChangeAspect="1" noChangeArrowheads="1"/>
          </p:cNvPicPr>
          <p:nvPr/>
        </p:nvPicPr>
        <p:blipFill>
          <a:blip r:embed="rId8" cstate="email"/>
          <a:srcRect/>
          <a:stretch>
            <a:fillRect/>
          </a:stretch>
        </p:blipFill>
        <p:spPr bwMode="auto">
          <a:xfrm>
            <a:off x="2750052" y="2635842"/>
            <a:ext cx="835025" cy="5032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PPECLOGO-eff-0-2"/>
          <p:cNvPicPr>
            <a:picLocks noChangeAspect="1" noChangeArrowheads="1"/>
          </p:cNvPicPr>
          <p:nvPr/>
        </p:nvPicPr>
        <p:blipFill>
          <a:blip r:embed="rId9" cstate="email"/>
          <a:srcRect/>
          <a:stretch>
            <a:fillRect/>
          </a:stretch>
        </p:blipFill>
        <p:spPr bwMode="auto">
          <a:xfrm>
            <a:off x="6213977" y="2610442"/>
            <a:ext cx="773112" cy="4730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PPECLOGO-eff-0-3"/>
          <p:cNvPicPr>
            <a:picLocks noChangeAspect="1" noChangeArrowheads="1"/>
          </p:cNvPicPr>
          <p:nvPr/>
        </p:nvPicPr>
        <p:blipFill>
          <a:blip r:embed="rId10" cstate="email"/>
          <a:srcRect/>
          <a:stretch>
            <a:fillRect/>
          </a:stretch>
        </p:blipFill>
        <p:spPr bwMode="auto">
          <a:xfrm>
            <a:off x="467545" y="1203599"/>
            <a:ext cx="2373313" cy="149701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PPECLOGO-eff-0-1"/>
          <p:cNvPicPr>
            <a:picLocks noChangeAspect="1" noChangeArrowheads="1"/>
          </p:cNvPicPr>
          <p:nvPr/>
        </p:nvPicPr>
        <p:blipFill>
          <a:blip r:embed="rId11" cstate="email"/>
          <a:srcRect/>
          <a:stretch>
            <a:fillRect/>
          </a:stretch>
        </p:blipFill>
        <p:spPr bwMode="auto">
          <a:xfrm>
            <a:off x="3078664" y="3586753"/>
            <a:ext cx="412750" cy="2492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PPECLOGO-eff-0-1"/>
          <p:cNvPicPr>
            <a:picLocks noChangeAspect="1" noChangeArrowheads="1"/>
          </p:cNvPicPr>
          <p:nvPr/>
        </p:nvPicPr>
        <p:blipFill>
          <a:blip r:embed="rId12" cstate="email"/>
          <a:srcRect/>
          <a:stretch>
            <a:fillRect/>
          </a:stretch>
        </p:blipFill>
        <p:spPr bwMode="auto">
          <a:xfrm>
            <a:off x="5293227" y="2646953"/>
            <a:ext cx="315912" cy="1905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PPECLOGO-eff-0-1"/>
          <p:cNvPicPr>
            <a:picLocks noChangeAspect="1" noChangeArrowheads="1"/>
          </p:cNvPicPr>
          <p:nvPr/>
        </p:nvPicPr>
        <p:blipFill>
          <a:blip r:embed="rId13" cstate="email"/>
          <a:srcRect/>
          <a:stretch>
            <a:fillRect/>
          </a:stretch>
        </p:blipFill>
        <p:spPr bwMode="auto">
          <a:xfrm>
            <a:off x="4001003" y="3497403"/>
            <a:ext cx="155575" cy="936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PPECLOGO-eff-0-2"/>
          <p:cNvPicPr>
            <a:picLocks noChangeAspect="1" noChangeArrowheads="1"/>
          </p:cNvPicPr>
          <p:nvPr/>
        </p:nvPicPr>
        <p:blipFill>
          <a:blip r:embed="rId9" cstate="email"/>
          <a:srcRect/>
          <a:stretch>
            <a:fillRect/>
          </a:stretch>
        </p:blipFill>
        <p:spPr bwMode="auto">
          <a:xfrm>
            <a:off x="3640640" y="2438992"/>
            <a:ext cx="773113" cy="4730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PPECLOGO-eff-5-4"/>
          <p:cNvPicPr>
            <a:picLocks noChangeAspect="1" noChangeArrowheads="1"/>
          </p:cNvPicPr>
          <p:nvPr/>
        </p:nvPicPr>
        <p:blipFill>
          <a:blip r:embed="rId14" cstate="email"/>
          <a:srcRect/>
          <a:stretch>
            <a:fillRect/>
          </a:stretch>
        </p:blipFill>
        <p:spPr bwMode="auto">
          <a:xfrm>
            <a:off x="2053139" y="2732678"/>
            <a:ext cx="1163638" cy="9801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PPECLOGO-eff-5-2"/>
          <p:cNvPicPr>
            <a:picLocks noChangeAspect="1" noChangeArrowheads="1"/>
          </p:cNvPicPr>
          <p:nvPr/>
        </p:nvPicPr>
        <p:blipFill>
          <a:blip r:embed="rId15" cstate="email">
            <a:extLst>
              <a:ext uri="{BEBA8EAE-BF5A-486C-A8C5-ECC9F3942E4B}">
                <a14:imgProps xmlns:a14="http://schemas.microsoft.com/office/drawing/2010/main">
                  <a14:imgLayer r:embed="rId16">
                    <a14:imgEffect>
                      <a14:brightnessContrast bright="95000"/>
                    </a14:imgEffect>
                    <a14:imgEffect>
                      <a14:sharpenSoften amount="-4000"/>
                    </a14:imgEffect>
                  </a14:imgLayer>
                </a14:imgProps>
              </a:ext>
            </a:extLst>
          </a:blip>
          <a:srcRect/>
          <a:stretch>
            <a:fillRect/>
          </a:stretch>
        </p:blipFill>
        <p:spPr bwMode="auto">
          <a:xfrm>
            <a:off x="3699378" y="2878456"/>
            <a:ext cx="1444625" cy="12271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PPECLOGO-eff-0-1"/>
          <p:cNvPicPr>
            <a:picLocks noChangeAspect="1" noChangeArrowheads="1"/>
          </p:cNvPicPr>
          <p:nvPr/>
        </p:nvPicPr>
        <p:blipFill>
          <a:blip r:embed="rId17" cstate="email"/>
          <a:srcRect/>
          <a:stretch>
            <a:fillRect/>
          </a:stretch>
        </p:blipFill>
        <p:spPr bwMode="auto">
          <a:xfrm>
            <a:off x="5752014" y="3291478"/>
            <a:ext cx="411163" cy="2476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3" descr="PPECLOGO-eff-0-1"/>
          <p:cNvPicPr>
            <a:picLocks noChangeAspect="1" noChangeArrowheads="1"/>
          </p:cNvPicPr>
          <p:nvPr/>
        </p:nvPicPr>
        <p:blipFill>
          <a:blip r:embed="rId17" cstate="email"/>
          <a:srcRect/>
          <a:stretch>
            <a:fillRect/>
          </a:stretch>
        </p:blipFill>
        <p:spPr bwMode="auto">
          <a:xfrm>
            <a:off x="8511407" y="1781448"/>
            <a:ext cx="411162" cy="2476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PPECLOGO-eff2-1-2"/>
          <p:cNvPicPr>
            <a:picLocks noChangeAspect="1" noChangeArrowheads="1"/>
          </p:cNvPicPr>
          <p:nvPr/>
        </p:nvPicPr>
        <p:blipFill>
          <a:blip r:embed="rId18"/>
          <a:srcRect/>
          <a:stretch>
            <a:fillRect/>
          </a:stretch>
        </p:blipFill>
        <p:spPr bwMode="auto">
          <a:xfrm>
            <a:off x="962456" y="2014795"/>
            <a:ext cx="1353776" cy="91162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5" descr="PPECLOGO-eff2-1-3"/>
          <p:cNvPicPr>
            <a:picLocks noChangeAspect="1" noChangeArrowheads="1"/>
          </p:cNvPicPr>
          <p:nvPr/>
        </p:nvPicPr>
        <p:blipFill>
          <a:blip r:embed="rId19" cstate="email"/>
          <a:srcRect/>
          <a:stretch>
            <a:fillRect/>
          </a:stretch>
        </p:blipFill>
        <p:spPr bwMode="auto">
          <a:xfrm>
            <a:off x="2152402" y="2703583"/>
            <a:ext cx="344488" cy="23018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PPECLOGO-eff2-1-4"/>
          <p:cNvPicPr>
            <a:picLocks noChangeAspect="1" noChangeArrowheads="1"/>
          </p:cNvPicPr>
          <p:nvPr/>
        </p:nvPicPr>
        <p:blipFill>
          <a:blip r:embed="rId20" cstate="email"/>
          <a:srcRect/>
          <a:stretch>
            <a:fillRect/>
          </a:stretch>
        </p:blipFill>
        <p:spPr bwMode="auto">
          <a:xfrm>
            <a:off x="6193339" y="2912066"/>
            <a:ext cx="554038" cy="56673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7" descr="PPECLOGO-eff2-1-3"/>
          <p:cNvPicPr>
            <a:picLocks noChangeAspect="1" noChangeArrowheads="1"/>
          </p:cNvPicPr>
          <p:nvPr/>
        </p:nvPicPr>
        <p:blipFill>
          <a:blip r:embed="rId21" cstate="email"/>
          <a:srcRect/>
          <a:stretch>
            <a:fillRect/>
          </a:stretch>
        </p:blipFill>
        <p:spPr bwMode="auto">
          <a:xfrm>
            <a:off x="6760077" y="2650128"/>
            <a:ext cx="284162" cy="1905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PPECLOGO-eff2-1-3"/>
          <p:cNvPicPr>
            <a:picLocks noChangeAspect="1" noChangeArrowheads="1"/>
          </p:cNvPicPr>
          <p:nvPr/>
        </p:nvPicPr>
        <p:blipFill>
          <a:blip r:embed="rId22" cstate="email"/>
          <a:srcRect/>
          <a:stretch>
            <a:fillRect/>
          </a:stretch>
        </p:blipFill>
        <p:spPr bwMode="auto">
          <a:xfrm>
            <a:off x="7158539" y="2988266"/>
            <a:ext cx="222250" cy="149225"/>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1278712" y="3324031"/>
            <a:ext cx="6585309" cy="645160"/>
          </a:xfrm>
          <a:prstGeom prst="rect">
            <a:avLst/>
          </a:prstGeom>
          <a:noFill/>
        </p:spPr>
        <p:txBody>
          <a:bodyPr wrap="square" rtlCol="0">
            <a:spAutoFit/>
          </a:bodyPr>
          <a:lstStyle/>
          <a:p>
            <a:pPr algn="ctr"/>
            <a:r>
              <a:rPr lang="en-US" altLang="zh-CN" sz="3600" dirty="0">
                <a:solidFill>
                  <a:srgbClr val="FFC000"/>
                </a:solidFill>
                <a:effectLst>
                  <a:outerShdw blurRad="50800" dist="38100" dir="5400000" algn="t" rotWithShape="0">
                    <a:prstClr val="black">
                      <a:alpha val="40000"/>
                    </a:prstClr>
                  </a:outerShdw>
                </a:effectLst>
                <a:latin typeface="华康俪金黑W8(P)" panose="020B0800000000000000" pitchFamily="34" charset="-122"/>
                <a:ea typeface="华康俪金黑W8(P)" panose="020B0800000000000000" pitchFamily="34" charset="-122"/>
              </a:rPr>
              <a:t>202X</a:t>
            </a:r>
            <a:r>
              <a:rPr lang="zh-CN" altLang="en-US" sz="3600" dirty="0">
                <a:solidFill>
                  <a:srgbClr val="FFC000"/>
                </a:solidFill>
                <a:effectLst>
                  <a:outerShdw blurRad="50800" dist="38100" dir="5400000" algn="t" rotWithShape="0">
                    <a:prstClr val="black">
                      <a:alpha val="40000"/>
                    </a:prstClr>
                  </a:outerShdw>
                </a:effectLst>
                <a:latin typeface="华康俪金黑W8(P)" panose="020B0800000000000000" pitchFamily="34" charset="-122"/>
                <a:ea typeface="华康俪金黑W8(P)" panose="020B0800000000000000" pitchFamily="34" charset="-122"/>
              </a:rPr>
              <a:t>我的美丽中国梦</a:t>
            </a:r>
          </a:p>
        </p:txBody>
      </p:sp>
      <p:pic>
        <p:nvPicPr>
          <p:cNvPr id="59" name="Picture 9" descr="PPECLOGO-eff-5-4"/>
          <p:cNvPicPr>
            <a:picLocks noChangeAspect="1" noChangeArrowheads="1"/>
          </p:cNvPicPr>
          <p:nvPr/>
        </p:nvPicPr>
        <p:blipFill>
          <a:blip r:embed="rId23" cstate="email"/>
          <a:srcRect/>
          <a:stretch>
            <a:fillRect/>
          </a:stretch>
        </p:blipFill>
        <p:spPr bwMode="auto">
          <a:xfrm>
            <a:off x="307404" y="411484"/>
            <a:ext cx="1626401" cy="136996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9" descr="PPECLOGO-eff-5-4"/>
          <p:cNvPicPr>
            <a:picLocks noChangeAspect="1" noChangeArrowheads="1"/>
          </p:cNvPicPr>
          <p:nvPr/>
        </p:nvPicPr>
        <p:blipFill>
          <a:blip r:embed="rId14" cstate="email"/>
          <a:srcRect/>
          <a:stretch>
            <a:fillRect/>
          </a:stretch>
        </p:blipFill>
        <p:spPr bwMode="auto">
          <a:xfrm>
            <a:off x="1333253" y="3849224"/>
            <a:ext cx="1163638" cy="98016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9" descr="PPECLOGO-eff-5-4"/>
          <p:cNvPicPr>
            <a:picLocks noChangeAspect="1" noChangeArrowheads="1"/>
          </p:cNvPicPr>
          <p:nvPr/>
        </p:nvPicPr>
        <p:blipFill>
          <a:blip r:embed="rId24" cstate="email"/>
          <a:srcRect/>
          <a:stretch>
            <a:fillRect/>
          </a:stretch>
        </p:blipFill>
        <p:spPr bwMode="auto">
          <a:xfrm>
            <a:off x="2324646" y="2985364"/>
            <a:ext cx="963002" cy="811164"/>
          </a:xfrm>
          <a:prstGeom prst="rect">
            <a:avLst/>
          </a:prstGeom>
          <a:noFill/>
          <a:extLst>
            <a:ext uri="{909E8E84-426E-40DD-AFC4-6F175D3DCCD1}">
              <a14:hiddenFill xmlns:a14="http://schemas.microsoft.com/office/drawing/2010/main">
                <a:solidFill>
                  <a:srgbClr val="FFFFFF"/>
                </a:solidFill>
              </a14:hiddenFill>
            </a:ext>
          </a:extLst>
        </p:spPr>
      </p:pic>
      <p:sp>
        <p:nvSpPr>
          <p:cNvPr id="40" name="Freeform 124"/>
          <p:cNvSpPr/>
          <p:nvPr/>
        </p:nvSpPr>
        <p:spPr bwMode="auto">
          <a:xfrm>
            <a:off x="3566027" y="3118238"/>
            <a:ext cx="226209" cy="205490"/>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sz="1620"/>
          </a:p>
        </p:txBody>
      </p:sp>
      <p:sp>
        <p:nvSpPr>
          <p:cNvPr id="41" name="Freeform 124"/>
          <p:cNvSpPr/>
          <p:nvPr/>
        </p:nvSpPr>
        <p:spPr bwMode="auto">
          <a:xfrm rot="17020575">
            <a:off x="3138518" y="2859324"/>
            <a:ext cx="398442" cy="391526"/>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sz="1620"/>
          </a:p>
        </p:txBody>
      </p:sp>
      <p:sp>
        <p:nvSpPr>
          <p:cNvPr id="42" name="Freeform 124"/>
          <p:cNvSpPr/>
          <p:nvPr/>
        </p:nvSpPr>
        <p:spPr bwMode="auto">
          <a:xfrm rot="20687241">
            <a:off x="3112486" y="2600629"/>
            <a:ext cx="226209" cy="205490"/>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sz="1620"/>
          </a:p>
        </p:txBody>
      </p:sp>
      <p:pic>
        <p:nvPicPr>
          <p:cNvPr id="43" name="Picture 9" descr="PPECLOGO-eff-5-4"/>
          <p:cNvPicPr>
            <a:picLocks noChangeAspect="1" noChangeArrowheads="1"/>
          </p:cNvPicPr>
          <p:nvPr/>
        </p:nvPicPr>
        <p:blipFill>
          <a:blip r:embed="rId14" cstate="email"/>
          <a:srcRect/>
          <a:stretch>
            <a:fillRect/>
          </a:stretch>
        </p:blipFill>
        <p:spPr bwMode="auto">
          <a:xfrm>
            <a:off x="5738520" y="2050493"/>
            <a:ext cx="1163638" cy="9801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PC\Desktop\ppt\3\未标题-1.png"/>
          <p:cNvPicPr>
            <a:picLocks noChangeAspect="1" noChangeArrowheads="1"/>
          </p:cNvPicPr>
          <p:nvPr/>
        </p:nvPicPr>
        <p:blipFill rotWithShape="1">
          <a:blip r:embed="rId25" cstate="email">
            <a:extLst>
              <a:ext uri="{BEBA8EAE-BF5A-486C-A8C5-ECC9F3942E4B}">
                <a14:imgProps xmlns:a14="http://schemas.microsoft.com/office/drawing/2010/main">
                  <a14:imgLayer r:embed="rId26">
                    <a14:imgEffect>
                      <a14:brightnessContrast bright="20000" contrast="-40000"/>
                    </a14:imgEffect>
                  </a14:imgLayer>
                </a14:imgProps>
              </a:ext>
            </a:extLst>
          </a:blip>
          <a:srcRect/>
          <a:stretch>
            <a:fillRect/>
          </a:stretch>
        </p:blipFill>
        <p:spPr bwMode="auto">
          <a:xfrm>
            <a:off x="375483" y="88363"/>
            <a:ext cx="2038744" cy="192681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p:nvPr/>
        </p:nvSpPr>
        <p:spPr>
          <a:xfrm>
            <a:off x="2084814" y="3550773"/>
            <a:ext cx="4959201" cy="1142621"/>
          </a:xfrm>
          <a:prstGeom prst="rect">
            <a:avLst/>
          </a:prstGeom>
        </p:spPr>
        <p:txBody>
          <a:bodyPr anchor="ctr" anchorCtr="0">
            <a:noAutofit/>
          </a:bodyPr>
          <a:lstStyle>
            <a:lvl1pPr algn="l" defTabSz="68516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stStyle>
          <a:p>
            <a:pPr algn="ctr"/>
            <a:r>
              <a:rPr lang="zh-CN" altLang="en-US" sz="1800" b="0" dirty="0">
                <a:gradFill>
                  <a:gsLst>
                    <a:gs pos="0">
                      <a:srgbClr val="FFFF00"/>
                    </a:gs>
                    <a:gs pos="100000">
                      <a:srgbClr val="FFC000"/>
                    </a:gs>
                  </a:gsLst>
                  <a:lin ang="5400000" scaled="0"/>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中国梦</a:t>
            </a:r>
            <a:r>
              <a:rPr lang="en-US" altLang="zh-CN" sz="1800" b="0" dirty="0">
                <a:gradFill>
                  <a:gsLst>
                    <a:gs pos="0">
                      <a:srgbClr val="FFFF00"/>
                    </a:gs>
                    <a:gs pos="100000">
                      <a:srgbClr val="FFC000"/>
                    </a:gs>
                  </a:gsLst>
                  <a:lin ang="5400000" scaled="0"/>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1800" b="0" dirty="0">
                <a:gradFill>
                  <a:gsLst>
                    <a:gs pos="0">
                      <a:srgbClr val="FFFF00"/>
                    </a:gs>
                    <a:gs pos="100000">
                      <a:srgbClr val="FFC000"/>
                    </a:gs>
                  </a:gsLst>
                  <a:lin ang="5400000" scaled="0"/>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党政机关</a:t>
            </a:r>
            <a:r>
              <a:rPr lang="en-US" altLang="zh-CN" sz="1800" b="0" dirty="0">
                <a:gradFill>
                  <a:gsLst>
                    <a:gs pos="0">
                      <a:srgbClr val="FFFF00"/>
                    </a:gs>
                    <a:gs pos="100000">
                      <a:srgbClr val="FFC000"/>
                    </a:gs>
                  </a:gsLst>
                  <a:lin ang="5400000" scaled="0"/>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1800" b="0" dirty="0">
                <a:gradFill>
                  <a:gsLst>
                    <a:gs pos="0">
                      <a:srgbClr val="FFFF00"/>
                    </a:gs>
                    <a:gs pos="100000">
                      <a:srgbClr val="FFC000"/>
                    </a:gs>
                  </a:gsLst>
                  <a:lin ang="5400000" scaled="0"/>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党课学习</a:t>
            </a:r>
            <a:r>
              <a:rPr lang="en-US" altLang="zh-CN" sz="1800" b="0" dirty="0">
                <a:gradFill>
                  <a:gsLst>
                    <a:gs pos="0">
                      <a:srgbClr val="FFFF00"/>
                    </a:gs>
                    <a:gs pos="100000">
                      <a:srgbClr val="FFC000"/>
                    </a:gs>
                  </a:gsLst>
                  <a:lin ang="5400000" scaled="0"/>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1800" b="0" dirty="0">
                <a:gradFill>
                  <a:gsLst>
                    <a:gs pos="0">
                      <a:srgbClr val="FFFF00"/>
                    </a:gs>
                    <a:gs pos="100000">
                      <a:srgbClr val="FFC000"/>
                    </a:gs>
                  </a:gsLst>
                  <a:lin ang="5400000" scaled="0"/>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论坛讲座</a:t>
            </a:r>
            <a:r>
              <a:rPr lang="en-US" altLang="zh-CN" sz="1800" b="0" dirty="0">
                <a:gradFill>
                  <a:gsLst>
                    <a:gs pos="0">
                      <a:srgbClr val="FFFF00"/>
                    </a:gs>
                    <a:gs pos="100000">
                      <a:srgbClr val="FFC000"/>
                    </a:gs>
                  </a:gsLst>
                  <a:lin ang="5400000" scaled="0"/>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PPT</a:t>
            </a:r>
            <a:endParaRPr lang="en-US" sz="1800" b="0" dirty="0">
              <a:gradFill>
                <a:gsLst>
                  <a:gs pos="0">
                    <a:srgbClr val="FFFF00"/>
                  </a:gs>
                  <a:gs pos="100000">
                    <a:srgbClr val="FFC000"/>
                  </a:gs>
                </a:gsLst>
                <a:lin ang="5400000" scaled="0"/>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35" presetClass="path" presetSubtype="0" fill="hold" nodeType="withEffect">
                                  <p:stCondLst>
                                    <p:cond delay="0"/>
                                  </p:stCondLst>
                                  <p:childTnLst>
                                    <p:animMotion origin="layout" path="M 4.16667E-6 3.33333E-6 L -0.31632 3.33333E-6 " pathEditMode="relative" rAng="0" ptsTypes="AA">
                                      <p:cBhvr>
                                        <p:cTn id="39" dur="3000" fill="hold"/>
                                        <p:tgtEl>
                                          <p:spTgt spid="24"/>
                                        </p:tgtEl>
                                        <p:attrNameLst>
                                          <p:attrName>ppt_x</p:attrName>
                                          <p:attrName>ppt_y</p:attrName>
                                        </p:attrNameLst>
                                      </p:cBhvr>
                                      <p:rCtr x="-15816" y="0"/>
                                    </p:animMotion>
                                  </p:childTnLst>
                                </p:cTn>
                              </p:par>
                              <p:par>
                                <p:cTn id="40" presetID="35" presetClass="path" presetSubtype="0" fill="hold" nodeType="withEffect">
                                  <p:stCondLst>
                                    <p:cond delay="0"/>
                                  </p:stCondLst>
                                  <p:childTnLst>
                                    <p:animMotion origin="layout" path="M 0.00504 -1.85185E-6 L -0.46684 -1.85185E-6 " pathEditMode="relative" rAng="0" ptsTypes="AA">
                                      <p:cBhvr>
                                        <p:cTn id="41" dur="5000" fill="hold"/>
                                        <p:tgtEl>
                                          <p:spTgt spid="27"/>
                                        </p:tgtEl>
                                        <p:attrNameLst>
                                          <p:attrName>ppt_x</p:attrName>
                                          <p:attrName>ppt_y</p:attrName>
                                        </p:attrNameLst>
                                      </p:cBhvr>
                                      <p:rCtr x="-23594" y="0"/>
                                    </p:animMotion>
                                  </p:childTnLst>
                                </p:cTn>
                              </p:par>
                              <p:par>
                                <p:cTn id="42" presetID="35" presetClass="path" presetSubtype="0" fill="hold" nodeType="withEffect">
                                  <p:stCondLst>
                                    <p:cond delay="0"/>
                                  </p:stCondLst>
                                  <p:childTnLst>
                                    <p:animMotion origin="layout" path="M -3.05556E-6 1.11111E-6 L -0.19531 1.11111E-6 " pathEditMode="relative" rAng="0" ptsTypes="AA">
                                      <p:cBhvr>
                                        <p:cTn id="43" dur="5000" fill="hold"/>
                                        <p:tgtEl>
                                          <p:spTgt spid="29"/>
                                        </p:tgtEl>
                                        <p:attrNameLst>
                                          <p:attrName>ppt_x</p:attrName>
                                          <p:attrName>ppt_y</p:attrName>
                                        </p:attrNameLst>
                                      </p:cBhvr>
                                      <p:rCtr x="-9774" y="0"/>
                                    </p:animMotion>
                                  </p:childTnLst>
                                </p:cTn>
                              </p:par>
                              <p:par>
                                <p:cTn id="44" presetID="35" presetClass="path" presetSubtype="0" fill="hold" nodeType="withEffect">
                                  <p:stCondLst>
                                    <p:cond delay="0"/>
                                  </p:stCondLst>
                                  <p:childTnLst>
                                    <p:animMotion origin="layout" path="M 5.55556E-7 2.59259E-6 L -0.43594 2.59259E-6 " pathEditMode="relative" rAng="0" ptsTypes="AA">
                                      <p:cBhvr>
                                        <p:cTn id="45" dur="5000" fill="hold"/>
                                        <p:tgtEl>
                                          <p:spTgt spid="26"/>
                                        </p:tgtEl>
                                        <p:attrNameLst>
                                          <p:attrName>ppt_x</p:attrName>
                                          <p:attrName>ppt_y</p:attrName>
                                        </p:attrNameLst>
                                      </p:cBhvr>
                                      <p:rCtr x="-21806" y="0"/>
                                    </p:animMotion>
                                  </p:childTnLst>
                                </p:cTn>
                              </p:par>
                              <p:par>
                                <p:cTn id="46" presetID="35" presetClass="path" presetSubtype="0" fill="hold" nodeType="withEffect">
                                  <p:stCondLst>
                                    <p:cond delay="0"/>
                                  </p:stCondLst>
                                  <p:childTnLst>
                                    <p:animMotion origin="layout" path="M -1.94444E-6 2.59259E-6 L -0.61719 2.59259E-6 " pathEditMode="relative" rAng="0" ptsTypes="AA">
                                      <p:cBhvr>
                                        <p:cTn id="47" dur="5000" fill="hold"/>
                                        <p:tgtEl>
                                          <p:spTgt spid="28"/>
                                        </p:tgtEl>
                                        <p:attrNameLst>
                                          <p:attrName>ppt_x</p:attrName>
                                          <p:attrName>ppt_y</p:attrName>
                                        </p:attrNameLst>
                                      </p:cBhvr>
                                      <p:rCtr x="-30868"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5000" fill="hold"/>
                                        <p:tgtEl>
                                          <p:spTgt spid="23"/>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4.44444E-6 -2.22222E-6 L -0.57188 -2.22222E-6 " pathEditMode="relative" rAng="0" ptsTypes="AA">
                                      <p:cBhvr>
                                        <p:cTn id="51" dur="5000" fill="hold"/>
                                        <p:tgtEl>
                                          <p:spTgt spid="3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5000" fill="hold"/>
                                        <p:tgtEl>
                                          <p:spTgt spid="3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5000" fill="hold"/>
                                        <p:tgtEl>
                                          <p:spTgt spid="3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3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25"/>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33"/>
                                        </p:tgtEl>
                                      </p:cBhvr>
                                    </p:animEffect>
                                    <p:set>
                                      <p:cBhvr>
                                        <p:cTn id="68" dur="1" fill="hold">
                                          <p:stCondLst>
                                            <p:cond delay="499"/>
                                          </p:stCondLst>
                                        </p:cTn>
                                        <p:tgtEl>
                                          <p:spTgt spid="3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28"/>
                                        </p:tgtEl>
                                      </p:cBhvr>
                                    </p:animEffect>
                                    <p:set>
                                      <p:cBhvr>
                                        <p:cTn id="71" dur="1" fill="hold">
                                          <p:stCondLst>
                                            <p:cond delay="499"/>
                                          </p:stCondLst>
                                        </p:cTn>
                                        <p:tgtEl>
                                          <p:spTgt spid="28"/>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25"/>
                                        </p:tgtEl>
                                      </p:cBhvr>
                                    </p:animEffect>
                                    <p:set>
                                      <p:cBhvr>
                                        <p:cTn id="86" dur="1" fill="hold">
                                          <p:stCondLst>
                                            <p:cond delay="499"/>
                                          </p:stCondLst>
                                        </p:cTn>
                                        <p:tgtEl>
                                          <p:spTgt spid="25"/>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100"/>
                                        <p:tgtEl>
                                          <p:spTgt spid="35"/>
                                        </p:tgtEl>
                                      </p:cBhvr>
                                    </p:animEffect>
                                  </p:childTnLst>
                                </p:cTn>
                              </p:par>
                              <p:par>
                                <p:cTn id="96" presetID="10" presetClass="entr" presetSubtype="0" fill="hold" nodeType="withEffect">
                                  <p:stCondLst>
                                    <p:cond delay="60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100"/>
                                        <p:tgtEl>
                                          <p:spTgt spid="36"/>
                                        </p:tgtEl>
                                      </p:cBhvr>
                                    </p:animEffect>
                                  </p:childTnLst>
                                </p:cTn>
                              </p:par>
                              <p:par>
                                <p:cTn id="99" presetID="10" presetClass="entr" presetSubtype="0" fill="hold" nodeType="withEffect">
                                  <p:stCondLst>
                                    <p:cond delay="20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100"/>
                                        <p:tgtEl>
                                          <p:spTgt spid="3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100"/>
                                        <p:tgtEl>
                                          <p:spTgt spid="3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
                                        <p:tgtEl>
                                          <p:spTgt spid="39"/>
                                        </p:tgtEl>
                                      </p:cBhvr>
                                    </p:animEffect>
                                  </p:childTnLst>
                                </p:cTn>
                              </p:par>
                              <p:par>
                                <p:cTn id="108" presetID="53" presetClass="exit" presetSubtype="16" fill="hold" nodeType="withEffect">
                                  <p:stCondLst>
                                    <p:cond delay="100"/>
                                  </p:stCondLst>
                                  <p:childTnLst>
                                    <p:anim calcmode="lin" valueType="num">
                                      <p:cBhvr>
                                        <p:cTn id="109" dur="1000"/>
                                        <p:tgtEl>
                                          <p:spTgt spid="35"/>
                                        </p:tgtEl>
                                        <p:attrNameLst>
                                          <p:attrName>ppt_w</p:attrName>
                                        </p:attrNameLst>
                                      </p:cBhvr>
                                      <p:tavLst>
                                        <p:tav tm="0">
                                          <p:val>
                                            <p:strVal val="ppt_w"/>
                                          </p:val>
                                        </p:tav>
                                        <p:tav tm="100000">
                                          <p:val>
                                            <p:fltVal val="0"/>
                                          </p:val>
                                        </p:tav>
                                      </p:tavLst>
                                    </p:anim>
                                    <p:anim calcmode="lin" valueType="num">
                                      <p:cBhvr>
                                        <p:cTn id="110" dur="1000"/>
                                        <p:tgtEl>
                                          <p:spTgt spid="35"/>
                                        </p:tgtEl>
                                        <p:attrNameLst>
                                          <p:attrName>ppt_h</p:attrName>
                                        </p:attrNameLst>
                                      </p:cBhvr>
                                      <p:tavLst>
                                        <p:tav tm="0">
                                          <p:val>
                                            <p:strVal val="ppt_h"/>
                                          </p:val>
                                        </p:tav>
                                        <p:tav tm="100000">
                                          <p:val>
                                            <p:fltVal val="0"/>
                                          </p:val>
                                        </p:tav>
                                      </p:tavLst>
                                    </p:anim>
                                    <p:animEffect transition="out" filter="fade">
                                      <p:cBhvr>
                                        <p:cTn id="111" dur="1000"/>
                                        <p:tgtEl>
                                          <p:spTgt spid="35"/>
                                        </p:tgtEl>
                                      </p:cBhvr>
                                    </p:animEffect>
                                    <p:set>
                                      <p:cBhvr>
                                        <p:cTn id="112" dur="1" fill="hold">
                                          <p:stCondLst>
                                            <p:cond delay="999"/>
                                          </p:stCondLst>
                                        </p:cTn>
                                        <p:tgtEl>
                                          <p:spTgt spid="3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36"/>
                                        </p:tgtEl>
                                        <p:attrNameLst>
                                          <p:attrName>ppt_w</p:attrName>
                                        </p:attrNameLst>
                                      </p:cBhvr>
                                      <p:tavLst>
                                        <p:tav tm="0">
                                          <p:val>
                                            <p:strVal val="ppt_w"/>
                                          </p:val>
                                        </p:tav>
                                        <p:tav tm="100000">
                                          <p:val>
                                            <p:fltVal val="0"/>
                                          </p:val>
                                        </p:tav>
                                      </p:tavLst>
                                    </p:anim>
                                    <p:anim calcmode="lin" valueType="num">
                                      <p:cBhvr>
                                        <p:cTn id="115" dur="500"/>
                                        <p:tgtEl>
                                          <p:spTgt spid="36"/>
                                        </p:tgtEl>
                                        <p:attrNameLst>
                                          <p:attrName>ppt_h</p:attrName>
                                        </p:attrNameLst>
                                      </p:cBhvr>
                                      <p:tavLst>
                                        <p:tav tm="0">
                                          <p:val>
                                            <p:strVal val="ppt_h"/>
                                          </p:val>
                                        </p:tav>
                                        <p:tav tm="100000">
                                          <p:val>
                                            <p:fltVal val="0"/>
                                          </p:val>
                                        </p:tav>
                                      </p:tavLst>
                                    </p:anim>
                                    <p:animEffect transition="out" filter="fade">
                                      <p:cBhvr>
                                        <p:cTn id="116" dur="500"/>
                                        <p:tgtEl>
                                          <p:spTgt spid="36"/>
                                        </p:tgtEl>
                                      </p:cBhvr>
                                    </p:animEffect>
                                    <p:set>
                                      <p:cBhvr>
                                        <p:cTn id="117" dur="1" fill="hold">
                                          <p:stCondLst>
                                            <p:cond delay="499"/>
                                          </p:stCondLst>
                                        </p:cTn>
                                        <p:tgtEl>
                                          <p:spTgt spid="3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37"/>
                                        </p:tgtEl>
                                        <p:attrNameLst>
                                          <p:attrName>ppt_w</p:attrName>
                                        </p:attrNameLst>
                                      </p:cBhvr>
                                      <p:tavLst>
                                        <p:tav tm="0">
                                          <p:val>
                                            <p:strVal val="ppt_w"/>
                                          </p:val>
                                        </p:tav>
                                        <p:tav tm="100000">
                                          <p:val>
                                            <p:fltVal val="0"/>
                                          </p:val>
                                        </p:tav>
                                      </p:tavLst>
                                    </p:anim>
                                    <p:anim calcmode="lin" valueType="num">
                                      <p:cBhvr>
                                        <p:cTn id="120" dur="500"/>
                                        <p:tgtEl>
                                          <p:spTgt spid="37"/>
                                        </p:tgtEl>
                                        <p:attrNameLst>
                                          <p:attrName>ppt_h</p:attrName>
                                        </p:attrNameLst>
                                      </p:cBhvr>
                                      <p:tavLst>
                                        <p:tav tm="0">
                                          <p:val>
                                            <p:strVal val="ppt_h"/>
                                          </p:val>
                                        </p:tav>
                                        <p:tav tm="100000">
                                          <p:val>
                                            <p:fltVal val="0"/>
                                          </p:val>
                                        </p:tav>
                                      </p:tavLst>
                                    </p:anim>
                                    <p:animEffect transition="out" filter="fade">
                                      <p:cBhvr>
                                        <p:cTn id="121" dur="500"/>
                                        <p:tgtEl>
                                          <p:spTgt spid="37"/>
                                        </p:tgtEl>
                                      </p:cBhvr>
                                    </p:animEffect>
                                    <p:set>
                                      <p:cBhvr>
                                        <p:cTn id="122" dur="1" fill="hold">
                                          <p:stCondLst>
                                            <p:cond delay="499"/>
                                          </p:stCondLst>
                                        </p:cTn>
                                        <p:tgtEl>
                                          <p:spTgt spid="3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38"/>
                                        </p:tgtEl>
                                        <p:attrNameLst>
                                          <p:attrName>ppt_w</p:attrName>
                                        </p:attrNameLst>
                                      </p:cBhvr>
                                      <p:tavLst>
                                        <p:tav tm="0">
                                          <p:val>
                                            <p:strVal val="ppt_w"/>
                                          </p:val>
                                        </p:tav>
                                        <p:tav tm="100000">
                                          <p:val>
                                            <p:fltVal val="0"/>
                                          </p:val>
                                        </p:tav>
                                      </p:tavLst>
                                    </p:anim>
                                    <p:anim calcmode="lin" valueType="num">
                                      <p:cBhvr>
                                        <p:cTn id="125" dur="500"/>
                                        <p:tgtEl>
                                          <p:spTgt spid="38"/>
                                        </p:tgtEl>
                                        <p:attrNameLst>
                                          <p:attrName>ppt_h</p:attrName>
                                        </p:attrNameLst>
                                      </p:cBhvr>
                                      <p:tavLst>
                                        <p:tav tm="0">
                                          <p:val>
                                            <p:strVal val="ppt_h"/>
                                          </p:val>
                                        </p:tav>
                                        <p:tav tm="100000">
                                          <p:val>
                                            <p:fltVal val="0"/>
                                          </p:val>
                                        </p:tav>
                                      </p:tavLst>
                                    </p:anim>
                                    <p:animEffect transition="out" filter="fade">
                                      <p:cBhvr>
                                        <p:cTn id="126" dur="500"/>
                                        <p:tgtEl>
                                          <p:spTgt spid="38"/>
                                        </p:tgtEl>
                                      </p:cBhvr>
                                    </p:animEffect>
                                    <p:set>
                                      <p:cBhvr>
                                        <p:cTn id="127" dur="1" fill="hold">
                                          <p:stCondLst>
                                            <p:cond delay="499"/>
                                          </p:stCondLst>
                                        </p:cTn>
                                        <p:tgtEl>
                                          <p:spTgt spid="3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39"/>
                                        </p:tgtEl>
                                        <p:attrNameLst>
                                          <p:attrName>ppt_w</p:attrName>
                                        </p:attrNameLst>
                                      </p:cBhvr>
                                      <p:tavLst>
                                        <p:tav tm="0">
                                          <p:val>
                                            <p:strVal val="ppt_w"/>
                                          </p:val>
                                        </p:tav>
                                        <p:tav tm="100000">
                                          <p:val>
                                            <p:fltVal val="0"/>
                                          </p:val>
                                        </p:tav>
                                      </p:tavLst>
                                    </p:anim>
                                    <p:anim calcmode="lin" valueType="num">
                                      <p:cBhvr>
                                        <p:cTn id="130" dur="500"/>
                                        <p:tgtEl>
                                          <p:spTgt spid="39"/>
                                        </p:tgtEl>
                                        <p:attrNameLst>
                                          <p:attrName>ppt_h</p:attrName>
                                        </p:attrNameLst>
                                      </p:cBhvr>
                                      <p:tavLst>
                                        <p:tav tm="0">
                                          <p:val>
                                            <p:strVal val="ppt_h"/>
                                          </p:val>
                                        </p:tav>
                                        <p:tav tm="100000">
                                          <p:val>
                                            <p:fltVal val="0"/>
                                          </p:val>
                                        </p:tav>
                                      </p:tavLst>
                                    </p:anim>
                                    <p:animEffect transition="out" filter="fade">
                                      <p:cBhvr>
                                        <p:cTn id="131" dur="500"/>
                                        <p:tgtEl>
                                          <p:spTgt spid="39"/>
                                        </p:tgtEl>
                                      </p:cBhvr>
                                    </p:animEffect>
                                    <p:set>
                                      <p:cBhvr>
                                        <p:cTn id="132" dur="1" fill="hold">
                                          <p:stCondLst>
                                            <p:cond delay="499"/>
                                          </p:stCondLst>
                                        </p:cTn>
                                        <p:tgtEl>
                                          <p:spTgt spid="39"/>
                                        </p:tgtEl>
                                        <p:attrNameLst>
                                          <p:attrName>style.visibility</p:attrName>
                                        </p:attrNameLst>
                                      </p:cBhvr>
                                      <p:to>
                                        <p:strVal val="hidden"/>
                                      </p:to>
                                    </p:set>
                                  </p:childTnLst>
                                </p:cTn>
                              </p:par>
                              <p:par>
                                <p:cTn id="133" presetID="47" presetClass="entr" presetSubtype="0" fill="hold" nodeType="withEffect">
                                  <p:stCondLst>
                                    <p:cond delay="2750"/>
                                  </p:stCondLst>
                                  <p:childTnLst>
                                    <p:set>
                                      <p:cBhvr>
                                        <p:cTn id="134" dur="1" fill="hold">
                                          <p:stCondLst>
                                            <p:cond delay="0"/>
                                          </p:stCondLst>
                                        </p:cTn>
                                        <p:tgtEl>
                                          <p:spTgt spid="1027"/>
                                        </p:tgtEl>
                                        <p:attrNameLst>
                                          <p:attrName>style.visibility</p:attrName>
                                        </p:attrNameLst>
                                      </p:cBhvr>
                                      <p:to>
                                        <p:strVal val="visible"/>
                                      </p:to>
                                    </p:set>
                                    <p:animEffect transition="in" filter="fade">
                                      <p:cBhvr>
                                        <p:cTn id="135" dur="1250"/>
                                        <p:tgtEl>
                                          <p:spTgt spid="1027"/>
                                        </p:tgtEl>
                                      </p:cBhvr>
                                    </p:animEffect>
                                    <p:anim calcmode="lin" valueType="num">
                                      <p:cBhvr>
                                        <p:cTn id="136" dur="1250" fill="hold"/>
                                        <p:tgtEl>
                                          <p:spTgt spid="1027"/>
                                        </p:tgtEl>
                                        <p:attrNameLst>
                                          <p:attrName>ppt_x</p:attrName>
                                        </p:attrNameLst>
                                      </p:cBhvr>
                                      <p:tavLst>
                                        <p:tav tm="0">
                                          <p:val>
                                            <p:strVal val="#ppt_x"/>
                                          </p:val>
                                        </p:tav>
                                        <p:tav tm="100000">
                                          <p:val>
                                            <p:strVal val="#ppt_x"/>
                                          </p:val>
                                        </p:tav>
                                      </p:tavLst>
                                    </p:anim>
                                    <p:anim calcmode="lin" valueType="num">
                                      <p:cBhvr>
                                        <p:cTn id="137" dur="1250" fill="hold"/>
                                        <p:tgtEl>
                                          <p:spTgt spid="1027"/>
                                        </p:tgtEl>
                                        <p:attrNameLst>
                                          <p:attrName>ppt_y</p:attrName>
                                        </p:attrNameLst>
                                      </p:cBhvr>
                                      <p:tavLst>
                                        <p:tav tm="0">
                                          <p:val>
                                            <p:strVal val="#ppt_y-.1"/>
                                          </p:val>
                                        </p:tav>
                                        <p:tav tm="100000">
                                          <p:val>
                                            <p:strVal val="#ppt_y"/>
                                          </p:val>
                                        </p:tav>
                                      </p:tavLst>
                                    </p:anim>
                                  </p:childTnLst>
                                </p:cTn>
                              </p:par>
                            </p:childTnLst>
                          </p:cTn>
                        </p:par>
                        <p:par>
                          <p:cTn id="138" fill="hold">
                            <p:stCondLst>
                              <p:cond delay="500"/>
                            </p:stCondLst>
                            <p:childTnLst>
                              <p:par>
                                <p:cTn id="139" presetID="52" presetClass="entr" presetSubtype="0" fill="hold" grpId="0" nodeType="afterEffect">
                                  <p:stCondLst>
                                    <p:cond delay="0"/>
                                  </p:stCondLst>
                                  <p:childTnLst>
                                    <p:set>
                                      <p:cBhvr>
                                        <p:cTn id="140" dur="1" fill="hold">
                                          <p:stCondLst>
                                            <p:cond delay="0"/>
                                          </p:stCondLst>
                                        </p:cTn>
                                        <p:tgtEl>
                                          <p:spTgt spid="42"/>
                                        </p:tgtEl>
                                        <p:attrNameLst>
                                          <p:attrName>style.visibility</p:attrName>
                                        </p:attrNameLst>
                                      </p:cBhvr>
                                      <p:to>
                                        <p:strVal val="visible"/>
                                      </p:to>
                                    </p:set>
                                    <p:animScale>
                                      <p:cBhvr>
                                        <p:cTn id="141" dur="15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2" dur="1500" decel="50000" fill="hold">
                                          <p:stCondLst>
                                            <p:cond delay="0"/>
                                          </p:stCondLst>
                                        </p:cTn>
                                        <p:tgtEl>
                                          <p:spTgt spid="42"/>
                                        </p:tgtEl>
                                        <p:attrNameLst>
                                          <p:attrName>ppt_x</p:attrName>
                                          <p:attrName>ppt_y</p:attrName>
                                        </p:attrNameLst>
                                      </p:cBhvr>
                                    </p:animMotion>
                                    <p:animEffect transition="in" filter="fade">
                                      <p:cBhvr>
                                        <p:cTn id="143" dur="1500"/>
                                        <p:tgtEl>
                                          <p:spTgt spid="42"/>
                                        </p:tgtEl>
                                      </p:cBhvr>
                                    </p:animEffect>
                                  </p:childTnLst>
                                </p:cTn>
                              </p:par>
                              <p:par>
                                <p:cTn id="144" presetID="8" presetClass="emph" presetSubtype="0" repeatCount="3000" fill="hold" grpId="1" nodeType="withEffect">
                                  <p:stCondLst>
                                    <p:cond delay="0"/>
                                  </p:stCondLst>
                                  <p:childTnLst>
                                    <p:animRot by="21600000">
                                      <p:cBhvr>
                                        <p:cTn id="145" dur="500" fill="hold"/>
                                        <p:tgtEl>
                                          <p:spTgt spid="42"/>
                                        </p:tgtEl>
                                        <p:attrNameLst>
                                          <p:attrName>r</p:attrName>
                                        </p:attrNameLst>
                                      </p:cBhvr>
                                    </p:animRot>
                                  </p:childTnLst>
                                </p:cTn>
                              </p:par>
                              <p:par>
                                <p:cTn id="146" presetID="52" presetClass="entr" presetSubtype="0" fill="hold" grpId="0" nodeType="withEffect">
                                  <p:stCondLst>
                                    <p:cond delay="250"/>
                                  </p:stCondLst>
                                  <p:childTnLst>
                                    <p:set>
                                      <p:cBhvr>
                                        <p:cTn id="147" dur="1" fill="hold">
                                          <p:stCondLst>
                                            <p:cond delay="0"/>
                                          </p:stCondLst>
                                        </p:cTn>
                                        <p:tgtEl>
                                          <p:spTgt spid="41"/>
                                        </p:tgtEl>
                                        <p:attrNameLst>
                                          <p:attrName>style.visibility</p:attrName>
                                        </p:attrNameLst>
                                      </p:cBhvr>
                                      <p:to>
                                        <p:strVal val="visible"/>
                                      </p:to>
                                    </p:set>
                                    <p:animScale>
                                      <p:cBhvr>
                                        <p:cTn id="148" dur="15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9" dur="1500" decel="50000" fill="hold">
                                          <p:stCondLst>
                                            <p:cond delay="0"/>
                                          </p:stCondLst>
                                        </p:cTn>
                                        <p:tgtEl>
                                          <p:spTgt spid="41"/>
                                        </p:tgtEl>
                                        <p:attrNameLst>
                                          <p:attrName>ppt_x</p:attrName>
                                          <p:attrName>ppt_y</p:attrName>
                                        </p:attrNameLst>
                                      </p:cBhvr>
                                    </p:animMotion>
                                    <p:animEffect transition="in" filter="fade">
                                      <p:cBhvr>
                                        <p:cTn id="150" dur="1500"/>
                                        <p:tgtEl>
                                          <p:spTgt spid="41"/>
                                        </p:tgtEl>
                                      </p:cBhvr>
                                    </p:animEffect>
                                  </p:childTnLst>
                                </p:cTn>
                              </p:par>
                              <p:par>
                                <p:cTn id="151" presetID="8" presetClass="emph" presetSubtype="0" repeatCount="3000" fill="hold" grpId="1" nodeType="withEffect">
                                  <p:stCondLst>
                                    <p:cond delay="0"/>
                                  </p:stCondLst>
                                  <p:childTnLst>
                                    <p:animRot by="21600000">
                                      <p:cBhvr>
                                        <p:cTn id="152" dur="500" fill="hold"/>
                                        <p:tgtEl>
                                          <p:spTgt spid="41"/>
                                        </p:tgtEl>
                                        <p:attrNameLst>
                                          <p:attrName>r</p:attrName>
                                        </p:attrNameLst>
                                      </p:cBhvr>
                                    </p:animRot>
                                  </p:childTnLst>
                                </p:cTn>
                              </p:par>
                              <p:par>
                                <p:cTn id="153" presetID="52" presetClass="entr" presetSubtype="0" fill="hold" grpId="0" nodeType="withEffect">
                                  <p:stCondLst>
                                    <p:cond delay="500"/>
                                  </p:stCondLst>
                                  <p:childTnLst>
                                    <p:set>
                                      <p:cBhvr>
                                        <p:cTn id="154" dur="1" fill="hold">
                                          <p:stCondLst>
                                            <p:cond delay="0"/>
                                          </p:stCondLst>
                                        </p:cTn>
                                        <p:tgtEl>
                                          <p:spTgt spid="40"/>
                                        </p:tgtEl>
                                        <p:attrNameLst>
                                          <p:attrName>style.visibility</p:attrName>
                                        </p:attrNameLst>
                                      </p:cBhvr>
                                      <p:to>
                                        <p:strVal val="visible"/>
                                      </p:to>
                                    </p:set>
                                    <p:animScale>
                                      <p:cBhvr>
                                        <p:cTn id="155" dur="15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6" dur="1500" decel="50000" fill="hold">
                                          <p:stCondLst>
                                            <p:cond delay="0"/>
                                          </p:stCondLst>
                                        </p:cTn>
                                        <p:tgtEl>
                                          <p:spTgt spid="40"/>
                                        </p:tgtEl>
                                        <p:attrNameLst>
                                          <p:attrName>ppt_x</p:attrName>
                                          <p:attrName>ppt_y</p:attrName>
                                        </p:attrNameLst>
                                      </p:cBhvr>
                                    </p:animMotion>
                                    <p:animEffect transition="in" filter="fade">
                                      <p:cBhvr>
                                        <p:cTn id="157" dur="1500"/>
                                        <p:tgtEl>
                                          <p:spTgt spid="40"/>
                                        </p:tgtEl>
                                      </p:cBhvr>
                                    </p:animEffect>
                                  </p:childTnLst>
                                </p:cTn>
                              </p:par>
                              <p:par>
                                <p:cTn id="158" presetID="8" presetClass="emph" presetSubtype="0" repeatCount="3000" fill="hold" grpId="1" nodeType="withEffect">
                                  <p:stCondLst>
                                    <p:cond delay="0"/>
                                  </p:stCondLst>
                                  <p:childTnLst>
                                    <p:animRot by="21600000">
                                      <p:cBhvr>
                                        <p:cTn id="159" dur="500" fill="hold"/>
                                        <p:tgtEl>
                                          <p:spTgt spid="40"/>
                                        </p:tgtEl>
                                        <p:attrNameLst>
                                          <p:attrName>r</p:attrName>
                                        </p:attrNameLst>
                                      </p:cBhvr>
                                    </p:animRot>
                                  </p:childTnLst>
                                </p:cTn>
                              </p:par>
                              <p:par>
                                <p:cTn id="160" presetID="53" presetClass="entr" presetSubtype="16" fill="hold" grpId="0" nodeType="withEffect">
                                  <p:stCondLst>
                                    <p:cond delay="0"/>
                                  </p:stCondLst>
                                  <p:childTnLst>
                                    <p:set>
                                      <p:cBhvr>
                                        <p:cTn id="161" dur="1" fill="hold">
                                          <p:stCondLst>
                                            <p:cond delay="0"/>
                                          </p:stCondLst>
                                        </p:cTn>
                                        <p:tgtEl>
                                          <p:spTgt spid="15"/>
                                        </p:tgtEl>
                                        <p:attrNameLst>
                                          <p:attrName>style.visibility</p:attrName>
                                        </p:attrNameLst>
                                      </p:cBhvr>
                                      <p:to>
                                        <p:strVal val="visible"/>
                                      </p:to>
                                    </p:set>
                                    <p:anim calcmode="lin" valueType="num">
                                      <p:cBhvr>
                                        <p:cTn id="162" dur="1250" fill="hold"/>
                                        <p:tgtEl>
                                          <p:spTgt spid="15"/>
                                        </p:tgtEl>
                                        <p:attrNameLst>
                                          <p:attrName>ppt_w</p:attrName>
                                        </p:attrNameLst>
                                      </p:cBhvr>
                                      <p:tavLst>
                                        <p:tav tm="0">
                                          <p:val>
                                            <p:fltVal val="0"/>
                                          </p:val>
                                        </p:tav>
                                        <p:tav tm="100000">
                                          <p:val>
                                            <p:strVal val="#ppt_w"/>
                                          </p:val>
                                        </p:tav>
                                      </p:tavLst>
                                    </p:anim>
                                    <p:anim calcmode="lin" valueType="num">
                                      <p:cBhvr>
                                        <p:cTn id="163" dur="1250" fill="hold"/>
                                        <p:tgtEl>
                                          <p:spTgt spid="15"/>
                                        </p:tgtEl>
                                        <p:attrNameLst>
                                          <p:attrName>ppt_h</p:attrName>
                                        </p:attrNameLst>
                                      </p:cBhvr>
                                      <p:tavLst>
                                        <p:tav tm="0">
                                          <p:val>
                                            <p:fltVal val="0"/>
                                          </p:val>
                                        </p:tav>
                                        <p:tav tm="100000">
                                          <p:val>
                                            <p:strVal val="#ppt_h"/>
                                          </p:val>
                                        </p:tav>
                                      </p:tavLst>
                                    </p:anim>
                                    <p:animEffect transition="in" filter="fade">
                                      <p:cBhvr>
                                        <p:cTn id="164" dur="1250"/>
                                        <p:tgtEl>
                                          <p:spTgt spid="15"/>
                                        </p:tgtEl>
                                      </p:cBhvr>
                                    </p:animEffect>
                                  </p:childTnLst>
                                </p:cTn>
                              </p:par>
                              <p:par>
                                <p:cTn id="165" presetID="2" presetClass="entr" presetSubtype="3" fill="hold" nodeType="withEffect">
                                  <p:stCondLst>
                                    <p:cond delay="0"/>
                                  </p:stCondLst>
                                  <p:childTnLst>
                                    <p:set>
                                      <p:cBhvr>
                                        <p:cTn id="166" dur="1" fill="hold">
                                          <p:stCondLst>
                                            <p:cond delay="0"/>
                                          </p:stCondLst>
                                        </p:cTn>
                                        <p:tgtEl>
                                          <p:spTgt spid="3"/>
                                        </p:tgtEl>
                                        <p:attrNameLst>
                                          <p:attrName>style.visibility</p:attrName>
                                        </p:attrNameLst>
                                      </p:cBhvr>
                                      <p:to>
                                        <p:strVal val="visible"/>
                                      </p:to>
                                    </p:set>
                                    <p:anim calcmode="lin" valueType="num">
                                      <p:cBhvr additive="base">
                                        <p:cTn id="167" dur="500" fill="hold"/>
                                        <p:tgtEl>
                                          <p:spTgt spid="3"/>
                                        </p:tgtEl>
                                        <p:attrNameLst>
                                          <p:attrName>ppt_x</p:attrName>
                                        </p:attrNameLst>
                                      </p:cBhvr>
                                      <p:tavLst>
                                        <p:tav tm="0">
                                          <p:val>
                                            <p:strVal val="1+#ppt_w/2"/>
                                          </p:val>
                                        </p:tav>
                                        <p:tav tm="100000">
                                          <p:val>
                                            <p:strVal val="#ppt_x"/>
                                          </p:val>
                                        </p:tav>
                                      </p:tavLst>
                                    </p:anim>
                                    <p:anim calcmode="lin" valueType="num">
                                      <p:cBhvr additive="base">
                                        <p:cTn id="168" dur="500" fill="hold"/>
                                        <p:tgtEl>
                                          <p:spTgt spid="3"/>
                                        </p:tgtEl>
                                        <p:attrNameLst>
                                          <p:attrName>ppt_y</p:attrName>
                                        </p:attrNameLst>
                                      </p:cBhvr>
                                      <p:tavLst>
                                        <p:tav tm="0">
                                          <p:val>
                                            <p:strVal val="0-#ppt_h/2"/>
                                          </p:val>
                                        </p:tav>
                                        <p:tav tm="100000">
                                          <p:val>
                                            <p:strVal val="#ppt_y"/>
                                          </p:val>
                                        </p:tav>
                                      </p:tavLst>
                                    </p:anim>
                                  </p:childTnLst>
                                </p:cTn>
                              </p:par>
                            </p:childTnLst>
                          </p:cTn>
                        </p:par>
                        <p:par>
                          <p:cTn id="169" fill="hold">
                            <p:stCondLst>
                              <p:cond delay="2000"/>
                            </p:stCondLst>
                            <p:childTnLst>
                              <p:par>
                                <p:cTn id="170" presetID="10" presetClass="entr" presetSubtype="0" fill="hold" nodeType="afterEffect">
                                  <p:stCondLst>
                                    <p:cond delay="0"/>
                                  </p:stCondLst>
                                  <p:childTnLst>
                                    <p:set>
                                      <p:cBhvr>
                                        <p:cTn id="171" dur="1" fill="hold">
                                          <p:stCondLst>
                                            <p:cond delay="0"/>
                                          </p:stCondLst>
                                        </p:cTn>
                                        <p:tgtEl>
                                          <p:spTgt spid="16"/>
                                        </p:tgtEl>
                                        <p:attrNameLst>
                                          <p:attrName>style.visibility</p:attrName>
                                        </p:attrNameLst>
                                      </p:cBhvr>
                                      <p:to>
                                        <p:strVal val="visible"/>
                                      </p:to>
                                    </p:set>
                                    <p:animEffect transition="in" filter="fade">
                                      <p:cBhvr>
                                        <p:cTn id="172" dur="500"/>
                                        <p:tgtEl>
                                          <p:spTgt spid="16"/>
                                        </p:tgtEl>
                                      </p:cBhvr>
                                    </p:animEffect>
                                  </p:childTnLst>
                                </p:cTn>
                              </p:par>
                            </p:childTnLst>
                          </p:cTn>
                        </p:par>
                        <p:par>
                          <p:cTn id="173" fill="hold">
                            <p:stCondLst>
                              <p:cond delay="2500"/>
                            </p:stCondLst>
                            <p:childTnLst>
                              <p:par>
                                <p:cTn id="174" presetID="6" presetClass="emph" presetSubtype="0" fill="hold" nodeType="afterEffect">
                                  <p:stCondLst>
                                    <p:cond delay="0"/>
                                  </p:stCondLst>
                                  <p:childTnLst>
                                    <p:animScale>
                                      <p:cBhvr>
                                        <p:cTn id="175" dur="500" fill="hold"/>
                                        <p:tgtEl>
                                          <p:spTgt spid="16"/>
                                        </p:tgtEl>
                                      </p:cBhvr>
                                      <p:by x="400000" y="400000"/>
                                    </p:animScale>
                                  </p:childTnLst>
                                </p:cTn>
                              </p:par>
                              <p:par>
                                <p:cTn id="176" presetID="10" presetClass="exit" presetSubtype="0" fill="hold" nodeType="withEffect">
                                  <p:stCondLst>
                                    <p:cond delay="250"/>
                                  </p:stCondLst>
                                  <p:childTnLst>
                                    <p:animEffect transition="out" filter="fade">
                                      <p:cBhvr>
                                        <p:cTn id="177" dur="500"/>
                                        <p:tgtEl>
                                          <p:spTgt spid="16"/>
                                        </p:tgtEl>
                                      </p:cBhvr>
                                    </p:animEffect>
                                    <p:set>
                                      <p:cBhvr>
                                        <p:cTn id="178" dur="1" fill="hold">
                                          <p:stCondLst>
                                            <p:cond delay="499"/>
                                          </p:stCondLst>
                                        </p:cTn>
                                        <p:tgtEl>
                                          <p:spTgt spid="16"/>
                                        </p:tgtEl>
                                        <p:attrNameLst>
                                          <p:attrName>style.visibility</p:attrName>
                                        </p:attrNameLst>
                                      </p:cBhvr>
                                      <p:to>
                                        <p:strVal val="hidden"/>
                                      </p:to>
                                    </p:set>
                                  </p:childTnLst>
                                </p:cTn>
                              </p:par>
                              <p:par>
                                <p:cTn id="179" presetID="16" presetClass="entr" presetSubtype="21" fill="hold" grpId="0" nodeType="withEffect">
                                  <p:stCondLst>
                                    <p:cond delay="2300"/>
                                  </p:stCondLst>
                                  <p:iterate type="lt">
                                    <p:tmPct val="0"/>
                                  </p:iterate>
                                  <p:childTnLst>
                                    <p:set>
                                      <p:cBhvr>
                                        <p:cTn id="180" dur="1" fill="hold">
                                          <p:stCondLst>
                                            <p:cond delay="0"/>
                                          </p:stCondLst>
                                        </p:cTn>
                                        <p:tgtEl>
                                          <p:spTgt spid="48"/>
                                        </p:tgtEl>
                                        <p:attrNameLst>
                                          <p:attrName>style.visibility</p:attrName>
                                        </p:attrNameLst>
                                      </p:cBhvr>
                                      <p:to>
                                        <p:strVal val="visible"/>
                                      </p:to>
                                    </p:set>
                                    <p:animEffect transition="in" filter="barn(inVertical)">
                                      <p:cBhvr>
                                        <p:cTn id="181" dur="250"/>
                                        <p:tgtEl>
                                          <p:spTgt spid="48"/>
                                        </p:tgtEl>
                                      </p:cBhvr>
                                    </p:animEffect>
                                  </p:childTnLst>
                                </p:cTn>
                              </p:par>
                            </p:childTnLst>
                          </p:cTn>
                        </p:par>
                        <p:par>
                          <p:cTn id="182" fill="hold">
                            <p:stCondLst>
                              <p:cond delay="5050"/>
                            </p:stCondLst>
                            <p:childTnLst>
                              <p:par>
                                <p:cTn id="183" presetID="26" presetClass="emph" presetSubtype="0" repeatCount="2000" fill="hold" grpId="1" nodeType="afterEffect">
                                  <p:stCondLst>
                                    <p:cond delay="0"/>
                                  </p:stCondLst>
                                  <p:iterate type="lt">
                                    <p:tmPct val="0"/>
                                  </p:iterate>
                                  <p:childTnLst>
                                    <p:animEffect transition="out" filter="fade">
                                      <p:cBhvr>
                                        <p:cTn id="184" dur="250" tmFilter="0, 0; .2, .5; .8, .5; 1, 0"/>
                                        <p:tgtEl>
                                          <p:spTgt spid="48"/>
                                        </p:tgtEl>
                                      </p:cBhvr>
                                    </p:animEffect>
                                    <p:animScale>
                                      <p:cBhvr>
                                        <p:cTn id="185" dur="125" autoRev="1" fill="hold"/>
                                        <p:tgtEl>
                                          <p:spTgt spid="48"/>
                                        </p:tgtEl>
                                      </p:cBhvr>
                                      <p:by x="105000" y="105000"/>
                                    </p:animScale>
                                  </p:childTnLst>
                                </p:cTn>
                              </p:par>
                              <p:par>
                                <p:cTn id="186" presetID="10" presetClass="entr" presetSubtype="0" fill="hold" nodeType="withEffect">
                                  <p:stCondLst>
                                    <p:cond delay="0"/>
                                  </p:stCondLst>
                                  <p:childTnLst>
                                    <p:set>
                                      <p:cBhvr>
                                        <p:cTn id="187" dur="1" fill="hold">
                                          <p:stCondLst>
                                            <p:cond delay="0"/>
                                          </p:stCondLst>
                                        </p:cTn>
                                        <p:tgtEl>
                                          <p:spTgt spid="59"/>
                                        </p:tgtEl>
                                        <p:attrNameLst>
                                          <p:attrName>style.visibility</p:attrName>
                                        </p:attrNameLst>
                                      </p:cBhvr>
                                      <p:to>
                                        <p:strVal val="visible"/>
                                      </p:to>
                                    </p:set>
                                    <p:animEffect transition="in" filter="fade">
                                      <p:cBhvr>
                                        <p:cTn id="188" dur="500"/>
                                        <p:tgtEl>
                                          <p:spTgt spid="59"/>
                                        </p:tgtEl>
                                      </p:cBhvr>
                                    </p:animEffect>
                                  </p:childTnLst>
                                </p:cTn>
                              </p:par>
                              <p:par>
                                <p:cTn id="189" presetID="63" presetClass="path" presetSubtype="0" fill="hold" nodeType="withEffect">
                                  <p:stCondLst>
                                    <p:cond delay="0"/>
                                  </p:stCondLst>
                                  <p:childTnLst>
                                    <p:animMotion origin="layout" path="M -1.38889E-6 2.96296E-6 L 0.62813 2.96296E-6 " pathEditMode="relative" rAng="0" ptsTypes="AA">
                                      <p:cBhvr>
                                        <p:cTn id="190" dur="3000" fill="hold"/>
                                        <p:tgtEl>
                                          <p:spTgt spid="59"/>
                                        </p:tgtEl>
                                        <p:attrNameLst>
                                          <p:attrName>ppt_x</p:attrName>
                                          <p:attrName>ppt_y</p:attrName>
                                        </p:attrNameLst>
                                      </p:cBhvr>
                                      <p:rCtr x="31406" y="0"/>
                                    </p:animMotion>
                                  </p:childTnLst>
                                </p:cTn>
                              </p:par>
                              <p:par>
                                <p:cTn id="191" presetID="10" presetClass="exit" presetSubtype="0" fill="hold" nodeType="withEffect">
                                  <p:stCondLst>
                                    <p:cond delay="2500"/>
                                  </p:stCondLst>
                                  <p:childTnLst>
                                    <p:animEffect transition="out" filter="fade">
                                      <p:cBhvr>
                                        <p:cTn id="192" dur="500"/>
                                        <p:tgtEl>
                                          <p:spTgt spid="59"/>
                                        </p:tgtEl>
                                      </p:cBhvr>
                                    </p:animEffect>
                                    <p:set>
                                      <p:cBhvr>
                                        <p:cTn id="193" dur="1" fill="hold">
                                          <p:stCondLst>
                                            <p:cond delay="499"/>
                                          </p:stCondLst>
                                        </p:cTn>
                                        <p:tgtEl>
                                          <p:spTgt spid="59"/>
                                        </p:tgtEl>
                                        <p:attrNameLst>
                                          <p:attrName>style.visibility</p:attrName>
                                        </p:attrNameLst>
                                      </p:cBhvr>
                                      <p:to>
                                        <p:strVal val="hidden"/>
                                      </p:to>
                                    </p:set>
                                  </p:childTnLst>
                                </p:cTn>
                              </p:par>
                              <p:par>
                                <p:cTn id="194" presetID="10" presetClass="entr" presetSubtype="0" fill="hold" nodeType="withEffect">
                                  <p:stCondLst>
                                    <p:cond delay="0"/>
                                  </p:stCondLst>
                                  <p:childTnLst>
                                    <p:set>
                                      <p:cBhvr>
                                        <p:cTn id="195" dur="1" fill="hold">
                                          <p:stCondLst>
                                            <p:cond delay="0"/>
                                          </p:stCondLst>
                                        </p:cTn>
                                        <p:tgtEl>
                                          <p:spTgt spid="60"/>
                                        </p:tgtEl>
                                        <p:attrNameLst>
                                          <p:attrName>style.visibility</p:attrName>
                                        </p:attrNameLst>
                                      </p:cBhvr>
                                      <p:to>
                                        <p:strVal val="visible"/>
                                      </p:to>
                                    </p:set>
                                    <p:animEffect transition="in" filter="fade">
                                      <p:cBhvr>
                                        <p:cTn id="196" dur="500"/>
                                        <p:tgtEl>
                                          <p:spTgt spid="60"/>
                                        </p:tgtEl>
                                      </p:cBhvr>
                                    </p:animEffect>
                                  </p:childTnLst>
                                </p:cTn>
                              </p:par>
                              <p:par>
                                <p:cTn id="197" presetID="63" presetClass="path" presetSubtype="0" fill="hold" nodeType="withEffect">
                                  <p:stCondLst>
                                    <p:cond delay="0"/>
                                  </p:stCondLst>
                                  <p:childTnLst>
                                    <p:animMotion origin="layout" path="M -1.38889E-6 2.96296E-6 L 0.62813 2.96296E-6 " pathEditMode="relative" rAng="0" ptsTypes="AA">
                                      <p:cBhvr>
                                        <p:cTn id="198" dur="3000" fill="hold"/>
                                        <p:tgtEl>
                                          <p:spTgt spid="60"/>
                                        </p:tgtEl>
                                        <p:attrNameLst>
                                          <p:attrName>ppt_x</p:attrName>
                                          <p:attrName>ppt_y</p:attrName>
                                        </p:attrNameLst>
                                      </p:cBhvr>
                                      <p:rCtr x="31406" y="0"/>
                                    </p:animMotion>
                                  </p:childTnLst>
                                </p:cTn>
                              </p:par>
                              <p:par>
                                <p:cTn id="199" presetID="10" presetClass="exit" presetSubtype="0" fill="hold" nodeType="withEffect">
                                  <p:stCondLst>
                                    <p:cond delay="2500"/>
                                  </p:stCondLst>
                                  <p:childTnLst>
                                    <p:animEffect transition="out" filter="fade">
                                      <p:cBhvr>
                                        <p:cTn id="200" dur="500"/>
                                        <p:tgtEl>
                                          <p:spTgt spid="60"/>
                                        </p:tgtEl>
                                      </p:cBhvr>
                                    </p:animEffect>
                                    <p:set>
                                      <p:cBhvr>
                                        <p:cTn id="201" dur="1" fill="hold">
                                          <p:stCondLst>
                                            <p:cond delay="499"/>
                                          </p:stCondLst>
                                        </p:cTn>
                                        <p:tgtEl>
                                          <p:spTgt spid="60"/>
                                        </p:tgtEl>
                                        <p:attrNameLst>
                                          <p:attrName>style.visibility</p:attrName>
                                        </p:attrNameLst>
                                      </p:cBhvr>
                                      <p:to>
                                        <p:strVal val="hidden"/>
                                      </p:to>
                                    </p:set>
                                  </p:childTnLst>
                                </p:cTn>
                              </p:par>
                              <p:par>
                                <p:cTn id="202" presetID="10" presetClass="entr" presetSubtype="0" fill="hold" nodeType="withEffect">
                                  <p:stCondLst>
                                    <p:cond delay="0"/>
                                  </p:stCondLst>
                                  <p:childTnLst>
                                    <p:set>
                                      <p:cBhvr>
                                        <p:cTn id="203" dur="1" fill="hold">
                                          <p:stCondLst>
                                            <p:cond delay="0"/>
                                          </p:stCondLst>
                                        </p:cTn>
                                        <p:tgtEl>
                                          <p:spTgt spid="61"/>
                                        </p:tgtEl>
                                        <p:attrNameLst>
                                          <p:attrName>style.visibility</p:attrName>
                                        </p:attrNameLst>
                                      </p:cBhvr>
                                      <p:to>
                                        <p:strVal val="visible"/>
                                      </p:to>
                                    </p:set>
                                    <p:animEffect transition="in" filter="fade">
                                      <p:cBhvr>
                                        <p:cTn id="204" dur="500"/>
                                        <p:tgtEl>
                                          <p:spTgt spid="61"/>
                                        </p:tgtEl>
                                      </p:cBhvr>
                                    </p:animEffect>
                                  </p:childTnLst>
                                </p:cTn>
                              </p:par>
                              <p:par>
                                <p:cTn id="205" presetID="63" presetClass="path" presetSubtype="0" fill="hold" nodeType="withEffect">
                                  <p:stCondLst>
                                    <p:cond delay="0"/>
                                  </p:stCondLst>
                                  <p:childTnLst>
                                    <p:animMotion origin="layout" path="M -1.38889E-6 2.96296E-6 L 0.62813 2.96296E-6 " pathEditMode="relative" rAng="0" ptsTypes="AA">
                                      <p:cBhvr>
                                        <p:cTn id="206" dur="3000" fill="hold"/>
                                        <p:tgtEl>
                                          <p:spTgt spid="61"/>
                                        </p:tgtEl>
                                        <p:attrNameLst>
                                          <p:attrName>ppt_x</p:attrName>
                                          <p:attrName>ppt_y</p:attrName>
                                        </p:attrNameLst>
                                      </p:cBhvr>
                                      <p:rCtr x="31406" y="0"/>
                                    </p:animMotion>
                                  </p:childTnLst>
                                </p:cTn>
                              </p:par>
                              <p:par>
                                <p:cTn id="207" presetID="10" presetClass="exit" presetSubtype="0" fill="hold" nodeType="withEffect">
                                  <p:stCondLst>
                                    <p:cond delay="2500"/>
                                  </p:stCondLst>
                                  <p:childTnLst>
                                    <p:animEffect transition="out" filter="fade">
                                      <p:cBhvr>
                                        <p:cTn id="208" dur="500"/>
                                        <p:tgtEl>
                                          <p:spTgt spid="61"/>
                                        </p:tgtEl>
                                      </p:cBhvr>
                                    </p:animEffect>
                                    <p:set>
                                      <p:cBhvr>
                                        <p:cTn id="209" dur="1" fill="hold">
                                          <p:stCondLst>
                                            <p:cond delay="499"/>
                                          </p:stCondLst>
                                        </p:cTn>
                                        <p:tgtEl>
                                          <p:spTgt spid="61"/>
                                        </p:tgtEl>
                                        <p:attrNameLst>
                                          <p:attrName>style.visibility</p:attrName>
                                        </p:attrNameLst>
                                      </p:cBhvr>
                                      <p:to>
                                        <p:strVal val="hidden"/>
                                      </p:to>
                                    </p:set>
                                  </p:childTnLst>
                                </p:cTn>
                              </p:par>
                              <p:par>
                                <p:cTn id="210" presetID="10" presetClass="entr" presetSubtype="0" fill="hold" nodeType="withEffect">
                                  <p:stCondLst>
                                    <p:cond delay="2500"/>
                                  </p:stCondLst>
                                  <p:childTnLst>
                                    <p:set>
                                      <p:cBhvr>
                                        <p:cTn id="211" dur="1" fill="hold">
                                          <p:stCondLst>
                                            <p:cond delay="0"/>
                                          </p:stCondLst>
                                        </p:cTn>
                                        <p:tgtEl>
                                          <p:spTgt spid="43"/>
                                        </p:tgtEl>
                                        <p:attrNameLst>
                                          <p:attrName>style.visibility</p:attrName>
                                        </p:attrNameLst>
                                      </p:cBhvr>
                                      <p:to>
                                        <p:strVal val="visible"/>
                                      </p:to>
                                    </p:set>
                                    <p:animEffect transition="in" filter="fade">
                                      <p:cBhvr>
                                        <p:cTn id="212" dur="500"/>
                                        <p:tgtEl>
                                          <p:spTgt spid="43"/>
                                        </p:tgtEl>
                                      </p:cBhvr>
                                    </p:animEffect>
                                  </p:childTnLst>
                                </p:cTn>
                              </p:par>
                              <p:par>
                                <p:cTn id="213" presetID="63" presetClass="path" presetSubtype="0" fill="hold" nodeType="withEffect">
                                  <p:stCondLst>
                                    <p:cond delay="2500"/>
                                  </p:stCondLst>
                                  <p:childTnLst>
                                    <p:animMotion origin="layout" path="M -4.44444E-6 -4.44444E-6 L -0.75451 -4.44444E-6 " pathEditMode="relative" rAng="0" ptsTypes="AA">
                                      <p:cBhvr>
                                        <p:cTn id="214" dur="3000" fill="hold"/>
                                        <p:tgtEl>
                                          <p:spTgt spid="43"/>
                                        </p:tgtEl>
                                        <p:attrNameLst>
                                          <p:attrName>ppt_x</p:attrName>
                                          <p:attrName>ppt_y</p:attrName>
                                        </p:attrNameLst>
                                      </p:cBhvr>
                                      <p:rCtr x="-37726" y="0"/>
                                    </p:animMotion>
                                  </p:childTnLst>
                                </p:cTn>
                              </p:par>
                              <p:par>
                                <p:cTn id="215" presetID="10" presetClass="exit" presetSubtype="0" fill="hold" nodeType="withEffect">
                                  <p:stCondLst>
                                    <p:cond delay="5000"/>
                                  </p:stCondLst>
                                  <p:childTnLst>
                                    <p:animEffect transition="out" filter="fade">
                                      <p:cBhvr>
                                        <p:cTn id="216" dur="500"/>
                                        <p:tgtEl>
                                          <p:spTgt spid="43"/>
                                        </p:tgtEl>
                                      </p:cBhvr>
                                    </p:animEffect>
                                    <p:set>
                                      <p:cBhvr>
                                        <p:cTn id="217" dur="1" fill="hold">
                                          <p:stCondLst>
                                            <p:cond delay="499"/>
                                          </p:stCondLst>
                                        </p:cTn>
                                        <p:tgtEl>
                                          <p:spTgt spid="43"/>
                                        </p:tgtEl>
                                        <p:attrNameLst>
                                          <p:attrName>style.visibility</p:attrName>
                                        </p:attrNameLst>
                                      </p:cBhvr>
                                      <p:to>
                                        <p:strVal val="hidden"/>
                                      </p:to>
                                    </p:set>
                                  </p:childTnLst>
                                </p:cTn>
                              </p:par>
                            </p:childTnLst>
                          </p:cTn>
                        </p:par>
                        <p:par>
                          <p:cTn id="218" fill="hold">
                            <p:stCondLst>
                              <p:cond delay="10550"/>
                            </p:stCondLst>
                            <p:childTnLst>
                              <p:par>
                                <p:cTn id="219" presetID="10" presetClass="entr" presetSubtype="0" fill="hold" grpId="0" nodeType="afterEffect">
                                  <p:stCondLst>
                                    <p:cond delay="0"/>
                                  </p:stCondLst>
                                  <p:childTnLst>
                                    <p:set>
                                      <p:cBhvr>
                                        <p:cTn id="220" dur="1" fill="hold">
                                          <p:stCondLst>
                                            <p:cond delay="0"/>
                                          </p:stCondLst>
                                        </p:cTn>
                                        <p:tgtEl>
                                          <p:spTgt spid="9"/>
                                        </p:tgtEl>
                                        <p:attrNameLst>
                                          <p:attrName>style.visibility</p:attrName>
                                        </p:attrNameLst>
                                      </p:cBhvr>
                                      <p:to>
                                        <p:strVal val="visible"/>
                                      </p:to>
                                    </p:set>
                                    <p:animEffect transition="in" filter="fade">
                                      <p:cBhvr>
                                        <p:cTn id="2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48" grpId="0"/>
      <p:bldP spid="48" grpId="1"/>
      <p:bldP spid="40" grpId="0" bldLvl="0" animBg="1"/>
      <p:bldP spid="40" grpId="1" bldLvl="0" animBg="1"/>
      <p:bldP spid="41" grpId="0" bldLvl="0" animBg="1"/>
      <p:bldP spid="41" grpId="1" bldLvl="0" animBg="1"/>
      <p:bldP spid="42" grpId="0" bldLvl="0" animBg="1"/>
      <p:bldP spid="42" grpId="1" bldLvl="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3"/>
          <p:cNvSpPr>
            <a:spLocks noChangeArrowheads="1"/>
          </p:cNvSpPr>
          <p:nvPr/>
        </p:nvSpPr>
        <p:spPr bwMode="auto">
          <a:xfrm>
            <a:off x="2987824" y="1347614"/>
            <a:ext cx="5040560" cy="1379418"/>
          </a:xfrm>
          <a:prstGeom prst="homePlate">
            <a:avLst>
              <a:gd name="adj" fmla="val 0"/>
            </a:avLst>
          </a:prstGeom>
          <a:gradFill>
            <a:gsLst>
              <a:gs pos="0">
                <a:srgbClr val="FFA219"/>
              </a:gs>
              <a:gs pos="100000">
                <a:srgbClr val="FF6600"/>
              </a:gs>
            </a:gsLst>
            <a:lin ang="5400000" scaled="0"/>
          </a:gradFill>
          <a:ln w="9525">
            <a:noFill/>
            <a:miter lim="800000"/>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S PGothic" panose="020B0600070205080204" pitchFamily="-105" charset="-128"/>
              <a:cs typeface="MS PGothic" panose="020B0600070205080204" pitchFamily="-105" charset="-128"/>
            </a:endParaRPr>
          </a:p>
        </p:txBody>
      </p:sp>
      <p:sp>
        <p:nvSpPr>
          <p:cNvPr id="6" name="TextBox 99"/>
          <p:cNvSpPr txBox="1">
            <a:spLocks noChangeArrowheads="1"/>
          </p:cNvSpPr>
          <p:nvPr/>
        </p:nvSpPr>
        <p:spPr bwMode="auto">
          <a:xfrm>
            <a:off x="3270315" y="1605779"/>
            <a:ext cx="4553947" cy="830997"/>
          </a:xfrm>
          <a:prstGeom prst="rect">
            <a:avLst/>
          </a:prstGeom>
          <a:noFill/>
          <a:ln w="9525">
            <a:noFill/>
            <a:miter lim="800000"/>
          </a:ln>
        </p:spPr>
        <p:txBody>
          <a:bodyPr wrap="square">
            <a:spAutoFit/>
          </a:bodyPr>
          <a:lstStyle/>
          <a:p>
            <a:r>
              <a:rPr lang="zh-CN" altLang="zh-CN" sz="1600" spc="50" dirty="0">
                <a:ln w="11430"/>
                <a:latin typeface="微软雅黑" panose="020B0503020204020204" pitchFamily="34" charset="-122"/>
                <a:ea typeface="微软雅黑" panose="020B0503020204020204" pitchFamily="34" charset="-122"/>
              </a:rPr>
              <a:t>第一，实现中华民族伟大复兴，一般地说，不是要恢复古代中国鼎盛时期的疆域版图。历史过去几百年，疆域沿革变化很大。</a:t>
            </a:r>
            <a:endParaRPr lang="en-US" sz="1600" spc="50" noProof="1">
              <a:ln w="11430"/>
              <a:latin typeface="微软雅黑" panose="020B0503020204020204" pitchFamily="34" charset="-122"/>
              <a:ea typeface="微软雅黑" panose="020B0503020204020204" pitchFamily="34" charset="-122"/>
            </a:endParaRPr>
          </a:p>
        </p:txBody>
      </p:sp>
      <p:sp>
        <p:nvSpPr>
          <p:cNvPr id="14" name="Text Box 76"/>
          <p:cNvSpPr txBox="1">
            <a:spLocks noChangeArrowheads="1"/>
          </p:cNvSpPr>
          <p:nvPr/>
        </p:nvSpPr>
        <p:spPr bwMode="auto">
          <a:xfrm>
            <a:off x="611560" y="75395"/>
            <a:ext cx="3384376"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伟大的中国梦</a:t>
            </a: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r>
              <a:rPr lang="zh-CN" altLang="en-US" sz="2400" b="1" dirty="0">
                <a:solidFill>
                  <a:srgbClr val="FFFFFF">
                    <a:alpha val="99000"/>
                  </a:srgbClr>
                </a:solidFill>
                <a:latin typeface="微软雅黑" panose="020B0503020204020204" pitchFamily="34" charset="-122"/>
                <a:ea typeface="微软雅黑" panose="020B0503020204020204" pitchFamily="34" charset="-122"/>
              </a:rPr>
              <a:t>科学含义</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sp>
        <p:nvSpPr>
          <p:cNvPr id="17" name="Pentagon 3"/>
          <p:cNvSpPr>
            <a:spLocks noChangeArrowheads="1"/>
          </p:cNvSpPr>
          <p:nvPr/>
        </p:nvSpPr>
        <p:spPr bwMode="auto">
          <a:xfrm>
            <a:off x="2987824" y="2746641"/>
            <a:ext cx="5040560" cy="1379418"/>
          </a:xfrm>
          <a:prstGeom prst="homePlate">
            <a:avLst>
              <a:gd name="adj" fmla="val 0"/>
            </a:avLst>
          </a:prstGeom>
          <a:gradFill flip="none" rotWithShape="1">
            <a:gsLst>
              <a:gs pos="0">
                <a:srgbClr val="F20000">
                  <a:shade val="30000"/>
                  <a:satMod val="115000"/>
                </a:srgbClr>
              </a:gs>
              <a:gs pos="50000">
                <a:srgbClr val="F20000">
                  <a:shade val="67500"/>
                  <a:satMod val="115000"/>
                </a:srgbClr>
              </a:gs>
              <a:gs pos="100000">
                <a:srgbClr val="F20000">
                  <a:shade val="100000"/>
                  <a:satMod val="115000"/>
                </a:srgbClr>
              </a:gs>
            </a:gsLst>
            <a:lin ang="16200000" scaled="1"/>
            <a:tileRect/>
          </a:gradFill>
          <a:ln w="9525">
            <a:noFill/>
            <a:miter lim="800000"/>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S PGothic" panose="020B0600070205080204" pitchFamily="-105" charset="-128"/>
              <a:cs typeface="MS PGothic" panose="020B0600070205080204" pitchFamily="-105" charset="-128"/>
            </a:endParaRPr>
          </a:p>
        </p:txBody>
      </p:sp>
      <p:sp>
        <p:nvSpPr>
          <p:cNvPr id="18" name="TextBox 99"/>
          <p:cNvSpPr txBox="1">
            <a:spLocks noChangeArrowheads="1"/>
          </p:cNvSpPr>
          <p:nvPr/>
        </p:nvSpPr>
        <p:spPr bwMode="auto">
          <a:xfrm>
            <a:off x="3347864" y="2976833"/>
            <a:ext cx="4476398" cy="830997"/>
          </a:xfrm>
          <a:prstGeom prst="rect">
            <a:avLst/>
          </a:prstGeom>
          <a:noFill/>
          <a:ln w="9525">
            <a:noFill/>
            <a:miter lim="800000"/>
          </a:ln>
        </p:spPr>
        <p:txBody>
          <a:bodyPr wrap="square">
            <a:spAutoFit/>
          </a:bodyPr>
          <a:lstStyle/>
          <a:p>
            <a:r>
              <a:rPr lang="zh-CN" altLang="zh-CN" sz="1600" spc="50" dirty="0">
                <a:ln w="11430"/>
                <a:latin typeface="微软雅黑" panose="020B0503020204020204" pitchFamily="34" charset="-122"/>
                <a:ea typeface="微软雅黑" panose="020B0503020204020204" pitchFamily="34" charset="-122"/>
              </a:rPr>
              <a:t>第二，我们讲的实现中华民族伟大复兴，是要使中华民族跻身于先进民族行列，为人类作出贡献的份额尽量扩大。</a:t>
            </a:r>
            <a:endParaRPr lang="en-US" sz="1600" spc="50" noProof="1">
              <a:ln w="11430"/>
              <a:latin typeface="微软雅黑" panose="020B0503020204020204" pitchFamily="34" charset="-122"/>
              <a:ea typeface="微软雅黑" panose="020B0503020204020204" pitchFamily="34" charset="-122"/>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239" y="1347614"/>
            <a:ext cx="1868379" cy="277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750" fill="hold"/>
                                        <p:tgtEl>
                                          <p:spTgt spid="5122"/>
                                        </p:tgtEl>
                                        <p:attrNameLst>
                                          <p:attrName>ppt_x</p:attrName>
                                        </p:attrNameLst>
                                      </p:cBhvr>
                                      <p:tavLst>
                                        <p:tav tm="0">
                                          <p:val>
                                            <p:strVal val="0-#ppt_w/2"/>
                                          </p:val>
                                        </p:tav>
                                        <p:tav tm="100000">
                                          <p:val>
                                            <p:strVal val="#ppt_x"/>
                                          </p:val>
                                        </p:tav>
                                      </p:tavLst>
                                    </p:anim>
                                    <p:anim calcmode="lin" valueType="num">
                                      <p:cBhvr additive="base">
                                        <p:cTn id="12" dur="750" fill="hold"/>
                                        <p:tgtEl>
                                          <p:spTgt spid="512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750" fill="hold"/>
                                        <p:tgtEl>
                                          <p:spTgt spid="3"/>
                                        </p:tgtEl>
                                        <p:attrNameLst>
                                          <p:attrName>ppt_x</p:attrName>
                                        </p:attrNameLst>
                                      </p:cBhvr>
                                      <p:tavLst>
                                        <p:tav tm="0">
                                          <p:val>
                                            <p:strVal val="1+#ppt_w/2"/>
                                          </p:val>
                                        </p:tav>
                                        <p:tav tm="100000">
                                          <p:val>
                                            <p:strVal val="#ppt_x"/>
                                          </p:val>
                                        </p:tav>
                                      </p:tavLst>
                                    </p:anim>
                                    <p:anim calcmode="lin" valueType="num">
                                      <p:cBhvr additive="base">
                                        <p:cTn id="17" dur="7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750"/>
                                        <p:tgtEl>
                                          <p:spTgt spid="6"/>
                                        </p:tgtEl>
                                      </p:cBhvr>
                                    </p:animEffect>
                                  </p:childTnLst>
                                </p:cTn>
                              </p:par>
                            </p:childTnLst>
                          </p:cTn>
                        </p:par>
                        <p:par>
                          <p:cTn id="22" fill="hold">
                            <p:stCondLst>
                              <p:cond delay="4000"/>
                            </p:stCondLst>
                            <p:childTnLst>
                              <p:par>
                                <p:cTn id="23" presetID="2" presetClass="entr" presetSubtype="2"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750" fill="hold"/>
                                        <p:tgtEl>
                                          <p:spTgt spid="17"/>
                                        </p:tgtEl>
                                        <p:attrNameLst>
                                          <p:attrName>ppt_x</p:attrName>
                                        </p:attrNameLst>
                                      </p:cBhvr>
                                      <p:tavLst>
                                        <p:tav tm="0">
                                          <p:val>
                                            <p:strVal val="1+#ppt_w/2"/>
                                          </p:val>
                                        </p:tav>
                                        <p:tav tm="100000">
                                          <p:val>
                                            <p:strVal val="#ppt_x"/>
                                          </p:val>
                                        </p:tav>
                                      </p:tavLst>
                                    </p:anim>
                                    <p:anim calcmode="lin" valueType="num">
                                      <p:cBhvr additive="base">
                                        <p:cTn id="26" dur="75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4"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Tile"/>
          <p:cNvSpPr/>
          <p:nvPr/>
        </p:nvSpPr>
        <p:spPr bwMode="auto">
          <a:xfrm>
            <a:off x="3014924" y="2326604"/>
            <a:ext cx="5373500" cy="2117354"/>
          </a:xfrm>
          <a:prstGeom prst="rect">
            <a:avLst/>
          </a:prstGeom>
          <a:solidFill>
            <a:srgbClr val="C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lstStyle/>
          <a:p>
            <a:pPr algn="ctr" defTabSz="685165"/>
            <a:endParaRPr lang="en-US" sz="1700" dirty="0">
              <a:solidFill>
                <a:schemeClr val="tx1">
                  <a:lumMod val="20000"/>
                  <a:lumOff val="80000"/>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4" name="组合 3"/>
          <p:cNvGrpSpPr/>
          <p:nvPr/>
        </p:nvGrpSpPr>
        <p:grpSpPr>
          <a:xfrm>
            <a:off x="3014924" y="1131590"/>
            <a:ext cx="5373500" cy="1124712"/>
            <a:chOff x="3008303" y="947472"/>
            <a:chExt cx="5373500" cy="1124712"/>
          </a:xfrm>
          <a:solidFill>
            <a:srgbClr val="C00000"/>
          </a:solidFill>
        </p:grpSpPr>
        <p:sp>
          <p:nvSpPr>
            <p:cNvPr id="5" name="Arrow Bar"/>
            <p:cNvSpPr/>
            <p:nvPr/>
          </p:nvSpPr>
          <p:spPr bwMode="auto">
            <a:xfrm>
              <a:off x="3008303" y="947472"/>
              <a:ext cx="5373500" cy="1124712"/>
            </a:xfrm>
            <a:prstGeom prst="rect">
              <a:avLst/>
            </a:prstGeom>
            <a:solidFill>
              <a:srgbClr val="F2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lstStyle/>
            <a:p>
              <a:pPr algn="ctr" defTabSz="685165"/>
              <a:endParaRPr lang="en-US" sz="1700" dirty="0">
                <a:solidFill>
                  <a:schemeClr val="tx1">
                    <a:lumMod val="20000"/>
                    <a:lumOff val="80000"/>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Circle Arrow"/>
            <p:cNvSpPr>
              <a:spLocks noEditPoints="1"/>
            </p:cNvSpPr>
            <p:nvPr/>
          </p:nvSpPr>
          <p:spPr bwMode="auto">
            <a:xfrm rot="5400000">
              <a:off x="7463204" y="1216326"/>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solidFill>
            <a:ln>
              <a:noFill/>
            </a:ln>
          </p:spPr>
          <p:txBody>
            <a:bodyPr vert="horz" wrap="square" lIns="68550" tIns="34276" rIns="68550" bIns="34276" numCol="1" anchor="t" anchorCtr="0" compatLnSpc="1"/>
            <a:lstStyle/>
            <a:p>
              <a:endParaRPr lang="en-US" sz="1400" dirty="0">
                <a:latin typeface="微软雅黑" panose="020B0503020204020204" pitchFamily="34" charset="-122"/>
                <a:ea typeface="微软雅黑" panose="020B0503020204020204" pitchFamily="34" charset="-122"/>
              </a:endParaRPr>
            </a:p>
          </p:txBody>
        </p:sp>
      </p:grpSp>
      <p:sp>
        <p:nvSpPr>
          <p:cNvPr id="7" name="TechEd Tile"/>
          <p:cNvSpPr/>
          <p:nvPr/>
        </p:nvSpPr>
        <p:spPr bwMode="auto">
          <a:xfrm>
            <a:off x="823242" y="1131590"/>
            <a:ext cx="2119674" cy="1124712"/>
          </a:xfrm>
          <a:prstGeom prst="rect">
            <a:avLst/>
          </a:prstGeom>
          <a:solidFill>
            <a:srgbClr val="FF66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lstStyle/>
          <a:p>
            <a:pPr algn="ctr" defTabSz="685165"/>
            <a:endParaRPr lang="en-US" sz="1700" dirty="0">
              <a:solidFill>
                <a:schemeClr val="tx1">
                  <a:lumMod val="20000"/>
                  <a:lumOff val="80000"/>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Title 1"/>
          <p:cNvSpPr txBox="1"/>
          <p:nvPr/>
        </p:nvSpPr>
        <p:spPr>
          <a:xfrm>
            <a:off x="3162206" y="2321586"/>
            <a:ext cx="4959201" cy="1142621"/>
          </a:xfrm>
          <a:prstGeom prst="rect">
            <a:avLst/>
          </a:prstGeom>
        </p:spPr>
        <p:txBody>
          <a:bodyPr anchor="ctr" anchorCtr="0">
            <a:noAutofit/>
          </a:bodyPr>
          <a:lstStyle>
            <a:lvl1pPr algn="l" defTabSz="68516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stStyle>
          <a:p>
            <a:endParaRPr lang="en-US" dirty="0">
              <a:latin typeface="微软雅黑" panose="020B0503020204020204" pitchFamily="34" charset="-122"/>
              <a:ea typeface="微软雅黑" panose="020B0503020204020204" pitchFamily="34" charset="-122"/>
            </a:endParaRPr>
          </a:p>
        </p:txBody>
      </p:sp>
      <p:sp>
        <p:nvSpPr>
          <p:cNvPr id="9" name="Title 1"/>
          <p:cNvSpPr txBox="1"/>
          <p:nvPr/>
        </p:nvSpPr>
        <p:spPr>
          <a:xfrm>
            <a:off x="3203848" y="2859782"/>
            <a:ext cx="4959201" cy="1142621"/>
          </a:xfrm>
          <a:prstGeom prst="rect">
            <a:avLst/>
          </a:prstGeom>
        </p:spPr>
        <p:txBody>
          <a:bodyPr anchor="ctr" anchorCtr="0">
            <a:noAutofit/>
          </a:bodyPr>
          <a:lstStyle>
            <a:lvl1pPr algn="l" defTabSz="68516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stStyle>
          <a:p>
            <a:pPr marL="0" lvl="2" eaLnBrk="0" fontAlgn="ctr" hangingPunct="0">
              <a:spcBef>
                <a:spcPts val="0"/>
              </a:spcBef>
              <a:spcAft>
                <a:spcPts val="0"/>
              </a:spcAft>
              <a:buClr>
                <a:srgbClr val="FF0000"/>
              </a:buClr>
              <a:buSzPct val="70000"/>
              <a:tabLst>
                <a:tab pos="136525" algn="l"/>
              </a:tabLst>
              <a:defRPr/>
            </a:pPr>
            <a:r>
              <a:rPr lang="zh-CN" altLang="en-US" sz="1600" dirty="0">
                <a:latin typeface="微软雅黑" panose="020B0503020204020204" pitchFamily="34" charset="-122"/>
                <a:ea typeface="微软雅黑" panose="020B0503020204020204" pitchFamily="34" charset="-122"/>
              </a:rPr>
              <a:t>中国梦的发展演变历程及时代意义</a:t>
            </a:r>
          </a:p>
        </p:txBody>
      </p:sp>
      <p:sp>
        <p:nvSpPr>
          <p:cNvPr id="10" name="矩形 9"/>
          <p:cNvSpPr/>
          <p:nvPr/>
        </p:nvSpPr>
        <p:spPr>
          <a:xfrm>
            <a:off x="1171600" y="1462013"/>
            <a:ext cx="1600200" cy="461665"/>
          </a:xfrm>
          <a:prstGeom prst="rect">
            <a:avLst/>
          </a:prstGeom>
          <a:noFill/>
        </p:spPr>
        <p:txBody>
          <a:bodyPr wrap="square">
            <a:spAutoFit/>
          </a:bodyPr>
          <a:lstStyle/>
          <a:p>
            <a:r>
              <a:rPr lang="zh-CN" altLang="en-US" sz="2400" b="1" dirty="0">
                <a:latin typeface="微软雅黑" panose="020B0503020204020204" pitchFamily="34" charset="-122"/>
                <a:ea typeface="微软雅黑" panose="020B0503020204020204" pitchFamily="34" charset="-122"/>
              </a:rPr>
              <a:t>第三部分</a:t>
            </a:r>
          </a:p>
        </p:txBody>
      </p:sp>
      <p:sp>
        <p:nvSpPr>
          <p:cNvPr id="12" name="Text Box 76"/>
          <p:cNvSpPr txBox="1">
            <a:spLocks noChangeArrowheads="1"/>
          </p:cNvSpPr>
          <p:nvPr/>
        </p:nvSpPr>
        <p:spPr bwMode="auto">
          <a:xfrm>
            <a:off x="3188308" y="2643758"/>
            <a:ext cx="4281434" cy="590931"/>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3600" b="1" dirty="0">
                <a:solidFill>
                  <a:srgbClr val="FFFFFF">
                    <a:alpha val="99000"/>
                  </a:srgbClr>
                </a:solidFill>
                <a:latin typeface="微软雅黑" panose="020B0503020204020204" pitchFamily="34" charset="-122"/>
                <a:ea typeface="微软雅黑" panose="020B0503020204020204" pitchFamily="34" charset="-122"/>
              </a:rPr>
              <a:t>中国梦的演变</a:t>
            </a:r>
            <a:endParaRPr lang="en-US" altLang="zh-CN" sz="3600" b="1" dirty="0">
              <a:solidFill>
                <a:srgbClr val="FFFF00">
                  <a:alpha val="99000"/>
                </a:srgbClr>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425" y="2326604"/>
            <a:ext cx="2120491" cy="211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750" fill="hold"/>
                                        <p:tgtEl>
                                          <p:spTgt spid="1026"/>
                                        </p:tgtEl>
                                        <p:attrNameLst>
                                          <p:attrName>ppt_x</p:attrName>
                                        </p:attrNameLst>
                                      </p:cBhvr>
                                      <p:tavLst>
                                        <p:tav tm="0">
                                          <p:val>
                                            <p:strVal val="0-#ppt_w/2"/>
                                          </p:val>
                                        </p:tav>
                                        <p:tav tm="100000">
                                          <p:val>
                                            <p:strVal val="#ppt_x"/>
                                          </p:val>
                                        </p:tav>
                                      </p:tavLst>
                                    </p:anim>
                                    <p:anim calcmode="lin" valueType="num">
                                      <p:cBhvr additive="base">
                                        <p:cTn id="22" dur="750" fill="hold"/>
                                        <p:tgtEl>
                                          <p:spTgt spid="10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16" presetClass="entr" presetSubtype="21" fill="hold" grpId="0" nodeType="afterEffect" nodePh="1">
                                  <p:stCondLst>
                                    <p:cond delay="0"/>
                                  </p:stCondLst>
                                  <p:endCondLst>
                                    <p:cond evt="begin" delay="0">
                                      <p:tn val="28"/>
                                    </p:cond>
                                  </p:end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750"/>
                                        <p:tgtEl>
                                          <p:spTgt spid="8"/>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lide(fromTop)">
                                      <p:cBhvr>
                                        <p:cTn id="33" dur="500"/>
                                        <p:tgtEl>
                                          <p:spTgt spid="12"/>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750"/>
                                        <p:tgtEl>
                                          <p:spTgt spid="9"/>
                                        </p:tgtEl>
                                      </p:cBhvr>
                                    </p:animEffect>
                                    <p:anim calcmode="lin" valueType="num">
                                      <p:cBhvr>
                                        <p:cTn id="38" dur="750" fill="hold"/>
                                        <p:tgtEl>
                                          <p:spTgt spid="9"/>
                                        </p:tgtEl>
                                        <p:attrNameLst>
                                          <p:attrName>ppt_x</p:attrName>
                                        </p:attrNameLst>
                                      </p:cBhvr>
                                      <p:tavLst>
                                        <p:tav tm="0">
                                          <p:val>
                                            <p:strVal val="#ppt_x"/>
                                          </p:val>
                                        </p:tav>
                                        <p:tav tm="100000">
                                          <p:val>
                                            <p:strVal val="#ppt_x"/>
                                          </p:val>
                                        </p:tav>
                                      </p:tavLst>
                                    </p:anim>
                                    <p:anim calcmode="lin" valueType="num">
                                      <p:cBhvr>
                                        <p:cTn id="39"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6"/>
          <p:cNvSpPr txBox="1">
            <a:spLocks noChangeArrowheads="1"/>
          </p:cNvSpPr>
          <p:nvPr/>
        </p:nvSpPr>
        <p:spPr bwMode="auto">
          <a:xfrm>
            <a:off x="784944" y="75395"/>
            <a:ext cx="3283000"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中国梦的演变历程</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sp>
        <p:nvSpPr>
          <p:cNvPr id="26" name="矩形 25"/>
          <p:cNvSpPr/>
          <p:nvPr/>
        </p:nvSpPr>
        <p:spPr>
          <a:xfrm>
            <a:off x="2753071" y="1152444"/>
            <a:ext cx="4752528" cy="1080120"/>
          </a:xfrm>
          <a:prstGeom prst="rect">
            <a:avLst/>
          </a:prstGeom>
          <a:solidFill>
            <a:schemeClr val="tx1">
              <a:lumMod val="65000"/>
            </a:schemeClr>
          </a:solidFill>
          <a:ln>
            <a:noFill/>
          </a:ln>
          <a:effectLst/>
          <a:scene3d>
            <a:camera prst="orthographicFront">
              <a:rot lat="0" lon="0" rev="0"/>
            </a:camera>
            <a:lightRig rig="balanced" dir="t">
              <a:rot lat="0" lon="0" rev="8700000"/>
            </a:lightRig>
          </a:scene3d>
          <a:sp3d>
            <a:bevelT w="1206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a:lnSpc>
                <a:spcPct val="70000"/>
              </a:lnSpc>
              <a:spcBef>
                <a:spcPts val="675"/>
              </a:spcBef>
            </a:pP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党的十二届六中全会明确提出，要用共同理想动员和团结</a:t>
            </a:r>
            <a:endParaRPr lang="en-US" altLang="zh-CN"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85165">
              <a:lnSpc>
                <a:spcPct val="70000"/>
              </a:lnSpc>
              <a:spcBef>
                <a:spcPts val="675"/>
              </a:spcBef>
            </a:pPr>
            <a:r>
              <a:rPr lang="en-US" altLang="zh-CN"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全国各族人民建设社会主义现代化国家。</a:t>
            </a:r>
            <a:endParaRPr lang="zh-CN" altLang="en-US" dirty="0">
              <a:solidFill>
                <a:schemeClr val="tx1"/>
              </a:solidFill>
            </a:endParaRPr>
          </a:p>
        </p:txBody>
      </p:sp>
      <p:sp>
        <p:nvSpPr>
          <p:cNvPr id="29" name="矩形 28"/>
          <p:cNvSpPr/>
          <p:nvPr/>
        </p:nvSpPr>
        <p:spPr>
          <a:xfrm>
            <a:off x="2753071" y="2297438"/>
            <a:ext cx="4752528" cy="1080119"/>
          </a:xfrm>
          <a:prstGeom prst="rect">
            <a:avLst/>
          </a:prstGeom>
          <a:gradFill flip="none" rotWithShape="1">
            <a:gsLst>
              <a:gs pos="0">
                <a:srgbClr val="FF6600"/>
              </a:gs>
              <a:gs pos="100000">
                <a:srgbClr val="FFA219"/>
              </a:gs>
            </a:gsLst>
            <a:lin ang="16200000" scaled="1"/>
            <a:tileRect/>
          </a:gradFill>
          <a:ln>
            <a:noFill/>
          </a:ln>
          <a:effectLst/>
          <a:scene3d>
            <a:camera prst="orthographicFront">
              <a:rot lat="0" lon="0" rev="0"/>
            </a:camera>
            <a:lightRig rig="balanced" dir="t">
              <a:rot lat="0" lon="0" rev="8700000"/>
            </a:lightRig>
          </a:scene3d>
          <a:sp3d>
            <a:bevelT w="1206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a:lnSpc>
                <a:spcPct val="70000"/>
              </a:lnSpc>
              <a:spcBef>
                <a:spcPts val="675"/>
              </a:spcBef>
            </a:pP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党的十四届六中全会确立了精神文明建设的首要目标，是在</a:t>
            </a:r>
            <a:endParaRPr lang="en-US" altLang="zh-CN"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85165">
              <a:lnSpc>
                <a:spcPct val="70000"/>
              </a:lnSpc>
              <a:spcBef>
                <a:spcPts val="675"/>
              </a:spcBef>
            </a:pPr>
            <a:r>
              <a:rPr lang="en-US" altLang="zh-CN"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全民族牢固树立建设有中国特色社会主义的共同理想。</a:t>
            </a:r>
            <a:endParaRPr lang="zh-CN" altLang="en-US" sz="1200" dirty="0">
              <a:solidFill>
                <a:schemeClr val="tx1"/>
              </a:solidFill>
            </a:endParaRPr>
          </a:p>
        </p:txBody>
      </p:sp>
      <p:sp>
        <p:nvSpPr>
          <p:cNvPr id="32" name="矩形 31"/>
          <p:cNvSpPr/>
          <p:nvPr/>
        </p:nvSpPr>
        <p:spPr>
          <a:xfrm>
            <a:off x="2753071" y="3435847"/>
            <a:ext cx="4752528" cy="1080119"/>
          </a:xfrm>
          <a:prstGeom prst="rect">
            <a:avLst/>
          </a:prstGeom>
          <a:gradFill flip="none" rotWithShape="1">
            <a:gsLst>
              <a:gs pos="0">
                <a:srgbClr val="F20000"/>
              </a:gs>
              <a:gs pos="100000">
                <a:srgbClr val="FF6600"/>
              </a:gs>
            </a:gsLst>
            <a:lin ang="16200000" scaled="1"/>
            <a:tileRect/>
          </a:gradFill>
          <a:ln>
            <a:noFill/>
          </a:ln>
          <a:effectLst/>
          <a:scene3d>
            <a:camera prst="orthographicFront">
              <a:rot lat="0" lon="0" rev="0"/>
            </a:camera>
            <a:lightRig rig="balanced" dir="t">
              <a:rot lat="0" lon="0" rev="8700000"/>
            </a:lightRig>
          </a:scene3d>
          <a:sp3d>
            <a:bevelT w="1206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a:lnSpc>
                <a:spcPct val="70000"/>
              </a:lnSpc>
              <a:spcBef>
                <a:spcPts val="675"/>
              </a:spcBef>
            </a:pP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党的十七大指出，确立了中国特色社会主义这</a:t>
            </a:r>
            <a:r>
              <a:rPr lang="en-US" altLang="zh-CN"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一面旗帜、</a:t>
            </a:r>
            <a:endParaRPr lang="en-US" altLang="zh-CN"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85165">
              <a:lnSpc>
                <a:spcPct val="70000"/>
              </a:lnSpc>
              <a:spcBef>
                <a:spcPts val="675"/>
              </a:spcBef>
            </a:pPr>
            <a:r>
              <a:rPr lang="en-US" altLang="zh-CN"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一条道路、一个理论体系</a:t>
            </a:r>
            <a:r>
              <a:rPr lang="en-US" altLang="zh-CN"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要用中国特色社会主义共同理想</a:t>
            </a:r>
            <a:endParaRPr lang="en-US" altLang="zh-CN"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685165">
              <a:lnSpc>
                <a:spcPct val="70000"/>
              </a:lnSpc>
              <a:spcBef>
                <a:spcPts val="675"/>
              </a:spcBef>
            </a:pPr>
            <a:r>
              <a:rPr lang="en-US" altLang="zh-CN"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凝聚力量。</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9" y="1152444"/>
            <a:ext cx="93546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90" y="2297438"/>
            <a:ext cx="93546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3435847"/>
            <a:ext cx="93546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000"/>
                            </p:stCondLst>
                            <p:childTnLst>
                              <p:par>
                                <p:cTn id="9" presetID="2" presetClass="entr" presetSubtype="8" decel="100000"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1000" fill="hold"/>
                                        <p:tgtEl>
                                          <p:spTgt spid="6147"/>
                                        </p:tgtEl>
                                        <p:attrNameLst>
                                          <p:attrName>ppt_x</p:attrName>
                                        </p:attrNameLst>
                                      </p:cBhvr>
                                      <p:tavLst>
                                        <p:tav tm="0">
                                          <p:val>
                                            <p:strVal val="0-#ppt_w/2"/>
                                          </p:val>
                                        </p:tav>
                                        <p:tav tm="100000">
                                          <p:val>
                                            <p:strVal val="#ppt_x"/>
                                          </p:val>
                                        </p:tav>
                                      </p:tavLst>
                                    </p:anim>
                                    <p:anim calcmode="lin" valueType="num">
                                      <p:cBhvr additive="base">
                                        <p:cTn id="12" dur="1000" fill="hold"/>
                                        <p:tgtEl>
                                          <p:spTgt spid="6147"/>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750" fill="hold"/>
                                        <p:tgtEl>
                                          <p:spTgt spid="26"/>
                                        </p:tgtEl>
                                        <p:attrNameLst>
                                          <p:attrName>ppt_x</p:attrName>
                                        </p:attrNameLst>
                                      </p:cBhvr>
                                      <p:tavLst>
                                        <p:tav tm="0">
                                          <p:val>
                                            <p:strVal val="1+#ppt_w/2"/>
                                          </p:val>
                                        </p:tav>
                                        <p:tav tm="100000">
                                          <p:val>
                                            <p:strVal val="#ppt_x"/>
                                          </p:val>
                                        </p:tav>
                                      </p:tavLst>
                                    </p:anim>
                                    <p:anim calcmode="lin" valueType="num">
                                      <p:cBhvr additive="base">
                                        <p:cTn id="17" dur="75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decel="100000" fill="hold" nodeType="afterEffect">
                                  <p:stCondLst>
                                    <p:cond delay="0"/>
                                  </p:stCondLst>
                                  <p:childTnLst>
                                    <p:set>
                                      <p:cBhvr>
                                        <p:cTn id="20" dur="1" fill="hold">
                                          <p:stCondLst>
                                            <p:cond delay="0"/>
                                          </p:stCondLst>
                                        </p:cTn>
                                        <p:tgtEl>
                                          <p:spTgt spid="6148"/>
                                        </p:tgtEl>
                                        <p:attrNameLst>
                                          <p:attrName>style.visibility</p:attrName>
                                        </p:attrNameLst>
                                      </p:cBhvr>
                                      <p:to>
                                        <p:strVal val="visible"/>
                                      </p:to>
                                    </p:set>
                                    <p:anim calcmode="lin" valueType="num">
                                      <p:cBhvr additive="base">
                                        <p:cTn id="21" dur="1000" fill="hold"/>
                                        <p:tgtEl>
                                          <p:spTgt spid="6148"/>
                                        </p:tgtEl>
                                        <p:attrNameLst>
                                          <p:attrName>ppt_x</p:attrName>
                                        </p:attrNameLst>
                                      </p:cBhvr>
                                      <p:tavLst>
                                        <p:tav tm="0">
                                          <p:val>
                                            <p:strVal val="0-#ppt_w/2"/>
                                          </p:val>
                                        </p:tav>
                                        <p:tav tm="100000">
                                          <p:val>
                                            <p:strVal val="#ppt_x"/>
                                          </p:val>
                                        </p:tav>
                                      </p:tavLst>
                                    </p:anim>
                                    <p:anim calcmode="lin" valueType="num">
                                      <p:cBhvr additive="base">
                                        <p:cTn id="22" dur="1000" fill="hold"/>
                                        <p:tgtEl>
                                          <p:spTgt spid="6148"/>
                                        </p:tgtEl>
                                        <p:attrNameLst>
                                          <p:attrName>ppt_y</p:attrName>
                                        </p:attrNameLst>
                                      </p:cBhvr>
                                      <p:tavLst>
                                        <p:tav tm="0">
                                          <p:val>
                                            <p:strVal val="#ppt_y"/>
                                          </p:val>
                                        </p:tav>
                                        <p:tav tm="100000">
                                          <p:val>
                                            <p:strVal val="#ppt_y"/>
                                          </p:val>
                                        </p:tav>
                                      </p:tavLst>
                                    </p:anim>
                                  </p:childTnLst>
                                </p:cTn>
                              </p:par>
                            </p:childTnLst>
                          </p:cTn>
                        </p:par>
                        <p:par>
                          <p:cTn id="23" fill="hold">
                            <p:stCondLst>
                              <p:cond delay="4000"/>
                            </p:stCondLst>
                            <p:childTnLst>
                              <p:par>
                                <p:cTn id="24" presetID="2" presetClass="entr" presetSubtype="2"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750" fill="hold"/>
                                        <p:tgtEl>
                                          <p:spTgt spid="29"/>
                                        </p:tgtEl>
                                        <p:attrNameLst>
                                          <p:attrName>ppt_x</p:attrName>
                                        </p:attrNameLst>
                                      </p:cBhvr>
                                      <p:tavLst>
                                        <p:tav tm="0">
                                          <p:val>
                                            <p:strVal val="1+#ppt_w/2"/>
                                          </p:val>
                                        </p:tav>
                                        <p:tav tm="100000">
                                          <p:val>
                                            <p:strVal val="#ppt_x"/>
                                          </p:val>
                                        </p:tav>
                                      </p:tavLst>
                                    </p:anim>
                                    <p:anim calcmode="lin" valueType="num">
                                      <p:cBhvr additive="base">
                                        <p:cTn id="27" dur="750" fill="hold"/>
                                        <p:tgtEl>
                                          <p:spTgt spid="29"/>
                                        </p:tgtEl>
                                        <p:attrNameLst>
                                          <p:attrName>ppt_y</p:attrName>
                                        </p:attrNameLst>
                                      </p:cBhvr>
                                      <p:tavLst>
                                        <p:tav tm="0">
                                          <p:val>
                                            <p:strVal val="#ppt_y"/>
                                          </p:val>
                                        </p:tav>
                                        <p:tav tm="100000">
                                          <p:val>
                                            <p:strVal val="#ppt_y"/>
                                          </p:val>
                                        </p:tav>
                                      </p:tavLst>
                                    </p:anim>
                                  </p:childTnLst>
                                </p:cTn>
                              </p:par>
                            </p:childTnLst>
                          </p:cTn>
                        </p:par>
                        <p:par>
                          <p:cTn id="28" fill="hold">
                            <p:stCondLst>
                              <p:cond delay="5000"/>
                            </p:stCondLst>
                            <p:childTnLst>
                              <p:par>
                                <p:cTn id="29" presetID="2" presetClass="entr" presetSubtype="8" decel="100000" fill="hold" nodeType="afterEffect">
                                  <p:stCondLst>
                                    <p:cond delay="0"/>
                                  </p:stCondLst>
                                  <p:childTnLst>
                                    <p:set>
                                      <p:cBhvr>
                                        <p:cTn id="30" dur="1" fill="hold">
                                          <p:stCondLst>
                                            <p:cond delay="0"/>
                                          </p:stCondLst>
                                        </p:cTn>
                                        <p:tgtEl>
                                          <p:spTgt spid="6149"/>
                                        </p:tgtEl>
                                        <p:attrNameLst>
                                          <p:attrName>style.visibility</p:attrName>
                                        </p:attrNameLst>
                                      </p:cBhvr>
                                      <p:to>
                                        <p:strVal val="visible"/>
                                      </p:to>
                                    </p:set>
                                    <p:anim calcmode="lin" valueType="num">
                                      <p:cBhvr additive="base">
                                        <p:cTn id="31" dur="1000" fill="hold"/>
                                        <p:tgtEl>
                                          <p:spTgt spid="6149"/>
                                        </p:tgtEl>
                                        <p:attrNameLst>
                                          <p:attrName>ppt_x</p:attrName>
                                        </p:attrNameLst>
                                      </p:cBhvr>
                                      <p:tavLst>
                                        <p:tav tm="0">
                                          <p:val>
                                            <p:strVal val="0-#ppt_w/2"/>
                                          </p:val>
                                        </p:tav>
                                        <p:tav tm="100000">
                                          <p:val>
                                            <p:strVal val="#ppt_x"/>
                                          </p:val>
                                        </p:tav>
                                      </p:tavLst>
                                    </p:anim>
                                    <p:anim calcmode="lin" valueType="num">
                                      <p:cBhvr additive="base">
                                        <p:cTn id="32" dur="1000" fill="hold"/>
                                        <p:tgtEl>
                                          <p:spTgt spid="6149"/>
                                        </p:tgtEl>
                                        <p:attrNameLst>
                                          <p:attrName>ppt_y</p:attrName>
                                        </p:attrNameLst>
                                      </p:cBhvr>
                                      <p:tavLst>
                                        <p:tav tm="0">
                                          <p:val>
                                            <p:strVal val="#ppt_y"/>
                                          </p:val>
                                        </p:tav>
                                        <p:tav tm="100000">
                                          <p:val>
                                            <p:strVal val="#ppt_y"/>
                                          </p:val>
                                        </p:tav>
                                      </p:tavLst>
                                    </p:anim>
                                  </p:childTnLst>
                                </p:cTn>
                              </p:par>
                            </p:childTnLst>
                          </p:cTn>
                        </p:par>
                        <p:par>
                          <p:cTn id="33" fill="hold">
                            <p:stCondLst>
                              <p:cond delay="6000"/>
                            </p:stCondLst>
                            <p:childTnLst>
                              <p:par>
                                <p:cTn id="34" presetID="2" presetClass="entr" presetSubtype="2"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750" fill="hold"/>
                                        <p:tgtEl>
                                          <p:spTgt spid="32"/>
                                        </p:tgtEl>
                                        <p:attrNameLst>
                                          <p:attrName>ppt_x</p:attrName>
                                        </p:attrNameLst>
                                      </p:cBhvr>
                                      <p:tavLst>
                                        <p:tav tm="0">
                                          <p:val>
                                            <p:strVal val="1+#ppt_w/2"/>
                                          </p:val>
                                        </p:tav>
                                        <p:tav tm="100000">
                                          <p:val>
                                            <p:strVal val="#ppt_x"/>
                                          </p:val>
                                        </p:tav>
                                      </p:tavLst>
                                    </p:anim>
                                    <p:anim calcmode="lin" valueType="num">
                                      <p:cBhvr additive="base">
                                        <p:cTn id="37" dur="7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animBg="1"/>
      <p:bldP spid="29"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76"/>
          <p:cNvSpPr txBox="1">
            <a:spLocks noChangeArrowheads="1"/>
          </p:cNvSpPr>
          <p:nvPr/>
        </p:nvSpPr>
        <p:spPr bwMode="auto">
          <a:xfrm>
            <a:off x="784944" y="75395"/>
            <a:ext cx="3283000"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中国梦的演变历程</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pic>
        <p:nvPicPr>
          <p:cNvPr id="7170" name="Picture 2" descr="J:\设计ppt\普通PPT\政府\中国梦素材\习近平\633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575" y="1491630"/>
            <a:ext cx="2167706" cy="250539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3419872" y="1491630"/>
            <a:ext cx="4752528" cy="2505393"/>
          </a:xfrm>
          <a:prstGeom prst="rect">
            <a:avLst/>
          </a:prstGeom>
          <a:gradFill flip="none" rotWithShape="1">
            <a:gsLst>
              <a:gs pos="0">
                <a:srgbClr val="C00000"/>
              </a:gs>
              <a:gs pos="100000">
                <a:srgbClr val="F20000"/>
              </a:gs>
            </a:gsLst>
            <a:lin ang="16200000" scaled="1"/>
            <a:tileRect/>
          </a:gradFill>
          <a:ln>
            <a:noFill/>
          </a:ln>
          <a:effectLst/>
          <a:scene3d>
            <a:camera prst="orthographicFront">
              <a:rot lat="0" lon="0" rev="0"/>
            </a:camera>
            <a:lightRig rig="balanced" dir="t">
              <a:rot lat="0" lon="0" rev="8700000"/>
            </a:lightRig>
          </a:scene3d>
          <a:sp3d>
            <a:bevelT w="1206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a:lnSpc>
                <a:spcPct val="70000"/>
              </a:lnSpc>
              <a:spcBef>
                <a:spcPts val="675"/>
              </a:spcBef>
            </a:pP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p>
        </p:txBody>
      </p:sp>
      <p:sp>
        <p:nvSpPr>
          <p:cNvPr id="18" name="TextBox 99"/>
          <p:cNvSpPr txBox="1">
            <a:spLocks noChangeArrowheads="1"/>
          </p:cNvSpPr>
          <p:nvPr/>
        </p:nvSpPr>
        <p:spPr bwMode="auto">
          <a:xfrm>
            <a:off x="3707904" y="1635646"/>
            <a:ext cx="4248472" cy="2157514"/>
          </a:xfrm>
          <a:prstGeom prst="rect">
            <a:avLst/>
          </a:prstGeom>
          <a:noFill/>
          <a:ln w="9525">
            <a:noFill/>
            <a:miter lim="800000"/>
          </a:ln>
        </p:spPr>
        <p:txBody>
          <a:bodyPr wrap="square">
            <a:spAutoFit/>
          </a:bodyPr>
          <a:lstStyle/>
          <a:p>
            <a:pPr>
              <a:lnSpc>
                <a:spcPct val="150000"/>
              </a:lnSpc>
            </a:pPr>
            <a:r>
              <a:rPr lang="zh-CN" altLang="en-US" sz="1300" b="1" spc="50" noProof="1">
                <a:ln w="11430"/>
                <a:latin typeface="微软雅黑" panose="020B0503020204020204" pitchFamily="34" charset="-122"/>
                <a:ea typeface="微软雅黑" panose="020B0503020204020204" pitchFamily="34" charset="-122"/>
              </a:rPr>
              <a:t>党的十八大报告中，明确提出了建设中国特色社会主义的总任务是实现社会主义现代化和中华民族伟大复兴。新一届中央领导集体在参观</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复兴之路</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展览时，习近平同志提出</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实现伟大复兴就是中华民族近代以来最伟大梦想</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在十二届全国人大第一次会议闭幕会上，习近平同志再次深入论述了</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中国梦</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就是要实现国家富强、民族振兴、人民幸福。</a:t>
            </a:r>
            <a:endParaRPr lang="en-US" sz="1300" b="1" spc="50" noProof="1">
              <a:ln w="11430"/>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750" fill="hold"/>
                                        <p:tgtEl>
                                          <p:spTgt spid="7170"/>
                                        </p:tgtEl>
                                        <p:attrNameLst>
                                          <p:attrName>ppt_x</p:attrName>
                                        </p:attrNameLst>
                                      </p:cBhvr>
                                      <p:tavLst>
                                        <p:tav tm="0">
                                          <p:val>
                                            <p:strVal val="0-#ppt_w/2"/>
                                          </p:val>
                                        </p:tav>
                                        <p:tav tm="100000">
                                          <p:val>
                                            <p:strVal val="#ppt_x"/>
                                          </p:val>
                                        </p:tav>
                                      </p:tavLst>
                                    </p:anim>
                                    <p:anim calcmode="lin" valueType="num">
                                      <p:cBhvr additive="base">
                                        <p:cTn id="12" dur="750" fill="hold"/>
                                        <p:tgtEl>
                                          <p:spTgt spid="717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1+#ppt_w/2"/>
                                          </p:val>
                                        </p:tav>
                                        <p:tav tm="100000">
                                          <p:val>
                                            <p:strVal val="#ppt_x"/>
                                          </p:val>
                                        </p:tav>
                                      </p:tavLst>
                                    </p:anim>
                                    <p:anim calcmode="lin" valueType="num">
                                      <p:cBhvr additive="base">
                                        <p:cTn id="17" dur="75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1000"/>
                                        <p:tgtEl>
                                          <p:spTgt spid="18">
                                            <p:txEl>
                                              <p:pRg st="0" end="0"/>
                                            </p:txEl>
                                          </p:spTgt>
                                        </p:tgtEl>
                                      </p:cBhvr>
                                    </p:animEffect>
                                    <p:anim calcmode="lin" valueType="num">
                                      <p:cBhvr>
                                        <p:cTn id="2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1066840" y="1990313"/>
            <a:ext cx="2235976" cy="2448272"/>
          </a:xfrm>
          <a:prstGeom prst="roundRect">
            <a:avLst>
              <a:gd name="adj" fmla="val 0"/>
            </a:avLst>
          </a:prstGeom>
          <a:solidFill>
            <a:schemeClr val="bg1">
              <a:alpha val="6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a:solidFill>
                <a:schemeClr val="tx1"/>
              </a:solidFill>
              <a:effectLst/>
              <a:latin typeface="微软雅黑" panose="020B0503020204020204" pitchFamily="34" charset="-122"/>
              <a:ea typeface="微软雅黑" panose="020B0503020204020204" pitchFamily="34" charset="-122"/>
            </a:endParaRPr>
          </a:p>
        </p:txBody>
      </p:sp>
      <p:sp>
        <p:nvSpPr>
          <p:cNvPr id="5" name="圆角矩形 4"/>
          <p:cNvSpPr/>
          <p:nvPr/>
        </p:nvSpPr>
        <p:spPr bwMode="auto">
          <a:xfrm>
            <a:off x="5792408" y="1990313"/>
            <a:ext cx="2235976" cy="2448272"/>
          </a:xfrm>
          <a:prstGeom prst="roundRect">
            <a:avLst>
              <a:gd name="adj" fmla="val 0"/>
            </a:avLst>
          </a:prstGeom>
          <a:solidFill>
            <a:schemeClr val="bg1">
              <a:alpha val="6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a:solidFill>
                <a:schemeClr val="tx1"/>
              </a:solidFill>
              <a:effectLst/>
              <a:latin typeface="微软雅黑" panose="020B0503020204020204" pitchFamily="34" charset="-122"/>
              <a:ea typeface="微软雅黑" panose="020B0503020204020204" pitchFamily="34" charset="-122"/>
            </a:endParaRPr>
          </a:p>
        </p:txBody>
      </p:sp>
      <p:sp>
        <p:nvSpPr>
          <p:cNvPr id="6" name="矩形 26"/>
          <p:cNvSpPr>
            <a:spLocks noChangeArrowheads="1"/>
          </p:cNvSpPr>
          <p:nvPr/>
        </p:nvSpPr>
        <p:spPr bwMode="auto">
          <a:xfrm>
            <a:off x="6123007" y="2278345"/>
            <a:ext cx="1709918" cy="1938992"/>
          </a:xfrm>
          <a:prstGeom prst="rect">
            <a:avLst/>
          </a:prstGeom>
          <a:noFill/>
          <a:ln w="9525">
            <a:noFill/>
            <a:miter lim="800000"/>
          </a:ln>
        </p:spPr>
        <p:txBody>
          <a:bodyPr wrap="square">
            <a:spAutoFit/>
          </a:bodyPr>
          <a:lstStyle/>
          <a:p>
            <a:pPr latinLnBrk="1"/>
            <a:r>
              <a:rPr lang="en-US" altLang="zh-CN" sz="1200" b="1" dirty="0">
                <a:solidFill>
                  <a:schemeClr val="accent2"/>
                </a:solidFill>
                <a:latin typeface="微软雅黑" panose="020B0503020204020204" pitchFamily="34" charset="-122"/>
                <a:ea typeface="微软雅黑" panose="020B0503020204020204" pitchFamily="34" charset="-122"/>
              </a:rPr>
              <a:t>“</a:t>
            </a:r>
            <a:r>
              <a:rPr lang="zh-CN" altLang="zh-CN" sz="1200" b="1" dirty="0">
                <a:solidFill>
                  <a:schemeClr val="accent2"/>
                </a:solidFill>
                <a:latin typeface="微软雅黑" panose="020B0503020204020204" pitchFamily="34" charset="-122"/>
                <a:ea typeface="微软雅黑" panose="020B0503020204020204" pitchFamily="34" charset="-122"/>
              </a:rPr>
              <a:t>中国梦</a:t>
            </a:r>
            <a:r>
              <a:rPr lang="en-US" altLang="zh-CN" sz="1200" b="1" dirty="0">
                <a:solidFill>
                  <a:schemeClr val="accent2"/>
                </a:solidFill>
                <a:latin typeface="微软雅黑" panose="020B0503020204020204" pitchFamily="34" charset="-122"/>
                <a:ea typeface="微软雅黑" panose="020B0503020204020204" pitchFamily="34" charset="-122"/>
              </a:rPr>
              <a:t>”</a:t>
            </a:r>
            <a:r>
              <a:rPr lang="zh-CN" altLang="zh-CN" sz="1200" b="1" dirty="0">
                <a:solidFill>
                  <a:schemeClr val="accent2"/>
                </a:solidFill>
                <a:latin typeface="微软雅黑" panose="020B0503020204020204" pitchFamily="34" charset="-122"/>
                <a:ea typeface="微软雅黑" panose="020B0503020204020204" pitchFamily="34" charset="-122"/>
              </a:rPr>
              <a:t>展现中国特色社会主义前程似锦</a:t>
            </a:r>
            <a:endParaRPr lang="en-US" altLang="zh-CN" sz="1200" b="1" dirty="0">
              <a:solidFill>
                <a:schemeClr val="accent2"/>
              </a:solidFill>
              <a:latin typeface="微软雅黑" panose="020B0503020204020204" pitchFamily="34" charset="-122"/>
              <a:ea typeface="微软雅黑" panose="020B0503020204020204" pitchFamily="34" charset="-122"/>
            </a:endParaRPr>
          </a:p>
          <a:p>
            <a:pPr latinLnBrk="1"/>
            <a:endParaRPr lang="en-US" altLang="zh-CN" sz="1200" dirty="0">
              <a:solidFill>
                <a:schemeClr val="accent2"/>
              </a:solidFill>
              <a:latin typeface="微软雅黑" panose="020B0503020204020204" pitchFamily="34" charset="-122"/>
              <a:ea typeface="微软雅黑" panose="020B0503020204020204" pitchFamily="34" charset="-122"/>
            </a:endParaRPr>
          </a:p>
          <a:p>
            <a:r>
              <a:rPr lang="zh-CN" altLang="zh-CN" sz="1050" dirty="0">
                <a:solidFill>
                  <a:schemeClr val="accent2"/>
                </a:solidFill>
                <a:latin typeface="微软雅黑" panose="020B0503020204020204" pitchFamily="34" charset="-122"/>
                <a:ea typeface="微软雅黑" panose="020B0503020204020204" pitchFamily="34" charset="-122"/>
              </a:rPr>
              <a:t>从新中国成立之日起，我们正在为实现</a:t>
            </a:r>
            <a:r>
              <a:rPr lang="en-US" altLang="zh-CN" sz="1050" dirty="0">
                <a:solidFill>
                  <a:schemeClr val="accent2"/>
                </a:solidFill>
                <a:latin typeface="微软雅黑" panose="020B0503020204020204" pitchFamily="34" charset="-122"/>
                <a:ea typeface="微软雅黑" panose="020B0503020204020204" pitchFamily="34" charset="-122"/>
              </a:rPr>
              <a:t>“</a:t>
            </a:r>
            <a:r>
              <a:rPr lang="zh-CN" altLang="zh-CN" sz="1050" dirty="0">
                <a:solidFill>
                  <a:schemeClr val="accent2"/>
                </a:solidFill>
                <a:latin typeface="微软雅黑" panose="020B0503020204020204" pitchFamily="34" charset="-122"/>
                <a:ea typeface="微软雅黑" panose="020B0503020204020204" pitchFamily="34" charset="-122"/>
              </a:rPr>
              <a:t>中国梦</a:t>
            </a:r>
            <a:r>
              <a:rPr lang="en-US" altLang="zh-CN" sz="1050" dirty="0">
                <a:solidFill>
                  <a:schemeClr val="accent2"/>
                </a:solidFill>
                <a:latin typeface="微软雅黑" panose="020B0503020204020204" pitchFamily="34" charset="-122"/>
                <a:ea typeface="微软雅黑" panose="020B0503020204020204" pitchFamily="34" charset="-122"/>
              </a:rPr>
              <a:t>”</a:t>
            </a:r>
            <a:r>
              <a:rPr lang="zh-CN" altLang="zh-CN" sz="1050" dirty="0">
                <a:solidFill>
                  <a:schemeClr val="accent2"/>
                </a:solidFill>
                <a:latin typeface="微软雅黑" panose="020B0503020204020204" pitchFamily="34" charset="-122"/>
                <a:ea typeface="微软雅黑" panose="020B0503020204020204" pitchFamily="34" charset="-122"/>
              </a:rPr>
              <a:t>经历着第二个一百年。在这第二个一百年，我们经历过近</a:t>
            </a:r>
            <a:r>
              <a:rPr lang="en-US" altLang="zh-CN" sz="1050" dirty="0">
                <a:solidFill>
                  <a:schemeClr val="accent2"/>
                </a:solidFill>
                <a:latin typeface="微软雅黑" panose="020B0503020204020204" pitchFamily="34" charset="-122"/>
                <a:ea typeface="微软雅黑" panose="020B0503020204020204" pitchFamily="34" charset="-122"/>
              </a:rPr>
              <a:t>30</a:t>
            </a:r>
            <a:r>
              <a:rPr lang="zh-CN" altLang="zh-CN" sz="1050" dirty="0">
                <a:solidFill>
                  <a:schemeClr val="accent2"/>
                </a:solidFill>
                <a:latin typeface="微软雅黑" panose="020B0503020204020204" pitchFamily="34" charset="-122"/>
                <a:ea typeface="微软雅黑" panose="020B0503020204020204" pitchFamily="34" charset="-122"/>
              </a:rPr>
              <a:t>年的建设、探索与曲折，以党的十一届三中全会为起点，走上了中国特色社会主义康庄大道。</a:t>
            </a:r>
          </a:p>
        </p:txBody>
      </p:sp>
      <p:sp>
        <p:nvSpPr>
          <p:cNvPr id="7" name="圆角矩形 6"/>
          <p:cNvSpPr/>
          <p:nvPr/>
        </p:nvSpPr>
        <p:spPr bwMode="auto">
          <a:xfrm>
            <a:off x="3429624" y="1990313"/>
            <a:ext cx="2235976" cy="2448272"/>
          </a:xfrm>
          <a:prstGeom prst="roundRect">
            <a:avLst>
              <a:gd name="adj" fmla="val 0"/>
            </a:avLst>
          </a:prstGeom>
          <a:solidFill>
            <a:schemeClr val="bg1">
              <a:alpha val="6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a:solidFill>
                <a:schemeClr val="tx1"/>
              </a:solidFill>
              <a:effectLst/>
              <a:latin typeface="微软雅黑" panose="020B0503020204020204" pitchFamily="34" charset="-122"/>
              <a:ea typeface="微软雅黑" panose="020B0503020204020204" pitchFamily="34" charset="-122"/>
            </a:endParaRPr>
          </a:p>
        </p:txBody>
      </p:sp>
      <p:sp>
        <p:nvSpPr>
          <p:cNvPr id="8" name="矩形 25"/>
          <p:cNvSpPr>
            <a:spLocks noChangeArrowheads="1"/>
          </p:cNvSpPr>
          <p:nvPr/>
        </p:nvSpPr>
        <p:spPr bwMode="auto">
          <a:xfrm>
            <a:off x="3661255" y="2278345"/>
            <a:ext cx="1867414" cy="1962076"/>
          </a:xfrm>
          <a:prstGeom prst="rect">
            <a:avLst/>
          </a:prstGeom>
          <a:noFill/>
          <a:ln w="9525">
            <a:noFill/>
            <a:miter lim="800000"/>
          </a:ln>
        </p:spPr>
        <p:txBody>
          <a:bodyPr wrap="square">
            <a:spAutoFit/>
          </a:bodyPr>
          <a:lstStyle/>
          <a:p>
            <a:r>
              <a:rPr lang="en-US" altLang="zh-CN" sz="1200" b="1" dirty="0">
                <a:solidFill>
                  <a:schemeClr val="accent2"/>
                </a:solidFill>
                <a:latin typeface="微软雅黑" panose="020B0503020204020204" pitchFamily="34" charset="-122"/>
                <a:ea typeface="微软雅黑" panose="020B0503020204020204" pitchFamily="34" charset="-122"/>
              </a:rPr>
              <a:t>“</a:t>
            </a:r>
            <a:r>
              <a:rPr lang="zh-CN" altLang="zh-CN" sz="1200" b="1" dirty="0">
                <a:solidFill>
                  <a:schemeClr val="accent2"/>
                </a:solidFill>
                <a:latin typeface="微软雅黑" panose="020B0503020204020204" pitchFamily="34" charset="-122"/>
                <a:ea typeface="微软雅黑" panose="020B0503020204020204" pitchFamily="34" charset="-122"/>
              </a:rPr>
              <a:t>中国梦</a:t>
            </a:r>
            <a:r>
              <a:rPr lang="en-US" altLang="zh-CN" sz="1200" b="1" dirty="0">
                <a:solidFill>
                  <a:schemeClr val="accent2"/>
                </a:solidFill>
                <a:latin typeface="微软雅黑" panose="020B0503020204020204" pitchFamily="34" charset="-122"/>
                <a:ea typeface="微软雅黑" panose="020B0503020204020204" pitchFamily="34" charset="-122"/>
              </a:rPr>
              <a:t>”</a:t>
            </a:r>
            <a:r>
              <a:rPr lang="zh-CN" altLang="zh-CN" sz="1200" b="1" dirty="0">
                <a:solidFill>
                  <a:schemeClr val="accent2"/>
                </a:solidFill>
                <a:latin typeface="微软雅黑" panose="020B0503020204020204" pitchFamily="34" charset="-122"/>
                <a:ea typeface="微软雅黑" panose="020B0503020204020204" pitchFamily="34" charset="-122"/>
              </a:rPr>
              <a:t>承载着为开创中国特色社会主义道路艰辛探索的伟大历程</a:t>
            </a:r>
            <a:endParaRPr lang="en-US" altLang="zh-CN" sz="1200" b="1" dirty="0">
              <a:solidFill>
                <a:schemeClr val="accent2"/>
              </a:solidFill>
              <a:latin typeface="微软雅黑" panose="020B0503020204020204" pitchFamily="34" charset="-122"/>
              <a:ea typeface="微软雅黑" panose="020B0503020204020204" pitchFamily="34" charset="-122"/>
            </a:endParaRPr>
          </a:p>
          <a:p>
            <a:endParaRPr lang="en-US" altLang="zh-CN" sz="1200" dirty="0">
              <a:solidFill>
                <a:schemeClr val="accent2"/>
              </a:solidFill>
              <a:latin typeface="微软雅黑" panose="020B0503020204020204" pitchFamily="34" charset="-122"/>
              <a:ea typeface="微软雅黑" panose="020B0503020204020204" pitchFamily="34" charset="-122"/>
            </a:endParaRPr>
          </a:p>
          <a:p>
            <a:r>
              <a:rPr lang="zh-CN" altLang="zh-CN" sz="1050" dirty="0">
                <a:solidFill>
                  <a:schemeClr val="accent2"/>
                </a:solidFill>
                <a:latin typeface="微软雅黑" panose="020B0503020204020204" pitchFamily="34" charset="-122"/>
                <a:ea typeface="微软雅黑" panose="020B0503020204020204" pitchFamily="34" charset="-122"/>
              </a:rPr>
              <a:t>新中国成立伊始，毛泽东同志等老一辈革命家就带领中国共产党和全国各族人民，为建设一个繁荣昌盛、各族人民当家做主的社会主义现代化国家而奋斗。</a:t>
            </a:r>
          </a:p>
          <a:p>
            <a:endParaRPr lang="zh-CN" altLang="zh-CN" sz="1050" dirty="0">
              <a:solidFill>
                <a:schemeClr val="accent2"/>
              </a:solidFill>
              <a:latin typeface="微软雅黑" panose="020B0503020204020204" pitchFamily="34" charset="-122"/>
              <a:ea typeface="微软雅黑" panose="020B0503020204020204" pitchFamily="34" charset="-122"/>
            </a:endParaRPr>
          </a:p>
        </p:txBody>
      </p:sp>
      <p:sp>
        <p:nvSpPr>
          <p:cNvPr id="9" name="TextBox 32"/>
          <p:cNvSpPr txBox="1">
            <a:spLocks noChangeArrowheads="1"/>
          </p:cNvSpPr>
          <p:nvPr/>
        </p:nvSpPr>
        <p:spPr bwMode="auto">
          <a:xfrm>
            <a:off x="1208189" y="2288781"/>
            <a:ext cx="1995207" cy="1800493"/>
          </a:xfrm>
          <a:prstGeom prst="rect">
            <a:avLst/>
          </a:prstGeom>
          <a:noFill/>
          <a:ln w="9525">
            <a:noFill/>
            <a:miter lim="800000"/>
          </a:ln>
        </p:spPr>
        <p:txBody>
          <a:bodyPr>
            <a:spAutoFit/>
          </a:bodyPr>
          <a:lstStyle/>
          <a:p>
            <a:r>
              <a:rPr lang="en-US" altLang="zh-CN" sz="1200" b="1" dirty="0">
                <a:solidFill>
                  <a:schemeClr val="accent2"/>
                </a:solidFill>
                <a:latin typeface="微软雅黑" panose="020B0503020204020204" pitchFamily="34" charset="-122"/>
                <a:ea typeface="微软雅黑" panose="020B0503020204020204" pitchFamily="34" charset="-122"/>
              </a:rPr>
              <a:t>“</a:t>
            </a:r>
            <a:r>
              <a:rPr lang="zh-CN" altLang="zh-CN" sz="1200" b="1" dirty="0">
                <a:solidFill>
                  <a:schemeClr val="accent2"/>
                </a:solidFill>
                <a:latin typeface="微软雅黑" panose="020B0503020204020204" pitchFamily="34" charset="-122"/>
                <a:ea typeface="微软雅黑" panose="020B0503020204020204" pitchFamily="34" charset="-122"/>
              </a:rPr>
              <a:t>中国梦</a:t>
            </a:r>
            <a:r>
              <a:rPr lang="en-US" altLang="zh-CN" sz="1200" b="1" dirty="0">
                <a:solidFill>
                  <a:schemeClr val="accent2"/>
                </a:solidFill>
                <a:latin typeface="微软雅黑" panose="020B0503020204020204" pitchFamily="34" charset="-122"/>
                <a:ea typeface="微软雅黑" panose="020B0503020204020204" pitchFamily="34" charset="-122"/>
              </a:rPr>
              <a:t>”</a:t>
            </a:r>
            <a:r>
              <a:rPr lang="zh-CN" altLang="zh-CN" sz="1200" b="1" dirty="0">
                <a:solidFill>
                  <a:schemeClr val="accent2"/>
                </a:solidFill>
                <a:latin typeface="微软雅黑" panose="020B0503020204020204" pitchFamily="34" charset="-122"/>
                <a:ea typeface="微软雅黑" panose="020B0503020204020204" pitchFamily="34" charset="-122"/>
              </a:rPr>
              <a:t>记录着中华民族从饱受屈辱到赢得独立解放的非凡历史</a:t>
            </a:r>
            <a:endParaRPr lang="en-US" altLang="zh-CN" sz="1200" b="1" dirty="0">
              <a:solidFill>
                <a:schemeClr val="accent2"/>
              </a:solidFill>
              <a:latin typeface="微软雅黑" panose="020B0503020204020204" pitchFamily="34" charset="-122"/>
              <a:ea typeface="微软雅黑" panose="020B0503020204020204" pitchFamily="34" charset="-122"/>
            </a:endParaRPr>
          </a:p>
          <a:p>
            <a:endParaRPr lang="en-US" altLang="zh-CN" sz="1200" dirty="0">
              <a:solidFill>
                <a:schemeClr val="accent2"/>
              </a:solidFill>
              <a:latin typeface="微软雅黑" panose="020B0503020204020204" pitchFamily="34" charset="-122"/>
              <a:ea typeface="微软雅黑" panose="020B0503020204020204" pitchFamily="34" charset="-122"/>
            </a:endParaRPr>
          </a:p>
          <a:p>
            <a:r>
              <a:rPr lang="zh-CN" altLang="zh-CN" sz="1050" dirty="0">
                <a:solidFill>
                  <a:schemeClr val="accent2"/>
                </a:solidFill>
                <a:latin typeface="微软雅黑" panose="020B0503020204020204" pitchFamily="34" charset="-122"/>
                <a:ea typeface="微软雅黑" panose="020B0503020204020204" pitchFamily="34" charset="-122"/>
              </a:rPr>
              <a:t>实现中华民族伟大复兴的</a:t>
            </a:r>
            <a:r>
              <a:rPr lang="en-US" altLang="zh-CN" sz="1050" dirty="0">
                <a:solidFill>
                  <a:schemeClr val="accent2"/>
                </a:solidFill>
                <a:latin typeface="微软雅黑" panose="020B0503020204020204" pitchFamily="34" charset="-122"/>
                <a:ea typeface="微软雅黑" panose="020B0503020204020204" pitchFamily="34" charset="-122"/>
              </a:rPr>
              <a:t>“</a:t>
            </a:r>
            <a:r>
              <a:rPr lang="zh-CN" altLang="zh-CN" sz="1050" dirty="0">
                <a:solidFill>
                  <a:schemeClr val="accent2"/>
                </a:solidFill>
                <a:latin typeface="微软雅黑" panose="020B0503020204020204" pitchFamily="34" charset="-122"/>
                <a:ea typeface="微软雅黑" panose="020B0503020204020204" pitchFamily="34" charset="-122"/>
              </a:rPr>
              <a:t>中国梦</a:t>
            </a:r>
            <a:r>
              <a:rPr lang="en-US" altLang="zh-CN" sz="1050" dirty="0">
                <a:solidFill>
                  <a:schemeClr val="accent2"/>
                </a:solidFill>
                <a:latin typeface="微软雅黑" panose="020B0503020204020204" pitchFamily="34" charset="-122"/>
                <a:ea typeface="微软雅黑" panose="020B0503020204020204" pitchFamily="34" charset="-122"/>
              </a:rPr>
              <a:t>”</a:t>
            </a:r>
            <a:r>
              <a:rPr lang="zh-CN" altLang="zh-CN" sz="1050" dirty="0">
                <a:solidFill>
                  <a:schemeClr val="accent2"/>
                </a:solidFill>
                <a:latin typeface="微软雅黑" panose="020B0503020204020204" pitchFamily="34" charset="-122"/>
                <a:ea typeface="微软雅黑" panose="020B0503020204020204" pitchFamily="34" charset="-122"/>
              </a:rPr>
              <a:t>，是随着另一场梦的破碎产生的。长期以来，中华文明以其独有的特色和辉煌走在了世界文明发展的前列，为世界文明进步作出过巨大的贡献。</a:t>
            </a:r>
          </a:p>
        </p:txBody>
      </p:sp>
      <p:sp>
        <p:nvSpPr>
          <p:cNvPr id="10" name="燕尾形 9"/>
          <p:cNvSpPr/>
          <p:nvPr/>
        </p:nvSpPr>
        <p:spPr>
          <a:xfrm rot="16200000" flipH="1" flipV="1">
            <a:off x="1987538" y="1457956"/>
            <a:ext cx="394584" cy="526112"/>
          </a:xfrm>
          <a:prstGeom prst="chevron">
            <a:avLst>
              <a:gd name="adj" fmla="val 39402"/>
            </a:avLst>
          </a:prstGeom>
          <a:solidFill>
            <a:schemeClr val="tx1">
              <a:lumMod val="50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3" name="燕尾形 12"/>
          <p:cNvSpPr/>
          <p:nvPr/>
        </p:nvSpPr>
        <p:spPr>
          <a:xfrm rot="16200000" flipH="1" flipV="1">
            <a:off x="4350320" y="1457956"/>
            <a:ext cx="394584" cy="526112"/>
          </a:xfrm>
          <a:prstGeom prst="chevron">
            <a:avLst>
              <a:gd name="adj" fmla="val 39402"/>
            </a:avLst>
          </a:prstGeom>
          <a:solidFill>
            <a:srgbClr val="FF6600"/>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4" name="燕尾形 13"/>
          <p:cNvSpPr/>
          <p:nvPr/>
        </p:nvSpPr>
        <p:spPr>
          <a:xfrm rot="16200000" flipH="1" flipV="1">
            <a:off x="6713104" y="1457956"/>
            <a:ext cx="394584" cy="526112"/>
          </a:xfrm>
          <a:prstGeom prst="chevron">
            <a:avLst>
              <a:gd name="adj" fmla="val 39402"/>
            </a:avLst>
          </a:prstGeom>
          <a:solidFill>
            <a:srgbClr val="F20000"/>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5" name="圆角矩形 14"/>
          <p:cNvSpPr/>
          <p:nvPr/>
        </p:nvSpPr>
        <p:spPr>
          <a:xfrm>
            <a:off x="3643357" y="987574"/>
            <a:ext cx="1808510" cy="427466"/>
          </a:xfrm>
          <a:prstGeom prst="roundRect">
            <a:avLst>
              <a:gd name="adj" fmla="val 0"/>
            </a:avLst>
          </a:prstGeom>
          <a:solidFill>
            <a:srgbClr val="FF6600"/>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6" name="圆角矩形 15"/>
          <p:cNvSpPr/>
          <p:nvPr/>
        </p:nvSpPr>
        <p:spPr>
          <a:xfrm>
            <a:off x="6006141" y="987574"/>
            <a:ext cx="1808510" cy="427466"/>
          </a:xfrm>
          <a:prstGeom prst="roundRect">
            <a:avLst>
              <a:gd name="adj" fmla="val 0"/>
            </a:avLst>
          </a:prstGeom>
          <a:solidFill>
            <a:srgbClr val="FF0000"/>
          </a:solidFill>
          <a:ln w="2540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7" name="圆角矩形 16"/>
          <p:cNvSpPr/>
          <p:nvPr/>
        </p:nvSpPr>
        <p:spPr>
          <a:xfrm>
            <a:off x="1280573" y="987574"/>
            <a:ext cx="1808510" cy="427466"/>
          </a:xfrm>
          <a:prstGeom prst="roundRect">
            <a:avLst>
              <a:gd name="adj" fmla="val 0"/>
            </a:avLst>
          </a:prstGeom>
          <a:solidFill>
            <a:schemeClr val="bg1">
              <a:lumMod val="50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1381866" y="1020410"/>
            <a:ext cx="1605924"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b="1" dirty="0">
                <a:solidFill>
                  <a:schemeClr val="bg1"/>
                </a:solidFill>
                <a:effectLst/>
                <a:latin typeface="微软雅黑" panose="020B0503020204020204" pitchFamily="34" charset="-122"/>
                <a:ea typeface="微软雅黑" panose="020B0503020204020204" pitchFamily="34" charset="-122"/>
              </a:rPr>
              <a:t>一、非凡历史</a:t>
            </a:r>
          </a:p>
        </p:txBody>
      </p:sp>
      <p:sp>
        <p:nvSpPr>
          <p:cNvPr id="19" name="矩形 18"/>
          <p:cNvSpPr>
            <a:spLocks noChangeArrowheads="1"/>
          </p:cNvSpPr>
          <p:nvPr/>
        </p:nvSpPr>
        <p:spPr bwMode="auto">
          <a:xfrm>
            <a:off x="6107434" y="1020410"/>
            <a:ext cx="1605924"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三、</a:t>
            </a:r>
            <a:r>
              <a:rPr lang="zh-CN" altLang="zh-CN" sz="1600" b="1" dirty="0">
                <a:solidFill>
                  <a:schemeClr val="bg1"/>
                </a:solidFill>
                <a:latin typeface="微软雅黑" panose="020B0503020204020204" pitchFamily="34" charset="-122"/>
                <a:ea typeface="微软雅黑" panose="020B0503020204020204" pitchFamily="34" charset="-122"/>
              </a:rPr>
              <a:t>前程似锦</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a:spLocks noChangeArrowheads="1"/>
          </p:cNvSpPr>
          <p:nvPr/>
        </p:nvSpPr>
        <p:spPr bwMode="auto">
          <a:xfrm>
            <a:off x="3744650" y="1020410"/>
            <a:ext cx="1605924" cy="338554"/>
          </a:xfrm>
          <a:prstGeom prst="rect">
            <a:avLst/>
          </a:prstGeom>
          <a:noFill/>
          <a:scene3d>
            <a:camera prst="orthographicFront"/>
            <a:lightRig rig="threePt" dir="t"/>
          </a:scene3d>
          <a:sp3d/>
        </p:spPr>
        <p:txBody>
          <a:bodyPr>
            <a:spAutoFit/>
          </a:bodyPr>
          <a:lstStyle/>
          <a:p>
            <a:pPr algn="ctr">
              <a:defRPr/>
            </a:pPr>
            <a:r>
              <a:rPr lang="zh-CN" altLang="en-US" sz="1600" b="1" dirty="0">
                <a:solidFill>
                  <a:schemeClr val="bg1"/>
                </a:solidFill>
                <a:effectLst/>
                <a:latin typeface="微软雅黑" panose="020B0503020204020204" pitchFamily="34" charset="-122"/>
                <a:ea typeface="微软雅黑" panose="020B0503020204020204" pitchFamily="34" charset="-122"/>
              </a:rPr>
              <a:t>二、</a:t>
            </a:r>
            <a:r>
              <a:rPr lang="zh-CN" altLang="zh-CN" sz="1600" b="1" dirty="0">
                <a:solidFill>
                  <a:schemeClr val="bg1"/>
                </a:solidFill>
                <a:latin typeface="微软雅黑" panose="020B0503020204020204" pitchFamily="34" charset="-122"/>
                <a:ea typeface="微软雅黑" panose="020B0503020204020204" pitchFamily="34" charset="-122"/>
              </a:rPr>
              <a:t>艰辛探索</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1" name="Text Box 76"/>
          <p:cNvSpPr txBox="1">
            <a:spLocks noChangeArrowheads="1"/>
          </p:cNvSpPr>
          <p:nvPr/>
        </p:nvSpPr>
        <p:spPr bwMode="auto">
          <a:xfrm>
            <a:off x="784944" y="75395"/>
            <a:ext cx="3283000"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中国梦的发展历程</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750"/>
                                        <p:tgtEl>
                                          <p:spTgt spid="21"/>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12" presetClass="entr" presetSubtype="4"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slide(fromBottom)">
                                      <p:cBhvr>
                                        <p:cTn id="18" dur="500"/>
                                        <p:tgtEl>
                                          <p:spTgt spid="18"/>
                                        </p:tgtEl>
                                      </p:cBhvr>
                                    </p:animEffect>
                                  </p:childTnLst>
                                </p:cTn>
                              </p:par>
                            </p:childTnLst>
                          </p:cTn>
                        </p:par>
                        <p:par>
                          <p:cTn id="19" fill="hold">
                            <p:stCondLst>
                              <p:cond delay="2500"/>
                            </p:stCondLst>
                            <p:childTnLst>
                              <p:par>
                                <p:cTn id="20" presetID="1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Top)">
                                      <p:cBhvr>
                                        <p:cTn id="22" dur="500"/>
                                        <p:tgtEl>
                                          <p:spTgt spid="10"/>
                                        </p:tgtEl>
                                      </p:cBhvr>
                                    </p:animEffect>
                                  </p:childTnLst>
                                </p:cTn>
                              </p:par>
                            </p:childTnLst>
                          </p:cTn>
                        </p:par>
                        <p:par>
                          <p:cTn id="23" fill="hold">
                            <p:stCondLst>
                              <p:cond delay="3000"/>
                            </p:stCondLst>
                            <p:childTnLst>
                              <p:par>
                                <p:cTn id="24" presetID="1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lide(fromTop)">
                                      <p:cBhvr>
                                        <p:cTn id="26" dur="500"/>
                                        <p:tgtEl>
                                          <p:spTgt spid="4"/>
                                        </p:tgtEl>
                                      </p:cBhvr>
                                    </p:animEffect>
                                  </p:childTnLst>
                                </p:cTn>
                              </p:par>
                            </p:childTnLst>
                          </p:cTn>
                        </p:par>
                        <p:par>
                          <p:cTn id="27" fill="hold">
                            <p:stCondLst>
                              <p:cond delay="3500"/>
                            </p:stCondLst>
                            <p:childTnLst>
                              <p:par>
                                <p:cTn id="28" presetID="49" presetClass="entr" presetSubtype="0" decel="10000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style.rotation</p:attrName>
                                        </p:attrNameLst>
                                      </p:cBhvr>
                                      <p:tavLst>
                                        <p:tav tm="0">
                                          <p:val>
                                            <p:fltVal val="360"/>
                                          </p:val>
                                        </p:tav>
                                        <p:tav tm="100000">
                                          <p:val>
                                            <p:fltVal val="0"/>
                                          </p:val>
                                        </p:tav>
                                      </p:tavLst>
                                    </p:anim>
                                    <p:animEffect transition="in" filter="fade">
                                      <p:cBhvr>
                                        <p:cTn id="33" dur="500"/>
                                        <p:tgtEl>
                                          <p:spTgt spid="9"/>
                                        </p:tgtEl>
                                      </p:cBhvr>
                                    </p:animEffect>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900" decel="100000" fill="hold"/>
                                        <p:tgtEl>
                                          <p:spTgt spid="1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1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slide(fromBottom)">
                                      <p:cBhvr>
                                        <p:cTn id="44" dur="500"/>
                                        <p:tgtEl>
                                          <p:spTgt spid="20"/>
                                        </p:tgtEl>
                                      </p:cBhvr>
                                    </p:animEffect>
                                  </p:childTnLst>
                                </p:cTn>
                              </p:par>
                            </p:childTnLst>
                          </p:cTn>
                        </p:par>
                        <p:par>
                          <p:cTn id="45" fill="hold">
                            <p:stCondLst>
                              <p:cond delay="5500"/>
                            </p:stCondLst>
                            <p:childTnLst>
                              <p:par>
                                <p:cTn id="46" presetID="12" presetClass="entr" presetSubtype="1"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slide(fromTop)">
                                      <p:cBhvr>
                                        <p:cTn id="48" dur="500"/>
                                        <p:tgtEl>
                                          <p:spTgt spid="13"/>
                                        </p:tgtEl>
                                      </p:cBhvr>
                                    </p:animEffect>
                                  </p:childTnLst>
                                </p:cTn>
                              </p:par>
                            </p:childTnLst>
                          </p:cTn>
                        </p:par>
                        <p:par>
                          <p:cTn id="49" fill="hold">
                            <p:stCondLst>
                              <p:cond delay="6000"/>
                            </p:stCondLst>
                            <p:childTnLst>
                              <p:par>
                                <p:cTn id="50" presetID="12" presetClass="entr" presetSubtype="1"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slide(fromTop)">
                                      <p:cBhvr>
                                        <p:cTn id="52" dur="500"/>
                                        <p:tgtEl>
                                          <p:spTgt spid="7"/>
                                        </p:tgtEl>
                                      </p:cBhvr>
                                    </p:animEffect>
                                  </p:childTnLst>
                                </p:cTn>
                              </p:par>
                            </p:childTnLst>
                          </p:cTn>
                        </p:par>
                        <p:par>
                          <p:cTn id="53" fill="hold">
                            <p:stCondLst>
                              <p:cond delay="6500"/>
                            </p:stCondLst>
                            <p:childTnLst>
                              <p:par>
                                <p:cTn id="54" presetID="49" presetClass="entr" presetSubtype="0" decel="10000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 calcmode="lin" valueType="num">
                                      <p:cBhvr>
                                        <p:cTn id="58" dur="500" fill="hold"/>
                                        <p:tgtEl>
                                          <p:spTgt spid="8"/>
                                        </p:tgtEl>
                                        <p:attrNameLst>
                                          <p:attrName>style.rotation</p:attrName>
                                        </p:attrNameLst>
                                      </p:cBhvr>
                                      <p:tavLst>
                                        <p:tav tm="0">
                                          <p:val>
                                            <p:fltVal val="360"/>
                                          </p:val>
                                        </p:tav>
                                        <p:tav tm="100000">
                                          <p:val>
                                            <p:fltVal val="0"/>
                                          </p:val>
                                        </p:tav>
                                      </p:tavLst>
                                    </p:anim>
                                    <p:animEffect transition="in" filter="fade">
                                      <p:cBhvr>
                                        <p:cTn id="59" dur="500"/>
                                        <p:tgtEl>
                                          <p:spTgt spid="8"/>
                                        </p:tgtEl>
                                      </p:cBhvr>
                                    </p:animEffect>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900" decel="100000" fill="hold"/>
                                        <p:tgtEl>
                                          <p:spTgt spid="1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12" presetClass="entr" presetSubtype="4"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slide(fromBottom)">
                                      <p:cBhvr>
                                        <p:cTn id="70" dur="500"/>
                                        <p:tgtEl>
                                          <p:spTgt spid="19"/>
                                        </p:tgtEl>
                                      </p:cBhvr>
                                    </p:animEffect>
                                  </p:childTnLst>
                                </p:cTn>
                              </p:par>
                            </p:childTnLst>
                          </p:cTn>
                        </p:par>
                        <p:par>
                          <p:cTn id="71" fill="hold">
                            <p:stCondLst>
                              <p:cond delay="8500"/>
                            </p:stCondLst>
                            <p:childTnLst>
                              <p:par>
                                <p:cTn id="72" presetID="12" presetClass="entr" presetSubtype="1"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slide(fromTop)">
                                      <p:cBhvr>
                                        <p:cTn id="74" dur="500"/>
                                        <p:tgtEl>
                                          <p:spTgt spid="14"/>
                                        </p:tgtEl>
                                      </p:cBhvr>
                                    </p:animEffect>
                                  </p:childTnLst>
                                </p:cTn>
                              </p:par>
                            </p:childTnLst>
                          </p:cTn>
                        </p:par>
                        <p:par>
                          <p:cTn id="75" fill="hold">
                            <p:stCondLst>
                              <p:cond delay="9000"/>
                            </p:stCondLst>
                            <p:childTnLst>
                              <p:par>
                                <p:cTn id="76" presetID="12" presetClass="entr" presetSubtype="1"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slide(fromTop)">
                                      <p:cBhvr>
                                        <p:cTn id="78" dur="500"/>
                                        <p:tgtEl>
                                          <p:spTgt spid="5"/>
                                        </p:tgtEl>
                                      </p:cBhvr>
                                    </p:animEffect>
                                  </p:childTnLst>
                                </p:cTn>
                              </p:par>
                            </p:childTnLst>
                          </p:cTn>
                        </p:par>
                        <p:par>
                          <p:cTn id="79" fill="hold">
                            <p:stCondLst>
                              <p:cond delay="9500"/>
                            </p:stCondLst>
                            <p:childTnLst>
                              <p:par>
                                <p:cTn id="80" presetID="49" presetClass="entr" presetSubtype="0" decel="100000"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p:cTn id="82" dur="500" fill="hold"/>
                                        <p:tgtEl>
                                          <p:spTgt spid="6"/>
                                        </p:tgtEl>
                                        <p:attrNameLst>
                                          <p:attrName>ppt_w</p:attrName>
                                        </p:attrNameLst>
                                      </p:cBhvr>
                                      <p:tavLst>
                                        <p:tav tm="0">
                                          <p:val>
                                            <p:fltVal val="0"/>
                                          </p:val>
                                        </p:tav>
                                        <p:tav tm="100000">
                                          <p:val>
                                            <p:strVal val="#ppt_w"/>
                                          </p:val>
                                        </p:tav>
                                      </p:tavLst>
                                    </p:anim>
                                    <p:anim calcmode="lin" valueType="num">
                                      <p:cBhvr>
                                        <p:cTn id="83" dur="500" fill="hold"/>
                                        <p:tgtEl>
                                          <p:spTgt spid="6"/>
                                        </p:tgtEl>
                                        <p:attrNameLst>
                                          <p:attrName>ppt_h</p:attrName>
                                        </p:attrNameLst>
                                      </p:cBhvr>
                                      <p:tavLst>
                                        <p:tav tm="0">
                                          <p:val>
                                            <p:fltVal val="0"/>
                                          </p:val>
                                        </p:tav>
                                        <p:tav tm="100000">
                                          <p:val>
                                            <p:strVal val="#ppt_h"/>
                                          </p:val>
                                        </p:tav>
                                      </p:tavLst>
                                    </p:anim>
                                    <p:anim calcmode="lin" valueType="num">
                                      <p:cBhvr>
                                        <p:cTn id="84" dur="500" fill="hold"/>
                                        <p:tgtEl>
                                          <p:spTgt spid="6"/>
                                        </p:tgtEl>
                                        <p:attrNameLst>
                                          <p:attrName>style.rotation</p:attrName>
                                        </p:attrNameLst>
                                      </p:cBhvr>
                                      <p:tavLst>
                                        <p:tav tm="0">
                                          <p:val>
                                            <p:fltVal val="360"/>
                                          </p:val>
                                        </p:tav>
                                        <p:tav tm="100000">
                                          <p:val>
                                            <p:fltVal val="0"/>
                                          </p:val>
                                        </p:tav>
                                      </p:tavLst>
                                    </p:anim>
                                    <p:animEffect transition="in" filter="fade">
                                      <p:cBhvr>
                                        <p:cTn id="8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9" grpId="0"/>
      <p:bldP spid="10" grpId="0" animBg="1"/>
      <p:bldP spid="13" grpId="0" animBg="1"/>
      <p:bldP spid="14" grpId="0" animBg="1"/>
      <p:bldP spid="15" grpId="0" animBg="1"/>
      <p:bldP spid="16" grpId="0" animBg="1"/>
      <p:bldP spid="17" grpId="0" animBg="1"/>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Tile"/>
          <p:cNvSpPr/>
          <p:nvPr/>
        </p:nvSpPr>
        <p:spPr bwMode="auto">
          <a:xfrm>
            <a:off x="4067944" y="1590359"/>
            <a:ext cx="4320480" cy="2322822"/>
          </a:xfrm>
          <a:prstGeom prst="rect">
            <a:avLst/>
          </a:prstGeom>
          <a:solidFill>
            <a:srgbClr val="E20000"/>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pP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8" name="Title 1"/>
          <p:cNvSpPr txBox="1"/>
          <p:nvPr/>
        </p:nvSpPr>
        <p:spPr>
          <a:xfrm>
            <a:off x="3162206" y="2249578"/>
            <a:ext cx="4959201" cy="1142621"/>
          </a:xfrm>
          <a:prstGeom prst="rect">
            <a:avLst/>
          </a:prstGeom>
        </p:spPr>
        <p:txBody>
          <a:bodyPr anchor="ctr" anchorCtr="0">
            <a:noAutofit/>
          </a:bodyPr>
          <a:lstStyle>
            <a:lvl1pPr algn="l" defTabSz="68516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stStyle>
          <a:p>
            <a:endParaRPr lang="en-US" dirty="0">
              <a:latin typeface="微软雅黑" panose="020B0503020204020204" pitchFamily="34" charset="-122"/>
              <a:ea typeface="微软雅黑" panose="020B0503020204020204" pitchFamily="34" charset="-122"/>
            </a:endParaRPr>
          </a:p>
        </p:txBody>
      </p:sp>
      <p:sp>
        <p:nvSpPr>
          <p:cNvPr id="9" name="Title 1"/>
          <p:cNvSpPr txBox="1"/>
          <p:nvPr/>
        </p:nvSpPr>
        <p:spPr>
          <a:xfrm>
            <a:off x="4211960" y="1275606"/>
            <a:ext cx="3958527" cy="2952328"/>
          </a:xfrm>
          <a:prstGeom prst="rect">
            <a:avLst/>
          </a:prstGeom>
        </p:spPr>
        <p:txBody>
          <a:bodyPr anchor="ctr" anchorCtr="0">
            <a:noAutofit/>
          </a:bodyPr>
          <a:lstStyle>
            <a:defPPr>
              <a:defRPr lang="zh-CN"/>
            </a:defPPr>
            <a:lvl1pPr defTabSz="685165">
              <a:lnSpc>
                <a:spcPct val="90000"/>
              </a:lnSpc>
              <a:spcBef>
                <a:spcPct val="0"/>
              </a:spcBef>
              <a:buNone/>
              <a:defRPr sz="3000" b="1" cap="none" spc="-75" baseline="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vl3pPr marL="0" lvl="2" eaLnBrk="0" fontAlgn="ctr" hangingPunct="0">
              <a:lnSpc>
                <a:spcPct val="150000"/>
              </a:lnSpc>
              <a:buClr>
                <a:srgbClr val="FF0000"/>
              </a:buClr>
              <a:buSzPct val="70000"/>
              <a:tabLst>
                <a:tab pos="136525" algn="l"/>
              </a:tabLst>
              <a:defRPr sz="1400">
                <a:latin typeface="微软雅黑" panose="020B0503020204020204" pitchFamily="34" charset="-122"/>
                <a:ea typeface="微软雅黑" panose="020B0503020204020204" pitchFamily="34" charset="-122"/>
              </a:defRPr>
            </a:lvl3pPr>
          </a:lstStyle>
          <a:p>
            <a:pPr lvl="2"/>
            <a:r>
              <a:rPr lang="zh-CN" altLang="zh-CN" b="1" dirty="0"/>
              <a:t>习近平阐述中国梦：人民共享人生出彩机会</a:t>
            </a:r>
            <a:endParaRPr lang="en-US" altLang="zh-CN" b="1" dirty="0"/>
          </a:p>
          <a:p>
            <a:pPr>
              <a:lnSpc>
                <a:spcPct val="150000"/>
              </a:lnSpc>
              <a:spcBef>
                <a:spcPts val="0"/>
              </a:spcBef>
            </a:pPr>
            <a:r>
              <a:rPr lang="zh-CN" altLang="zh-CN" sz="1200" dirty="0">
                <a:solidFill>
                  <a:schemeClr val="accent5"/>
                </a:solidFill>
                <a:latin typeface="微软雅黑" panose="020B0503020204020204" pitchFamily="34" charset="-122"/>
                <a:ea typeface="微软雅黑" panose="020B0503020204020204" pitchFamily="34" charset="-122"/>
                <a:cs typeface="+mn-cs"/>
              </a:rPr>
              <a:t>实现中国梦必须走中国道路，这就是中国特色社会主义道路。这条道路来之不易。</a:t>
            </a:r>
            <a:r>
              <a:rPr lang="zh-CN" altLang="zh-CN" sz="1200" b="0" dirty="0">
                <a:solidFill>
                  <a:schemeClr val="tx1"/>
                </a:solidFill>
                <a:latin typeface="微软雅黑" panose="020B0503020204020204" pitchFamily="34" charset="-122"/>
                <a:ea typeface="微软雅黑" panose="020B0503020204020204" pitchFamily="34" charset="-122"/>
                <a:cs typeface="+mn-cs"/>
              </a:rPr>
              <a:t>它是在改革开放</a:t>
            </a:r>
            <a:r>
              <a:rPr lang="en-US" altLang="zh-CN" sz="1200" b="0" dirty="0">
                <a:solidFill>
                  <a:schemeClr val="tx1"/>
                </a:solidFill>
                <a:latin typeface="微软雅黑" panose="020B0503020204020204" pitchFamily="34" charset="-122"/>
                <a:ea typeface="微软雅黑" panose="020B0503020204020204" pitchFamily="34" charset="-122"/>
                <a:cs typeface="+mn-cs"/>
              </a:rPr>
              <a:t>30</a:t>
            </a:r>
            <a:r>
              <a:rPr lang="zh-CN" altLang="zh-CN" sz="1200" b="0" dirty="0">
                <a:solidFill>
                  <a:schemeClr val="tx1"/>
                </a:solidFill>
                <a:latin typeface="微软雅黑" panose="020B0503020204020204" pitchFamily="34" charset="-122"/>
                <a:ea typeface="微软雅黑" panose="020B0503020204020204" pitchFamily="34" charset="-122"/>
                <a:cs typeface="+mn-cs"/>
              </a:rPr>
              <a:t>多年的伟大实践中走出来的，是在中华人民共和国成立</a:t>
            </a:r>
            <a:r>
              <a:rPr lang="en-US" altLang="zh-CN" sz="1200" b="0" dirty="0">
                <a:solidFill>
                  <a:schemeClr val="tx1"/>
                </a:solidFill>
                <a:latin typeface="微软雅黑" panose="020B0503020204020204" pitchFamily="34" charset="-122"/>
                <a:ea typeface="微软雅黑" panose="020B0503020204020204" pitchFamily="34" charset="-122"/>
                <a:cs typeface="+mn-cs"/>
              </a:rPr>
              <a:t>60</a:t>
            </a:r>
            <a:r>
              <a:rPr lang="zh-CN" altLang="zh-CN" sz="1200" b="0" dirty="0">
                <a:solidFill>
                  <a:schemeClr val="tx1"/>
                </a:solidFill>
                <a:latin typeface="微软雅黑" panose="020B0503020204020204" pitchFamily="34" charset="-122"/>
                <a:ea typeface="微软雅黑" panose="020B0503020204020204" pitchFamily="34" charset="-122"/>
                <a:cs typeface="+mn-cs"/>
              </a:rPr>
              <a:t>多年的持续探索中走出来的，是在对近代以来</a:t>
            </a:r>
            <a:r>
              <a:rPr lang="en-US" altLang="zh-CN" sz="1200" b="0" dirty="0">
                <a:solidFill>
                  <a:schemeClr val="tx1"/>
                </a:solidFill>
                <a:latin typeface="微软雅黑" panose="020B0503020204020204" pitchFamily="34" charset="-122"/>
                <a:ea typeface="微软雅黑" panose="020B0503020204020204" pitchFamily="34" charset="-122"/>
                <a:cs typeface="+mn-cs"/>
              </a:rPr>
              <a:t>170</a:t>
            </a:r>
            <a:r>
              <a:rPr lang="zh-CN" altLang="zh-CN" sz="1200" b="0" dirty="0">
                <a:solidFill>
                  <a:schemeClr val="tx1"/>
                </a:solidFill>
                <a:latin typeface="微软雅黑" panose="020B0503020204020204" pitchFamily="34" charset="-122"/>
                <a:ea typeface="微软雅黑" panose="020B0503020204020204" pitchFamily="34" charset="-122"/>
                <a:cs typeface="+mn-cs"/>
              </a:rPr>
              <a:t>多年中华民族发展历程的深刻总结中走出来的，是在对中华民族</a:t>
            </a:r>
            <a:r>
              <a:rPr lang="en-US" altLang="zh-CN" sz="1200" b="0" dirty="0">
                <a:solidFill>
                  <a:schemeClr val="tx1"/>
                </a:solidFill>
                <a:latin typeface="微软雅黑" panose="020B0503020204020204" pitchFamily="34" charset="-122"/>
                <a:ea typeface="微软雅黑" panose="020B0503020204020204" pitchFamily="34" charset="-122"/>
                <a:cs typeface="+mn-cs"/>
              </a:rPr>
              <a:t>5000</a:t>
            </a:r>
            <a:r>
              <a:rPr lang="zh-CN" altLang="zh-CN" sz="1200" b="0" dirty="0">
                <a:solidFill>
                  <a:schemeClr val="tx1"/>
                </a:solidFill>
                <a:latin typeface="微软雅黑" panose="020B0503020204020204" pitchFamily="34" charset="-122"/>
                <a:ea typeface="微软雅黑" panose="020B0503020204020204" pitchFamily="34" charset="-122"/>
                <a:cs typeface="+mn-cs"/>
              </a:rPr>
              <a:t>多年悠久文明的传承中走出来的</a:t>
            </a:r>
            <a:r>
              <a:rPr lang="zh-CN" altLang="en-US" sz="1200" b="0" dirty="0">
                <a:solidFill>
                  <a:schemeClr val="tx1"/>
                </a:solidFill>
                <a:latin typeface="微软雅黑" panose="020B0503020204020204" pitchFamily="34" charset="-122"/>
                <a:ea typeface="微软雅黑" panose="020B0503020204020204" pitchFamily="34" charset="-122"/>
                <a:cs typeface="+mn-cs"/>
              </a:rPr>
              <a:t>。</a:t>
            </a:r>
            <a:endParaRPr lang="en-US" altLang="zh-CN" sz="4000" b="0" dirty="0">
              <a:solidFill>
                <a:schemeClr val="accent5"/>
              </a:solidFill>
            </a:endParaRPr>
          </a:p>
        </p:txBody>
      </p:sp>
      <p:sp>
        <p:nvSpPr>
          <p:cNvPr id="12" name="Text Box 76"/>
          <p:cNvSpPr txBox="1">
            <a:spLocks noChangeArrowheads="1"/>
          </p:cNvSpPr>
          <p:nvPr/>
        </p:nvSpPr>
        <p:spPr bwMode="auto">
          <a:xfrm>
            <a:off x="784944" y="75395"/>
            <a:ext cx="3283000"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中国梦的时代解读</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pic>
        <p:nvPicPr>
          <p:cNvPr id="3074" name="Picture 2" descr="J:\设计ppt\普通PPT\政府\中国梦素材\习近平\815564_9653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482" y="1590359"/>
            <a:ext cx="3235127" cy="23228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750" fill="hold"/>
                                        <p:tgtEl>
                                          <p:spTgt spid="3074"/>
                                        </p:tgtEl>
                                        <p:attrNameLst>
                                          <p:attrName>ppt_x</p:attrName>
                                        </p:attrNameLst>
                                      </p:cBhvr>
                                      <p:tavLst>
                                        <p:tav tm="0">
                                          <p:val>
                                            <p:strVal val="0-#ppt_w/2"/>
                                          </p:val>
                                        </p:tav>
                                        <p:tav tm="100000">
                                          <p:val>
                                            <p:strVal val="#ppt_x"/>
                                          </p:val>
                                        </p:tav>
                                      </p:tavLst>
                                    </p:anim>
                                    <p:anim calcmode="lin" valueType="num">
                                      <p:cBhvr additive="base">
                                        <p:cTn id="12" dur="750" fill="hold"/>
                                        <p:tgtEl>
                                          <p:spTgt spid="307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750" fill="hold"/>
                                        <p:tgtEl>
                                          <p:spTgt spid="3"/>
                                        </p:tgtEl>
                                        <p:attrNameLst>
                                          <p:attrName>ppt_x</p:attrName>
                                        </p:attrNameLst>
                                      </p:cBhvr>
                                      <p:tavLst>
                                        <p:tav tm="0">
                                          <p:val>
                                            <p:strVal val="1+#ppt_w/2"/>
                                          </p:val>
                                        </p:tav>
                                        <p:tav tm="100000">
                                          <p:val>
                                            <p:strVal val="#ppt_x"/>
                                          </p:val>
                                        </p:tav>
                                      </p:tavLst>
                                    </p:anim>
                                    <p:anim calcmode="lin" valueType="num">
                                      <p:cBhvr additive="base">
                                        <p:cTn id="17" dur="7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750"/>
                                        <p:tgtEl>
                                          <p:spTgt spid="9">
                                            <p:txEl>
                                              <p:pRg st="0" end="0"/>
                                            </p:txEl>
                                          </p:spTgt>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750"/>
                                        <p:tgtEl>
                                          <p:spTgt spid="9">
                                            <p:txEl>
                                              <p:pRg st="1" end="1"/>
                                            </p:txEl>
                                          </p:spTgt>
                                        </p:tgtEl>
                                      </p:cBhvr>
                                    </p:animEffect>
                                    <p:anim calcmode="lin" valueType="num">
                                      <p:cBhvr>
                                        <p:cTn id="26"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7" dur="75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bwMode="auto">
          <a:xfrm>
            <a:off x="3699440" y="2787774"/>
            <a:ext cx="4377760" cy="900000"/>
          </a:xfrm>
          <a:prstGeom prst="roundRect">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4" name="圆角矩形 3"/>
          <p:cNvSpPr/>
          <p:nvPr/>
        </p:nvSpPr>
        <p:spPr bwMode="auto">
          <a:xfrm>
            <a:off x="3699440" y="1834080"/>
            <a:ext cx="4377760" cy="900000"/>
          </a:xfrm>
          <a:prstGeom prst="roundRect">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 name="圆角矩形 4"/>
          <p:cNvSpPr/>
          <p:nvPr/>
        </p:nvSpPr>
        <p:spPr bwMode="auto">
          <a:xfrm>
            <a:off x="3699440" y="879662"/>
            <a:ext cx="4377760" cy="900000"/>
          </a:xfrm>
          <a:prstGeom prst="roundRect">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031348" y="1104569"/>
            <a:ext cx="1486270" cy="453571"/>
            <a:chOff x="3107548" y="2313694"/>
            <a:chExt cx="1486270" cy="453571"/>
          </a:xfrm>
        </p:grpSpPr>
        <p:sp>
          <p:nvSpPr>
            <p:cNvPr id="7" name="五边形 6"/>
            <p:cNvSpPr/>
            <p:nvPr/>
          </p:nvSpPr>
          <p:spPr bwMode="auto">
            <a:xfrm>
              <a:off x="3107548" y="2313694"/>
              <a:ext cx="1486270" cy="453571"/>
            </a:xfrm>
            <a:prstGeom prst="homePlate">
              <a:avLst/>
            </a:prstGeom>
            <a:gradFill flip="none" rotWithShape="1">
              <a:gsLst>
                <a:gs pos="0">
                  <a:srgbClr val="FFCF01"/>
                </a:gs>
                <a:gs pos="90000">
                  <a:srgbClr val="E22000"/>
                </a:gs>
              </a:gsLst>
              <a:lin ang="27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8" name="TextBox 22"/>
            <p:cNvSpPr txBox="1">
              <a:spLocks noChangeArrowheads="1"/>
            </p:cNvSpPr>
            <p:nvPr/>
          </p:nvSpPr>
          <p:spPr bwMode="auto">
            <a:xfrm>
              <a:off x="3184525" y="2385862"/>
              <a:ext cx="1241425" cy="307975"/>
            </a:xfrm>
            <a:prstGeom prst="rect">
              <a:avLst/>
            </a:prstGeom>
            <a:noFill/>
            <a:ln w="9525">
              <a:noFill/>
              <a:miter lim="800000"/>
            </a:ln>
          </p:spPr>
          <p:txBody>
            <a:bodyPr>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实力特征</a:t>
              </a:r>
            </a:p>
          </p:txBody>
        </p:sp>
      </p:grpSp>
      <p:grpSp>
        <p:nvGrpSpPr>
          <p:cNvPr id="9" name="组合 8"/>
          <p:cNvGrpSpPr/>
          <p:nvPr/>
        </p:nvGrpSpPr>
        <p:grpSpPr>
          <a:xfrm>
            <a:off x="3031348" y="2060424"/>
            <a:ext cx="1486270" cy="453572"/>
            <a:chOff x="3107548" y="3455378"/>
            <a:chExt cx="1486270" cy="453572"/>
          </a:xfrm>
        </p:grpSpPr>
        <p:sp>
          <p:nvSpPr>
            <p:cNvPr id="10" name="五边形 9"/>
            <p:cNvSpPr/>
            <p:nvPr/>
          </p:nvSpPr>
          <p:spPr bwMode="auto">
            <a:xfrm>
              <a:off x="3107548" y="3455378"/>
              <a:ext cx="1486270" cy="453572"/>
            </a:xfrm>
            <a:prstGeom prst="homePlate">
              <a:avLst/>
            </a:prstGeom>
            <a:gradFill flip="none" rotWithShape="1">
              <a:gsLst>
                <a:gs pos="0">
                  <a:srgbClr val="FFCF01"/>
                </a:gs>
                <a:gs pos="90000">
                  <a:srgbClr val="E22000"/>
                </a:gs>
              </a:gsLst>
              <a:lin ang="27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1" name="TextBox 22"/>
            <p:cNvSpPr txBox="1">
              <a:spLocks noChangeArrowheads="1"/>
            </p:cNvSpPr>
            <p:nvPr/>
          </p:nvSpPr>
          <p:spPr bwMode="auto">
            <a:xfrm>
              <a:off x="3184525" y="3546324"/>
              <a:ext cx="1241425" cy="307975"/>
            </a:xfrm>
            <a:prstGeom prst="rect">
              <a:avLst/>
            </a:prstGeom>
            <a:noFill/>
            <a:ln w="9525">
              <a:noFill/>
              <a:miter lim="800000"/>
            </a:ln>
          </p:spPr>
          <p:txBody>
            <a:bodyPr>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幸福特征</a:t>
              </a:r>
            </a:p>
          </p:txBody>
        </p:sp>
      </p:grpSp>
      <p:grpSp>
        <p:nvGrpSpPr>
          <p:cNvPr id="12" name="组合 11"/>
          <p:cNvGrpSpPr/>
          <p:nvPr/>
        </p:nvGrpSpPr>
        <p:grpSpPr>
          <a:xfrm>
            <a:off x="3031348" y="3027011"/>
            <a:ext cx="1486270" cy="453572"/>
            <a:chOff x="3107548" y="4597037"/>
            <a:chExt cx="1486270" cy="453572"/>
          </a:xfrm>
        </p:grpSpPr>
        <p:sp>
          <p:nvSpPr>
            <p:cNvPr id="13" name="五边形 12"/>
            <p:cNvSpPr/>
            <p:nvPr/>
          </p:nvSpPr>
          <p:spPr bwMode="auto">
            <a:xfrm>
              <a:off x="3107548" y="4597037"/>
              <a:ext cx="1486270" cy="453572"/>
            </a:xfrm>
            <a:prstGeom prst="homePlate">
              <a:avLst/>
            </a:prstGeom>
            <a:gradFill flip="none" rotWithShape="1">
              <a:gsLst>
                <a:gs pos="0">
                  <a:srgbClr val="FFCF01"/>
                </a:gs>
                <a:gs pos="90000">
                  <a:srgbClr val="E22000"/>
                </a:gs>
              </a:gsLst>
              <a:lin ang="27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4" name="TextBox 22"/>
            <p:cNvSpPr txBox="1">
              <a:spLocks noChangeArrowheads="1"/>
            </p:cNvSpPr>
            <p:nvPr/>
          </p:nvSpPr>
          <p:spPr bwMode="auto">
            <a:xfrm>
              <a:off x="3184525" y="4670274"/>
              <a:ext cx="1241425" cy="307975"/>
            </a:xfrm>
            <a:prstGeom prst="rect">
              <a:avLst/>
            </a:prstGeom>
            <a:noFill/>
            <a:ln w="9525">
              <a:noFill/>
              <a:miter lim="800000"/>
            </a:ln>
          </p:spPr>
          <p:txBody>
            <a:bodyPr>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文明特征</a:t>
              </a:r>
            </a:p>
          </p:txBody>
        </p:sp>
      </p:grpSp>
      <p:sp>
        <p:nvSpPr>
          <p:cNvPr id="33" name="任意多边形 32"/>
          <p:cNvSpPr/>
          <p:nvPr/>
        </p:nvSpPr>
        <p:spPr>
          <a:xfrm>
            <a:off x="2200685" y="1329662"/>
            <a:ext cx="830663" cy="125177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noFill/>
          <a:ln w="38100">
            <a:solidFill>
              <a:schemeClr val="tx1">
                <a:lumMod val="85000"/>
              </a:schemeClr>
            </a:solidFill>
            <a:headEnd type="oval"/>
            <a:tailEnd type="oval"/>
          </a:ln>
          <a:effectLst>
            <a:outerShdw blurRad="50800" dist="25400" dir="2700000" algn="tl" rotWithShape="0">
              <a:prstClr val="black">
                <a:alpha val="50000"/>
              </a:prstClr>
            </a:outerShdw>
          </a:effectLst>
          <a:scene3d>
            <a:camera prst="orthographicFront"/>
            <a:lightRig rig="flat" dir="t"/>
          </a:scene3d>
          <a:sp3d contourW="127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4" name="任意多边形 33"/>
          <p:cNvSpPr/>
          <p:nvPr/>
        </p:nvSpPr>
        <p:spPr>
          <a:xfrm>
            <a:off x="2426444" y="2284080"/>
            <a:ext cx="604904" cy="414096"/>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noFill/>
          <a:ln w="38100">
            <a:solidFill>
              <a:schemeClr val="tx1">
                <a:lumMod val="85000"/>
              </a:schemeClr>
            </a:solidFill>
            <a:headEnd type="oval"/>
            <a:tailEnd type="oval"/>
          </a:ln>
          <a:effectLst>
            <a:outerShdw blurRad="50800" dist="25400" dir="2700000" algn="tl" rotWithShape="0">
              <a:prstClr val="black">
                <a:alpha val="50000"/>
              </a:prstClr>
            </a:outerShdw>
          </a:effectLst>
          <a:scene3d>
            <a:camera prst="orthographicFront"/>
            <a:lightRig rig="flat" dir="t"/>
          </a:scene3d>
          <a:sp3d contourW="127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8" name="Text Box 76"/>
          <p:cNvSpPr txBox="1">
            <a:spLocks noChangeArrowheads="1"/>
          </p:cNvSpPr>
          <p:nvPr/>
        </p:nvSpPr>
        <p:spPr bwMode="auto">
          <a:xfrm>
            <a:off x="784944" y="75395"/>
            <a:ext cx="3283000"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中国梦的时代特征</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sp>
        <p:nvSpPr>
          <p:cNvPr id="39" name="圆角矩形 38"/>
          <p:cNvSpPr/>
          <p:nvPr/>
        </p:nvSpPr>
        <p:spPr bwMode="auto">
          <a:xfrm>
            <a:off x="3699440" y="3723878"/>
            <a:ext cx="4377760" cy="900000"/>
          </a:xfrm>
          <a:prstGeom prst="roundRect">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3031348" y="3963115"/>
            <a:ext cx="1486270" cy="453572"/>
            <a:chOff x="3107548" y="4597037"/>
            <a:chExt cx="1486270" cy="453572"/>
          </a:xfrm>
        </p:grpSpPr>
        <p:sp>
          <p:nvSpPr>
            <p:cNvPr id="41" name="五边形 40"/>
            <p:cNvSpPr/>
            <p:nvPr/>
          </p:nvSpPr>
          <p:spPr bwMode="auto">
            <a:xfrm>
              <a:off x="3107548" y="4597037"/>
              <a:ext cx="1486270" cy="453572"/>
            </a:xfrm>
            <a:prstGeom prst="homePlate">
              <a:avLst/>
            </a:prstGeom>
            <a:gradFill flip="none" rotWithShape="1">
              <a:gsLst>
                <a:gs pos="0">
                  <a:srgbClr val="FFCF01"/>
                </a:gs>
                <a:gs pos="90000">
                  <a:srgbClr val="E22000"/>
                </a:gs>
              </a:gsLst>
              <a:lin ang="27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2" name="TextBox 22"/>
            <p:cNvSpPr txBox="1">
              <a:spLocks noChangeArrowheads="1"/>
            </p:cNvSpPr>
            <p:nvPr/>
          </p:nvSpPr>
          <p:spPr bwMode="auto">
            <a:xfrm>
              <a:off x="3184525" y="4670274"/>
              <a:ext cx="1241425" cy="307975"/>
            </a:xfrm>
            <a:prstGeom prst="rect">
              <a:avLst/>
            </a:prstGeom>
            <a:noFill/>
            <a:ln w="9525">
              <a:noFill/>
              <a:miter lim="800000"/>
            </a:ln>
          </p:spPr>
          <p:txBody>
            <a:bodyPr>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价值特征</a:t>
              </a:r>
            </a:p>
          </p:txBody>
        </p:sp>
      </p:grpSp>
      <p:sp>
        <p:nvSpPr>
          <p:cNvPr id="53" name="任意多边形 52"/>
          <p:cNvSpPr/>
          <p:nvPr/>
        </p:nvSpPr>
        <p:spPr>
          <a:xfrm flipV="1">
            <a:off x="2426444" y="2850574"/>
            <a:ext cx="604904" cy="38719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noFill/>
          <a:ln w="38100">
            <a:solidFill>
              <a:schemeClr val="tx1">
                <a:lumMod val="85000"/>
              </a:schemeClr>
            </a:solidFill>
            <a:headEnd type="oval"/>
            <a:tailEnd type="oval"/>
          </a:ln>
          <a:effectLst>
            <a:outerShdw blurRad="50800" dist="25400" dir="2700000" algn="tl" rotWithShape="0">
              <a:prstClr val="black">
                <a:alpha val="50000"/>
              </a:prstClr>
            </a:outerShdw>
          </a:effectLst>
          <a:scene3d>
            <a:camera prst="orthographicFront"/>
            <a:lightRig rig="flat" dir="t"/>
          </a:scene3d>
          <a:sp3d contourW="127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5" name="任意多边形 34"/>
          <p:cNvSpPr/>
          <p:nvPr/>
        </p:nvSpPr>
        <p:spPr>
          <a:xfrm flipV="1">
            <a:off x="2200685" y="2842540"/>
            <a:ext cx="830663" cy="134779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noFill/>
          <a:ln w="38100">
            <a:solidFill>
              <a:schemeClr val="tx1">
                <a:lumMod val="85000"/>
              </a:schemeClr>
            </a:solidFill>
            <a:headEnd type="oval"/>
            <a:tailEnd type="oval"/>
          </a:ln>
          <a:effectLst>
            <a:outerShdw blurRad="50800" dist="25400" dir="2700000" algn="tl" rotWithShape="0">
              <a:prstClr val="black">
                <a:alpha val="50000"/>
              </a:prstClr>
            </a:outerShdw>
          </a:effectLst>
          <a:scene3d>
            <a:camera prst="orthographicFront"/>
            <a:lightRig rig="flat" dir="t"/>
          </a:scene3d>
          <a:sp3d contourW="127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6" name="椭圆 35"/>
          <p:cNvSpPr/>
          <p:nvPr/>
        </p:nvSpPr>
        <p:spPr bwMode="auto">
          <a:xfrm>
            <a:off x="990600" y="1615352"/>
            <a:ext cx="1779750" cy="1779750"/>
          </a:xfrm>
          <a:prstGeom prst="ellipse">
            <a:avLst/>
          </a:prstGeom>
          <a:solidFill>
            <a:srgbClr val="DE0000"/>
          </a:solidFill>
          <a:ln w="0">
            <a:noFill/>
          </a:ln>
          <a:effectLst>
            <a:outerShdw blurRad="225425" dist="38100" dir="5220000" algn="ctr">
              <a:srgbClr val="000000">
                <a:alpha val="33000"/>
              </a:srgbClr>
            </a:outerShdw>
          </a:effectLst>
          <a:scene3d>
            <a:camera prst="orthographicFront">
              <a:rot lat="17399997" lon="0" rev="0"/>
            </a:camera>
            <a:lightRig rig="flat" dir="t"/>
          </a:scene3d>
          <a:sp3d extrusionH="127000">
            <a:bevelT w="254000" h="254000" prst="artDeco"/>
            <a:extrusionClr>
              <a:schemeClr val="bg1">
                <a:lumMod val="85000"/>
              </a:schemeClr>
            </a:extrusionClr>
            <a:contourClr>
              <a:srgbClr val="AFEAFF"/>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bwMode="auto">
          <a:xfrm>
            <a:off x="971600" y="2359622"/>
            <a:ext cx="1755530" cy="338554"/>
          </a:xfrm>
          <a:prstGeom prst="rect">
            <a:avLst/>
          </a:prstGeom>
          <a:noFill/>
          <a:scene3d>
            <a:camera prst="orthographicFront"/>
            <a:lightRig rig="flat" dir="t"/>
          </a:scene3d>
          <a:sp3d/>
        </p:spPr>
        <p:txBody>
          <a:bodyPr>
            <a:spAutoFit/>
          </a:bodyPr>
          <a:lstStyle/>
          <a:p>
            <a:pPr algn="ctr" fontAlgn="auto">
              <a:spcBef>
                <a:spcPts val="0"/>
              </a:spcBef>
              <a:spcAft>
                <a:spcPts val="0"/>
              </a:spcAft>
              <a:defRPr/>
            </a:pPr>
            <a:r>
              <a:rPr lang="zh-CN" altLang="en-US" sz="1600" b="1" dirty="0">
                <a:solidFill>
                  <a:schemeClr val="bg1"/>
                </a:solidFill>
                <a:effectLst/>
                <a:latin typeface="微软雅黑" panose="020B0503020204020204" pitchFamily="34" charset="-122"/>
                <a:ea typeface="微软雅黑" panose="020B0503020204020204" pitchFamily="34" charset="-122"/>
              </a:rPr>
              <a:t>时代特征</a:t>
            </a:r>
          </a:p>
        </p:txBody>
      </p:sp>
      <p:sp>
        <p:nvSpPr>
          <p:cNvPr id="56" name="矩形 55"/>
          <p:cNvSpPr/>
          <p:nvPr/>
        </p:nvSpPr>
        <p:spPr>
          <a:xfrm>
            <a:off x="4644008" y="1041268"/>
            <a:ext cx="3240360" cy="600164"/>
          </a:xfrm>
          <a:prstGeom prst="rect">
            <a:avLst/>
          </a:prstGeom>
        </p:spPr>
        <p:txBody>
          <a:bodyPr wrap="square">
            <a:spAutoFit/>
          </a:bodyPr>
          <a:lstStyle/>
          <a:p>
            <a:r>
              <a:rPr lang="zh-CN" altLang="zh-CN" sz="1100" dirty="0">
                <a:solidFill>
                  <a:schemeClr val="accent2"/>
                </a:solidFill>
                <a:latin typeface="微软雅黑" panose="020B0503020204020204" pitchFamily="34" charset="-122"/>
                <a:ea typeface="微软雅黑" panose="020B0503020204020204" pitchFamily="34" charset="-122"/>
              </a:rPr>
              <a:t>党的十八大描绘了到</a:t>
            </a:r>
            <a:r>
              <a:rPr lang="en-US" altLang="zh-CN" sz="1100" dirty="0">
                <a:solidFill>
                  <a:schemeClr val="accent2"/>
                </a:solidFill>
                <a:latin typeface="微软雅黑" panose="020B0503020204020204" pitchFamily="34" charset="-122"/>
                <a:ea typeface="微软雅黑" panose="020B0503020204020204" pitchFamily="34" charset="-122"/>
              </a:rPr>
              <a:t>2020</a:t>
            </a:r>
            <a:r>
              <a:rPr lang="zh-CN" altLang="zh-CN" sz="1100" dirty="0">
                <a:solidFill>
                  <a:schemeClr val="accent2"/>
                </a:solidFill>
                <a:latin typeface="微软雅黑" panose="020B0503020204020204" pitchFamily="34" charset="-122"/>
                <a:ea typeface="微软雅黑" panose="020B0503020204020204" pitchFamily="34" charset="-122"/>
              </a:rPr>
              <a:t>年的宏伟目标：经济持续健康发展，国内生产总值和城乡居民人均收入比</a:t>
            </a:r>
            <a:r>
              <a:rPr lang="en-US" altLang="zh-CN" sz="1100" dirty="0">
                <a:solidFill>
                  <a:schemeClr val="accent2"/>
                </a:solidFill>
                <a:latin typeface="微软雅黑" panose="020B0503020204020204" pitchFamily="34" charset="-122"/>
                <a:ea typeface="微软雅黑" panose="020B0503020204020204" pitchFamily="34" charset="-122"/>
              </a:rPr>
              <a:t>2010</a:t>
            </a:r>
            <a:r>
              <a:rPr lang="zh-CN" altLang="zh-CN" sz="1100" dirty="0">
                <a:solidFill>
                  <a:schemeClr val="accent2"/>
                </a:solidFill>
                <a:latin typeface="微软雅黑" panose="020B0503020204020204" pitchFamily="34" charset="-122"/>
                <a:ea typeface="微软雅黑" panose="020B0503020204020204" pitchFamily="34" charset="-122"/>
              </a:rPr>
              <a:t>年翻一番</a:t>
            </a:r>
            <a:r>
              <a:rPr lang="zh-CN" altLang="en-US" sz="1100" dirty="0">
                <a:solidFill>
                  <a:schemeClr val="accent2"/>
                </a:solidFill>
                <a:latin typeface="微软雅黑" panose="020B0503020204020204" pitchFamily="34" charset="-122"/>
                <a:ea typeface="微软雅黑" panose="020B0503020204020204" pitchFamily="34" charset="-122"/>
              </a:rPr>
              <a:t>。</a:t>
            </a:r>
          </a:p>
        </p:txBody>
      </p:sp>
      <p:sp>
        <p:nvSpPr>
          <p:cNvPr id="57" name="矩形 56"/>
          <p:cNvSpPr/>
          <p:nvPr/>
        </p:nvSpPr>
        <p:spPr>
          <a:xfrm>
            <a:off x="4644008" y="1995686"/>
            <a:ext cx="3240360" cy="600164"/>
          </a:xfrm>
          <a:prstGeom prst="rect">
            <a:avLst/>
          </a:prstGeom>
        </p:spPr>
        <p:txBody>
          <a:bodyPr wrap="square">
            <a:spAutoFit/>
          </a:bodyPr>
          <a:lstStyle/>
          <a:p>
            <a:r>
              <a:rPr lang="zh-CN" altLang="zh-CN" sz="1100" dirty="0">
                <a:solidFill>
                  <a:schemeClr val="accent2"/>
                </a:solidFill>
                <a:latin typeface="微软雅黑" panose="020B0503020204020204" pitchFamily="34" charset="-122"/>
                <a:ea typeface="微软雅黑" panose="020B0503020204020204" pitchFamily="34" charset="-122"/>
              </a:rPr>
              <a:t>党领导全国各族人民共圆</a:t>
            </a:r>
            <a:r>
              <a:rPr lang="en-US" altLang="zh-CN" sz="1100" dirty="0">
                <a:solidFill>
                  <a:schemeClr val="accent2"/>
                </a:solidFill>
                <a:latin typeface="微软雅黑" panose="020B0503020204020204" pitchFamily="34" charset="-122"/>
                <a:ea typeface="微软雅黑" panose="020B0503020204020204" pitchFamily="34" charset="-122"/>
              </a:rPr>
              <a:t>“</a:t>
            </a:r>
            <a:r>
              <a:rPr lang="zh-CN" altLang="zh-CN" sz="1100" dirty="0">
                <a:solidFill>
                  <a:schemeClr val="accent2"/>
                </a:solidFill>
                <a:latin typeface="微软雅黑" panose="020B0503020204020204" pitchFamily="34" charset="-122"/>
                <a:ea typeface="微软雅黑" panose="020B0503020204020204" pitchFamily="34" charset="-122"/>
              </a:rPr>
              <a:t>中国梦</a:t>
            </a:r>
            <a:r>
              <a:rPr lang="en-US" altLang="zh-CN" sz="1100" dirty="0">
                <a:solidFill>
                  <a:schemeClr val="accent2"/>
                </a:solidFill>
                <a:latin typeface="微软雅黑" panose="020B0503020204020204" pitchFamily="34" charset="-122"/>
                <a:ea typeface="微软雅黑" panose="020B0503020204020204" pitchFamily="34" charset="-122"/>
              </a:rPr>
              <a:t>”</a:t>
            </a:r>
            <a:r>
              <a:rPr lang="zh-CN" altLang="zh-CN" sz="1100" dirty="0">
                <a:solidFill>
                  <a:schemeClr val="accent2"/>
                </a:solidFill>
                <a:latin typeface="微软雅黑" panose="020B0503020204020204" pitchFamily="34" charset="-122"/>
                <a:ea typeface="微软雅黑" panose="020B0503020204020204" pitchFamily="34" charset="-122"/>
              </a:rPr>
              <a:t>的根本目的，就是要实现好、维护好、发展好最广大人民的根本利益，进而提升全社会的幸福指数。</a:t>
            </a:r>
            <a:endParaRPr lang="zh-CN" altLang="en-US" sz="1100" dirty="0">
              <a:solidFill>
                <a:schemeClr val="accent2"/>
              </a:solidFill>
              <a:latin typeface="微软雅黑" panose="020B0503020204020204" pitchFamily="34" charset="-122"/>
              <a:ea typeface="微软雅黑" panose="020B0503020204020204" pitchFamily="34" charset="-122"/>
            </a:endParaRPr>
          </a:p>
        </p:txBody>
      </p:sp>
      <p:sp>
        <p:nvSpPr>
          <p:cNvPr id="58" name="矩形 57"/>
          <p:cNvSpPr/>
          <p:nvPr/>
        </p:nvSpPr>
        <p:spPr>
          <a:xfrm>
            <a:off x="4644008" y="2954153"/>
            <a:ext cx="3240360" cy="600164"/>
          </a:xfrm>
          <a:prstGeom prst="rect">
            <a:avLst/>
          </a:prstGeom>
        </p:spPr>
        <p:txBody>
          <a:bodyPr wrap="square">
            <a:spAutoFit/>
          </a:bodyPr>
          <a:lstStyle/>
          <a:p>
            <a:r>
              <a:rPr lang="zh-CN" altLang="zh-CN" sz="1100" dirty="0">
                <a:solidFill>
                  <a:schemeClr val="accent2"/>
                </a:solidFill>
                <a:latin typeface="微软雅黑" panose="020B0503020204020204" pitchFamily="34" charset="-122"/>
                <a:ea typeface="微软雅黑" panose="020B0503020204020204" pitchFamily="34" charset="-122"/>
              </a:rPr>
              <a:t>中华文明是世界上唯一几千年不断延续、传承至今的文明，但要体现现代文明色彩，就必须超越数千年来创造的农耕文明形态。</a:t>
            </a:r>
          </a:p>
        </p:txBody>
      </p:sp>
      <p:sp>
        <p:nvSpPr>
          <p:cNvPr id="59" name="矩形 58"/>
          <p:cNvSpPr/>
          <p:nvPr/>
        </p:nvSpPr>
        <p:spPr>
          <a:xfrm>
            <a:off x="4644008" y="3890257"/>
            <a:ext cx="3240360" cy="600164"/>
          </a:xfrm>
          <a:prstGeom prst="rect">
            <a:avLst/>
          </a:prstGeom>
        </p:spPr>
        <p:txBody>
          <a:bodyPr wrap="square">
            <a:spAutoFit/>
          </a:bodyPr>
          <a:lstStyle/>
          <a:p>
            <a:r>
              <a:rPr lang="zh-CN" altLang="zh-CN" sz="1100" dirty="0">
                <a:solidFill>
                  <a:schemeClr val="accent2"/>
                </a:solidFill>
                <a:latin typeface="微软雅黑" panose="020B0503020204020204" pitchFamily="34" charset="-122"/>
                <a:ea typeface="微软雅黑" panose="020B0503020204020204" pitchFamily="34" charset="-122"/>
              </a:rPr>
              <a:t>《共产党宣言》指出，共产党人的最终目标是建立</a:t>
            </a:r>
            <a:r>
              <a:rPr lang="en-US" altLang="zh-CN" sz="1100" dirty="0">
                <a:solidFill>
                  <a:schemeClr val="accent2"/>
                </a:solidFill>
                <a:latin typeface="微软雅黑" panose="020B0503020204020204" pitchFamily="34" charset="-122"/>
                <a:ea typeface="微软雅黑" panose="020B0503020204020204" pitchFamily="34" charset="-122"/>
              </a:rPr>
              <a:t>“</a:t>
            </a:r>
            <a:r>
              <a:rPr lang="zh-CN" altLang="zh-CN" sz="1100" dirty="0">
                <a:solidFill>
                  <a:schemeClr val="accent2"/>
                </a:solidFill>
                <a:latin typeface="微软雅黑" panose="020B0503020204020204" pitchFamily="34" charset="-122"/>
                <a:ea typeface="微软雅黑" panose="020B0503020204020204" pitchFamily="34" charset="-122"/>
              </a:rPr>
              <a:t>每个人的自由发展是一切人的自由发展的条件</a:t>
            </a:r>
            <a:r>
              <a:rPr lang="en-US" altLang="zh-CN" sz="1100" dirty="0">
                <a:solidFill>
                  <a:schemeClr val="accent2"/>
                </a:solidFill>
                <a:latin typeface="微软雅黑" panose="020B0503020204020204" pitchFamily="34" charset="-122"/>
                <a:ea typeface="微软雅黑" panose="020B0503020204020204" pitchFamily="34" charset="-122"/>
              </a:rPr>
              <a:t>”</a:t>
            </a:r>
            <a:r>
              <a:rPr lang="zh-CN" altLang="zh-CN" sz="1100" dirty="0">
                <a:solidFill>
                  <a:schemeClr val="accent2"/>
                </a:solidFill>
                <a:latin typeface="微软雅黑" panose="020B0503020204020204" pitchFamily="34" charset="-122"/>
                <a:ea typeface="微软雅黑" panose="020B0503020204020204" pitchFamily="34" charset="-122"/>
              </a:rPr>
              <a:t>的</a:t>
            </a:r>
            <a:r>
              <a:rPr lang="en-US" altLang="zh-CN" sz="1100" dirty="0">
                <a:solidFill>
                  <a:schemeClr val="accent2"/>
                </a:solidFill>
                <a:latin typeface="微软雅黑" panose="020B0503020204020204" pitchFamily="34" charset="-122"/>
                <a:ea typeface="微软雅黑" panose="020B0503020204020204" pitchFamily="34" charset="-122"/>
              </a:rPr>
              <a:t>“</a:t>
            </a:r>
            <a:r>
              <a:rPr lang="zh-CN" altLang="zh-CN" sz="1100" dirty="0">
                <a:solidFill>
                  <a:schemeClr val="accent2"/>
                </a:solidFill>
                <a:latin typeface="微软雅黑" panose="020B0503020204020204" pitchFamily="34" charset="-122"/>
                <a:ea typeface="微软雅黑" panose="020B0503020204020204" pitchFamily="34" charset="-122"/>
              </a:rPr>
              <a:t>联合体</a:t>
            </a:r>
            <a:r>
              <a:rPr lang="en-US" altLang="zh-CN" sz="1100" dirty="0">
                <a:solidFill>
                  <a:schemeClr val="accent2"/>
                </a:solidFill>
                <a:latin typeface="微软雅黑" panose="020B0503020204020204" pitchFamily="34" charset="-122"/>
                <a:ea typeface="微软雅黑" panose="020B0503020204020204" pitchFamily="34" charset="-122"/>
              </a:rPr>
              <a:t>”</a:t>
            </a:r>
            <a:r>
              <a:rPr lang="zh-CN" altLang="zh-CN" sz="1100" dirty="0">
                <a:solidFill>
                  <a:schemeClr val="accent2"/>
                </a:solidFill>
                <a:latin typeface="微软雅黑" panose="020B0503020204020204" pitchFamily="34" charset="-122"/>
                <a:ea typeface="微软雅黑" panose="020B0503020204020204" pitchFamily="34" charset="-122"/>
              </a:rPr>
              <a:t>。</a:t>
            </a:r>
            <a:endParaRPr lang="zh-CN" altLang="en-US" sz="1100"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2" presetClass="entr" presetSubtype="4"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slide(fromBottom)">
                                      <p:cBhvr>
                                        <p:cTn id="16" dur="500"/>
                                        <p:tgtEl>
                                          <p:spTgt spid="37"/>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childTnLst>
                                </p:cTn>
                              </p:par>
                            </p:childTnLst>
                          </p:cTn>
                        </p:par>
                        <p:par>
                          <p:cTn id="31" fill="hold">
                            <p:stCondLst>
                              <p:cond delay="4000"/>
                            </p:stCondLst>
                            <p:childTnLst>
                              <p:par>
                                <p:cTn id="32" presetID="12" presetClass="entr" presetSubtype="2"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slide(fromRight)">
                                      <p:cBhvr>
                                        <p:cTn id="34" dur="500"/>
                                        <p:tgtEl>
                                          <p:spTgt spid="56"/>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childTnLst>
                                </p:cTn>
                              </p:par>
                            </p:childTnLst>
                          </p:cTn>
                        </p:par>
                        <p:par>
                          <p:cTn id="39" fill="hold">
                            <p:stCondLst>
                              <p:cond delay="5500"/>
                            </p:stCondLst>
                            <p:childTnLst>
                              <p:par>
                                <p:cTn id="40" presetID="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6000"/>
                            </p:stCondLst>
                            <p:childTnLst>
                              <p:par>
                                <p:cTn id="45" presetID="23" presetClass="entr" presetSubtype="16"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childTnLst>
                                </p:cTn>
                              </p:par>
                            </p:childTnLst>
                          </p:cTn>
                        </p:par>
                        <p:par>
                          <p:cTn id="49" fill="hold">
                            <p:stCondLst>
                              <p:cond delay="6500"/>
                            </p:stCondLst>
                            <p:childTnLst>
                              <p:par>
                                <p:cTn id="50" presetID="12" presetClass="entr" presetSubtype="2"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slide(fromRight)">
                                      <p:cBhvr>
                                        <p:cTn id="52" dur="500"/>
                                        <p:tgtEl>
                                          <p:spTgt spid="57"/>
                                        </p:tgtEl>
                                      </p:cBhvr>
                                    </p:animEffect>
                                  </p:childTnLst>
                                </p:cTn>
                              </p:par>
                            </p:childTnLst>
                          </p:cTn>
                        </p:par>
                        <p:par>
                          <p:cTn id="53" fill="hold">
                            <p:stCondLst>
                              <p:cond delay="7000"/>
                            </p:stCondLst>
                            <p:childTnLst>
                              <p:par>
                                <p:cTn id="54" presetID="10" presetClass="entr" presetSubtype="0"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1000"/>
                                        <p:tgtEl>
                                          <p:spTgt spid="53"/>
                                        </p:tgtEl>
                                      </p:cBhvr>
                                    </p:animEffect>
                                  </p:childTnLst>
                                </p:cTn>
                              </p:par>
                            </p:childTnLst>
                          </p:cTn>
                        </p:par>
                        <p:par>
                          <p:cTn id="57" fill="hold">
                            <p:stCondLst>
                              <p:cond delay="8000"/>
                            </p:stCondLst>
                            <p:childTnLst>
                              <p:par>
                                <p:cTn id="58" presetID="2" presetClass="entr" presetSubtype="8"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childTnLst>
                          </p:cTn>
                        </p:par>
                        <p:par>
                          <p:cTn id="62" fill="hold">
                            <p:stCondLst>
                              <p:cond delay="8500"/>
                            </p:stCondLst>
                            <p:childTnLst>
                              <p:par>
                                <p:cTn id="63" presetID="23" presetClass="entr" presetSubtype="16"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childTnLst>
                                </p:cTn>
                              </p:par>
                            </p:childTnLst>
                          </p:cTn>
                        </p:par>
                        <p:par>
                          <p:cTn id="67" fill="hold">
                            <p:stCondLst>
                              <p:cond delay="9000"/>
                            </p:stCondLst>
                            <p:childTnLst>
                              <p:par>
                                <p:cTn id="68" presetID="12" presetClass="entr" presetSubtype="2" fill="hold" grpId="0"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slide(fromRight)">
                                      <p:cBhvr>
                                        <p:cTn id="70" dur="500"/>
                                        <p:tgtEl>
                                          <p:spTgt spid="58"/>
                                        </p:tgtEl>
                                      </p:cBhvr>
                                    </p:animEffect>
                                  </p:childTnLst>
                                </p:cTn>
                              </p:par>
                            </p:childTnLst>
                          </p:cTn>
                        </p:par>
                        <p:par>
                          <p:cTn id="71" fill="hold">
                            <p:stCondLst>
                              <p:cond delay="9500"/>
                            </p:stCondLst>
                            <p:childTnLst>
                              <p:par>
                                <p:cTn id="72" presetID="2" presetClass="entr" presetSubtype="8"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0-#ppt_w/2"/>
                                          </p:val>
                                        </p:tav>
                                        <p:tav tm="100000">
                                          <p:val>
                                            <p:strVal val="#ppt_x"/>
                                          </p:val>
                                        </p:tav>
                                      </p:tavLst>
                                    </p:anim>
                                    <p:anim calcmode="lin" valueType="num">
                                      <p:cBhvr additive="base">
                                        <p:cTn id="75" dur="500" fill="hold"/>
                                        <p:tgtEl>
                                          <p:spTgt spid="40"/>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10"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childTnLst>
                                </p:cTn>
                              </p:par>
                            </p:childTnLst>
                          </p:cTn>
                        </p:par>
                        <p:par>
                          <p:cTn id="80" fill="hold">
                            <p:stCondLst>
                              <p:cond delay="11000"/>
                            </p:stCondLst>
                            <p:childTnLst>
                              <p:par>
                                <p:cTn id="81" presetID="23" presetClass="entr" presetSubtype="16"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fltVal val="0"/>
                                          </p:val>
                                        </p:tav>
                                        <p:tav tm="100000">
                                          <p:val>
                                            <p:strVal val="#ppt_h"/>
                                          </p:val>
                                        </p:tav>
                                      </p:tavLst>
                                    </p:anim>
                                  </p:childTnLst>
                                </p:cTn>
                              </p:par>
                            </p:childTnLst>
                          </p:cTn>
                        </p:par>
                        <p:par>
                          <p:cTn id="85" fill="hold">
                            <p:stCondLst>
                              <p:cond delay="11500"/>
                            </p:stCondLst>
                            <p:childTnLst>
                              <p:par>
                                <p:cTn id="86" presetID="12" presetClass="entr" presetSubtype="2"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slide(fromRight)">
                                      <p:cBhvr>
                                        <p:cTn id="8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33" grpId="0" animBg="1"/>
      <p:bldP spid="34" grpId="0" animBg="1"/>
      <p:bldP spid="38" grpId="0"/>
      <p:bldP spid="39" grpId="0" animBg="1"/>
      <p:bldP spid="53" grpId="0" animBg="1"/>
      <p:bldP spid="35" grpId="0" animBg="1"/>
      <p:bldP spid="36" grpId="0" animBg="1"/>
      <p:bldP spid="37" grpId="0"/>
      <p:bldP spid="56" grpId="0"/>
      <p:bldP spid="57" grpId="0"/>
      <p:bldP spid="58"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3"/>
          <p:cNvGrpSpPr/>
          <p:nvPr/>
        </p:nvGrpSpPr>
        <p:grpSpPr bwMode="auto">
          <a:xfrm>
            <a:off x="3163069" y="1488774"/>
            <a:ext cx="2665015" cy="2667152"/>
            <a:chOff x="5217600" y="3058600"/>
            <a:chExt cx="1116000" cy="1116000"/>
          </a:xfrm>
        </p:grpSpPr>
        <p:sp>
          <p:nvSpPr>
            <p:cNvPr id="47" name="Oval 2"/>
            <p:cNvSpPr>
              <a:spLocks noChangeAspect="1" noChangeArrowheads="1"/>
            </p:cNvSpPr>
            <p:nvPr/>
          </p:nvSpPr>
          <p:spPr bwMode="auto">
            <a:xfrm>
              <a:off x="5217600" y="3058600"/>
              <a:ext cx="1116000" cy="1116000"/>
            </a:xfrm>
            <a:prstGeom prst="ellipse">
              <a:avLst/>
            </a:prstGeom>
            <a:solidFill>
              <a:schemeClr val="tx1">
                <a:lumMod val="75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effectLst/>
                <a:latin typeface="微软雅黑" panose="020B0503020204020204" pitchFamily="34" charset="-122"/>
                <a:ea typeface="微软雅黑" panose="020B0503020204020204" pitchFamily="34" charset="-122"/>
              </a:endParaRPr>
            </a:p>
          </p:txBody>
        </p:sp>
        <p:sp>
          <p:nvSpPr>
            <p:cNvPr id="48" name="椭圆 47"/>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effectLst/>
                <a:ea typeface="微软雅黑" panose="020B0503020204020204" pitchFamily="34" charset="-122"/>
              </a:endParaRPr>
            </a:p>
          </p:txBody>
        </p:sp>
      </p:grpSp>
      <p:grpSp>
        <p:nvGrpSpPr>
          <p:cNvPr id="20" name="组合 55"/>
          <p:cNvGrpSpPr>
            <a:grpSpLocks noChangeAspect="1"/>
          </p:cNvGrpSpPr>
          <p:nvPr/>
        </p:nvGrpSpPr>
        <p:grpSpPr bwMode="auto">
          <a:xfrm>
            <a:off x="3046828" y="3628604"/>
            <a:ext cx="1008063" cy="1008062"/>
            <a:chOff x="4776334" y="4404800"/>
            <a:chExt cx="1012166" cy="1008000"/>
          </a:xfrm>
        </p:grpSpPr>
        <p:sp>
          <p:nvSpPr>
            <p:cNvPr id="21" name="Oval 2"/>
            <p:cNvSpPr>
              <a:spLocks noChangeAspect="1" noChangeArrowheads="1"/>
            </p:cNvSpPr>
            <p:nvPr/>
          </p:nvSpPr>
          <p:spPr bwMode="auto">
            <a:xfrm>
              <a:off x="4780500" y="4404800"/>
              <a:ext cx="1008000" cy="1008000"/>
            </a:xfrm>
            <a:prstGeom prst="ellipse">
              <a:avLst/>
            </a:prstGeom>
            <a:solidFill>
              <a:srgbClr val="FF6600"/>
            </a:soli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FFC000"/>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effectLst/>
                <a:latin typeface="微软雅黑" panose="020B0503020204020204" pitchFamily="34" charset="-122"/>
                <a:ea typeface="微软雅黑" panose="020B0503020204020204" pitchFamily="34" charset="-122"/>
              </a:endParaRPr>
            </a:p>
          </p:txBody>
        </p:sp>
        <p:sp>
          <p:nvSpPr>
            <p:cNvPr id="22" name="椭圆 21"/>
            <p:cNvSpPr/>
            <p:nvPr/>
          </p:nvSpPr>
          <p:spPr>
            <a:xfrm rot="19388639">
              <a:off x="4776334" y="4463533"/>
              <a:ext cx="683810" cy="468284"/>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ffectLst/>
              </a:endParaRPr>
            </a:p>
          </p:txBody>
        </p:sp>
      </p:grpSp>
      <p:grpSp>
        <p:nvGrpSpPr>
          <p:cNvPr id="24" name="组合 61"/>
          <p:cNvGrpSpPr>
            <a:grpSpLocks noChangeAspect="1"/>
          </p:cNvGrpSpPr>
          <p:nvPr/>
        </p:nvGrpSpPr>
        <p:grpSpPr bwMode="auto">
          <a:xfrm>
            <a:off x="5472904" y="2139702"/>
            <a:ext cx="1008063" cy="1008063"/>
            <a:chOff x="4776334" y="4404800"/>
            <a:chExt cx="1012166" cy="1008000"/>
          </a:xfrm>
        </p:grpSpPr>
        <p:sp>
          <p:nvSpPr>
            <p:cNvPr id="25" name="Oval 2"/>
            <p:cNvSpPr>
              <a:spLocks noChangeAspect="1" noChangeArrowheads="1"/>
            </p:cNvSpPr>
            <p:nvPr/>
          </p:nvSpPr>
          <p:spPr bwMode="auto">
            <a:xfrm>
              <a:off x="4780500" y="4404800"/>
              <a:ext cx="1008000" cy="1008000"/>
            </a:xfrm>
            <a:prstGeom prst="ellipse">
              <a:avLst/>
            </a:prstGeom>
            <a:solidFill>
              <a:srgbClr val="FF6600"/>
            </a:solidFill>
            <a:ln w="25400">
              <a:solidFill>
                <a:srgbClr val="FF6600"/>
              </a:solid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6600"/>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effectLst/>
                <a:latin typeface="微软雅黑" panose="020B0503020204020204" pitchFamily="34" charset="-122"/>
                <a:ea typeface="微软雅黑" panose="020B0503020204020204" pitchFamily="34" charset="-122"/>
              </a:endParaRPr>
            </a:p>
          </p:txBody>
        </p:sp>
        <p:sp>
          <p:nvSpPr>
            <p:cNvPr id="26" name="椭圆 25"/>
            <p:cNvSpPr/>
            <p:nvPr/>
          </p:nvSpPr>
          <p:spPr>
            <a:xfrm rot="19388639">
              <a:off x="4776334" y="4463534"/>
              <a:ext cx="683810" cy="468283"/>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ffectLst/>
              </a:endParaRPr>
            </a:p>
          </p:txBody>
        </p:sp>
      </p:grpSp>
      <p:grpSp>
        <p:nvGrpSpPr>
          <p:cNvPr id="28" name="组合 65"/>
          <p:cNvGrpSpPr>
            <a:grpSpLocks noChangeAspect="1"/>
          </p:cNvGrpSpPr>
          <p:nvPr/>
        </p:nvGrpSpPr>
        <p:grpSpPr bwMode="auto">
          <a:xfrm>
            <a:off x="2409637" y="2139702"/>
            <a:ext cx="1008062" cy="1008063"/>
            <a:chOff x="4776334" y="4404800"/>
            <a:chExt cx="1012166" cy="1008000"/>
          </a:xfrm>
        </p:grpSpPr>
        <p:sp>
          <p:nvSpPr>
            <p:cNvPr id="29" name="Oval 2"/>
            <p:cNvSpPr>
              <a:spLocks noChangeAspect="1" noChangeArrowheads="1"/>
            </p:cNvSpPr>
            <p:nvPr/>
          </p:nvSpPr>
          <p:spPr bwMode="auto">
            <a:xfrm>
              <a:off x="4780500" y="4404800"/>
              <a:ext cx="1008000" cy="1008000"/>
            </a:xfrm>
            <a:prstGeom prst="ellipse">
              <a:avLst/>
            </a:prstGeom>
            <a:solidFill>
              <a:srgbClr val="F2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20000"/>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effectLst/>
                <a:latin typeface="微软雅黑" panose="020B0503020204020204" pitchFamily="34" charset="-122"/>
                <a:ea typeface="微软雅黑" panose="020B0503020204020204" pitchFamily="34" charset="-122"/>
              </a:endParaRPr>
            </a:p>
          </p:txBody>
        </p:sp>
        <p:sp>
          <p:nvSpPr>
            <p:cNvPr id="30" name="椭圆 29"/>
            <p:cNvSpPr/>
            <p:nvPr/>
          </p:nvSpPr>
          <p:spPr>
            <a:xfrm rot="19388639">
              <a:off x="4776334" y="4463534"/>
              <a:ext cx="683810" cy="468283"/>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ffectLst/>
              </a:endParaRPr>
            </a:p>
          </p:txBody>
        </p:sp>
      </p:grpSp>
      <p:grpSp>
        <p:nvGrpSpPr>
          <p:cNvPr id="32" name="组合 69"/>
          <p:cNvGrpSpPr>
            <a:grpSpLocks noChangeAspect="1"/>
          </p:cNvGrpSpPr>
          <p:nvPr/>
        </p:nvGrpSpPr>
        <p:grpSpPr bwMode="auto">
          <a:xfrm>
            <a:off x="3954300" y="843558"/>
            <a:ext cx="1008062" cy="1008064"/>
            <a:chOff x="4776334" y="4404800"/>
            <a:chExt cx="1012166" cy="1008000"/>
          </a:xfrm>
        </p:grpSpPr>
        <p:sp>
          <p:nvSpPr>
            <p:cNvPr id="33" name="Oval 2"/>
            <p:cNvSpPr>
              <a:spLocks noChangeAspect="1" noChangeArrowheads="1"/>
            </p:cNvSpPr>
            <p:nvPr/>
          </p:nvSpPr>
          <p:spPr bwMode="auto">
            <a:xfrm>
              <a:off x="4780500" y="4404800"/>
              <a:ext cx="1008000" cy="1008000"/>
            </a:xfrm>
            <a:prstGeom prst="ellipse">
              <a:avLst/>
            </a:prstGeom>
            <a:solidFill>
              <a:srgbClr val="FF0505"/>
            </a:soli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F20000"/>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effectLst/>
                <a:latin typeface="微软雅黑" panose="020B0503020204020204" pitchFamily="34" charset="-122"/>
                <a:ea typeface="微软雅黑" panose="020B0503020204020204" pitchFamily="34" charset="-122"/>
              </a:endParaRPr>
            </a:p>
          </p:txBody>
        </p:sp>
        <p:sp>
          <p:nvSpPr>
            <p:cNvPr id="34" name="椭圆 33"/>
            <p:cNvSpPr/>
            <p:nvPr/>
          </p:nvSpPr>
          <p:spPr>
            <a:xfrm rot="19388639">
              <a:off x="4776334" y="4463534"/>
              <a:ext cx="683810" cy="468283"/>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ffectLst/>
              </a:endParaRPr>
            </a:p>
          </p:txBody>
        </p:sp>
      </p:grpSp>
      <p:sp>
        <p:nvSpPr>
          <p:cNvPr id="36" name="TextBox 146"/>
          <p:cNvSpPr txBox="1">
            <a:spLocks noChangeArrowheads="1"/>
          </p:cNvSpPr>
          <p:nvPr/>
        </p:nvSpPr>
        <p:spPr bwMode="auto">
          <a:xfrm>
            <a:off x="3002667" y="3962813"/>
            <a:ext cx="1046960" cy="32316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500" dirty="0">
                <a:solidFill>
                  <a:schemeClr val="bg1"/>
                </a:solidFill>
                <a:effectLst/>
                <a:latin typeface="微软雅黑" panose="020B0503020204020204" pitchFamily="34" charset="-122"/>
                <a:ea typeface="微软雅黑" panose="020B0503020204020204" pitchFamily="34" charset="-122"/>
              </a:rPr>
              <a:t>人民性</a:t>
            </a:r>
            <a:endParaRPr lang="en-US" altLang="zh-CN" sz="1500" dirty="0">
              <a:solidFill>
                <a:schemeClr val="bg1"/>
              </a:solidFill>
              <a:effectLst/>
              <a:latin typeface="微软雅黑" panose="020B0503020204020204" pitchFamily="34" charset="-122"/>
              <a:ea typeface="微软雅黑" panose="020B0503020204020204" pitchFamily="34" charset="-122"/>
            </a:endParaRPr>
          </a:p>
        </p:txBody>
      </p:sp>
      <p:sp>
        <p:nvSpPr>
          <p:cNvPr id="37" name="TextBox 146"/>
          <p:cNvSpPr txBox="1">
            <a:spLocks noChangeArrowheads="1"/>
          </p:cNvSpPr>
          <p:nvPr/>
        </p:nvSpPr>
        <p:spPr bwMode="auto">
          <a:xfrm>
            <a:off x="2372912" y="2474831"/>
            <a:ext cx="1046960" cy="32316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500" dirty="0">
                <a:solidFill>
                  <a:schemeClr val="bg1"/>
                </a:solidFill>
                <a:latin typeface="微软雅黑" panose="020B0503020204020204" pitchFamily="34" charset="-122"/>
                <a:ea typeface="微软雅黑" panose="020B0503020204020204" pitchFamily="34" charset="-122"/>
              </a:rPr>
              <a:t>历史性</a:t>
            </a:r>
            <a:endParaRPr lang="en-US" altLang="zh-CN" sz="1500" dirty="0">
              <a:solidFill>
                <a:schemeClr val="bg1"/>
              </a:solidFill>
              <a:effectLst/>
              <a:latin typeface="微软雅黑" panose="020B0503020204020204" pitchFamily="34" charset="-122"/>
              <a:ea typeface="微软雅黑" panose="020B0503020204020204" pitchFamily="34" charset="-122"/>
            </a:endParaRPr>
          </a:p>
        </p:txBody>
      </p:sp>
      <p:sp>
        <p:nvSpPr>
          <p:cNvPr id="38" name="TextBox 146"/>
          <p:cNvSpPr txBox="1">
            <a:spLocks noChangeArrowheads="1"/>
          </p:cNvSpPr>
          <p:nvPr/>
        </p:nvSpPr>
        <p:spPr bwMode="auto">
          <a:xfrm>
            <a:off x="5436096" y="2474831"/>
            <a:ext cx="1046960" cy="32316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500" dirty="0">
                <a:solidFill>
                  <a:schemeClr val="bg1"/>
                </a:solidFill>
                <a:effectLst/>
                <a:latin typeface="微软雅黑" panose="020B0503020204020204" pitchFamily="34" charset="-122"/>
                <a:ea typeface="微软雅黑" panose="020B0503020204020204" pitchFamily="34" charset="-122"/>
              </a:rPr>
              <a:t>包容性</a:t>
            </a:r>
            <a:endParaRPr lang="en-US" altLang="zh-CN" sz="1500" dirty="0">
              <a:solidFill>
                <a:schemeClr val="bg1"/>
              </a:solidFill>
              <a:effectLst/>
              <a:latin typeface="微软雅黑" panose="020B0503020204020204" pitchFamily="34" charset="-122"/>
              <a:ea typeface="微软雅黑" panose="020B0503020204020204" pitchFamily="34" charset="-122"/>
            </a:endParaRPr>
          </a:p>
        </p:txBody>
      </p:sp>
      <p:sp>
        <p:nvSpPr>
          <p:cNvPr id="39" name="TextBox 146"/>
          <p:cNvSpPr txBox="1">
            <a:spLocks noChangeArrowheads="1"/>
          </p:cNvSpPr>
          <p:nvPr/>
        </p:nvSpPr>
        <p:spPr bwMode="auto">
          <a:xfrm>
            <a:off x="3922923" y="1177680"/>
            <a:ext cx="1046960" cy="32316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500" dirty="0">
                <a:solidFill>
                  <a:schemeClr val="bg1"/>
                </a:solidFill>
                <a:effectLst/>
                <a:latin typeface="微软雅黑" panose="020B0503020204020204" pitchFamily="34" charset="-122"/>
                <a:ea typeface="微软雅黑" panose="020B0503020204020204" pitchFamily="34" charset="-122"/>
              </a:rPr>
              <a:t>政治性</a:t>
            </a:r>
            <a:endParaRPr lang="en-US" altLang="zh-CN" sz="1500" dirty="0">
              <a:solidFill>
                <a:schemeClr val="bg1"/>
              </a:solidFill>
              <a:effectLst/>
              <a:latin typeface="微软雅黑" panose="020B0503020204020204" pitchFamily="34" charset="-122"/>
              <a:ea typeface="微软雅黑" panose="020B0503020204020204" pitchFamily="34" charset="-122"/>
            </a:endParaRPr>
          </a:p>
        </p:txBody>
      </p:sp>
      <p:sp>
        <p:nvSpPr>
          <p:cNvPr id="40" name="矩形 39"/>
          <p:cNvSpPr/>
          <p:nvPr/>
        </p:nvSpPr>
        <p:spPr>
          <a:xfrm>
            <a:off x="3968060" y="2634466"/>
            <a:ext cx="1107996" cy="369332"/>
          </a:xfrm>
          <a:prstGeom prst="rect">
            <a:avLst/>
          </a:prstGeom>
        </p:spPr>
        <p:txBody>
          <a:bodyPr wrap="none">
            <a:spAutoFit/>
          </a:bodyPr>
          <a:lstStyle/>
          <a:p>
            <a:pPr eaLnBrk="0" fontAlgn="ctr" hangingPunct="0">
              <a:spcBef>
                <a:spcPts val="0"/>
              </a:spcBef>
              <a:spcAft>
                <a:spcPts val="0"/>
              </a:spcAft>
              <a:buClr>
                <a:srgbClr val="FF0000"/>
              </a:buClr>
              <a:buSzPct val="70000"/>
              <a:tabLst>
                <a:tab pos="136525" algn="l"/>
              </a:tabLst>
              <a:defRPr/>
            </a:pPr>
            <a:r>
              <a:rPr lang="zh-CN" altLang="en-US" b="1" dirty="0">
                <a:solidFill>
                  <a:srgbClr val="F20000"/>
                </a:solidFill>
                <a:effectLst/>
                <a:latin typeface="微软雅黑" panose="020B0503020204020204" pitchFamily="34" charset="-122"/>
                <a:ea typeface="微软雅黑" panose="020B0503020204020204" pitchFamily="34" charset="-122"/>
              </a:rPr>
              <a:t>内在属性</a:t>
            </a:r>
          </a:p>
        </p:txBody>
      </p:sp>
      <p:sp>
        <p:nvSpPr>
          <p:cNvPr id="41" name="Text Box 76"/>
          <p:cNvSpPr txBox="1">
            <a:spLocks noChangeArrowheads="1"/>
          </p:cNvSpPr>
          <p:nvPr/>
        </p:nvSpPr>
        <p:spPr bwMode="auto">
          <a:xfrm>
            <a:off x="784944" y="75395"/>
            <a:ext cx="6955408"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中国梦的内在属性</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grpSp>
        <p:nvGrpSpPr>
          <p:cNvPr id="42" name="组合 69"/>
          <p:cNvGrpSpPr>
            <a:grpSpLocks noChangeAspect="1"/>
          </p:cNvGrpSpPr>
          <p:nvPr/>
        </p:nvGrpSpPr>
        <p:grpSpPr bwMode="auto">
          <a:xfrm>
            <a:off x="4963427" y="3628690"/>
            <a:ext cx="1008062" cy="1008064"/>
            <a:chOff x="4776334" y="4404800"/>
            <a:chExt cx="1012166" cy="1008000"/>
          </a:xfrm>
        </p:grpSpPr>
        <p:sp>
          <p:nvSpPr>
            <p:cNvPr id="43" name="Oval 2"/>
            <p:cNvSpPr>
              <a:spLocks noChangeAspect="1" noChangeArrowheads="1"/>
            </p:cNvSpPr>
            <p:nvPr/>
          </p:nvSpPr>
          <p:spPr bwMode="auto">
            <a:xfrm>
              <a:off x="4780500" y="4404800"/>
              <a:ext cx="1008000" cy="1008000"/>
            </a:xfrm>
            <a:prstGeom prst="ellipse">
              <a:avLst/>
            </a:prstGeom>
            <a:solidFill>
              <a:srgbClr val="FF0505"/>
            </a:soli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F20000"/>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effectLst/>
                <a:latin typeface="微软雅黑" panose="020B0503020204020204" pitchFamily="34" charset="-122"/>
                <a:ea typeface="微软雅黑" panose="020B0503020204020204" pitchFamily="34" charset="-122"/>
              </a:endParaRPr>
            </a:p>
          </p:txBody>
        </p:sp>
        <p:sp>
          <p:nvSpPr>
            <p:cNvPr id="44" name="椭圆 43"/>
            <p:cNvSpPr/>
            <p:nvPr/>
          </p:nvSpPr>
          <p:spPr>
            <a:xfrm rot="19388639">
              <a:off x="4776334" y="4463534"/>
              <a:ext cx="683810" cy="468283"/>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ffectLst/>
              </a:endParaRPr>
            </a:p>
          </p:txBody>
        </p:sp>
      </p:grpSp>
      <p:sp>
        <p:nvSpPr>
          <p:cNvPr id="45" name="TextBox 146"/>
          <p:cNvSpPr txBox="1">
            <a:spLocks noChangeArrowheads="1"/>
          </p:cNvSpPr>
          <p:nvPr/>
        </p:nvSpPr>
        <p:spPr bwMode="auto">
          <a:xfrm>
            <a:off x="4932050" y="3962812"/>
            <a:ext cx="1046960" cy="32316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500" dirty="0">
                <a:solidFill>
                  <a:schemeClr val="bg1"/>
                </a:solidFill>
                <a:effectLst/>
                <a:latin typeface="微软雅黑" panose="020B0503020204020204" pitchFamily="34" charset="-122"/>
                <a:ea typeface="微软雅黑" panose="020B0503020204020204" pitchFamily="34" charset="-122"/>
              </a:rPr>
              <a:t>实践性</a:t>
            </a:r>
            <a:endParaRPr lang="en-US" altLang="zh-CN" sz="1500" dirty="0">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 calcmode="lin" valueType="num">
                                      <p:cBhvr>
                                        <p:cTn id="13" dur="500" fill="hold"/>
                                        <p:tgtEl>
                                          <p:spTgt spid="46"/>
                                        </p:tgtEl>
                                        <p:attrNameLst>
                                          <p:attrName>style.rotation</p:attrName>
                                        </p:attrNameLst>
                                      </p:cBhvr>
                                      <p:tavLst>
                                        <p:tav tm="0">
                                          <p:val>
                                            <p:fltVal val="360"/>
                                          </p:val>
                                        </p:tav>
                                        <p:tav tm="100000">
                                          <p:val>
                                            <p:fltVal val="0"/>
                                          </p:val>
                                        </p:tav>
                                      </p:tavLst>
                                    </p:anim>
                                    <p:animEffect transition="in" filter="fade">
                                      <p:cBhvr>
                                        <p:cTn id="14" dur="500"/>
                                        <p:tgtEl>
                                          <p:spTgt spid="46"/>
                                        </p:tgtEl>
                                      </p:cBhvr>
                                    </p:animEffect>
                                  </p:childTnLst>
                                </p:cTn>
                              </p:par>
                            </p:childTnLst>
                          </p:cTn>
                        </p:par>
                        <p:par>
                          <p:cTn id="15" fill="hold">
                            <p:stCondLst>
                              <p:cond delay="1500"/>
                            </p:stCondLst>
                            <p:childTnLst>
                              <p:par>
                                <p:cTn id="16" presetID="49" presetClass="entr" presetSubtype="0" decel="10000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 calcmode="lin" valueType="num">
                                      <p:cBhvr>
                                        <p:cTn id="20" dur="500" fill="hold"/>
                                        <p:tgtEl>
                                          <p:spTgt spid="40"/>
                                        </p:tgtEl>
                                        <p:attrNameLst>
                                          <p:attrName>style.rotation</p:attrName>
                                        </p:attrNameLst>
                                      </p:cBhvr>
                                      <p:tavLst>
                                        <p:tav tm="0">
                                          <p:val>
                                            <p:fltVal val="360"/>
                                          </p:val>
                                        </p:tav>
                                        <p:tav tm="100000">
                                          <p:val>
                                            <p:fltVal val="0"/>
                                          </p:val>
                                        </p:tav>
                                      </p:tavLst>
                                    </p:anim>
                                    <p:animEffect transition="in" filter="fade">
                                      <p:cBhvr>
                                        <p:cTn id="21" dur="500"/>
                                        <p:tgtEl>
                                          <p:spTgt spid="40"/>
                                        </p:tgtEl>
                                      </p:cBhvr>
                                    </p:animEffect>
                                  </p:childTnLst>
                                </p:cTn>
                              </p:par>
                            </p:childTnLst>
                          </p:cTn>
                        </p:par>
                        <p:par>
                          <p:cTn id="22" fill="hold">
                            <p:stCondLst>
                              <p:cond delay="2000"/>
                            </p:stCondLst>
                            <p:childTnLst>
                              <p:par>
                                <p:cTn id="23" presetID="23" presetClass="entr" presetSubtype="52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 calcmode="lin" valueType="num">
                                      <p:cBhvr>
                                        <p:cTn id="27" dur="500" fill="hold"/>
                                        <p:tgtEl>
                                          <p:spTgt spid="32"/>
                                        </p:tgtEl>
                                        <p:attrNameLst>
                                          <p:attrName>ppt_x</p:attrName>
                                        </p:attrNameLst>
                                      </p:cBhvr>
                                      <p:tavLst>
                                        <p:tav tm="0">
                                          <p:val>
                                            <p:fltVal val="0.5"/>
                                          </p:val>
                                        </p:tav>
                                        <p:tav tm="100000">
                                          <p:val>
                                            <p:strVal val="#ppt_x"/>
                                          </p:val>
                                        </p:tav>
                                      </p:tavLst>
                                    </p:anim>
                                    <p:anim calcmode="lin" valueType="num">
                                      <p:cBhvr>
                                        <p:cTn id="28" dur="500" fill="hold"/>
                                        <p:tgtEl>
                                          <p:spTgt spid="32"/>
                                        </p:tgtEl>
                                        <p:attrNameLst>
                                          <p:attrName>ppt_y</p:attrName>
                                        </p:attrNameLst>
                                      </p:cBhvr>
                                      <p:tavLst>
                                        <p:tav tm="0">
                                          <p:val>
                                            <p:fltVal val="0.5"/>
                                          </p:val>
                                        </p:tav>
                                        <p:tav tm="100000">
                                          <p:val>
                                            <p:strVal val="#ppt_y"/>
                                          </p:val>
                                        </p:tav>
                                      </p:tavLst>
                                    </p:anim>
                                  </p:childTnLst>
                                </p:cTn>
                              </p:par>
                            </p:childTnLst>
                          </p:cTn>
                        </p:par>
                        <p:par>
                          <p:cTn id="29" fill="hold">
                            <p:stCondLst>
                              <p:cond delay="2500"/>
                            </p:stCondLst>
                            <p:childTnLst>
                              <p:par>
                                <p:cTn id="30" presetID="23" presetClass="entr" presetSubtype="52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23" presetClass="entr" presetSubtype="52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ppt_x</p:attrName>
                                        </p:attrNameLst>
                                      </p:cBhvr>
                                      <p:tavLst>
                                        <p:tav tm="0">
                                          <p:val>
                                            <p:fltVal val="0.5"/>
                                          </p:val>
                                        </p:tav>
                                        <p:tav tm="100000">
                                          <p:val>
                                            <p:strVal val="#ppt_x"/>
                                          </p:val>
                                        </p:tav>
                                      </p:tavLst>
                                    </p:anim>
                                    <p:anim calcmode="lin" valueType="num">
                                      <p:cBhvr>
                                        <p:cTn id="42" dur="500" fill="hold"/>
                                        <p:tgtEl>
                                          <p:spTgt spid="20"/>
                                        </p:tgtEl>
                                        <p:attrNameLst>
                                          <p:attrName>ppt_y</p:attrName>
                                        </p:attrNameLst>
                                      </p:cBhvr>
                                      <p:tavLst>
                                        <p:tav tm="0">
                                          <p:val>
                                            <p:fltVal val="0.5"/>
                                          </p:val>
                                        </p:tav>
                                        <p:tav tm="100000">
                                          <p:val>
                                            <p:strVal val="#ppt_y"/>
                                          </p:val>
                                        </p:tav>
                                      </p:tavLst>
                                    </p:anim>
                                  </p:childTnLst>
                                </p:cTn>
                              </p:par>
                            </p:childTnLst>
                          </p:cTn>
                        </p:par>
                        <p:par>
                          <p:cTn id="43" fill="hold">
                            <p:stCondLst>
                              <p:cond delay="3500"/>
                            </p:stCondLst>
                            <p:childTnLst>
                              <p:par>
                                <p:cTn id="44" presetID="23" presetClass="entr" presetSubtype="52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 calcmode="lin" valueType="num">
                                      <p:cBhvr>
                                        <p:cTn id="48" dur="500" fill="hold"/>
                                        <p:tgtEl>
                                          <p:spTgt spid="24"/>
                                        </p:tgtEl>
                                        <p:attrNameLst>
                                          <p:attrName>ppt_x</p:attrName>
                                        </p:attrNameLst>
                                      </p:cBhvr>
                                      <p:tavLst>
                                        <p:tav tm="0">
                                          <p:val>
                                            <p:fltVal val="0.5"/>
                                          </p:val>
                                        </p:tav>
                                        <p:tav tm="100000">
                                          <p:val>
                                            <p:strVal val="#ppt_x"/>
                                          </p:val>
                                        </p:tav>
                                      </p:tavLst>
                                    </p:anim>
                                    <p:anim calcmode="lin" valueType="num">
                                      <p:cBhvr>
                                        <p:cTn id="49" dur="500" fill="hold"/>
                                        <p:tgtEl>
                                          <p:spTgt spid="24"/>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3" presetClass="entr" presetSubtype="528"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 calcmode="lin" valueType="num">
                                      <p:cBhvr>
                                        <p:cTn id="55" dur="500" fill="hold"/>
                                        <p:tgtEl>
                                          <p:spTgt spid="42"/>
                                        </p:tgtEl>
                                        <p:attrNameLst>
                                          <p:attrName>ppt_x</p:attrName>
                                        </p:attrNameLst>
                                      </p:cBhvr>
                                      <p:tavLst>
                                        <p:tav tm="0">
                                          <p:val>
                                            <p:fltVal val="0.5"/>
                                          </p:val>
                                        </p:tav>
                                        <p:tav tm="100000">
                                          <p:val>
                                            <p:strVal val="#ppt_x"/>
                                          </p:val>
                                        </p:tav>
                                      </p:tavLst>
                                    </p:anim>
                                    <p:anim calcmode="lin" valueType="num">
                                      <p:cBhvr>
                                        <p:cTn id="56" dur="500" fill="hold"/>
                                        <p:tgtEl>
                                          <p:spTgt spid="42"/>
                                        </p:tgtEl>
                                        <p:attrNameLst>
                                          <p:attrName>ppt_y</p:attrName>
                                        </p:attrNameLst>
                                      </p:cBhvr>
                                      <p:tavLst>
                                        <p:tav tm="0">
                                          <p:val>
                                            <p:fltVal val="0.5"/>
                                          </p:val>
                                        </p:tav>
                                        <p:tav tm="100000">
                                          <p:val>
                                            <p:strVal val="#ppt_y"/>
                                          </p:val>
                                        </p:tav>
                                      </p:tavLst>
                                    </p:anim>
                                  </p:childTnLst>
                                </p:cTn>
                              </p:par>
                            </p:childTnLst>
                          </p:cTn>
                        </p:par>
                        <p:par>
                          <p:cTn id="57" fill="hold">
                            <p:stCondLst>
                              <p:cond delay="4500"/>
                            </p:stCondLst>
                            <p:childTnLst>
                              <p:par>
                                <p:cTn id="58" presetID="49" presetClass="entr" presetSubtype="0" decel="10000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 calcmode="lin" valueType="num">
                                      <p:cBhvr>
                                        <p:cTn id="62" dur="500" fill="hold"/>
                                        <p:tgtEl>
                                          <p:spTgt spid="39"/>
                                        </p:tgtEl>
                                        <p:attrNameLst>
                                          <p:attrName>style.rotation</p:attrName>
                                        </p:attrNameLst>
                                      </p:cBhvr>
                                      <p:tavLst>
                                        <p:tav tm="0">
                                          <p:val>
                                            <p:fltVal val="360"/>
                                          </p:val>
                                        </p:tav>
                                        <p:tav tm="100000">
                                          <p:val>
                                            <p:fltVal val="0"/>
                                          </p:val>
                                        </p:tav>
                                      </p:tavLst>
                                    </p:anim>
                                    <p:animEffect transition="in" filter="fade">
                                      <p:cBhvr>
                                        <p:cTn id="63" dur="500"/>
                                        <p:tgtEl>
                                          <p:spTgt spid="39"/>
                                        </p:tgtEl>
                                      </p:cBhvr>
                                    </p:animEffect>
                                  </p:childTnLst>
                                </p:cTn>
                              </p:par>
                            </p:childTnLst>
                          </p:cTn>
                        </p:par>
                        <p:par>
                          <p:cTn id="64" fill="hold">
                            <p:stCondLst>
                              <p:cond delay="5000"/>
                            </p:stCondLst>
                            <p:childTnLst>
                              <p:par>
                                <p:cTn id="65" presetID="49" presetClass="entr" presetSubtype="0" decel="10000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 calcmode="lin" valueType="num">
                                      <p:cBhvr>
                                        <p:cTn id="69" dur="500" fill="hold"/>
                                        <p:tgtEl>
                                          <p:spTgt spid="37"/>
                                        </p:tgtEl>
                                        <p:attrNameLst>
                                          <p:attrName>style.rotation</p:attrName>
                                        </p:attrNameLst>
                                      </p:cBhvr>
                                      <p:tavLst>
                                        <p:tav tm="0">
                                          <p:val>
                                            <p:fltVal val="360"/>
                                          </p:val>
                                        </p:tav>
                                        <p:tav tm="100000">
                                          <p:val>
                                            <p:fltVal val="0"/>
                                          </p:val>
                                        </p:tav>
                                      </p:tavLst>
                                    </p:anim>
                                    <p:animEffect transition="in" filter="fade">
                                      <p:cBhvr>
                                        <p:cTn id="70" dur="500"/>
                                        <p:tgtEl>
                                          <p:spTgt spid="37"/>
                                        </p:tgtEl>
                                      </p:cBhvr>
                                    </p:animEffect>
                                  </p:childTnLst>
                                </p:cTn>
                              </p:par>
                            </p:childTnLst>
                          </p:cTn>
                        </p:par>
                        <p:par>
                          <p:cTn id="71" fill="hold">
                            <p:stCondLst>
                              <p:cond delay="5500"/>
                            </p:stCondLst>
                            <p:childTnLst>
                              <p:par>
                                <p:cTn id="72" presetID="49" presetClass="entr" presetSubtype="0" decel="10000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 calcmode="lin" valueType="num">
                                      <p:cBhvr>
                                        <p:cTn id="76" dur="500" fill="hold"/>
                                        <p:tgtEl>
                                          <p:spTgt spid="36"/>
                                        </p:tgtEl>
                                        <p:attrNameLst>
                                          <p:attrName>style.rotation</p:attrName>
                                        </p:attrNameLst>
                                      </p:cBhvr>
                                      <p:tavLst>
                                        <p:tav tm="0">
                                          <p:val>
                                            <p:fltVal val="360"/>
                                          </p:val>
                                        </p:tav>
                                        <p:tav tm="100000">
                                          <p:val>
                                            <p:fltVal val="0"/>
                                          </p:val>
                                        </p:tav>
                                      </p:tavLst>
                                    </p:anim>
                                    <p:animEffect transition="in" filter="fade">
                                      <p:cBhvr>
                                        <p:cTn id="77" dur="500"/>
                                        <p:tgtEl>
                                          <p:spTgt spid="36"/>
                                        </p:tgtEl>
                                      </p:cBhvr>
                                    </p:animEffect>
                                  </p:childTnLst>
                                </p:cTn>
                              </p:par>
                            </p:childTnLst>
                          </p:cTn>
                        </p:par>
                        <p:par>
                          <p:cTn id="78" fill="hold">
                            <p:stCondLst>
                              <p:cond delay="6000"/>
                            </p:stCondLst>
                            <p:childTnLst>
                              <p:par>
                                <p:cTn id="79" presetID="49" presetClass="entr" presetSubtype="0" decel="10000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 calcmode="lin" valueType="num">
                                      <p:cBhvr>
                                        <p:cTn id="83" dur="500" fill="hold"/>
                                        <p:tgtEl>
                                          <p:spTgt spid="38"/>
                                        </p:tgtEl>
                                        <p:attrNameLst>
                                          <p:attrName>style.rotation</p:attrName>
                                        </p:attrNameLst>
                                      </p:cBhvr>
                                      <p:tavLst>
                                        <p:tav tm="0">
                                          <p:val>
                                            <p:fltVal val="360"/>
                                          </p:val>
                                        </p:tav>
                                        <p:tav tm="100000">
                                          <p:val>
                                            <p:fltVal val="0"/>
                                          </p:val>
                                        </p:tav>
                                      </p:tavLst>
                                    </p:anim>
                                    <p:animEffect transition="in" filter="fade">
                                      <p:cBhvr>
                                        <p:cTn id="84" dur="500"/>
                                        <p:tgtEl>
                                          <p:spTgt spid="38"/>
                                        </p:tgtEl>
                                      </p:cBhvr>
                                    </p:animEffect>
                                  </p:childTnLst>
                                </p:cTn>
                              </p:par>
                            </p:childTnLst>
                          </p:cTn>
                        </p:par>
                        <p:par>
                          <p:cTn id="85" fill="hold">
                            <p:stCondLst>
                              <p:cond delay="6500"/>
                            </p:stCondLst>
                            <p:childTnLst>
                              <p:par>
                                <p:cTn id="86" presetID="49" presetClass="entr" presetSubtype="0" decel="100000"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 calcmode="lin" valueType="num">
                                      <p:cBhvr>
                                        <p:cTn id="90" dur="500" fill="hold"/>
                                        <p:tgtEl>
                                          <p:spTgt spid="45"/>
                                        </p:tgtEl>
                                        <p:attrNameLst>
                                          <p:attrName>style.rotation</p:attrName>
                                        </p:attrNameLst>
                                      </p:cBhvr>
                                      <p:tavLst>
                                        <p:tav tm="0">
                                          <p:val>
                                            <p:fltVal val="360"/>
                                          </p:val>
                                        </p:tav>
                                        <p:tav tm="100000">
                                          <p:val>
                                            <p:fltVal val="0"/>
                                          </p:val>
                                        </p:tav>
                                      </p:tavLst>
                                    </p:anim>
                                    <p:animEffect transition="in" filter="fade">
                                      <p:cBhvr>
                                        <p:cTn id="9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0"/>
          <p:cNvSpPr>
            <a:spLocks noChangeArrowheads="1"/>
          </p:cNvSpPr>
          <p:nvPr/>
        </p:nvSpPr>
        <p:spPr bwMode="auto">
          <a:xfrm>
            <a:off x="2483768" y="1658454"/>
            <a:ext cx="2231018" cy="2160000"/>
          </a:xfrm>
          <a:prstGeom prst="rightArrow">
            <a:avLst>
              <a:gd name="adj1" fmla="val 68556"/>
              <a:gd name="adj2" fmla="val 38969"/>
            </a:avLst>
          </a:prstGeom>
          <a:solidFill>
            <a:schemeClr val="tx1">
              <a:lumMod val="85000"/>
              <a:alpha val="60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effectLst/>
              <a:latin typeface="微软雅黑" panose="020B0503020204020204" pitchFamily="34" charset="-122"/>
              <a:ea typeface="微软雅黑" panose="020B0503020204020204" pitchFamily="34" charset="-122"/>
            </a:endParaRPr>
          </a:p>
        </p:txBody>
      </p:sp>
      <p:sp>
        <p:nvSpPr>
          <p:cNvPr id="4" name="圆角矩形 3"/>
          <p:cNvSpPr/>
          <p:nvPr/>
        </p:nvSpPr>
        <p:spPr bwMode="auto">
          <a:xfrm>
            <a:off x="4788024" y="3143399"/>
            <a:ext cx="3168650" cy="1368425"/>
          </a:xfrm>
          <a:prstGeom prst="roundRect">
            <a:avLst>
              <a:gd name="adj" fmla="val 0"/>
            </a:avLst>
          </a:prstGeom>
          <a:gradFill flip="none" rotWithShape="1">
            <a:gsLst>
              <a:gs pos="30000">
                <a:schemeClr val="bg1"/>
              </a:gs>
              <a:gs pos="100000">
                <a:schemeClr val="bg1">
                  <a:lumMod val="75000"/>
                </a:schemeClr>
              </a:gs>
            </a:gsLst>
            <a:lin ang="2700000" scaled="1"/>
            <a:tileRect/>
          </a:gra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accent2"/>
              </a:solidFill>
              <a:effectLst/>
              <a:latin typeface="微软雅黑" panose="020B0503020204020204" pitchFamily="34" charset="-122"/>
              <a:ea typeface="微软雅黑" panose="020B0503020204020204" pitchFamily="34" charset="-122"/>
            </a:endParaRPr>
          </a:p>
        </p:txBody>
      </p:sp>
      <p:sp>
        <p:nvSpPr>
          <p:cNvPr id="5" name="矩形 87"/>
          <p:cNvSpPr>
            <a:spLocks noChangeArrowheads="1"/>
          </p:cNvSpPr>
          <p:nvPr/>
        </p:nvSpPr>
        <p:spPr bwMode="auto">
          <a:xfrm>
            <a:off x="4067944" y="3507855"/>
            <a:ext cx="3816424" cy="938719"/>
          </a:xfrm>
          <a:prstGeom prst="rect">
            <a:avLst/>
          </a:prstGeom>
          <a:noFill/>
          <a:ln w="9525">
            <a:noFill/>
            <a:miter lim="800000"/>
          </a:ln>
        </p:spPr>
        <p:txBody>
          <a:bodyPr wrap="square">
            <a:spAutoFit/>
          </a:bodyPr>
          <a:lstStyle/>
          <a:p>
            <a:pPr lvl="2"/>
            <a:r>
              <a:rPr lang="zh-CN" altLang="en-US" sz="1100" dirty="0">
                <a:solidFill>
                  <a:schemeClr val="accent2"/>
                </a:solidFill>
                <a:latin typeface="微软雅黑" panose="020B0503020204020204" pitchFamily="34" charset="-122"/>
                <a:ea typeface="微软雅黑" panose="020B0503020204020204" pitchFamily="34" charset="-122"/>
              </a:rPr>
              <a:t>“中国梦”为探索人类文明多样化发展道路开辟了更加光明的前景。成就“中国梦”，既是实现民族复兴的伟大历程，也是中国人民开拓、坚持和发展中国特色社会主义发展道路的伟大历程。</a:t>
            </a:r>
            <a:endParaRPr lang="en-US" altLang="zh-CN" sz="1100" dirty="0">
              <a:solidFill>
                <a:schemeClr val="accent2"/>
              </a:solidFill>
              <a:latin typeface="微软雅黑" panose="020B0503020204020204" pitchFamily="34" charset="-122"/>
              <a:ea typeface="微软雅黑" panose="020B0503020204020204" pitchFamily="34" charset="-122"/>
            </a:endParaRPr>
          </a:p>
        </p:txBody>
      </p:sp>
      <p:sp>
        <p:nvSpPr>
          <p:cNvPr id="6" name="圆角矩形 5"/>
          <p:cNvSpPr/>
          <p:nvPr/>
        </p:nvSpPr>
        <p:spPr bwMode="auto">
          <a:xfrm>
            <a:off x="4788024" y="987574"/>
            <a:ext cx="3168650" cy="1366837"/>
          </a:xfrm>
          <a:prstGeom prst="roundRect">
            <a:avLst>
              <a:gd name="adj" fmla="val 0"/>
            </a:avLst>
          </a:prstGeom>
          <a:gradFill flip="none" rotWithShape="1">
            <a:gsLst>
              <a:gs pos="30000">
                <a:schemeClr val="bg1"/>
              </a:gs>
              <a:gs pos="100000">
                <a:schemeClr val="bg1">
                  <a:lumMod val="75000"/>
                </a:schemeClr>
              </a:gs>
            </a:gsLst>
            <a:lin ang="2700000" scaled="1"/>
            <a:tileRect/>
          </a:gra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effectLst/>
              <a:latin typeface="微软雅黑" panose="020B0503020204020204" pitchFamily="34" charset="-122"/>
              <a:ea typeface="微软雅黑" panose="020B0503020204020204" pitchFamily="34" charset="-122"/>
            </a:endParaRPr>
          </a:p>
        </p:txBody>
      </p:sp>
      <p:sp>
        <p:nvSpPr>
          <p:cNvPr id="7" name="矩形 87"/>
          <p:cNvSpPr>
            <a:spLocks noChangeArrowheads="1"/>
          </p:cNvSpPr>
          <p:nvPr/>
        </p:nvSpPr>
        <p:spPr bwMode="auto">
          <a:xfrm>
            <a:off x="4918932" y="1131590"/>
            <a:ext cx="3109452" cy="938719"/>
          </a:xfrm>
          <a:prstGeom prst="rect">
            <a:avLst/>
          </a:prstGeom>
          <a:noFill/>
          <a:ln w="9525">
            <a:noFill/>
            <a:miter lim="800000"/>
          </a:ln>
        </p:spPr>
        <p:txBody>
          <a:bodyPr>
            <a:spAutoFit/>
          </a:bodyPr>
          <a:lstStyle/>
          <a:p>
            <a:pPr marL="0" lvl="2"/>
            <a:r>
              <a:rPr lang="zh-CN" altLang="en-US" sz="1100" dirty="0">
                <a:solidFill>
                  <a:schemeClr val="accent2"/>
                </a:solidFill>
                <a:latin typeface="微软雅黑" panose="020B0503020204020204" pitchFamily="34" charset="-122"/>
                <a:ea typeface="微软雅黑" panose="020B0503020204020204" pitchFamily="34" charset="-122"/>
              </a:rPr>
              <a:t>“中国梦”具有最大限度为实现国家富强、民族复兴、人民幸福而凝聚人心的伟力，无论面对多少挑战、多大困难，始终以中华民族深厚的文化积淀和历史智慧为底蕴，给人以希望、给人以信心、给人以力量。</a:t>
            </a:r>
            <a:endParaRPr lang="en-US" altLang="zh-CN" sz="1100" dirty="0">
              <a:solidFill>
                <a:schemeClr val="accent2"/>
              </a:solidFill>
              <a:latin typeface="微软雅黑" panose="020B0503020204020204" pitchFamily="34" charset="-122"/>
              <a:ea typeface="微软雅黑" panose="020B0503020204020204" pitchFamily="34" charset="-122"/>
            </a:endParaRPr>
          </a:p>
        </p:txBody>
      </p:sp>
      <p:grpSp>
        <p:nvGrpSpPr>
          <p:cNvPr id="8" name="组合 26"/>
          <p:cNvGrpSpPr>
            <a:grpSpLocks noChangeAspect="1"/>
          </p:cNvGrpSpPr>
          <p:nvPr/>
        </p:nvGrpSpPr>
        <p:grpSpPr bwMode="auto">
          <a:xfrm>
            <a:off x="5151561" y="2097236"/>
            <a:ext cx="2443163" cy="554038"/>
            <a:chOff x="855540" y="3513439"/>
            <a:chExt cx="1399872" cy="987727"/>
          </a:xfrm>
          <a:scene3d>
            <a:camera prst="orthographicFront">
              <a:rot lat="0" lon="0" rev="0"/>
            </a:camera>
            <a:lightRig rig="balanced" dir="t">
              <a:rot lat="0" lon="0" rev="8700000"/>
            </a:lightRig>
          </a:scene3d>
        </p:grpSpPr>
        <p:sp>
          <p:nvSpPr>
            <p:cNvPr id="9" name="圆角矩形 8"/>
            <p:cNvSpPr/>
            <p:nvPr/>
          </p:nvSpPr>
          <p:spPr>
            <a:xfrm>
              <a:off x="855540" y="3513439"/>
              <a:ext cx="1399872" cy="987727"/>
            </a:xfrm>
            <a:prstGeom prst="roundRect">
              <a:avLst>
                <a:gd name="adj" fmla="val 0"/>
              </a:avLst>
            </a:prstGeom>
            <a:solidFill>
              <a:srgbClr val="F200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0" name="矩形 14"/>
            <p:cNvSpPr>
              <a:spLocks noChangeArrowheads="1"/>
            </p:cNvSpPr>
            <p:nvPr/>
          </p:nvSpPr>
          <p:spPr bwMode="auto">
            <a:xfrm>
              <a:off x="1004859" y="3705517"/>
              <a:ext cx="1101235" cy="603567"/>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spcBef>
                  <a:spcPts val="0"/>
                </a:spcBef>
                <a:spcAft>
                  <a:spcPts val="0"/>
                </a:spcAft>
                <a:buClr>
                  <a:srgbClr val="FF0000"/>
                </a:buClr>
                <a:buSzPct val="70000"/>
                <a:defRPr/>
              </a:pPr>
              <a:r>
                <a:rPr kumimoji="1" lang="zh-CN" altLang="en-US" sz="1600" dirty="0">
                  <a:effectLst/>
                  <a:latin typeface="微软雅黑" panose="020B0503020204020204" pitchFamily="34" charset="-122"/>
                  <a:ea typeface="微软雅黑" panose="020B0503020204020204" pitchFamily="34" charset="-122"/>
                </a:rPr>
                <a:t>信心与力量</a:t>
              </a:r>
            </a:p>
          </p:txBody>
        </p:sp>
      </p:grpSp>
      <p:grpSp>
        <p:nvGrpSpPr>
          <p:cNvPr id="11" name="组合 26"/>
          <p:cNvGrpSpPr>
            <a:grpSpLocks noChangeAspect="1"/>
          </p:cNvGrpSpPr>
          <p:nvPr/>
        </p:nvGrpSpPr>
        <p:grpSpPr bwMode="auto">
          <a:xfrm>
            <a:off x="5151561" y="2854474"/>
            <a:ext cx="2443163" cy="555625"/>
            <a:chOff x="855540" y="3513439"/>
            <a:chExt cx="1399872" cy="987727"/>
          </a:xfrm>
          <a:scene3d>
            <a:camera prst="orthographicFront">
              <a:rot lat="0" lon="0" rev="0"/>
            </a:camera>
            <a:lightRig rig="balanced" dir="t">
              <a:rot lat="0" lon="0" rev="8700000"/>
            </a:lightRig>
          </a:scene3d>
        </p:grpSpPr>
        <p:sp>
          <p:nvSpPr>
            <p:cNvPr id="12" name="圆角矩形 11"/>
            <p:cNvSpPr/>
            <p:nvPr/>
          </p:nvSpPr>
          <p:spPr>
            <a:xfrm>
              <a:off x="855540" y="3513439"/>
              <a:ext cx="1399872" cy="987727"/>
            </a:xfrm>
            <a:prstGeom prst="roundRect">
              <a:avLst>
                <a:gd name="adj" fmla="val 0"/>
              </a:avLst>
            </a:prstGeom>
            <a:gradFill>
              <a:gsLst>
                <a:gs pos="0">
                  <a:srgbClr val="FFA219"/>
                </a:gs>
                <a:gs pos="100000">
                  <a:srgbClr val="FF6600"/>
                </a:gs>
              </a:gsLst>
              <a:lin ang="5400000" scaled="0"/>
            </a:gra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930021" y="3706380"/>
              <a:ext cx="1250910" cy="601843"/>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spcBef>
                  <a:spcPts val="0"/>
                </a:spcBef>
                <a:spcAft>
                  <a:spcPts val="0"/>
                </a:spcAft>
                <a:buClr>
                  <a:srgbClr val="FF0000"/>
                </a:buClr>
                <a:buSzPct val="70000"/>
                <a:defRPr/>
              </a:pPr>
              <a:r>
                <a:rPr kumimoji="1" lang="en-US" altLang="zh-CN" sz="1600" dirty="0">
                  <a:solidFill>
                    <a:schemeClr val="bg1"/>
                  </a:solidFill>
                  <a:latin typeface="微软雅黑" panose="020B0503020204020204" pitchFamily="34" charset="-122"/>
                  <a:ea typeface="微软雅黑" panose="020B0503020204020204" pitchFamily="34" charset="-122"/>
                </a:rPr>
                <a:t> </a:t>
              </a:r>
              <a:r>
                <a:rPr kumimoji="1" lang="zh-CN" altLang="en-US" sz="1600" dirty="0">
                  <a:solidFill>
                    <a:schemeClr val="bg1"/>
                  </a:solidFill>
                  <a:latin typeface="微软雅黑" panose="020B0503020204020204" pitchFamily="34" charset="-122"/>
                  <a:ea typeface="微软雅黑" panose="020B0503020204020204" pitchFamily="34" charset="-122"/>
                </a:rPr>
                <a:t>坚持与发展</a:t>
              </a:r>
              <a:endParaRPr kumimoji="1" lang="zh-CN" altLang="en-US" sz="1600" dirty="0">
                <a:solidFill>
                  <a:schemeClr val="bg1"/>
                </a:solidFill>
                <a:effectLst/>
                <a:latin typeface="微软雅黑" panose="020B0503020204020204" pitchFamily="34" charset="-122"/>
                <a:ea typeface="微软雅黑" panose="020B0503020204020204" pitchFamily="34" charset="-122"/>
              </a:endParaRPr>
            </a:p>
          </p:txBody>
        </p:sp>
      </p:grpSp>
      <p:grpSp>
        <p:nvGrpSpPr>
          <p:cNvPr id="14" name="组合 43"/>
          <p:cNvGrpSpPr/>
          <p:nvPr/>
        </p:nvGrpSpPr>
        <p:grpSpPr bwMode="auto">
          <a:xfrm>
            <a:off x="1115616" y="1747986"/>
            <a:ext cx="1979612" cy="1981200"/>
            <a:chOff x="5217600" y="3058600"/>
            <a:chExt cx="1116000" cy="1116000"/>
          </a:xfrm>
        </p:grpSpPr>
        <p:sp>
          <p:nvSpPr>
            <p:cNvPr id="15" name="Oval 2"/>
            <p:cNvSpPr>
              <a:spLocks noChangeAspect="1" noChangeArrowheads="1"/>
            </p:cNvSpPr>
            <p:nvPr/>
          </p:nvSpPr>
          <p:spPr bwMode="auto">
            <a:xfrm>
              <a:off x="5217600" y="3058600"/>
              <a:ext cx="1116000" cy="1116000"/>
            </a:xfrm>
            <a:prstGeom prst="ellipse">
              <a:avLst/>
            </a:prstGeom>
            <a:solidFill>
              <a:srgbClr val="F2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0000"/>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effectLst/>
                <a:latin typeface="微软雅黑" panose="020B0503020204020204" pitchFamily="34" charset="-122"/>
                <a:ea typeface="微软雅黑" panose="020B0503020204020204" pitchFamily="34" charset="-122"/>
              </a:endParaRPr>
            </a:p>
          </p:txBody>
        </p:sp>
        <p:sp>
          <p:nvSpPr>
            <p:cNvPr id="16" name="椭圆 15"/>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effectLst/>
                <a:ea typeface="微软雅黑" panose="020B0503020204020204" pitchFamily="34" charset="-122"/>
              </a:endParaRPr>
            </a:p>
          </p:txBody>
        </p:sp>
      </p:grpSp>
      <p:sp>
        <p:nvSpPr>
          <p:cNvPr id="18" name="Text Box 29"/>
          <p:cNvSpPr txBox="1">
            <a:spLocks noChangeArrowheads="1"/>
          </p:cNvSpPr>
          <p:nvPr/>
        </p:nvSpPr>
        <p:spPr bwMode="gray">
          <a:xfrm>
            <a:off x="1339525" y="2224345"/>
            <a:ext cx="1531794" cy="1077218"/>
          </a:xfrm>
          <a:prstGeom prst="rect">
            <a:avLst/>
          </a:prstGeom>
          <a:noFill/>
          <a:ln>
            <a:noFill/>
          </a:ln>
          <a:effectLst/>
        </p:spPr>
        <p:txBody>
          <a:bodyPr>
            <a:spAutoFit/>
          </a:bodyPr>
          <a:lstStyle/>
          <a:p>
            <a:pPr algn="ctr" fontAlgn="auto">
              <a:spcBef>
                <a:spcPts val="0"/>
              </a:spcBef>
              <a:spcAft>
                <a:spcPts val="0"/>
              </a:spcAft>
              <a:buClr>
                <a:schemeClr val="tx1"/>
              </a:buClr>
              <a:buSzPct val="120000"/>
              <a:defRPr/>
            </a:pPr>
            <a:r>
              <a:rPr lang="zh-CN" altLang="en-US" sz="3200" b="1" spc="300" dirty="0">
                <a:ln w="12700" cmpd="sng">
                  <a:noFill/>
                  <a:prstDash val="solid"/>
                  <a:miter lim="800000"/>
                </a:ln>
                <a:solidFill>
                  <a:schemeClr val="bg1"/>
                </a:solidFill>
                <a:latin typeface="微软雅黑" panose="020B0503020204020204" pitchFamily="34" charset="-122"/>
                <a:ea typeface="微软雅黑" panose="020B0503020204020204" pitchFamily="34" charset="-122"/>
              </a:rPr>
              <a:t>影响</a:t>
            </a:r>
            <a:endParaRPr lang="en-US" altLang="zh-CN" sz="3200" b="1" spc="300" dirty="0">
              <a:ln w="12700" cmpd="sng">
                <a:noFill/>
                <a:prstDash val="solid"/>
                <a:miter lim="800000"/>
              </a:ln>
              <a:solidFill>
                <a:schemeClr val="bg1"/>
              </a:solidFill>
              <a:latin typeface="微软雅黑" panose="020B0503020204020204" pitchFamily="34" charset="-122"/>
              <a:ea typeface="微软雅黑" panose="020B0503020204020204" pitchFamily="34" charset="-122"/>
            </a:endParaRPr>
          </a:p>
          <a:p>
            <a:pPr algn="ctr" fontAlgn="auto">
              <a:spcBef>
                <a:spcPts val="0"/>
              </a:spcBef>
              <a:spcAft>
                <a:spcPts val="0"/>
              </a:spcAft>
              <a:buClr>
                <a:schemeClr val="tx1"/>
              </a:buClr>
              <a:buSzPct val="120000"/>
              <a:defRPr/>
            </a:pPr>
            <a:r>
              <a:rPr lang="zh-CN" altLang="en-US" sz="3200" b="1" spc="300" dirty="0">
                <a:ln w="12700" cmpd="sng">
                  <a:noFill/>
                  <a:prstDash val="solid"/>
                  <a:miter lim="800000"/>
                </a:ln>
                <a:solidFill>
                  <a:schemeClr val="bg1"/>
                </a:solidFill>
                <a:latin typeface="微软雅黑" panose="020B0503020204020204" pitchFamily="34" charset="-122"/>
                <a:ea typeface="微软雅黑" panose="020B0503020204020204" pitchFamily="34" charset="-122"/>
              </a:rPr>
              <a:t>意义</a:t>
            </a:r>
          </a:p>
        </p:txBody>
      </p:sp>
      <p:sp>
        <p:nvSpPr>
          <p:cNvPr id="19" name="Text Box 76"/>
          <p:cNvSpPr txBox="1">
            <a:spLocks noChangeArrowheads="1"/>
          </p:cNvSpPr>
          <p:nvPr/>
        </p:nvSpPr>
        <p:spPr bwMode="auto">
          <a:xfrm>
            <a:off x="784944" y="75395"/>
            <a:ext cx="3283000"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中国梦的影响意义</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360"/>
                                          </p:val>
                                        </p:tav>
                                        <p:tav tm="100000">
                                          <p:val>
                                            <p:fltVal val="0"/>
                                          </p:val>
                                        </p:tav>
                                      </p:tavLst>
                                    </p:anim>
                                    <p:animEffect transition="in" filter="fade">
                                      <p:cBhvr>
                                        <p:cTn id="14" dur="500"/>
                                        <p:tgtEl>
                                          <p:spTgt spid="14"/>
                                        </p:tgtEl>
                                      </p:cBhvr>
                                    </p:animEffect>
                                  </p:childTnLst>
                                </p:cTn>
                              </p:par>
                            </p:childTnLst>
                          </p:cTn>
                        </p:par>
                        <p:par>
                          <p:cTn id="15" fill="hold">
                            <p:stCondLst>
                              <p:cond delay="1500"/>
                            </p:stCondLst>
                            <p:childTnLst>
                              <p:par>
                                <p:cTn id="16" presetID="49" presetClass="entr" presetSubtype="0" decel="10000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 calcmode="lin" valueType="num">
                                      <p:cBhvr>
                                        <p:cTn id="20" dur="500" fill="hold"/>
                                        <p:tgtEl>
                                          <p:spTgt spid="18"/>
                                        </p:tgtEl>
                                        <p:attrNameLst>
                                          <p:attrName>style.rotation</p:attrName>
                                        </p:attrNameLst>
                                      </p:cBhvr>
                                      <p:tavLst>
                                        <p:tav tm="0">
                                          <p:val>
                                            <p:fltVal val="360"/>
                                          </p:val>
                                        </p:tav>
                                        <p:tav tm="100000">
                                          <p:val>
                                            <p:fltVal val="0"/>
                                          </p:val>
                                        </p:tav>
                                      </p:tavLst>
                                    </p:anim>
                                    <p:animEffect transition="in" filter="fade">
                                      <p:cBhvr>
                                        <p:cTn id="21" dur="500"/>
                                        <p:tgtEl>
                                          <p:spTgt spid="18"/>
                                        </p:tgtEl>
                                      </p:cBhvr>
                                    </p:animEffect>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0-#ppt_w/2"/>
                                          </p:val>
                                        </p:tav>
                                        <p:tav tm="100000">
                                          <p:val>
                                            <p:strVal val="#ppt_x"/>
                                          </p:val>
                                        </p:tav>
                                      </p:tavLst>
                                    </p:anim>
                                    <p:anim calcmode="lin" valueType="num">
                                      <p:cBhvr additive="base">
                                        <p:cTn id="26" dur="1000" fill="hold"/>
                                        <p:tgtEl>
                                          <p:spTgt spid="3"/>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3"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childTnLst>
                                </p:cTn>
                              </p:par>
                            </p:childTnLst>
                          </p:cTn>
                        </p:par>
                        <p:par>
                          <p:cTn id="32" fill="hold">
                            <p:stCondLst>
                              <p:cond delay="4000"/>
                            </p:stCondLst>
                            <p:childTnLst>
                              <p:par>
                                <p:cTn id="33" presetID="2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childTnLst>
                          </p:cTn>
                        </p:par>
                        <p:par>
                          <p:cTn id="37" fill="hold">
                            <p:stCondLst>
                              <p:cond delay="4500"/>
                            </p:stCondLst>
                            <p:childTnLst>
                              <p:par>
                                <p:cTn id="38" presetID="12" presetClass="entr" presetSubtype="4"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slide(fromBottom)">
                                      <p:cBhvr>
                                        <p:cTn id="40" dur="500"/>
                                        <p:tgtEl>
                                          <p:spTgt spid="6"/>
                                        </p:tgtEl>
                                      </p:cBhvr>
                                    </p:animEffect>
                                  </p:childTnLst>
                                </p:cTn>
                              </p:par>
                            </p:childTnLst>
                          </p:cTn>
                        </p:par>
                        <p:par>
                          <p:cTn id="41" fill="hold">
                            <p:stCondLst>
                              <p:cond delay="5000"/>
                            </p:stCondLst>
                            <p:childTnLst>
                              <p:par>
                                <p:cTn id="42" presetID="1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slide(fromBottom)">
                                      <p:cBhvr>
                                        <p:cTn id="44" dur="500"/>
                                        <p:tgtEl>
                                          <p:spTgt spid="7"/>
                                        </p:tgtEl>
                                      </p:cBhvr>
                                    </p:animEffect>
                                  </p:childTnLst>
                                </p:cTn>
                              </p:par>
                            </p:childTnLst>
                          </p:cTn>
                        </p:par>
                        <p:par>
                          <p:cTn id="45" fill="hold">
                            <p:stCondLst>
                              <p:cond delay="5500"/>
                            </p:stCondLst>
                            <p:childTnLst>
                              <p:par>
                                <p:cTn id="46" presetID="12" presetClass="entr" presetSubtype="1"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slide(fromTop)">
                                      <p:cBhvr>
                                        <p:cTn id="48" dur="500"/>
                                        <p:tgtEl>
                                          <p:spTgt spid="4"/>
                                        </p:tgtEl>
                                      </p:cBhvr>
                                    </p:animEffect>
                                  </p:childTnLst>
                                </p:cTn>
                              </p:par>
                            </p:childTnLst>
                          </p:cTn>
                        </p:par>
                        <p:par>
                          <p:cTn id="49" fill="hold">
                            <p:stCondLst>
                              <p:cond delay="6000"/>
                            </p:stCondLst>
                            <p:childTnLst>
                              <p:par>
                                <p:cTn id="50" presetID="12" presetClass="entr" presetSubtype="1"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slide(fromTop)">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76"/>
          <p:cNvSpPr txBox="1">
            <a:spLocks noChangeArrowheads="1"/>
          </p:cNvSpPr>
          <p:nvPr/>
        </p:nvSpPr>
        <p:spPr bwMode="auto">
          <a:xfrm>
            <a:off x="784944" y="75395"/>
            <a:ext cx="6955408"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中国梦：通向民族复兴的闪耀名片</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pic>
        <p:nvPicPr>
          <p:cNvPr id="7170" name="Picture 2" descr="J:\设计ppt\普通PPT\政府\中国梦素材\习近平\633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2642" y="1116092"/>
            <a:ext cx="947946" cy="1095618"/>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3419872" y="1116092"/>
            <a:ext cx="4752528" cy="3183850"/>
          </a:xfrm>
          <a:prstGeom prst="rect">
            <a:avLst/>
          </a:prstGeom>
          <a:gradFill flip="none" rotWithShape="1">
            <a:gsLst>
              <a:gs pos="0">
                <a:srgbClr val="C00000"/>
              </a:gs>
              <a:gs pos="100000">
                <a:srgbClr val="F20000"/>
              </a:gs>
            </a:gsLst>
            <a:lin ang="16200000" scaled="1"/>
            <a:tileRect/>
          </a:gradFill>
          <a:ln>
            <a:noFill/>
          </a:ln>
          <a:effectLst/>
          <a:scene3d>
            <a:camera prst="orthographicFront">
              <a:rot lat="0" lon="0" rev="0"/>
            </a:camera>
            <a:lightRig rig="balanced" dir="t">
              <a:rot lat="0" lon="0" rev="8700000"/>
            </a:lightRig>
          </a:scene3d>
          <a:sp3d>
            <a:bevelT w="1206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a:lnSpc>
                <a:spcPct val="70000"/>
              </a:lnSpc>
              <a:spcBef>
                <a:spcPts val="675"/>
              </a:spcBef>
            </a:pP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p>
        </p:txBody>
      </p:sp>
      <p:sp>
        <p:nvSpPr>
          <p:cNvPr id="18" name="TextBox 99"/>
          <p:cNvSpPr txBox="1">
            <a:spLocks noChangeArrowheads="1"/>
          </p:cNvSpPr>
          <p:nvPr/>
        </p:nvSpPr>
        <p:spPr bwMode="auto">
          <a:xfrm>
            <a:off x="3707904" y="1446912"/>
            <a:ext cx="4248472" cy="2492990"/>
          </a:xfrm>
          <a:prstGeom prst="rect">
            <a:avLst/>
          </a:prstGeom>
          <a:noFill/>
          <a:ln w="9525">
            <a:noFill/>
            <a:miter lim="800000"/>
          </a:ln>
        </p:spPr>
        <p:txBody>
          <a:bodyPr wrap="square">
            <a:spAutoFit/>
          </a:bodyPr>
          <a:lstStyle/>
          <a:p>
            <a:pPr>
              <a:lnSpc>
                <a:spcPct val="150000"/>
              </a:lnSpc>
            </a:pPr>
            <a:r>
              <a:rPr lang="en-US"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中国梦</a:t>
            </a:r>
            <a:r>
              <a:rPr lang="en-US"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所释放的强大正能量超出人们的想象，但也引起一些国外媒体和民众的忧虑，甚至有些别有用心的国外政要歪曲</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中国梦</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的内涵，片面解释</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中国梦</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借机渲染</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中国威胁论</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从硬实力来看，</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中国梦</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自然包含着强大的综合国力、强大的经济、军事实力。从软实力来看，</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中国梦</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的吸引力表现在其具有吸引力的文化和价值。</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中国梦</a:t>
            </a:r>
            <a:r>
              <a:rPr lang="en-US" altLang="zh-CN" sz="1300" b="1" spc="50" noProof="1">
                <a:ln w="11430"/>
                <a:latin typeface="微软雅黑" panose="020B0503020204020204" pitchFamily="34" charset="-122"/>
                <a:ea typeface="微软雅黑" panose="020B0503020204020204" pitchFamily="34" charset="-122"/>
              </a:rPr>
              <a:t>”</a:t>
            </a:r>
            <a:r>
              <a:rPr lang="zh-CN" altLang="en-US" sz="1300" b="1" spc="50" noProof="1">
                <a:ln w="11430"/>
                <a:latin typeface="微软雅黑" panose="020B0503020204020204" pitchFamily="34" charset="-122"/>
                <a:ea typeface="微软雅黑" panose="020B0503020204020204" pitchFamily="34" charset="-122"/>
              </a:rPr>
              <a:t>要从一般话语成功转化为中国名片、中国象征。</a:t>
            </a:r>
            <a:endParaRPr lang="en-US" altLang="zh-CN" sz="1300" b="1" spc="50" noProof="1">
              <a:ln w="11430"/>
              <a:latin typeface="微软雅黑" panose="020B0503020204020204" pitchFamily="34" charset="-122"/>
              <a:ea typeface="微软雅黑" panose="020B0503020204020204" pitchFamily="34" charset="-122"/>
            </a:endParaRP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550" y="2392564"/>
            <a:ext cx="728092" cy="90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4149" y="2392564"/>
            <a:ext cx="728092" cy="90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3748" y="2392564"/>
            <a:ext cx="728092" cy="90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742" y="3392716"/>
            <a:ext cx="723900" cy="90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94149" y="3392716"/>
            <a:ext cx="730345" cy="90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3748" y="3392716"/>
            <a:ext cx="728092" cy="90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750" fill="hold"/>
                                        <p:tgtEl>
                                          <p:spTgt spid="7170"/>
                                        </p:tgtEl>
                                        <p:attrNameLst>
                                          <p:attrName>ppt_x</p:attrName>
                                        </p:attrNameLst>
                                      </p:cBhvr>
                                      <p:tavLst>
                                        <p:tav tm="0">
                                          <p:val>
                                            <p:strVal val="0-#ppt_w/2"/>
                                          </p:val>
                                        </p:tav>
                                        <p:tav tm="100000">
                                          <p:val>
                                            <p:strVal val="#ppt_x"/>
                                          </p:val>
                                        </p:tav>
                                      </p:tavLst>
                                    </p:anim>
                                    <p:anim calcmode="lin" valueType="num">
                                      <p:cBhvr additive="base">
                                        <p:cTn id="12" dur="750" fill="hold"/>
                                        <p:tgtEl>
                                          <p:spTgt spid="717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fade">
                                      <p:cBhvr>
                                        <p:cTn id="16" dur="500"/>
                                        <p:tgtEl>
                                          <p:spTgt spid="8194"/>
                                        </p:tgtEl>
                                      </p:cBhvr>
                                    </p:animEffect>
                                    <p:anim calcmode="lin" valueType="num">
                                      <p:cBhvr>
                                        <p:cTn id="17" dur="500" fill="hold"/>
                                        <p:tgtEl>
                                          <p:spTgt spid="8194"/>
                                        </p:tgtEl>
                                        <p:attrNameLst>
                                          <p:attrName>ppt_x</p:attrName>
                                        </p:attrNameLst>
                                      </p:cBhvr>
                                      <p:tavLst>
                                        <p:tav tm="0">
                                          <p:val>
                                            <p:strVal val="#ppt_x"/>
                                          </p:val>
                                        </p:tav>
                                        <p:tav tm="100000">
                                          <p:val>
                                            <p:strVal val="#ppt_x"/>
                                          </p:val>
                                        </p:tav>
                                      </p:tavLst>
                                    </p:anim>
                                    <p:anim calcmode="lin" valueType="num">
                                      <p:cBhvr>
                                        <p:cTn id="18" dur="500" fill="hold"/>
                                        <p:tgtEl>
                                          <p:spTgt spid="8194"/>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8195"/>
                                        </p:tgtEl>
                                        <p:attrNameLst>
                                          <p:attrName>style.visibility</p:attrName>
                                        </p:attrNameLst>
                                      </p:cBhvr>
                                      <p:to>
                                        <p:strVal val="visible"/>
                                      </p:to>
                                    </p:set>
                                    <p:animEffect transition="in" filter="fade">
                                      <p:cBhvr>
                                        <p:cTn id="22" dur="500"/>
                                        <p:tgtEl>
                                          <p:spTgt spid="8195"/>
                                        </p:tgtEl>
                                      </p:cBhvr>
                                    </p:animEffect>
                                    <p:anim calcmode="lin" valueType="num">
                                      <p:cBhvr>
                                        <p:cTn id="23" dur="500" fill="hold"/>
                                        <p:tgtEl>
                                          <p:spTgt spid="8195"/>
                                        </p:tgtEl>
                                        <p:attrNameLst>
                                          <p:attrName>ppt_x</p:attrName>
                                        </p:attrNameLst>
                                      </p:cBhvr>
                                      <p:tavLst>
                                        <p:tav tm="0">
                                          <p:val>
                                            <p:strVal val="#ppt_x"/>
                                          </p:val>
                                        </p:tav>
                                        <p:tav tm="100000">
                                          <p:val>
                                            <p:strVal val="#ppt_x"/>
                                          </p:val>
                                        </p:tav>
                                      </p:tavLst>
                                    </p:anim>
                                    <p:anim calcmode="lin" valueType="num">
                                      <p:cBhvr>
                                        <p:cTn id="24" dur="500" fill="hold"/>
                                        <p:tgtEl>
                                          <p:spTgt spid="8195"/>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8196"/>
                                        </p:tgtEl>
                                        <p:attrNameLst>
                                          <p:attrName>style.visibility</p:attrName>
                                        </p:attrNameLst>
                                      </p:cBhvr>
                                      <p:to>
                                        <p:strVal val="visible"/>
                                      </p:to>
                                    </p:set>
                                    <p:animEffect transition="in" filter="fade">
                                      <p:cBhvr>
                                        <p:cTn id="28" dur="500"/>
                                        <p:tgtEl>
                                          <p:spTgt spid="8196"/>
                                        </p:tgtEl>
                                      </p:cBhvr>
                                    </p:animEffect>
                                    <p:anim calcmode="lin" valueType="num">
                                      <p:cBhvr>
                                        <p:cTn id="29" dur="500" fill="hold"/>
                                        <p:tgtEl>
                                          <p:spTgt spid="8196"/>
                                        </p:tgtEl>
                                        <p:attrNameLst>
                                          <p:attrName>ppt_x</p:attrName>
                                        </p:attrNameLst>
                                      </p:cBhvr>
                                      <p:tavLst>
                                        <p:tav tm="0">
                                          <p:val>
                                            <p:strVal val="#ppt_x"/>
                                          </p:val>
                                        </p:tav>
                                        <p:tav tm="100000">
                                          <p:val>
                                            <p:strVal val="#ppt_x"/>
                                          </p:val>
                                        </p:tav>
                                      </p:tavLst>
                                    </p:anim>
                                    <p:anim calcmode="lin" valueType="num">
                                      <p:cBhvr>
                                        <p:cTn id="30" dur="500" fill="hold"/>
                                        <p:tgtEl>
                                          <p:spTgt spid="819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8197"/>
                                        </p:tgtEl>
                                        <p:attrNameLst>
                                          <p:attrName>style.visibility</p:attrName>
                                        </p:attrNameLst>
                                      </p:cBhvr>
                                      <p:to>
                                        <p:strVal val="visible"/>
                                      </p:to>
                                    </p:set>
                                    <p:animEffect transition="in" filter="fade">
                                      <p:cBhvr>
                                        <p:cTn id="34" dur="500"/>
                                        <p:tgtEl>
                                          <p:spTgt spid="8197"/>
                                        </p:tgtEl>
                                      </p:cBhvr>
                                    </p:animEffect>
                                    <p:anim calcmode="lin" valueType="num">
                                      <p:cBhvr>
                                        <p:cTn id="35" dur="500" fill="hold"/>
                                        <p:tgtEl>
                                          <p:spTgt spid="8197"/>
                                        </p:tgtEl>
                                        <p:attrNameLst>
                                          <p:attrName>ppt_x</p:attrName>
                                        </p:attrNameLst>
                                      </p:cBhvr>
                                      <p:tavLst>
                                        <p:tav tm="0">
                                          <p:val>
                                            <p:strVal val="#ppt_x"/>
                                          </p:val>
                                        </p:tav>
                                        <p:tav tm="100000">
                                          <p:val>
                                            <p:strVal val="#ppt_x"/>
                                          </p:val>
                                        </p:tav>
                                      </p:tavLst>
                                    </p:anim>
                                    <p:anim calcmode="lin" valueType="num">
                                      <p:cBhvr>
                                        <p:cTn id="36" dur="500" fill="hold"/>
                                        <p:tgtEl>
                                          <p:spTgt spid="8197"/>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8198"/>
                                        </p:tgtEl>
                                        <p:attrNameLst>
                                          <p:attrName>style.visibility</p:attrName>
                                        </p:attrNameLst>
                                      </p:cBhvr>
                                      <p:to>
                                        <p:strVal val="visible"/>
                                      </p:to>
                                    </p:set>
                                    <p:animEffect transition="in" filter="fade">
                                      <p:cBhvr>
                                        <p:cTn id="40" dur="500"/>
                                        <p:tgtEl>
                                          <p:spTgt spid="8198"/>
                                        </p:tgtEl>
                                      </p:cBhvr>
                                    </p:animEffect>
                                    <p:anim calcmode="lin" valueType="num">
                                      <p:cBhvr>
                                        <p:cTn id="41" dur="500" fill="hold"/>
                                        <p:tgtEl>
                                          <p:spTgt spid="8198"/>
                                        </p:tgtEl>
                                        <p:attrNameLst>
                                          <p:attrName>ppt_x</p:attrName>
                                        </p:attrNameLst>
                                      </p:cBhvr>
                                      <p:tavLst>
                                        <p:tav tm="0">
                                          <p:val>
                                            <p:strVal val="#ppt_x"/>
                                          </p:val>
                                        </p:tav>
                                        <p:tav tm="100000">
                                          <p:val>
                                            <p:strVal val="#ppt_x"/>
                                          </p:val>
                                        </p:tav>
                                      </p:tavLst>
                                    </p:anim>
                                    <p:anim calcmode="lin" valueType="num">
                                      <p:cBhvr>
                                        <p:cTn id="42" dur="500" fill="hold"/>
                                        <p:tgtEl>
                                          <p:spTgt spid="8198"/>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8199"/>
                                        </p:tgtEl>
                                        <p:attrNameLst>
                                          <p:attrName>style.visibility</p:attrName>
                                        </p:attrNameLst>
                                      </p:cBhvr>
                                      <p:to>
                                        <p:strVal val="visible"/>
                                      </p:to>
                                    </p:set>
                                    <p:animEffect transition="in" filter="fade">
                                      <p:cBhvr>
                                        <p:cTn id="46" dur="500"/>
                                        <p:tgtEl>
                                          <p:spTgt spid="8199"/>
                                        </p:tgtEl>
                                      </p:cBhvr>
                                    </p:animEffect>
                                    <p:anim calcmode="lin" valueType="num">
                                      <p:cBhvr>
                                        <p:cTn id="47" dur="500" fill="hold"/>
                                        <p:tgtEl>
                                          <p:spTgt spid="8199"/>
                                        </p:tgtEl>
                                        <p:attrNameLst>
                                          <p:attrName>ppt_x</p:attrName>
                                        </p:attrNameLst>
                                      </p:cBhvr>
                                      <p:tavLst>
                                        <p:tav tm="0">
                                          <p:val>
                                            <p:strVal val="#ppt_x"/>
                                          </p:val>
                                        </p:tav>
                                        <p:tav tm="100000">
                                          <p:val>
                                            <p:strVal val="#ppt_x"/>
                                          </p:val>
                                        </p:tav>
                                      </p:tavLst>
                                    </p:anim>
                                    <p:anim calcmode="lin" valueType="num">
                                      <p:cBhvr>
                                        <p:cTn id="48" dur="500" fill="hold"/>
                                        <p:tgtEl>
                                          <p:spTgt spid="8199"/>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750" fill="hold"/>
                                        <p:tgtEl>
                                          <p:spTgt spid="17"/>
                                        </p:tgtEl>
                                        <p:attrNameLst>
                                          <p:attrName>ppt_x</p:attrName>
                                        </p:attrNameLst>
                                      </p:cBhvr>
                                      <p:tavLst>
                                        <p:tav tm="0">
                                          <p:val>
                                            <p:strVal val="1+#ppt_w/2"/>
                                          </p:val>
                                        </p:tav>
                                        <p:tav tm="100000">
                                          <p:val>
                                            <p:strVal val="#ppt_x"/>
                                          </p:val>
                                        </p:tav>
                                      </p:tavLst>
                                    </p:anim>
                                    <p:anim calcmode="lin" valueType="num">
                                      <p:cBhvr additive="base">
                                        <p:cTn id="53" dur="750" fill="hold"/>
                                        <p:tgtEl>
                                          <p:spTgt spid="17"/>
                                        </p:tgtEl>
                                        <p:attrNameLst>
                                          <p:attrName>ppt_y</p:attrName>
                                        </p:attrNameLst>
                                      </p:cBhvr>
                                      <p:tavLst>
                                        <p:tav tm="0">
                                          <p:val>
                                            <p:strVal val="#ppt_y"/>
                                          </p:val>
                                        </p:tav>
                                        <p:tav tm="100000">
                                          <p:val>
                                            <p:strVal val="#ppt_y"/>
                                          </p:val>
                                        </p:tav>
                                      </p:tavLst>
                                    </p:anim>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Effect transition="in" filter="fade">
                                      <p:cBhvr>
                                        <p:cTn id="57" dur="1000"/>
                                        <p:tgtEl>
                                          <p:spTgt spid="18">
                                            <p:txEl>
                                              <p:pRg st="0" end="0"/>
                                            </p:txEl>
                                          </p:spTgt>
                                        </p:tgtEl>
                                      </p:cBhvr>
                                    </p:animEffect>
                                    <p:anim calcmode="lin" valueType="num">
                                      <p:cBhvr>
                                        <p:cTn id="5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3"/>
          <p:cNvSpPr/>
          <p:nvPr/>
        </p:nvSpPr>
        <p:spPr bwMode="auto">
          <a:xfrm>
            <a:off x="381000" y="1754634"/>
            <a:ext cx="8382000" cy="457076"/>
          </a:xfrm>
          <a:prstGeom prst="rect">
            <a:avLst/>
          </a:prstGeom>
          <a:solidFill>
            <a:srgbClr val="FFA219"/>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0" tIns="102875" rIns="68580" bIns="102875" numCol="1" rtlCol="0" anchor="t" anchorCtr="0" compatLnSpc="1">
            <a:spAutoFit/>
          </a:bodyPr>
          <a:lstStyle/>
          <a:p>
            <a:pPr marL="345440" indent="-345440" defTabSz="685800">
              <a:lnSpc>
                <a:spcPct val="90000"/>
              </a:lnSpc>
              <a:spcBef>
                <a:spcPct val="20000"/>
              </a:spcBef>
              <a:buSzPct val="90000"/>
              <a:buBlip>
                <a:blip r:embed="rId3"/>
              </a:buBlip>
            </a:pPr>
            <a:endParaRPr lang="en-US" sz="18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44" name="Rectangle 4"/>
          <p:cNvSpPr/>
          <p:nvPr/>
        </p:nvSpPr>
        <p:spPr bwMode="auto">
          <a:xfrm>
            <a:off x="381000" y="2336955"/>
            <a:ext cx="8382000" cy="457076"/>
          </a:xfrm>
          <a:prstGeom prst="rect">
            <a:avLst/>
          </a:prstGeom>
          <a:solidFill>
            <a:srgbClr val="FF6600"/>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0" tIns="102875" rIns="68580" bIns="102875" numCol="1" rtlCol="0" anchor="t" anchorCtr="0" compatLnSpc="1">
            <a:spAutoFit/>
          </a:bodyPr>
          <a:lstStyle/>
          <a:p>
            <a:pPr marL="345440" indent="-345440" defTabSz="685800">
              <a:lnSpc>
                <a:spcPct val="90000"/>
              </a:lnSpc>
              <a:spcBef>
                <a:spcPct val="20000"/>
              </a:spcBef>
              <a:buSzPct val="90000"/>
              <a:buBlip>
                <a:blip r:embed="rId4"/>
              </a:buBlip>
            </a:pPr>
            <a:endParaRPr lang="en-US" sz="18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45" name="Rectangle 5"/>
          <p:cNvSpPr/>
          <p:nvPr/>
        </p:nvSpPr>
        <p:spPr bwMode="auto">
          <a:xfrm>
            <a:off x="381000" y="2919276"/>
            <a:ext cx="8382000" cy="457076"/>
          </a:xfrm>
          <a:prstGeom prst="rect">
            <a:avLst/>
          </a:prstGeom>
          <a:solidFill>
            <a:srgbClr val="F20000"/>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0" tIns="102875" rIns="68580" bIns="102875" numCol="1" rtlCol="0" anchor="t" anchorCtr="0" compatLnSpc="1">
            <a:spAutoFit/>
          </a:bodyPr>
          <a:lstStyle/>
          <a:p>
            <a:pPr marL="345440" indent="-345440" defTabSz="685800">
              <a:lnSpc>
                <a:spcPct val="90000"/>
              </a:lnSpc>
              <a:spcBef>
                <a:spcPct val="20000"/>
              </a:spcBef>
              <a:buSzPct val="90000"/>
              <a:buBlip>
                <a:blip r:embed="rId4"/>
              </a:buBlip>
            </a:pPr>
            <a:endParaRPr lang="en-US" sz="18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46" name="Rectangle 6"/>
          <p:cNvSpPr/>
          <p:nvPr/>
        </p:nvSpPr>
        <p:spPr>
          <a:xfrm>
            <a:off x="491406" y="1803123"/>
            <a:ext cx="8261968" cy="360098"/>
          </a:xfrm>
          <a:prstGeom prst="rect">
            <a:avLst/>
          </a:prstGeom>
        </p:spPr>
        <p:txBody>
          <a:bodyPr wrap="square" lIns="68583" tIns="34292" rIns="68583" bIns="34292">
            <a:spAutoFit/>
          </a:bodyPr>
          <a:lstStyle/>
          <a:p>
            <a:pPr marL="302260" indent="-302260" defTabSz="685800">
              <a:lnSpc>
                <a:spcPct val="90000"/>
              </a:lnSpc>
              <a:spcBef>
                <a:spcPct val="20000"/>
              </a:spcBef>
              <a:buSzPct val="105000"/>
              <a:buBlip>
                <a:blip r:embed="rId3"/>
              </a:buBlip>
            </a:pPr>
            <a:r>
              <a:rPr lang="zh-CN" altLang="en-US" sz="2100" dirty="0">
                <a:solidFill>
                  <a:srgbClr val="FFFFFF">
                    <a:alpha val="99000"/>
                  </a:srgbClr>
                </a:solidFill>
                <a:latin typeface="微软雅黑" panose="020B0503020204020204" pitchFamily="34" charset="-122"/>
                <a:ea typeface="微软雅黑" panose="020B0503020204020204" pitchFamily="34" charset="-122"/>
              </a:rPr>
              <a:t>中国梦的阐述</a:t>
            </a:r>
            <a:endParaRPr lang="en-US" sz="2100" dirty="0">
              <a:solidFill>
                <a:srgbClr val="FFFF00">
                  <a:alpha val="99000"/>
                </a:srgbClr>
              </a:solidFill>
              <a:latin typeface="微软雅黑" panose="020B0503020204020204" pitchFamily="34" charset="-122"/>
              <a:ea typeface="微软雅黑" panose="020B0503020204020204" pitchFamily="34" charset="-122"/>
            </a:endParaRPr>
          </a:p>
        </p:txBody>
      </p:sp>
      <p:sp>
        <p:nvSpPr>
          <p:cNvPr id="47" name="Rectangle 7"/>
          <p:cNvSpPr/>
          <p:nvPr/>
        </p:nvSpPr>
        <p:spPr>
          <a:xfrm>
            <a:off x="481881" y="2380051"/>
            <a:ext cx="8261968" cy="360098"/>
          </a:xfrm>
          <a:prstGeom prst="rect">
            <a:avLst/>
          </a:prstGeom>
        </p:spPr>
        <p:txBody>
          <a:bodyPr wrap="square" lIns="68583" tIns="34292" rIns="68583" bIns="34292">
            <a:spAutoFit/>
          </a:bodyPr>
          <a:lstStyle/>
          <a:p>
            <a:pPr marL="302260" indent="-302260" defTabSz="685800">
              <a:lnSpc>
                <a:spcPct val="90000"/>
              </a:lnSpc>
              <a:spcBef>
                <a:spcPct val="20000"/>
              </a:spcBef>
              <a:buSzPct val="105000"/>
              <a:buBlip>
                <a:blip r:embed="rId3"/>
              </a:buBlip>
            </a:pPr>
            <a:r>
              <a:rPr lang="zh-CN" altLang="en-US" sz="2100" dirty="0">
                <a:solidFill>
                  <a:srgbClr val="FFFFFF">
                    <a:alpha val="99000"/>
                  </a:srgbClr>
                </a:solidFill>
                <a:latin typeface="微软雅黑" panose="020B0503020204020204" pitchFamily="34" charset="-122"/>
                <a:ea typeface="微软雅黑" panose="020B0503020204020204" pitchFamily="34" charset="-122"/>
              </a:rPr>
              <a:t>中国梦的定义</a:t>
            </a:r>
            <a:endParaRPr lang="en-US" sz="2100" dirty="0">
              <a:solidFill>
                <a:srgbClr val="FFFF00">
                  <a:alpha val="99000"/>
                </a:srgbClr>
              </a:solidFill>
              <a:latin typeface="微软雅黑" panose="020B0503020204020204" pitchFamily="34" charset="-122"/>
              <a:ea typeface="微软雅黑" panose="020B0503020204020204" pitchFamily="34" charset="-122"/>
            </a:endParaRPr>
          </a:p>
        </p:txBody>
      </p:sp>
      <p:sp>
        <p:nvSpPr>
          <p:cNvPr id="48" name="Rectangle 8"/>
          <p:cNvSpPr/>
          <p:nvPr/>
        </p:nvSpPr>
        <p:spPr>
          <a:xfrm>
            <a:off x="501034" y="2993281"/>
            <a:ext cx="8261968" cy="360098"/>
          </a:xfrm>
          <a:prstGeom prst="rect">
            <a:avLst/>
          </a:prstGeom>
        </p:spPr>
        <p:txBody>
          <a:bodyPr wrap="square" lIns="68583" tIns="34292" rIns="68583" bIns="34292">
            <a:spAutoFit/>
          </a:bodyPr>
          <a:lstStyle/>
          <a:p>
            <a:pPr marL="302260" indent="-302260" defTabSz="685800">
              <a:lnSpc>
                <a:spcPct val="90000"/>
              </a:lnSpc>
              <a:spcBef>
                <a:spcPct val="20000"/>
              </a:spcBef>
              <a:buSzPct val="105000"/>
              <a:buBlip>
                <a:blip r:embed="rId3"/>
              </a:buBlip>
            </a:pPr>
            <a:r>
              <a:rPr lang="zh-CN" altLang="en-US" sz="2100" dirty="0">
                <a:solidFill>
                  <a:srgbClr val="FFFFFF">
                    <a:alpha val="99000"/>
                  </a:srgbClr>
                </a:solidFill>
                <a:latin typeface="微软雅黑" panose="020B0503020204020204" pitchFamily="34" charset="-122"/>
                <a:ea typeface="微软雅黑" panose="020B0503020204020204" pitchFamily="34" charset="-122"/>
              </a:rPr>
              <a:t>中国梦的演变</a:t>
            </a:r>
            <a:endParaRPr lang="en-US" sz="2100" dirty="0">
              <a:solidFill>
                <a:srgbClr val="FFFF00">
                  <a:alpha val="99000"/>
                </a:srgbClr>
              </a:solidFill>
              <a:latin typeface="微软雅黑" panose="020B0503020204020204" pitchFamily="34" charset="-122"/>
              <a:ea typeface="微软雅黑" panose="020B0503020204020204" pitchFamily="34" charset="-122"/>
            </a:endParaRPr>
          </a:p>
        </p:txBody>
      </p:sp>
      <p:sp>
        <p:nvSpPr>
          <p:cNvPr id="49" name="Rectangle 9"/>
          <p:cNvSpPr/>
          <p:nvPr/>
        </p:nvSpPr>
        <p:spPr bwMode="auto">
          <a:xfrm>
            <a:off x="398963" y="3501597"/>
            <a:ext cx="8382000" cy="457076"/>
          </a:xfrm>
          <a:prstGeom prst="rect">
            <a:avLst/>
          </a:prstGeom>
          <a:solidFill>
            <a:srgbClr val="C00000"/>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0" tIns="102875" rIns="68580" bIns="102875" numCol="1" rtlCol="0" anchor="t" anchorCtr="0" compatLnSpc="1">
            <a:spAutoFit/>
          </a:bodyPr>
          <a:lstStyle/>
          <a:p>
            <a:pPr marL="345440" indent="-345440" defTabSz="685800">
              <a:lnSpc>
                <a:spcPct val="90000"/>
              </a:lnSpc>
              <a:spcBef>
                <a:spcPct val="20000"/>
              </a:spcBef>
              <a:buSzPct val="90000"/>
              <a:buBlip>
                <a:blip r:embed="rId4"/>
              </a:buBlip>
            </a:pPr>
            <a:endParaRPr lang="en-US" sz="18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50" name="Rectangle 10"/>
          <p:cNvSpPr/>
          <p:nvPr/>
        </p:nvSpPr>
        <p:spPr>
          <a:xfrm>
            <a:off x="518995" y="3550086"/>
            <a:ext cx="8261968" cy="360098"/>
          </a:xfrm>
          <a:prstGeom prst="rect">
            <a:avLst/>
          </a:prstGeom>
        </p:spPr>
        <p:txBody>
          <a:bodyPr wrap="square" lIns="68583" tIns="34292" rIns="68583" bIns="34292">
            <a:spAutoFit/>
          </a:bodyPr>
          <a:lstStyle/>
          <a:p>
            <a:pPr marL="302260" indent="-302260" defTabSz="685800">
              <a:lnSpc>
                <a:spcPct val="90000"/>
              </a:lnSpc>
              <a:spcBef>
                <a:spcPct val="20000"/>
              </a:spcBef>
              <a:buSzPct val="105000"/>
              <a:buBlip>
                <a:blip r:embed="rId3"/>
              </a:buBlip>
            </a:pPr>
            <a:r>
              <a:rPr lang="zh-CN" altLang="en-US" sz="2100" dirty="0">
                <a:solidFill>
                  <a:srgbClr val="FFFFFF">
                    <a:alpha val="99000"/>
                  </a:srgbClr>
                </a:solidFill>
                <a:latin typeface="微软雅黑" panose="020B0503020204020204" pitchFamily="34" charset="-122"/>
                <a:ea typeface="微软雅黑" panose="020B0503020204020204" pitchFamily="34" charset="-122"/>
              </a:rPr>
              <a:t>中国梦的实现</a:t>
            </a:r>
            <a:endParaRPr lang="en-US" sz="2100" dirty="0">
              <a:solidFill>
                <a:srgbClr val="FFFF00">
                  <a:alpha val="99000"/>
                </a:srgbClr>
              </a:solidFill>
              <a:latin typeface="微软雅黑" panose="020B0503020204020204" pitchFamily="34" charset="-122"/>
              <a:ea typeface="微软雅黑" panose="020B0503020204020204" pitchFamily="34" charset="-122"/>
            </a:endParaRPr>
          </a:p>
        </p:txBody>
      </p:sp>
      <p:sp>
        <p:nvSpPr>
          <p:cNvPr id="51" name="Title 2"/>
          <p:cNvSpPr txBox="1"/>
          <p:nvPr/>
        </p:nvSpPr>
        <p:spPr>
          <a:xfrm>
            <a:off x="389436" y="1047901"/>
            <a:ext cx="8363938" cy="457049"/>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dirty="0">
                <a:solidFill>
                  <a:schemeClr val="accent2"/>
                </a:solidFill>
              </a:rPr>
              <a:t>目录 </a:t>
            </a:r>
            <a:r>
              <a:rPr lang="en-US" altLang="zh-CN" dirty="0">
                <a:solidFill>
                  <a:schemeClr val="accent2"/>
                </a:solidFill>
              </a:rPr>
              <a:t>CONTENTS</a:t>
            </a:r>
            <a:endParaRPr lang="en-US" dirty="0">
              <a:solidFill>
                <a:schemeClr val="accent2"/>
              </a:solidFill>
            </a:endParaRPr>
          </a:p>
        </p:txBody>
      </p:sp>
      <p:sp>
        <p:nvSpPr>
          <p:cNvPr id="52" name="Rectangle 9"/>
          <p:cNvSpPr/>
          <p:nvPr/>
        </p:nvSpPr>
        <p:spPr bwMode="auto">
          <a:xfrm>
            <a:off x="398963" y="4083918"/>
            <a:ext cx="8382000" cy="457076"/>
          </a:xfrm>
          <a:prstGeom prst="rect">
            <a:avLst/>
          </a:prstGeom>
          <a:solidFill>
            <a:srgbClr val="9E0000"/>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0" tIns="102875" rIns="68580" bIns="102875" numCol="1" rtlCol="0" anchor="t" anchorCtr="0" compatLnSpc="1">
            <a:spAutoFit/>
          </a:bodyPr>
          <a:lstStyle/>
          <a:p>
            <a:pPr marL="345440" indent="-345440" defTabSz="685800">
              <a:lnSpc>
                <a:spcPct val="90000"/>
              </a:lnSpc>
              <a:spcBef>
                <a:spcPct val="20000"/>
              </a:spcBef>
              <a:buSzPct val="90000"/>
              <a:buBlip>
                <a:blip r:embed="rId4"/>
              </a:buBlip>
            </a:pPr>
            <a:endParaRPr lang="en-US" sz="18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53" name="Rectangle 10"/>
          <p:cNvSpPr/>
          <p:nvPr/>
        </p:nvSpPr>
        <p:spPr>
          <a:xfrm>
            <a:off x="518995" y="4124267"/>
            <a:ext cx="8261968" cy="360098"/>
          </a:xfrm>
          <a:prstGeom prst="rect">
            <a:avLst/>
          </a:prstGeom>
        </p:spPr>
        <p:txBody>
          <a:bodyPr wrap="square" lIns="68583" tIns="34292" rIns="68583" bIns="34292">
            <a:spAutoFit/>
          </a:bodyPr>
          <a:lstStyle/>
          <a:p>
            <a:pPr marL="302260" indent="-302260" defTabSz="685800">
              <a:lnSpc>
                <a:spcPct val="90000"/>
              </a:lnSpc>
              <a:spcBef>
                <a:spcPct val="20000"/>
              </a:spcBef>
              <a:buSzPct val="105000"/>
              <a:buBlip>
                <a:blip r:embed="rId3"/>
              </a:buBlip>
            </a:pPr>
            <a:r>
              <a:rPr lang="zh-CN" altLang="en-US" sz="2100" dirty="0">
                <a:solidFill>
                  <a:srgbClr val="FFFFFF">
                    <a:alpha val="99000"/>
                  </a:srgbClr>
                </a:solidFill>
                <a:latin typeface="微软雅黑" panose="020B0503020204020204" pitchFamily="34" charset="-122"/>
                <a:ea typeface="微软雅黑" panose="020B0503020204020204" pitchFamily="34" charset="-122"/>
              </a:rPr>
              <a:t>中国梦人民的梦</a:t>
            </a:r>
            <a:endParaRPr lang="en-US" sz="2100" dirty="0">
              <a:solidFill>
                <a:srgbClr val="FFFF00">
                  <a:alpha val="99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0-#ppt_w/2"/>
                                          </p:val>
                                        </p:tav>
                                        <p:tav tm="100000">
                                          <p:val>
                                            <p:strVal val="#ppt_x"/>
                                          </p:val>
                                        </p:tav>
                                      </p:tavLst>
                                    </p:anim>
                                    <p:anim calcmode="lin" valueType="num">
                                      <p:cBhvr additive="base">
                                        <p:cTn id="12" dur="1000" fill="hold"/>
                                        <p:tgtEl>
                                          <p:spTgt spid="4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decel="10000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1000" fill="hold"/>
                                        <p:tgtEl>
                                          <p:spTgt spid="46"/>
                                        </p:tgtEl>
                                        <p:attrNameLst>
                                          <p:attrName>ppt_x</p:attrName>
                                        </p:attrNameLst>
                                      </p:cBhvr>
                                      <p:tavLst>
                                        <p:tav tm="0">
                                          <p:val>
                                            <p:strVal val="0-#ppt_w/2"/>
                                          </p:val>
                                        </p:tav>
                                        <p:tav tm="100000">
                                          <p:val>
                                            <p:strVal val="#ppt_x"/>
                                          </p:val>
                                        </p:tav>
                                      </p:tavLst>
                                    </p:anim>
                                    <p:anim calcmode="lin" valueType="num">
                                      <p:cBhvr additive="base">
                                        <p:cTn id="17" dur="1000" fill="hold"/>
                                        <p:tgtEl>
                                          <p:spTgt spid="4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decel="100000"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1000" fill="hold"/>
                                        <p:tgtEl>
                                          <p:spTgt spid="44"/>
                                        </p:tgtEl>
                                        <p:attrNameLst>
                                          <p:attrName>ppt_x</p:attrName>
                                        </p:attrNameLst>
                                      </p:cBhvr>
                                      <p:tavLst>
                                        <p:tav tm="0">
                                          <p:val>
                                            <p:strVal val="0-#ppt_w/2"/>
                                          </p:val>
                                        </p:tav>
                                        <p:tav tm="100000">
                                          <p:val>
                                            <p:strVal val="#ppt_x"/>
                                          </p:val>
                                        </p:tav>
                                      </p:tavLst>
                                    </p:anim>
                                    <p:anim calcmode="lin" valueType="num">
                                      <p:cBhvr additive="base">
                                        <p:cTn id="22" dur="1000" fill="hold"/>
                                        <p:tgtEl>
                                          <p:spTgt spid="44"/>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8" decel="10000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1000" fill="hold"/>
                                        <p:tgtEl>
                                          <p:spTgt spid="47"/>
                                        </p:tgtEl>
                                        <p:attrNameLst>
                                          <p:attrName>ppt_x</p:attrName>
                                        </p:attrNameLst>
                                      </p:cBhvr>
                                      <p:tavLst>
                                        <p:tav tm="0">
                                          <p:val>
                                            <p:strVal val="0-#ppt_w/2"/>
                                          </p:val>
                                        </p:tav>
                                        <p:tav tm="100000">
                                          <p:val>
                                            <p:strVal val="#ppt_x"/>
                                          </p:val>
                                        </p:tav>
                                      </p:tavLst>
                                    </p:anim>
                                    <p:anim calcmode="lin" valueType="num">
                                      <p:cBhvr additive="base">
                                        <p:cTn id="27" dur="1000" fill="hold"/>
                                        <p:tgtEl>
                                          <p:spTgt spid="47"/>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8" decel="10000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1000" fill="hold"/>
                                        <p:tgtEl>
                                          <p:spTgt spid="45"/>
                                        </p:tgtEl>
                                        <p:attrNameLst>
                                          <p:attrName>ppt_x</p:attrName>
                                        </p:attrNameLst>
                                      </p:cBhvr>
                                      <p:tavLst>
                                        <p:tav tm="0">
                                          <p:val>
                                            <p:strVal val="0-#ppt_w/2"/>
                                          </p:val>
                                        </p:tav>
                                        <p:tav tm="100000">
                                          <p:val>
                                            <p:strVal val="#ppt_x"/>
                                          </p:val>
                                        </p:tav>
                                      </p:tavLst>
                                    </p:anim>
                                    <p:anim calcmode="lin" valueType="num">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par>
                          <p:cTn id="33" fill="hold">
                            <p:stCondLst>
                              <p:cond delay="5500"/>
                            </p:stCondLst>
                            <p:childTnLst>
                              <p:par>
                                <p:cTn id="34" presetID="2" presetClass="entr" presetSubtype="8" decel="10000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1000" fill="hold"/>
                                        <p:tgtEl>
                                          <p:spTgt spid="48"/>
                                        </p:tgtEl>
                                        <p:attrNameLst>
                                          <p:attrName>ppt_x</p:attrName>
                                        </p:attrNameLst>
                                      </p:cBhvr>
                                      <p:tavLst>
                                        <p:tav tm="0">
                                          <p:val>
                                            <p:strVal val="0-#ppt_w/2"/>
                                          </p:val>
                                        </p:tav>
                                        <p:tav tm="100000">
                                          <p:val>
                                            <p:strVal val="#ppt_x"/>
                                          </p:val>
                                        </p:tav>
                                      </p:tavLst>
                                    </p:anim>
                                    <p:anim calcmode="lin" valueType="num">
                                      <p:cBhvr additive="base">
                                        <p:cTn id="37" dur="1000" fill="hold"/>
                                        <p:tgtEl>
                                          <p:spTgt spid="48"/>
                                        </p:tgtEl>
                                        <p:attrNameLst>
                                          <p:attrName>ppt_y</p:attrName>
                                        </p:attrNameLst>
                                      </p:cBhvr>
                                      <p:tavLst>
                                        <p:tav tm="0">
                                          <p:val>
                                            <p:strVal val="#ppt_y"/>
                                          </p:val>
                                        </p:tav>
                                        <p:tav tm="100000">
                                          <p:val>
                                            <p:strVal val="#ppt_y"/>
                                          </p:val>
                                        </p:tav>
                                      </p:tavLst>
                                    </p:anim>
                                  </p:childTnLst>
                                </p:cTn>
                              </p:par>
                            </p:childTnLst>
                          </p:cTn>
                        </p:par>
                        <p:par>
                          <p:cTn id="38" fill="hold">
                            <p:stCondLst>
                              <p:cond delay="6500"/>
                            </p:stCondLst>
                            <p:childTnLst>
                              <p:par>
                                <p:cTn id="39" presetID="2" presetClass="entr" presetSubtype="8" decel="100000"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1000" fill="hold"/>
                                        <p:tgtEl>
                                          <p:spTgt spid="49"/>
                                        </p:tgtEl>
                                        <p:attrNameLst>
                                          <p:attrName>ppt_x</p:attrName>
                                        </p:attrNameLst>
                                      </p:cBhvr>
                                      <p:tavLst>
                                        <p:tav tm="0">
                                          <p:val>
                                            <p:strVal val="0-#ppt_w/2"/>
                                          </p:val>
                                        </p:tav>
                                        <p:tav tm="100000">
                                          <p:val>
                                            <p:strVal val="#ppt_x"/>
                                          </p:val>
                                        </p:tav>
                                      </p:tavLst>
                                    </p:anim>
                                    <p:anim calcmode="lin" valueType="num">
                                      <p:cBhvr additive="base">
                                        <p:cTn id="42" dur="1000" fill="hold"/>
                                        <p:tgtEl>
                                          <p:spTgt spid="49"/>
                                        </p:tgtEl>
                                        <p:attrNameLst>
                                          <p:attrName>ppt_y</p:attrName>
                                        </p:attrNameLst>
                                      </p:cBhvr>
                                      <p:tavLst>
                                        <p:tav tm="0">
                                          <p:val>
                                            <p:strVal val="#ppt_y"/>
                                          </p:val>
                                        </p:tav>
                                        <p:tav tm="100000">
                                          <p:val>
                                            <p:strVal val="#ppt_y"/>
                                          </p:val>
                                        </p:tav>
                                      </p:tavLst>
                                    </p:anim>
                                  </p:childTnLst>
                                </p:cTn>
                              </p:par>
                            </p:childTnLst>
                          </p:cTn>
                        </p:par>
                        <p:par>
                          <p:cTn id="43" fill="hold">
                            <p:stCondLst>
                              <p:cond delay="7500"/>
                            </p:stCondLst>
                            <p:childTnLst>
                              <p:par>
                                <p:cTn id="44" presetID="2" presetClass="entr" presetSubtype="8" decel="100000"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 calcmode="lin" valueType="num">
                                      <p:cBhvr additive="base">
                                        <p:cTn id="46" dur="1000" fill="hold"/>
                                        <p:tgtEl>
                                          <p:spTgt spid="50"/>
                                        </p:tgtEl>
                                        <p:attrNameLst>
                                          <p:attrName>ppt_x</p:attrName>
                                        </p:attrNameLst>
                                      </p:cBhvr>
                                      <p:tavLst>
                                        <p:tav tm="0">
                                          <p:val>
                                            <p:strVal val="0-#ppt_w/2"/>
                                          </p:val>
                                        </p:tav>
                                        <p:tav tm="100000">
                                          <p:val>
                                            <p:strVal val="#ppt_x"/>
                                          </p:val>
                                        </p:tav>
                                      </p:tavLst>
                                    </p:anim>
                                    <p:anim calcmode="lin" valueType="num">
                                      <p:cBhvr additive="base">
                                        <p:cTn id="47" dur="1000" fill="hold"/>
                                        <p:tgtEl>
                                          <p:spTgt spid="50"/>
                                        </p:tgtEl>
                                        <p:attrNameLst>
                                          <p:attrName>ppt_y</p:attrName>
                                        </p:attrNameLst>
                                      </p:cBhvr>
                                      <p:tavLst>
                                        <p:tav tm="0">
                                          <p:val>
                                            <p:strVal val="#ppt_y"/>
                                          </p:val>
                                        </p:tav>
                                        <p:tav tm="100000">
                                          <p:val>
                                            <p:strVal val="#ppt_y"/>
                                          </p:val>
                                        </p:tav>
                                      </p:tavLst>
                                    </p:anim>
                                  </p:childTnLst>
                                </p:cTn>
                              </p:par>
                            </p:childTnLst>
                          </p:cTn>
                        </p:par>
                        <p:par>
                          <p:cTn id="48" fill="hold">
                            <p:stCondLst>
                              <p:cond delay="8500"/>
                            </p:stCondLst>
                            <p:childTnLst>
                              <p:par>
                                <p:cTn id="49" presetID="2" presetClass="entr" presetSubtype="8" decel="10000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additive="base">
                                        <p:cTn id="51" dur="1000" fill="hold"/>
                                        <p:tgtEl>
                                          <p:spTgt spid="52"/>
                                        </p:tgtEl>
                                        <p:attrNameLst>
                                          <p:attrName>ppt_x</p:attrName>
                                        </p:attrNameLst>
                                      </p:cBhvr>
                                      <p:tavLst>
                                        <p:tav tm="0">
                                          <p:val>
                                            <p:strVal val="0-#ppt_w/2"/>
                                          </p:val>
                                        </p:tav>
                                        <p:tav tm="100000">
                                          <p:val>
                                            <p:strVal val="#ppt_x"/>
                                          </p:val>
                                        </p:tav>
                                      </p:tavLst>
                                    </p:anim>
                                    <p:anim calcmode="lin" valueType="num">
                                      <p:cBhvr additive="base">
                                        <p:cTn id="52" dur="1000" fill="hold"/>
                                        <p:tgtEl>
                                          <p:spTgt spid="52"/>
                                        </p:tgtEl>
                                        <p:attrNameLst>
                                          <p:attrName>ppt_y</p:attrName>
                                        </p:attrNameLst>
                                      </p:cBhvr>
                                      <p:tavLst>
                                        <p:tav tm="0">
                                          <p:val>
                                            <p:strVal val="#ppt_y"/>
                                          </p:val>
                                        </p:tav>
                                        <p:tav tm="100000">
                                          <p:val>
                                            <p:strVal val="#ppt_y"/>
                                          </p:val>
                                        </p:tav>
                                      </p:tavLst>
                                    </p:anim>
                                  </p:childTnLst>
                                </p:cTn>
                              </p:par>
                            </p:childTnLst>
                          </p:cTn>
                        </p:par>
                        <p:par>
                          <p:cTn id="53" fill="hold">
                            <p:stCondLst>
                              <p:cond delay="9500"/>
                            </p:stCondLst>
                            <p:childTnLst>
                              <p:par>
                                <p:cTn id="54" presetID="2" presetClass="entr" presetSubtype="8" decel="100000"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1000" fill="hold"/>
                                        <p:tgtEl>
                                          <p:spTgt spid="53"/>
                                        </p:tgtEl>
                                        <p:attrNameLst>
                                          <p:attrName>ppt_x</p:attrName>
                                        </p:attrNameLst>
                                      </p:cBhvr>
                                      <p:tavLst>
                                        <p:tav tm="0">
                                          <p:val>
                                            <p:strVal val="0-#ppt_w/2"/>
                                          </p:val>
                                        </p:tav>
                                        <p:tav tm="100000">
                                          <p:val>
                                            <p:strVal val="#ppt_x"/>
                                          </p:val>
                                        </p:tav>
                                      </p:tavLst>
                                    </p:anim>
                                    <p:anim calcmode="lin" valueType="num">
                                      <p:cBhvr additive="base">
                                        <p:cTn id="57"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p:bldP spid="47" grpId="0"/>
      <p:bldP spid="48" grpId="0"/>
      <p:bldP spid="49" grpId="0" animBg="1"/>
      <p:bldP spid="50" grpId="0"/>
      <p:bldP spid="51" grpId="0"/>
      <p:bldP spid="52" grpId="0" animBg="1"/>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Tile"/>
          <p:cNvSpPr/>
          <p:nvPr/>
        </p:nvSpPr>
        <p:spPr bwMode="auto">
          <a:xfrm>
            <a:off x="3014924" y="2326604"/>
            <a:ext cx="5373500" cy="2117354"/>
          </a:xfrm>
          <a:prstGeom prst="rect">
            <a:avLst/>
          </a:prstGeom>
          <a:solidFill>
            <a:srgbClr val="C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lstStyle/>
          <a:p>
            <a:pPr algn="ctr" defTabSz="685165"/>
            <a:endParaRPr lang="en-US" sz="1700" dirty="0">
              <a:solidFill>
                <a:schemeClr val="tx1">
                  <a:lumMod val="20000"/>
                  <a:lumOff val="80000"/>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4" name="组合 3"/>
          <p:cNvGrpSpPr/>
          <p:nvPr/>
        </p:nvGrpSpPr>
        <p:grpSpPr>
          <a:xfrm>
            <a:off x="3014924" y="1131590"/>
            <a:ext cx="5373500" cy="1124712"/>
            <a:chOff x="3008303" y="947472"/>
            <a:chExt cx="5373500" cy="1124712"/>
          </a:xfrm>
          <a:solidFill>
            <a:srgbClr val="C00000"/>
          </a:solidFill>
        </p:grpSpPr>
        <p:sp>
          <p:nvSpPr>
            <p:cNvPr id="5" name="Arrow Bar"/>
            <p:cNvSpPr/>
            <p:nvPr/>
          </p:nvSpPr>
          <p:spPr bwMode="auto">
            <a:xfrm>
              <a:off x="3008303" y="947472"/>
              <a:ext cx="5373500" cy="1124712"/>
            </a:xfrm>
            <a:prstGeom prst="rect">
              <a:avLst/>
            </a:prstGeom>
            <a:solidFill>
              <a:srgbClr val="F2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lstStyle/>
            <a:p>
              <a:pPr algn="ctr" defTabSz="685165"/>
              <a:endParaRPr lang="en-US" sz="1700" dirty="0">
                <a:solidFill>
                  <a:schemeClr val="tx1">
                    <a:lumMod val="20000"/>
                    <a:lumOff val="80000"/>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Circle Arrow"/>
            <p:cNvSpPr>
              <a:spLocks noEditPoints="1"/>
            </p:cNvSpPr>
            <p:nvPr/>
          </p:nvSpPr>
          <p:spPr bwMode="auto">
            <a:xfrm rot="5400000">
              <a:off x="7463204" y="1216326"/>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solidFill>
            <a:ln>
              <a:noFill/>
            </a:ln>
          </p:spPr>
          <p:txBody>
            <a:bodyPr vert="horz" wrap="square" lIns="68550" tIns="34276" rIns="68550" bIns="34276" numCol="1" anchor="t" anchorCtr="0" compatLnSpc="1"/>
            <a:lstStyle/>
            <a:p>
              <a:endParaRPr lang="en-US" sz="1400" dirty="0">
                <a:latin typeface="微软雅黑" panose="020B0503020204020204" pitchFamily="34" charset="-122"/>
                <a:ea typeface="微软雅黑" panose="020B0503020204020204" pitchFamily="34" charset="-122"/>
              </a:endParaRPr>
            </a:p>
          </p:txBody>
        </p:sp>
      </p:grpSp>
      <p:sp>
        <p:nvSpPr>
          <p:cNvPr id="7" name="TechEd Tile"/>
          <p:cNvSpPr/>
          <p:nvPr/>
        </p:nvSpPr>
        <p:spPr bwMode="auto">
          <a:xfrm>
            <a:off x="823242" y="1131590"/>
            <a:ext cx="2119674" cy="1124712"/>
          </a:xfrm>
          <a:prstGeom prst="rect">
            <a:avLst/>
          </a:prstGeom>
          <a:solidFill>
            <a:srgbClr val="FF66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lstStyle/>
          <a:p>
            <a:pPr algn="ctr" defTabSz="685165"/>
            <a:endParaRPr lang="en-US" sz="1700" dirty="0">
              <a:solidFill>
                <a:schemeClr val="tx1">
                  <a:lumMod val="20000"/>
                  <a:lumOff val="80000"/>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Title 1"/>
          <p:cNvSpPr txBox="1"/>
          <p:nvPr/>
        </p:nvSpPr>
        <p:spPr>
          <a:xfrm>
            <a:off x="3162206" y="2321586"/>
            <a:ext cx="4959201" cy="1142621"/>
          </a:xfrm>
          <a:prstGeom prst="rect">
            <a:avLst/>
          </a:prstGeom>
        </p:spPr>
        <p:txBody>
          <a:bodyPr anchor="ctr" anchorCtr="0">
            <a:noAutofit/>
          </a:bodyPr>
          <a:lstStyle>
            <a:lvl1pPr algn="l" defTabSz="68516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stStyle>
          <a:p>
            <a:endParaRPr lang="en-US" dirty="0">
              <a:latin typeface="微软雅黑" panose="020B0503020204020204" pitchFamily="34" charset="-122"/>
              <a:ea typeface="微软雅黑" panose="020B0503020204020204" pitchFamily="34" charset="-122"/>
            </a:endParaRPr>
          </a:p>
        </p:txBody>
      </p:sp>
      <p:sp>
        <p:nvSpPr>
          <p:cNvPr id="9" name="Title 1"/>
          <p:cNvSpPr txBox="1"/>
          <p:nvPr/>
        </p:nvSpPr>
        <p:spPr>
          <a:xfrm>
            <a:off x="3203848" y="2859782"/>
            <a:ext cx="4959201" cy="1142621"/>
          </a:xfrm>
          <a:prstGeom prst="rect">
            <a:avLst/>
          </a:prstGeom>
        </p:spPr>
        <p:txBody>
          <a:bodyPr anchor="ctr" anchorCtr="0">
            <a:noAutofit/>
          </a:bodyPr>
          <a:lstStyle>
            <a:lvl1pPr algn="l" defTabSz="68516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stStyle>
          <a:p>
            <a:pPr marL="0" lvl="2" eaLnBrk="0" fontAlgn="ctr" hangingPunct="0">
              <a:buClr>
                <a:srgbClr val="FF0000"/>
              </a:buClr>
              <a:buSzPct val="70000"/>
              <a:tabLst>
                <a:tab pos="136525" algn="l"/>
              </a:tabLst>
              <a:defRPr/>
            </a:pPr>
            <a:r>
              <a:rPr lang="zh-CN" altLang="zh-CN" sz="1600" dirty="0">
                <a:latin typeface="微软雅黑" panose="020B0503020204020204" pitchFamily="34" charset="-122"/>
                <a:ea typeface="微软雅黑" panose="020B0503020204020204" pitchFamily="34" charset="-122"/>
              </a:rPr>
              <a:t>习近平强调反腐败是实现</a:t>
            </a:r>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中国梦</a:t>
            </a:r>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前提</a:t>
            </a:r>
          </a:p>
        </p:txBody>
      </p:sp>
      <p:sp>
        <p:nvSpPr>
          <p:cNvPr id="10" name="矩形 9"/>
          <p:cNvSpPr/>
          <p:nvPr/>
        </p:nvSpPr>
        <p:spPr>
          <a:xfrm>
            <a:off x="1171600" y="1462013"/>
            <a:ext cx="1600200" cy="461665"/>
          </a:xfrm>
          <a:prstGeom prst="rect">
            <a:avLst/>
          </a:prstGeom>
          <a:noFill/>
        </p:spPr>
        <p:txBody>
          <a:bodyPr wrap="square">
            <a:spAutoFit/>
          </a:bodyPr>
          <a:lstStyle/>
          <a:p>
            <a:r>
              <a:rPr lang="zh-CN" altLang="en-US" sz="2400" b="1" dirty="0">
                <a:latin typeface="微软雅黑" panose="020B0503020204020204" pitchFamily="34" charset="-122"/>
                <a:ea typeface="微软雅黑" panose="020B0503020204020204" pitchFamily="34" charset="-122"/>
              </a:rPr>
              <a:t>第四部分</a:t>
            </a:r>
          </a:p>
        </p:txBody>
      </p:sp>
      <p:sp>
        <p:nvSpPr>
          <p:cNvPr id="12" name="Text Box 76"/>
          <p:cNvSpPr txBox="1">
            <a:spLocks noChangeArrowheads="1"/>
          </p:cNvSpPr>
          <p:nvPr/>
        </p:nvSpPr>
        <p:spPr bwMode="auto">
          <a:xfrm>
            <a:off x="3188308" y="2643758"/>
            <a:ext cx="4281434" cy="590931"/>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3600" b="1" dirty="0">
                <a:solidFill>
                  <a:srgbClr val="FFFFFF">
                    <a:alpha val="99000"/>
                  </a:srgbClr>
                </a:solidFill>
                <a:latin typeface="微软雅黑" panose="020B0503020204020204" pitchFamily="34" charset="-122"/>
                <a:ea typeface="微软雅黑" panose="020B0503020204020204" pitchFamily="34" charset="-122"/>
              </a:rPr>
              <a:t>中国梦的实现</a:t>
            </a:r>
            <a:endParaRPr lang="en-US" altLang="zh-CN" sz="3600" b="1" dirty="0">
              <a:solidFill>
                <a:srgbClr val="FFFF00">
                  <a:alpha val="99000"/>
                </a:srgbClr>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425" y="2326604"/>
            <a:ext cx="2120491" cy="211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750" fill="hold"/>
                                        <p:tgtEl>
                                          <p:spTgt spid="1026"/>
                                        </p:tgtEl>
                                        <p:attrNameLst>
                                          <p:attrName>ppt_x</p:attrName>
                                        </p:attrNameLst>
                                      </p:cBhvr>
                                      <p:tavLst>
                                        <p:tav tm="0">
                                          <p:val>
                                            <p:strVal val="0-#ppt_w/2"/>
                                          </p:val>
                                        </p:tav>
                                        <p:tav tm="100000">
                                          <p:val>
                                            <p:strVal val="#ppt_x"/>
                                          </p:val>
                                        </p:tav>
                                      </p:tavLst>
                                    </p:anim>
                                    <p:anim calcmode="lin" valueType="num">
                                      <p:cBhvr additive="base">
                                        <p:cTn id="22" dur="750" fill="hold"/>
                                        <p:tgtEl>
                                          <p:spTgt spid="10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16" presetClass="entr" presetSubtype="21" fill="hold" grpId="0" nodeType="afterEffect" nodePh="1">
                                  <p:stCondLst>
                                    <p:cond delay="0"/>
                                  </p:stCondLst>
                                  <p:endCondLst>
                                    <p:cond evt="begin" delay="0">
                                      <p:tn val="28"/>
                                    </p:cond>
                                  </p:end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750"/>
                                        <p:tgtEl>
                                          <p:spTgt spid="8"/>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lide(fromTop)">
                                      <p:cBhvr>
                                        <p:cTn id="33" dur="500"/>
                                        <p:tgtEl>
                                          <p:spTgt spid="12"/>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750"/>
                                        <p:tgtEl>
                                          <p:spTgt spid="9"/>
                                        </p:tgtEl>
                                      </p:cBhvr>
                                    </p:animEffect>
                                    <p:anim calcmode="lin" valueType="num">
                                      <p:cBhvr>
                                        <p:cTn id="38" dur="750" fill="hold"/>
                                        <p:tgtEl>
                                          <p:spTgt spid="9"/>
                                        </p:tgtEl>
                                        <p:attrNameLst>
                                          <p:attrName>ppt_x</p:attrName>
                                        </p:attrNameLst>
                                      </p:cBhvr>
                                      <p:tavLst>
                                        <p:tav tm="0">
                                          <p:val>
                                            <p:strVal val="#ppt_x"/>
                                          </p:val>
                                        </p:tav>
                                        <p:tav tm="100000">
                                          <p:val>
                                            <p:strVal val="#ppt_x"/>
                                          </p:val>
                                        </p:tav>
                                      </p:tavLst>
                                    </p:anim>
                                    <p:anim calcmode="lin" valueType="num">
                                      <p:cBhvr>
                                        <p:cTn id="39"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Tile"/>
          <p:cNvSpPr/>
          <p:nvPr/>
        </p:nvSpPr>
        <p:spPr bwMode="auto">
          <a:xfrm>
            <a:off x="3275856" y="993142"/>
            <a:ext cx="5112568" cy="3517254"/>
          </a:xfrm>
          <a:prstGeom prst="rect">
            <a:avLst/>
          </a:prstGeom>
          <a:solidFill>
            <a:srgbClr val="E20000"/>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pP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8" name="Title 1"/>
          <p:cNvSpPr txBox="1"/>
          <p:nvPr/>
        </p:nvSpPr>
        <p:spPr>
          <a:xfrm>
            <a:off x="3162206" y="2249578"/>
            <a:ext cx="4959201" cy="1142621"/>
          </a:xfrm>
          <a:prstGeom prst="rect">
            <a:avLst/>
          </a:prstGeom>
        </p:spPr>
        <p:txBody>
          <a:bodyPr anchor="ctr" anchorCtr="0">
            <a:noAutofit/>
          </a:bodyPr>
          <a:lstStyle>
            <a:lvl1pPr algn="l" defTabSz="68516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stStyle>
          <a:p>
            <a:endParaRPr lang="en-US" dirty="0">
              <a:latin typeface="微软雅黑" panose="020B0503020204020204" pitchFamily="34" charset="-122"/>
              <a:ea typeface="微软雅黑" panose="020B0503020204020204" pitchFamily="34" charset="-122"/>
            </a:endParaRPr>
          </a:p>
        </p:txBody>
      </p:sp>
      <p:sp>
        <p:nvSpPr>
          <p:cNvPr id="9" name="Title 1"/>
          <p:cNvSpPr txBox="1"/>
          <p:nvPr/>
        </p:nvSpPr>
        <p:spPr>
          <a:xfrm>
            <a:off x="3419872" y="1275606"/>
            <a:ext cx="4752528" cy="2952328"/>
          </a:xfrm>
          <a:prstGeom prst="rect">
            <a:avLst/>
          </a:prstGeom>
        </p:spPr>
        <p:txBody>
          <a:bodyPr anchor="ctr" anchorCtr="0">
            <a:noAutofit/>
          </a:bodyPr>
          <a:lstStyle>
            <a:defPPr>
              <a:defRPr lang="zh-CN"/>
            </a:defPPr>
            <a:lvl1pPr defTabSz="685165">
              <a:lnSpc>
                <a:spcPct val="90000"/>
              </a:lnSpc>
              <a:spcBef>
                <a:spcPct val="0"/>
              </a:spcBef>
              <a:buNone/>
              <a:defRPr sz="3000" b="1" cap="none" spc="-75" baseline="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vl3pPr marL="0" lvl="2" eaLnBrk="0" fontAlgn="ctr" hangingPunct="0">
              <a:lnSpc>
                <a:spcPct val="150000"/>
              </a:lnSpc>
              <a:buClr>
                <a:srgbClr val="FF0000"/>
              </a:buClr>
              <a:buSzPct val="70000"/>
              <a:tabLst>
                <a:tab pos="136525" algn="l"/>
              </a:tabLst>
              <a:defRPr sz="1400">
                <a:latin typeface="微软雅黑" panose="020B0503020204020204" pitchFamily="34" charset="-122"/>
                <a:ea typeface="微软雅黑" panose="020B0503020204020204" pitchFamily="34" charset="-122"/>
              </a:defRPr>
            </a:lvl3pPr>
          </a:lstStyle>
          <a:p>
            <a:pPr lvl="2"/>
            <a:r>
              <a:rPr lang="zh-CN" altLang="zh-CN" sz="1600" b="1" dirty="0"/>
              <a:t>习近平强调反腐败是实现</a:t>
            </a:r>
            <a:r>
              <a:rPr lang="en-US" altLang="zh-CN" sz="1600" b="1" dirty="0"/>
              <a:t>“</a:t>
            </a:r>
            <a:r>
              <a:rPr lang="zh-CN" altLang="zh-CN" sz="1600" b="1" dirty="0"/>
              <a:t>中国梦</a:t>
            </a:r>
            <a:r>
              <a:rPr lang="en-US" altLang="zh-CN" sz="1600" b="1" dirty="0"/>
              <a:t>”</a:t>
            </a:r>
            <a:r>
              <a:rPr lang="zh-CN" altLang="zh-CN" sz="1600" b="1" dirty="0"/>
              <a:t>前提</a:t>
            </a:r>
            <a:endParaRPr lang="zh-CN" altLang="zh-CN" sz="1600" dirty="0"/>
          </a:p>
          <a:p>
            <a:pPr>
              <a:lnSpc>
                <a:spcPct val="150000"/>
              </a:lnSpc>
              <a:spcBef>
                <a:spcPts val="0"/>
              </a:spcBef>
            </a:pPr>
            <a:r>
              <a:rPr lang="zh-CN" altLang="zh-CN" sz="1200" b="0" dirty="0">
                <a:solidFill>
                  <a:schemeClr val="tx1"/>
                </a:solidFill>
                <a:latin typeface="微软雅黑" panose="020B0503020204020204" pitchFamily="34" charset="-122"/>
                <a:ea typeface="微软雅黑" panose="020B0503020204020204" pitchFamily="34" charset="-122"/>
                <a:cs typeface="+mn-cs"/>
              </a:rPr>
              <a:t>中共中央总书记、中共中央军委主席习近平</a:t>
            </a:r>
            <a:r>
              <a:rPr lang="en-US" altLang="zh-CN" sz="1200" b="0" dirty="0">
                <a:solidFill>
                  <a:schemeClr val="tx1"/>
                </a:solidFill>
                <a:latin typeface="微软雅黑" panose="020B0503020204020204" pitchFamily="34" charset="-122"/>
                <a:ea typeface="微软雅黑" panose="020B0503020204020204" pitchFamily="34" charset="-122"/>
                <a:cs typeface="+mn-cs"/>
              </a:rPr>
              <a:t>22</a:t>
            </a:r>
            <a:r>
              <a:rPr lang="zh-CN" altLang="zh-CN" sz="1200" b="0" dirty="0">
                <a:solidFill>
                  <a:schemeClr val="tx1"/>
                </a:solidFill>
                <a:latin typeface="微软雅黑" panose="020B0503020204020204" pitchFamily="34" charset="-122"/>
                <a:ea typeface="微软雅黑" panose="020B0503020204020204" pitchFamily="34" charset="-122"/>
                <a:cs typeface="+mn-cs"/>
              </a:rPr>
              <a:t>日在中国共产党第十八届中央纪律检查委员会第二次全体会议上发表重要讲话。</a:t>
            </a:r>
            <a:r>
              <a:rPr lang="zh-CN" altLang="zh-CN" sz="1200" dirty="0">
                <a:solidFill>
                  <a:schemeClr val="accent5"/>
                </a:solidFill>
                <a:latin typeface="微软雅黑" panose="020B0503020204020204" pitchFamily="34" charset="-122"/>
                <a:ea typeface="微软雅黑" panose="020B0503020204020204" pitchFamily="34" charset="-122"/>
                <a:cs typeface="+mn-cs"/>
              </a:rPr>
              <a:t>他强调，全党同志要按照党的十八大的部署，坚持以邓小平理论、</a:t>
            </a:r>
            <a:r>
              <a:rPr lang="en-US" altLang="zh-CN" sz="1200" dirty="0">
                <a:solidFill>
                  <a:schemeClr val="accent5"/>
                </a:solidFill>
                <a:latin typeface="微软雅黑" panose="020B0503020204020204" pitchFamily="34" charset="-122"/>
                <a:ea typeface="微软雅黑" panose="020B0503020204020204" pitchFamily="34" charset="-122"/>
                <a:cs typeface="+mn-cs"/>
              </a:rPr>
              <a:t>“</a:t>
            </a:r>
            <a:r>
              <a:rPr lang="zh-CN" altLang="zh-CN" sz="1200" dirty="0">
                <a:solidFill>
                  <a:schemeClr val="accent5"/>
                </a:solidFill>
                <a:latin typeface="微软雅黑" panose="020B0503020204020204" pitchFamily="34" charset="-122"/>
                <a:ea typeface="微软雅黑" panose="020B0503020204020204" pitchFamily="34" charset="-122"/>
                <a:cs typeface="+mn-cs"/>
              </a:rPr>
              <a:t>三个代表</a:t>
            </a:r>
            <a:r>
              <a:rPr lang="en-US" altLang="zh-CN" sz="1200" dirty="0">
                <a:solidFill>
                  <a:schemeClr val="accent5"/>
                </a:solidFill>
                <a:latin typeface="微软雅黑" panose="020B0503020204020204" pitchFamily="34" charset="-122"/>
                <a:ea typeface="微软雅黑" panose="020B0503020204020204" pitchFamily="34" charset="-122"/>
                <a:cs typeface="+mn-cs"/>
              </a:rPr>
              <a:t>”</a:t>
            </a:r>
            <a:r>
              <a:rPr lang="zh-CN" altLang="zh-CN" sz="1200" dirty="0">
                <a:solidFill>
                  <a:schemeClr val="accent5"/>
                </a:solidFill>
                <a:latin typeface="微软雅黑" panose="020B0503020204020204" pitchFamily="34" charset="-122"/>
                <a:ea typeface="微软雅黑" panose="020B0503020204020204" pitchFamily="34" charset="-122"/>
                <a:cs typeface="+mn-cs"/>
              </a:rPr>
              <a:t>重要思想、科学发展观为指导，坚持标本兼治、综合治理、惩防并举、注重预防方针，更加科学有效地防治腐败，坚定不移把党风廉政建设和反腐败斗争引向深入。</a:t>
            </a:r>
            <a:endParaRPr lang="en-US" altLang="zh-CN" sz="1200" dirty="0">
              <a:solidFill>
                <a:schemeClr val="accent5"/>
              </a:solidFill>
              <a:latin typeface="微软雅黑" panose="020B0503020204020204" pitchFamily="34" charset="-122"/>
              <a:ea typeface="微软雅黑" panose="020B0503020204020204" pitchFamily="34" charset="-122"/>
              <a:cs typeface="+mn-cs"/>
            </a:endParaRPr>
          </a:p>
          <a:p>
            <a:pPr>
              <a:lnSpc>
                <a:spcPct val="150000"/>
              </a:lnSpc>
              <a:spcBef>
                <a:spcPts val="0"/>
              </a:spcBef>
            </a:pPr>
            <a:r>
              <a:rPr lang="zh-CN" altLang="zh-CN" sz="1200" b="0" dirty="0">
                <a:solidFill>
                  <a:schemeClr val="tx1"/>
                </a:solidFill>
                <a:latin typeface="微软雅黑" panose="020B0503020204020204" pitchFamily="34" charset="-122"/>
                <a:ea typeface="微软雅黑" panose="020B0503020204020204" pitchFamily="34" charset="-122"/>
                <a:cs typeface="+mn-cs"/>
              </a:rPr>
              <a:t>习近平指出，实现党的十八大确定的各项目标任务，实现</a:t>
            </a:r>
            <a:r>
              <a:rPr lang="en-US" altLang="zh-CN" sz="1200" b="0" dirty="0">
                <a:solidFill>
                  <a:schemeClr val="tx1"/>
                </a:solidFill>
                <a:latin typeface="微软雅黑" panose="020B0503020204020204" pitchFamily="34" charset="-122"/>
                <a:ea typeface="微软雅黑" panose="020B0503020204020204" pitchFamily="34" charset="-122"/>
                <a:cs typeface="+mn-cs"/>
              </a:rPr>
              <a:t>“</a:t>
            </a:r>
            <a:r>
              <a:rPr lang="zh-CN" altLang="zh-CN" sz="1200" b="0" dirty="0">
                <a:solidFill>
                  <a:schemeClr val="tx1"/>
                </a:solidFill>
                <a:latin typeface="微软雅黑" panose="020B0503020204020204" pitchFamily="34" charset="-122"/>
                <a:ea typeface="微软雅黑" panose="020B0503020204020204" pitchFamily="34" charset="-122"/>
                <a:cs typeface="+mn-cs"/>
              </a:rPr>
              <a:t>两个一百年</a:t>
            </a:r>
            <a:r>
              <a:rPr lang="en-US" altLang="zh-CN" sz="1200" b="0" dirty="0">
                <a:solidFill>
                  <a:schemeClr val="tx1"/>
                </a:solidFill>
                <a:latin typeface="微软雅黑" panose="020B0503020204020204" pitchFamily="34" charset="-122"/>
                <a:ea typeface="微软雅黑" panose="020B0503020204020204" pitchFamily="34" charset="-122"/>
                <a:cs typeface="+mn-cs"/>
              </a:rPr>
              <a:t>”</a:t>
            </a:r>
            <a:r>
              <a:rPr lang="zh-CN" altLang="zh-CN" sz="1200" b="0" dirty="0">
                <a:solidFill>
                  <a:schemeClr val="tx1"/>
                </a:solidFill>
                <a:latin typeface="微软雅黑" panose="020B0503020204020204" pitchFamily="34" charset="-122"/>
                <a:ea typeface="微软雅黑" panose="020B0503020204020204" pitchFamily="34" charset="-122"/>
                <a:cs typeface="+mn-cs"/>
              </a:rPr>
              <a:t>目标，实现中华民族伟大复兴的</a:t>
            </a:r>
            <a:r>
              <a:rPr lang="en-US" altLang="zh-CN" sz="1200" b="0" dirty="0">
                <a:solidFill>
                  <a:schemeClr val="tx1"/>
                </a:solidFill>
                <a:latin typeface="微软雅黑" panose="020B0503020204020204" pitchFamily="34" charset="-122"/>
                <a:ea typeface="微软雅黑" panose="020B0503020204020204" pitchFamily="34" charset="-122"/>
                <a:cs typeface="+mn-cs"/>
              </a:rPr>
              <a:t>“</a:t>
            </a:r>
            <a:r>
              <a:rPr lang="zh-CN" altLang="zh-CN" sz="1200" b="0" dirty="0">
                <a:solidFill>
                  <a:schemeClr val="tx1"/>
                </a:solidFill>
                <a:latin typeface="微软雅黑" panose="020B0503020204020204" pitchFamily="34" charset="-122"/>
                <a:ea typeface="微软雅黑" panose="020B0503020204020204" pitchFamily="34" charset="-122"/>
                <a:cs typeface="+mn-cs"/>
              </a:rPr>
              <a:t>中国梦</a:t>
            </a:r>
            <a:r>
              <a:rPr lang="en-US" altLang="zh-CN" sz="1200" b="0" dirty="0">
                <a:solidFill>
                  <a:schemeClr val="tx1"/>
                </a:solidFill>
                <a:latin typeface="微软雅黑" panose="020B0503020204020204" pitchFamily="34" charset="-122"/>
                <a:ea typeface="微软雅黑" panose="020B0503020204020204" pitchFamily="34" charset="-122"/>
                <a:cs typeface="+mn-cs"/>
              </a:rPr>
              <a:t>”</a:t>
            </a:r>
            <a:r>
              <a:rPr lang="zh-CN" altLang="zh-CN" sz="1200" b="0" dirty="0">
                <a:solidFill>
                  <a:schemeClr val="tx1"/>
                </a:solidFill>
                <a:latin typeface="微软雅黑" panose="020B0503020204020204" pitchFamily="34" charset="-122"/>
                <a:ea typeface="微软雅黑" panose="020B0503020204020204" pitchFamily="34" charset="-122"/>
                <a:cs typeface="+mn-cs"/>
              </a:rPr>
              <a:t>，必须把我们党建设好。党风廉政建设和反腐败斗争，是党的建设的重大任务。为政清廉才能取信于民，秉公用权才能赢得人心。</a:t>
            </a:r>
          </a:p>
        </p:txBody>
      </p:sp>
      <p:sp>
        <p:nvSpPr>
          <p:cNvPr id="12" name="Text Box 76"/>
          <p:cNvSpPr txBox="1">
            <a:spLocks noChangeArrowheads="1"/>
          </p:cNvSpPr>
          <p:nvPr/>
        </p:nvSpPr>
        <p:spPr bwMode="auto">
          <a:xfrm>
            <a:off x="784944" y="75395"/>
            <a:ext cx="3499024"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实现</a:t>
            </a: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a:t>
            </a: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r>
              <a:rPr lang="zh-CN" altLang="en-US" sz="2400" b="1" dirty="0">
                <a:solidFill>
                  <a:srgbClr val="FFFFFF">
                    <a:alpha val="99000"/>
                  </a:srgbClr>
                </a:solidFill>
                <a:latin typeface="微软雅黑" panose="020B0503020204020204" pitchFamily="34" charset="-122"/>
                <a:ea typeface="微软雅黑" panose="020B0503020204020204" pitchFamily="34" charset="-122"/>
              </a:rPr>
              <a:t>的前提</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pic>
        <p:nvPicPr>
          <p:cNvPr id="4098" name="Picture 2" descr="J:\设计ppt\普通PPT\政府\中国梦素材\习近平\xin_4903051611453755639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090" y="993142"/>
            <a:ext cx="2419871" cy="35172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750" fill="hold"/>
                                        <p:tgtEl>
                                          <p:spTgt spid="4098"/>
                                        </p:tgtEl>
                                        <p:attrNameLst>
                                          <p:attrName>ppt_x</p:attrName>
                                        </p:attrNameLst>
                                      </p:cBhvr>
                                      <p:tavLst>
                                        <p:tav tm="0">
                                          <p:val>
                                            <p:strVal val="0-#ppt_w/2"/>
                                          </p:val>
                                        </p:tav>
                                        <p:tav tm="100000">
                                          <p:val>
                                            <p:strVal val="#ppt_x"/>
                                          </p:val>
                                        </p:tav>
                                      </p:tavLst>
                                    </p:anim>
                                    <p:anim calcmode="lin" valueType="num">
                                      <p:cBhvr additive="base">
                                        <p:cTn id="12" dur="750" fill="hold"/>
                                        <p:tgtEl>
                                          <p:spTgt spid="409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750" fill="hold"/>
                                        <p:tgtEl>
                                          <p:spTgt spid="3"/>
                                        </p:tgtEl>
                                        <p:attrNameLst>
                                          <p:attrName>ppt_x</p:attrName>
                                        </p:attrNameLst>
                                      </p:cBhvr>
                                      <p:tavLst>
                                        <p:tav tm="0">
                                          <p:val>
                                            <p:strVal val="1+#ppt_w/2"/>
                                          </p:val>
                                        </p:tav>
                                        <p:tav tm="100000">
                                          <p:val>
                                            <p:strVal val="#ppt_x"/>
                                          </p:val>
                                        </p:tav>
                                      </p:tavLst>
                                    </p:anim>
                                    <p:anim calcmode="lin" valueType="num">
                                      <p:cBhvr additive="base">
                                        <p:cTn id="17" dur="7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750"/>
                                        <p:tgtEl>
                                          <p:spTgt spid="9">
                                            <p:txEl>
                                              <p:pRg st="0" end="0"/>
                                            </p:txEl>
                                          </p:spTgt>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750"/>
                                        <p:tgtEl>
                                          <p:spTgt spid="9">
                                            <p:txEl>
                                              <p:pRg st="1" end="1"/>
                                            </p:txEl>
                                          </p:spTgt>
                                        </p:tgtEl>
                                      </p:cBhvr>
                                    </p:animEffect>
                                    <p:anim calcmode="lin" valueType="num">
                                      <p:cBhvr>
                                        <p:cTn id="26"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7" dur="75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750"/>
                                        <p:tgtEl>
                                          <p:spTgt spid="9">
                                            <p:txEl>
                                              <p:pRg st="2" end="2"/>
                                            </p:txEl>
                                          </p:spTgt>
                                        </p:tgtEl>
                                      </p:cBhvr>
                                    </p:animEffect>
                                    <p:anim calcmode="lin" valueType="num">
                                      <p:cBhvr>
                                        <p:cTn id="32"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3"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左箭头 2"/>
          <p:cNvSpPr/>
          <p:nvPr/>
        </p:nvSpPr>
        <p:spPr>
          <a:xfrm flipH="1">
            <a:off x="3376494" y="934968"/>
            <a:ext cx="2491650" cy="2313675"/>
          </a:xfrm>
          <a:prstGeom prst="leftArrow">
            <a:avLst>
              <a:gd name="adj1" fmla="val 70395"/>
              <a:gd name="adj2" fmla="val 30068"/>
            </a:avLst>
          </a:prstGeom>
          <a:gradFill flip="none" rotWithShape="1">
            <a:gsLst>
              <a:gs pos="0">
                <a:schemeClr val="bg1">
                  <a:lumMod val="50000"/>
                </a:schemeClr>
              </a:gs>
              <a:gs pos="100000">
                <a:schemeClr val="bg1">
                  <a:lumMod val="75000"/>
                </a:schemeClr>
              </a:gs>
            </a:gsLst>
            <a:lin ang="0" scaled="1"/>
            <a:tileRect/>
          </a:gradFill>
          <a:ln w="25400">
            <a:noFill/>
          </a:ln>
          <a:effectLst>
            <a:outerShdw blurRad="225425" dist="38100" dir="5220000" algn="ctr">
              <a:srgbClr val="000000">
                <a:alpha val="33000"/>
              </a:srgbClr>
            </a:outerShdw>
          </a:effectLst>
          <a:scene3d>
            <a:camera prst="perspectiveRelaxed">
              <a:rot lat="17073600" lon="0" rev="0"/>
            </a:camera>
            <a:lightRig rig="flat" dir="t"/>
          </a:scene3d>
          <a:sp3d extrusionH="1016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effectLst/>
              <a:latin typeface="微软雅黑" panose="020B0503020204020204" pitchFamily="34" charset="-122"/>
              <a:ea typeface="微软雅黑" panose="020B0503020204020204" pitchFamily="34" charset="-122"/>
            </a:endParaRPr>
          </a:p>
        </p:txBody>
      </p:sp>
      <p:sp>
        <p:nvSpPr>
          <p:cNvPr id="4" name="椭圆 3"/>
          <p:cNvSpPr/>
          <p:nvPr/>
        </p:nvSpPr>
        <p:spPr bwMode="auto">
          <a:xfrm>
            <a:off x="3575235" y="648692"/>
            <a:ext cx="1779750" cy="1779750"/>
          </a:xfrm>
          <a:prstGeom prst="ellipse">
            <a:avLst/>
          </a:prstGeom>
          <a:gradFill flip="none" rotWithShape="1">
            <a:gsLst>
              <a:gs pos="0">
                <a:srgbClr val="FFCF01"/>
              </a:gs>
              <a:gs pos="90000">
                <a:srgbClr val="E22000"/>
              </a:gs>
            </a:gsLst>
            <a:lin ang="2700000" scaled="1"/>
            <a:tileRect/>
          </a:gradFill>
          <a:ln w="0">
            <a:noFill/>
          </a:ln>
          <a:effectLst>
            <a:outerShdw blurRad="225425" dist="38100" dir="5220000" algn="ctr">
              <a:srgbClr val="000000">
                <a:alpha val="33000"/>
              </a:srgbClr>
            </a:outerShdw>
          </a:effectLst>
          <a:scene3d>
            <a:camera prst="orthographicFront">
              <a:rot lat="17399997" lon="0" rev="0"/>
            </a:camera>
            <a:lightRig rig="flat" dir="t"/>
          </a:scene3d>
          <a:sp3d extrusionH="127000">
            <a:bevelT w="254000" h="254000" prst="artDeco"/>
            <a:extrusionClr>
              <a:schemeClr val="bg1">
                <a:lumMod val="85000"/>
              </a:schemeClr>
            </a:extrusionClr>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500" b="1" dirty="0">
              <a:solidFill>
                <a:schemeClr val="bg1"/>
              </a:solidFill>
              <a:effectLst/>
              <a:latin typeface="微软雅黑" panose="020B0503020204020204" pitchFamily="34" charset="-122"/>
              <a:ea typeface="微软雅黑" panose="020B0503020204020204" pitchFamily="34" charset="-122"/>
            </a:endParaRPr>
          </a:p>
        </p:txBody>
      </p:sp>
      <p:sp>
        <p:nvSpPr>
          <p:cNvPr id="5" name="TextBox 4"/>
          <p:cNvSpPr txBox="1"/>
          <p:nvPr/>
        </p:nvSpPr>
        <p:spPr bwMode="auto">
          <a:xfrm>
            <a:off x="3564167" y="1393470"/>
            <a:ext cx="1755530" cy="338554"/>
          </a:xfrm>
          <a:prstGeom prst="rect">
            <a:avLst/>
          </a:prstGeom>
          <a:noFill/>
          <a:scene3d>
            <a:camera prst="orthographicFront"/>
            <a:lightRig rig="flat" dir="t"/>
          </a:scene3d>
          <a:sp3d/>
        </p:spPr>
        <p:txBody>
          <a:bodyPr>
            <a:spAutoFit/>
          </a:bodyPr>
          <a:lstStyle/>
          <a:p>
            <a:pPr algn="ctr" fontAlgn="auto">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第二步</a:t>
            </a:r>
          </a:p>
        </p:txBody>
      </p:sp>
      <p:sp>
        <p:nvSpPr>
          <p:cNvPr id="6" name="矩形 5"/>
          <p:cNvSpPr/>
          <p:nvPr/>
        </p:nvSpPr>
        <p:spPr bwMode="auto">
          <a:xfrm>
            <a:off x="3551938" y="2510926"/>
            <a:ext cx="1601775" cy="1958791"/>
          </a:xfrm>
          <a:prstGeom prst="rect">
            <a:avLst/>
          </a:prstGeom>
          <a:solidFill>
            <a:schemeClr val="bg1">
              <a:alpha val="60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tx1"/>
              </a:solidFill>
              <a:effectLst/>
              <a:latin typeface="微软雅黑" panose="020B0503020204020204" pitchFamily="34" charset="-122"/>
              <a:ea typeface="微软雅黑" panose="020B0503020204020204" pitchFamily="34" charset="-122"/>
            </a:endParaRPr>
          </a:p>
        </p:txBody>
      </p:sp>
      <p:sp>
        <p:nvSpPr>
          <p:cNvPr id="7" name="矩形 6"/>
          <p:cNvSpPr/>
          <p:nvPr/>
        </p:nvSpPr>
        <p:spPr>
          <a:xfrm>
            <a:off x="3707904" y="2787774"/>
            <a:ext cx="1373801" cy="1015663"/>
          </a:xfrm>
          <a:prstGeom prst="rect">
            <a:avLst/>
          </a:prstGeom>
        </p:spPr>
        <p:txBody>
          <a:bodyPr wrap="square">
            <a:spAutoFit/>
          </a:bodyPr>
          <a:lstStyle/>
          <a:p>
            <a:pPr marL="0" lvl="2" defTabSz="912495" eaLnBrk="0" fontAlgn="auto" hangingPunct="0">
              <a:spcBef>
                <a:spcPts val="0"/>
              </a:spcBef>
              <a:spcAft>
                <a:spcPts val="0"/>
              </a:spcAft>
              <a:buClr>
                <a:srgbClr val="0070C0"/>
              </a:buClr>
              <a:buSzPct val="80000"/>
              <a:tabLst>
                <a:tab pos="136525" algn="l"/>
              </a:tabLst>
              <a:defRPr/>
            </a:pPr>
            <a:r>
              <a:rPr lang="zh-CN" altLang="en-US" sz="1200" spc="50" dirty="0">
                <a:ln w="11430"/>
                <a:solidFill>
                  <a:schemeClr val="accent2"/>
                </a:solidFill>
                <a:latin typeface="微软雅黑" panose="020B0503020204020204" pitchFamily="34" charset="-122"/>
                <a:ea typeface="微软雅黑" panose="020B0503020204020204" pitchFamily="34" charset="-122"/>
              </a:rPr>
              <a:t>再花</a:t>
            </a:r>
            <a:r>
              <a:rPr lang="en-US" altLang="zh-CN" sz="1200" spc="50" dirty="0">
                <a:ln w="11430"/>
                <a:solidFill>
                  <a:schemeClr val="accent2"/>
                </a:solidFill>
                <a:latin typeface="微软雅黑" panose="020B0503020204020204" pitchFamily="34" charset="-122"/>
                <a:ea typeface="微软雅黑" panose="020B0503020204020204" pitchFamily="34" charset="-122"/>
              </a:rPr>
              <a:t>30</a:t>
            </a:r>
            <a:r>
              <a:rPr lang="zh-CN" altLang="en-US" sz="1200" spc="50" dirty="0">
                <a:ln w="11430"/>
                <a:solidFill>
                  <a:schemeClr val="accent2"/>
                </a:solidFill>
                <a:latin typeface="微软雅黑" panose="020B0503020204020204" pitchFamily="34" charset="-122"/>
                <a:ea typeface="微软雅黑" panose="020B0503020204020204" pitchFamily="34" charset="-122"/>
              </a:rPr>
              <a:t>年时间，到新中国成立</a:t>
            </a:r>
            <a:r>
              <a:rPr lang="en-US" altLang="zh-CN" sz="1200" spc="50" dirty="0">
                <a:ln w="11430"/>
                <a:solidFill>
                  <a:schemeClr val="accent2"/>
                </a:solidFill>
                <a:latin typeface="微软雅黑" panose="020B0503020204020204" pitchFamily="34" charset="-122"/>
                <a:ea typeface="微软雅黑" panose="020B0503020204020204" pitchFamily="34" charset="-122"/>
              </a:rPr>
              <a:t>100</a:t>
            </a:r>
            <a:r>
              <a:rPr lang="zh-CN" altLang="en-US" sz="1200" spc="50" dirty="0">
                <a:ln w="11430"/>
                <a:solidFill>
                  <a:schemeClr val="accent2"/>
                </a:solidFill>
                <a:latin typeface="微软雅黑" panose="020B0503020204020204" pitchFamily="34" charset="-122"/>
                <a:ea typeface="微软雅黑" panose="020B0503020204020204" pitchFamily="34" charset="-122"/>
              </a:rPr>
              <a:t>周年，全面实现中国特色社会主义现代化。</a:t>
            </a:r>
            <a:endParaRPr lang="zh-CN" altLang="en-US" sz="1200" spc="50" dirty="0">
              <a:ln w="11430"/>
              <a:solidFill>
                <a:schemeClr val="accent2"/>
              </a:solidFill>
              <a:effectLst/>
              <a:latin typeface="微软雅黑" panose="020B0503020204020204" pitchFamily="34" charset="-122"/>
              <a:ea typeface="微软雅黑" panose="020B0503020204020204" pitchFamily="34" charset="-122"/>
            </a:endParaRPr>
          </a:p>
        </p:txBody>
      </p:sp>
      <p:sp>
        <p:nvSpPr>
          <p:cNvPr id="13" name="左箭头 12"/>
          <p:cNvSpPr/>
          <p:nvPr/>
        </p:nvSpPr>
        <p:spPr>
          <a:xfrm flipH="1">
            <a:off x="683568" y="1271917"/>
            <a:ext cx="2491650" cy="2313675"/>
          </a:xfrm>
          <a:prstGeom prst="leftArrow">
            <a:avLst>
              <a:gd name="adj1" fmla="val 70395"/>
              <a:gd name="adj2" fmla="val 30068"/>
            </a:avLst>
          </a:prstGeom>
          <a:gradFill flip="none" rotWithShape="1">
            <a:gsLst>
              <a:gs pos="0">
                <a:schemeClr val="bg1">
                  <a:lumMod val="50000"/>
                </a:schemeClr>
              </a:gs>
              <a:gs pos="100000">
                <a:schemeClr val="bg1">
                  <a:lumMod val="75000"/>
                </a:schemeClr>
              </a:gs>
            </a:gsLst>
            <a:lin ang="0" scaled="1"/>
            <a:tileRect/>
          </a:gradFill>
          <a:ln w="25400">
            <a:noFill/>
          </a:ln>
          <a:effectLst>
            <a:outerShdw blurRad="225425" dist="38100" dir="5220000" algn="ctr">
              <a:srgbClr val="000000">
                <a:alpha val="33000"/>
              </a:srgbClr>
            </a:outerShdw>
          </a:effectLst>
          <a:scene3d>
            <a:camera prst="perspectiveRelaxed">
              <a:rot lat="17073600" lon="0" rev="0"/>
            </a:camera>
            <a:lightRig rig="flat" dir="t"/>
          </a:scene3d>
          <a:sp3d extrusionH="1016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effectLst/>
              <a:latin typeface="微软雅黑" panose="020B0503020204020204" pitchFamily="34" charset="-122"/>
              <a:ea typeface="微软雅黑" panose="020B0503020204020204" pitchFamily="34" charset="-122"/>
            </a:endParaRPr>
          </a:p>
        </p:txBody>
      </p:sp>
      <p:sp>
        <p:nvSpPr>
          <p:cNvPr id="14" name="椭圆 13"/>
          <p:cNvSpPr/>
          <p:nvPr/>
        </p:nvSpPr>
        <p:spPr bwMode="auto">
          <a:xfrm>
            <a:off x="846505" y="1014755"/>
            <a:ext cx="1779750" cy="1779750"/>
          </a:xfrm>
          <a:prstGeom prst="ellipse">
            <a:avLst/>
          </a:prstGeom>
          <a:solidFill>
            <a:srgbClr val="7D7D7D"/>
          </a:solidFill>
          <a:ln w="0">
            <a:noFill/>
          </a:ln>
          <a:effectLst>
            <a:outerShdw blurRad="225425" dist="38100" dir="5220000" algn="ctr">
              <a:srgbClr val="000000">
                <a:alpha val="33000"/>
              </a:srgbClr>
            </a:outerShdw>
          </a:effectLst>
          <a:scene3d>
            <a:camera prst="orthographicFront">
              <a:rot lat="17399997" lon="0" rev="0"/>
            </a:camera>
            <a:lightRig rig="flat" dir="t"/>
          </a:scene3d>
          <a:sp3d extrusionH="127000">
            <a:bevelT w="254000" h="254000" prst="artDeco"/>
            <a:extrusionClr>
              <a:schemeClr val="bg1">
                <a:lumMod val="85000"/>
              </a:schemeClr>
            </a:extrusionClr>
            <a:contourClr>
              <a:srgbClr val="89FF8C"/>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dirty="0">
              <a:solidFill>
                <a:schemeClr val="bg1"/>
              </a:solidFill>
              <a:effectLst/>
              <a:latin typeface="微软雅黑" panose="020B0503020204020204" pitchFamily="34" charset="-122"/>
              <a:ea typeface="微软雅黑" panose="020B0503020204020204" pitchFamily="34" charset="-122"/>
            </a:endParaRPr>
          </a:p>
        </p:txBody>
      </p:sp>
      <p:sp>
        <p:nvSpPr>
          <p:cNvPr id="15" name="TextBox 14"/>
          <p:cNvSpPr txBox="1"/>
          <p:nvPr/>
        </p:nvSpPr>
        <p:spPr bwMode="auto">
          <a:xfrm>
            <a:off x="858615" y="1732024"/>
            <a:ext cx="1755530" cy="338554"/>
          </a:xfrm>
          <a:prstGeom prst="rect">
            <a:avLst/>
          </a:prstGeom>
          <a:noFill/>
          <a:scene3d>
            <a:camera prst="orthographicFront"/>
            <a:lightRig rig="flat" dir="t"/>
          </a:scene3d>
          <a:sp3d/>
        </p:spPr>
        <p:txBody>
          <a:bodyPr>
            <a:spAutoFit/>
          </a:bodyPr>
          <a:lstStyle/>
          <a:p>
            <a:pPr algn="ctr" fontAlgn="auto">
              <a:spcBef>
                <a:spcPts val="0"/>
              </a:spcBef>
              <a:spcAft>
                <a:spcPts val="0"/>
              </a:spcAft>
              <a:defRPr/>
            </a:pPr>
            <a:r>
              <a:rPr lang="zh-CN" altLang="en-US" sz="1600" dirty="0">
                <a:solidFill>
                  <a:schemeClr val="bg1"/>
                </a:solidFill>
                <a:effectLst/>
                <a:latin typeface="微软雅黑" panose="020B0503020204020204" pitchFamily="34" charset="-122"/>
                <a:ea typeface="微软雅黑" panose="020B0503020204020204" pitchFamily="34" charset="-122"/>
              </a:rPr>
              <a:t>第一步</a:t>
            </a:r>
          </a:p>
        </p:txBody>
      </p:sp>
      <p:sp>
        <p:nvSpPr>
          <p:cNvPr id="16" name="矩形 15"/>
          <p:cNvSpPr/>
          <p:nvPr/>
        </p:nvSpPr>
        <p:spPr bwMode="auto">
          <a:xfrm>
            <a:off x="864339" y="2859782"/>
            <a:ext cx="1601775" cy="1958791"/>
          </a:xfrm>
          <a:prstGeom prst="rect">
            <a:avLst/>
          </a:prstGeom>
          <a:solidFill>
            <a:schemeClr val="bg1">
              <a:alpha val="60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accent2"/>
              </a:solidFill>
              <a:effectLst/>
              <a:latin typeface="微软雅黑" panose="020B0503020204020204" pitchFamily="34" charset="-122"/>
              <a:ea typeface="微软雅黑" panose="020B0503020204020204" pitchFamily="34" charset="-122"/>
            </a:endParaRPr>
          </a:p>
        </p:txBody>
      </p:sp>
      <p:sp>
        <p:nvSpPr>
          <p:cNvPr id="17" name="矩形 16"/>
          <p:cNvSpPr/>
          <p:nvPr/>
        </p:nvSpPr>
        <p:spPr>
          <a:xfrm>
            <a:off x="1088308" y="3219822"/>
            <a:ext cx="1179436" cy="1015663"/>
          </a:xfrm>
          <a:prstGeom prst="rect">
            <a:avLst/>
          </a:prstGeom>
        </p:spPr>
        <p:txBody>
          <a:bodyPr wrap="square">
            <a:spAutoFit/>
          </a:bodyPr>
          <a:lstStyle/>
          <a:p>
            <a:pPr marL="0" lvl="2" defTabSz="912495" eaLnBrk="0" fontAlgn="auto" hangingPunct="0">
              <a:spcBef>
                <a:spcPts val="0"/>
              </a:spcBef>
              <a:spcAft>
                <a:spcPts val="0"/>
              </a:spcAft>
              <a:buClr>
                <a:srgbClr val="0070C0"/>
              </a:buClr>
              <a:buSzPct val="80000"/>
              <a:tabLst>
                <a:tab pos="136525" algn="l"/>
              </a:tabLst>
              <a:defRPr/>
            </a:pPr>
            <a:r>
              <a:rPr lang="zh-CN" altLang="en-US" sz="1200" spc="50" dirty="0">
                <a:ln w="11430"/>
                <a:solidFill>
                  <a:schemeClr val="accent2"/>
                </a:solidFill>
                <a:latin typeface="微软雅黑" panose="020B0503020204020204" pitchFamily="34" charset="-122"/>
                <a:ea typeface="微软雅黑" panose="020B0503020204020204" pitchFamily="34" charset="-122"/>
              </a:rPr>
              <a:t>用</a:t>
            </a:r>
            <a:r>
              <a:rPr lang="en-US" altLang="zh-CN" sz="1200" spc="50" dirty="0">
                <a:ln w="11430"/>
                <a:solidFill>
                  <a:schemeClr val="accent2"/>
                </a:solidFill>
                <a:latin typeface="微软雅黑" panose="020B0503020204020204" pitchFamily="34" charset="-122"/>
                <a:ea typeface="微软雅黑" panose="020B0503020204020204" pitchFamily="34" charset="-122"/>
              </a:rPr>
              <a:t>20</a:t>
            </a:r>
            <a:r>
              <a:rPr lang="zh-CN" altLang="en-US" sz="1200" spc="50" dirty="0">
                <a:ln w="11430"/>
                <a:solidFill>
                  <a:schemeClr val="accent2"/>
                </a:solidFill>
                <a:latin typeface="微软雅黑" panose="020B0503020204020204" pitchFamily="34" charset="-122"/>
                <a:ea typeface="微软雅黑" panose="020B0503020204020204" pitchFamily="34" charset="-122"/>
              </a:rPr>
              <a:t>年时间，到中国共产党成立</a:t>
            </a:r>
            <a:r>
              <a:rPr lang="en-US" altLang="zh-CN" sz="1200" spc="50" dirty="0">
                <a:ln w="11430"/>
                <a:solidFill>
                  <a:schemeClr val="accent2"/>
                </a:solidFill>
                <a:latin typeface="微软雅黑" panose="020B0503020204020204" pitchFamily="34" charset="-122"/>
                <a:ea typeface="微软雅黑" panose="020B0503020204020204" pitchFamily="34" charset="-122"/>
              </a:rPr>
              <a:t>100</a:t>
            </a:r>
            <a:r>
              <a:rPr lang="zh-CN" altLang="en-US" sz="1200" spc="50" dirty="0">
                <a:ln w="11430"/>
                <a:solidFill>
                  <a:schemeClr val="accent2"/>
                </a:solidFill>
                <a:latin typeface="微软雅黑" panose="020B0503020204020204" pitchFamily="34" charset="-122"/>
                <a:ea typeface="微软雅黑" panose="020B0503020204020204" pitchFamily="34" charset="-122"/>
              </a:rPr>
              <a:t>年时全面建成小康社会。</a:t>
            </a:r>
            <a:endParaRPr lang="zh-CN" altLang="en-US" sz="1200" spc="50" dirty="0">
              <a:ln w="11430"/>
              <a:solidFill>
                <a:schemeClr val="accent2"/>
              </a:solidFill>
              <a:effectLst/>
              <a:latin typeface="微软雅黑" panose="020B0503020204020204" pitchFamily="34" charset="-122"/>
              <a:ea typeface="微软雅黑" panose="020B0503020204020204" pitchFamily="34" charset="-122"/>
            </a:endParaRPr>
          </a:p>
        </p:txBody>
      </p:sp>
      <p:sp>
        <p:nvSpPr>
          <p:cNvPr id="19" name="左箭头 18"/>
          <p:cNvSpPr/>
          <p:nvPr/>
        </p:nvSpPr>
        <p:spPr>
          <a:xfrm flipH="1">
            <a:off x="6097990" y="563744"/>
            <a:ext cx="2491650" cy="2313675"/>
          </a:xfrm>
          <a:prstGeom prst="leftArrow">
            <a:avLst>
              <a:gd name="adj1" fmla="val 70395"/>
              <a:gd name="adj2" fmla="val 30068"/>
            </a:avLst>
          </a:prstGeom>
          <a:gradFill flip="none" rotWithShape="1">
            <a:gsLst>
              <a:gs pos="0">
                <a:schemeClr val="bg1">
                  <a:lumMod val="50000"/>
                </a:schemeClr>
              </a:gs>
              <a:gs pos="100000">
                <a:schemeClr val="bg1">
                  <a:lumMod val="75000"/>
                </a:schemeClr>
              </a:gs>
            </a:gsLst>
            <a:lin ang="0" scaled="1"/>
            <a:tileRect/>
          </a:gradFill>
          <a:ln w="25400">
            <a:noFill/>
          </a:ln>
          <a:effectLst>
            <a:outerShdw blurRad="225425" dist="38100" dir="5220000" algn="ctr">
              <a:srgbClr val="000000">
                <a:alpha val="33000"/>
              </a:srgbClr>
            </a:outerShdw>
          </a:effectLst>
          <a:scene3d>
            <a:camera prst="perspectiveRelaxed">
              <a:rot lat="17073600" lon="0" rev="0"/>
            </a:camera>
            <a:lightRig rig="flat" dir="t"/>
          </a:scene3d>
          <a:sp3d extrusionH="1016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effectLst/>
              <a:latin typeface="微软雅黑" panose="020B0503020204020204" pitchFamily="34" charset="-122"/>
              <a:ea typeface="微软雅黑" panose="020B0503020204020204" pitchFamily="34" charset="-122"/>
            </a:endParaRPr>
          </a:p>
        </p:txBody>
      </p:sp>
      <p:sp>
        <p:nvSpPr>
          <p:cNvPr id="20" name="椭圆 19"/>
          <p:cNvSpPr/>
          <p:nvPr/>
        </p:nvSpPr>
        <p:spPr bwMode="auto">
          <a:xfrm>
            <a:off x="6296731" y="277468"/>
            <a:ext cx="1779750" cy="1779750"/>
          </a:xfrm>
          <a:prstGeom prst="ellipse">
            <a:avLst/>
          </a:prstGeom>
          <a:solidFill>
            <a:srgbClr val="DE0000"/>
          </a:solidFill>
          <a:ln w="0">
            <a:noFill/>
          </a:ln>
          <a:effectLst>
            <a:outerShdw blurRad="225425" dist="38100" dir="5220000" algn="ctr">
              <a:srgbClr val="000000">
                <a:alpha val="33000"/>
              </a:srgbClr>
            </a:outerShdw>
          </a:effectLst>
          <a:scene3d>
            <a:camera prst="orthographicFront">
              <a:rot lat="17399997" lon="0" rev="0"/>
            </a:camera>
            <a:lightRig rig="flat" dir="t"/>
          </a:scene3d>
          <a:sp3d extrusionH="127000">
            <a:bevelT w="254000" h="254000" prst="artDeco"/>
            <a:extrusionClr>
              <a:schemeClr val="bg1">
                <a:lumMod val="85000"/>
              </a:schemeClr>
            </a:extrusionClr>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500" b="1" dirty="0">
              <a:solidFill>
                <a:schemeClr val="bg1"/>
              </a:solidFill>
              <a:effectLst/>
              <a:latin typeface="微软雅黑" panose="020B0503020204020204" pitchFamily="34" charset="-122"/>
              <a:ea typeface="微软雅黑" panose="020B0503020204020204" pitchFamily="34" charset="-122"/>
            </a:endParaRPr>
          </a:p>
        </p:txBody>
      </p:sp>
      <p:sp>
        <p:nvSpPr>
          <p:cNvPr id="21" name="TextBox 20"/>
          <p:cNvSpPr txBox="1"/>
          <p:nvPr/>
        </p:nvSpPr>
        <p:spPr bwMode="auto">
          <a:xfrm>
            <a:off x="6285663" y="1022246"/>
            <a:ext cx="1755530" cy="338554"/>
          </a:xfrm>
          <a:prstGeom prst="rect">
            <a:avLst/>
          </a:prstGeom>
          <a:noFill/>
          <a:scene3d>
            <a:camera prst="orthographicFront"/>
            <a:lightRig rig="flat" dir="t"/>
          </a:scene3d>
          <a:sp3d/>
        </p:spPr>
        <p:txBody>
          <a:bodyPr>
            <a:spAutoFit/>
          </a:bodyPr>
          <a:lstStyle/>
          <a:p>
            <a:pPr algn="ctr" fontAlgn="auto">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第三步</a:t>
            </a:r>
          </a:p>
        </p:txBody>
      </p:sp>
      <p:sp>
        <p:nvSpPr>
          <p:cNvPr id="22" name="矩形 21"/>
          <p:cNvSpPr/>
          <p:nvPr/>
        </p:nvSpPr>
        <p:spPr bwMode="auto">
          <a:xfrm>
            <a:off x="6273434" y="2139702"/>
            <a:ext cx="1601775" cy="1958791"/>
          </a:xfrm>
          <a:prstGeom prst="rect">
            <a:avLst/>
          </a:prstGeom>
          <a:solidFill>
            <a:schemeClr val="bg1">
              <a:alpha val="60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tx1"/>
              </a:solidFill>
              <a:effectLst/>
              <a:latin typeface="微软雅黑" panose="020B0503020204020204" pitchFamily="34" charset="-122"/>
              <a:ea typeface="微软雅黑" panose="020B0503020204020204" pitchFamily="34" charset="-122"/>
            </a:endParaRPr>
          </a:p>
        </p:txBody>
      </p:sp>
      <p:sp>
        <p:nvSpPr>
          <p:cNvPr id="23" name="矩形 22"/>
          <p:cNvSpPr/>
          <p:nvPr/>
        </p:nvSpPr>
        <p:spPr>
          <a:xfrm>
            <a:off x="6516216" y="2460833"/>
            <a:ext cx="1141022" cy="830997"/>
          </a:xfrm>
          <a:prstGeom prst="rect">
            <a:avLst/>
          </a:prstGeom>
        </p:spPr>
        <p:txBody>
          <a:bodyPr wrap="square">
            <a:spAutoFit/>
          </a:bodyPr>
          <a:lstStyle/>
          <a:p>
            <a:pPr marL="0" lvl="2" defTabSz="912495" eaLnBrk="0" fontAlgn="auto" hangingPunct="0">
              <a:spcBef>
                <a:spcPts val="0"/>
              </a:spcBef>
              <a:spcAft>
                <a:spcPts val="0"/>
              </a:spcAft>
              <a:buClr>
                <a:srgbClr val="0070C0"/>
              </a:buClr>
              <a:buSzPct val="80000"/>
              <a:tabLst>
                <a:tab pos="136525" algn="l"/>
              </a:tabLst>
              <a:defRPr/>
            </a:pPr>
            <a:r>
              <a:rPr lang="zh-CN" altLang="en-US" sz="1200" spc="50" dirty="0">
                <a:ln w="11430"/>
                <a:solidFill>
                  <a:schemeClr val="accent2"/>
                </a:solidFill>
                <a:latin typeface="微软雅黑" panose="020B0503020204020204" pitchFamily="34" charset="-122"/>
                <a:ea typeface="微软雅黑" panose="020B0503020204020204" pitchFamily="34" charset="-122"/>
              </a:rPr>
              <a:t>在整个</a:t>
            </a:r>
            <a:r>
              <a:rPr lang="en-US" altLang="zh-CN" sz="1200" spc="50" dirty="0">
                <a:ln w="11430"/>
                <a:solidFill>
                  <a:schemeClr val="accent2"/>
                </a:solidFill>
                <a:latin typeface="微软雅黑" panose="020B0503020204020204" pitchFamily="34" charset="-122"/>
                <a:ea typeface="微软雅黑" panose="020B0503020204020204" pitchFamily="34" charset="-122"/>
              </a:rPr>
              <a:t>21</a:t>
            </a:r>
            <a:r>
              <a:rPr lang="zh-CN" altLang="en-US" sz="1200" spc="50" dirty="0">
                <a:ln w="11430"/>
                <a:solidFill>
                  <a:schemeClr val="accent2"/>
                </a:solidFill>
                <a:latin typeface="微软雅黑" panose="020B0503020204020204" pitchFamily="34" charset="-122"/>
                <a:ea typeface="微软雅黑" panose="020B0503020204020204" pitchFamily="34" charset="-122"/>
              </a:rPr>
              <a:t>世纪一步步实现中华民族伟大复兴。</a:t>
            </a:r>
            <a:endParaRPr lang="zh-CN" altLang="en-US" sz="1200" spc="50" dirty="0">
              <a:ln w="11430"/>
              <a:solidFill>
                <a:schemeClr val="accent2"/>
              </a:solidFill>
              <a:effectLst/>
              <a:latin typeface="微软雅黑" panose="020B0503020204020204" pitchFamily="34" charset="-122"/>
              <a:ea typeface="微软雅黑" panose="020B0503020204020204" pitchFamily="34" charset="-122"/>
            </a:endParaRPr>
          </a:p>
        </p:txBody>
      </p:sp>
      <p:sp>
        <p:nvSpPr>
          <p:cNvPr id="18" name="Text Box 76"/>
          <p:cNvSpPr txBox="1">
            <a:spLocks noChangeArrowheads="1"/>
          </p:cNvSpPr>
          <p:nvPr/>
        </p:nvSpPr>
        <p:spPr bwMode="auto">
          <a:xfrm>
            <a:off x="784944" y="75395"/>
            <a:ext cx="3283000"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伟大中国</a:t>
            </a: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三部曲</a:t>
            </a: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slide(fromBottom)">
                                      <p:cBhvr>
                                        <p:cTn id="16" dur="500"/>
                                        <p:tgtEl>
                                          <p:spTgt spid="15"/>
                                        </p:tgtEl>
                                      </p:cBhvr>
                                    </p:animEffect>
                                  </p:childTnLst>
                                </p:cTn>
                              </p:par>
                            </p:childTnLst>
                          </p:cTn>
                        </p:par>
                        <p:par>
                          <p:cTn id="17" fill="hold">
                            <p:stCondLst>
                              <p:cond delay="2000"/>
                            </p:stCondLst>
                            <p:childTnLst>
                              <p:par>
                                <p:cTn id="18" presetID="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lide(fromTop)">
                                      <p:cBhvr>
                                        <p:cTn id="25" dur="500"/>
                                        <p:tgtEl>
                                          <p:spTgt spid="16"/>
                                        </p:tgtEl>
                                      </p:cBhvr>
                                    </p:animEffect>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slide(fromBottom)">
                                      <p:cBhvr>
                                        <p:cTn id="29" dur="500"/>
                                        <p:tgtEl>
                                          <p:spTgt spid="17"/>
                                        </p:tgtEl>
                                      </p:cBhvr>
                                    </p:animEffect>
                                  </p:childTnLst>
                                </p:cTn>
                              </p:par>
                            </p:childTnLst>
                          </p:cTn>
                        </p:par>
                        <p:par>
                          <p:cTn id="30" fill="hold">
                            <p:stCondLst>
                              <p:cond delay="3500"/>
                            </p:stCondLst>
                            <p:childTnLst>
                              <p:par>
                                <p:cTn id="31" presetID="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0-#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12" presetClass="entr" presetSubtype="4"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slide(fromBottom)">
                                      <p:cBhvr>
                                        <p:cTn id="38" dur="500"/>
                                        <p:tgtEl>
                                          <p:spTgt spid="5"/>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12" presetClass="entr" presetSubtype="1"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slide(fromTop)">
                                      <p:cBhvr>
                                        <p:cTn id="47" dur="500"/>
                                        <p:tgtEl>
                                          <p:spTgt spid="6"/>
                                        </p:tgtEl>
                                      </p:cBhvr>
                                    </p:animEffect>
                                  </p:childTnLst>
                                </p:cTn>
                              </p:par>
                            </p:childTnLst>
                          </p:cTn>
                        </p:par>
                        <p:par>
                          <p:cTn id="48" fill="hold">
                            <p:stCondLst>
                              <p:cond delay="5500"/>
                            </p:stCondLst>
                            <p:childTnLst>
                              <p:par>
                                <p:cTn id="49" presetID="1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slide(fromBottom)">
                                      <p:cBhvr>
                                        <p:cTn id="51" dur="500"/>
                                        <p:tgtEl>
                                          <p:spTgt spid="7"/>
                                        </p:tgtEl>
                                      </p:cBhvr>
                                    </p:animEffect>
                                  </p:childTnLst>
                                </p:cTn>
                              </p:par>
                            </p:childTnLst>
                          </p:cTn>
                        </p:par>
                        <p:par>
                          <p:cTn id="52" fill="hold">
                            <p:stCondLst>
                              <p:cond delay="6000"/>
                            </p:stCondLst>
                            <p:childTnLst>
                              <p:par>
                                <p:cTn id="53" presetID="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par>
                          <p:cTn id="57" fill="hold">
                            <p:stCondLst>
                              <p:cond delay="6500"/>
                            </p:stCondLst>
                            <p:childTnLst>
                              <p:par>
                                <p:cTn id="58" presetID="12" presetClass="entr" presetSubtype="4"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slide(fromBottom)">
                                      <p:cBhvr>
                                        <p:cTn id="60" dur="500"/>
                                        <p:tgtEl>
                                          <p:spTgt spid="21"/>
                                        </p:tgtEl>
                                      </p:cBhvr>
                                    </p:animEffect>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0-#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12" presetClass="entr" presetSubtype="1"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lide(fromTop)">
                                      <p:cBhvr>
                                        <p:cTn id="69" dur="500"/>
                                        <p:tgtEl>
                                          <p:spTgt spid="22"/>
                                        </p:tgtEl>
                                      </p:cBhvr>
                                    </p:animEffect>
                                  </p:childTnLst>
                                </p:cTn>
                              </p:par>
                            </p:childTnLst>
                          </p:cTn>
                        </p:par>
                        <p:par>
                          <p:cTn id="70" fill="hold">
                            <p:stCondLst>
                              <p:cond delay="8000"/>
                            </p:stCondLst>
                            <p:childTnLst>
                              <p:par>
                                <p:cTn id="71" presetID="12" presetClass="entr" presetSubtype="4"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slide(fromBottom)">
                                      <p:cBhvr>
                                        <p:cTn id="7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P spid="13" grpId="0" animBg="1"/>
      <p:bldP spid="14" grpId="0" animBg="1"/>
      <p:bldP spid="15" grpId="0"/>
      <p:bldP spid="16" grpId="0" animBg="1"/>
      <p:bldP spid="17" grpId="0"/>
      <p:bldP spid="19" grpId="0" animBg="1"/>
      <p:bldP spid="20" grpId="0" animBg="1"/>
      <p:bldP spid="21" grpId="0"/>
      <p:bldP spid="22" grpId="0" animBg="1"/>
      <p:bldP spid="23"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Tile"/>
          <p:cNvSpPr/>
          <p:nvPr/>
        </p:nvSpPr>
        <p:spPr bwMode="auto">
          <a:xfrm>
            <a:off x="3707904" y="993142"/>
            <a:ext cx="4729318" cy="1058943"/>
          </a:xfrm>
          <a:prstGeom prst="rect">
            <a:avLst/>
          </a:prstGeom>
          <a:solidFill>
            <a:srgbClr val="E20000"/>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pP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8" name="Title 1"/>
          <p:cNvSpPr txBox="1"/>
          <p:nvPr/>
        </p:nvSpPr>
        <p:spPr>
          <a:xfrm>
            <a:off x="3162206" y="2216037"/>
            <a:ext cx="4959201" cy="1142621"/>
          </a:xfrm>
          <a:prstGeom prst="rect">
            <a:avLst/>
          </a:prstGeom>
        </p:spPr>
        <p:txBody>
          <a:bodyPr anchor="ctr" anchorCtr="0">
            <a:noAutofit/>
          </a:bodyPr>
          <a:lstStyle>
            <a:lvl1pPr algn="l" defTabSz="68516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stStyle>
          <a:p>
            <a:endParaRPr lang="en-US" dirty="0">
              <a:latin typeface="微软雅黑" panose="020B0503020204020204" pitchFamily="34" charset="-122"/>
              <a:ea typeface="微软雅黑" panose="020B0503020204020204" pitchFamily="34" charset="-122"/>
            </a:endParaRPr>
          </a:p>
        </p:txBody>
      </p:sp>
      <p:sp>
        <p:nvSpPr>
          <p:cNvPr id="9" name="Title 1"/>
          <p:cNvSpPr txBox="1"/>
          <p:nvPr/>
        </p:nvSpPr>
        <p:spPr>
          <a:xfrm>
            <a:off x="4046929" y="755941"/>
            <a:ext cx="4125471" cy="1584176"/>
          </a:xfrm>
          <a:prstGeom prst="rect">
            <a:avLst/>
          </a:prstGeom>
        </p:spPr>
        <p:txBody>
          <a:bodyPr anchor="ctr" anchorCtr="0">
            <a:noAutofit/>
          </a:bodyPr>
          <a:lstStyle>
            <a:defPPr>
              <a:defRPr lang="zh-CN"/>
            </a:defPPr>
            <a:lvl1pPr defTabSz="685165">
              <a:lnSpc>
                <a:spcPct val="90000"/>
              </a:lnSpc>
              <a:spcBef>
                <a:spcPct val="0"/>
              </a:spcBef>
              <a:buNone/>
              <a:defRPr sz="3000" b="1" cap="none" spc="-75" baseline="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vl3pPr marL="0" lvl="2" eaLnBrk="0" fontAlgn="ctr" hangingPunct="0">
              <a:lnSpc>
                <a:spcPct val="150000"/>
              </a:lnSpc>
              <a:buClr>
                <a:srgbClr val="FF0000"/>
              </a:buClr>
              <a:buSzPct val="70000"/>
              <a:tabLst>
                <a:tab pos="136525" algn="l"/>
              </a:tabLst>
              <a:defRPr sz="1400">
                <a:latin typeface="微软雅黑" panose="020B0503020204020204" pitchFamily="34" charset="-122"/>
                <a:ea typeface="微软雅黑" panose="020B0503020204020204" pitchFamily="34" charset="-122"/>
              </a:defRPr>
            </a:lvl3pPr>
          </a:lstStyle>
          <a:p>
            <a:pPr>
              <a:lnSpc>
                <a:spcPct val="100000"/>
              </a:lnSpc>
              <a:spcBef>
                <a:spcPts val="0"/>
              </a:spcBef>
            </a:pPr>
            <a:r>
              <a:rPr lang="zh-CN" altLang="en-US" sz="1400" b="0" dirty="0">
                <a:solidFill>
                  <a:schemeClr val="tx1"/>
                </a:solidFill>
                <a:latin typeface="微软雅黑" panose="020B0503020204020204" pitchFamily="34" charset="-122"/>
                <a:ea typeface="微软雅黑" panose="020B0503020204020204" pitchFamily="34" charset="-122"/>
                <a:cs typeface="+mn-cs"/>
              </a:rPr>
              <a:t>在宏观层面，我们要全面、准确地概括与阐释国家和民族崛起复兴的</a:t>
            </a:r>
            <a:r>
              <a:rPr lang="en-US" altLang="zh-CN" sz="1400" b="0" dirty="0">
                <a:solidFill>
                  <a:schemeClr val="tx1"/>
                </a:solidFill>
                <a:latin typeface="微软雅黑" panose="020B0503020204020204" pitchFamily="34" charset="-122"/>
                <a:ea typeface="微软雅黑" panose="020B0503020204020204" pitchFamily="34" charset="-122"/>
                <a:cs typeface="+mn-cs"/>
              </a:rPr>
              <a:t>“</a:t>
            </a:r>
            <a:r>
              <a:rPr lang="zh-CN" altLang="en-US" sz="1400" b="0" dirty="0">
                <a:solidFill>
                  <a:schemeClr val="tx1"/>
                </a:solidFill>
                <a:latin typeface="微软雅黑" panose="020B0503020204020204" pitchFamily="34" charset="-122"/>
                <a:ea typeface="微软雅黑" panose="020B0503020204020204" pitchFamily="34" charset="-122"/>
                <a:cs typeface="+mn-cs"/>
              </a:rPr>
              <a:t>中国梦</a:t>
            </a:r>
            <a:r>
              <a:rPr lang="en-US" altLang="zh-CN" sz="1400" b="0" dirty="0">
                <a:solidFill>
                  <a:schemeClr val="tx1"/>
                </a:solidFill>
                <a:latin typeface="微软雅黑" panose="020B0503020204020204" pitchFamily="34" charset="-122"/>
                <a:ea typeface="微软雅黑" panose="020B0503020204020204" pitchFamily="34" charset="-122"/>
                <a:cs typeface="+mn-cs"/>
              </a:rPr>
              <a:t>”</a:t>
            </a:r>
            <a:r>
              <a:rPr lang="zh-CN" altLang="en-US" sz="1400" b="0" dirty="0">
                <a:solidFill>
                  <a:schemeClr val="tx1"/>
                </a:solidFill>
                <a:latin typeface="微软雅黑" panose="020B0503020204020204" pitchFamily="34" charset="-122"/>
                <a:ea typeface="微软雅黑" panose="020B0503020204020204" pitchFamily="34" charset="-122"/>
                <a:cs typeface="+mn-cs"/>
              </a:rPr>
              <a:t>所内蕴的共同理想和目标。</a:t>
            </a:r>
            <a:endParaRPr lang="zh-CN" altLang="zh-CN" sz="1400" b="0" dirty="0">
              <a:solidFill>
                <a:schemeClr val="tx1"/>
              </a:solidFill>
              <a:latin typeface="微软雅黑" panose="020B0503020204020204" pitchFamily="34" charset="-122"/>
              <a:ea typeface="微软雅黑" panose="020B0503020204020204" pitchFamily="34" charset="-122"/>
              <a:cs typeface="+mn-cs"/>
            </a:endParaRPr>
          </a:p>
        </p:txBody>
      </p:sp>
      <p:sp>
        <p:nvSpPr>
          <p:cNvPr id="12" name="Text Box 76"/>
          <p:cNvSpPr txBox="1">
            <a:spLocks noChangeArrowheads="1"/>
          </p:cNvSpPr>
          <p:nvPr/>
        </p:nvSpPr>
        <p:spPr bwMode="auto">
          <a:xfrm>
            <a:off x="640928" y="75395"/>
            <a:ext cx="4363120"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a:t>
            </a: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r>
              <a:rPr lang="zh-CN" altLang="en-US" sz="2400" b="1" dirty="0">
                <a:solidFill>
                  <a:srgbClr val="FFFFFF">
                    <a:alpha val="99000"/>
                  </a:srgbClr>
                </a:solidFill>
                <a:latin typeface="微软雅黑" panose="020B0503020204020204" pitchFamily="34" charset="-122"/>
                <a:ea typeface="微软雅黑" panose="020B0503020204020204" pitchFamily="34" charset="-122"/>
              </a:rPr>
              <a:t>的实现方略</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pic>
        <p:nvPicPr>
          <p:cNvPr id="4098" name="Picture 2" descr="J:\设计ppt\普通PPT\政府\中国梦素材\习近平\xin_4903051611453755639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090" y="993142"/>
            <a:ext cx="2419871" cy="351725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3563888" y="1100374"/>
            <a:ext cx="432048" cy="951711"/>
            <a:chOff x="3850682" y="2364249"/>
            <a:chExt cx="1486272" cy="374671"/>
          </a:xfrm>
        </p:grpSpPr>
        <p:sp>
          <p:nvSpPr>
            <p:cNvPr id="10" name="五边形 9"/>
            <p:cNvSpPr/>
            <p:nvPr/>
          </p:nvSpPr>
          <p:spPr bwMode="auto">
            <a:xfrm>
              <a:off x="3850685" y="2364249"/>
              <a:ext cx="1486269" cy="340178"/>
            </a:xfrm>
            <a:prstGeom prst="homePlate">
              <a:avLst>
                <a:gd name="adj" fmla="val 32363"/>
              </a:avLst>
            </a:prstGeom>
            <a:gradFill flip="none" rotWithShape="1">
              <a:gsLst>
                <a:gs pos="0">
                  <a:srgbClr val="FFCF01"/>
                </a:gs>
                <a:gs pos="90000">
                  <a:srgbClr val="E22000"/>
                </a:gs>
              </a:gsLst>
              <a:lin ang="2700000" scaled="1"/>
              <a:tileRect/>
            </a:gradFill>
            <a:ln w="25400">
              <a:noFill/>
            </a:ln>
            <a:effectLst/>
            <a:scene3d>
              <a:camera prst="orthographicFront">
                <a:rot lat="0" lon="0" rev="0"/>
              </a:camera>
              <a:lightRig rig="balanced" dir="t">
                <a:rot lat="0" lon="0" rev="8700000"/>
              </a:lightRig>
            </a:scene3d>
            <a:sp3d>
              <a:bevelT w="127000" h="31750"/>
              <a:contourClr>
                <a:schemeClr val="bg1">
                  <a:lumMod val="75000"/>
                </a:schemeClr>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1" name="TextBox 22"/>
            <p:cNvSpPr txBox="1">
              <a:spLocks noChangeArrowheads="1"/>
            </p:cNvSpPr>
            <p:nvPr/>
          </p:nvSpPr>
          <p:spPr bwMode="auto">
            <a:xfrm>
              <a:off x="3850682" y="2431143"/>
              <a:ext cx="1241422" cy="307777"/>
            </a:xfrm>
            <a:prstGeom prst="rect">
              <a:avLst/>
            </a:prstGeom>
            <a:noFill/>
            <a:ln w="9525">
              <a:noFill/>
              <a:miter lim="800000"/>
            </a:ln>
          </p:spPr>
          <p:txBody>
            <a:bodyPr>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宏观</a:t>
              </a:r>
            </a:p>
          </p:txBody>
        </p:sp>
      </p:grpSp>
      <p:sp>
        <p:nvSpPr>
          <p:cNvPr id="13" name="Title Tile"/>
          <p:cNvSpPr/>
          <p:nvPr/>
        </p:nvSpPr>
        <p:spPr bwMode="auto">
          <a:xfrm>
            <a:off x="3707904" y="2232887"/>
            <a:ext cx="4729318" cy="1058943"/>
          </a:xfrm>
          <a:prstGeom prst="rect">
            <a:avLst/>
          </a:prstGeom>
          <a:solidFill>
            <a:srgbClr val="E20000"/>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pP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14" name="Title 1"/>
          <p:cNvSpPr txBox="1"/>
          <p:nvPr/>
        </p:nvSpPr>
        <p:spPr>
          <a:xfrm>
            <a:off x="4046929" y="1995686"/>
            <a:ext cx="4125471" cy="1584176"/>
          </a:xfrm>
          <a:prstGeom prst="rect">
            <a:avLst/>
          </a:prstGeom>
        </p:spPr>
        <p:txBody>
          <a:bodyPr anchor="ctr" anchorCtr="0">
            <a:noAutofit/>
          </a:bodyPr>
          <a:lstStyle>
            <a:defPPr>
              <a:defRPr lang="zh-CN"/>
            </a:defPPr>
            <a:lvl1pPr defTabSz="685165">
              <a:lnSpc>
                <a:spcPct val="90000"/>
              </a:lnSpc>
              <a:spcBef>
                <a:spcPct val="0"/>
              </a:spcBef>
              <a:buNone/>
              <a:defRPr sz="3000" b="1" cap="none" spc="-75" baseline="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vl3pPr marL="0" lvl="2" eaLnBrk="0" fontAlgn="ctr" hangingPunct="0">
              <a:lnSpc>
                <a:spcPct val="150000"/>
              </a:lnSpc>
              <a:buClr>
                <a:srgbClr val="FF0000"/>
              </a:buClr>
              <a:buSzPct val="70000"/>
              <a:tabLst>
                <a:tab pos="136525" algn="l"/>
              </a:tabLst>
              <a:defRPr sz="1400">
                <a:latin typeface="微软雅黑" panose="020B0503020204020204" pitchFamily="34" charset="-122"/>
                <a:ea typeface="微软雅黑" panose="020B0503020204020204" pitchFamily="34" charset="-122"/>
              </a:defRPr>
            </a:lvl3pPr>
          </a:lstStyle>
          <a:p>
            <a:pPr>
              <a:lnSpc>
                <a:spcPct val="100000"/>
              </a:lnSpc>
              <a:spcBef>
                <a:spcPts val="0"/>
              </a:spcBef>
            </a:pPr>
            <a:r>
              <a:rPr lang="zh-CN" altLang="en-US" sz="1400" b="0" dirty="0">
                <a:solidFill>
                  <a:schemeClr val="tx1"/>
                </a:solidFill>
                <a:latin typeface="微软雅黑" panose="020B0503020204020204" pitchFamily="34" charset="-122"/>
                <a:ea typeface="微软雅黑" panose="020B0503020204020204" pitchFamily="34" charset="-122"/>
                <a:cs typeface="+mn-cs"/>
              </a:rPr>
              <a:t>要结合我国当前面临的各种难题，如腐败、分配不公、经济发展下滑、官本位、生态危机等亟待解决的社会实际问题，研究确解难题的对策。</a:t>
            </a:r>
            <a:endParaRPr lang="zh-CN" altLang="zh-CN" sz="1400" b="0" dirty="0">
              <a:solidFill>
                <a:schemeClr val="tx1"/>
              </a:solidFill>
              <a:latin typeface="微软雅黑" panose="020B0503020204020204" pitchFamily="34" charset="-122"/>
              <a:ea typeface="微软雅黑" panose="020B0503020204020204" pitchFamily="34" charset="-122"/>
              <a:cs typeface="+mn-cs"/>
            </a:endParaRPr>
          </a:p>
        </p:txBody>
      </p:sp>
      <p:grpSp>
        <p:nvGrpSpPr>
          <p:cNvPr id="15" name="组合 14"/>
          <p:cNvGrpSpPr/>
          <p:nvPr/>
        </p:nvGrpSpPr>
        <p:grpSpPr>
          <a:xfrm>
            <a:off x="3563888" y="2340116"/>
            <a:ext cx="432048" cy="864094"/>
            <a:chOff x="3850682" y="2364249"/>
            <a:chExt cx="1486272" cy="340178"/>
          </a:xfrm>
        </p:grpSpPr>
        <p:sp>
          <p:nvSpPr>
            <p:cNvPr id="16" name="五边形 15"/>
            <p:cNvSpPr/>
            <p:nvPr/>
          </p:nvSpPr>
          <p:spPr bwMode="auto">
            <a:xfrm>
              <a:off x="3850685" y="2364249"/>
              <a:ext cx="1486269" cy="340178"/>
            </a:xfrm>
            <a:prstGeom prst="homePlate">
              <a:avLst>
                <a:gd name="adj" fmla="val 32363"/>
              </a:avLst>
            </a:prstGeom>
            <a:gradFill flip="none" rotWithShape="1">
              <a:gsLst>
                <a:gs pos="0">
                  <a:srgbClr val="FFCF01"/>
                </a:gs>
                <a:gs pos="90000">
                  <a:srgbClr val="E22000"/>
                </a:gs>
              </a:gsLst>
              <a:lin ang="2700000" scaled="1"/>
              <a:tileRect/>
            </a:gradFill>
            <a:ln w="25400">
              <a:noFill/>
            </a:ln>
            <a:effectLst/>
            <a:scene3d>
              <a:camera prst="orthographicFront">
                <a:rot lat="0" lon="0" rev="0"/>
              </a:camera>
              <a:lightRig rig="balanced" dir="t">
                <a:rot lat="0" lon="0" rev="8700000"/>
              </a:lightRig>
            </a:scene3d>
            <a:sp3d>
              <a:bevelT w="127000" h="31750"/>
              <a:contourClr>
                <a:schemeClr val="bg1">
                  <a:lumMod val="75000"/>
                </a:schemeClr>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7" name="TextBox 22"/>
            <p:cNvSpPr txBox="1">
              <a:spLocks noChangeArrowheads="1"/>
            </p:cNvSpPr>
            <p:nvPr/>
          </p:nvSpPr>
          <p:spPr bwMode="auto">
            <a:xfrm>
              <a:off x="3850682" y="2431143"/>
              <a:ext cx="1241422" cy="205982"/>
            </a:xfrm>
            <a:prstGeom prst="rect">
              <a:avLst/>
            </a:prstGeom>
            <a:noFill/>
            <a:ln w="9525">
              <a:noFill/>
              <a:miter lim="800000"/>
            </a:ln>
          </p:spPr>
          <p:txBody>
            <a:bodyPr>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中观</a:t>
              </a:r>
            </a:p>
          </p:txBody>
        </p:sp>
      </p:grpSp>
      <p:sp>
        <p:nvSpPr>
          <p:cNvPr id="18" name="Title Tile"/>
          <p:cNvSpPr/>
          <p:nvPr/>
        </p:nvSpPr>
        <p:spPr bwMode="auto">
          <a:xfrm>
            <a:off x="3707904" y="3451453"/>
            <a:ext cx="4729318" cy="1058943"/>
          </a:xfrm>
          <a:prstGeom prst="rect">
            <a:avLst/>
          </a:prstGeom>
          <a:solidFill>
            <a:srgbClr val="E20000"/>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pP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19" name="Title 1"/>
          <p:cNvSpPr txBox="1"/>
          <p:nvPr/>
        </p:nvSpPr>
        <p:spPr>
          <a:xfrm>
            <a:off x="4046929" y="3214252"/>
            <a:ext cx="4125471" cy="1584176"/>
          </a:xfrm>
          <a:prstGeom prst="rect">
            <a:avLst/>
          </a:prstGeom>
        </p:spPr>
        <p:txBody>
          <a:bodyPr anchor="ctr" anchorCtr="0">
            <a:noAutofit/>
          </a:bodyPr>
          <a:lstStyle>
            <a:defPPr>
              <a:defRPr lang="zh-CN"/>
            </a:defPPr>
            <a:lvl1pPr defTabSz="685165">
              <a:lnSpc>
                <a:spcPct val="90000"/>
              </a:lnSpc>
              <a:spcBef>
                <a:spcPct val="0"/>
              </a:spcBef>
              <a:buNone/>
              <a:defRPr sz="3000" b="1" cap="none" spc="-75" baseline="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vl3pPr marL="0" lvl="2" eaLnBrk="0" fontAlgn="ctr" hangingPunct="0">
              <a:lnSpc>
                <a:spcPct val="150000"/>
              </a:lnSpc>
              <a:buClr>
                <a:srgbClr val="FF0000"/>
              </a:buClr>
              <a:buSzPct val="70000"/>
              <a:tabLst>
                <a:tab pos="136525" algn="l"/>
              </a:tabLst>
              <a:defRPr sz="1400">
                <a:latin typeface="微软雅黑" panose="020B0503020204020204" pitchFamily="34" charset="-122"/>
                <a:ea typeface="微软雅黑" panose="020B0503020204020204" pitchFamily="34" charset="-122"/>
              </a:defRPr>
            </a:lvl3pPr>
          </a:lstStyle>
          <a:p>
            <a:pPr>
              <a:lnSpc>
                <a:spcPct val="100000"/>
              </a:lnSpc>
              <a:spcBef>
                <a:spcPts val="0"/>
              </a:spcBef>
            </a:pPr>
            <a:r>
              <a:rPr lang="zh-CN" altLang="en-US" sz="1400" b="0" dirty="0">
                <a:solidFill>
                  <a:schemeClr val="tx1"/>
                </a:solidFill>
                <a:latin typeface="微软雅黑" panose="020B0503020204020204" pitchFamily="34" charset="-122"/>
                <a:ea typeface="微软雅黑" panose="020B0503020204020204" pitchFamily="34" charset="-122"/>
                <a:cs typeface="+mn-cs"/>
              </a:rPr>
              <a:t>在微观层面，要注意建立社会成员个体的</a:t>
            </a:r>
            <a:r>
              <a:rPr lang="en-US" altLang="zh-CN" sz="1400" b="0" dirty="0">
                <a:solidFill>
                  <a:schemeClr val="tx1"/>
                </a:solidFill>
                <a:latin typeface="微软雅黑" panose="020B0503020204020204" pitchFamily="34" charset="-122"/>
                <a:ea typeface="微软雅黑" panose="020B0503020204020204" pitchFamily="34" charset="-122"/>
                <a:cs typeface="+mn-cs"/>
              </a:rPr>
              <a:t>“ </a:t>
            </a:r>
            <a:r>
              <a:rPr lang="zh-CN" altLang="en-US" sz="1400" b="0" dirty="0">
                <a:solidFill>
                  <a:schemeClr val="tx1"/>
                </a:solidFill>
                <a:latin typeface="微软雅黑" panose="020B0503020204020204" pitchFamily="34" charset="-122"/>
                <a:ea typeface="微软雅黑" panose="020B0503020204020204" pitchFamily="34" charset="-122"/>
                <a:cs typeface="+mn-cs"/>
              </a:rPr>
              <a:t>中国梦</a:t>
            </a:r>
            <a:r>
              <a:rPr lang="en-US" altLang="zh-CN" sz="1400" b="0" dirty="0">
                <a:solidFill>
                  <a:schemeClr val="tx1"/>
                </a:solidFill>
                <a:latin typeface="微软雅黑" panose="020B0503020204020204" pitchFamily="34" charset="-122"/>
                <a:ea typeface="微软雅黑" panose="020B0503020204020204" pitchFamily="34" charset="-122"/>
                <a:cs typeface="+mn-cs"/>
              </a:rPr>
              <a:t>”</a:t>
            </a:r>
            <a:r>
              <a:rPr lang="zh-CN" altLang="en-US" sz="1400" b="0" dirty="0">
                <a:solidFill>
                  <a:schemeClr val="tx1"/>
                </a:solidFill>
                <a:latin typeface="微软雅黑" panose="020B0503020204020204" pitchFamily="34" charset="-122"/>
                <a:ea typeface="微软雅黑" panose="020B0503020204020204" pitchFamily="34" charset="-122"/>
                <a:cs typeface="+mn-cs"/>
              </a:rPr>
              <a:t>与国家、民族的</a:t>
            </a:r>
            <a:r>
              <a:rPr lang="en-US" altLang="zh-CN" sz="1400" b="0" dirty="0">
                <a:solidFill>
                  <a:schemeClr val="tx1"/>
                </a:solidFill>
                <a:latin typeface="微软雅黑" panose="020B0503020204020204" pitchFamily="34" charset="-122"/>
                <a:ea typeface="微软雅黑" panose="020B0503020204020204" pitchFamily="34" charset="-122"/>
                <a:cs typeface="+mn-cs"/>
              </a:rPr>
              <a:t>“</a:t>
            </a:r>
            <a:r>
              <a:rPr lang="zh-CN" altLang="en-US" sz="1400" b="0" dirty="0">
                <a:solidFill>
                  <a:schemeClr val="tx1"/>
                </a:solidFill>
                <a:latin typeface="微软雅黑" panose="020B0503020204020204" pitchFamily="34" charset="-122"/>
                <a:ea typeface="微软雅黑" panose="020B0503020204020204" pitchFamily="34" charset="-122"/>
                <a:cs typeface="+mn-cs"/>
              </a:rPr>
              <a:t>中国梦</a:t>
            </a:r>
            <a:r>
              <a:rPr lang="en-US" altLang="zh-CN" sz="1400" b="0" dirty="0">
                <a:solidFill>
                  <a:schemeClr val="tx1"/>
                </a:solidFill>
                <a:latin typeface="微软雅黑" panose="020B0503020204020204" pitchFamily="34" charset="-122"/>
                <a:ea typeface="微软雅黑" panose="020B0503020204020204" pitchFamily="34" charset="-122"/>
                <a:cs typeface="+mn-cs"/>
              </a:rPr>
              <a:t>”</a:t>
            </a:r>
            <a:r>
              <a:rPr lang="zh-CN" altLang="en-US" sz="1400" b="0" dirty="0">
                <a:solidFill>
                  <a:schemeClr val="tx1"/>
                </a:solidFill>
                <a:latin typeface="微软雅黑" panose="020B0503020204020204" pitchFamily="34" charset="-122"/>
                <a:ea typeface="微软雅黑" panose="020B0503020204020204" pitchFamily="34" charset="-122"/>
                <a:cs typeface="+mn-cs"/>
              </a:rPr>
              <a:t>有机关联，协同发展的机制，切实把国家、民族的</a:t>
            </a:r>
            <a:r>
              <a:rPr lang="en-US" altLang="zh-CN" sz="1400" b="0" dirty="0">
                <a:solidFill>
                  <a:schemeClr val="tx1"/>
                </a:solidFill>
                <a:latin typeface="微软雅黑" panose="020B0503020204020204" pitchFamily="34" charset="-122"/>
                <a:ea typeface="微软雅黑" panose="020B0503020204020204" pitchFamily="34" charset="-122"/>
                <a:cs typeface="+mn-cs"/>
              </a:rPr>
              <a:t>“</a:t>
            </a:r>
            <a:r>
              <a:rPr lang="zh-CN" altLang="en-US" sz="1400" b="0" dirty="0">
                <a:solidFill>
                  <a:schemeClr val="tx1"/>
                </a:solidFill>
                <a:latin typeface="微软雅黑" panose="020B0503020204020204" pitchFamily="34" charset="-122"/>
                <a:ea typeface="微软雅黑" panose="020B0503020204020204" pitchFamily="34" charset="-122"/>
                <a:cs typeface="+mn-cs"/>
              </a:rPr>
              <a:t>中国梦</a:t>
            </a:r>
            <a:r>
              <a:rPr lang="en-US" altLang="zh-CN" sz="1400" b="0" dirty="0">
                <a:solidFill>
                  <a:schemeClr val="tx1"/>
                </a:solidFill>
                <a:latin typeface="微软雅黑" panose="020B0503020204020204" pitchFamily="34" charset="-122"/>
                <a:ea typeface="微软雅黑" panose="020B0503020204020204" pitchFamily="34" charset="-122"/>
                <a:cs typeface="+mn-cs"/>
              </a:rPr>
              <a:t>”</a:t>
            </a:r>
            <a:r>
              <a:rPr lang="zh-CN" altLang="en-US" sz="1400" b="0" dirty="0">
                <a:solidFill>
                  <a:schemeClr val="tx1"/>
                </a:solidFill>
                <a:latin typeface="微软雅黑" panose="020B0503020204020204" pitchFamily="34" charset="-122"/>
                <a:ea typeface="微软雅黑" panose="020B0503020204020204" pitchFamily="34" charset="-122"/>
                <a:cs typeface="+mn-cs"/>
              </a:rPr>
              <a:t>转化为社会成员幸福生活追求和奋斗的精神动力。</a:t>
            </a:r>
            <a:endParaRPr lang="zh-CN" altLang="zh-CN" sz="1400" b="0" dirty="0">
              <a:solidFill>
                <a:schemeClr val="tx1"/>
              </a:solidFill>
              <a:latin typeface="微软雅黑" panose="020B0503020204020204" pitchFamily="34" charset="-122"/>
              <a:ea typeface="微软雅黑" panose="020B0503020204020204" pitchFamily="34" charset="-122"/>
              <a:cs typeface="+mn-cs"/>
            </a:endParaRPr>
          </a:p>
        </p:txBody>
      </p:sp>
      <p:grpSp>
        <p:nvGrpSpPr>
          <p:cNvPr id="20" name="组合 19"/>
          <p:cNvGrpSpPr/>
          <p:nvPr/>
        </p:nvGrpSpPr>
        <p:grpSpPr>
          <a:xfrm>
            <a:off x="3563888" y="3558682"/>
            <a:ext cx="432048" cy="864094"/>
            <a:chOff x="3850682" y="2364249"/>
            <a:chExt cx="1486272" cy="340178"/>
          </a:xfrm>
        </p:grpSpPr>
        <p:sp>
          <p:nvSpPr>
            <p:cNvPr id="21" name="五边形 20"/>
            <p:cNvSpPr/>
            <p:nvPr/>
          </p:nvSpPr>
          <p:spPr bwMode="auto">
            <a:xfrm>
              <a:off x="3850685" y="2364249"/>
              <a:ext cx="1486269" cy="340178"/>
            </a:xfrm>
            <a:prstGeom prst="homePlate">
              <a:avLst>
                <a:gd name="adj" fmla="val 32363"/>
              </a:avLst>
            </a:prstGeom>
            <a:gradFill flip="none" rotWithShape="1">
              <a:gsLst>
                <a:gs pos="0">
                  <a:srgbClr val="FFCF01"/>
                </a:gs>
                <a:gs pos="90000">
                  <a:srgbClr val="E22000"/>
                </a:gs>
              </a:gsLst>
              <a:lin ang="2700000" scaled="1"/>
              <a:tileRect/>
            </a:gradFill>
            <a:ln w="25400">
              <a:noFill/>
            </a:ln>
            <a:effectLst/>
            <a:scene3d>
              <a:camera prst="orthographicFront">
                <a:rot lat="0" lon="0" rev="0"/>
              </a:camera>
              <a:lightRig rig="balanced" dir="t">
                <a:rot lat="0" lon="0" rev="8700000"/>
              </a:lightRig>
            </a:scene3d>
            <a:sp3d>
              <a:bevelT w="127000" h="31750"/>
              <a:contourClr>
                <a:schemeClr val="bg1">
                  <a:lumMod val="75000"/>
                </a:schemeClr>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2" name="TextBox 22"/>
            <p:cNvSpPr txBox="1">
              <a:spLocks noChangeArrowheads="1"/>
            </p:cNvSpPr>
            <p:nvPr/>
          </p:nvSpPr>
          <p:spPr bwMode="auto">
            <a:xfrm>
              <a:off x="3850682" y="2431143"/>
              <a:ext cx="1241422" cy="205982"/>
            </a:xfrm>
            <a:prstGeom prst="rect">
              <a:avLst/>
            </a:prstGeom>
            <a:noFill/>
            <a:ln w="9525">
              <a:noFill/>
              <a:miter lim="800000"/>
            </a:ln>
          </p:spPr>
          <p:txBody>
            <a:bodyPr>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微观</a:t>
              </a:r>
            </a:p>
          </p:txBody>
        </p:sp>
      </p:grpSp>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750" fill="hold"/>
                                        <p:tgtEl>
                                          <p:spTgt spid="4098"/>
                                        </p:tgtEl>
                                        <p:attrNameLst>
                                          <p:attrName>ppt_x</p:attrName>
                                        </p:attrNameLst>
                                      </p:cBhvr>
                                      <p:tavLst>
                                        <p:tav tm="0">
                                          <p:val>
                                            <p:strVal val="0-#ppt_w/2"/>
                                          </p:val>
                                        </p:tav>
                                        <p:tav tm="100000">
                                          <p:val>
                                            <p:strVal val="#ppt_x"/>
                                          </p:val>
                                        </p:tav>
                                      </p:tavLst>
                                    </p:anim>
                                    <p:anim calcmode="lin" valueType="num">
                                      <p:cBhvr additive="base">
                                        <p:cTn id="12" dur="75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right)">
                                      <p:cBhvr>
                                        <p:cTn id="18" dur="500"/>
                                        <p:tgtEl>
                                          <p:spTgt spid="7"/>
                                        </p:tgtEl>
                                      </p:cBhvr>
                                    </p:animEffect>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750" fill="hold"/>
                                        <p:tgtEl>
                                          <p:spTgt spid="3"/>
                                        </p:tgtEl>
                                        <p:attrNameLst>
                                          <p:attrName>ppt_x</p:attrName>
                                        </p:attrNameLst>
                                      </p:cBhvr>
                                      <p:tavLst>
                                        <p:tav tm="0">
                                          <p:val>
                                            <p:strVal val="1+#ppt_w/2"/>
                                          </p:val>
                                        </p:tav>
                                        <p:tav tm="100000">
                                          <p:val>
                                            <p:strVal val="#ppt_x"/>
                                          </p:val>
                                        </p:tav>
                                      </p:tavLst>
                                    </p:anim>
                                    <p:anim calcmode="lin" valueType="num">
                                      <p:cBhvr additive="base">
                                        <p:cTn id="23" dur="75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750"/>
                                        <p:tgtEl>
                                          <p:spTgt spid="9">
                                            <p:txEl>
                                              <p:pRg st="0" end="0"/>
                                            </p:txEl>
                                          </p:spTgt>
                                        </p:tgtEl>
                                      </p:cBhvr>
                                    </p:animEffect>
                                    <p:anim calcmode="lin" valueType="num">
                                      <p:cBhvr>
                                        <p:cTn id="28"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childTnLst>
                          </p:cTn>
                        </p:par>
                        <p:par>
                          <p:cTn id="36" fill="hold">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750" fill="hold"/>
                                        <p:tgtEl>
                                          <p:spTgt spid="13"/>
                                        </p:tgtEl>
                                        <p:attrNameLst>
                                          <p:attrName>ppt_x</p:attrName>
                                        </p:attrNameLst>
                                      </p:cBhvr>
                                      <p:tavLst>
                                        <p:tav tm="0">
                                          <p:val>
                                            <p:strVal val="1+#ppt_w/2"/>
                                          </p:val>
                                        </p:tav>
                                        <p:tav tm="100000">
                                          <p:val>
                                            <p:strVal val="#ppt_x"/>
                                          </p:val>
                                        </p:tav>
                                      </p:tavLst>
                                    </p:anim>
                                    <p:anim calcmode="lin" valueType="num">
                                      <p:cBhvr additive="base">
                                        <p:cTn id="40" dur="75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42" presetClass="entr" presetSubtype="0" fill="hold" nodeType="after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fade">
                                      <p:cBhvr>
                                        <p:cTn id="44" dur="750"/>
                                        <p:tgtEl>
                                          <p:spTgt spid="14">
                                            <p:txEl>
                                              <p:pRg st="0" end="0"/>
                                            </p:txEl>
                                          </p:spTgt>
                                        </p:tgtEl>
                                      </p:cBhvr>
                                    </p:animEffect>
                                    <p:anim calcmode="lin" valueType="num">
                                      <p:cBhvr>
                                        <p:cTn id="45"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6" dur="7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p:tgtEl>
                                          <p:spTgt spid="20"/>
                                        </p:tgtEl>
                                        <p:attrNameLst>
                                          <p:attrName>ppt_x</p:attrName>
                                        </p:attrNameLst>
                                      </p:cBhvr>
                                      <p:tavLst>
                                        <p:tav tm="0">
                                          <p:val>
                                            <p:strVal val="#ppt_x-#ppt_w*1.125000"/>
                                          </p:val>
                                        </p:tav>
                                        <p:tav tm="100000">
                                          <p:val>
                                            <p:strVal val="#ppt_x"/>
                                          </p:val>
                                        </p:tav>
                                      </p:tavLst>
                                    </p:anim>
                                    <p:animEffect transition="in" filter="wipe(right)">
                                      <p:cBhvr>
                                        <p:cTn id="52" dur="500"/>
                                        <p:tgtEl>
                                          <p:spTgt spid="20"/>
                                        </p:tgtEl>
                                      </p:cBhvr>
                                    </p:animEffect>
                                  </p:childTnLst>
                                </p:cTn>
                              </p:par>
                            </p:childTnLst>
                          </p:cTn>
                        </p:par>
                        <p:par>
                          <p:cTn id="53" fill="hold">
                            <p:stCondLst>
                              <p:cond delay="500"/>
                            </p:stCondLst>
                            <p:childTnLst>
                              <p:par>
                                <p:cTn id="54" presetID="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750" fill="hold"/>
                                        <p:tgtEl>
                                          <p:spTgt spid="18"/>
                                        </p:tgtEl>
                                        <p:attrNameLst>
                                          <p:attrName>ppt_x</p:attrName>
                                        </p:attrNameLst>
                                      </p:cBhvr>
                                      <p:tavLst>
                                        <p:tav tm="0">
                                          <p:val>
                                            <p:strVal val="1+#ppt_w/2"/>
                                          </p:val>
                                        </p:tav>
                                        <p:tav tm="100000">
                                          <p:val>
                                            <p:strVal val="#ppt_x"/>
                                          </p:val>
                                        </p:tav>
                                      </p:tavLst>
                                    </p:anim>
                                    <p:anim calcmode="lin" valueType="num">
                                      <p:cBhvr additive="base">
                                        <p:cTn id="57" dur="750" fill="hold"/>
                                        <p:tgtEl>
                                          <p:spTgt spid="18"/>
                                        </p:tgtEl>
                                        <p:attrNameLst>
                                          <p:attrName>ppt_y</p:attrName>
                                        </p:attrNameLst>
                                      </p:cBhvr>
                                      <p:tavLst>
                                        <p:tav tm="0">
                                          <p:val>
                                            <p:strVal val="#ppt_y"/>
                                          </p:val>
                                        </p:tav>
                                        <p:tav tm="100000">
                                          <p:val>
                                            <p:strVal val="#ppt_y"/>
                                          </p:val>
                                        </p:tav>
                                      </p:tavLst>
                                    </p:anim>
                                  </p:childTnLst>
                                </p:cTn>
                              </p:par>
                            </p:childTnLst>
                          </p:cTn>
                        </p:par>
                        <p:par>
                          <p:cTn id="58" fill="hold">
                            <p:stCondLst>
                              <p:cond delay="1500"/>
                            </p:stCondLst>
                            <p:childTnLst>
                              <p:par>
                                <p:cTn id="59" presetID="42" presetClass="entr" presetSubtype="0" fill="hold"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750"/>
                                        <p:tgtEl>
                                          <p:spTgt spid="19">
                                            <p:txEl>
                                              <p:pRg st="0" end="0"/>
                                            </p:txEl>
                                          </p:spTgt>
                                        </p:tgtEl>
                                      </p:cBhvr>
                                    </p:animEffect>
                                    <p:anim calcmode="lin" valueType="num">
                                      <p:cBhvr>
                                        <p:cTn id="62"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3"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6"/>
          <p:cNvSpPr txBox="1">
            <a:spLocks noChangeArrowheads="1"/>
          </p:cNvSpPr>
          <p:nvPr/>
        </p:nvSpPr>
        <p:spPr bwMode="auto">
          <a:xfrm>
            <a:off x="784944" y="75395"/>
            <a:ext cx="4363120"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实现</a:t>
            </a: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a:t>
            </a: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r>
              <a:rPr lang="zh-CN" altLang="en-US" sz="2400" b="1" dirty="0">
                <a:solidFill>
                  <a:srgbClr val="FFFFFF">
                    <a:alpha val="99000"/>
                  </a:srgbClr>
                </a:solidFill>
                <a:latin typeface="微软雅黑" panose="020B0503020204020204" pitchFamily="34" charset="-122"/>
                <a:ea typeface="微软雅黑" panose="020B0503020204020204" pitchFamily="34" charset="-122"/>
              </a:rPr>
              <a:t>的三个必须</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2858536" y="3291830"/>
            <a:ext cx="4377760" cy="900000"/>
          </a:xfrm>
          <a:prstGeom prst="roundRect">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2858536" y="2283718"/>
            <a:ext cx="4377760" cy="900000"/>
          </a:xfrm>
          <a:prstGeom prst="roundRect">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3" name="圆角矩形 12"/>
          <p:cNvSpPr/>
          <p:nvPr/>
        </p:nvSpPr>
        <p:spPr bwMode="auto">
          <a:xfrm>
            <a:off x="2858536" y="1275806"/>
            <a:ext cx="4377760" cy="900000"/>
          </a:xfrm>
          <a:prstGeom prst="roundRect">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763688" y="1500713"/>
            <a:ext cx="1913026" cy="595388"/>
            <a:chOff x="3107548" y="2313694"/>
            <a:chExt cx="1486270" cy="595388"/>
          </a:xfrm>
        </p:grpSpPr>
        <p:sp>
          <p:nvSpPr>
            <p:cNvPr id="15" name="五边形 14"/>
            <p:cNvSpPr/>
            <p:nvPr/>
          </p:nvSpPr>
          <p:spPr bwMode="auto">
            <a:xfrm>
              <a:off x="3107548" y="2313694"/>
              <a:ext cx="1486270" cy="453571"/>
            </a:xfrm>
            <a:prstGeom prst="homePlate">
              <a:avLst/>
            </a:prstGeom>
            <a:gradFill flip="none" rotWithShape="1">
              <a:gsLst>
                <a:gs pos="0">
                  <a:srgbClr val="FFCF01"/>
                </a:gs>
                <a:gs pos="90000">
                  <a:srgbClr val="E22000"/>
                </a:gs>
              </a:gsLst>
              <a:lin ang="27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6" name="TextBox 22"/>
            <p:cNvSpPr txBox="1">
              <a:spLocks noChangeArrowheads="1"/>
            </p:cNvSpPr>
            <p:nvPr/>
          </p:nvSpPr>
          <p:spPr bwMode="auto">
            <a:xfrm>
              <a:off x="3184525" y="2385862"/>
              <a:ext cx="1241425" cy="523220"/>
            </a:xfrm>
            <a:prstGeom prst="rect">
              <a:avLst/>
            </a:prstGeom>
            <a:noFill/>
            <a:ln w="9525">
              <a:noFill/>
              <a:miter lim="800000"/>
            </a:ln>
          </p:spPr>
          <p:txBody>
            <a:bodyPr>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必须走中国道路</a:t>
              </a:r>
            </a:p>
          </p:txBody>
        </p:sp>
      </p:grpSp>
      <p:grpSp>
        <p:nvGrpSpPr>
          <p:cNvPr id="17" name="组合 16"/>
          <p:cNvGrpSpPr/>
          <p:nvPr/>
        </p:nvGrpSpPr>
        <p:grpSpPr>
          <a:xfrm>
            <a:off x="1763688" y="2510062"/>
            <a:ext cx="1913026" cy="453572"/>
            <a:chOff x="3107548" y="3455378"/>
            <a:chExt cx="1486270" cy="453572"/>
          </a:xfrm>
        </p:grpSpPr>
        <p:sp>
          <p:nvSpPr>
            <p:cNvPr id="18" name="五边形 17"/>
            <p:cNvSpPr/>
            <p:nvPr/>
          </p:nvSpPr>
          <p:spPr bwMode="auto">
            <a:xfrm>
              <a:off x="3107548" y="3455378"/>
              <a:ext cx="1486270" cy="453572"/>
            </a:xfrm>
            <a:prstGeom prst="homePlate">
              <a:avLst/>
            </a:prstGeom>
            <a:gradFill flip="none" rotWithShape="1">
              <a:gsLst>
                <a:gs pos="0">
                  <a:srgbClr val="FFCF01"/>
                </a:gs>
                <a:gs pos="90000">
                  <a:srgbClr val="E22000"/>
                </a:gs>
              </a:gsLst>
              <a:lin ang="27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9" name="TextBox 22"/>
            <p:cNvSpPr txBox="1">
              <a:spLocks noChangeArrowheads="1"/>
            </p:cNvSpPr>
            <p:nvPr/>
          </p:nvSpPr>
          <p:spPr bwMode="auto">
            <a:xfrm>
              <a:off x="3152142" y="3525145"/>
              <a:ext cx="1321636" cy="307777"/>
            </a:xfrm>
            <a:prstGeom prst="rect">
              <a:avLst/>
            </a:prstGeom>
            <a:noFill/>
            <a:ln w="9525">
              <a:noFill/>
              <a:miter lim="800000"/>
            </a:ln>
          </p:spPr>
          <p:txBody>
            <a:bodyPr wrap="square">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必须弘扬中国精神</a:t>
              </a:r>
            </a:p>
          </p:txBody>
        </p:sp>
      </p:grpSp>
      <p:grpSp>
        <p:nvGrpSpPr>
          <p:cNvPr id="20" name="组合 19"/>
          <p:cNvGrpSpPr/>
          <p:nvPr/>
        </p:nvGrpSpPr>
        <p:grpSpPr>
          <a:xfrm>
            <a:off x="1763688" y="3531067"/>
            <a:ext cx="1913026" cy="453572"/>
            <a:chOff x="3107548" y="4597037"/>
            <a:chExt cx="1486270" cy="453572"/>
          </a:xfrm>
        </p:grpSpPr>
        <p:sp>
          <p:nvSpPr>
            <p:cNvPr id="21" name="五边形 20"/>
            <p:cNvSpPr/>
            <p:nvPr/>
          </p:nvSpPr>
          <p:spPr bwMode="auto">
            <a:xfrm>
              <a:off x="3107548" y="4597037"/>
              <a:ext cx="1486270" cy="453572"/>
            </a:xfrm>
            <a:prstGeom prst="homePlate">
              <a:avLst/>
            </a:prstGeom>
            <a:gradFill flip="none" rotWithShape="1">
              <a:gsLst>
                <a:gs pos="0">
                  <a:srgbClr val="FFCF01"/>
                </a:gs>
                <a:gs pos="90000">
                  <a:srgbClr val="E22000"/>
                </a:gs>
              </a:gsLst>
              <a:lin ang="27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2" name="TextBox 22"/>
            <p:cNvSpPr txBox="1">
              <a:spLocks noChangeArrowheads="1"/>
            </p:cNvSpPr>
            <p:nvPr/>
          </p:nvSpPr>
          <p:spPr bwMode="auto">
            <a:xfrm>
              <a:off x="3160964" y="4670274"/>
              <a:ext cx="1289252" cy="307777"/>
            </a:xfrm>
            <a:prstGeom prst="rect">
              <a:avLst/>
            </a:prstGeom>
            <a:noFill/>
            <a:ln w="9525">
              <a:noFill/>
              <a:miter lim="800000"/>
            </a:ln>
          </p:spPr>
          <p:txBody>
            <a:bodyPr wrap="square">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必须</a:t>
              </a:r>
              <a:r>
                <a:rPr lang="zh-CN" altLang="en-US" sz="1400" b="1">
                  <a:solidFill>
                    <a:schemeClr val="bg1"/>
                  </a:solidFill>
                  <a:latin typeface="微软雅黑" panose="020B0503020204020204" pitchFamily="34" charset="-122"/>
                  <a:ea typeface="微软雅黑" panose="020B0503020204020204" pitchFamily="34" charset="-122"/>
                </a:rPr>
                <a:t>凝聚中国力量</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23" name="矩形 22"/>
          <p:cNvSpPr/>
          <p:nvPr/>
        </p:nvSpPr>
        <p:spPr>
          <a:xfrm>
            <a:off x="3803104" y="1437412"/>
            <a:ext cx="3240360" cy="600164"/>
          </a:xfrm>
          <a:prstGeom prst="rect">
            <a:avLst/>
          </a:prstGeom>
        </p:spPr>
        <p:txBody>
          <a:bodyPr wrap="square">
            <a:spAutoFit/>
          </a:bodyPr>
          <a:lstStyle/>
          <a:p>
            <a:r>
              <a:rPr lang="zh-CN" altLang="zh-CN" sz="1100" dirty="0">
                <a:solidFill>
                  <a:schemeClr val="accent2"/>
                </a:solidFill>
                <a:latin typeface="微软雅黑" panose="020B0503020204020204" pitchFamily="34" charset="-122"/>
                <a:ea typeface="微软雅黑" panose="020B0503020204020204" pitchFamily="34" charset="-122"/>
              </a:rPr>
              <a:t>这条道路来之不易。它是在改革开放</a:t>
            </a:r>
            <a:r>
              <a:rPr lang="en-US" altLang="zh-CN" sz="1100" dirty="0">
                <a:solidFill>
                  <a:schemeClr val="accent2"/>
                </a:solidFill>
                <a:latin typeface="微软雅黑" panose="020B0503020204020204" pitchFamily="34" charset="-122"/>
                <a:ea typeface="微软雅黑" panose="020B0503020204020204" pitchFamily="34" charset="-122"/>
              </a:rPr>
              <a:t>30</a:t>
            </a:r>
            <a:r>
              <a:rPr lang="zh-CN" altLang="zh-CN" sz="1100" dirty="0">
                <a:solidFill>
                  <a:schemeClr val="accent2"/>
                </a:solidFill>
                <a:latin typeface="微软雅黑" panose="020B0503020204020204" pitchFamily="34" charset="-122"/>
                <a:ea typeface="微软雅黑" panose="020B0503020204020204" pitchFamily="34" charset="-122"/>
              </a:rPr>
              <a:t>多年的伟大实践中走出来的，是在中华人民共和国成立</a:t>
            </a:r>
            <a:r>
              <a:rPr lang="en-US" altLang="zh-CN" sz="1100" dirty="0">
                <a:solidFill>
                  <a:schemeClr val="accent2"/>
                </a:solidFill>
                <a:latin typeface="微软雅黑" panose="020B0503020204020204" pitchFamily="34" charset="-122"/>
                <a:ea typeface="微软雅黑" panose="020B0503020204020204" pitchFamily="34" charset="-122"/>
              </a:rPr>
              <a:t>60</a:t>
            </a:r>
            <a:r>
              <a:rPr lang="zh-CN" altLang="zh-CN" sz="1100" dirty="0">
                <a:solidFill>
                  <a:schemeClr val="accent2"/>
                </a:solidFill>
                <a:latin typeface="微软雅黑" panose="020B0503020204020204" pitchFamily="34" charset="-122"/>
                <a:ea typeface="微软雅黑" panose="020B0503020204020204" pitchFamily="34" charset="-122"/>
              </a:rPr>
              <a:t>多年的持续探索中走出来的</a:t>
            </a:r>
            <a:r>
              <a:rPr lang="zh-CN" altLang="en-US" sz="1100" dirty="0">
                <a:solidFill>
                  <a:schemeClr val="accent2"/>
                </a:solidFill>
                <a:latin typeface="微软雅黑" panose="020B0503020204020204" pitchFamily="34" charset="-122"/>
                <a:ea typeface="微软雅黑" panose="020B0503020204020204" pitchFamily="34" charset="-122"/>
              </a:rPr>
              <a:t>。</a:t>
            </a:r>
          </a:p>
        </p:txBody>
      </p:sp>
      <p:sp>
        <p:nvSpPr>
          <p:cNvPr id="24" name="矩形 23"/>
          <p:cNvSpPr/>
          <p:nvPr/>
        </p:nvSpPr>
        <p:spPr>
          <a:xfrm>
            <a:off x="3803104" y="2445324"/>
            <a:ext cx="3240360" cy="600164"/>
          </a:xfrm>
          <a:prstGeom prst="rect">
            <a:avLst/>
          </a:prstGeom>
        </p:spPr>
        <p:txBody>
          <a:bodyPr wrap="square">
            <a:spAutoFit/>
          </a:bodyPr>
          <a:lstStyle/>
          <a:p>
            <a:r>
              <a:rPr lang="zh-CN" altLang="zh-CN" sz="1100" dirty="0">
                <a:solidFill>
                  <a:schemeClr val="accent2"/>
                </a:solidFill>
                <a:latin typeface="微软雅黑" panose="020B0503020204020204" pitchFamily="34" charset="-122"/>
                <a:ea typeface="微软雅黑" panose="020B0503020204020204" pitchFamily="34" charset="-122"/>
              </a:rPr>
              <a:t>这就是以爱国主义为核心的民族精神，以改革创新为核心的时代精神。这种精神是凝心聚力的兴国之魂、强国之魄。</a:t>
            </a:r>
            <a:endParaRPr lang="zh-CN" altLang="en-US" sz="1100" dirty="0">
              <a:solidFill>
                <a:schemeClr val="accent2"/>
              </a:solidFill>
              <a:latin typeface="微软雅黑" panose="020B0503020204020204" pitchFamily="34" charset="-122"/>
              <a:ea typeface="微软雅黑" panose="020B0503020204020204" pitchFamily="34" charset="-122"/>
            </a:endParaRPr>
          </a:p>
        </p:txBody>
      </p:sp>
      <p:sp>
        <p:nvSpPr>
          <p:cNvPr id="25" name="矩形 24"/>
          <p:cNvSpPr/>
          <p:nvPr/>
        </p:nvSpPr>
        <p:spPr>
          <a:xfrm>
            <a:off x="3803104" y="3458209"/>
            <a:ext cx="3240360" cy="600164"/>
          </a:xfrm>
          <a:prstGeom prst="rect">
            <a:avLst/>
          </a:prstGeom>
        </p:spPr>
        <p:txBody>
          <a:bodyPr wrap="square">
            <a:spAutoFit/>
          </a:bodyPr>
          <a:lstStyle/>
          <a:p>
            <a:r>
              <a:rPr lang="zh-CN" altLang="zh-CN" sz="1100" dirty="0">
                <a:solidFill>
                  <a:schemeClr val="accent2"/>
                </a:solidFill>
                <a:latin typeface="微软雅黑" panose="020B0503020204020204" pitchFamily="34" charset="-122"/>
                <a:ea typeface="微软雅黑" panose="020B0503020204020204" pitchFamily="34" charset="-122"/>
              </a:rPr>
              <a:t>只要我们紧密团结，万众一心，为实现共同梦想而奋斗，实现梦想的力量就无比强大，我们每个人为实现自己梦想的努力就拥有广阔的空间。</a:t>
            </a:r>
          </a:p>
        </p:txBody>
      </p:sp>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12" presetClass="entr" presetSubtype="2"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lide(fromRight)">
                                      <p:cBhvr>
                                        <p:cTn id="21" dur="750"/>
                                        <p:tgtEl>
                                          <p:spTgt spid="23"/>
                                        </p:tgtEl>
                                      </p:cBhvr>
                                    </p:animEffect>
                                  </p:childTnLst>
                                </p:cTn>
                              </p:par>
                            </p:childTnLst>
                          </p:cTn>
                        </p:par>
                        <p:par>
                          <p:cTn id="22" fill="hold">
                            <p:stCondLst>
                              <p:cond delay="3500"/>
                            </p:stCondLst>
                            <p:childTnLst>
                              <p:par>
                                <p:cTn id="23" presetID="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750" fill="hold"/>
                                        <p:tgtEl>
                                          <p:spTgt spid="17"/>
                                        </p:tgtEl>
                                        <p:attrNameLst>
                                          <p:attrName>ppt_x</p:attrName>
                                        </p:attrNameLst>
                                      </p:cBhvr>
                                      <p:tavLst>
                                        <p:tav tm="0">
                                          <p:val>
                                            <p:strVal val="0-#ppt_w/2"/>
                                          </p:val>
                                        </p:tav>
                                        <p:tav tm="100000">
                                          <p:val>
                                            <p:strVal val="#ppt_x"/>
                                          </p:val>
                                        </p:tav>
                                      </p:tavLst>
                                    </p:anim>
                                    <p:anim calcmode="lin" valueType="num">
                                      <p:cBhvr additive="base">
                                        <p:cTn id="26" dur="75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4500"/>
                            </p:stCondLst>
                            <p:childTnLst>
                              <p:par>
                                <p:cTn id="28" presetID="2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750" fill="hold"/>
                                        <p:tgtEl>
                                          <p:spTgt spid="11"/>
                                        </p:tgtEl>
                                        <p:attrNameLst>
                                          <p:attrName>ppt_w</p:attrName>
                                        </p:attrNameLst>
                                      </p:cBhvr>
                                      <p:tavLst>
                                        <p:tav tm="0">
                                          <p:val>
                                            <p:fltVal val="0"/>
                                          </p:val>
                                        </p:tav>
                                        <p:tav tm="100000">
                                          <p:val>
                                            <p:strVal val="#ppt_w"/>
                                          </p:val>
                                        </p:tav>
                                      </p:tavLst>
                                    </p:anim>
                                    <p:anim calcmode="lin" valueType="num">
                                      <p:cBhvr>
                                        <p:cTn id="31" dur="750" fill="hold"/>
                                        <p:tgtEl>
                                          <p:spTgt spid="11"/>
                                        </p:tgtEl>
                                        <p:attrNameLst>
                                          <p:attrName>ppt_h</p:attrName>
                                        </p:attrNameLst>
                                      </p:cBhvr>
                                      <p:tavLst>
                                        <p:tav tm="0">
                                          <p:val>
                                            <p:fltVal val="0"/>
                                          </p:val>
                                        </p:tav>
                                        <p:tav tm="100000">
                                          <p:val>
                                            <p:strVal val="#ppt_h"/>
                                          </p:val>
                                        </p:tav>
                                      </p:tavLst>
                                    </p:anim>
                                  </p:childTnLst>
                                </p:cTn>
                              </p:par>
                            </p:childTnLst>
                          </p:cTn>
                        </p:par>
                        <p:par>
                          <p:cTn id="32" fill="hold">
                            <p:stCondLst>
                              <p:cond delay="5500"/>
                            </p:stCondLst>
                            <p:childTnLst>
                              <p:par>
                                <p:cTn id="33" presetID="12" presetClass="entr" presetSubtype="2"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slide(fromRight)">
                                      <p:cBhvr>
                                        <p:cTn id="35" dur="750"/>
                                        <p:tgtEl>
                                          <p:spTgt spid="24"/>
                                        </p:tgtEl>
                                      </p:cBhvr>
                                    </p:animEffect>
                                  </p:childTnLst>
                                </p:cTn>
                              </p:par>
                            </p:childTnLst>
                          </p:cTn>
                        </p:par>
                        <p:par>
                          <p:cTn id="36" fill="hold">
                            <p:stCondLst>
                              <p:cond delay="6500"/>
                            </p:stCondLst>
                            <p:childTnLst>
                              <p:par>
                                <p:cTn id="37" presetID="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0-#ppt_w/2"/>
                                          </p:val>
                                        </p:tav>
                                        <p:tav tm="100000">
                                          <p:val>
                                            <p:strVal val="#ppt_x"/>
                                          </p:val>
                                        </p:tav>
                                      </p:tavLst>
                                    </p:anim>
                                    <p:anim calcmode="lin" valueType="num">
                                      <p:cBhvr additive="base">
                                        <p:cTn id="40" dur="750" fill="hold"/>
                                        <p:tgtEl>
                                          <p:spTgt spid="20"/>
                                        </p:tgtEl>
                                        <p:attrNameLst>
                                          <p:attrName>ppt_y</p:attrName>
                                        </p:attrNameLst>
                                      </p:cBhvr>
                                      <p:tavLst>
                                        <p:tav tm="0">
                                          <p:val>
                                            <p:strVal val="#ppt_y"/>
                                          </p:val>
                                        </p:tav>
                                        <p:tav tm="100000">
                                          <p:val>
                                            <p:strVal val="#ppt_y"/>
                                          </p:val>
                                        </p:tav>
                                      </p:tavLst>
                                    </p:anim>
                                  </p:childTnLst>
                                </p:cTn>
                              </p:par>
                            </p:childTnLst>
                          </p:cTn>
                        </p:par>
                        <p:par>
                          <p:cTn id="41" fill="hold">
                            <p:stCondLst>
                              <p:cond delay="7500"/>
                            </p:stCondLst>
                            <p:childTnLst>
                              <p:par>
                                <p:cTn id="42" presetID="23" presetClass="entr" presetSubtype="16"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750" fill="hold"/>
                                        <p:tgtEl>
                                          <p:spTgt spid="10"/>
                                        </p:tgtEl>
                                        <p:attrNameLst>
                                          <p:attrName>ppt_w</p:attrName>
                                        </p:attrNameLst>
                                      </p:cBhvr>
                                      <p:tavLst>
                                        <p:tav tm="0">
                                          <p:val>
                                            <p:fltVal val="0"/>
                                          </p:val>
                                        </p:tav>
                                        <p:tav tm="100000">
                                          <p:val>
                                            <p:strVal val="#ppt_w"/>
                                          </p:val>
                                        </p:tav>
                                      </p:tavLst>
                                    </p:anim>
                                    <p:anim calcmode="lin" valueType="num">
                                      <p:cBhvr>
                                        <p:cTn id="45" dur="750" fill="hold"/>
                                        <p:tgtEl>
                                          <p:spTgt spid="10"/>
                                        </p:tgtEl>
                                        <p:attrNameLst>
                                          <p:attrName>ppt_h</p:attrName>
                                        </p:attrNameLst>
                                      </p:cBhvr>
                                      <p:tavLst>
                                        <p:tav tm="0">
                                          <p:val>
                                            <p:fltVal val="0"/>
                                          </p:val>
                                        </p:tav>
                                        <p:tav tm="100000">
                                          <p:val>
                                            <p:strVal val="#ppt_h"/>
                                          </p:val>
                                        </p:tav>
                                      </p:tavLst>
                                    </p:anim>
                                  </p:childTnLst>
                                </p:cTn>
                              </p:par>
                            </p:childTnLst>
                          </p:cTn>
                        </p:par>
                        <p:par>
                          <p:cTn id="46" fill="hold">
                            <p:stCondLst>
                              <p:cond delay="8500"/>
                            </p:stCondLst>
                            <p:childTnLst>
                              <p:par>
                                <p:cTn id="47" presetID="12" presetClass="entr" presetSubtype="2"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slide(fromRight)">
                                      <p:cBhvr>
                                        <p:cTn id="4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1" grpId="0" animBg="1"/>
      <p:bldP spid="13" grpId="0" animBg="1"/>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Tile"/>
          <p:cNvSpPr/>
          <p:nvPr/>
        </p:nvSpPr>
        <p:spPr bwMode="auto">
          <a:xfrm>
            <a:off x="3014924" y="2326604"/>
            <a:ext cx="5373500" cy="2117354"/>
          </a:xfrm>
          <a:prstGeom prst="rect">
            <a:avLst/>
          </a:prstGeom>
          <a:solidFill>
            <a:srgbClr val="C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lstStyle/>
          <a:p>
            <a:pPr algn="ctr" defTabSz="685165"/>
            <a:endParaRPr lang="en-US" sz="1700" dirty="0">
              <a:solidFill>
                <a:schemeClr val="tx1">
                  <a:lumMod val="20000"/>
                  <a:lumOff val="80000"/>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4" name="组合 3"/>
          <p:cNvGrpSpPr/>
          <p:nvPr/>
        </p:nvGrpSpPr>
        <p:grpSpPr>
          <a:xfrm>
            <a:off x="3014924" y="1131590"/>
            <a:ext cx="5373500" cy="1124712"/>
            <a:chOff x="3008303" y="947472"/>
            <a:chExt cx="5373500" cy="1124712"/>
          </a:xfrm>
          <a:solidFill>
            <a:srgbClr val="C00000"/>
          </a:solidFill>
        </p:grpSpPr>
        <p:sp>
          <p:nvSpPr>
            <p:cNvPr id="5" name="Arrow Bar"/>
            <p:cNvSpPr/>
            <p:nvPr/>
          </p:nvSpPr>
          <p:spPr bwMode="auto">
            <a:xfrm>
              <a:off x="3008303" y="947472"/>
              <a:ext cx="5373500" cy="1124712"/>
            </a:xfrm>
            <a:prstGeom prst="rect">
              <a:avLst/>
            </a:prstGeom>
            <a:solidFill>
              <a:srgbClr val="F2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lstStyle/>
            <a:p>
              <a:pPr algn="ctr" defTabSz="685165"/>
              <a:endParaRPr lang="en-US" sz="1700" dirty="0">
                <a:solidFill>
                  <a:schemeClr val="tx1">
                    <a:lumMod val="20000"/>
                    <a:lumOff val="80000"/>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Circle Arrow"/>
            <p:cNvSpPr>
              <a:spLocks noEditPoints="1"/>
            </p:cNvSpPr>
            <p:nvPr/>
          </p:nvSpPr>
          <p:spPr bwMode="auto">
            <a:xfrm rot="5400000">
              <a:off x="7463204" y="1216326"/>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solidFill>
            <a:ln>
              <a:noFill/>
            </a:ln>
          </p:spPr>
          <p:txBody>
            <a:bodyPr vert="horz" wrap="square" lIns="68550" tIns="34276" rIns="68550" bIns="34276" numCol="1" anchor="t" anchorCtr="0" compatLnSpc="1"/>
            <a:lstStyle/>
            <a:p>
              <a:endParaRPr lang="en-US" sz="1400" dirty="0">
                <a:latin typeface="微软雅黑" panose="020B0503020204020204" pitchFamily="34" charset="-122"/>
                <a:ea typeface="微软雅黑" panose="020B0503020204020204" pitchFamily="34" charset="-122"/>
              </a:endParaRPr>
            </a:p>
          </p:txBody>
        </p:sp>
      </p:grpSp>
      <p:sp>
        <p:nvSpPr>
          <p:cNvPr id="7" name="TechEd Tile"/>
          <p:cNvSpPr/>
          <p:nvPr/>
        </p:nvSpPr>
        <p:spPr bwMode="auto">
          <a:xfrm>
            <a:off x="823242" y="1131590"/>
            <a:ext cx="2119674" cy="1124712"/>
          </a:xfrm>
          <a:prstGeom prst="rect">
            <a:avLst/>
          </a:prstGeom>
          <a:solidFill>
            <a:srgbClr val="FF66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lstStyle/>
          <a:p>
            <a:pPr algn="ctr" defTabSz="685165"/>
            <a:endParaRPr lang="en-US" sz="1700" dirty="0">
              <a:solidFill>
                <a:schemeClr val="tx1">
                  <a:lumMod val="20000"/>
                  <a:lumOff val="80000"/>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Title 1"/>
          <p:cNvSpPr txBox="1"/>
          <p:nvPr/>
        </p:nvSpPr>
        <p:spPr>
          <a:xfrm>
            <a:off x="3162206" y="2321586"/>
            <a:ext cx="4959201" cy="1142621"/>
          </a:xfrm>
          <a:prstGeom prst="rect">
            <a:avLst/>
          </a:prstGeom>
        </p:spPr>
        <p:txBody>
          <a:bodyPr anchor="ctr" anchorCtr="0">
            <a:noAutofit/>
          </a:bodyPr>
          <a:lstStyle>
            <a:lvl1pPr algn="l" defTabSz="68516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stStyle>
          <a:p>
            <a:endParaRPr lang="en-US" dirty="0">
              <a:latin typeface="微软雅黑" panose="020B0503020204020204" pitchFamily="34" charset="-122"/>
              <a:ea typeface="微软雅黑" panose="020B0503020204020204" pitchFamily="34" charset="-122"/>
            </a:endParaRPr>
          </a:p>
        </p:txBody>
      </p:sp>
      <p:sp>
        <p:nvSpPr>
          <p:cNvPr id="9" name="Title 1"/>
          <p:cNvSpPr txBox="1"/>
          <p:nvPr/>
        </p:nvSpPr>
        <p:spPr>
          <a:xfrm>
            <a:off x="3203848" y="2859782"/>
            <a:ext cx="4959201" cy="1142621"/>
          </a:xfrm>
          <a:prstGeom prst="rect">
            <a:avLst/>
          </a:prstGeom>
        </p:spPr>
        <p:txBody>
          <a:bodyPr anchor="ctr" anchorCtr="0">
            <a:noAutofit/>
          </a:bodyPr>
          <a:lstStyle>
            <a:lvl1pPr algn="l" defTabSz="68516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stStyle>
          <a:p>
            <a:pPr marL="0" lvl="2" eaLnBrk="0" fontAlgn="ctr" hangingPunct="0">
              <a:spcBef>
                <a:spcPts val="0"/>
              </a:spcBef>
              <a:spcAft>
                <a:spcPts val="0"/>
              </a:spcAft>
              <a:buClr>
                <a:srgbClr val="FF0000"/>
              </a:buClr>
              <a:buSzPct val="70000"/>
              <a:tabLst>
                <a:tab pos="136525" algn="l"/>
              </a:tabLst>
              <a:defRPr/>
            </a:pPr>
            <a:r>
              <a:rPr lang="zh-CN" altLang="en-US" sz="1600" dirty="0">
                <a:latin typeface="微软雅黑" panose="020B0503020204020204" pitchFamily="34" charset="-122"/>
                <a:ea typeface="微软雅黑" panose="020B0503020204020204" pitchFamily="34" charset="-122"/>
              </a:rPr>
              <a:t>人民的梦与国家的梦的关系</a:t>
            </a:r>
          </a:p>
        </p:txBody>
      </p:sp>
      <p:sp>
        <p:nvSpPr>
          <p:cNvPr id="10" name="矩形 9"/>
          <p:cNvSpPr/>
          <p:nvPr/>
        </p:nvSpPr>
        <p:spPr>
          <a:xfrm>
            <a:off x="1171600" y="1462013"/>
            <a:ext cx="1600200" cy="461665"/>
          </a:xfrm>
          <a:prstGeom prst="rect">
            <a:avLst/>
          </a:prstGeom>
          <a:noFill/>
        </p:spPr>
        <p:txBody>
          <a:bodyPr wrap="square">
            <a:spAutoFit/>
          </a:bodyPr>
          <a:lstStyle/>
          <a:p>
            <a:r>
              <a:rPr lang="zh-CN" altLang="en-US" sz="2400" b="1" dirty="0">
                <a:latin typeface="微软雅黑" panose="020B0503020204020204" pitchFamily="34" charset="-122"/>
                <a:ea typeface="微软雅黑" panose="020B0503020204020204" pitchFamily="34" charset="-122"/>
              </a:rPr>
              <a:t>第五部分</a:t>
            </a:r>
          </a:p>
        </p:txBody>
      </p:sp>
      <p:sp>
        <p:nvSpPr>
          <p:cNvPr id="12" name="Text Box 76"/>
          <p:cNvSpPr txBox="1">
            <a:spLocks noChangeArrowheads="1"/>
          </p:cNvSpPr>
          <p:nvPr/>
        </p:nvSpPr>
        <p:spPr bwMode="auto">
          <a:xfrm>
            <a:off x="3188308" y="2643758"/>
            <a:ext cx="4281434" cy="590931"/>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3600" b="1" dirty="0">
                <a:solidFill>
                  <a:srgbClr val="FFFFFF">
                    <a:alpha val="99000"/>
                  </a:srgbClr>
                </a:solidFill>
                <a:latin typeface="微软雅黑" panose="020B0503020204020204" pitchFamily="34" charset="-122"/>
                <a:ea typeface="微软雅黑" panose="020B0503020204020204" pitchFamily="34" charset="-122"/>
              </a:rPr>
              <a:t>中国梦 人民的梦</a:t>
            </a:r>
            <a:endParaRPr lang="en-US" altLang="zh-CN" sz="3600" b="1" dirty="0">
              <a:solidFill>
                <a:srgbClr val="FFFF00">
                  <a:alpha val="99000"/>
                </a:srgbClr>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425" y="2326604"/>
            <a:ext cx="2120491" cy="211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750" fill="hold"/>
                                        <p:tgtEl>
                                          <p:spTgt spid="1026"/>
                                        </p:tgtEl>
                                        <p:attrNameLst>
                                          <p:attrName>ppt_x</p:attrName>
                                        </p:attrNameLst>
                                      </p:cBhvr>
                                      <p:tavLst>
                                        <p:tav tm="0">
                                          <p:val>
                                            <p:strVal val="0-#ppt_w/2"/>
                                          </p:val>
                                        </p:tav>
                                        <p:tav tm="100000">
                                          <p:val>
                                            <p:strVal val="#ppt_x"/>
                                          </p:val>
                                        </p:tav>
                                      </p:tavLst>
                                    </p:anim>
                                    <p:anim calcmode="lin" valueType="num">
                                      <p:cBhvr additive="base">
                                        <p:cTn id="22" dur="750" fill="hold"/>
                                        <p:tgtEl>
                                          <p:spTgt spid="10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16" presetClass="entr" presetSubtype="21" fill="hold" grpId="0" nodeType="afterEffect" nodePh="1">
                                  <p:stCondLst>
                                    <p:cond delay="0"/>
                                  </p:stCondLst>
                                  <p:endCondLst>
                                    <p:cond evt="begin" delay="0">
                                      <p:tn val="28"/>
                                    </p:cond>
                                  </p:end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750"/>
                                        <p:tgtEl>
                                          <p:spTgt spid="8"/>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lide(fromTop)">
                                      <p:cBhvr>
                                        <p:cTn id="33" dur="500"/>
                                        <p:tgtEl>
                                          <p:spTgt spid="12"/>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750"/>
                                        <p:tgtEl>
                                          <p:spTgt spid="9"/>
                                        </p:tgtEl>
                                      </p:cBhvr>
                                    </p:animEffect>
                                    <p:anim calcmode="lin" valueType="num">
                                      <p:cBhvr>
                                        <p:cTn id="38" dur="750" fill="hold"/>
                                        <p:tgtEl>
                                          <p:spTgt spid="9"/>
                                        </p:tgtEl>
                                        <p:attrNameLst>
                                          <p:attrName>ppt_x</p:attrName>
                                        </p:attrNameLst>
                                      </p:cBhvr>
                                      <p:tavLst>
                                        <p:tav tm="0">
                                          <p:val>
                                            <p:strVal val="#ppt_x"/>
                                          </p:val>
                                        </p:tav>
                                        <p:tav tm="100000">
                                          <p:val>
                                            <p:strVal val="#ppt_x"/>
                                          </p:val>
                                        </p:tav>
                                      </p:tavLst>
                                    </p:anim>
                                    <p:anim calcmode="lin" valueType="num">
                                      <p:cBhvr>
                                        <p:cTn id="39"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0"/>
          <p:cNvSpPr>
            <a:spLocks noChangeArrowheads="1"/>
          </p:cNvSpPr>
          <p:nvPr/>
        </p:nvSpPr>
        <p:spPr bwMode="auto">
          <a:xfrm rot="5400000">
            <a:off x="2862000" y="-1280418"/>
            <a:ext cx="3420000" cy="8100000"/>
          </a:xfrm>
          <a:prstGeom prst="homePlate">
            <a:avLst>
              <a:gd name="adj" fmla="val 28135"/>
            </a:avLst>
          </a:prstGeom>
          <a:solidFill>
            <a:schemeClr val="bg1">
              <a:alpha val="60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latin typeface="微软雅黑" panose="020B0503020204020204" pitchFamily="34" charset="-122"/>
              <a:ea typeface="微软雅黑" panose="020B0503020204020204" pitchFamily="34" charset="-122"/>
            </a:endParaRPr>
          </a:p>
        </p:txBody>
      </p:sp>
      <p:sp>
        <p:nvSpPr>
          <p:cNvPr id="5" name="AutoShape 4"/>
          <p:cNvSpPr>
            <a:spLocks noChangeArrowheads="1"/>
          </p:cNvSpPr>
          <p:nvPr>
            <p:custDataLst>
              <p:tags r:id="rId1"/>
            </p:custDataLst>
          </p:nvPr>
        </p:nvSpPr>
        <p:spPr bwMode="white">
          <a:xfrm>
            <a:off x="845785" y="1709754"/>
            <a:ext cx="2340000" cy="1620000"/>
          </a:xfrm>
          <a:prstGeom prst="roundRect">
            <a:avLst>
              <a:gd name="adj" fmla="val 0"/>
            </a:avLst>
          </a:prstGeom>
          <a:solidFill>
            <a:schemeClr val="bg1">
              <a:alpha val="6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effectLst/>
              <a:latin typeface="微软雅黑" panose="020B0503020204020204" pitchFamily="34" charset="-122"/>
              <a:ea typeface="微软雅黑" panose="020B0503020204020204" pitchFamily="34" charset="-122"/>
            </a:endParaRPr>
          </a:p>
        </p:txBody>
      </p:sp>
      <p:sp>
        <p:nvSpPr>
          <p:cNvPr id="6" name="AutoShape 4"/>
          <p:cNvSpPr>
            <a:spLocks noChangeArrowheads="1"/>
          </p:cNvSpPr>
          <p:nvPr>
            <p:custDataLst>
              <p:tags r:id="rId2"/>
            </p:custDataLst>
          </p:nvPr>
        </p:nvSpPr>
        <p:spPr bwMode="white">
          <a:xfrm>
            <a:off x="3396997" y="1709754"/>
            <a:ext cx="2340000" cy="1620000"/>
          </a:xfrm>
          <a:prstGeom prst="roundRect">
            <a:avLst>
              <a:gd name="adj" fmla="val 0"/>
            </a:avLst>
          </a:prstGeom>
          <a:solidFill>
            <a:schemeClr val="bg1">
              <a:alpha val="6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effectLst/>
              <a:latin typeface="微软雅黑" panose="020B0503020204020204" pitchFamily="34" charset="-122"/>
              <a:ea typeface="微软雅黑" panose="020B0503020204020204" pitchFamily="34" charset="-122"/>
            </a:endParaRPr>
          </a:p>
        </p:txBody>
      </p:sp>
      <p:sp>
        <p:nvSpPr>
          <p:cNvPr id="7" name="AutoShape 4"/>
          <p:cNvSpPr>
            <a:spLocks noChangeArrowheads="1"/>
          </p:cNvSpPr>
          <p:nvPr>
            <p:custDataLst>
              <p:tags r:id="rId3"/>
            </p:custDataLst>
          </p:nvPr>
        </p:nvSpPr>
        <p:spPr bwMode="white">
          <a:xfrm>
            <a:off x="5948208" y="1709754"/>
            <a:ext cx="2340000" cy="1620000"/>
          </a:xfrm>
          <a:prstGeom prst="roundRect">
            <a:avLst>
              <a:gd name="adj" fmla="val 0"/>
            </a:avLst>
          </a:prstGeom>
          <a:solidFill>
            <a:schemeClr val="bg1">
              <a:alpha val="6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effectLst/>
              <a:latin typeface="微软雅黑" panose="020B0503020204020204" pitchFamily="34" charset="-122"/>
              <a:ea typeface="微软雅黑" panose="020B0503020204020204" pitchFamily="34" charset="-122"/>
            </a:endParaRPr>
          </a:p>
        </p:txBody>
      </p:sp>
      <p:sp>
        <p:nvSpPr>
          <p:cNvPr id="8" name="矩形 46"/>
          <p:cNvSpPr>
            <a:spLocks noChangeArrowheads="1"/>
          </p:cNvSpPr>
          <p:nvPr/>
        </p:nvSpPr>
        <p:spPr bwMode="auto">
          <a:xfrm>
            <a:off x="3013152" y="3622253"/>
            <a:ext cx="3107689" cy="46166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2400" b="1">
                <a:solidFill>
                  <a:srgbClr val="E20000"/>
                </a:solidFill>
                <a:latin typeface="微软雅黑" panose="020B0503020204020204" pitchFamily="34" charset="-122"/>
                <a:ea typeface="微软雅黑" panose="020B0503020204020204" pitchFamily="34" charset="-122"/>
              </a:rPr>
              <a:t>人民的梦</a:t>
            </a:r>
            <a:endParaRPr lang="zh-CN" altLang="en-US" sz="2400" b="1" dirty="0">
              <a:solidFill>
                <a:srgbClr val="E20000"/>
              </a:solidFill>
              <a:effectLst/>
              <a:latin typeface="微软雅黑" panose="020B0503020204020204" pitchFamily="34" charset="-122"/>
              <a:ea typeface="微软雅黑" panose="020B0503020204020204" pitchFamily="34" charset="-122"/>
            </a:endParaRPr>
          </a:p>
        </p:txBody>
      </p:sp>
      <p:sp>
        <p:nvSpPr>
          <p:cNvPr id="9" name="AutoShape 3"/>
          <p:cNvSpPr>
            <a:spLocks noChangeArrowheads="1"/>
          </p:cNvSpPr>
          <p:nvPr/>
        </p:nvSpPr>
        <p:spPr bwMode="auto">
          <a:xfrm>
            <a:off x="3756997" y="1342709"/>
            <a:ext cx="1620000" cy="504000"/>
          </a:xfrm>
          <a:prstGeom prst="roundRect">
            <a:avLst>
              <a:gd name="adj" fmla="val 0"/>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bg1"/>
              </a:solidFill>
              <a:effectLst/>
              <a:latin typeface="微软雅黑" panose="020B0503020204020204" pitchFamily="34" charset="-122"/>
              <a:ea typeface="微软雅黑" panose="020B0503020204020204" pitchFamily="34" charset="-122"/>
            </a:endParaRPr>
          </a:p>
        </p:txBody>
      </p:sp>
      <p:sp>
        <p:nvSpPr>
          <p:cNvPr id="10" name="TextBox 9"/>
          <p:cNvSpPr txBox="1"/>
          <p:nvPr/>
        </p:nvSpPr>
        <p:spPr bwMode="auto">
          <a:xfrm>
            <a:off x="3849600" y="1408919"/>
            <a:ext cx="1434795" cy="374571"/>
          </a:xfrm>
          <a:prstGeom prst="roundRect">
            <a:avLst/>
          </a:prstGeom>
          <a:noFill/>
          <a:scene3d>
            <a:camera prst="orthographicFront"/>
            <a:lightRig rig="threePt" dir="t"/>
          </a:scene3d>
          <a:sp3d/>
        </p:spPr>
        <p:txBody>
          <a:bodyPr>
            <a:spAutoFit/>
          </a:bodyPr>
          <a:lstStyle/>
          <a:p>
            <a:pPr algn="ctr" fontAlgn="auto">
              <a:spcBef>
                <a:spcPts val="0"/>
              </a:spcBef>
              <a:spcAft>
                <a:spcPts val="0"/>
              </a:spcAft>
              <a:buClr>
                <a:schemeClr val="hlink"/>
              </a:buClr>
              <a:defRPr/>
            </a:pPr>
            <a:r>
              <a:rPr lang="zh-CN" altLang="en-US" sz="1600" dirty="0">
                <a:solidFill>
                  <a:schemeClr val="bg1"/>
                </a:solidFill>
                <a:effectLst/>
                <a:latin typeface="微软雅黑" panose="020B0503020204020204" pitchFamily="34" charset="-122"/>
                <a:ea typeface="微软雅黑" panose="020B0503020204020204" pitchFamily="34" charset="-122"/>
              </a:rPr>
              <a:t>第二</a:t>
            </a:r>
          </a:p>
        </p:txBody>
      </p:sp>
      <p:sp>
        <p:nvSpPr>
          <p:cNvPr id="11" name="AutoShape 3"/>
          <p:cNvSpPr>
            <a:spLocks noChangeArrowheads="1"/>
          </p:cNvSpPr>
          <p:nvPr/>
        </p:nvSpPr>
        <p:spPr bwMode="auto">
          <a:xfrm>
            <a:off x="6308208" y="1342709"/>
            <a:ext cx="1620000" cy="504000"/>
          </a:xfrm>
          <a:prstGeom prst="roundRect">
            <a:avLst>
              <a:gd name="adj" fmla="val 0"/>
            </a:avLst>
          </a:prstGeom>
          <a:gradFill flip="none" rotWithShape="1">
            <a:gsLst>
              <a:gs pos="0">
                <a:srgbClr val="DE0000">
                  <a:shade val="30000"/>
                  <a:satMod val="115000"/>
                </a:srgbClr>
              </a:gs>
              <a:gs pos="50000">
                <a:srgbClr val="DE0000">
                  <a:shade val="67500"/>
                  <a:satMod val="115000"/>
                </a:srgbClr>
              </a:gs>
              <a:gs pos="100000">
                <a:srgbClr val="DE0000">
                  <a:shade val="100000"/>
                  <a:satMod val="115000"/>
                </a:srgb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bg1"/>
              </a:solidFill>
              <a:effectLst/>
              <a:latin typeface="微软雅黑" panose="020B0503020204020204" pitchFamily="34" charset="-122"/>
              <a:ea typeface="微软雅黑" panose="020B0503020204020204" pitchFamily="34" charset="-122"/>
            </a:endParaRPr>
          </a:p>
        </p:txBody>
      </p:sp>
      <p:sp>
        <p:nvSpPr>
          <p:cNvPr id="12" name="TextBox 11"/>
          <p:cNvSpPr txBox="1"/>
          <p:nvPr/>
        </p:nvSpPr>
        <p:spPr bwMode="auto">
          <a:xfrm>
            <a:off x="6412719" y="1421556"/>
            <a:ext cx="1410979" cy="374571"/>
          </a:xfrm>
          <a:prstGeom prst="round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latin typeface="微软雅黑" panose="020B0503020204020204" pitchFamily="34" charset="-122"/>
                <a:ea typeface="微软雅黑" panose="020B0503020204020204" pitchFamily="34" charset="-122"/>
              </a:rPr>
              <a:t>第三</a:t>
            </a:r>
          </a:p>
        </p:txBody>
      </p:sp>
      <p:sp>
        <p:nvSpPr>
          <p:cNvPr id="13" name="AutoShape 3"/>
          <p:cNvSpPr>
            <a:spLocks noChangeArrowheads="1"/>
          </p:cNvSpPr>
          <p:nvPr/>
        </p:nvSpPr>
        <p:spPr bwMode="auto">
          <a:xfrm>
            <a:off x="1205785" y="1342709"/>
            <a:ext cx="1620000" cy="504000"/>
          </a:xfrm>
          <a:prstGeom prst="roundRect">
            <a:avLst>
              <a:gd name="adj" fmla="val 0"/>
            </a:avLst>
          </a:prstGeom>
          <a:gradFill>
            <a:gsLst>
              <a:gs pos="0">
                <a:srgbClr val="FF6600"/>
              </a:gs>
              <a:gs pos="100000">
                <a:srgbClr val="FFA219"/>
              </a:gs>
            </a:gsLst>
            <a:lin ang="16200000" scaled="0"/>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zh-CN" sz="1600" b="1" dirty="0">
              <a:solidFill>
                <a:schemeClr val="bg1"/>
              </a:solidFill>
              <a:effectLst/>
              <a:latin typeface="微软雅黑" panose="020B0503020204020204" pitchFamily="34" charset="-122"/>
              <a:ea typeface="微软雅黑" panose="020B0503020204020204" pitchFamily="34" charset="-122"/>
            </a:endParaRPr>
          </a:p>
        </p:txBody>
      </p:sp>
      <p:sp>
        <p:nvSpPr>
          <p:cNvPr id="14" name="TextBox 13"/>
          <p:cNvSpPr txBox="1"/>
          <p:nvPr/>
        </p:nvSpPr>
        <p:spPr bwMode="auto">
          <a:xfrm>
            <a:off x="1325726" y="1408919"/>
            <a:ext cx="1380118" cy="374571"/>
          </a:xfrm>
          <a:prstGeom prst="roundRect">
            <a:avLst/>
          </a:prstGeom>
          <a:noFill/>
          <a:scene3d>
            <a:camera prst="orthographicFront"/>
            <a:lightRig rig="threePt" dir="t"/>
          </a:scene3d>
          <a:sp3d/>
        </p:spPr>
        <p:txBody>
          <a:bodyPr>
            <a:spAutoFit/>
          </a:bodyPr>
          <a:lstStyle/>
          <a:p>
            <a:pPr algn="ctr" fontAlgn="auto">
              <a:spcBef>
                <a:spcPts val="0"/>
              </a:spcBef>
              <a:spcAft>
                <a:spcPts val="0"/>
              </a:spcAft>
              <a:buClr>
                <a:schemeClr val="hlink"/>
              </a:buClr>
              <a:defRPr/>
            </a:pPr>
            <a:r>
              <a:rPr lang="zh-CN" altLang="en-US" sz="1600" dirty="0">
                <a:solidFill>
                  <a:schemeClr val="bg1"/>
                </a:solidFill>
                <a:effectLst/>
                <a:latin typeface="微软雅黑" panose="020B0503020204020204" pitchFamily="34" charset="-122"/>
                <a:ea typeface="微软雅黑" panose="020B0503020204020204" pitchFamily="34" charset="-122"/>
              </a:rPr>
              <a:t>第一</a:t>
            </a:r>
            <a:endParaRPr lang="zh-CN" altLang="zh-CN" sz="1600" dirty="0">
              <a:solidFill>
                <a:schemeClr val="bg1"/>
              </a:solidFill>
              <a:effectLst/>
              <a:latin typeface="微软雅黑" panose="020B0503020204020204" pitchFamily="34" charset="-122"/>
              <a:ea typeface="微软雅黑" panose="020B0503020204020204" pitchFamily="34" charset="-122"/>
            </a:endParaRPr>
          </a:p>
        </p:txBody>
      </p:sp>
      <p:sp>
        <p:nvSpPr>
          <p:cNvPr id="15" name="矩形 14"/>
          <p:cNvSpPr/>
          <p:nvPr/>
        </p:nvSpPr>
        <p:spPr>
          <a:xfrm>
            <a:off x="1184352" y="2011079"/>
            <a:ext cx="1826369" cy="954107"/>
          </a:xfrm>
          <a:prstGeom prst="rect">
            <a:avLst/>
          </a:prstGeom>
        </p:spPr>
        <p:txBody>
          <a:bodyPr wrap="square">
            <a:spAutoFit/>
          </a:bodyPr>
          <a:lstStyle/>
          <a:p>
            <a:pPr marL="0" lvl="2"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2"/>
                </a:solidFill>
                <a:effectLst/>
                <a:latin typeface="微软雅黑" panose="020B0503020204020204" pitchFamily="34" charset="-122"/>
                <a:ea typeface="微软雅黑" panose="020B0503020204020204" pitchFamily="34" charset="-122"/>
              </a:rPr>
              <a:t>人民的梦与国家的梦关系如何，始终决定着传统中国的历史走向。</a:t>
            </a:r>
          </a:p>
        </p:txBody>
      </p:sp>
      <p:sp>
        <p:nvSpPr>
          <p:cNvPr id="21" name="Text Box 76"/>
          <p:cNvSpPr txBox="1">
            <a:spLocks noChangeArrowheads="1"/>
          </p:cNvSpPr>
          <p:nvPr/>
        </p:nvSpPr>
        <p:spPr bwMode="auto">
          <a:xfrm>
            <a:off x="784944" y="75395"/>
            <a:ext cx="2612053"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中国梦人民的梦</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sp>
        <p:nvSpPr>
          <p:cNvPr id="22" name="矩形 21"/>
          <p:cNvSpPr/>
          <p:nvPr/>
        </p:nvSpPr>
        <p:spPr>
          <a:xfrm>
            <a:off x="3721973" y="2011079"/>
            <a:ext cx="1826369" cy="1169551"/>
          </a:xfrm>
          <a:prstGeom prst="rect">
            <a:avLst/>
          </a:prstGeom>
        </p:spPr>
        <p:txBody>
          <a:bodyPr wrap="square">
            <a:spAutoFit/>
          </a:bodyPr>
          <a:lstStyle/>
          <a:p>
            <a:pPr marL="0" lvl="2"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2"/>
                </a:solidFill>
                <a:latin typeface="微软雅黑" panose="020B0503020204020204" pitchFamily="34" charset="-122"/>
                <a:ea typeface="微软雅黑" panose="020B0503020204020204" pitchFamily="34" charset="-122"/>
              </a:rPr>
              <a:t>把人民的利益与民族大义结合，从根本上决定了中国走社会主义道路的历史必然性。</a:t>
            </a:r>
            <a:endParaRPr lang="zh-CN" altLang="en-US" sz="1400" spc="50" dirty="0">
              <a:ln w="11430"/>
              <a:solidFill>
                <a:schemeClr val="accent2"/>
              </a:solidFill>
              <a:effectLst/>
              <a:latin typeface="微软雅黑" panose="020B0503020204020204" pitchFamily="34" charset="-122"/>
              <a:ea typeface="微软雅黑" panose="020B0503020204020204" pitchFamily="34" charset="-122"/>
            </a:endParaRPr>
          </a:p>
        </p:txBody>
      </p:sp>
      <p:sp>
        <p:nvSpPr>
          <p:cNvPr id="23" name="矩形 22"/>
          <p:cNvSpPr/>
          <p:nvPr/>
        </p:nvSpPr>
        <p:spPr>
          <a:xfrm>
            <a:off x="6274023" y="2011079"/>
            <a:ext cx="1826369" cy="954107"/>
          </a:xfrm>
          <a:prstGeom prst="rect">
            <a:avLst/>
          </a:prstGeom>
        </p:spPr>
        <p:txBody>
          <a:bodyPr wrap="square">
            <a:spAutoFit/>
          </a:bodyPr>
          <a:lstStyle/>
          <a:p>
            <a:pPr marL="0" lvl="2"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2"/>
                </a:solidFill>
                <a:effectLst/>
                <a:latin typeface="微软雅黑" panose="020B0503020204020204" pitchFamily="34" charset="-122"/>
                <a:ea typeface="微软雅黑" panose="020B0503020204020204" pitchFamily="34" charset="-122"/>
              </a:rPr>
              <a:t>打通人民权益与国家发展的关联，是实现中化民族伟大复兴的根本途径。</a:t>
            </a:r>
          </a:p>
        </p:txBody>
      </p:sp>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750"/>
                                        <p:tgtEl>
                                          <p:spTgt spid="2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3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0" fill="hold">
                            <p:stCondLst>
                              <p:cond delay="3000"/>
                            </p:stCondLst>
                            <p:childTnLst>
                              <p:par>
                                <p:cTn id="21" presetID="37"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7" fill="hold">
                            <p:stCondLst>
                              <p:cond delay="4000"/>
                            </p:stCondLst>
                            <p:childTnLst>
                              <p:par>
                                <p:cTn id="28" presetID="1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Bottom)">
                                      <p:cBhvr>
                                        <p:cTn id="30" dur="500"/>
                                        <p:tgtEl>
                                          <p:spTgt spid="14"/>
                                        </p:tgtEl>
                                      </p:cBhvr>
                                    </p:animEffect>
                                  </p:childTnLst>
                                </p:cTn>
                              </p:par>
                            </p:childTnLst>
                          </p:cTn>
                        </p:par>
                        <p:par>
                          <p:cTn id="31" fill="hold">
                            <p:stCondLst>
                              <p:cond delay="4500"/>
                            </p:stCondLst>
                            <p:childTnLst>
                              <p:par>
                                <p:cTn id="32" presetID="12" presetClass="entr" presetSubtype="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lide(fromTop)">
                                      <p:cBhvr>
                                        <p:cTn id="34" dur="500"/>
                                        <p:tgtEl>
                                          <p:spTgt spid="5"/>
                                        </p:tgtEl>
                                      </p:cBhvr>
                                    </p:animEffect>
                                  </p:childTnLst>
                                </p:cTn>
                              </p:par>
                            </p:childTnLst>
                          </p:cTn>
                        </p:par>
                        <p:par>
                          <p:cTn id="35" fill="hold">
                            <p:stCondLst>
                              <p:cond delay="500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slide(fromBottom)">
                                      <p:cBhvr>
                                        <p:cTn id="38" dur="500"/>
                                        <p:tgtEl>
                                          <p:spTgt spid="15"/>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900" decel="100000" fill="hold"/>
                                        <p:tgtEl>
                                          <p:spTgt spid="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12" presetClass="entr" presetSubtype="4"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slide(fromBottom)">
                                      <p:cBhvr>
                                        <p:cTn id="49" dur="500"/>
                                        <p:tgtEl>
                                          <p:spTgt spid="10"/>
                                        </p:tgtEl>
                                      </p:cBhvr>
                                    </p:animEffect>
                                  </p:childTnLst>
                                </p:cTn>
                              </p:par>
                            </p:childTnLst>
                          </p:cTn>
                        </p:par>
                        <p:par>
                          <p:cTn id="50" fill="hold">
                            <p:stCondLst>
                              <p:cond delay="7000"/>
                            </p:stCondLst>
                            <p:childTnLst>
                              <p:par>
                                <p:cTn id="51" presetID="12" presetClass="entr" presetSubtype="1"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slide(fromTop)">
                                      <p:cBhvr>
                                        <p:cTn id="53" dur="500"/>
                                        <p:tgtEl>
                                          <p:spTgt spid="6"/>
                                        </p:tgtEl>
                                      </p:cBhvr>
                                    </p:animEffect>
                                  </p:childTnLst>
                                </p:cTn>
                              </p:par>
                            </p:childTnLst>
                          </p:cTn>
                        </p:par>
                        <p:par>
                          <p:cTn id="54" fill="hold">
                            <p:stCondLst>
                              <p:cond delay="7500"/>
                            </p:stCondLst>
                            <p:childTnLst>
                              <p:par>
                                <p:cTn id="55" presetID="12" presetClass="entr" presetSubtype="4"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slide(fromBottom)">
                                      <p:cBhvr>
                                        <p:cTn id="57" dur="500"/>
                                        <p:tgtEl>
                                          <p:spTgt spid="22"/>
                                        </p:tgtEl>
                                      </p:cBhvr>
                                    </p:animEffect>
                                  </p:childTnLst>
                                </p:cTn>
                              </p:par>
                            </p:childTnLst>
                          </p:cTn>
                        </p:par>
                        <p:par>
                          <p:cTn id="58" fill="hold">
                            <p:stCondLst>
                              <p:cond delay="8000"/>
                            </p:stCondLst>
                            <p:childTnLst>
                              <p:par>
                                <p:cTn id="59" presetID="37"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900" decel="100000" fill="hold"/>
                                        <p:tgtEl>
                                          <p:spTgt spid="1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12" presetClass="entr" presetSubtype="4"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slide(fromBottom)">
                                      <p:cBhvr>
                                        <p:cTn id="68" dur="500"/>
                                        <p:tgtEl>
                                          <p:spTgt spid="12"/>
                                        </p:tgtEl>
                                      </p:cBhvr>
                                    </p:animEffect>
                                  </p:childTnLst>
                                </p:cTn>
                              </p:par>
                            </p:childTnLst>
                          </p:cTn>
                        </p:par>
                        <p:par>
                          <p:cTn id="69" fill="hold">
                            <p:stCondLst>
                              <p:cond delay="9500"/>
                            </p:stCondLst>
                            <p:childTnLst>
                              <p:par>
                                <p:cTn id="70" presetID="12" presetClass="entr" presetSubtype="1"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slide(fromTop)">
                                      <p:cBhvr>
                                        <p:cTn id="72" dur="500"/>
                                        <p:tgtEl>
                                          <p:spTgt spid="7"/>
                                        </p:tgtEl>
                                      </p:cBhvr>
                                    </p:animEffect>
                                  </p:childTnLst>
                                </p:cTn>
                              </p:par>
                            </p:childTnLst>
                          </p:cTn>
                        </p:par>
                        <p:par>
                          <p:cTn id="73" fill="hold">
                            <p:stCondLst>
                              <p:cond delay="10000"/>
                            </p:stCondLst>
                            <p:childTnLst>
                              <p:par>
                                <p:cTn id="74" presetID="1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slide(fromBottom)">
                                      <p:cBhvr>
                                        <p:cTn id="7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animBg="1"/>
      <p:bldP spid="10" grpId="0"/>
      <p:bldP spid="11" grpId="0" animBg="1"/>
      <p:bldP spid="12" grpId="0"/>
      <p:bldP spid="13" grpId="0" animBg="1"/>
      <p:bldP spid="14" grpId="0"/>
      <p:bldP spid="15"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5"/>
          <p:cNvSpPr>
            <a:spLocks noChangeArrowheads="1"/>
          </p:cNvSpPr>
          <p:nvPr/>
        </p:nvSpPr>
        <p:spPr bwMode="gray">
          <a:xfrm>
            <a:off x="1907704" y="843758"/>
            <a:ext cx="5292000" cy="1800000"/>
          </a:xfrm>
          <a:prstGeom prst="downArrow">
            <a:avLst>
              <a:gd name="adj1" fmla="val 80356"/>
              <a:gd name="adj2" fmla="val 54167"/>
            </a:avLst>
          </a:prstGeom>
          <a:gradFill flip="none" rotWithShape="1">
            <a:gsLst>
              <a:gs pos="0">
                <a:srgbClr val="FFCF01"/>
              </a:gs>
              <a:gs pos="90000">
                <a:srgbClr val="E22000"/>
              </a:gs>
            </a:gsLst>
            <a:lin ang="27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4" name="Text Box 76"/>
          <p:cNvSpPr txBox="1">
            <a:spLocks noChangeArrowheads="1"/>
          </p:cNvSpPr>
          <p:nvPr/>
        </p:nvSpPr>
        <p:spPr bwMode="auto">
          <a:xfrm>
            <a:off x="3427500" y="1281284"/>
            <a:ext cx="2274888" cy="646331"/>
          </a:xfrm>
          <a:prstGeom prst="rect">
            <a:avLst/>
          </a:prstGeom>
          <a:noFill/>
          <a:ln w="9525" algn="ctr">
            <a:noFill/>
            <a:miter lim="800000"/>
          </a:ln>
          <a:effectLst>
            <a:prstShdw prst="shdw17" dist="17961" dir="2700000">
              <a:schemeClr val="accent1">
                <a:gamma/>
                <a:shade val="60000"/>
                <a:invGamma/>
              </a:schemeClr>
            </a:prstShdw>
          </a:effectLst>
        </p:spPr>
        <p:txBody>
          <a:bodyPr>
            <a:spAutoFit/>
          </a:bodyPr>
          <a:lstStyle/>
          <a:p>
            <a:pPr algn="ctr" fontAlgn="auto">
              <a:spcBef>
                <a:spcPts val="0"/>
              </a:spcBef>
              <a:spcAft>
                <a:spcPts val="0"/>
              </a:spcAft>
              <a:defRPr/>
            </a:pPr>
            <a:r>
              <a:rPr lang="zh-CN" altLang="en-US" sz="3600" b="1">
                <a:solidFill>
                  <a:schemeClr val="bg1"/>
                </a:solidFill>
                <a:effectLst/>
                <a:latin typeface="Arial" panose="020B0604020202020204" pitchFamily="34" charset="0"/>
                <a:ea typeface="微软雅黑" panose="020B0503020204020204" pitchFamily="34" charset="-122"/>
              </a:rPr>
              <a:t>中国精神</a:t>
            </a:r>
            <a:endParaRPr lang="zh-CN" altLang="en-US" sz="3600" b="1" dirty="0">
              <a:solidFill>
                <a:schemeClr val="bg1"/>
              </a:solidFill>
              <a:effectLst/>
              <a:latin typeface="Arial" panose="020B0604020202020204" pitchFamily="34" charset="0"/>
              <a:ea typeface="微软雅黑" panose="020B0503020204020204" pitchFamily="34" charset="-122"/>
            </a:endParaRPr>
          </a:p>
        </p:txBody>
      </p:sp>
      <p:sp>
        <p:nvSpPr>
          <p:cNvPr id="30" name="圆角矩形 29"/>
          <p:cNvSpPr/>
          <p:nvPr/>
        </p:nvSpPr>
        <p:spPr bwMode="auto">
          <a:xfrm>
            <a:off x="1122672" y="3219822"/>
            <a:ext cx="3312368" cy="1116024"/>
          </a:xfrm>
          <a:prstGeom prst="roundRect">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2139247" y="2967894"/>
            <a:ext cx="1224136" cy="453571"/>
            <a:chOff x="3555104" y="2313694"/>
            <a:chExt cx="951057" cy="453571"/>
          </a:xfrm>
        </p:grpSpPr>
        <p:sp>
          <p:nvSpPr>
            <p:cNvPr id="33" name="五边形 32"/>
            <p:cNvSpPr/>
            <p:nvPr/>
          </p:nvSpPr>
          <p:spPr bwMode="auto">
            <a:xfrm>
              <a:off x="3555104" y="2313694"/>
              <a:ext cx="951057" cy="453571"/>
            </a:xfrm>
            <a:prstGeom prst="homePlate">
              <a:avLst>
                <a:gd name="adj" fmla="val 0"/>
              </a:avLst>
            </a:prstGeom>
            <a:gradFill flip="none" rotWithShape="1">
              <a:gsLst>
                <a:gs pos="0">
                  <a:srgbClr val="F20000">
                    <a:shade val="30000"/>
                    <a:satMod val="115000"/>
                  </a:srgbClr>
                </a:gs>
                <a:gs pos="50000">
                  <a:srgbClr val="F20000">
                    <a:shade val="67500"/>
                    <a:satMod val="115000"/>
                  </a:srgbClr>
                </a:gs>
                <a:gs pos="100000">
                  <a:srgbClr val="F20000">
                    <a:shade val="100000"/>
                    <a:satMod val="115000"/>
                  </a:srgb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4" name="TextBox 22"/>
            <p:cNvSpPr txBox="1">
              <a:spLocks noChangeArrowheads="1"/>
            </p:cNvSpPr>
            <p:nvPr/>
          </p:nvSpPr>
          <p:spPr bwMode="auto">
            <a:xfrm>
              <a:off x="3611048" y="2385862"/>
              <a:ext cx="814901" cy="307777"/>
            </a:xfrm>
            <a:prstGeom prst="rect">
              <a:avLst/>
            </a:prstGeom>
            <a:noFill/>
            <a:ln w="9525">
              <a:noFill/>
              <a:miter lim="800000"/>
            </a:ln>
          </p:spPr>
          <p:txBody>
            <a:bodyPr wrap="square">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 民族精神</a:t>
              </a:r>
            </a:p>
          </p:txBody>
        </p:sp>
      </p:grpSp>
      <p:sp>
        <p:nvSpPr>
          <p:cNvPr id="44" name="矩形 43"/>
          <p:cNvSpPr/>
          <p:nvPr/>
        </p:nvSpPr>
        <p:spPr>
          <a:xfrm>
            <a:off x="1266688" y="3555762"/>
            <a:ext cx="3240360" cy="600164"/>
          </a:xfrm>
          <a:prstGeom prst="rect">
            <a:avLst/>
          </a:prstGeom>
        </p:spPr>
        <p:txBody>
          <a:bodyPr wrap="square">
            <a:spAutoFit/>
          </a:bodyPr>
          <a:lstStyle/>
          <a:p>
            <a:r>
              <a:rPr lang="zh-CN" altLang="en-US" sz="1100" dirty="0">
                <a:solidFill>
                  <a:schemeClr val="accent2"/>
                </a:solidFill>
                <a:latin typeface="微软雅黑" panose="020B0503020204020204" pitchFamily="34" charset="-122"/>
                <a:ea typeface="微软雅黑" panose="020B0503020204020204" pitchFamily="34" charset="-122"/>
              </a:rPr>
              <a:t>核心是爱国主义，表现为对祖国、人民的热爱，对民族文化的深层认同，尽心尽力为国贡献，共圆</a:t>
            </a:r>
            <a:r>
              <a:rPr lang="en-US" altLang="zh-CN" sz="1100" dirty="0">
                <a:solidFill>
                  <a:schemeClr val="accent2"/>
                </a:solidFill>
                <a:latin typeface="微软雅黑" panose="020B0503020204020204" pitchFamily="34" charset="-122"/>
                <a:ea typeface="微软雅黑" panose="020B0503020204020204" pitchFamily="34" charset="-122"/>
              </a:rPr>
              <a:t>“</a:t>
            </a:r>
            <a:r>
              <a:rPr lang="zh-CN" altLang="en-US" sz="1100" dirty="0">
                <a:solidFill>
                  <a:schemeClr val="accent2"/>
                </a:solidFill>
                <a:latin typeface="微软雅黑" panose="020B0503020204020204" pitchFamily="34" charset="-122"/>
                <a:ea typeface="微软雅黑" panose="020B0503020204020204" pitchFamily="34" charset="-122"/>
              </a:rPr>
              <a:t>中国梦</a:t>
            </a:r>
            <a:r>
              <a:rPr lang="en-US" altLang="zh-CN" sz="1100" dirty="0">
                <a:solidFill>
                  <a:schemeClr val="accent2"/>
                </a:solidFill>
                <a:latin typeface="微软雅黑" panose="020B0503020204020204" pitchFamily="34" charset="-122"/>
                <a:ea typeface="微软雅黑" panose="020B0503020204020204" pitchFamily="34" charset="-122"/>
              </a:rPr>
              <a:t>”、</a:t>
            </a:r>
            <a:r>
              <a:rPr lang="zh-CN" altLang="en-US" sz="1100" dirty="0">
                <a:solidFill>
                  <a:schemeClr val="accent2"/>
                </a:solidFill>
                <a:latin typeface="微软雅黑" panose="020B0503020204020204" pitchFamily="34" charset="-122"/>
                <a:ea typeface="微软雅黑" panose="020B0503020204020204" pitchFamily="34" charset="-122"/>
              </a:rPr>
              <a:t>共享</a:t>
            </a:r>
            <a:r>
              <a:rPr lang="en-US" altLang="zh-CN" sz="1100" dirty="0">
                <a:solidFill>
                  <a:schemeClr val="accent2"/>
                </a:solidFill>
                <a:latin typeface="微软雅黑" panose="020B0503020204020204" pitchFamily="34" charset="-122"/>
                <a:ea typeface="微软雅黑" panose="020B0503020204020204" pitchFamily="34" charset="-122"/>
              </a:rPr>
              <a:t>“</a:t>
            </a:r>
            <a:r>
              <a:rPr lang="zh-CN" altLang="en-US" sz="1100" dirty="0">
                <a:solidFill>
                  <a:schemeClr val="accent2"/>
                </a:solidFill>
                <a:latin typeface="微软雅黑" panose="020B0503020204020204" pitchFamily="34" charset="-122"/>
                <a:ea typeface="微软雅黑" panose="020B0503020204020204" pitchFamily="34" charset="-122"/>
              </a:rPr>
              <a:t>中国梦</a:t>
            </a:r>
            <a:r>
              <a:rPr lang="en-US" altLang="zh-CN" sz="1100" dirty="0">
                <a:solidFill>
                  <a:schemeClr val="accent2"/>
                </a:solidFill>
                <a:latin typeface="微软雅黑" panose="020B0503020204020204" pitchFamily="34" charset="-122"/>
                <a:ea typeface="微软雅黑" panose="020B0503020204020204" pitchFamily="34" charset="-122"/>
              </a:rPr>
              <a:t>”。</a:t>
            </a:r>
            <a:endParaRPr lang="zh-CN" altLang="en-US" sz="1100" dirty="0">
              <a:solidFill>
                <a:schemeClr val="accent2"/>
              </a:solidFill>
              <a:latin typeface="微软雅黑" panose="020B0503020204020204" pitchFamily="34" charset="-122"/>
              <a:ea typeface="微软雅黑" panose="020B0503020204020204" pitchFamily="34" charset="-122"/>
            </a:endParaRPr>
          </a:p>
        </p:txBody>
      </p:sp>
      <p:sp>
        <p:nvSpPr>
          <p:cNvPr id="45" name="圆角矩形 44"/>
          <p:cNvSpPr/>
          <p:nvPr/>
        </p:nvSpPr>
        <p:spPr bwMode="auto">
          <a:xfrm>
            <a:off x="4644008" y="3219822"/>
            <a:ext cx="3312368" cy="1116024"/>
          </a:xfrm>
          <a:prstGeom prst="roundRect">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5660583" y="2967894"/>
            <a:ext cx="1224136" cy="453571"/>
            <a:chOff x="3555104" y="2313694"/>
            <a:chExt cx="951057" cy="453571"/>
          </a:xfrm>
        </p:grpSpPr>
        <p:sp>
          <p:nvSpPr>
            <p:cNvPr id="47" name="五边形 46"/>
            <p:cNvSpPr/>
            <p:nvPr/>
          </p:nvSpPr>
          <p:spPr bwMode="auto">
            <a:xfrm>
              <a:off x="3555104" y="2313694"/>
              <a:ext cx="951057" cy="453571"/>
            </a:xfrm>
            <a:prstGeom prst="homePlate">
              <a:avLst>
                <a:gd name="adj" fmla="val 0"/>
              </a:avLst>
            </a:prstGeom>
            <a:gradFill flip="none" rotWithShape="1">
              <a:gsLst>
                <a:gs pos="0">
                  <a:srgbClr val="F20000">
                    <a:shade val="30000"/>
                    <a:satMod val="115000"/>
                  </a:srgbClr>
                </a:gs>
                <a:gs pos="50000">
                  <a:srgbClr val="F20000">
                    <a:shade val="67500"/>
                    <a:satMod val="115000"/>
                  </a:srgbClr>
                </a:gs>
                <a:gs pos="100000">
                  <a:srgbClr val="F20000">
                    <a:shade val="100000"/>
                    <a:satMod val="115000"/>
                  </a:srgb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8" name="TextBox 22"/>
            <p:cNvSpPr txBox="1">
              <a:spLocks noChangeArrowheads="1"/>
            </p:cNvSpPr>
            <p:nvPr/>
          </p:nvSpPr>
          <p:spPr bwMode="auto">
            <a:xfrm>
              <a:off x="3611048" y="2385862"/>
              <a:ext cx="814901" cy="307777"/>
            </a:xfrm>
            <a:prstGeom prst="rect">
              <a:avLst/>
            </a:prstGeom>
            <a:noFill/>
            <a:ln w="9525">
              <a:noFill/>
              <a:miter lim="800000"/>
            </a:ln>
          </p:spPr>
          <p:txBody>
            <a:bodyPr wrap="square">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 时代精神</a:t>
              </a:r>
            </a:p>
          </p:txBody>
        </p:sp>
      </p:grpSp>
      <p:sp>
        <p:nvSpPr>
          <p:cNvPr id="49" name="矩形 48"/>
          <p:cNvSpPr/>
          <p:nvPr/>
        </p:nvSpPr>
        <p:spPr>
          <a:xfrm>
            <a:off x="4788024" y="3555762"/>
            <a:ext cx="3240360" cy="600164"/>
          </a:xfrm>
          <a:prstGeom prst="rect">
            <a:avLst/>
          </a:prstGeom>
        </p:spPr>
        <p:txBody>
          <a:bodyPr wrap="square">
            <a:spAutoFit/>
          </a:bodyPr>
          <a:lstStyle/>
          <a:p>
            <a:r>
              <a:rPr lang="en-US" altLang="zh-CN" sz="1100" dirty="0">
                <a:solidFill>
                  <a:schemeClr val="accent2"/>
                </a:solidFill>
                <a:latin typeface="微软雅黑" panose="020B0503020204020204" pitchFamily="34" charset="-122"/>
                <a:ea typeface="微软雅黑" panose="020B0503020204020204" pitchFamily="34" charset="-122"/>
              </a:rPr>
              <a:t>“</a:t>
            </a:r>
            <a:r>
              <a:rPr lang="zh-CN" altLang="en-US" sz="1100" dirty="0">
                <a:solidFill>
                  <a:schemeClr val="accent2"/>
                </a:solidFill>
                <a:latin typeface="微软雅黑" panose="020B0503020204020204" pitchFamily="34" charset="-122"/>
                <a:ea typeface="微软雅黑" panose="020B0503020204020204" pitchFamily="34" charset="-122"/>
              </a:rPr>
              <a:t>中国梦</a:t>
            </a:r>
            <a:r>
              <a:rPr lang="en-US" altLang="zh-CN" sz="1100" dirty="0">
                <a:solidFill>
                  <a:schemeClr val="accent2"/>
                </a:solidFill>
                <a:latin typeface="微软雅黑" panose="020B0503020204020204" pitchFamily="34" charset="-122"/>
                <a:ea typeface="微软雅黑" panose="020B0503020204020204" pitchFamily="34" charset="-122"/>
              </a:rPr>
              <a:t>”</a:t>
            </a:r>
            <a:r>
              <a:rPr lang="zh-CN" altLang="en-US" sz="1100" dirty="0">
                <a:solidFill>
                  <a:schemeClr val="accent2"/>
                </a:solidFill>
                <a:latin typeface="微软雅黑" panose="020B0503020204020204" pitchFamily="34" charset="-122"/>
                <a:ea typeface="微软雅黑" panose="020B0503020204020204" pitchFamily="34" charset="-122"/>
              </a:rPr>
              <a:t>是百年梦，更是时代梦。时代精神催化着</a:t>
            </a:r>
            <a:r>
              <a:rPr lang="en-US" altLang="zh-CN" sz="1100" dirty="0">
                <a:solidFill>
                  <a:schemeClr val="accent2"/>
                </a:solidFill>
                <a:latin typeface="微软雅黑" panose="020B0503020204020204" pitchFamily="34" charset="-122"/>
                <a:ea typeface="微软雅黑" panose="020B0503020204020204" pitchFamily="34" charset="-122"/>
              </a:rPr>
              <a:t>“</a:t>
            </a:r>
            <a:r>
              <a:rPr lang="zh-CN" altLang="en-US" sz="1100" dirty="0">
                <a:solidFill>
                  <a:schemeClr val="accent2"/>
                </a:solidFill>
                <a:latin typeface="微软雅黑" panose="020B0503020204020204" pitchFamily="34" charset="-122"/>
                <a:ea typeface="微软雅黑" panose="020B0503020204020204" pitchFamily="34" charset="-122"/>
              </a:rPr>
              <a:t>中国梦</a:t>
            </a:r>
            <a:r>
              <a:rPr lang="en-US" altLang="zh-CN" sz="1100" dirty="0">
                <a:solidFill>
                  <a:schemeClr val="accent2"/>
                </a:solidFill>
                <a:latin typeface="微软雅黑" panose="020B0503020204020204" pitchFamily="34" charset="-122"/>
                <a:ea typeface="微软雅黑" panose="020B0503020204020204" pitchFamily="34" charset="-122"/>
              </a:rPr>
              <a:t>”，</a:t>
            </a:r>
            <a:r>
              <a:rPr lang="zh-CN" altLang="en-US" sz="1100" dirty="0">
                <a:solidFill>
                  <a:schemeClr val="accent2"/>
                </a:solidFill>
                <a:latin typeface="微软雅黑" panose="020B0503020204020204" pitchFamily="34" charset="-122"/>
                <a:ea typeface="微软雅黑" panose="020B0503020204020204" pitchFamily="34" charset="-122"/>
              </a:rPr>
              <a:t>张扬着</a:t>
            </a:r>
            <a:r>
              <a:rPr lang="en-US" altLang="zh-CN" sz="1100" dirty="0">
                <a:solidFill>
                  <a:schemeClr val="accent2"/>
                </a:solidFill>
                <a:latin typeface="微软雅黑" panose="020B0503020204020204" pitchFamily="34" charset="-122"/>
                <a:ea typeface="微软雅黑" panose="020B0503020204020204" pitchFamily="34" charset="-122"/>
              </a:rPr>
              <a:t>“</a:t>
            </a:r>
            <a:r>
              <a:rPr lang="zh-CN" altLang="en-US" sz="1100" dirty="0">
                <a:solidFill>
                  <a:schemeClr val="accent2"/>
                </a:solidFill>
                <a:latin typeface="微软雅黑" panose="020B0503020204020204" pitchFamily="34" charset="-122"/>
                <a:ea typeface="微软雅黑" panose="020B0503020204020204" pitchFamily="34" charset="-122"/>
              </a:rPr>
              <a:t>中国梦</a:t>
            </a:r>
            <a:r>
              <a:rPr lang="en-US" altLang="zh-CN" sz="1100" dirty="0">
                <a:solidFill>
                  <a:schemeClr val="accent2"/>
                </a:solidFill>
                <a:latin typeface="微软雅黑" panose="020B0503020204020204" pitchFamily="34" charset="-122"/>
                <a:ea typeface="微软雅黑" panose="020B0503020204020204" pitchFamily="34" charset="-122"/>
              </a:rPr>
              <a:t>”，</a:t>
            </a:r>
            <a:r>
              <a:rPr lang="zh-CN" altLang="en-US" sz="1100" dirty="0">
                <a:solidFill>
                  <a:schemeClr val="accent2"/>
                </a:solidFill>
                <a:latin typeface="微软雅黑" panose="020B0503020204020204" pitchFamily="34" charset="-122"/>
                <a:ea typeface="微软雅黑" panose="020B0503020204020204" pitchFamily="34" charset="-122"/>
              </a:rPr>
              <a:t>也充实着</a:t>
            </a:r>
            <a:r>
              <a:rPr lang="en-US" altLang="zh-CN" sz="1100" dirty="0">
                <a:solidFill>
                  <a:schemeClr val="accent2"/>
                </a:solidFill>
                <a:latin typeface="微软雅黑" panose="020B0503020204020204" pitchFamily="34" charset="-122"/>
                <a:ea typeface="微软雅黑" panose="020B0503020204020204" pitchFamily="34" charset="-122"/>
              </a:rPr>
              <a:t>“</a:t>
            </a:r>
            <a:r>
              <a:rPr lang="zh-CN" altLang="en-US" sz="1100" dirty="0">
                <a:solidFill>
                  <a:schemeClr val="accent2"/>
                </a:solidFill>
                <a:latin typeface="微软雅黑" panose="020B0503020204020204" pitchFamily="34" charset="-122"/>
                <a:ea typeface="微软雅黑" panose="020B0503020204020204" pitchFamily="34" charset="-122"/>
              </a:rPr>
              <a:t>中国梦</a:t>
            </a:r>
            <a:r>
              <a:rPr lang="en-US" altLang="zh-CN" sz="1100" dirty="0">
                <a:solidFill>
                  <a:schemeClr val="accent2"/>
                </a:solidFill>
                <a:latin typeface="微软雅黑" panose="020B0503020204020204" pitchFamily="34" charset="-122"/>
                <a:ea typeface="微软雅黑" panose="020B0503020204020204" pitchFamily="34" charset="-122"/>
              </a:rPr>
              <a:t>”。</a:t>
            </a:r>
            <a:endParaRPr lang="zh-CN" altLang="en-US" sz="1100" dirty="0">
              <a:solidFill>
                <a:schemeClr val="accent2"/>
              </a:solidFill>
              <a:latin typeface="微软雅黑" panose="020B0503020204020204" pitchFamily="34" charset="-122"/>
              <a:ea typeface="微软雅黑" panose="020B0503020204020204" pitchFamily="34" charset="-122"/>
            </a:endParaRPr>
          </a:p>
        </p:txBody>
      </p:sp>
      <p:sp>
        <p:nvSpPr>
          <p:cNvPr id="51" name="Text Box 76"/>
          <p:cNvSpPr txBox="1">
            <a:spLocks noChangeArrowheads="1"/>
          </p:cNvSpPr>
          <p:nvPr/>
        </p:nvSpPr>
        <p:spPr bwMode="auto">
          <a:xfrm>
            <a:off x="683568" y="75395"/>
            <a:ext cx="3283000"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中国精神激励中国梦想</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10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1000"/>
                                        <p:tgtEl>
                                          <p:spTgt spid="3"/>
                                        </p:tgtEl>
                                      </p:cBhvr>
                                    </p:animEffect>
                                  </p:childTnLst>
                                </p:cTn>
                              </p:par>
                            </p:childTnLst>
                          </p:cTn>
                        </p:par>
                        <p:par>
                          <p:cTn id="12" fill="hold">
                            <p:stCondLst>
                              <p:cond delay="2000"/>
                            </p:stCondLst>
                            <p:childTnLst>
                              <p:par>
                                <p:cTn id="13" presetID="1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Top)">
                                      <p:cBhvr>
                                        <p:cTn id="15" dur="500"/>
                                        <p:tgtEl>
                                          <p:spTgt spid="4"/>
                                        </p:tgtEl>
                                      </p:cBhvr>
                                    </p:animEffect>
                                  </p:childTnLst>
                                </p:cTn>
                              </p:par>
                            </p:childTnLst>
                          </p:cTn>
                        </p:par>
                        <p:par>
                          <p:cTn id="16" fill="hold">
                            <p:stCondLst>
                              <p:cond delay="2500"/>
                            </p:stCondLst>
                            <p:childTnLst>
                              <p:par>
                                <p:cTn id="17" presetID="2" presetClass="entr" presetSubtype="8"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750" fill="hold"/>
                                        <p:tgtEl>
                                          <p:spTgt spid="32"/>
                                        </p:tgtEl>
                                        <p:attrNameLst>
                                          <p:attrName>ppt_x</p:attrName>
                                        </p:attrNameLst>
                                      </p:cBhvr>
                                      <p:tavLst>
                                        <p:tav tm="0">
                                          <p:val>
                                            <p:strVal val="0-#ppt_w/2"/>
                                          </p:val>
                                        </p:tav>
                                        <p:tav tm="100000">
                                          <p:val>
                                            <p:strVal val="#ppt_x"/>
                                          </p:val>
                                        </p:tav>
                                      </p:tavLst>
                                    </p:anim>
                                    <p:anim calcmode="lin" valueType="num">
                                      <p:cBhvr additive="base">
                                        <p:cTn id="20" dur="75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23" presetClass="entr" presetSubtype="16"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750" fill="hold"/>
                                        <p:tgtEl>
                                          <p:spTgt spid="30"/>
                                        </p:tgtEl>
                                        <p:attrNameLst>
                                          <p:attrName>ppt_w</p:attrName>
                                        </p:attrNameLst>
                                      </p:cBhvr>
                                      <p:tavLst>
                                        <p:tav tm="0">
                                          <p:val>
                                            <p:fltVal val="0"/>
                                          </p:val>
                                        </p:tav>
                                        <p:tav tm="100000">
                                          <p:val>
                                            <p:strVal val="#ppt_w"/>
                                          </p:val>
                                        </p:tav>
                                      </p:tavLst>
                                    </p:anim>
                                    <p:anim calcmode="lin" valueType="num">
                                      <p:cBhvr>
                                        <p:cTn id="25" dur="750" fill="hold"/>
                                        <p:tgtEl>
                                          <p:spTgt spid="30"/>
                                        </p:tgtEl>
                                        <p:attrNameLst>
                                          <p:attrName>ppt_h</p:attrName>
                                        </p:attrNameLst>
                                      </p:cBhvr>
                                      <p:tavLst>
                                        <p:tav tm="0">
                                          <p:val>
                                            <p:fltVal val="0"/>
                                          </p:val>
                                        </p:tav>
                                        <p:tav tm="100000">
                                          <p:val>
                                            <p:strVal val="#ppt_h"/>
                                          </p:val>
                                        </p:tav>
                                      </p:tavLst>
                                    </p:anim>
                                  </p:childTnLst>
                                </p:cTn>
                              </p:par>
                            </p:childTnLst>
                          </p:cTn>
                        </p:par>
                        <p:par>
                          <p:cTn id="26" fill="hold">
                            <p:stCondLst>
                              <p:cond delay="4500"/>
                            </p:stCondLst>
                            <p:childTnLst>
                              <p:par>
                                <p:cTn id="27" presetID="12" presetClass="entr" presetSubtype="2"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slide(fromRight)">
                                      <p:cBhvr>
                                        <p:cTn id="29" dur="750"/>
                                        <p:tgtEl>
                                          <p:spTgt spid="44"/>
                                        </p:tgtEl>
                                      </p:cBhvr>
                                    </p:animEffect>
                                  </p:childTnLst>
                                </p:cTn>
                              </p:par>
                            </p:childTnLst>
                          </p:cTn>
                        </p:par>
                        <p:par>
                          <p:cTn id="30" fill="hold">
                            <p:stCondLst>
                              <p:cond delay="5500"/>
                            </p:stCondLst>
                            <p:childTnLst>
                              <p:par>
                                <p:cTn id="31" presetID="2" presetClass="entr" presetSubtype="8"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750" fill="hold"/>
                                        <p:tgtEl>
                                          <p:spTgt spid="46"/>
                                        </p:tgtEl>
                                        <p:attrNameLst>
                                          <p:attrName>ppt_x</p:attrName>
                                        </p:attrNameLst>
                                      </p:cBhvr>
                                      <p:tavLst>
                                        <p:tav tm="0">
                                          <p:val>
                                            <p:strVal val="0-#ppt_w/2"/>
                                          </p:val>
                                        </p:tav>
                                        <p:tav tm="100000">
                                          <p:val>
                                            <p:strVal val="#ppt_x"/>
                                          </p:val>
                                        </p:tav>
                                      </p:tavLst>
                                    </p:anim>
                                    <p:anim calcmode="lin" valueType="num">
                                      <p:cBhvr additive="base">
                                        <p:cTn id="34" dur="750" fill="hold"/>
                                        <p:tgtEl>
                                          <p:spTgt spid="46"/>
                                        </p:tgtEl>
                                        <p:attrNameLst>
                                          <p:attrName>ppt_y</p:attrName>
                                        </p:attrNameLst>
                                      </p:cBhvr>
                                      <p:tavLst>
                                        <p:tav tm="0">
                                          <p:val>
                                            <p:strVal val="#ppt_y"/>
                                          </p:val>
                                        </p:tav>
                                        <p:tav tm="100000">
                                          <p:val>
                                            <p:strVal val="#ppt_y"/>
                                          </p:val>
                                        </p:tav>
                                      </p:tavLst>
                                    </p:anim>
                                  </p:childTnLst>
                                </p:cTn>
                              </p:par>
                            </p:childTnLst>
                          </p:cTn>
                        </p:par>
                        <p:par>
                          <p:cTn id="35" fill="hold">
                            <p:stCondLst>
                              <p:cond delay="6500"/>
                            </p:stCondLst>
                            <p:childTnLst>
                              <p:par>
                                <p:cTn id="36" presetID="2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750" fill="hold"/>
                                        <p:tgtEl>
                                          <p:spTgt spid="45"/>
                                        </p:tgtEl>
                                        <p:attrNameLst>
                                          <p:attrName>ppt_w</p:attrName>
                                        </p:attrNameLst>
                                      </p:cBhvr>
                                      <p:tavLst>
                                        <p:tav tm="0">
                                          <p:val>
                                            <p:fltVal val="0"/>
                                          </p:val>
                                        </p:tav>
                                        <p:tav tm="100000">
                                          <p:val>
                                            <p:strVal val="#ppt_w"/>
                                          </p:val>
                                        </p:tav>
                                      </p:tavLst>
                                    </p:anim>
                                    <p:anim calcmode="lin" valueType="num">
                                      <p:cBhvr>
                                        <p:cTn id="39" dur="750" fill="hold"/>
                                        <p:tgtEl>
                                          <p:spTgt spid="45"/>
                                        </p:tgtEl>
                                        <p:attrNameLst>
                                          <p:attrName>ppt_h</p:attrName>
                                        </p:attrNameLst>
                                      </p:cBhvr>
                                      <p:tavLst>
                                        <p:tav tm="0">
                                          <p:val>
                                            <p:fltVal val="0"/>
                                          </p:val>
                                        </p:tav>
                                        <p:tav tm="100000">
                                          <p:val>
                                            <p:strVal val="#ppt_h"/>
                                          </p:val>
                                        </p:tav>
                                      </p:tavLst>
                                    </p:anim>
                                  </p:childTnLst>
                                </p:cTn>
                              </p:par>
                            </p:childTnLst>
                          </p:cTn>
                        </p:par>
                        <p:par>
                          <p:cTn id="40" fill="hold">
                            <p:stCondLst>
                              <p:cond delay="7500"/>
                            </p:stCondLst>
                            <p:childTnLst>
                              <p:par>
                                <p:cTn id="41" presetID="12" presetClass="entr" presetSubtype="2"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slide(fromRight)">
                                      <p:cBhvr>
                                        <p:cTn id="43"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30" grpId="0" animBg="1"/>
      <p:bldP spid="44" grpId="0"/>
      <p:bldP spid="45" grpId="0" animBg="1"/>
      <p:bldP spid="49" grpId="0"/>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76"/>
          <p:cNvSpPr txBox="1">
            <a:spLocks noChangeArrowheads="1"/>
          </p:cNvSpPr>
          <p:nvPr/>
        </p:nvSpPr>
        <p:spPr bwMode="auto">
          <a:xfrm>
            <a:off x="568920" y="75395"/>
            <a:ext cx="5443240"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a:t>
            </a: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与</a:t>
            </a: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r>
              <a:rPr lang="zh-CN" altLang="en-US" sz="2400" b="1" dirty="0">
                <a:solidFill>
                  <a:srgbClr val="FFFFFF">
                    <a:alpha val="99000"/>
                  </a:srgbClr>
                </a:solidFill>
                <a:latin typeface="微软雅黑" panose="020B0503020204020204" pitchFamily="34" charset="-122"/>
                <a:ea typeface="微软雅黑" panose="020B0503020204020204" pitchFamily="34" charset="-122"/>
              </a:rPr>
              <a:t>美国梦</a:t>
            </a: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r>
              <a:rPr lang="zh-CN" altLang="en-US" sz="2400" b="1" dirty="0">
                <a:solidFill>
                  <a:srgbClr val="FFFFFF">
                    <a:alpha val="99000"/>
                  </a:srgbClr>
                </a:solidFill>
                <a:latin typeface="微软雅黑" panose="020B0503020204020204" pitchFamily="34" charset="-122"/>
                <a:ea typeface="微软雅黑" panose="020B0503020204020204" pitchFamily="34" charset="-122"/>
              </a:rPr>
              <a:t>的本质区别</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grpSp>
        <p:nvGrpSpPr>
          <p:cNvPr id="9" name="组合 69"/>
          <p:cNvGrpSpPr>
            <a:grpSpLocks noChangeAspect="1"/>
          </p:cNvGrpSpPr>
          <p:nvPr/>
        </p:nvGrpSpPr>
        <p:grpSpPr bwMode="auto">
          <a:xfrm>
            <a:off x="3954300" y="1059630"/>
            <a:ext cx="1008062" cy="1008064"/>
            <a:chOff x="4776334" y="4404800"/>
            <a:chExt cx="1012166" cy="1008000"/>
          </a:xfrm>
        </p:grpSpPr>
        <p:sp>
          <p:nvSpPr>
            <p:cNvPr id="10" name="Oval 2"/>
            <p:cNvSpPr>
              <a:spLocks noChangeAspect="1" noChangeArrowheads="1"/>
            </p:cNvSpPr>
            <p:nvPr/>
          </p:nvSpPr>
          <p:spPr bwMode="auto">
            <a:xfrm>
              <a:off x="4780500" y="4404800"/>
              <a:ext cx="1008000" cy="1008000"/>
            </a:xfrm>
            <a:prstGeom prst="ellipse">
              <a:avLst/>
            </a:prstGeom>
            <a:solidFill>
              <a:srgbClr val="FF0505"/>
            </a:soli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F20000"/>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effectLst/>
                <a:latin typeface="微软雅黑" panose="020B0503020204020204" pitchFamily="34" charset="-122"/>
                <a:ea typeface="微软雅黑" panose="020B0503020204020204" pitchFamily="34" charset="-122"/>
              </a:endParaRPr>
            </a:p>
          </p:txBody>
        </p:sp>
        <p:sp>
          <p:nvSpPr>
            <p:cNvPr id="11" name="椭圆 10"/>
            <p:cNvSpPr/>
            <p:nvPr/>
          </p:nvSpPr>
          <p:spPr>
            <a:xfrm rot="19388639">
              <a:off x="4776334" y="4463534"/>
              <a:ext cx="683810" cy="468283"/>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ffectLst/>
              </a:endParaRPr>
            </a:p>
          </p:txBody>
        </p:sp>
      </p:grpSp>
      <p:sp>
        <p:nvSpPr>
          <p:cNvPr id="12" name="TextBox 146"/>
          <p:cNvSpPr txBox="1">
            <a:spLocks noChangeArrowheads="1"/>
          </p:cNvSpPr>
          <p:nvPr/>
        </p:nvSpPr>
        <p:spPr bwMode="auto">
          <a:xfrm>
            <a:off x="3922923" y="1393752"/>
            <a:ext cx="1046960" cy="32316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500" b="1" dirty="0">
                <a:solidFill>
                  <a:schemeClr val="bg1"/>
                </a:solidFill>
                <a:effectLst/>
                <a:latin typeface="微软雅黑" panose="020B0503020204020204" pitchFamily="34" charset="-122"/>
                <a:ea typeface="微软雅黑" panose="020B0503020204020204" pitchFamily="34" charset="-122"/>
              </a:rPr>
              <a:t>路径选择</a:t>
            </a:r>
            <a:endParaRPr lang="en-US" altLang="zh-CN" sz="1500" b="1" dirty="0">
              <a:solidFill>
                <a:schemeClr val="bg1"/>
              </a:solidFill>
              <a:effectLst/>
              <a:latin typeface="微软雅黑" panose="020B0503020204020204" pitchFamily="34" charset="-122"/>
              <a:ea typeface="微软雅黑" panose="020B0503020204020204" pitchFamily="34" charset="-122"/>
            </a:endParaRPr>
          </a:p>
        </p:txBody>
      </p:sp>
      <p:sp>
        <p:nvSpPr>
          <p:cNvPr id="13" name="矩形 12"/>
          <p:cNvSpPr/>
          <p:nvPr/>
        </p:nvSpPr>
        <p:spPr>
          <a:xfrm>
            <a:off x="899592" y="1114851"/>
            <a:ext cx="2664296" cy="897621"/>
          </a:xfrm>
          <a:prstGeom prst="rect">
            <a:avLst/>
          </a:prstGeom>
          <a:gradFill flip="none" rotWithShape="1">
            <a:gsLst>
              <a:gs pos="0">
                <a:srgbClr val="C00000"/>
              </a:gs>
              <a:gs pos="100000">
                <a:srgbClr val="F20000"/>
              </a:gs>
            </a:gsLst>
            <a:lin ang="16200000" scaled="1"/>
            <a:tileRect/>
          </a:gradFill>
          <a:ln>
            <a:noFill/>
          </a:ln>
          <a:effectLst/>
          <a:scene3d>
            <a:camera prst="orthographicFront">
              <a:rot lat="0" lon="0" rev="0"/>
            </a:camera>
            <a:lightRig rig="balanced" dir="t">
              <a:rot lat="0" lon="0" rev="8700000"/>
            </a:lightRig>
          </a:scene3d>
          <a:sp3d>
            <a:bevelT w="1206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a:lnSpc>
                <a:spcPct val="70000"/>
              </a:lnSpc>
              <a:spcBef>
                <a:spcPts val="675"/>
              </a:spcBef>
            </a:pP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p>
        </p:txBody>
      </p:sp>
      <p:sp>
        <p:nvSpPr>
          <p:cNvPr id="14" name="矩形 13"/>
          <p:cNvSpPr/>
          <p:nvPr/>
        </p:nvSpPr>
        <p:spPr>
          <a:xfrm>
            <a:off x="5364088" y="1114851"/>
            <a:ext cx="2664296" cy="897621"/>
          </a:xfrm>
          <a:prstGeom prst="rect">
            <a:avLst/>
          </a:prstGeom>
          <a:gradFill flip="none" rotWithShape="1">
            <a:gsLst>
              <a:gs pos="0">
                <a:srgbClr val="FF6600"/>
              </a:gs>
              <a:gs pos="100000">
                <a:srgbClr val="FFA219"/>
              </a:gs>
            </a:gsLst>
            <a:lin ang="16200000" scaled="1"/>
            <a:tileRect/>
          </a:gradFill>
          <a:ln>
            <a:noFill/>
          </a:ln>
          <a:effectLst/>
          <a:scene3d>
            <a:camera prst="orthographicFront">
              <a:rot lat="0" lon="0" rev="0"/>
            </a:camera>
            <a:lightRig rig="balanced" dir="t">
              <a:rot lat="0" lon="0" rev="8700000"/>
            </a:lightRig>
          </a:scene3d>
          <a:sp3d>
            <a:bevelT w="1206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a:lnSpc>
                <a:spcPct val="70000"/>
              </a:lnSpc>
              <a:spcBef>
                <a:spcPts val="675"/>
              </a:spcBef>
            </a:pP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p>
        </p:txBody>
      </p:sp>
      <p:sp>
        <p:nvSpPr>
          <p:cNvPr id="15" name="TextBox 99"/>
          <p:cNvSpPr txBox="1">
            <a:spLocks noChangeArrowheads="1"/>
          </p:cNvSpPr>
          <p:nvPr/>
        </p:nvSpPr>
        <p:spPr bwMode="auto">
          <a:xfrm>
            <a:off x="1043608" y="1287267"/>
            <a:ext cx="2448272" cy="492443"/>
          </a:xfrm>
          <a:prstGeom prst="rect">
            <a:avLst/>
          </a:prstGeom>
          <a:noFill/>
          <a:ln w="9525">
            <a:noFill/>
            <a:miter lim="800000"/>
          </a:ln>
        </p:spPr>
        <p:txBody>
          <a:bodyPr wrap="square">
            <a:spAutoFit/>
          </a:bodyPr>
          <a:lstStyle/>
          <a:p>
            <a:r>
              <a:rPr lang="zh-CN" altLang="en-US" sz="1300" spc="50" noProof="1">
                <a:ln w="11430"/>
                <a:latin typeface="微软雅黑" panose="020B0503020204020204" pitchFamily="34" charset="-122"/>
                <a:ea typeface="微软雅黑" panose="020B0503020204020204" pitchFamily="34" charset="-122"/>
              </a:rPr>
              <a:t>中国特色社会主义道路具有鲜明的中国特色中国风格</a:t>
            </a:r>
            <a:endParaRPr lang="en-US" sz="1300" spc="50" noProof="1">
              <a:ln w="11430"/>
              <a:latin typeface="微软雅黑" panose="020B0503020204020204" pitchFamily="34" charset="-122"/>
              <a:ea typeface="微软雅黑" panose="020B0503020204020204" pitchFamily="34" charset="-122"/>
            </a:endParaRPr>
          </a:p>
        </p:txBody>
      </p:sp>
      <p:sp>
        <p:nvSpPr>
          <p:cNvPr id="19" name="TextBox 99"/>
          <p:cNvSpPr txBox="1">
            <a:spLocks noChangeArrowheads="1"/>
          </p:cNvSpPr>
          <p:nvPr/>
        </p:nvSpPr>
        <p:spPr bwMode="auto">
          <a:xfrm>
            <a:off x="5580112" y="1415314"/>
            <a:ext cx="2448272" cy="292388"/>
          </a:xfrm>
          <a:prstGeom prst="rect">
            <a:avLst/>
          </a:prstGeom>
          <a:noFill/>
          <a:ln w="9525">
            <a:noFill/>
            <a:miter lim="800000"/>
          </a:ln>
        </p:spPr>
        <p:txBody>
          <a:bodyPr wrap="square">
            <a:spAutoFit/>
          </a:bodyPr>
          <a:lstStyle/>
          <a:p>
            <a:r>
              <a:rPr lang="zh-CN" altLang="en-US" sz="1300" spc="50" noProof="1">
                <a:ln w="11430"/>
                <a:latin typeface="微软雅黑" panose="020B0503020204020204" pitchFamily="34" charset="-122"/>
                <a:ea typeface="微软雅黑" panose="020B0503020204020204" pitchFamily="34" charset="-122"/>
              </a:rPr>
              <a:t>美国走的是资本主义道路</a:t>
            </a:r>
            <a:endParaRPr lang="en-US" sz="1300" spc="50" noProof="1">
              <a:ln w="11430"/>
              <a:latin typeface="微软雅黑" panose="020B0503020204020204" pitchFamily="34" charset="-122"/>
              <a:ea typeface="微软雅黑" panose="020B0503020204020204" pitchFamily="34" charset="-122"/>
            </a:endParaRPr>
          </a:p>
        </p:txBody>
      </p:sp>
      <p:grpSp>
        <p:nvGrpSpPr>
          <p:cNvPr id="20" name="组合 69"/>
          <p:cNvGrpSpPr>
            <a:grpSpLocks noChangeAspect="1"/>
          </p:cNvGrpSpPr>
          <p:nvPr/>
        </p:nvGrpSpPr>
        <p:grpSpPr bwMode="auto">
          <a:xfrm>
            <a:off x="3954300" y="2228497"/>
            <a:ext cx="1008062" cy="1008064"/>
            <a:chOff x="4776334" y="4404800"/>
            <a:chExt cx="1012166" cy="1008000"/>
          </a:xfrm>
        </p:grpSpPr>
        <p:sp>
          <p:nvSpPr>
            <p:cNvPr id="21" name="Oval 2"/>
            <p:cNvSpPr>
              <a:spLocks noChangeAspect="1" noChangeArrowheads="1"/>
            </p:cNvSpPr>
            <p:nvPr/>
          </p:nvSpPr>
          <p:spPr bwMode="auto">
            <a:xfrm>
              <a:off x="4780500" y="4404800"/>
              <a:ext cx="1008000" cy="1008000"/>
            </a:xfrm>
            <a:prstGeom prst="ellipse">
              <a:avLst/>
            </a:prstGeom>
            <a:solidFill>
              <a:srgbClr val="FF0505"/>
            </a:soli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F20000"/>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effectLst/>
                <a:latin typeface="微软雅黑" panose="020B0503020204020204" pitchFamily="34" charset="-122"/>
                <a:ea typeface="微软雅黑" panose="020B0503020204020204" pitchFamily="34" charset="-122"/>
              </a:endParaRPr>
            </a:p>
          </p:txBody>
        </p:sp>
        <p:sp>
          <p:nvSpPr>
            <p:cNvPr id="22" name="椭圆 21"/>
            <p:cNvSpPr/>
            <p:nvPr/>
          </p:nvSpPr>
          <p:spPr>
            <a:xfrm rot="19388639">
              <a:off x="4776334" y="4463534"/>
              <a:ext cx="683810" cy="468283"/>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ffectLst/>
              </a:endParaRPr>
            </a:p>
          </p:txBody>
        </p:sp>
      </p:grpSp>
      <p:sp>
        <p:nvSpPr>
          <p:cNvPr id="23" name="TextBox 146"/>
          <p:cNvSpPr txBox="1">
            <a:spLocks noChangeArrowheads="1"/>
          </p:cNvSpPr>
          <p:nvPr/>
        </p:nvSpPr>
        <p:spPr bwMode="auto">
          <a:xfrm>
            <a:off x="3922923" y="2562619"/>
            <a:ext cx="1046960" cy="32316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500" b="1" dirty="0">
                <a:solidFill>
                  <a:schemeClr val="bg1"/>
                </a:solidFill>
                <a:effectLst/>
                <a:latin typeface="微软雅黑" panose="020B0503020204020204" pitchFamily="34" charset="-122"/>
                <a:ea typeface="微软雅黑" panose="020B0503020204020204" pitchFamily="34" charset="-122"/>
              </a:rPr>
              <a:t>概念内涵</a:t>
            </a:r>
            <a:endParaRPr lang="en-US" altLang="zh-CN" sz="1500" b="1" dirty="0">
              <a:solidFill>
                <a:schemeClr val="bg1"/>
              </a:solidFill>
              <a:effectLst/>
              <a:latin typeface="微软雅黑" panose="020B0503020204020204" pitchFamily="34" charset="-122"/>
              <a:ea typeface="微软雅黑" panose="020B0503020204020204" pitchFamily="34" charset="-122"/>
            </a:endParaRPr>
          </a:p>
        </p:txBody>
      </p:sp>
      <p:sp>
        <p:nvSpPr>
          <p:cNvPr id="24" name="矩形 23"/>
          <p:cNvSpPr/>
          <p:nvPr/>
        </p:nvSpPr>
        <p:spPr>
          <a:xfrm>
            <a:off x="899592" y="2283718"/>
            <a:ext cx="2664296" cy="897621"/>
          </a:xfrm>
          <a:prstGeom prst="rect">
            <a:avLst/>
          </a:prstGeom>
          <a:gradFill flip="none" rotWithShape="1">
            <a:gsLst>
              <a:gs pos="0">
                <a:srgbClr val="C00000"/>
              </a:gs>
              <a:gs pos="100000">
                <a:srgbClr val="F20000"/>
              </a:gs>
            </a:gsLst>
            <a:lin ang="16200000" scaled="1"/>
            <a:tileRect/>
          </a:gradFill>
          <a:ln>
            <a:noFill/>
          </a:ln>
          <a:effectLst/>
          <a:scene3d>
            <a:camera prst="orthographicFront">
              <a:rot lat="0" lon="0" rev="0"/>
            </a:camera>
            <a:lightRig rig="balanced" dir="t">
              <a:rot lat="0" lon="0" rev="8700000"/>
            </a:lightRig>
          </a:scene3d>
          <a:sp3d>
            <a:bevelT w="1206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a:lnSpc>
                <a:spcPct val="70000"/>
              </a:lnSpc>
              <a:spcBef>
                <a:spcPts val="675"/>
              </a:spcBef>
            </a:pP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p>
        </p:txBody>
      </p:sp>
      <p:sp>
        <p:nvSpPr>
          <p:cNvPr id="25" name="矩形 24"/>
          <p:cNvSpPr/>
          <p:nvPr/>
        </p:nvSpPr>
        <p:spPr>
          <a:xfrm>
            <a:off x="5364088" y="2283718"/>
            <a:ext cx="2664296" cy="897621"/>
          </a:xfrm>
          <a:prstGeom prst="rect">
            <a:avLst/>
          </a:prstGeom>
          <a:gradFill flip="none" rotWithShape="1">
            <a:gsLst>
              <a:gs pos="0">
                <a:srgbClr val="FF6600"/>
              </a:gs>
              <a:gs pos="100000">
                <a:srgbClr val="FFA219"/>
              </a:gs>
            </a:gsLst>
            <a:lin ang="16200000" scaled="1"/>
            <a:tileRect/>
          </a:gradFill>
          <a:ln>
            <a:noFill/>
          </a:ln>
          <a:effectLst/>
          <a:scene3d>
            <a:camera prst="orthographicFront">
              <a:rot lat="0" lon="0" rev="0"/>
            </a:camera>
            <a:lightRig rig="balanced" dir="t">
              <a:rot lat="0" lon="0" rev="8700000"/>
            </a:lightRig>
          </a:scene3d>
          <a:sp3d>
            <a:bevelT w="1206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a:lnSpc>
                <a:spcPct val="70000"/>
              </a:lnSpc>
              <a:spcBef>
                <a:spcPts val="675"/>
              </a:spcBef>
            </a:pP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p>
        </p:txBody>
      </p:sp>
      <p:sp>
        <p:nvSpPr>
          <p:cNvPr id="26" name="TextBox 99"/>
          <p:cNvSpPr txBox="1">
            <a:spLocks noChangeArrowheads="1"/>
          </p:cNvSpPr>
          <p:nvPr/>
        </p:nvSpPr>
        <p:spPr bwMode="auto">
          <a:xfrm>
            <a:off x="1043608" y="2383309"/>
            <a:ext cx="2448272" cy="692497"/>
          </a:xfrm>
          <a:prstGeom prst="rect">
            <a:avLst/>
          </a:prstGeom>
          <a:noFill/>
          <a:ln w="9525">
            <a:noFill/>
            <a:miter lim="800000"/>
          </a:ln>
        </p:spPr>
        <p:txBody>
          <a:bodyPr wrap="square">
            <a:spAutoFit/>
          </a:bodyPr>
          <a:lstStyle/>
          <a:p>
            <a:r>
              <a:rPr lang="zh-CN" altLang="en-US" sz="1300" spc="50" noProof="1">
                <a:ln w="11430"/>
                <a:latin typeface="微软雅黑" panose="020B0503020204020204" pitchFamily="34" charset="-122"/>
                <a:ea typeface="微软雅黑" panose="020B0503020204020204" pitchFamily="34" charset="-122"/>
              </a:rPr>
              <a:t>“中国梦”包括国家富强、民族振兴、人民幸福三个层面，落脚点是人民幸福。</a:t>
            </a:r>
            <a:endParaRPr lang="en-US" sz="1300" spc="50" noProof="1">
              <a:ln w="11430"/>
              <a:latin typeface="微软雅黑" panose="020B0503020204020204" pitchFamily="34" charset="-122"/>
              <a:ea typeface="微软雅黑" panose="020B0503020204020204" pitchFamily="34" charset="-122"/>
            </a:endParaRPr>
          </a:p>
        </p:txBody>
      </p:sp>
      <p:sp>
        <p:nvSpPr>
          <p:cNvPr id="27" name="TextBox 99"/>
          <p:cNvSpPr txBox="1">
            <a:spLocks noChangeArrowheads="1"/>
          </p:cNvSpPr>
          <p:nvPr/>
        </p:nvSpPr>
        <p:spPr bwMode="auto">
          <a:xfrm>
            <a:off x="5508104" y="2386280"/>
            <a:ext cx="2448272" cy="692497"/>
          </a:xfrm>
          <a:prstGeom prst="rect">
            <a:avLst/>
          </a:prstGeom>
          <a:noFill/>
          <a:ln w="9525">
            <a:noFill/>
            <a:miter lim="800000"/>
          </a:ln>
        </p:spPr>
        <p:txBody>
          <a:bodyPr wrap="square">
            <a:spAutoFit/>
          </a:bodyPr>
          <a:lstStyle/>
          <a:p>
            <a:r>
              <a:rPr lang="en-US" altLang="zh-CN" sz="1300" spc="50" noProof="1">
                <a:ln w="11430"/>
                <a:latin typeface="微软雅黑" panose="020B0503020204020204" pitchFamily="34" charset="-122"/>
                <a:ea typeface="微软雅黑" panose="020B0503020204020204" pitchFamily="34" charset="-122"/>
              </a:rPr>
              <a:t>“</a:t>
            </a:r>
            <a:r>
              <a:rPr lang="zh-CN" altLang="en-US" sz="1300" spc="50" noProof="1">
                <a:ln w="11430"/>
                <a:latin typeface="微软雅黑" panose="020B0503020204020204" pitchFamily="34" charset="-122"/>
                <a:ea typeface="微软雅黑" panose="020B0503020204020204" pitchFamily="34" charset="-122"/>
              </a:rPr>
              <a:t>美国梦</a:t>
            </a:r>
            <a:r>
              <a:rPr lang="en-US" altLang="zh-CN" sz="1300" spc="50" noProof="1">
                <a:ln w="11430"/>
                <a:latin typeface="微软雅黑" panose="020B0503020204020204" pitchFamily="34" charset="-122"/>
                <a:ea typeface="微软雅黑" panose="020B0503020204020204" pitchFamily="34" charset="-122"/>
              </a:rPr>
              <a:t>”</a:t>
            </a:r>
            <a:r>
              <a:rPr lang="zh-CN" altLang="en-US" sz="1300" spc="50" noProof="1">
                <a:ln w="11430"/>
                <a:latin typeface="微软雅黑" panose="020B0503020204020204" pitchFamily="34" charset="-122"/>
                <a:ea typeface="微软雅黑" panose="020B0503020204020204" pitchFamily="34" charset="-122"/>
              </a:rPr>
              <a:t>主要以自由、繁荣为标签，经不起时间和事实的检验。</a:t>
            </a:r>
            <a:endParaRPr lang="en-US" sz="1300" spc="50" noProof="1">
              <a:ln w="11430"/>
              <a:latin typeface="微软雅黑" panose="020B0503020204020204" pitchFamily="34" charset="-122"/>
              <a:ea typeface="微软雅黑" panose="020B0503020204020204" pitchFamily="34" charset="-122"/>
            </a:endParaRPr>
          </a:p>
        </p:txBody>
      </p:sp>
      <p:grpSp>
        <p:nvGrpSpPr>
          <p:cNvPr id="28" name="组合 69"/>
          <p:cNvGrpSpPr>
            <a:grpSpLocks noChangeAspect="1"/>
          </p:cNvGrpSpPr>
          <p:nvPr/>
        </p:nvGrpSpPr>
        <p:grpSpPr bwMode="auto">
          <a:xfrm>
            <a:off x="3954300" y="3363838"/>
            <a:ext cx="1008062" cy="1008064"/>
            <a:chOff x="4776334" y="4404800"/>
            <a:chExt cx="1012166" cy="1008000"/>
          </a:xfrm>
        </p:grpSpPr>
        <p:sp>
          <p:nvSpPr>
            <p:cNvPr id="29" name="Oval 2"/>
            <p:cNvSpPr>
              <a:spLocks noChangeAspect="1" noChangeArrowheads="1"/>
            </p:cNvSpPr>
            <p:nvPr/>
          </p:nvSpPr>
          <p:spPr bwMode="auto">
            <a:xfrm>
              <a:off x="4780500" y="4404800"/>
              <a:ext cx="1008000" cy="1008000"/>
            </a:xfrm>
            <a:prstGeom prst="ellipse">
              <a:avLst/>
            </a:prstGeom>
            <a:solidFill>
              <a:srgbClr val="FF0505"/>
            </a:soli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F20000"/>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effectLst/>
                <a:latin typeface="微软雅黑" panose="020B0503020204020204" pitchFamily="34" charset="-122"/>
                <a:ea typeface="微软雅黑" panose="020B0503020204020204" pitchFamily="34" charset="-122"/>
              </a:endParaRPr>
            </a:p>
          </p:txBody>
        </p:sp>
        <p:sp>
          <p:nvSpPr>
            <p:cNvPr id="30" name="椭圆 29"/>
            <p:cNvSpPr/>
            <p:nvPr/>
          </p:nvSpPr>
          <p:spPr>
            <a:xfrm rot="19388639">
              <a:off x="4776334" y="4463534"/>
              <a:ext cx="683810" cy="468283"/>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ffectLst/>
              </a:endParaRPr>
            </a:p>
          </p:txBody>
        </p:sp>
      </p:grpSp>
      <p:sp>
        <p:nvSpPr>
          <p:cNvPr id="31" name="TextBox 146"/>
          <p:cNvSpPr txBox="1">
            <a:spLocks noChangeArrowheads="1"/>
          </p:cNvSpPr>
          <p:nvPr/>
        </p:nvSpPr>
        <p:spPr bwMode="auto">
          <a:xfrm>
            <a:off x="3922923" y="3697960"/>
            <a:ext cx="1046960" cy="32316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500" b="1" dirty="0">
                <a:solidFill>
                  <a:schemeClr val="bg1"/>
                </a:solidFill>
                <a:effectLst/>
                <a:latin typeface="微软雅黑" panose="020B0503020204020204" pitchFamily="34" charset="-122"/>
                <a:ea typeface="微软雅黑" panose="020B0503020204020204" pitchFamily="34" charset="-122"/>
              </a:rPr>
              <a:t>发展趁势</a:t>
            </a:r>
            <a:endParaRPr lang="en-US" altLang="zh-CN" sz="1500" b="1" dirty="0">
              <a:solidFill>
                <a:schemeClr val="bg1"/>
              </a:solidFill>
              <a:effectLst/>
              <a:latin typeface="微软雅黑" panose="020B0503020204020204" pitchFamily="34" charset="-122"/>
              <a:ea typeface="微软雅黑" panose="020B0503020204020204" pitchFamily="34" charset="-122"/>
            </a:endParaRPr>
          </a:p>
        </p:txBody>
      </p:sp>
      <p:sp>
        <p:nvSpPr>
          <p:cNvPr id="32" name="矩形 31"/>
          <p:cNvSpPr/>
          <p:nvPr/>
        </p:nvSpPr>
        <p:spPr>
          <a:xfrm>
            <a:off x="899592" y="3419059"/>
            <a:ext cx="2664296" cy="897621"/>
          </a:xfrm>
          <a:prstGeom prst="rect">
            <a:avLst/>
          </a:prstGeom>
          <a:gradFill flip="none" rotWithShape="1">
            <a:gsLst>
              <a:gs pos="0">
                <a:srgbClr val="C00000"/>
              </a:gs>
              <a:gs pos="100000">
                <a:srgbClr val="F20000"/>
              </a:gs>
            </a:gsLst>
            <a:lin ang="16200000" scaled="1"/>
            <a:tileRect/>
          </a:gradFill>
          <a:ln>
            <a:noFill/>
          </a:ln>
          <a:effectLst/>
          <a:scene3d>
            <a:camera prst="orthographicFront">
              <a:rot lat="0" lon="0" rev="0"/>
            </a:camera>
            <a:lightRig rig="balanced" dir="t">
              <a:rot lat="0" lon="0" rev="8700000"/>
            </a:lightRig>
          </a:scene3d>
          <a:sp3d>
            <a:bevelT w="1206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a:lnSpc>
                <a:spcPct val="70000"/>
              </a:lnSpc>
              <a:spcBef>
                <a:spcPts val="675"/>
              </a:spcBef>
            </a:pP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p>
        </p:txBody>
      </p:sp>
      <p:sp>
        <p:nvSpPr>
          <p:cNvPr id="33" name="矩形 32"/>
          <p:cNvSpPr/>
          <p:nvPr/>
        </p:nvSpPr>
        <p:spPr>
          <a:xfrm>
            <a:off x="5364088" y="3419059"/>
            <a:ext cx="2664296" cy="897621"/>
          </a:xfrm>
          <a:prstGeom prst="rect">
            <a:avLst/>
          </a:prstGeom>
          <a:gradFill flip="none" rotWithShape="1">
            <a:gsLst>
              <a:gs pos="0">
                <a:srgbClr val="FF6600"/>
              </a:gs>
              <a:gs pos="100000">
                <a:srgbClr val="FFA219"/>
              </a:gs>
            </a:gsLst>
            <a:lin ang="16200000" scaled="1"/>
            <a:tileRect/>
          </a:gradFill>
          <a:ln>
            <a:noFill/>
          </a:ln>
          <a:effectLst/>
          <a:scene3d>
            <a:camera prst="orthographicFront">
              <a:rot lat="0" lon="0" rev="0"/>
            </a:camera>
            <a:lightRig rig="balanced" dir="t">
              <a:rot lat="0" lon="0" rev="8700000"/>
            </a:lightRig>
          </a:scene3d>
          <a:sp3d>
            <a:bevelT w="1206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a:lnSpc>
                <a:spcPct val="70000"/>
              </a:lnSpc>
              <a:spcBef>
                <a:spcPts val="675"/>
              </a:spcBef>
            </a:pP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p>
        </p:txBody>
      </p:sp>
      <p:sp>
        <p:nvSpPr>
          <p:cNvPr id="34" name="TextBox 99"/>
          <p:cNvSpPr txBox="1">
            <a:spLocks noChangeArrowheads="1"/>
          </p:cNvSpPr>
          <p:nvPr/>
        </p:nvSpPr>
        <p:spPr bwMode="auto">
          <a:xfrm>
            <a:off x="1043608" y="3518650"/>
            <a:ext cx="2448272" cy="692497"/>
          </a:xfrm>
          <a:prstGeom prst="rect">
            <a:avLst/>
          </a:prstGeom>
          <a:noFill/>
          <a:ln w="9525">
            <a:noFill/>
            <a:miter lim="800000"/>
          </a:ln>
        </p:spPr>
        <p:txBody>
          <a:bodyPr wrap="square">
            <a:spAutoFit/>
          </a:bodyPr>
          <a:lstStyle/>
          <a:p>
            <a:r>
              <a:rPr lang="zh-CN" altLang="en-US" sz="1300" spc="50" noProof="1">
                <a:ln w="11430"/>
                <a:latin typeface="微软雅黑" panose="020B0503020204020204" pitchFamily="34" charset="-122"/>
                <a:ea typeface="微软雅黑" panose="020B0503020204020204" pitchFamily="34" charset="-122"/>
              </a:rPr>
              <a:t>中国社会充满生机和活力，</a:t>
            </a:r>
            <a:r>
              <a:rPr lang="en-US" altLang="zh-CN" sz="1300" spc="50" noProof="1">
                <a:ln w="11430"/>
                <a:latin typeface="微软雅黑" panose="020B0503020204020204" pitchFamily="34" charset="-122"/>
                <a:ea typeface="微软雅黑" panose="020B0503020204020204" pitchFamily="34" charset="-122"/>
              </a:rPr>
              <a:t>“</a:t>
            </a:r>
            <a:r>
              <a:rPr lang="zh-CN" altLang="en-US" sz="1300" spc="50" noProof="1">
                <a:ln w="11430"/>
                <a:latin typeface="微软雅黑" panose="020B0503020204020204" pitchFamily="34" charset="-122"/>
                <a:ea typeface="微软雅黑" panose="020B0503020204020204" pitchFamily="34" charset="-122"/>
              </a:rPr>
              <a:t>中国梦</a:t>
            </a:r>
            <a:r>
              <a:rPr lang="en-US" altLang="zh-CN" sz="1300" spc="50" noProof="1">
                <a:ln w="11430"/>
                <a:latin typeface="微软雅黑" panose="020B0503020204020204" pitchFamily="34" charset="-122"/>
                <a:ea typeface="微软雅黑" panose="020B0503020204020204" pitchFamily="34" charset="-122"/>
              </a:rPr>
              <a:t>”</a:t>
            </a:r>
            <a:r>
              <a:rPr lang="zh-CN" altLang="en-US" sz="1300" spc="50" noProof="1">
                <a:ln w="11430"/>
                <a:latin typeface="微软雅黑" panose="020B0503020204020204" pitchFamily="34" charset="-122"/>
                <a:ea typeface="微软雅黑" panose="020B0503020204020204" pitchFamily="34" charset="-122"/>
              </a:rPr>
              <a:t>正一步步地从理想变为现实。</a:t>
            </a:r>
            <a:endParaRPr lang="en-US" sz="1300" spc="50" noProof="1">
              <a:ln w="11430"/>
              <a:latin typeface="微软雅黑" panose="020B0503020204020204" pitchFamily="34" charset="-122"/>
              <a:ea typeface="微软雅黑" panose="020B0503020204020204" pitchFamily="34" charset="-122"/>
            </a:endParaRPr>
          </a:p>
        </p:txBody>
      </p:sp>
      <p:sp>
        <p:nvSpPr>
          <p:cNvPr id="35" name="TextBox 99"/>
          <p:cNvSpPr txBox="1">
            <a:spLocks noChangeArrowheads="1"/>
          </p:cNvSpPr>
          <p:nvPr/>
        </p:nvSpPr>
        <p:spPr bwMode="auto">
          <a:xfrm>
            <a:off x="5508104" y="3518650"/>
            <a:ext cx="2448272" cy="692497"/>
          </a:xfrm>
          <a:prstGeom prst="rect">
            <a:avLst/>
          </a:prstGeom>
          <a:noFill/>
          <a:ln w="9525">
            <a:noFill/>
            <a:miter lim="800000"/>
          </a:ln>
        </p:spPr>
        <p:txBody>
          <a:bodyPr wrap="square">
            <a:spAutoFit/>
          </a:bodyPr>
          <a:lstStyle/>
          <a:p>
            <a:r>
              <a:rPr lang="en-US" altLang="zh-CN" sz="1300" spc="50" noProof="1">
                <a:ln w="11430"/>
                <a:latin typeface="微软雅黑" panose="020B0503020204020204" pitchFamily="34" charset="-122"/>
                <a:ea typeface="微软雅黑" panose="020B0503020204020204" pitchFamily="34" charset="-122"/>
              </a:rPr>
              <a:t>“</a:t>
            </a:r>
            <a:r>
              <a:rPr lang="zh-CN" altLang="en-US" sz="1300" spc="50" noProof="1">
                <a:ln w="11430"/>
                <a:latin typeface="微软雅黑" panose="020B0503020204020204" pitchFamily="34" charset="-122"/>
                <a:ea typeface="微软雅黑" panose="020B0503020204020204" pitchFamily="34" charset="-122"/>
              </a:rPr>
              <a:t>美国梦</a:t>
            </a:r>
            <a:r>
              <a:rPr lang="en-US" altLang="zh-CN" sz="1300" spc="50" noProof="1">
                <a:ln w="11430"/>
                <a:latin typeface="微软雅黑" panose="020B0503020204020204" pitchFamily="34" charset="-122"/>
                <a:ea typeface="微软雅黑" panose="020B0503020204020204" pitchFamily="34" charset="-122"/>
              </a:rPr>
              <a:t>”</a:t>
            </a:r>
            <a:r>
              <a:rPr lang="zh-CN" altLang="en-US" sz="1300" spc="50" noProof="1">
                <a:ln w="11430"/>
                <a:latin typeface="微软雅黑" panose="020B0503020204020204" pitchFamily="34" charset="-122"/>
                <a:ea typeface="微软雅黑" panose="020B0503020204020204" pitchFamily="34" charset="-122"/>
              </a:rPr>
              <a:t>早已褪去其耀眼光环，缺少新内涵和活力，缺乏可持续性。</a:t>
            </a:r>
            <a:endParaRPr lang="en-US" sz="1300" spc="50" noProof="1">
              <a:ln w="11430"/>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par>
                          <p:cTn id="8" fill="hold">
                            <p:stCondLst>
                              <p:cond delay="1000"/>
                            </p:stCondLst>
                            <p:childTnLst>
                              <p:par>
                                <p:cTn id="9" presetID="23" presetClass="entr" presetSubtype="52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fltVal val="0.5"/>
                                          </p:val>
                                        </p:tav>
                                        <p:tav tm="100000">
                                          <p:val>
                                            <p:strVal val="#ppt_y"/>
                                          </p:val>
                                        </p:tav>
                                      </p:tavLst>
                                    </p:anim>
                                  </p:childTnLst>
                                </p:cTn>
                              </p:par>
                            </p:childTnLst>
                          </p:cTn>
                        </p:par>
                        <p:par>
                          <p:cTn id="15" fill="hold">
                            <p:stCondLst>
                              <p:cond delay="1500"/>
                            </p:stCondLst>
                            <p:childTnLst>
                              <p:par>
                                <p:cTn id="16" presetID="49" presetClass="entr" presetSubtype="0" decel="10000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style.rotation</p:attrName>
                                        </p:attrNameLst>
                                      </p:cBhvr>
                                      <p:tavLst>
                                        <p:tav tm="0">
                                          <p:val>
                                            <p:fltVal val="360"/>
                                          </p:val>
                                        </p:tav>
                                        <p:tav tm="100000">
                                          <p:val>
                                            <p:fltVal val="0"/>
                                          </p:val>
                                        </p:tav>
                                      </p:tavLst>
                                    </p:anim>
                                    <p:animEffect transition="in" filter="fade">
                                      <p:cBhvr>
                                        <p:cTn id="21" dur="500"/>
                                        <p:tgtEl>
                                          <p:spTgt spid="12"/>
                                        </p:tgtEl>
                                      </p:cBhvr>
                                    </p:animEffect>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0-#ppt_w/2"/>
                                          </p:val>
                                        </p:tav>
                                        <p:tav tm="100000">
                                          <p:val>
                                            <p:strVal val="#ppt_x"/>
                                          </p:val>
                                        </p:tav>
                                      </p:tavLst>
                                    </p:anim>
                                    <p:anim calcmode="lin" valueType="num">
                                      <p:cBhvr additive="base">
                                        <p:cTn id="26" dur="75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fade">
                                      <p:cBhvr>
                                        <p:cTn id="30" dur="750"/>
                                        <p:tgtEl>
                                          <p:spTgt spid="15">
                                            <p:txEl>
                                              <p:pRg st="0" end="0"/>
                                            </p:txEl>
                                          </p:spTgt>
                                        </p:tgtEl>
                                      </p:cBhvr>
                                    </p:animEffect>
                                    <p:anim calcmode="lin" valueType="num">
                                      <p:cBhvr>
                                        <p:cTn id="31"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2" dur="75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 presetClass="entr" presetSubtype="2"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750" fill="hold"/>
                                        <p:tgtEl>
                                          <p:spTgt spid="14"/>
                                        </p:tgtEl>
                                        <p:attrNameLst>
                                          <p:attrName>ppt_x</p:attrName>
                                        </p:attrNameLst>
                                      </p:cBhvr>
                                      <p:tavLst>
                                        <p:tav tm="0">
                                          <p:val>
                                            <p:strVal val="1+#ppt_w/2"/>
                                          </p:val>
                                        </p:tav>
                                        <p:tav tm="100000">
                                          <p:val>
                                            <p:strVal val="#ppt_x"/>
                                          </p:val>
                                        </p:tav>
                                      </p:tavLst>
                                    </p:anim>
                                    <p:anim calcmode="lin" valueType="num">
                                      <p:cBhvr additive="base">
                                        <p:cTn id="37" dur="75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fade">
                                      <p:cBhvr>
                                        <p:cTn id="41" dur="750"/>
                                        <p:tgtEl>
                                          <p:spTgt spid="19">
                                            <p:txEl>
                                              <p:pRg st="0" end="0"/>
                                            </p:txEl>
                                          </p:spTgt>
                                        </p:tgtEl>
                                      </p:cBhvr>
                                    </p:animEffect>
                                    <p:anim calcmode="lin" valueType="num">
                                      <p:cBhvr>
                                        <p:cTn id="42"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3"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3" presetClass="entr" presetSubtype="528"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 calcmode="lin" valueType="num">
                                      <p:cBhvr>
                                        <p:cTn id="49" dur="500" fill="hold"/>
                                        <p:tgtEl>
                                          <p:spTgt spid="20"/>
                                        </p:tgtEl>
                                        <p:attrNameLst>
                                          <p:attrName>ppt_x</p:attrName>
                                        </p:attrNameLst>
                                      </p:cBhvr>
                                      <p:tavLst>
                                        <p:tav tm="0">
                                          <p:val>
                                            <p:fltVal val="0.5"/>
                                          </p:val>
                                        </p:tav>
                                        <p:tav tm="100000">
                                          <p:val>
                                            <p:strVal val="#ppt_x"/>
                                          </p:val>
                                        </p:tav>
                                      </p:tavLst>
                                    </p:anim>
                                    <p:anim calcmode="lin" valueType="num">
                                      <p:cBhvr>
                                        <p:cTn id="50" dur="500" fill="hold"/>
                                        <p:tgtEl>
                                          <p:spTgt spid="20"/>
                                        </p:tgtEl>
                                        <p:attrNameLst>
                                          <p:attrName>ppt_y</p:attrName>
                                        </p:attrNameLst>
                                      </p:cBhvr>
                                      <p:tavLst>
                                        <p:tav tm="0">
                                          <p:val>
                                            <p:fltVal val="0.5"/>
                                          </p:val>
                                        </p:tav>
                                        <p:tav tm="100000">
                                          <p:val>
                                            <p:strVal val="#ppt_y"/>
                                          </p:val>
                                        </p:tav>
                                      </p:tavLst>
                                    </p:anim>
                                  </p:childTnLst>
                                </p:cTn>
                              </p:par>
                            </p:childTnLst>
                          </p:cTn>
                        </p:par>
                        <p:par>
                          <p:cTn id="51" fill="hold">
                            <p:stCondLst>
                              <p:cond delay="6500"/>
                            </p:stCondLst>
                            <p:childTnLst>
                              <p:par>
                                <p:cTn id="52" presetID="49" presetClass="entr" presetSubtype="0" decel="10000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 calcmode="lin" valueType="num">
                                      <p:cBhvr>
                                        <p:cTn id="56" dur="500" fill="hold"/>
                                        <p:tgtEl>
                                          <p:spTgt spid="23"/>
                                        </p:tgtEl>
                                        <p:attrNameLst>
                                          <p:attrName>style.rotation</p:attrName>
                                        </p:attrNameLst>
                                      </p:cBhvr>
                                      <p:tavLst>
                                        <p:tav tm="0">
                                          <p:val>
                                            <p:fltVal val="360"/>
                                          </p:val>
                                        </p:tav>
                                        <p:tav tm="100000">
                                          <p:val>
                                            <p:fltVal val="0"/>
                                          </p:val>
                                        </p:tav>
                                      </p:tavLst>
                                    </p:anim>
                                    <p:animEffect transition="in" filter="fade">
                                      <p:cBhvr>
                                        <p:cTn id="57" dur="500"/>
                                        <p:tgtEl>
                                          <p:spTgt spid="23"/>
                                        </p:tgtEl>
                                      </p:cBhvr>
                                    </p:animEffect>
                                  </p:childTnLst>
                                </p:cTn>
                              </p:par>
                            </p:childTnLst>
                          </p:cTn>
                        </p:par>
                        <p:par>
                          <p:cTn id="58" fill="hold">
                            <p:stCondLst>
                              <p:cond delay="7000"/>
                            </p:stCondLst>
                            <p:childTnLst>
                              <p:par>
                                <p:cTn id="59" presetID="2" presetClass="entr" presetSubtype="8"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750" fill="hold"/>
                                        <p:tgtEl>
                                          <p:spTgt spid="24"/>
                                        </p:tgtEl>
                                        <p:attrNameLst>
                                          <p:attrName>ppt_x</p:attrName>
                                        </p:attrNameLst>
                                      </p:cBhvr>
                                      <p:tavLst>
                                        <p:tav tm="0">
                                          <p:val>
                                            <p:strVal val="0-#ppt_w/2"/>
                                          </p:val>
                                        </p:tav>
                                        <p:tav tm="100000">
                                          <p:val>
                                            <p:strVal val="#ppt_x"/>
                                          </p:val>
                                        </p:tav>
                                      </p:tavLst>
                                    </p:anim>
                                    <p:anim calcmode="lin" valueType="num">
                                      <p:cBhvr additive="base">
                                        <p:cTn id="62" dur="750" fill="hold"/>
                                        <p:tgtEl>
                                          <p:spTgt spid="24"/>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nodeType="afterEffect">
                                  <p:stCondLst>
                                    <p:cond delay="0"/>
                                  </p:stCondLst>
                                  <p:childTnLst>
                                    <p:set>
                                      <p:cBhvr>
                                        <p:cTn id="65" dur="1" fill="hold">
                                          <p:stCondLst>
                                            <p:cond delay="0"/>
                                          </p:stCondLst>
                                        </p:cTn>
                                        <p:tgtEl>
                                          <p:spTgt spid="26">
                                            <p:txEl>
                                              <p:pRg st="0" end="0"/>
                                            </p:txEl>
                                          </p:spTgt>
                                        </p:tgtEl>
                                        <p:attrNameLst>
                                          <p:attrName>style.visibility</p:attrName>
                                        </p:attrNameLst>
                                      </p:cBhvr>
                                      <p:to>
                                        <p:strVal val="visible"/>
                                      </p:to>
                                    </p:set>
                                    <p:animEffect transition="in" filter="fade">
                                      <p:cBhvr>
                                        <p:cTn id="66" dur="750"/>
                                        <p:tgtEl>
                                          <p:spTgt spid="26">
                                            <p:txEl>
                                              <p:pRg st="0" end="0"/>
                                            </p:txEl>
                                          </p:spTgt>
                                        </p:tgtEl>
                                      </p:cBhvr>
                                    </p:animEffect>
                                    <p:anim calcmode="lin" valueType="num">
                                      <p:cBhvr>
                                        <p:cTn id="67"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8" dur="75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 presetClass="entr" presetSubtype="2"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750" fill="hold"/>
                                        <p:tgtEl>
                                          <p:spTgt spid="25"/>
                                        </p:tgtEl>
                                        <p:attrNameLst>
                                          <p:attrName>ppt_x</p:attrName>
                                        </p:attrNameLst>
                                      </p:cBhvr>
                                      <p:tavLst>
                                        <p:tav tm="0">
                                          <p:val>
                                            <p:strVal val="1+#ppt_w/2"/>
                                          </p:val>
                                        </p:tav>
                                        <p:tav tm="100000">
                                          <p:val>
                                            <p:strVal val="#ppt_x"/>
                                          </p:val>
                                        </p:tav>
                                      </p:tavLst>
                                    </p:anim>
                                    <p:anim calcmode="lin" valueType="num">
                                      <p:cBhvr additive="base">
                                        <p:cTn id="73" dur="750" fill="hold"/>
                                        <p:tgtEl>
                                          <p:spTgt spid="25"/>
                                        </p:tgtEl>
                                        <p:attrNameLst>
                                          <p:attrName>ppt_y</p:attrName>
                                        </p:attrNameLst>
                                      </p:cBhvr>
                                      <p:tavLst>
                                        <p:tav tm="0">
                                          <p:val>
                                            <p:strVal val="#ppt_y"/>
                                          </p:val>
                                        </p:tav>
                                        <p:tav tm="100000">
                                          <p:val>
                                            <p:strVal val="#ppt_y"/>
                                          </p:val>
                                        </p:tav>
                                      </p:tavLst>
                                    </p:anim>
                                  </p:childTnLst>
                                </p:cTn>
                              </p:par>
                            </p:childTnLst>
                          </p:cTn>
                        </p:par>
                        <p:par>
                          <p:cTn id="74" fill="hold">
                            <p:stCondLst>
                              <p:cond delay="10000"/>
                            </p:stCondLst>
                            <p:childTnLst>
                              <p:par>
                                <p:cTn id="75" presetID="42" presetClass="entr" presetSubtype="0" fill="hold" nodeType="afterEffect">
                                  <p:stCondLst>
                                    <p:cond delay="0"/>
                                  </p:stCondLst>
                                  <p:childTnLst>
                                    <p:set>
                                      <p:cBhvr>
                                        <p:cTn id="76" dur="1" fill="hold">
                                          <p:stCondLst>
                                            <p:cond delay="0"/>
                                          </p:stCondLst>
                                        </p:cTn>
                                        <p:tgtEl>
                                          <p:spTgt spid="27">
                                            <p:txEl>
                                              <p:pRg st="0" end="0"/>
                                            </p:txEl>
                                          </p:spTgt>
                                        </p:tgtEl>
                                        <p:attrNameLst>
                                          <p:attrName>style.visibility</p:attrName>
                                        </p:attrNameLst>
                                      </p:cBhvr>
                                      <p:to>
                                        <p:strVal val="visible"/>
                                      </p:to>
                                    </p:set>
                                    <p:animEffect transition="in" filter="fade">
                                      <p:cBhvr>
                                        <p:cTn id="77" dur="750"/>
                                        <p:tgtEl>
                                          <p:spTgt spid="27">
                                            <p:txEl>
                                              <p:pRg st="0" end="0"/>
                                            </p:txEl>
                                          </p:spTgt>
                                        </p:tgtEl>
                                      </p:cBhvr>
                                    </p:animEffect>
                                    <p:anim calcmode="lin" valueType="num">
                                      <p:cBhvr>
                                        <p:cTn id="78"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79" dur="75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23" presetClass="entr" presetSubtype="528"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anim calcmode="lin" valueType="num">
                                      <p:cBhvr>
                                        <p:cTn id="85" dur="500" fill="hold"/>
                                        <p:tgtEl>
                                          <p:spTgt spid="28"/>
                                        </p:tgtEl>
                                        <p:attrNameLst>
                                          <p:attrName>ppt_x</p:attrName>
                                        </p:attrNameLst>
                                      </p:cBhvr>
                                      <p:tavLst>
                                        <p:tav tm="0">
                                          <p:val>
                                            <p:fltVal val="0.5"/>
                                          </p:val>
                                        </p:tav>
                                        <p:tav tm="100000">
                                          <p:val>
                                            <p:strVal val="#ppt_x"/>
                                          </p:val>
                                        </p:tav>
                                      </p:tavLst>
                                    </p:anim>
                                    <p:anim calcmode="lin" valueType="num">
                                      <p:cBhvr>
                                        <p:cTn id="86" dur="500" fill="hold"/>
                                        <p:tgtEl>
                                          <p:spTgt spid="28"/>
                                        </p:tgtEl>
                                        <p:attrNameLst>
                                          <p:attrName>ppt_y</p:attrName>
                                        </p:attrNameLst>
                                      </p:cBhvr>
                                      <p:tavLst>
                                        <p:tav tm="0">
                                          <p:val>
                                            <p:fltVal val="0.5"/>
                                          </p:val>
                                        </p:tav>
                                        <p:tav tm="100000">
                                          <p:val>
                                            <p:strVal val="#ppt_y"/>
                                          </p:val>
                                        </p:tav>
                                      </p:tavLst>
                                    </p:anim>
                                  </p:childTnLst>
                                </p:cTn>
                              </p:par>
                            </p:childTnLst>
                          </p:cTn>
                        </p:par>
                        <p:par>
                          <p:cTn id="87" fill="hold">
                            <p:stCondLst>
                              <p:cond delay="11500"/>
                            </p:stCondLst>
                            <p:childTnLst>
                              <p:par>
                                <p:cTn id="88" presetID="49" presetClass="entr" presetSubtype="0" decel="100000"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anim calcmode="lin" valueType="num">
                                      <p:cBhvr>
                                        <p:cTn id="92" dur="500" fill="hold"/>
                                        <p:tgtEl>
                                          <p:spTgt spid="31"/>
                                        </p:tgtEl>
                                        <p:attrNameLst>
                                          <p:attrName>style.rotation</p:attrName>
                                        </p:attrNameLst>
                                      </p:cBhvr>
                                      <p:tavLst>
                                        <p:tav tm="0">
                                          <p:val>
                                            <p:fltVal val="360"/>
                                          </p:val>
                                        </p:tav>
                                        <p:tav tm="100000">
                                          <p:val>
                                            <p:fltVal val="0"/>
                                          </p:val>
                                        </p:tav>
                                      </p:tavLst>
                                    </p:anim>
                                    <p:animEffect transition="in" filter="fade">
                                      <p:cBhvr>
                                        <p:cTn id="93" dur="500"/>
                                        <p:tgtEl>
                                          <p:spTgt spid="31"/>
                                        </p:tgtEl>
                                      </p:cBhvr>
                                    </p:animEffect>
                                  </p:childTnLst>
                                </p:cTn>
                              </p:par>
                            </p:childTnLst>
                          </p:cTn>
                        </p:par>
                        <p:par>
                          <p:cTn id="94" fill="hold">
                            <p:stCondLst>
                              <p:cond delay="12000"/>
                            </p:stCondLst>
                            <p:childTnLst>
                              <p:par>
                                <p:cTn id="95" presetID="2" presetClass="entr" presetSubtype="8"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750" fill="hold"/>
                                        <p:tgtEl>
                                          <p:spTgt spid="32"/>
                                        </p:tgtEl>
                                        <p:attrNameLst>
                                          <p:attrName>ppt_x</p:attrName>
                                        </p:attrNameLst>
                                      </p:cBhvr>
                                      <p:tavLst>
                                        <p:tav tm="0">
                                          <p:val>
                                            <p:strVal val="0-#ppt_w/2"/>
                                          </p:val>
                                        </p:tav>
                                        <p:tav tm="100000">
                                          <p:val>
                                            <p:strVal val="#ppt_x"/>
                                          </p:val>
                                        </p:tav>
                                      </p:tavLst>
                                    </p:anim>
                                    <p:anim calcmode="lin" valueType="num">
                                      <p:cBhvr additive="base">
                                        <p:cTn id="98" dur="750" fill="hold"/>
                                        <p:tgtEl>
                                          <p:spTgt spid="32"/>
                                        </p:tgtEl>
                                        <p:attrNameLst>
                                          <p:attrName>ppt_y</p:attrName>
                                        </p:attrNameLst>
                                      </p:cBhvr>
                                      <p:tavLst>
                                        <p:tav tm="0">
                                          <p:val>
                                            <p:strVal val="#ppt_y"/>
                                          </p:val>
                                        </p:tav>
                                        <p:tav tm="100000">
                                          <p:val>
                                            <p:strVal val="#ppt_y"/>
                                          </p:val>
                                        </p:tav>
                                      </p:tavLst>
                                    </p:anim>
                                  </p:childTnLst>
                                </p:cTn>
                              </p:par>
                            </p:childTnLst>
                          </p:cTn>
                        </p:par>
                        <p:par>
                          <p:cTn id="99" fill="hold">
                            <p:stCondLst>
                              <p:cond delay="13000"/>
                            </p:stCondLst>
                            <p:childTnLst>
                              <p:par>
                                <p:cTn id="100" presetID="42" presetClass="entr" presetSubtype="0" fill="hold" nodeType="afterEffect">
                                  <p:stCondLst>
                                    <p:cond delay="0"/>
                                  </p:stCondLst>
                                  <p:childTnLst>
                                    <p:set>
                                      <p:cBhvr>
                                        <p:cTn id="101" dur="1" fill="hold">
                                          <p:stCondLst>
                                            <p:cond delay="0"/>
                                          </p:stCondLst>
                                        </p:cTn>
                                        <p:tgtEl>
                                          <p:spTgt spid="34">
                                            <p:txEl>
                                              <p:pRg st="0" end="0"/>
                                            </p:txEl>
                                          </p:spTgt>
                                        </p:tgtEl>
                                        <p:attrNameLst>
                                          <p:attrName>style.visibility</p:attrName>
                                        </p:attrNameLst>
                                      </p:cBhvr>
                                      <p:to>
                                        <p:strVal val="visible"/>
                                      </p:to>
                                    </p:set>
                                    <p:animEffect transition="in" filter="fade">
                                      <p:cBhvr>
                                        <p:cTn id="102" dur="750"/>
                                        <p:tgtEl>
                                          <p:spTgt spid="34">
                                            <p:txEl>
                                              <p:pRg st="0" end="0"/>
                                            </p:txEl>
                                          </p:spTgt>
                                        </p:tgtEl>
                                      </p:cBhvr>
                                    </p:animEffect>
                                    <p:anim calcmode="lin" valueType="num">
                                      <p:cBhvr>
                                        <p:cTn id="103" dur="75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04" dur="75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05" fill="hold">
                            <p:stCondLst>
                              <p:cond delay="14000"/>
                            </p:stCondLst>
                            <p:childTnLst>
                              <p:par>
                                <p:cTn id="106" presetID="2" presetClass="entr" presetSubtype="2" fill="hold" grpId="0" nodeType="after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additive="base">
                                        <p:cTn id="108" dur="750" fill="hold"/>
                                        <p:tgtEl>
                                          <p:spTgt spid="33"/>
                                        </p:tgtEl>
                                        <p:attrNameLst>
                                          <p:attrName>ppt_x</p:attrName>
                                        </p:attrNameLst>
                                      </p:cBhvr>
                                      <p:tavLst>
                                        <p:tav tm="0">
                                          <p:val>
                                            <p:strVal val="1+#ppt_w/2"/>
                                          </p:val>
                                        </p:tav>
                                        <p:tav tm="100000">
                                          <p:val>
                                            <p:strVal val="#ppt_x"/>
                                          </p:val>
                                        </p:tav>
                                      </p:tavLst>
                                    </p:anim>
                                    <p:anim calcmode="lin" valueType="num">
                                      <p:cBhvr additive="base">
                                        <p:cTn id="109" dur="750" fill="hold"/>
                                        <p:tgtEl>
                                          <p:spTgt spid="33"/>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42" presetClass="entr" presetSubtype="0" fill="hold" nodeType="afterEffect">
                                  <p:stCondLst>
                                    <p:cond delay="0"/>
                                  </p:stCondLst>
                                  <p:childTnLst>
                                    <p:set>
                                      <p:cBhvr>
                                        <p:cTn id="112" dur="1" fill="hold">
                                          <p:stCondLst>
                                            <p:cond delay="0"/>
                                          </p:stCondLst>
                                        </p:cTn>
                                        <p:tgtEl>
                                          <p:spTgt spid="35">
                                            <p:txEl>
                                              <p:pRg st="0" end="0"/>
                                            </p:txEl>
                                          </p:spTgt>
                                        </p:tgtEl>
                                        <p:attrNameLst>
                                          <p:attrName>style.visibility</p:attrName>
                                        </p:attrNameLst>
                                      </p:cBhvr>
                                      <p:to>
                                        <p:strVal val="visible"/>
                                      </p:to>
                                    </p:set>
                                    <p:animEffect transition="in" filter="fade">
                                      <p:cBhvr>
                                        <p:cTn id="113" dur="750"/>
                                        <p:tgtEl>
                                          <p:spTgt spid="35">
                                            <p:txEl>
                                              <p:pRg st="0" end="0"/>
                                            </p:txEl>
                                          </p:spTgt>
                                        </p:tgtEl>
                                      </p:cBhvr>
                                    </p:animEffect>
                                    <p:anim calcmode="lin" valueType="num">
                                      <p:cBhvr>
                                        <p:cTn id="114"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15" dur="75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3" grpId="0" animBg="1"/>
      <p:bldP spid="14" grpId="0" animBg="1"/>
      <p:bldP spid="23" grpId="0"/>
      <p:bldP spid="24" grpId="0" animBg="1"/>
      <p:bldP spid="25" grpId="0" animBg="1"/>
      <p:bldP spid="31" grpId="0"/>
      <p:bldP spid="32" grpId="0"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6"/>
          <p:cNvSpPr txBox="1">
            <a:spLocks noChangeArrowheads="1"/>
          </p:cNvSpPr>
          <p:nvPr/>
        </p:nvSpPr>
        <p:spPr bwMode="auto">
          <a:xfrm>
            <a:off x="827584" y="75395"/>
            <a:ext cx="4363120"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同心共筑</a:t>
            </a: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a:t>
            </a: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645269"/>
            <a:ext cx="3537032" cy="222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矩形 22"/>
          <p:cNvSpPr/>
          <p:nvPr/>
        </p:nvSpPr>
        <p:spPr>
          <a:xfrm>
            <a:off x="4467175" y="1645270"/>
            <a:ext cx="3744416" cy="2222624"/>
          </a:xfrm>
          <a:prstGeom prst="rect">
            <a:avLst/>
          </a:prstGeom>
          <a:gradFill flip="none" rotWithShape="1">
            <a:gsLst>
              <a:gs pos="0">
                <a:srgbClr val="C00000"/>
              </a:gs>
              <a:gs pos="100000">
                <a:srgbClr val="F20000"/>
              </a:gs>
            </a:gsLst>
            <a:lin ang="16200000" scaled="1"/>
            <a:tileRect/>
          </a:gradFill>
          <a:ln>
            <a:noFill/>
          </a:ln>
          <a:effectLst/>
          <a:scene3d>
            <a:camera prst="orthographicFront">
              <a:rot lat="0" lon="0" rev="0"/>
            </a:camera>
            <a:lightRig rig="balanced" dir="t">
              <a:rot lat="0" lon="0" rev="8700000"/>
            </a:lightRig>
          </a:scene3d>
          <a:sp3d>
            <a:bevelT w="1206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a:lnSpc>
                <a:spcPct val="70000"/>
              </a:lnSpc>
              <a:spcBef>
                <a:spcPts val="675"/>
              </a:spcBef>
            </a:pPr>
            <a:r>
              <a:rPr lang="zh-CN" altLang="en-US" sz="12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p>
        </p:txBody>
      </p:sp>
      <p:sp>
        <p:nvSpPr>
          <p:cNvPr id="24" name="TextBox 99"/>
          <p:cNvSpPr txBox="1">
            <a:spLocks noChangeArrowheads="1"/>
          </p:cNvSpPr>
          <p:nvPr/>
        </p:nvSpPr>
        <p:spPr bwMode="auto">
          <a:xfrm>
            <a:off x="4539183" y="1869914"/>
            <a:ext cx="3600400" cy="1863587"/>
          </a:xfrm>
          <a:prstGeom prst="rect">
            <a:avLst/>
          </a:prstGeom>
          <a:noFill/>
          <a:ln w="9525">
            <a:noFill/>
            <a:miter lim="800000"/>
          </a:ln>
        </p:spPr>
        <p:txBody>
          <a:bodyPr wrap="square">
            <a:spAutoFit/>
          </a:bodyPr>
          <a:lstStyle/>
          <a:p>
            <a:pPr>
              <a:lnSpc>
                <a:spcPct val="130000"/>
              </a:lnSpc>
            </a:pPr>
            <a:r>
              <a:rPr lang="en-US" altLang="zh-CN" sz="1500" b="1" spc="50" noProof="1">
                <a:ln w="11430"/>
                <a:latin typeface="微软雅黑" panose="020B0503020204020204" pitchFamily="34" charset="-122"/>
                <a:ea typeface="微软雅黑" panose="020B0503020204020204" pitchFamily="34" charset="-122"/>
              </a:rPr>
              <a:t>“</a:t>
            </a:r>
            <a:r>
              <a:rPr lang="zh-CN" altLang="en-US" sz="1500" b="1" spc="50" noProof="1">
                <a:ln w="11430"/>
                <a:latin typeface="微软雅黑" panose="020B0503020204020204" pitchFamily="34" charset="-122"/>
                <a:ea typeface="微软雅黑" panose="020B0503020204020204" pitchFamily="34" charset="-122"/>
              </a:rPr>
              <a:t>中国梦</a:t>
            </a:r>
            <a:r>
              <a:rPr lang="en-US" altLang="zh-CN" sz="1500" b="1" spc="50" noProof="1">
                <a:ln w="11430"/>
                <a:latin typeface="微软雅黑" panose="020B0503020204020204" pitchFamily="34" charset="-122"/>
                <a:ea typeface="微软雅黑" panose="020B0503020204020204" pitchFamily="34" charset="-122"/>
              </a:rPr>
              <a:t>”</a:t>
            </a:r>
            <a:r>
              <a:rPr lang="zh-CN" altLang="en-US" sz="1500" b="1" spc="50" noProof="1">
                <a:ln w="11430"/>
                <a:latin typeface="微软雅黑" panose="020B0503020204020204" pitchFamily="34" charset="-122"/>
                <a:ea typeface="微软雅黑" panose="020B0503020204020204" pitchFamily="34" charset="-122"/>
              </a:rPr>
              <a:t>是社会主义理想与爱国主义精神的有机统一，是当代理想与光荣传统的有机统一，是时代潮流和人民期待的有机统一。当代中国，爱国主义同社会主义统一于中国特色社会主义的伟大实践。</a:t>
            </a:r>
            <a:endParaRPr lang="en-US" sz="1500" b="1" spc="50" noProof="1">
              <a:ln w="11430"/>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750" fill="hold"/>
                                        <p:tgtEl>
                                          <p:spTgt spid="9218"/>
                                        </p:tgtEl>
                                        <p:attrNameLst>
                                          <p:attrName>ppt_x</p:attrName>
                                        </p:attrNameLst>
                                      </p:cBhvr>
                                      <p:tavLst>
                                        <p:tav tm="0">
                                          <p:val>
                                            <p:strVal val="0-#ppt_w/2"/>
                                          </p:val>
                                        </p:tav>
                                        <p:tav tm="100000">
                                          <p:val>
                                            <p:strVal val="#ppt_x"/>
                                          </p:val>
                                        </p:tav>
                                      </p:tavLst>
                                    </p:anim>
                                    <p:anim calcmode="lin" valueType="num">
                                      <p:cBhvr additive="base">
                                        <p:cTn id="12" dur="750" fill="hold"/>
                                        <p:tgtEl>
                                          <p:spTgt spid="921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750" fill="hold"/>
                                        <p:tgtEl>
                                          <p:spTgt spid="23"/>
                                        </p:tgtEl>
                                        <p:attrNameLst>
                                          <p:attrName>ppt_x</p:attrName>
                                        </p:attrNameLst>
                                      </p:cBhvr>
                                      <p:tavLst>
                                        <p:tav tm="0">
                                          <p:val>
                                            <p:strVal val="1+#ppt_w/2"/>
                                          </p:val>
                                        </p:tav>
                                        <p:tav tm="100000">
                                          <p:val>
                                            <p:strVal val="#ppt_x"/>
                                          </p:val>
                                        </p:tav>
                                      </p:tavLst>
                                    </p:anim>
                                    <p:anim calcmode="lin" valueType="num">
                                      <p:cBhvr additive="base">
                                        <p:cTn id="17" dur="750" fill="hold"/>
                                        <p:tgtEl>
                                          <p:spTgt spid="23"/>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fade">
                                      <p:cBhvr>
                                        <p:cTn id="21" dur="1000"/>
                                        <p:tgtEl>
                                          <p:spTgt spid="24">
                                            <p:txEl>
                                              <p:pRg st="0" end="0"/>
                                            </p:txEl>
                                          </p:spTgt>
                                        </p:tgtEl>
                                      </p:cBhvr>
                                    </p:animEffect>
                                    <p:anim calcmode="lin" valueType="num">
                                      <p:cBhvr>
                                        <p:cTn id="22"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Tile"/>
          <p:cNvSpPr/>
          <p:nvPr/>
        </p:nvSpPr>
        <p:spPr bwMode="auto">
          <a:xfrm>
            <a:off x="3014924" y="2326604"/>
            <a:ext cx="5373500" cy="2117354"/>
          </a:xfrm>
          <a:prstGeom prst="rect">
            <a:avLst/>
          </a:prstGeom>
          <a:solidFill>
            <a:srgbClr val="C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lstStyle/>
          <a:p>
            <a:pPr algn="ctr" defTabSz="685165"/>
            <a:endParaRPr lang="en-US" sz="1700" dirty="0">
              <a:solidFill>
                <a:schemeClr val="tx1">
                  <a:lumMod val="20000"/>
                  <a:lumOff val="80000"/>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4" name="组合 3"/>
          <p:cNvGrpSpPr/>
          <p:nvPr/>
        </p:nvGrpSpPr>
        <p:grpSpPr>
          <a:xfrm>
            <a:off x="3014924" y="1131590"/>
            <a:ext cx="5373500" cy="1124712"/>
            <a:chOff x="3008303" y="947472"/>
            <a:chExt cx="5373500" cy="1124712"/>
          </a:xfrm>
          <a:solidFill>
            <a:srgbClr val="C00000"/>
          </a:solidFill>
        </p:grpSpPr>
        <p:sp>
          <p:nvSpPr>
            <p:cNvPr id="5" name="Arrow Bar"/>
            <p:cNvSpPr/>
            <p:nvPr/>
          </p:nvSpPr>
          <p:spPr bwMode="auto">
            <a:xfrm>
              <a:off x="3008303" y="947472"/>
              <a:ext cx="5373500" cy="1124712"/>
            </a:xfrm>
            <a:prstGeom prst="rect">
              <a:avLst/>
            </a:prstGeom>
            <a:solidFill>
              <a:srgbClr val="F2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lstStyle/>
            <a:p>
              <a:pPr algn="ctr" defTabSz="685165"/>
              <a:endParaRPr lang="en-US" sz="1700" dirty="0">
                <a:solidFill>
                  <a:schemeClr val="tx1">
                    <a:lumMod val="20000"/>
                    <a:lumOff val="80000"/>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Circle Arrow"/>
            <p:cNvSpPr>
              <a:spLocks noEditPoints="1"/>
            </p:cNvSpPr>
            <p:nvPr/>
          </p:nvSpPr>
          <p:spPr bwMode="auto">
            <a:xfrm rot="5400000">
              <a:off x="7463204" y="1216326"/>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solidFill>
            <a:ln>
              <a:noFill/>
            </a:ln>
          </p:spPr>
          <p:txBody>
            <a:bodyPr vert="horz" wrap="square" lIns="68550" tIns="34276" rIns="68550" bIns="34276" numCol="1" anchor="t" anchorCtr="0" compatLnSpc="1"/>
            <a:lstStyle/>
            <a:p>
              <a:endParaRPr lang="en-US" sz="1400" dirty="0">
                <a:latin typeface="微软雅黑" panose="020B0503020204020204" pitchFamily="34" charset="-122"/>
                <a:ea typeface="微软雅黑" panose="020B0503020204020204" pitchFamily="34" charset="-122"/>
              </a:endParaRPr>
            </a:p>
          </p:txBody>
        </p:sp>
      </p:grpSp>
      <p:sp>
        <p:nvSpPr>
          <p:cNvPr id="7" name="TechEd Tile"/>
          <p:cNvSpPr/>
          <p:nvPr/>
        </p:nvSpPr>
        <p:spPr bwMode="auto">
          <a:xfrm>
            <a:off x="823242" y="1131590"/>
            <a:ext cx="2119674" cy="1124712"/>
          </a:xfrm>
          <a:prstGeom prst="rect">
            <a:avLst/>
          </a:prstGeom>
          <a:solidFill>
            <a:srgbClr val="FF66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lstStyle/>
          <a:p>
            <a:pPr algn="ctr" defTabSz="685165"/>
            <a:endParaRPr lang="en-US" sz="1700" dirty="0">
              <a:solidFill>
                <a:schemeClr val="tx1">
                  <a:lumMod val="20000"/>
                  <a:lumOff val="80000"/>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Title 1"/>
          <p:cNvSpPr txBox="1"/>
          <p:nvPr/>
        </p:nvSpPr>
        <p:spPr>
          <a:xfrm>
            <a:off x="3162206" y="2321586"/>
            <a:ext cx="4959201" cy="1142621"/>
          </a:xfrm>
          <a:prstGeom prst="rect">
            <a:avLst/>
          </a:prstGeom>
        </p:spPr>
        <p:txBody>
          <a:bodyPr anchor="ctr" anchorCtr="0">
            <a:noAutofit/>
          </a:bodyPr>
          <a:lstStyle>
            <a:lvl1pPr algn="l" defTabSz="68516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stStyle>
          <a:p>
            <a:endParaRPr lang="en-US" dirty="0">
              <a:latin typeface="微软雅黑" panose="020B0503020204020204" pitchFamily="34" charset="-122"/>
              <a:ea typeface="微软雅黑" panose="020B0503020204020204" pitchFamily="34" charset="-122"/>
            </a:endParaRPr>
          </a:p>
        </p:txBody>
      </p:sp>
      <p:sp>
        <p:nvSpPr>
          <p:cNvPr id="9" name="Title 1"/>
          <p:cNvSpPr txBox="1"/>
          <p:nvPr/>
        </p:nvSpPr>
        <p:spPr>
          <a:xfrm>
            <a:off x="3203848" y="2859782"/>
            <a:ext cx="4959201" cy="1142621"/>
          </a:xfrm>
          <a:prstGeom prst="rect">
            <a:avLst/>
          </a:prstGeom>
        </p:spPr>
        <p:txBody>
          <a:bodyPr anchor="ctr" anchorCtr="0">
            <a:noAutofit/>
          </a:bodyPr>
          <a:lstStyle>
            <a:lvl1pPr algn="l" defTabSz="68516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stStyle>
          <a:p>
            <a:pPr marL="0" lvl="2" eaLnBrk="0" fontAlgn="ctr" hangingPunct="0">
              <a:spcBef>
                <a:spcPts val="0"/>
              </a:spcBef>
              <a:spcAft>
                <a:spcPts val="0"/>
              </a:spcAft>
              <a:buClr>
                <a:srgbClr val="FF0000"/>
              </a:buClr>
              <a:buSzPct val="70000"/>
              <a:tabLst>
                <a:tab pos="136525" algn="l"/>
              </a:tabLst>
              <a:defRPr/>
            </a:pPr>
            <a:r>
              <a:rPr lang="zh-CN" altLang="en-US" sz="1600" dirty="0">
                <a:latin typeface="微软雅黑" panose="020B0503020204020204" pitchFamily="34" charset="-122"/>
                <a:ea typeface="微软雅黑" panose="020B0503020204020204" pitchFamily="34" charset="-122"/>
              </a:rPr>
              <a:t>中共中央总书记习近平深情阐述了中国梦</a:t>
            </a:r>
          </a:p>
        </p:txBody>
      </p:sp>
      <p:sp>
        <p:nvSpPr>
          <p:cNvPr id="10" name="矩形 9"/>
          <p:cNvSpPr/>
          <p:nvPr/>
        </p:nvSpPr>
        <p:spPr>
          <a:xfrm>
            <a:off x="1171600" y="1462013"/>
            <a:ext cx="1600200" cy="461665"/>
          </a:xfrm>
          <a:prstGeom prst="rect">
            <a:avLst/>
          </a:prstGeom>
          <a:noFill/>
        </p:spPr>
        <p:txBody>
          <a:bodyPr wrap="square">
            <a:spAutoFit/>
          </a:bodyPr>
          <a:lstStyle/>
          <a:p>
            <a:r>
              <a:rPr lang="zh-CN" altLang="en-US" sz="2400" b="1" dirty="0">
                <a:latin typeface="微软雅黑" panose="020B0503020204020204" pitchFamily="34" charset="-122"/>
                <a:ea typeface="微软雅黑" panose="020B0503020204020204" pitchFamily="34" charset="-122"/>
              </a:rPr>
              <a:t>第一部分</a:t>
            </a:r>
          </a:p>
        </p:txBody>
      </p:sp>
      <p:sp>
        <p:nvSpPr>
          <p:cNvPr id="12" name="Text Box 76"/>
          <p:cNvSpPr txBox="1">
            <a:spLocks noChangeArrowheads="1"/>
          </p:cNvSpPr>
          <p:nvPr/>
        </p:nvSpPr>
        <p:spPr bwMode="auto">
          <a:xfrm>
            <a:off x="3188308" y="2643758"/>
            <a:ext cx="3283000" cy="590931"/>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3600" b="1" dirty="0">
                <a:solidFill>
                  <a:srgbClr val="FFFFFF">
                    <a:alpha val="99000"/>
                  </a:srgbClr>
                </a:solidFill>
                <a:latin typeface="微软雅黑" panose="020B0503020204020204" pitchFamily="34" charset="-122"/>
                <a:ea typeface="微软雅黑" panose="020B0503020204020204" pitchFamily="34" charset="-122"/>
              </a:rPr>
              <a:t>中国梦的阐述</a:t>
            </a:r>
            <a:endParaRPr lang="en-US" altLang="zh-CN" sz="3600" b="1" dirty="0">
              <a:solidFill>
                <a:srgbClr val="FFFF00">
                  <a:alpha val="99000"/>
                </a:srgbClr>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425" y="2326604"/>
            <a:ext cx="2120491" cy="211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750" fill="hold"/>
                                        <p:tgtEl>
                                          <p:spTgt spid="1026"/>
                                        </p:tgtEl>
                                        <p:attrNameLst>
                                          <p:attrName>ppt_x</p:attrName>
                                        </p:attrNameLst>
                                      </p:cBhvr>
                                      <p:tavLst>
                                        <p:tav tm="0">
                                          <p:val>
                                            <p:strVal val="0-#ppt_w/2"/>
                                          </p:val>
                                        </p:tav>
                                        <p:tav tm="100000">
                                          <p:val>
                                            <p:strVal val="#ppt_x"/>
                                          </p:val>
                                        </p:tav>
                                      </p:tavLst>
                                    </p:anim>
                                    <p:anim calcmode="lin" valueType="num">
                                      <p:cBhvr additive="base">
                                        <p:cTn id="22" dur="750" fill="hold"/>
                                        <p:tgtEl>
                                          <p:spTgt spid="10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16" presetClass="entr" presetSubtype="21" fill="hold" grpId="0" nodeType="afterEffect" nodePh="1">
                                  <p:stCondLst>
                                    <p:cond delay="0"/>
                                  </p:stCondLst>
                                  <p:endCondLst>
                                    <p:cond evt="begin" delay="0">
                                      <p:tn val="28"/>
                                    </p:cond>
                                  </p:end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750"/>
                                        <p:tgtEl>
                                          <p:spTgt spid="8"/>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lide(fromTop)">
                                      <p:cBhvr>
                                        <p:cTn id="33" dur="500"/>
                                        <p:tgtEl>
                                          <p:spTgt spid="12"/>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750"/>
                                        <p:tgtEl>
                                          <p:spTgt spid="9"/>
                                        </p:tgtEl>
                                      </p:cBhvr>
                                    </p:animEffect>
                                    <p:anim calcmode="lin" valueType="num">
                                      <p:cBhvr>
                                        <p:cTn id="38" dur="750" fill="hold"/>
                                        <p:tgtEl>
                                          <p:spTgt spid="9"/>
                                        </p:tgtEl>
                                        <p:attrNameLst>
                                          <p:attrName>ppt_x</p:attrName>
                                        </p:attrNameLst>
                                      </p:cBhvr>
                                      <p:tavLst>
                                        <p:tav tm="0">
                                          <p:val>
                                            <p:strVal val="#ppt_x"/>
                                          </p:val>
                                        </p:tav>
                                        <p:tav tm="100000">
                                          <p:val>
                                            <p:strVal val="#ppt_x"/>
                                          </p:val>
                                        </p:tav>
                                      </p:tavLst>
                                    </p:anim>
                                    <p:anim calcmode="lin" valueType="num">
                                      <p:cBhvr>
                                        <p:cTn id="39"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p:bldP spid="10"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C:\Users\PC\Desktop\共青团\鸽子3.png"/>
          <p:cNvPicPr>
            <a:picLocks noChangeAspect="1" noChangeArrowheads="1"/>
          </p:cNvPicPr>
          <p:nvPr/>
        </p:nvPicPr>
        <p:blipFill>
          <a:blip r:embed="rId4" cstate="email"/>
          <a:srcRect/>
          <a:stretch>
            <a:fillRect/>
          </a:stretch>
        </p:blipFill>
        <p:spPr bwMode="auto">
          <a:xfrm>
            <a:off x="7452356" y="27008"/>
            <a:ext cx="1076483" cy="9884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email"/>
          <a:stretch>
            <a:fillRect/>
          </a:stretch>
        </p:blipFill>
        <p:spPr bwMode="auto">
          <a:xfrm>
            <a:off x="2426964" y="474028"/>
            <a:ext cx="4305306" cy="2881450"/>
          </a:xfrm>
          <a:prstGeom prst="rect">
            <a:avLst/>
          </a:prstGeom>
          <a:noFill/>
          <a:extLst>
            <a:ext uri="{909E8E84-426E-40DD-AFC4-6F175D3DCCD1}">
              <a14:hiddenFill xmlns:a14="http://schemas.microsoft.com/office/drawing/2010/main">
                <a:solidFill>
                  <a:srgbClr val="FFFFFF"/>
                </a:solidFill>
              </a14:hiddenFill>
            </a:ext>
          </a:extLst>
        </p:spPr>
      </p:pic>
      <p:sp>
        <p:nvSpPr>
          <p:cNvPr id="15" name="타원 3"/>
          <p:cNvSpPr/>
          <p:nvPr/>
        </p:nvSpPr>
        <p:spPr>
          <a:xfrm>
            <a:off x="3310892" y="3164709"/>
            <a:ext cx="2546928" cy="386210"/>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l="50000" t="50000" r="50000" b="50000"/>
            </a:path>
            <a:tileRect/>
          </a:gradFill>
          <a:ln w="3175" cap="flat" cmpd="sng" algn="ctr">
            <a:noFill/>
            <a:prstDash val="solid"/>
          </a:ln>
          <a:effectLst/>
        </p:spPr>
        <p:txBody>
          <a:bodyPr anchor="ctr"/>
          <a:lstStyle/>
          <a:p>
            <a:pPr algn="ctr" fontAlgn="auto">
              <a:spcBef>
                <a:spcPts val="0"/>
              </a:spcBef>
              <a:spcAft>
                <a:spcPts val="0"/>
              </a:spcAft>
              <a:defRPr/>
            </a:pPr>
            <a:endParaRPr lang="ko-KR" altLang="en-US" sz="1620" kern="0">
              <a:solidFill>
                <a:srgbClr val="FFFFFF"/>
              </a:solidFill>
              <a:latin typeface="Calibri" panose="020F0502020204030204"/>
              <a:ea typeface="Malgun Gothic" panose="020B0503020000020004" charset="-127"/>
            </a:endParaRPr>
          </a:p>
        </p:txBody>
      </p:sp>
      <p:pic>
        <p:nvPicPr>
          <p:cNvPr id="16" name="Picture 8" descr="C:\Users\PC\Desktop\部队ppt\7.png"/>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bwMode="auto">
          <a:xfrm>
            <a:off x="1933624" y="870924"/>
            <a:ext cx="3952824" cy="14617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PPECLOGO-eff-0-1"/>
          <p:cNvPicPr>
            <a:picLocks noChangeAspect="1" noChangeArrowheads="1"/>
          </p:cNvPicPr>
          <p:nvPr/>
        </p:nvPicPr>
        <p:blipFill>
          <a:blip r:embed="rId8" cstate="email"/>
          <a:srcRect/>
          <a:stretch>
            <a:fillRect/>
          </a:stretch>
        </p:blipFill>
        <p:spPr bwMode="auto">
          <a:xfrm>
            <a:off x="2750052" y="2635842"/>
            <a:ext cx="835025" cy="5032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PPECLOGO-eff-0-2"/>
          <p:cNvPicPr>
            <a:picLocks noChangeAspect="1" noChangeArrowheads="1"/>
          </p:cNvPicPr>
          <p:nvPr/>
        </p:nvPicPr>
        <p:blipFill>
          <a:blip r:embed="rId9" cstate="email"/>
          <a:srcRect/>
          <a:stretch>
            <a:fillRect/>
          </a:stretch>
        </p:blipFill>
        <p:spPr bwMode="auto">
          <a:xfrm>
            <a:off x="6213977" y="2610442"/>
            <a:ext cx="773112" cy="4730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PPECLOGO-eff-0-3"/>
          <p:cNvPicPr>
            <a:picLocks noChangeAspect="1" noChangeArrowheads="1"/>
          </p:cNvPicPr>
          <p:nvPr/>
        </p:nvPicPr>
        <p:blipFill>
          <a:blip r:embed="rId10" cstate="email"/>
          <a:srcRect/>
          <a:stretch>
            <a:fillRect/>
          </a:stretch>
        </p:blipFill>
        <p:spPr bwMode="auto">
          <a:xfrm>
            <a:off x="467545" y="1203599"/>
            <a:ext cx="2373313" cy="149701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PPECLOGO-eff-0-1"/>
          <p:cNvPicPr>
            <a:picLocks noChangeAspect="1" noChangeArrowheads="1"/>
          </p:cNvPicPr>
          <p:nvPr/>
        </p:nvPicPr>
        <p:blipFill>
          <a:blip r:embed="rId11" cstate="email"/>
          <a:srcRect/>
          <a:stretch>
            <a:fillRect/>
          </a:stretch>
        </p:blipFill>
        <p:spPr bwMode="auto">
          <a:xfrm>
            <a:off x="3078664" y="3586753"/>
            <a:ext cx="412750" cy="2492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PPECLOGO-eff-0-1"/>
          <p:cNvPicPr>
            <a:picLocks noChangeAspect="1" noChangeArrowheads="1"/>
          </p:cNvPicPr>
          <p:nvPr/>
        </p:nvPicPr>
        <p:blipFill>
          <a:blip r:embed="rId12" cstate="email"/>
          <a:srcRect/>
          <a:stretch>
            <a:fillRect/>
          </a:stretch>
        </p:blipFill>
        <p:spPr bwMode="auto">
          <a:xfrm>
            <a:off x="5293227" y="2646953"/>
            <a:ext cx="315912" cy="1905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PPECLOGO-eff-0-1"/>
          <p:cNvPicPr>
            <a:picLocks noChangeAspect="1" noChangeArrowheads="1"/>
          </p:cNvPicPr>
          <p:nvPr/>
        </p:nvPicPr>
        <p:blipFill>
          <a:blip r:embed="rId13" cstate="email"/>
          <a:srcRect/>
          <a:stretch>
            <a:fillRect/>
          </a:stretch>
        </p:blipFill>
        <p:spPr bwMode="auto">
          <a:xfrm>
            <a:off x="4001003" y="3497403"/>
            <a:ext cx="155575" cy="936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PPECLOGO-eff-0-2"/>
          <p:cNvPicPr>
            <a:picLocks noChangeAspect="1" noChangeArrowheads="1"/>
          </p:cNvPicPr>
          <p:nvPr/>
        </p:nvPicPr>
        <p:blipFill>
          <a:blip r:embed="rId9" cstate="email"/>
          <a:srcRect/>
          <a:stretch>
            <a:fillRect/>
          </a:stretch>
        </p:blipFill>
        <p:spPr bwMode="auto">
          <a:xfrm>
            <a:off x="3640640" y="2438992"/>
            <a:ext cx="773113" cy="4730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PPECLOGO-eff-5-4"/>
          <p:cNvPicPr>
            <a:picLocks noChangeAspect="1" noChangeArrowheads="1"/>
          </p:cNvPicPr>
          <p:nvPr/>
        </p:nvPicPr>
        <p:blipFill>
          <a:blip r:embed="rId14" cstate="email"/>
          <a:srcRect/>
          <a:stretch>
            <a:fillRect/>
          </a:stretch>
        </p:blipFill>
        <p:spPr bwMode="auto">
          <a:xfrm>
            <a:off x="2053139" y="2732678"/>
            <a:ext cx="1163638" cy="9801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PPECLOGO-eff-5-2"/>
          <p:cNvPicPr>
            <a:picLocks noChangeAspect="1" noChangeArrowheads="1"/>
          </p:cNvPicPr>
          <p:nvPr/>
        </p:nvPicPr>
        <p:blipFill>
          <a:blip r:embed="rId15" cstate="email">
            <a:extLst>
              <a:ext uri="{BEBA8EAE-BF5A-486C-A8C5-ECC9F3942E4B}">
                <a14:imgProps xmlns:a14="http://schemas.microsoft.com/office/drawing/2010/main">
                  <a14:imgLayer r:embed="rId16">
                    <a14:imgEffect>
                      <a14:brightnessContrast bright="95000"/>
                    </a14:imgEffect>
                    <a14:imgEffect>
                      <a14:sharpenSoften amount="-4000"/>
                    </a14:imgEffect>
                  </a14:imgLayer>
                </a14:imgProps>
              </a:ext>
            </a:extLst>
          </a:blip>
          <a:srcRect/>
          <a:stretch>
            <a:fillRect/>
          </a:stretch>
        </p:blipFill>
        <p:spPr bwMode="auto">
          <a:xfrm>
            <a:off x="3699378" y="2878456"/>
            <a:ext cx="1444625" cy="12271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PPECLOGO-eff-0-1"/>
          <p:cNvPicPr>
            <a:picLocks noChangeAspect="1" noChangeArrowheads="1"/>
          </p:cNvPicPr>
          <p:nvPr/>
        </p:nvPicPr>
        <p:blipFill>
          <a:blip r:embed="rId17" cstate="email"/>
          <a:srcRect/>
          <a:stretch>
            <a:fillRect/>
          </a:stretch>
        </p:blipFill>
        <p:spPr bwMode="auto">
          <a:xfrm>
            <a:off x="5752014" y="3291478"/>
            <a:ext cx="411163" cy="2476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3" descr="PPECLOGO-eff-0-1"/>
          <p:cNvPicPr>
            <a:picLocks noChangeAspect="1" noChangeArrowheads="1"/>
          </p:cNvPicPr>
          <p:nvPr/>
        </p:nvPicPr>
        <p:blipFill>
          <a:blip r:embed="rId17" cstate="email"/>
          <a:srcRect/>
          <a:stretch>
            <a:fillRect/>
          </a:stretch>
        </p:blipFill>
        <p:spPr bwMode="auto">
          <a:xfrm>
            <a:off x="8511407" y="1781448"/>
            <a:ext cx="411162" cy="2476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PPECLOGO-eff2-1-2"/>
          <p:cNvPicPr>
            <a:picLocks noChangeAspect="1" noChangeArrowheads="1"/>
          </p:cNvPicPr>
          <p:nvPr/>
        </p:nvPicPr>
        <p:blipFill>
          <a:blip r:embed="rId18"/>
          <a:srcRect/>
          <a:stretch>
            <a:fillRect/>
          </a:stretch>
        </p:blipFill>
        <p:spPr bwMode="auto">
          <a:xfrm>
            <a:off x="962456" y="2014795"/>
            <a:ext cx="1353776" cy="91162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5" descr="PPECLOGO-eff2-1-3"/>
          <p:cNvPicPr>
            <a:picLocks noChangeAspect="1" noChangeArrowheads="1"/>
          </p:cNvPicPr>
          <p:nvPr/>
        </p:nvPicPr>
        <p:blipFill>
          <a:blip r:embed="rId19" cstate="email"/>
          <a:srcRect/>
          <a:stretch>
            <a:fillRect/>
          </a:stretch>
        </p:blipFill>
        <p:spPr bwMode="auto">
          <a:xfrm>
            <a:off x="2152402" y="2703583"/>
            <a:ext cx="344488" cy="23018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PPECLOGO-eff2-1-4"/>
          <p:cNvPicPr>
            <a:picLocks noChangeAspect="1" noChangeArrowheads="1"/>
          </p:cNvPicPr>
          <p:nvPr/>
        </p:nvPicPr>
        <p:blipFill>
          <a:blip r:embed="rId20" cstate="email"/>
          <a:srcRect/>
          <a:stretch>
            <a:fillRect/>
          </a:stretch>
        </p:blipFill>
        <p:spPr bwMode="auto">
          <a:xfrm>
            <a:off x="6193339" y="2912066"/>
            <a:ext cx="554038" cy="56673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7" descr="PPECLOGO-eff2-1-3"/>
          <p:cNvPicPr>
            <a:picLocks noChangeAspect="1" noChangeArrowheads="1"/>
          </p:cNvPicPr>
          <p:nvPr/>
        </p:nvPicPr>
        <p:blipFill>
          <a:blip r:embed="rId21" cstate="email"/>
          <a:srcRect/>
          <a:stretch>
            <a:fillRect/>
          </a:stretch>
        </p:blipFill>
        <p:spPr bwMode="auto">
          <a:xfrm>
            <a:off x="6760077" y="2650128"/>
            <a:ext cx="284162" cy="1905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PPECLOGO-eff2-1-3"/>
          <p:cNvPicPr>
            <a:picLocks noChangeAspect="1" noChangeArrowheads="1"/>
          </p:cNvPicPr>
          <p:nvPr/>
        </p:nvPicPr>
        <p:blipFill>
          <a:blip r:embed="rId22" cstate="email"/>
          <a:srcRect/>
          <a:stretch>
            <a:fillRect/>
          </a:stretch>
        </p:blipFill>
        <p:spPr bwMode="auto">
          <a:xfrm>
            <a:off x="7158539" y="2988266"/>
            <a:ext cx="222250" cy="14922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9" descr="PPECLOGO-eff-5-4"/>
          <p:cNvPicPr>
            <a:picLocks noChangeAspect="1" noChangeArrowheads="1"/>
          </p:cNvPicPr>
          <p:nvPr/>
        </p:nvPicPr>
        <p:blipFill>
          <a:blip r:embed="rId23" cstate="email"/>
          <a:srcRect/>
          <a:stretch>
            <a:fillRect/>
          </a:stretch>
        </p:blipFill>
        <p:spPr bwMode="auto">
          <a:xfrm>
            <a:off x="307404" y="411484"/>
            <a:ext cx="1626401" cy="136996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9" descr="PPECLOGO-eff-5-4"/>
          <p:cNvPicPr>
            <a:picLocks noChangeAspect="1" noChangeArrowheads="1"/>
          </p:cNvPicPr>
          <p:nvPr/>
        </p:nvPicPr>
        <p:blipFill>
          <a:blip r:embed="rId14" cstate="email"/>
          <a:srcRect/>
          <a:stretch>
            <a:fillRect/>
          </a:stretch>
        </p:blipFill>
        <p:spPr bwMode="auto">
          <a:xfrm>
            <a:off x="1333253" y="3849224"/>
            <a:ext cx="1163638" cy="98016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9" descr="PPECLOGO-eff-5-4"/>
          <p:cNvPicPr>
            <a:picLocks noChangeAspect="1" noChangeArrowheads="1"/>
          </p:cNvPicPr>
          <p:nvPr/>
        </p:nvPicPr>
        <p:blipFill>
          <a:blip r:embed="rId24" cstate="email"/>
          <a:srcRect/>
          <a:stretch>
            <a:fillRect/>
          </a:stretch>
        </p:blipFill>
        <p:spPr bwMode="auto">
          <a:xfrm>
            <a:off x="2324646" y="2985364"/>
            <a:ext cx="963002" cy="811164"/>
          </a:xfrm>
          <a:prstGeom prst="rect">
            <a:avLst/>
          </a:prstGeom>
          <a:noFill/>
          <a:extLst>
            <a:ext uri="{909E8E84-426E-40DD-AFC4-6F175D3DCCD1}">
              <a14:hiddenFill xmlns:a14="http://schemas.microsoft.com/office/drawing/2010/main">
                <a:solidFill>
                  <a:srgbClr val="FFFFFF"/>
                </a:solidFill>
              </a14:hiddenFill>
            </a:ext>
          </a:extLst>
        </p:spPr>
      </p:pic>
      <p:sp>
        <p:nvSpPr>
          <p:cNvPr id="40" name="Freeform 124"/>
          <p:cNvSpPr/>
          <p:nvPr/>
        </p:nvSpPr>
        <p:spPr bwMode="auto">
          <a:xfrm>
            <a:off x="3566027" y="3118238"/>
            <a:ext cx="226209" cy="205490"/>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sz="1620"/>
          </a:p>
        </p:txBody>
      </p:sp>
      <p:sp>
        <p:nvSpPr>
          <p:cNvPr id="41" name="Freeform 124"/>
          <p:cNvSpPr/>
          <p:nvPr/>
        </p:nvSpPr>
        <p:spPr bwMode="auto">
          <a:xfrm rot="17020575">
            <a:off x="3138518" y="2859324"/>
            <a:ext cx="398442" cy="391526"/>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sz="1620"/>
          </a:p>
        </p:txBody>
      </p:sp>
      <p:sp>
        <p:nvSpPr>
          <p:cNvPr id="42" name="Freeform 124"/>
          <p:cNvSpPr/>
          <p:nvPr/>
        </p:nvSpPr>
        <p:spPr bwMode="auto">
          <a:xfrm rot="20687241">
            <a:off x="3112486" y="2600629"/>
            <a:ext cx="226209" cy="205490"/>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sz="1620"/>
          </a:p>
        </p:txBody>
      </p:sp>
      <p:pic>
        <p:nvPicPr>
          <p:cNvPr id="43" name="Picture 9" descr="PPECLOGO-eff-5-4"/>
          <p:cNvPicPr>
            <a:picLocks noChangeAspect="1" noChangeArrowheads="1"/>
          </p:cNvPicPr>
          <p:nvPr/>
        </p:nvPicPr>
        <p:blipFill>
          <a:blip r:embed="rId14" cstate="email"/>
          <a:srcRect/>
          <a:stretch>
            <a:fillRect/>
          </a:stretch>
        </p:blipFill>
        <p:spPr bwMode="auto">
          <a:xfrm>
            <a:off x="5738520" y="2050493"/>
            <a:ext cx="1163638" cy="9801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PC\Desktop\ppt\3\未标题-1.png"/>
          <p:cNvPicPr>
            <a:picLocks noChangeAspect="1" noChangeArrowheads="1"/>
          </p:cNvPicPr>
          <p:nvPr/>
        </p:nvPicPr>
        <p:blipFill rotWithShape="1">
          <a:blip r:embed="rId25" cstate="email">
            <a:extLst>
              <a:ext uri="{BEBA8EAE-BF5A-486C-A8C5-ECC9F3942E4B}">
                <a14:imgProps xmlns:a14="http://schemas.microsoft.com/office/drawing/2010/main">
                  <a14:imgLayer r:embed="rId26">
                    <a14:imgEffect>
                      <a14:brightnessContrast bright="20000" contrast="-40000"/>
                    </a14:imgEffect>
                  </a14:imgLayer>
                </a14:imgProps>
              </a:ext>
            </a:extLst>
          </a:blip>
          <a:srcRect/>
          <a:stretch>
            <a:fillRect/>
          </a:stretch>
        </p:blipFill>
        <p:spPr bwMode="auto">
          <a:xfrm>
            <a:off x="375483" y="88363"/>
            <a:ext cx="2038744" cy="19268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7"/>
          <p:cNvSpPr txBox="1"/>
          <p:nvPr/>
        </p:nvSpPr>
        <p:spPr>
          <a:xfrm>
            <a:off x="912861" y="3419753"/>
            <a:ext cx="7317010" cy="583565"/>
          </a:xfrm>
          <a:prstGeom prst="rect">
            <a:avLst/>
          </a:prstGeom>
          <a:noFill/>
        </p:spPr>
        <p:txBody>
          <a:bodyPr wrap="square" rtlCol="0">
            <a:spAutoFit/>
          </a:bodyPr>
          <a:lstStyle/>
          <a:p>
            <a:pPr algn="ctr"/>
            <a:r>
              <a:rPr lang="zh-CN" altLang="en-US" sz="3200" dirty="0">
                <a:solidFill>
                  <a:srgbClr val="FFC000"/>
                </a:solidFill>
                <a:effectLst>
                  <a:outerShdw blurRad="50800" dist="38100" dir="5400000" algn="t" rotWithShape="0">
                    <a:prstClr val="black">
                      <a:alpha val="40000"/>
                    </a:prstClr>
                  </a:outerShdw>
                </a:effectLst>
                <a:latin typeface="华康俪金黑W8(P)" panose="020B0800000000000000" pitchFamily="34" charset="-122"/>
                <a:ea typeface="华康俪金黑W8(P)" panose="020B0800000000000000" pitchFamily="34" charset="-122"/>
              </a:rPr>
              <a:t>让我们一起为梦想努力奋斗吧！</a:t>
            </a: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35" presetClass="path" presetSubtype="0" fill="hold" nodeType="withEffect">
                                  <p:stCondLst>
                                    <p:cond delay="0"/>
                                  </p:stCondLst>
                                  <p:childTnLst>
                                    <p:animMotion origin="layout" path="M 4.16667E-6 3.33333E-6 L -0.31632 3.33333E-6 " pathEditMode="relative" rAng="0" ptsTypes="AA">
                                      <p:cBhvr>
                                        <p:cTn id="39" dur="3000" fill="hold"/>
                                        <p:tgtEl>
                                          <p:spTgt spid="24"/>
                                        </p:tgtEl>
                                        <p:attrNameLst>
                                          <p:attrName>ppt_x</p:attrName>
                                          <p:attrName>ppt_y</p:attrName>
                                        </p:attrNameLst>
                                      </p:cBhvr>
                                      <p:rCtr x="-15816" y="0"/>
                                    </p:animMotion>
                                  </p:childTnLst>
                                </p:cTn>
                              </p:par>
                              <p:par>
                                <p:cTn id="40" presetID="35" presetClass="path" presetSubtype="0" fill="hold" nodeType="withEffect">
                                  <p:stCondLst>
                                    <p:cond delay="0"/>
                                  </p:stCondLst>
                                  <p:childTnLst>
                                    <p:animMotion origin="layout" path="M 0.00504 -1.85185E-6 L -0.46684 -1.85185E-6 " pathEditMode="relative" rAng="0" ptsTypes="AA">
                                      <p:cBhvr>
                                        <p:cTn id="41" dur="5000" fill="hold"/>
                                        <p:tgtEl>
                                          <p:spTgt spid="27"/>
                                        </p:tgtEl>
                                        <p:attrNameLst>
                                          <p:attrName>ppt_x</p:attrName>
                                          <p:attrName>ppt_y</p:attrName>
                                        </p:attrNameLst>
                                      </p:cBhvr>
                                      <p:rCtr x="-23594" y="0"/>
                                    </p:animMotion>
                                  </p:childTnLst>
                                </p:cTn>
                              </p:par>
                              <p:par>
                                <p:cTn id="42" presetID="35" presetClass="path" presetSubtype="0" fill="hold" nodeType="withEffect">
                                  <p:stCondLst>
                                    <p:cond delay="0"/>
                                  </p:stCondLst>
                                  <p:childTnLst>
                                    <p:animMotion origin="layout" path="M -3.05556E-6 1.11111E-6 L -0.19531 1.11111E-6 " pathEditMode="relative" rAng="0" ptsTypes="AA">
                                      <p:cBhvr>
                                        <p:cTn id="43" dur="5000" fill="hold"/>
                                        <p:tgtEl>
                                          <p:spTgt spid="29"/>
                                        </p:tgtEl>
                                        <p:attrNameLst>
                                          <p:attrName>ppt_x</p:attrName>
                                          <p:attrName>ppt_y</p:attrName>
                                        </p:attrNameLst>
                                      </p:cBhvr>
                                      <p:rCtr x="-9774" y="0"/>
                                    </p:animMotion>
                                  </p:childTnLst>
                                </p:cTn>
                              </p:par>
                              <p:par>
                                <p:cTn id="44" presetID="35" presetClass="path" presetSubtype="0" fill="hold" nodeType="withEffect">
                                  <p:stCondLst>
                                    <p:cond delay="0"/>
                                  </p:stCondLst>
                                  <p:childTnLst>
                                    <p:animMotion origin="layout" path="M 5.55556E-7 2.59259E-6 L -0.43594 2.59259E-6 " pathEditMode="relative" rAng="0" ptsTypes="AA">
                                      <p:cBhvr>
                                        <p:cTn id="45" dur="5000" fill="hold"/>
                                        <p:tgtEl>
                                          <p:spTgt spid="26"/>
                                        </p:tgtEl>
                                        <p:attrNameLst>
                                          <p:attrName>ppt_x</p:attrName>
                                          <p:attrName>ppt_y</p:attrName>
                                        </p:attrNameLst>
                                      </p:cBhvr>
                                      <p:rCtr x="-21806" y="0"/>
                                    </p:animMotion>
                                  </p:childTnLst>
                                </p:cTn>
                              </p:par>
                              <p:par>
                                <p:cTn id="46" presetID="35" presetClass="path" presetSubtype="0" fill="hold" nodeType="withEffect">
                                  <p:stCondLst>
                                    <p:cond delay="0"/>
                                  </p:stCondLst>
                                  <p:childTnLst>
                                    <p:animMotion origin="layout" path="M -1.94444E-6 2.59259E-6 L -0.61719 2.59259E-6 " pathEditMode="relative" rAng="0" ptsTypes="AA">
                                      <p:cBhvr>
                                        <p:cTn id="47" dur="5000" fill="hold"/>
                                        <p:tgtEl>
                                          <p:spTgt spid="28"/>
                                        </p:tgtEl>
                                        <p:attrNameLst>
                                          <p:attrName>ppt_x</p:attrName>
                                          <p:attrName>ppt_y</p:attrName>
                                        </p:attrNameLst>
                                      </p:cBhvr>
                                      <p:rCtr x="-30868"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5000" fill="hold"/>
                                        <p:tgtEl>
                                          <p:spTgt spid="23"/>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4.44444E-6 -2.22222E-6 L -0.57188 -2.22222E-6 " pathEditMode="relative" rAng="0" ptsTypes="AA">
                                      <p:cBhvr>
                                        <p:cTn id="51" dur="5000" fill="hold"/>
                                        <p:tgtEl>
                                          <p:spTgt spid="3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5000" fill="hold"/>
                                        <p:tgtEl>
                                          <p:spTgt spid="3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5000" fill="hold"/>
                                        <p:tgtEl>
                                          <p:spTgt spid="3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3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25"/>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33"/>
                                        </p:tgtEl>
                                      </p:cBhvr>
                                    </p:animEffect>
                                    <p:set>
                                      <p:cBhvr>
                                        <p:cTn id="68" dur="1" fill="hold">
                                          <p:stCondLst>
                                            <p:cond delay="499"/>
                                          </p:stCondLst>
                                        </p:cTn>
                                        <p:tgtEl>
                                          <p:spTgt spid="3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28"/>
                                        </p:tgtEl>
                                      </p:cBhvr>
                                    </p:animEffect>
                                    <p:set>
                                      <p:cBhvr>
                                        <p:cTn id="71" dur="1" fill="hold">
                                          <p:stCondLst>
                                            <p:cond delay="499"/>
                                          </p:stCondLst>
                                        </p:cTn>
                                        <p:tgtEl>
                                          <p:spTgt spid="28"/>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25"/>
                                        </p:tgtEl>
                                      </p:cBhvr>
                                    </p:animEffect>
                                    <p:set>
                                      <p:cBhvr>
                                        <p:cTn id="86" dur="1" fill="hold">
                                          <p:stCondLst>
                                            <p:cond delay="499"/>
                                          </p:stCondLst>
                                        </p:cTn>
                                        <p:tgtEl>
                                          <p:spTgt spid="25"/>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100"/>
                                        <p:tgtEl>
                                          <p:spTgt spid="35"/>
                                        </p:tgtEl>
                                      </p:cBhvr>
                                    </p:animEffect>
                                  </p:childTnLst>
                                </p:cTn>
                              </p:par>
                              <p:par>
                                <p:cTn id="96" presetID="10" presetClass="entr" presetSubtype="0" fill="hold" nodeType="withEffect">
                                  <p:stCondLst>
                                    <p:cond delay="60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100"/>
                                        <p:tgtEl>
                                          <p:spTgt spid="36"/>
                                        </p:tgtEl>
                                      </p:cBhvr>
                                    </p:animEffect>
                                  </p:childTnLst>
                                </p:cTn>
                              </p:par>
                              <p:par>
                                <p:cTn id="99" presetID="10" presetClass="entr" presetSubtype="0" fill="hold" nodeType="withEffect">
                                  <p:stCondLst>
                                    <p:cond delay="20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100"/>
                                        <p:tgtEl>
                                          <p:spTgt spid="3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100"/>
                                        <p:tgtEl>
                                          <p:spTgt spid="3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
                                        <p:tgtEl>
                                          <p:spTgt spid="39"/>
                                        </p:tgtEl>
                                      </p:cBhvr>
                                    </p:animEffect>
                                  </p:childTnLst>
                                </p:cTn>
                              </p:par>
                              <p:par>
                                <p:cTn id="108" presetID="53" presetClass="exit" presetSubtype="16" fill="hold" nodeType="withEffect">
                                  <p:stCondLst>
                                    <p:cond delay="100"/>
                                  </p:stCondLst>
                                  <p:childTnLst>
                                    <p:anim calcmode="lin" valueType="num">
                                      <p:cBhvr>
                                        <p:cTn id="109" dur="1000"/>
                                        <p:tgtEl>
                                          <p:spTgt spid="35"/>
                                        </p:tgtEl>
                                        <p:attrNameLst>
                                          <p:attrName>ppt_w</p:attrName>
                                        </p:attrNameLst>
                                      </p:cBhvr>
                                      <p:tavLst>
                                        <p:tav tm="0">
                                          <p:val>
                                            <p:strVal val="ppt_w"/>
                                          </p:val>
                                        </p:tav>
                                        <p:tav tm="100000">
                                          <p:val>
                                            <p:fltVal val="0"/>
                                          </p:val>
                                        </p:tav>
                                      </p:tavLst>
                                    </p:anim>
                                    <p:anim calcmode="lin" valueType="num">
                                      <p:cBhvr>
                                        <p:cTn id="110" dur="1000"/>
                                        <p:tgtEl>
                                          <p:spTgt spid="35"/>
                                        </p:tgtEl>
                                        <p:attrNameLst>
                                          <p:attrName>ppt_h</p:attrName>
                                        </p:attrNameLst>
                                      </p:cBhvr>
                                      <p:tavLst>
                                        <p:tav tm="0">
                                          <p:val>
                                            <p:strVal val="ppt_h"/>
                                          </p:val>
                                        </p:tav>
                                        <p:tav tm="100000">
                                          <p:val>
                                            <p:fltVal val="0"/>
                                          </p:val>
                                        </p:tav>
                                      </p:tavLst>
                                    </p:anim>
                                    <p:animEffect transition="out" filter="fade">
                                      <p:cBhvr>
                                        <p:cTn id="111" dur="1000"/>
                                        <p:tgtEl>
                                          <p:spTgt spid="35"/>
                                        </p:tgtEl>
                                      </p:cBhvr>
                                    </p:animEffect>
                                    <p:set>
                                      <p:cBhvr>
                                        <p:cTn id="112" dur="1" fill="hold">
                                          <p:stCondLst>
                                            <p:cond delay="999"/>
                                          </p:stCondLst>
                                        </p:cTn>
                                        <p:tgtEl>
                                          <p:spTgt spid="3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36"/>
                                        </p:tgtEl>
                                        <p:attrNameLst>
                                          <p:attrName>ppt_w</p:attrName>
                                        </p:attrNameLst>
                                      </p:cBhvr>
                                      <p:tavLst>
                                        <p:tav tm="0">
                                          <p:val>
                                            <p:strVal val="ppt_w"/>
                                          </p:val>
                                        </p:tav>
                                        <p:tav tm="100000">
                                          <p:val>
                                            <p:fltVal val="0"/>
                                          </p:val>
                                        </p:tav>
                                      </p:tavLst>
                                    </p:anim>
                                    <p:anim calcmode="lin" valueType="num">
                                      <p:cBhvr>
                                        <p:cTn id="115" dur="500"/>
                                        <p:tgtEl>
                                          <p:spTgt spid="36"/>
                                        </p:tgtEl>
                                        <p:attrNameLst>
                                          <p:attrName>ppt_h</p:attrName>
                                        </p:attrNameLst>
                                      </p:cBhvr>
                                      <p:tavLst>
                                        <p:tav tm="0">
                                          <p:val>
                                            <p:strVal val="ppt_h"/>
                                          </p:val>
                                        </p:tav>
                                        <p:tav tm="100000">
                                          <p:val>
                                            <p:fltVal val="0"/>
                                          </p:val>
                                        </p:tav>
                                      </p:tavLst>
                                    </p:anim>
                                    <p:animEffect transition="out" filter="fade">
                                      <p:cBhvr>
                                        <p:cTn id="116" dur="500"/>
                                        <p:tgtEl>
                                          <p:spTgt spid="36"/>
                                        </p:tgtEl>
                                      </p:cBhvr>
                                    </p:animEffect>
                                    <p:set>
                                      <p:cBhvr>
                                        <p:cTn id="117" dur="1" fill="hold">
                                          <p:stCondLst>
                                            <p:cond delay="499"/>
                                          </p:stCondLst>
                                        </p:cTn>
                                        <p:tgtEl>
                                          <p:spTgt spid="3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37"/>
                                        </p:tgtEl>
                                        <p:attrNameLst>
                                          <p:attrName>ppt_w</p:attrName>
                                        </p:attrNameLst>
                                      </p:cBhvr>
                                      <p:tavLst>
                                        <p:tav tm="0">
                                          <p:val>
                                            <p:strVal val="ppt_w"/>
                                          </p:val>
                                        </p:tav>
                                        <p:tav tm="100000">
                                          <p:val>
                                            <p:fltVal val="0"/>
                                          </p:val>
                                        </p:tav>
                                      </p:tavLst>
                                    </p:anim>
                                    <p:anim calcmode="lin" valueType="num">
                                      <p:cBhvr>
                                        <p:cTn id="120" dur="500"/>
                                        <p:tgtEl>
                                          <p:spTgt spid="37"/>
                                        </p:tgtEl>
                                        <p:attrNameLst>
                                          <p:attrName>ppt_h</p:attrName>
                                        </p:attrNameLst>
                                      </p:cBhvr>
                                      <p:tavLst>
                                        <p:tav tm="0">
                                          <p:val>
                                            <p:strVal val="ppt_h"/>
                                          </p:val>
                                        </p:tav>
                                        <p:tav tm="100000">
                                          <p:val>
                                            <p:fltVal val="0"/>
                                          </p:val>
                                        </p:tav>
                                      </p:tavLst>
                                    </p:anim>
                                    <p:animEffect transition="out" filter="fade">
                                      <p:cBhvr>
                                        <p:cTn id="121" dur="500"/>
                                        <p:tgtEl>
                                          <p:spTgt spid="37"/>
                                        </p:tgtEl>
                                      </p:cBhvr>
                                    </p:animEffect>
                                    <p:set>
                                      <p:cBhvr>
                                        <p:cTn id="122" dur="1" fill="hold">
                                          <p:stCondLst>
                                            <p:cond delay="499"/>
                                          </p:stCondLst>
                                        </p:cTn>
                                        <p:tgtEl>
                                          <p:spTgt spid="3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38"/>
                                        </p:tgtEl>
                                        <p:attrNameLst>
                                          <p:attrName>ppt_w</p:attrName>
                                        </p:attrNameLst>
                                      </p:cBhvr>
                                      <p:tavLst>
                                        <p:tav tm="0">
                                          <p:val>
                                            <p:strVal val="ppt_w"/>
                                          </p:val>
                                        </p:tav>
                                        <p:tav tm="100000">
                                          <p:val>
                                            <p:fltVal val="0"/>
                                          </p:val>
                                        </p:tav>
                                      </p:tavLst>
                                    </p:anim>
                                    <p:anim calcmode="lin" valueType="num">
                                      <p:cBhvr>
                                        <p:cTn id="125" dur="500"/>
                                        <p:tgtEl>
                                          <p:spTgt spid="38"/>
                                        </p:tgtEl>
                                        <p:attrNameLst>
                                          <p:attrName>ppt_h</p:attrName>
                                        </p:attrNameLst>
                                      </p:cBhvr>
                                      <p:tavLst>
                                        <p:tav tm="0">
                                          <p:val>
                                            <p:strVal val="ppt_h"/>
                                          </p:val>
                                        </p:tav>
                                        <p:tav tm="100000">
                                          <p:val>
                                            <p:fltVal val="0"/>
                                          </p:val>
                                        </p:tav>
                                      </p:tavLst>
                                    </p:anim>
                                    <p:animEffect transition="out" filter="fade">
                                      <p:cBhvr>
                                        <p:cTn id="126" dur="500"/>
                                        <p:tgtEl>
                                          <p:spTgt spid="38"/>
                                        </p:tgtEl>
                                      </p:cBhvr>
                                    </p:animEffect>
                                    <p:set>
                                      <p:cBhvr>
                                        <p:cTn id="127" dur="1" fill="hold">
                                          <p:stCondLst>
                                            <p:cond delay="499"/>
                                          </p:stCondLst>
                                        </p:cTn>
                                        <p:tgtEl>
                                          <p:spTgt spid="3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39"/>
                                        </p:tgtEl>
                                        <p:attrNameLst>
                                          <p:attrName>ppt_w</p:attrName>
                                        </p:attrNameLst>
                                      </p:cBhvr>
                                      <p:tavLst>
                                        <p:tav tm="0">
                                          <p:val>
                                            <p:strVal val="ppt_w"/>
                                          </p:val>
                                        </p:tav>
                                        <p:tav tm="100000">
                                          <p:val>
                                            <p:fltVal val="0"/>
                                          </p:val>
                                        </p:tav>
                                      </p:tavLst>
                                    </p:anim>
                                    <p:anim calcmode="lin" valueType="num">
                                      <p:cBhvr>
                                        <p:cTn id="130" dur="500"/>
                                        <p:tgtEl>
                                          <p:spTgt spid="39"/>
                                        </p:tgtEl>
                                        <p:attrNameLst>
                                          <p:attrName>ppt_h</p:attrName>
                                        </p:attrNameLst>
                                      </p:cBhvr>
                                      <p:tavLst>
                                        <p:tav tm="0">
                                          <p:val>
                                            <p:strVal val="ppt_h"/>
                                          </p:val>
                                        </p:tav>
                                        <p:tav tm="100000">
                                          <p:val>
                                            <p:fltVal val="0"/>
                                          </p:val>
                                        </p:tav>
                                      </p:tavLst>
                                    </p:anim>
                                    <p:animEffect transition="out" filter="fade">
                                      <p:cBhvr>
                                        <p:cTn id="131" dur="500"/>
                                        <p:tgtEl>
                                          <p:spTgt spid="39"/>
                                        </p:tgtEl>
                                      </p:cBhvr>
                                    </p:animEffect>
                                    <p:set>
                                      <p:cBhvr>
                                        <p:cTn id="132" dur="1" fill="hold">
                                          <p:stCondLst>
                                            <p:cond delay="499"/>
                                          </p:stCondLst>
                                        </p:cTn>
                                        <p:tgtEl>
                                          <p:spTgt spid="39"/>
                                        </p:tgtEl>
                                        <p:attrNameLst>
                                          <p:attrName>style.visibility</p:attrName>
                                        </p:attrNameLst>
                                      </p:cBhvr>
                                      <p:to>
                                        <p:strVal val="hidden"/>
                                      </p:to>
                                    </p:set>
                                  </p:childTnLst>
                                </p:cTn>
                              </p:par>
                              <p:par>
                                <p:cTn id="133" presetID="47" presetClass="entr" presetSubtype="0" fill="hold" nodeType="withEffect">
                                  <p:stCondLst>
                                    <p:cond delay="2750"/>
                                  </p:stCondLst>
                                  <p:childTnLst>
                                    <p:set>
                                      <p:cBhvr>
                                        <p:cTn id="134" dur="1" fill="hold">
                                          <p:stCondLst>
                                            <p:cond delay="0"/>
                                          </p:stCondLst>
                                        </p:cTn>
                                        <p:tgtEl>
                                          <p:spTgt spid="1027"/>
                                        </p:tgtEl>
                                        <p:attrNameLst>
                                          <p:attrName>style.visibility</p:attrName>
                                        </p:attrNameLst>
                                      </p:cBhvr>
                                      <p:to>
                                        <p:strVal val="visible"/>
                                      </p:to>
                                    </p:set>
                                    <p:animEffect transition="in" filter="fade">
                                      <p:cBhvr>
                                        <p:cTn id="135" dur="1250"/>
                                        <p:tgtEl>
                                          <p:spTgt spid="1027"/>
                                        </p:tgtEl>
                                      </p:cBhvr>
                                    </p:animEffect>
                                    <p:anim calcmode="lin" valueType="num">
                                      <p:cBhvr>
                                        <p:cTn id="136" dur="1250" fill="hold"/>
                                        <p:tgtEl>
                                          <p:spTgt spid="1027"/>
                                        </p:tgtEl>
                                        <p:attrNameLst>
                                          <p:attrName>ppt_x</p:attrName>
                                        </p:attrNameLst>
                                      </p:cBhvr>
                                      <p:tavLst>
                                        <p:tav tm="0">
                                          <p:val>
                                            <p:strVal val="#ppt_x"/>
                                          </p:val>
                                        </p:tav>
                                        <p:tav tm="100000">
                                          <p:val>
                                            <p:strVal val="#ppt_x"/>
                                          </p:val>
                                        </p:tav>
                                      </p:tavLst>
                                    </p:anim>
                                    <p:anim calcmode="lin" valueType="num">
                                      <p:cBhvr>
                                        <p:cTn id="137" dur="1250" fill="hold"/>
                                        <p:tgtEl>
                                          <p:spTgt spid="1027"/>
                                        </p:tgtEl>
                                        <p:attrNameLst>
                                          <p:attrName>ppt_y</p:attrName>
                                        </p:attrNameLst>
                                      </p:cBhvr>
                                      <p:tavLst>
                                        <p:tav tm="0">
                                          <p:val>
                                            <p:strVal val="#ppt_y-.1"/>
                                          </p:val>
                                        </p:tav>
                                        <p:tav tm="100000">
                                          <p:val>
                                            <p:strVal val="#ppt_y"/>
                                          </p:val>
                                        </p:tav>
                                      </p:tavLst>
                                    </p:anim>
                                  </p:childTnLst>
                                </p:cTn>
                              </p:par>
                            </p:childTnLst>
                          </p:cTn>
                        </p:par>
                        <p:par>
                          <p:cTn id="138" fill="hold">
                            <p:stCondLst>
                              <p:cond delay="500"/>
                            </p:stCondLst>
                            <p:childTnLst>
                              <p:par>
                                <p:cTn id="139" presetID="52" presetClass="entr" presetSubtype="0" fill="hold" grpId="0" nodeType="afterEffect">
                                  <p:stCondLst>
                                    <p:cond delay="0"/>
                                  </p:stCondLst>
                                  <p:childTnLst>
                                    <p:set>
                                      <p:cBhvr>
                                        <p:cTn id="140" dur="1" fill="hold">
                                          <p:stCondLst>
                                            <p:cond delay="0"/>
                                          </p:stCondLst>
                                        </p:cTn>
                                        <p:tgtEl>
                                          <p:spTgt spid="42"/>
                                        </p:tgtEl>
                                        <p:attrNameLst>
                                          <p:attrName>style.visibility</p:attrName>
                                        </p:attrNameLst>
                                      </p:cBhvr>
                                      <p:to>
                                        <p:strVal val="visible"/>
                                      </p:to>
                                    </p:set>
                                    <p:animScale>
                                      <p:cBhvr>
                                        <p:cTn id="141" dur="15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2" dur="1500" decel="50000" fill="hold">
                                          <p:stCondLst>
                                            <p:cond delay="0"/>
                                          </p:stCondLst>
                                        </p:cTn>
                                        <p:tgtEl>
                                          <p:spTgt spid="42"/>
                                        </p:tgtEl>
                                        <p:attrNameLst>
                                          <p:attrName>ppt_x</p:attrName>
                                          <p:attrName>ppt_y</p:attrName>
                                        </p:attrNameLst>
                                      </p:cBhvr>
                                    </p:animMotion>
                                    <p:animEffect transition="in" filter="fade">
                                      <p:cBhvr>
                                        <p:cTn id="143" dur="1500"/>
                                        <p:tgtEl>
                                          <p:spTgt spid="42"/>
                                        </p:tgtEl>
                                      </p:cBhvr>
                                    </p:animEffect>
                                  </p:childTnLst>
                                </p:cTn>
                              </p:par>
                              <p:par>
                                <p:cTn id="144" presetID="8" presetClass="emph" presetSubtype="0" repeatCount="3000" fill="hold" grpId="1" nodeType="withEffect">
                                  <p:stCondLst>
                                    <p:cond delay="0"/>
                                  </p:stCondLst>
                                  <p:childTnLst>
                                    <p:animRot by="21600000">
                                      <p:cBhvr>
                                        <p:cTn id="145" dur="500" fill="hold"/>
                                        <p:tgtEl>
                                          <p:spTgt spid="42"/>
                                        </p:tgtEl>
                                        <p:attrNameLst>
                                          <p:attrName>r</p:attrName>
                                        </p:attrNameLst>
                                      </p:cBhvr>
                                    </p:animRot>
                                  </p:childTnLst>
                                </p:cTn>
                              </p:par>
                              <p:par>
                                <p:cTn id="146" presetID="52" presetClass="entr" presetSubtype="0" fill="hold" grpId="0" nodeType="withEffect">
                                  <p:stCondLst>
                                    <p:cond delay="250"/>
                                  </p:stCondLst>
                                  <p:childTnLst>
                                    <p:set>
                                      <p:cBhvr>
                                        <p:cTn id="147" dur="1" fill="hold">
                                          <p:stCondLst>
                                            <p:cond delay="0"/>
                                          </p:stCondLst>
                                        </p:cTn>
                                        <p:tgtEl>
                                          <p:spTgt spid="41"/>
                                        </p:tgtEl>
                                        <p:attrNameLst>
                                          <p:attrName>style.visibility</p:attrName>
                                        </p:attrNameLst>
                                      </p:cBhvr>
                                      <p:to>
                                        <p:strVal val="visible"/>
                                      </p:to>
                                    </p:set>
                                    <p:animScale>
                                      <p:cBhvr>
                                        <p:cTn id="148" dur="15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9" dur="1500" decel="50000" fill="hold">
                                          <p:stCondLst>
                                            <p:cond delay="0"/>
                                          </p:stCondLst>
                                        </p:cTn>
                                        <p:tgtEl>
                                          <p:spTgt spid="41"/>
                                        </p:tgtEl>
                                        <p:attrNameLst>
                                          <p:attrName>ppt_x</p:attrName>
                                          <p:attrName>ppt_y</p:attrName>
                                        </p:attrNameLst>
                                      </p:cBhvr>
                                    </p:animMotion>
                                    <p:animEffect transition="in" filter="fade">
                                      <p:cBhvr>
                                        <p:cTn id="150" dur="1500"/>
                                        <p:tgtEl>
                                          <p:spTgt spid="41"/>
                                        </p:tgtEl>
                                      </p:cBhvr>
                                    </p:animEffect>
                                  </p:childTnLst>
                                </p:cTn>
                              </p:par>
                              <p:par>
                                <p:cTn id="151" presetID="8" presetClass="emph" presetSubtype="0" repeatCount="3000" fill="hold" grpId="1" nodeType="withEffect">
                                  <p:stCondLst>
                                    <p:cond delay="0"/>
                                  </p:stCondLst>
                                  <p:childTnLst>
                                    <p:animRot by="21600000">
                                      <p:cBhvr>
                                        <p:cTn id="152" dur="500" fill="hold"/>
                                        <p:tgtEl>
                                          <p:spTgt spid="41"/>
                                        </p:tgtEl>
                                        <p:attrNameLst>
                                          <p:attrName>r</p:attrName>
                                        </p:attrNameLst>
                                      </p:cBhvr>
                                    </p:animRot>
                                  </p:childTnLst>
                                </p:cTn>
                              </p:par>
                              <p:par>
                                <p:cTn id="153" presetID="52" presetClass="entr" presetSubtype="0" fill="hold" grpId="0" nodeType="withEffect">
                                  <p:stCondLst>
                                    <p:cond delay="500"/>
                                  </p:stCondLst>
                                  <p:childTnLst>
                                    <p:set>
                                      <p:cBhvr>
                                        <p:cTn id="154" dur="1" fill="hold">
                                          <p:stCondLst>
                                            <p:cond delay="0"/>
                                          </p:stCondLst>
                                        </p:cTn>
                                        <p:tgtEl>
                                          <p:spTgt spid="40"/>
                                        </p:tgtEl>
                                        <p:attrNameLst>
                                          <p:attrName>style.visibility</p:attrName>
                                        </p:attrNameLst>
                                      </p:cBhvr>
                                      <p:to>
                                        <p:strVal val="visible"/>
                                      </p:to>
                                    </p:set>
                                    <p:animScale>
                                      <p:cBhvr>
                                        <p:cTn id="155" dur="15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6" dur="1500" decel="50000" fill="hold">
                                          <p:stCondLst>
                                            <p:cond delay="0"/>
                                          </p:stCondLst>
                                        </p:cTn>
                                        <p:tgtEl>
                                          <p:spTgt spid="40"/>
                                        </p:tgtEl>
                                        <p:attrNameLst>
                                          <p:attrName>ppt_x</p:attrName>
                                          <p:attrName>ppt_y</p:attrName>
                                        </p:attrNameLst>
                                      </p:cBhvr>
                                    </p:animMotion>
                                    <p:animEffect transition="in" filter="fade">
                                      <p:cBhvr>
                                        <p:cTn id="157" dur="1500"/>
                                        <p:tgtEl>
                                          <p:spTgt spid="40"/>
                                        </p:tgtEl>
                                      </p:cBhvr>
                                    </p:animEffect>
                                  </p:childTnLst>
                                </p:cTn>
                              </p:par>
                              <p:par>
                                <p:cTn id="158" presetID="8" presetClass="emph" presetSubtype="0" repeatCount="3000" fill="hold" grpId="1" nodeType="withEffect">
                                  <p:stCondLst>
                                    <p:cond delay="0"/>
                                  </p:stCondLst>
                                  <p:childTnLst>
                                    <p:animRot by="21600000">
                                      <p:cBhvr>
                                        <p:cTn id="159" dur="500" fill="hold"/>
                                        <p:tgtEl>
                                          <p:spTgt spid="40"/>
                                        </p:tgtEl>
                                        <p:attrNameLst>
                                          <p:attrName>r</p:attrName>
                                        </p:attrNameLst>
                                      </p:cBhvr>
                                    </p:animRot>
                                  </p:childTnLst>
                                </p:cTn>
                              </p:par>
                              <p:par>
                                <p:cTn id="160" presetID="53" presetClass="entr" presetSubtype="16" fill="hold" grpId="0" nodeType="withEffect">
                                  <p:stCondLst>
                                    <p:cond delay="0"/>
                                  </p:stCondLst>
                                  <p:childTnLst>
                                    <p:set>
                                      <p:cBhvr>
                                        <p:cTn id="161" dur="1" fill="hold">
                                          <p:stCondLst>
                                            <p:cond delay="0"/>
                                          </p:stCondLst>
                                        </p:cTn>
                                        <p:tgtEl>
                                          <p:spTgt spid="15"/>
                                        </p:tgtEl>
                                        <p:attrNameLst>
                                          <p:attrName>style.visibility</p:attrName>
                                        </p:attrNameLst>
                                      </p:cBhvr>
                                      <p:to>
                                        <p:strVal val="visible"/>
                                      </p:to>
                                    </p:set>
                                    <p:anim calcmode="lin" valueType="num">
                                      <p:cBhvr>
                                        <p:cTn id="162" dur="1250" fill="hold"/>
                                        <p:tgtEl>
                                          <p:spTgt spid="15"/>
                                        </p:tgtEl>
                                        <p:attrNameLst>
                                          <p:attrName>ppt_w</p:attrName>
                                        </p:attrNameLst>
                                      </p:cBhvr>
                                      <p:tavLst>
                                        <p:tav tm="0">
                                          <p:val>
                                            <p:fltVal val="0"/>
                                          </p:val>
                                        </p:tav>
                                        <p:tav tm="100000">
                                          <p:val>
                                            <p:strVal val="#ppt_w"/>
                                          </p:val>
                                        </p:tav>
                                      </p:tavLst>
                                    </p:anim>
                                    <p:anim calcmode="lin" valueType="num">
                                      <p:cBhvr>
                                        <p:cTn id="163" dur="1250" fill="hold"/>
                                        <p:tgtEl>
                                          <p:spTgt spid="15"/>
                                        </p:tgtEl>
                                        <p:attrNameLst>
                                          <p:attrName>ppt_h</p:attrName>
                                        </p:attrNameLst>
                                      </p:cBhvr>
                                      <p:tavLst>
                                        <p:tav tm="0">
                                          <p:val>
                                            <p:fltVal val="0"/>
                                          </p:val>
                                        </p:tav>
                                        <p:tav tm="100000">
                                          <p:val>
                                            <p:strVal val="#ppt_h"/>
                                          </p:val>
                                        </p:tav>
                                      </p:tavLst>
                                    </p:anim>
                                    <p:animEffect transition="in" filter="fade">
                                      <p:cBhvr>
                                        <p:cTn id="164" dur="1250"/>
                                        <p:tgtEl>
                                          <p:spTgt spid="15"/>
                                        </p:tgtEl>
                                      </p:cBhvr>
                                    </p:animEffect>
                                  </p:childTnLst>
                                </p:cTn>
                              </p:par>
                              <p:par>
                                <p:cTn id="165" presetID="2" presetClass="entr" presetSubtype="3" fill="hold" nodeType="withEffect">
                                  <p:stCondLst>
                                    <p:cond delay="0"/>
                                  </p:stCondLst>
                                  <p:childTnLst>
                                    <p:set>
                                      <p:cBhvr>
                                        <p:cTn id="166" dur="1" fill="hold">
                                          <p:stCondLst>
                                            <p:cond delay="0"/>
                                          </p:stCondLst>
                                        </p:cTn>
                                        <p:tgtEl>
                                          <p:spTgt spid="3"/>
                                        </p:tgtEl>
                                        <p:attrNameLst>
                                          <p:attrName>style.visibility</p:attrName>
                                        </p:attrNameLst>
                                      </p:cBhvr>
                                      <p:to>
                                        <p:strVal val="visible"/>
                                      </p:to>
                                    </p:set>
                                    <p:anim calcmode="lin" valueType="num">
                                      <p:cBhvr additive="base">
                                        <p:cTn id="167" dur="500" fill="hold"/>
                                        <p:tgtEl>
                                          <p:spTgt spid="3"/>
                                        </p:tgtEl>
                                        <p:attrNameLst>
                                          <p:attrName>ppt_x</p:attrName>
                                        </p:attrNameLst>
                                      </p:cBhvr>
                                      <p:tavLst>
                                        <p:tav tm="0">
                                          <p:val>
                                            <p:strVal val="1+#ppt_w/2"/>
                                          </p:val>
                                        </p:tav>
                                        <p:tav tm="100000">
                                          <p:val>
                                            <p:strVal val="#ppt_x"/>
                                          </p:val>
                                        </p:tav>
                                      </p:tavLst>
                                    </p:anim>
                                    <p:anim calcmode="lin" valueType="num">
                                      <p:cBhvr additive="base">
                                        <p:cTn id="168" dur="500" fill="hold"/>
                                        <p:tgtEl>
                                          <p:spTgt spid="3"/>
                                        </p:tgtEl>
                                        <p:attrNameLst>
                                          <p:attrName>ppt_y</p:attrName>
                                        </p:attrNameLst>
                                      </p:cBhvr>
                                      <p:tavLst>
                                        <p:tav tm="0">
                                          <p:val>
                                            <p:strVal val="0-#ppt_h/2"/>
                                          </p:val>
                                        </p:tav>
                                        <p:tav tm="100000">
                                          <p:val>
                                            <p:strVal val="#ppt_y"/>
                                          </p:val>
                                        </p:tav>
                                      </p:tavLst>
                                    </p:anim>
                                  </p:childTnLst>
                                </p:cTn>
                              </p:par>
                            </p:childTnLst>
                          </p:cTn>
                        </p:par>
                        <p:par>
                          <p:cTn id="169" fill="hold">
                            <p:stCondLst>
                              <p:cond delay="2000"/>
                            </p:stCondLst>
                            <p:childTnLst>
                              <p:par>
                                <p:cTn id="170" presetID="10" presetClass="entr" presetSubtype="0" fill="hold" nodeType="afterEffect">
                                  <p:stCondLst>
                                    <p:cond delay="0"/>
                                  </p:stCondLst>
                                  <p:childTnLst>
                                    <p:set>
                                      <p:cBhvr>
                                        <p:cTn id="171" dur="1" fill="hold">
                                          <p:stCondLst>
                                            <p:cond delay="0"/>
                                          </p:stCondLst>
                                        </p:cTn>
                                        <p:tgtEl>
                                          <p:spTgt spid="16"/>
                                        </p:tgtEl>
                                        <p:attrNameLst>
                                          <p:attrName>style.visibility</p:attrName>
                                        </p:attrNameLst>
                                      </p:cBhvr>
                                      <p:to>
                                        <p:strVal val="visible"/>
                                      </p:to>
                                    </p:set>
                                    <p:animEffect transition="in" filter="fade">
                                      <p:cBhvr>
                                        <p:cTn id="172" dur="500"/>
                                        <p:tgtEl>
                                          <p:spTgt spid="16"/>
                                        </p:tgtEl>
                                      </p:cBhvr>
                                    </p:animEffect>
                                  </p:childTnLst>
                                </p:cTn>
                              </p:par>
                            </p:childTnLst>
                          </p:cTn>
                        </p:par>
                        <p:par>
                          <p:cTn id="173" fill="hold">
                            <p:stCondLst>
                              <p:cond delay="2500"/>
                            </p:stCondLst>
                            <p:childTnLst>
                              <p:par>
                                <p:cTn id="174" presetID="6" presetClass="emph" presetSubtype="0" fill="hold" nodeType="afterEffect">
                                  <p:stCondLst>
                                    <p:cond delay="0"/>
                                  </p:stCondLst>
                                  <p:childTnLst>
                                    <p:animScale>
                                      <p:cBhvr>
                                        <p:cTn id="175" dur="500" fill="hold"/>
                                        <p:tgtEl>
                                          <p:spTgt spid="16"/>
                                        </p:tgtEl>
                                      </p:cBhvr>
                                      <p:by x="400000" y="400000"/>
                                    </p:animScale>
                                  </p:childTnLst>
                                </p:cTn>
                              </p:par>
                              <p:par>
                                <p:cTn id="176" presetID="10" presetClass="exit" presetSubtype="0" fill="hold" nodeType="withEffect">
                                  <p:stCondLst>
                                    <p:cond delay="250"/>
                                  </p:stCondLst>
                                  <p:childTnLst>
                                    <p:animEffect transition="out" filter="fade">
                                      <p:cBhvr>
                                        <p:cTn id="177" dur="500"/>
                                        <p:tgtEl>
                                          <p:spTgt spid="16"/>
                                        </p:tgtEl>
                                      </p:cBhvr>
                                    </p:animEffect>
                                    <p:set>
                                      <p:cBhvr>
                                        <p:cTn id="178" dur="1" fill="hold">
                                          <p:stCondLst>
                                            <p:cond delay="49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500"/>
                                        <p:tgtEl>
                                          <p:spTgt spid="59"/>
                                        </p:tgtEl>
                                      </p:cBhvr>
                                    </p:animEffect>
                                  </p:childTnLst>
                                </p:cTn>
                              </p:par>
                              <p:par>
                                <p:cTn id="182" presetID="63" presetClass="path" presetSubtype="0" fill="hold" nodeType="withEffect">
                                  <p:stCondLst>
                                    <p:cond delay="0"/>
                                  </p:stCondLst>
                                  <p:childTnLst>
                                    <p:animMotion origin="layout" path="M -1.38889E-6 2.96296E-6 L 0.62813 2.96296E-6 " pathEditMode="relative" rAng="0" ptsTypes="AA">
                                      <p:cBhvr>
                                        <p:cTn id="183" dur="3000" fill="hold"/>
                                        <p:tgtEl>
                                          <p:spTgt spid="59"/>
                                        </p:tgtEl>
                                        <p:attrNameLst>
                                          <p:attrName>ppt_x</p:attrName>
                                          <p:attrName>ppt_y</p:attrName>
                                        </p:attrNameLst>
                                      </p:cBhvr>
                                      <p:rCtr x="31406" y="0"/>
                                    </p:animMotion>
                                  </p:childTnLst>
                                </p:cTn>
                              </p:par>
                              <p:par>
                                <p:cTn id="184" presetID="10" presetClass="exit" presetSubtype="0" fill="hold" nodeType="withEffect">
                                  <p:stCondLst>
                                    <p:cond delay="2500"/>
                                  </p:stCondLst>
                                  <p:childTnLst>
                                    <p:animEffect transition="out" filter="fade">
                                      <p:cBhvr>
                                        <p:cTn id="185" dur="500"/>
                                        <p:tgtEl>
                                          <p:spTgt spid="59"/>
                                        </p:tgtEl>
                                      </p:cBhvr>
                                    </p:animEffect>
                                    <p:set>
                                      <p:cBhvr>
                                        <p:cTn id="186" dur="1" fill="hold">
                                          <p:stCondLst>
                                            <p:cond delay="499"/>
                                          </p:stCondLst>
                                        </p:cTn>
                                        <p:tgtEl>
                                          <p:spTgt spid="59"/>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60"/>
                                        </p:tgtEl>
                                        <p:attrNameLst>
                                          <p:attrName>style.visibility</p:attrName>
                                        </p:attrNameLst>
                                      </p:cBhvr>
                                      <p:to>
                                        <p:strVal val="visible"/>
                                      </p:to>
                                    </p:set>
                                    <p:animEffect transition="in" filter="fade">
                                      <p:cBhvr>
                                        <p:cTn id="189" dur="500"/>
                                        <p:tgtEl>
                                          <p:spTgt spid="60"/>
                                        </p:tgtEl>
                                      </p:cBhvr>
                                    </p:animEffect>
                                  </p:childTnLst>
                                </p:cTn>
                              </p:par>
                              <p:par>
                                <p:cTn id="190" presetID="63" presetClass="path" presetSubtype="0" fill="hold" nodeType="withEffect">
                                  <p:stCondLst>
                                    <p:cond delay="0"/>
                                  </p:stCondLst>
                                  <p:childTnLst>
                                    <p:animMotion origin="layout" path="M -1.38889E-6 2.96296E-6 L 0.62813 2.96296E-6 " pathEditMode="relative" rAng="0" ptsTypes="AA">
                                      <p:cBhvr>
                                        <p:cTn id="191" dur="3000" fill="hold"/>
                                        <p:tgtEl>
                                          <p:spTgt spid="60"/>
                                        </p:tgtEl>
                                        <p:attrNameLst>
                                          <p:attrName>ppt_x</p:attrName>
                                          <p:attrName>ppt_y</p:attrName>
                                        </p:attrNameLst>
                                      </p:cBhvr>
                                      <p:rCtr x="31406" y="0"/>
                                    </p:animMotion>
                                  </p:childTnLst>
                                </p:cTn>
                              </p:par>
                              <p:par>
                                <p:cTn id="192" presetID="10" presetClass="exit" presetSubtype="0" fill="hold" nodeType="withEffect">
                                  <p:stCondLst>
                                    <p:cond delay="2500"/>
                                  </p:stCondLst>
                                  <p:childTnLst>
                                    <p:animEffect transition="out" filter="fade">
                                      <p:cBhvr>
                                        <p:cTn id="193" dur="500"/>
                                        <p:tgtEl>
                                          <p:spTgt spid="60"/>
                                        </p:tgtEl>
                                      </p:cBhvr>
                                    </p:animEffect>
                                    <p:set>
                                      <p:cBhvr>
                                        <p:cTn id="194" dur="1" fill="hold">
                                          <p:stCondLst>
                                            <p:cond delay="499"/>
                                          </p:stCondLst>
                                        </p:cTn>
                                        <p:tgtEl>
                                          <p:spTgt spid="60"/>
                                        </p:tgtEl>
                                        <p:attrNameLst>
                                          <p:attrName>style.visibility</p:attrName>
                                        </p:attrNameLst>
                                      </p:cBhvr>
                                      <p:to>
                                        <p:strVal val="hidden"/>
                                      </p:to>
                                    </p:set>
                                  </p:childTnLst>
                                </p:cTn>
                              </p:par>
                              <p:par>
                                <p:cTn id="195" presetID="10" presetClass="entr" presetSubtype="0" fill="hold" nodeType="withEffect">
                                  <p:stCondLst>
                                    <p:cond delay="0"/>
                                  </p:stCondLst>
                                  <p:childTnLst>
                                    <p:set>
                                      <p:cBhvr>
                                        <p:cTn id="196" dur="1" fill="hold">
                                          <p:stCondLst>
                                            <p:cond delay="0"/>
                                          </p:stCondLst>
                                        </p:cTn>
                                        <p:tgtEl>
                                          <p:spTgt spid="61"/>
                                        </p:tgtEl>
                                        <p:attrNameLst>
                                          <p:attrName>style.visibility</p:attrName>
                                        </p:attrNameLst>
                                      </p:cBhvr>
                                      <p:to>
                                        <p:strVal val="visible"/>
                                      </p:to>
                                    </p:set>
                                    <p:animEffect transition="in" filter="fade">
                                      <p:cBhvr>
                                        <p:cTn id="197" dur="500"/>
                                        <p:tgtEl>
                                          <p:spTgt spid="61"/>
                                        </p:tgtEl>
                                      </p:cBhvr>
                                    </p:animEffect>
                                  </p:childTnLst>
                                </p:cTn>
                              </p:par>
                              <p:par>
                                <p:cTn id="198" presetID="63" presetClass="path" presetSubtype="0" fill="hold" nodeType="withEffect">
                                  <p:stCondLst>
                                    <p:cond delay="0"/>
                                  </p:stCondLst>
                                  <p:childTnLst>
                                    <p:animMotion origin="layout" path="M -1.38889E-6 2.96296E-6 L 0.62813 2.96296E-6 " pathEditMode="relative" rAng="0" ptsTypes="AA">
                                      <p:cBhvr>
                                        <p:cTn id="199" dur="3000" fill="hold"/>
                                        <p:tgtEl>
                                          <p:spTgt spid="61"/>
                                        </p:tgtEl>
                                        <p:attrNameLst>
                                          <p:attrName>ppt_x</p:attrName>
                                          <p:attrName>ppt_y</p:attrName>
                                        </p:attrNameLst>
                                      </p:cBhvr>
                                      <p:rCtr x="31406" y="0"/>
                                    </p:animMotion>
                                  </p:childTnLst>
                                </p:cTn>
                              </p:par>
                              <p:par>
                                <p:cTn id="200" presetID="10" presetClass="exit" presetSubtype="0" fill="hold" nodeType="withEffect">
                                  <p:stCondLst>
                                    <p:cond delay="2500"/>
                                  </p:stCondLst>
                                  <p:childTnLst>
                                    <p:animEffect transition="out" filter="fade">
                                      <p:cBhvr>
                                        <p:cTn id="201" dur="500"/>
                                        <p:tgtEl>
                                          <p:spTgt spid="61"/>
                                        </p:tgtEl>
                                      </p:cBhvr>
                                    </p:animEffect>
                                    <p:set>
                                      <p:cBhvr>
                                        <p:cTn id="202" dur="1" fill="hold">
                                          <p:stCondLst>
                                            <p:cond delay="499"/>
                                          </p:stCondLst>
                                        </p:cTn>
                                        <p:tgtEl>
                                          <p:spTgt spid="61"/>
                                        </p:tgtEl>
                                        <p:attrNameLst>
                                          <p:attrName>style.visibility</p:attrName>
                                        </p:attrNameLst>
                                      </p:cBhvr>
                                      <p:to>
                                        <p:strVal val="hidden"/>
                                      </p:to>
                                    </p:set>
                                  </p:childTnLst>
                                </p:cTn>
                              </p:par>
                              <p:par>
                                <p:cTn id="203" presetID="10" presetClass="entr" presetSubtype="0" fill="hold" nodeType="withEffect">
                                  <p:stCondLst>
                                    <p:cond delay="2500"/>
                                  </p:stCondLst>
                                  <p:childTnLst>
                                    <p:set>
                                      <p:cBhvr>
                                        <p:cTn id="204" dur="1" fill="hold">
                                          <p:stCondLst>
                                            <p:cond delay="0"/>
                                          </p:stCondLst>
                                        </p:cTn>
                                        <p:tgtEl>
                                          <p:spTgt spid="43"/>
                                        </p:tgtEl>
                                        <p:attrNameLst>
                                          <p:attrName>style.visibility</p:attrName>
                                        </p:attrNameLst>
                                      </p:cBhvr>
                                      <p:to>
                                        <p:strVal val="visible"/>
                                      </p:to>
                                    </p:set>
                                    <p:animEffect transition="in" filter="fade">
                                      <p:cBhvr>
                                        <p:cTn id="205" dur="500"/>
                                        <p:tgtEl>
                                          <p:spTgt spid="43"/>
                                        </p:tgtEl>
                                      </p:cBhvr>
                                    </p:animEffect>
                                  </p:childTnLst>
                                </p:cTn>
                              </p:par>
                              <p:par>
                                <p:cTn id="206" presetID="63" presetClass="path" presetSubtype="0" fill="hold" nodeType="withEffect">
                                  <p:stCondLst>
                                    <p:cond delay="2500"/>
                                  </p:stCondLst>
                                  <p:childTnLst>
                                    <p:animMotion origin="layout" path="M -4.44444E-6 -4.44444E-6 L -0.75451 -4.44444E-6 " pathEditMode="relative" rAng="0" ptsTypes="AA">
                                      <p:cBhvr>
                                        <p:cTn id="207" dur="3000" fill="hold"/>
                                        <p:tgtEl>
                                          <p:spTgt spid="43"/>
                                        </p:tgtEl>
                                        <p:attrNameLst>
                                          <p:attrName>ppt_x</p:attrName>
                                          <p:attrName>ppt_y</p:attrName>
                                        </p:attrNameLst>
                                      </p:cBhvr>
                                      <p:rCtr x="-37726" y="0"/>
                                    </p:animMotion>
                                  </p:childTnLst>
                                </p:cTn>
                              </p:par>
                              <p:par>
                                <p:cTn id="208" presetID="10" presetClass="exit" presetSubtype="0" fill="hold" nodeType="withEffect">
                                  <p:stCondLst>
                                    <p:cond delay="5000"/>
                                  </p:stCondLst>
                                  <p:childTnLst>
                                    <p:animEffect transition="out" filter="fade">
                                      <p:cBhvr>
                                        <p:cTn id="209" dur="500"/>
                                        <p:tgtEl>
                                          <p:spTgt spid="43"/>
                                        </p:tgtEl>
                                      </p:cBhvr>
                                    </p:animEffect>
                                    <p:set>
                                      <p:cBhvr>
                                        <p:cTn id="210" dur="1" fill="hold">
                                          <p:stCondLst>
                                            <p:cond delay="499"/>
                                          </p:stCondLst>
                                        </p:cTn>
                                        <p:tgtEl>
                                          <p:spTgt spid="43"/>
                                        </p:tgtEl>
                                        <p:attrNameLst>
                                          <p:attrName>style.visibility</p:attrName>
                                        </p:attrNameLst>
                                      </p:cBhvr>
                                      <p:to>
                                        <p:strVal val="hidden"/>
                                      </p:to>
                                    </p:set>
                                  </p:childTnLst>
                                </p:cTn>
                              </p:par>
                              <p:par>
                                <p:cTn id="211" presetID="16" presetClass="entr" presetSubtype="21" fill="hold" grpId="0" nodeType="withEffect">
                                  <p:stCondLst>
                                    <p:cond delay="2300"/>
                                  </p:stCondLst>
                                  <p:iterate type="lt">
                                    <p:tmPct val="0"/>
                                  </p:iterate>
                                  <p:childTnLst>
                                    <p:set>
                                      <p:cBhvr>
                                        <p:cTn id="212" dur="1" fill="hold">
                                          <p:stCondLst>
                                            <p:cond delay="0"/>
                                          </p:stCondLst>
                                        </p:cTn>
                                        <p:tgtEl>
                                          <p:spTgt spid="2"/>
                                        </p:tgtEl>
                                        <p:attrNameLst>
                                          <p:attrName>style.visibility</p:attrName>
                                        </p:attrNameLst>
                                      </p:cBhvr>
                                      <p:to>
                                        <p:strVal val="visible"/>
                                      </p:to>
                                    </p:set>
                                    <p:animEffect transition="in" filter="barn(inVertical)">
                                      <p:cBhvr>
                                        <p:cTn id="213" dur="250"/>
                                        <p:tgtEl>
                                          <p:spTgt spid="2"/>
                                        </p:tgtEl>
                                      </p:cBhvr>
                                    </p:animEffect>
                                  </p:childTnLst>
                                </p:cTn>
                              </p:par>
                            </p:childTnLst>
                          </p:cTn>
                        </p:par>
                        <p:par>
                          <p:cTn id="214" fill="hold">
                            <p:stCondLst>
                              <p:cond delay="8000"/>
                            </p:stCondLst>
                            <p:childTnLst>
                              <p:par>
                                <p:cTn id="215" presetID="26" presetClass="emph" presetSubtype="0" repeatCount="2000" fill="hold" grpId="1" nodeType="afterEffect">
                                  <p:stCondLst>
                                    <p:cond delay="0"/>
                                  </p:stCondLst>
                                  <p:iterate type="lt">
                                    <p:tmPct val="0"/>
                                  </p:iterate>
                                  <p:childTnLst>
                                    <p:animEffect transition="out" filter="fade">
                                      <p:cBhvr>
                                        <p:cTn id="216" dur="250" tmFilter="0, 0; .2, .5; .8, .5; 1, 0"/>
                                        <p:tgtEl>
                                          <p:spTgt spid="2"/>
                                        </p:tgtEl>
                                      </p:cBhvr>
                                    </p:animEffect>
                                    <p:animScale>
                                      <p:cBhvr>
                                        <p:cTn id="217" dur="125"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40" grpId="0" bldLvl="0" animBg="1"/>
      <p:bldP spid="40" grpId="1" bldLvl="0" animBg="1"/>
      <p:bldP spid="41" grpId="0" bldLvl="0" animBg="1"/>
      <p:bldP spid="41" grpId="1" bldLvl="0" animBg="1"/>
      <p:bldP spid="42" grpId="0" bldLvl="0" animBg="1"/>
      <p:bldP spid="42" grpId="1" bldLvl="0" animBg="1"/>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Tile"/>
          <p:cNvSpPr/>
          <p:nvPr/>
        </p:nvSpPr>
        <p:spPr bwMode="auto">
          <a:xfrm>
            <a:off x="3707904" y="1131590"/>
            <a:ext cx="4680520" cy="3312368"/>
          </a:xfrm>
          <a:prstGeom prst="rect">
            <a:avLst/>
          </a:prstGeom>
          <a:solidFill>
            <a:srgbClr val="E20000"/>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pP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8" name="Title 1"/>
          <p:cNvSpPr txBox="1"/>
          <p:nvPr/>
        </p:nvSpPr>
        <p:spPr>
          <a:xfrm>
            <a:off x="3162206" y="2321586"/>
            <a:ext cx="4959201" cy="1142621"/>
          </a:xfrm>
          <a:prstGeom prst="rect">
            <a:avLst/>
          </a:prstGeom>
        </p:spPr>
        <p:txBody>
          <a:bodyPr anchor="ctr" anchorCtr="0">
            <a:noAutofit/>
          </a:bodyPr>
          <a:lstStyle>
            <a:lvl1pPr algn="l" defTabSz="68516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stStyle>
          <a:p>
            <a:endParaRPr lang="en-US" dirty="0">
              <a:latin typeface="微软雅黑" panose="020B0503020204020204" pitchFamily="34" charset="-122"/>
              <a:ea typeface="微软雅黑" panose="020B0503020204020204" pitchFamily="34" charset="-122"/>
            </a:endParaRPr>
          </a:p>
        </p:txBody>
      </p:sp>
      <p:sp>
        <p:nvSpPr>
          <p:cNvPr id="9" name="Title 1"/>
          <p:cNvSpPr txBox="1"/>
          <p:nvPr/>
        </p:nvSpPr>
        <p:spPr>
          <a:xfrm>
            <a:off x="3902913" y="1347614"/>
            <a:ext cx="4197479" cy="2952328"/>
          </a:xfrm>
          <a:prstGeom prst="rect">
            <a:avLst/>
          </a:prstGeom>
        </p:spPr>
        <p:txBody>
          <a:bodyPr anchor="ctr" anchorCtr="0">
            <a:noAutofit/>
          </a:bodyPr>
          <a:lstStyle>
            <a:defPPr>
              <a:defRPr lang="zh-CN"/>
            </a:defPPr>
            <a:lvl1pPr defTabSz="685165">
              <a:lnSpc>
                <a:spcPct val="90000"/>
              </a:lnSpc>
              <a:spcBef>
                <a:spcPct val="0"/>
              </a:spcBef>
              <a:buNone/>
              <a:defRPr sz="3000" b="1" cap="none" spc="-75" baseline="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vl3pPr marL="0" lvl="2" eaLnBrk="0" fontAlgn="ctr" hangingPunct="0">
              <a:lnSpc>
                <a:spcPct val="150000"/>
              </a:lnSpc>
              <a:buClr>
                <a:srgbClr val="FF0000"/>
              </a:buClr>
              <a:buSzPct val="70000"/>
              <a:tabLst>
                <a:tab pos="136525" algn="l"/>
              </a:tabLst>
              <a:defRPr sz="1400">
                <a:latin typeface="微软雅黑" panose="020B0503020204020204" pitchFamily="34" charset="-122"/>
                <a:ea typeface="微软雅黑" panose="020B0503020204020204" pitchFamily="34" charset="-122"/>
              </a:defRPr>
            </a:lvl3pPr>
          </a:lstStyle>
          <a:p>
            <a:pPr lvl="2"/>
            <a:r>
              <a:rPr lang="en-US" altLang="zh-CN" sz="1200" dirty="0"/>
              <a:t>2012</a:t>
            </a:r>
            <a:r>
              <a:rPr lang="zh-CN" altLang="zh-CN" sz="1200" dirty="0"/>
              <a:t>年</a:t>
            </a:r>
            <a:r>
              <a:rPr lang="en-US" altLang="zh-CN" sz="1200" dirty="0"/>
              <a:t>11</a:t>
            </a:r>
            <a:r>
              <a:rPr lang="zh-CN" altLang="zh-CN" sz="1200" dirty="0"/>
              <a:t>月</a:t>
            </a:r>
            <a:r>
              <a:rPr lang="en-US" altLang="zh-CN" sz="1200" dirty="0"/>
              <a:t>29</a:t>
            </a:r>
            <a:r>
              <a:rPr lang="zh-CN" altLang="zh-CN" sz="1200" dirty="0"/>
              <a:t>日，新一届中央领导集体在国家博物馆参观《</a:t>
            </a:r>
            <a:r>
              <a:rPr lang="zh-CN" altLang="en-US" sz="1200" dirty="0"/>
              <a:t>复兴之路</a:t>
            </a:r>
            <a:r>
              <a:rPr lang="zh-CN" altLang="zh-CN" sz="1200" dirty="0"/>
              <a:t>》展览过程中，中共中央总书记、中央军委主席习近平发表了重要讲话。阐述了引发广泛共鸣的</a:t>
            </a:r>
            <a:r>
              <a:rPr lang="en-US" altLang="zh-CN" sz="1200" dirty="0"/>
              <a:t>“</a:t>
            </a:r>
            <a:r>
              <a:rPr lang="zh-CN" altLang="zh-CN" sz="1200" dirty="0"/>
              <a:t>中国梦</a:t>
            </a:r>
            <a:r>
              <a:rPr lang="en-US" altLang="zh-CN" sz="1200" dirty="0"/>
              <a:t>”</a:t>
            </a:r>
            <a:r>
              <a:rPr lang="zh-CN" altLang="zh-CN" sz="1200" dirty="0"/>
              <a:t>话题。</a:t>
            </a:r>
            <a:r>
              <a:rPr lang="zh-CN" altLang="en-US" sz="1200" b="1" dirty="0">
                <a:solidFill>
                  <a:schemeClr val="accent5"/>
                </a:solidFill>
              </a:rPr>
              <a:t>他说：</a:t>
            </a:r>
            <a:r>
              <a:rPr lang="en-US" altLang="zh-CN" sz="1200" b="1" dirty="0">
                <a:solidFill>
                  <a:schemeClr val="accent5"/>
                </a:solidFill>
              </a:rPr>
              <a:t>“</a:t>
            </a:r>
            <a:r>
              <a:rPr lang="zh-CN" altLang="zh-CN" sz="1200" b="1" dirty="0">
                <a:solidFill>
                  <a:schemeClr val="accent5"/>
                </a:solidFill>
              </a:rPr>
              <a:t>现在，大家都在讨论中国梦，我认为，实现中华民族伟大复兴，就是中华民族近代以来最伟大的梦想。这个梦想，凝聚了几代中国人的夙愿，体现了中华民族和中国人民的整体利益，是每一个中华儿女共同的期盼</a:t>
            </a:r>
            <a:r>
              <a:rPr lang="en-US" altLang="zh-CN" sz="1200" b="1" dirty="0">
                <a:solidFill>
                  <a:schemeClr val="accent5"/>
                </a:solidFill>
              </a:rPr>
              <a:t>……”</a:t>
            </a:r>
            <a:r>
              <a:rPr lang="zh-CN" altLang="en-US" sz="1200" b="1" dirty="0">
                <a:solidFill>
                  <a:schemeClr val="accent5"/>
                </a:solidFill>
              </a:rPr>
              <a:t>  </a:t>
            </a:r>
            <a:r>
              <a:rPr lang="zh-CN" altLang="en-US" sz="1200" dirty="0"/>
              <a:t>中国梦的提出，极大的激发了人民群众实现民族复兴的内心渴望和高涨热情。</a:t>
            </a:r>
            <a:endParaRPr lang="zh-CN" altLang="en-US" sz="1200" b="1" dirty="0">
              <a:solidFill>
                <a:schemeClr val="accent5"/>
              </a:solidFill>
            </a:endParaRPr>
          </a:p>
          <a:p>
            <a:pPr lvl="2"/>
            <a:endParaRPr lang="en-US" altLang="zh-CN" sz="1200" b="1" dirty="0">
              <a:solidFill>
                <a:schemeClr val="accent5"/>
              </a:solidFill>
            </a:endParaRPr>
          </a:p>
        </p:txBody>
      </p:sp>
      <p:sp>
        <p:nvSpPr>
          <p:cNvPr id="12" name="Text Box 76"/>
          <p:cNvSpPr txBox="1">
            <a:spLocks noChangeArrowheads="1"/>
          </p:cNvSpPr>
          <p:nvPr/>
        </p:nvSpPr>
        <p:spPr bwMode="auto">
          <a:xfrm>
            <a:off x="784944" y="75395"/>
            <a:ext cx="3283000"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中国梦的提出</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pic>
        <p:nvPicPr>
          <p:cNvPr id="2051" name="Picture 3" descr="J:\设计ppt\普通PPT\政府\中国梦素材\习近平\00170861073a12b0958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425" y="1131590"/>
            <a:ext cx="2843821" cy="3312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750" fill="hold"/>
                                        <p:tgtEl>
                                          <p:spTgt spid="2051"/>
                                        </p:tgtEl>
                                        <p:attrNameLst>
                                          <p:attrName>ppt_x</p:attrName>
                                        </p:attrNameLst>
                                      </p:cBhvr>
                                      <p:tavLst>
                                        <p:tav tm="0">
                                          <p:val>
                                            <p:strVal val="0-#ppt_w/2"/>
                                          </p:val>
                                        </p:tav>
                                        <p:tav tm="100000">
                                          <p:val>
                                            <p:strVal val="#ppt_x"/>
                                          </p:val>
                                        </p:tav>
                                      </p:tavLst>
                                    </p:anim>
                                    <p:anim calcmode="lin" valueType="num">
                                      <p:cBhvr additive="base">
                                        <p:cTn id="12" dur="750" fill="hold"/>
                                        <p:tgtEl>
                                          <p:spTgt spid="205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750" fill="hold"/>
                                        <p:tgtEl>
                                          <p:spTgt spid="3"/>
                                        </p:tgtEl>
                                        <p:attrNameLst>
                                          <p:attrName>ppt_x</p:attrName>
                                        </p:attrNameLst>
                                      </p:cBhvr>
                                      <p:tavLst>
                                        <p:tav tm="0">
                                          <p:val>
                                            <p:strVal val="1+#ppt_w/2"/>
                                          </p:val>
                                        </p:tav>
                                        <p:tav tm="100000">
                                          <p:val>
                                            <p:strVal val="#ppt_x"/>
                                          </p:val>
                                        </p:tav>
                                      </p:tavLst>
                                    </p:anim>
                                    <p:anim calcmode="lin" valueType="num">
                                      <p:cBhvr additive="base">
                                        <p:cTn id="17" dur="7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anim calcmode="lin" valueType="num">
                                      <p:cBhvr>
                                        <p:cTn id="22" dur="750" fill="hold"/>
                                        <p:tgtEl>
                                          <p:spTgt spid="9"/>
                                        </p:tgtEl>
                                        <p:attrNameLst>
                                          <p:attrName>ppt_x</p:attrName>
                                        </p:attrNameLst>
                                      </p:cBhvr>
                                      <p:tavLst>
                                        <p:tav tm="0">
                                          <p:val>
                                            <p:strVal val="#ppt_x"/>
                                          </p:val>
                                        </p:tav>
                                        <p:tav tm="100000">
                                          <p:val>
                                            <p:strVal val="#ppt_x"/>
                                          </p:val>
                                        </p:tav>
                                      </p:tavLst>
                                    </p:anim>
                                    <p:anim calcmode="lin" valueType="num">
                                      <p:cBhvr>
                                        <p:cTn id="23"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nodeType="clickEffect">
                                  <p:stCondLst>
                                    <p:cond delay="0"/>
                                  </p:stCondLst>
                                  <p:iterate type="lt">
                                    <p:tmPct val="10000"/>
                                  </p:iterate>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Tile"/>
          <p:cNvSpPr/>
          <p:nvPr/>
        </p:nvSpPr>
        <p:spPr bwMode="auto">
          <a:xfrm>
            <a:off x="3014924" y="2326604"/>
            <a:ext cx="5373500" cy="2117354"/>
          </a:xfrm>
          <a:prstGeom prst="rect">
            <a:avLst/>
          </a:prstGeom>
          <a:solidFill>
            <a:srgbClr val="C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lstStyle/>
          <a:p>
            <a:pPr algn="ctr" defTabSz="685165"/>
            <a:endParaRPr lang="en-US" sz="1700" dirty="0">
              <a:solidFill>
                <a:schemeClr val="tx1">
                  <a:lumMod val="20000"/>
                  <a:lumOff val="80000"/>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4" name="组合 3"/>
          <p:cNvGrpSpPr/>
          <p:nvPr/>
        </p:nvGrpSpPr>
        <p:grpSpPr>
          <a:xfrm>
            <a:off x="3014924" y="1131590"/>
            <a:ext cx="5373500" cy="1124712"/>
            <a:chOff x="3008303" y="947472"/>
            <a:chExt cx="5373500" cy="1124712"/>
          </a:xfrm>
          <a:solidFill>
            <a:srgbClr val="C00000"/>
          </a:solidFill>
        </p:grpSpPr>
        <p:sp>
          <p:nvSpPr>
            <p:cNvPr id="5" name="Arrow Bar"/>
            <p:cNvSpPr/>
            <p:nvPr/>
          </p:nvSpPr>
          <p:spPr bwMode="auto">
            <a:xfrm>
              <a:off x="3008303" y="947472"/>
              <a:ext cx="5373500" cy="1124712"/>
            </a:xfrm>
            <a:prstGeom prst="rect">
              <a:avLst/>
            </a:prstGeom>
            <a:solidFill>
              <a:srgbClr val="F2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lstStyle/>
            <a:p>
              <a:pPr algn="ctr" defTabSz="685165"/>
              <a:endParaRPr lang="en-US" sz="1700" dirty="0">
                <a:solidFill>
                  <a:schemeClr val="tx1">
                    <a:lumMod val="20000"/>
                    <a:lumOff val="80000"/>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Circle Arrow"/>
            <p:cNvSpPr>
              <a:spLocks noEditPoints="1"/>
            </p:cNvSpPr>
            <p:nvPr/>
          </p:nvSpPr>
          <p:spPr bwMode="auto">
            <a:xfrm rot="5400000">
              <a:off x="7463204" y="1216326"/>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solidFill>
            <a:ln>
              <a:noFill/>
            </a:ln>
          </p:spPr>
          <p:txBody>
            <a:bodyPr vert="horz" wrap="square" lIns="68550" tIns="34276" rIns="68550" bIns="34276" numCol="1" anchor="t" anchorCtr="0" compatLnSpc="1"/>
            <a:lstStyle/>
            <a:p>
              <a:endParaRPr lang="en-US" sz="1400" dirty="0">
                <a:latin typeface="微软雅黑" panose="020B0503020204020204" pitchFamily="34" charset="-122"/>
                <a:ea typeface="微软雅黑" panose="020B0503020204020204" pitchFamily="34" charset="-122"/>
              </a:endParaRPr>
            </a:p>
          </p:txBody>
        </p:sp>
      </p:grpSp>
      <p:sp>
        <p:nvSpPr>
          <p:cNvPr id="7" name="TechEd Tile"/>
          <p:cNvSpPr/>
          <p:nvPr/>
        </p:nvSpPr>
        <p:spPr bwMode="auto">
          <a:xfrm>
            <a:off x="823242" y="1131590"/>
            <a:ext cx="2119674" cy="1124712"/>
          </a:xfrm>
          <a:prstGeom prst="rect">
            <a:avLst/>
          </a:prstGeom>
          <a:solidFill>
            <a:srgbClr val="FF66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7" tIns="34274" rIns="68547" bIns="34274" numCol="1" rtlCol="0" anchor="ctr" anchorCtr="0" compatLnSpc="1"/>
          <a:lstStyle/>
          <a:p>
            <a:pPr algn="ctr" defTabSz="685165"/>
            <a:endParaRPr lang="en-US" sz="1700" dirty="0">
              <a:solidFill>
                <a:schemeClr val="tx1">
                  <a:lumMod val="20000"/>
                  <a:lumOff val="80000"/>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Title 1"/>
          <p:cNvSpPr txBox="1"/>
          <p:nvPr/>
        </p:nvSpPr>
        <p:spPr>
          <a:xfrm>
            <a:off x="3162206" y="2321586"/>
            <a:ext cx="4959201" cy="1142621"/>
          </a:xfrm>
          <a:prstGeom prst="rect">
            <a:avLst/>
          </a:prstGeom>
        </p:spPr>
        <p:txBody>
          <a:bodyPr anchor="ctr" anchorCtr="0">
            <a:noAutofit/>
          </a:bodyPr>
          <a:lstStyle>
            <a:lvl1pPr algn="l" defTabSz="68516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stStyle>
          <a:p>
            <a:endParaRPr lang="en-US" dirty="0">
              <a:latin typeface="微软雅黑" panose="020B0503020204020204" pitchFamily="34" charset="-122"/>
              <a:ea typeface="微软雅黑" panose="020B0503020204020204" pitchFamily="34" charset="-122"/>
            </a:endParaRPr>
          </a:p>
        </p:txBody>
      </p:sp>
      <p:sp>
        <p:nvSpPr>
          <p:cNvPr id="9" name="Title 1"/>
          <p:cNvSpPr txBox="1"/>
          <p:nvPr/>
        </p:nvSpPr>
        <p:spPr>
          <a:xfrm>
            <a:off x="3203848" y="2859782"/>
            <a:ext cx="4959201" cy="1142621"/>
          </a:xfrm>
          <a:prstGeom prst="rect">
            <a:avLst/>
          </a:prstGeom>
        </p:spPr>
        <p:txBody>
          <a:bodyPr anchor="ctr" anchorCtr="0">
            <a:noAutofit/>
          </a:bodyPr>
          <a:lstStyle>
            <a:lvl1pPr algn="l" defTabSz="68516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stStyle>
          <a:p>
            <a:pPr marL="0" lvl="2" eaLnBrk="0" fontAlgn="ctr" hangingPunct="0">
              <a:buClr>
                <a:srgbClr val="FF0000"/>
              </a:buClr>
              <a:buSzPct val="70000"/>
              <a:tabLst>
                <a:tab pos="136525" algn="l"/>
              </a:tabLst>
              <a:defRPr/>
            </a:pPr>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中国梦</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的深刻内涵及动力源</a:t>
            </a:r>
            <a:endParaRPr lang="en-US" altLang="zh-CN" sz="1600" dirty="0">
              <a:latin typeface="微软雅黑" panose="020B0503020204020204" pitchFamily="34" charset="-122"/>
              <a:ea typeface="微软雅黑" panose="020B0503020204020204" pitchFamily="34" charset="-122"/>
            </a:endParaRPr>
          </a:p>
        </p:txBody>
      </p:sp>
      <p:sp>
        <p:nvSpPr>
          <p:cNvPr id="10" name="矩形 9"/>
          <p:cNvSpPr/>
          <p:nvPr/>
        </p:nvSpPr>
        <p:spPr>
          <a:xfrm>
            <a:off x="1171600" y="1462013"/>
            <a:ext cx="1600200" cy="461665"/>
          </a:xfrm>
          <a:prstGeom prst="rect">
            <a:avLst/>
          </a:prstGeom>
          <a:noFill/>
        </p:spPr>
        <p:txBody>
          <a:bodyPr wrap="square">
            <a:spAutoFit/>
          </a:bodyPr>
          <a:lstStyle/>
          <a:p>
            <a:r>
              <a:rPr lang="zh-CN" altLang="en-US" sz="2400" b="1" dirty="0">
                <a:latin typeface="微软雅黑" panose="020B0503020204020204" pitchFamily="34" charset="-122"/>
                <a:ea typeface="微软雅黑" panose="020B0503020204020204" pitchFamily="34" charset="-122"/>
              </a:rPr>
              <a:t>第二部分</a:t>
            </a:r>
          </a:p>
        </p:txBody>
      </p:sp>
      <p:sp>
        <p:nvSpPr>
          <p:cNvPr id="12" name="Text Box 76"/>
          <p:cNvSpPr txBox="1">
            <a:spLocks noChangeArrowheads="1"/>
          </p:cNvSpPr>
          <p:nvPr/>
        </p:nvSpPr>
        <p:spPr bwMode="auto">
          <a:xfrm>
            <a:off x="3188308" y="2643758"/>
            <a:ext cx="4281434" cy="590931"/>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3600" b="1" dirty="0">
                <a:solidFill>
                  <a:srgbClr val="FFFFFF">
                    <a:alpha val="99000"/>
                  </a:srgbClr>
                </a:solidFill>
                <a:latin typeface="微软雅黑" panose="020B0503020204020204" pitchFamily="34" charset="-122"/>
                <a:ea typeface="微软雅黑" panose="020B0503020204020204" pitchFamily="34" charset="-122"/>
              </a:rPr>
              <a:t>中国梦的定义</a:t>
            </a:r>
            <a:endParaRPr lang="en-US" altLang="zh-CN" sz="3600" b="1" dirty="0">
              <a:solidFill>
                <a:srgbClr val="FFFF00">
                  <a:alpha val="99000"/>
                </a:srgbClr>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425" y="2326604"/>
            <a:ext cx="2120491" cy="211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750" fill="hold"/>
                                        <p:tgtEl>
                                          <p:spTgt spid="1026"/>
                                        </p:tgtEl>
                                        <p:attrNameLst>
                                          <p:attrName>ppt_x</p:attrName>
                                        </p:attrNameLst>
                                      </p:cBhvr>
                                      <p:tavLst>
                                        <p:tav tm="0">
                                          <p:val>
                                            <p:strVal val="0-#ppt_w/2"/>
                                          </p:val>
                                        </p:tav>
                                        <p:tav tm="100000">
                                          <p:val>
                                            <p:strVal val="#ppt_x"/>
                                          </p:val>
                                        </p:tav>
                                      </p:tavLst>
                                    </p:anim>
                                    <p:anim calcmode="lin" valueType="num">
                                      <p:cBhvr additive="base">
                                        <p:cTn id="22" dur="750" fill="hold"/>
                                        <p:tgtEl>
                                          <p:spTgt spid="10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16" presetClass="entr" presetSubtype="21" fill="hold" grpId="0" nodeType="afterEffect" nodePh="1">
                                  <p:stCondLst>
                                    <p:cond delay="0"/>
                                  </p:stCondLst>
                                  <p:endCondLst>
                                    <p:cond evt="begin" delay="0">
                                      <p:tn val="28"/>
                                    </p:cond>
                                  </p:end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750"/>
                                        <p:tgtEl>
                                          <p:spTgt spid="8"/>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lide(fromTop)">
                                      <p:cBhvr>
                                        <p:cTn id="33" dur="500"/>
                                        <p:tgtEl>
                                          <p:spTgt spid="12"/>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750"/>
                                        <p:tgtEl>
                                          <p:spTgt spid="9"/>
                                        </p:tgtEl>
                                      </p:cBhvr>
                                    </p:animEffect>
                                    <p:anim calcmode="lin" valueType="num">
                                      <p:cBhvr>
                                        <p:cTn id="38" dur="750" fill="hold"/>
                                        <p:tgtEl>
                                          <p:spTgt spid="9"/>
                                        </p:tgtEl>
                                        <p:attrNameLst>
                                          <p:attrName>ppt_x</p:attrName>
                                        </p:attrNameLst>
                                      </p:cBhvr>
                                      <p:tavLst>
                                        <p:tav tm="0">
                                          <p:val>
                                            <p:strVal val="#ppt_x"/>
                                          </p:val>
                                        </p:tav>
                                        <p:tav tm="100000">
                                          <p:val>
                                            <p:strVal val="#ppt_x"/>
                                          </p:val>
                                        </p:tav>
                                      </p:tavLst>
                                    </p:anim>
                                    <p:anim calcmode="lin" valueType="num">
                                      <p:cBhvr>
                                        <p:cTn id="39"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rrowheads="1"/>
          </p:cNvSpPr>
          <p:nvPr/>
        </p:nvSpPr>
        <p:spPr bwMode="auto">
          <a:xfrm>
            <a:off x="2733996" y="1159971"/>
            <a:ext cx="3465468" cy="3492637"/>
          </a:xfrm>
          <a:prstGeom prst="ellipse">
            <a:avLst/>
          </a:prstGeom>
          <a:noFill/>
          <a:ln w="12700" cap="flat" cmpd="sng">
            <a:solidFill>
              <a:schemeClr val="tx1">
                <a:lumMod val="65000"/>
              </a:schemeClr>
            </a:solidFill>
            <a:prstDash val="sysDot"/>
            <a:round/>
          </a:ln>
          <a:effec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4" name="Oval 3"/>
          <p:cNvSpPr>
            <a:spLocks noChangeArrowheads="1"/>
          </p:cNvSpPr>
          <p:nvPr/>
        </p:nvSpPr>
        <p:spPr bwMode="auto">
          <a:xfrm>
            <a:off x="2935180" y="1377036"/>
            <a:ext cx="3019813" cy="3102135"/>
          </a:xfrm>
          <a:prstGeom prst="ellipse">
            <a:avLst/>
          </a:prstGeom>
          <a:noFill/>
          <a:ln w="12700" cap="flat" cmpd="sng">
            <a:solidFill>
              <a:schemeClr val="tx1">
                <a:lumMod val="65000"/>
              </a:schemeClr>
            </a:solidFill>
            <a:prstDash val="sysDot"/>
            <a:round/>
          </a:ln>
          <a:effec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5" name="Oval 4"/>
          <p:cNvSpPr>
            <a:spLocks noChangeArrowheads="1"/>
          </p:cNvSpPr>
          <p:nvPr/>
        </p:nvSpPr>
        <p:spPr bwMode="auto">
          <a:xfrm>
            <a:off x="3159022" y="1606876"/>
            <a:ext cx="2572128" cy="2642455"/>
          </a:xfrm>
          <a:prstGeom prst="ellipse">
            <a:avLst/>
          </a:prstGeom>
          <a:noFill/>
          <a:ln w="12700" cap="flat" cmpd="sng">
            <a:solidFill>
              <a:schemeClr val="tx1">
                <a:lumMod val="65000"/>
              </a:schemeClr>
            </a:solidFill>
            <a:prstDash val="sysDot"/>
            <a:round/>
          </a:ln>
          <a:effec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6" name="组合 5"/>
          <p:cNvGrpSpPr/>
          <p:nvPr/>
        </p:nvGrpSpPr>
        <p:grpSpPr>
          <a:xfrm>
            <a:off x="2398737" y="847327"/>
            <a:ext cx="4045471" cy="3730031"/>
            <a:chOff x="2427287" y="1527769"/>
            <a:chExt cx="4418013" cy="4073525"/>
          </a:xfrm>
        </p:grpSpPr>
        <p:sp>
          <p:nvSpPr>
            <p:cNvPr id="7" name="AutoShape 5"/>
            <p:cNvSpPr>
              <a:spLocks noChangeArrowheads="1"/>
            </p:cNvSpPr>
            <p:nvPr/>
          </p:nvSpPr>
          <p:spPr bwMode="auto">
            <a:xfrm rot="9044364">
              <a:off x="2427287" y="3731219"/>
              <a:ext cx="1871663" cy="1857375"/>
            </a:xfrm>
            <a:prstGeom prst="chevron">
              <a:avLst>
                <a:gd name="adj" fmla="val 28631"/>
              </a:avLst>
            </a:prstGeom>
            <a:solidFill>
              <a:srgbClr val="FF6600"/>
            </a:solidFill>
            <a:ln w="9525">
              <a:noFill/>
              <a:miter lim="800000"/>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anchor="ctr">
              <a:flatTx/>
            </a:bodyPr>
            <a:lstStyle/>
            <a:p>
              <a:endParaRPr lang="zh-CN" altLang="en-US">
                <a:latin typeface="微软雅黑" panose="020B0503020204020204" pitchFamily="34" charset="-122"/>
                <a:ea typeface="微软雅黑" panose="020B0503020204020204" pitchFamily="34" charset="-122"/>
              </a:endParaRPr>
            </a:p>
          </p:txBody>
        </p:sp>
        <p:sp>
          <p:nvSpPr>
            <p:cNvPr id="8" name="AutoShape 6"/>
            <p:cNvSpPr>
              <a:spLocks noChangeArrowheads="1"/>
            </p:cNvSpPr>
            <p:nvPr/>
          </p:nvSpPr>
          <p:spPr bwMode="auto">
            <a:xfrm rot="16200000">
              <a:off x="3704431" y="1536500"/>
              <a:ext cx="1873250" cy="1855788"/>
            </a:xfrm>
            <a:prstGeom prst="chevron">
              <a:avLst>
                <a:gd name="adj" fmla="val 28679"/>
              </a:avLst>
            </a:prstGeom>
            <a:solidFill>
              <a:srgbClr val="DE0000"/>
            </a:solidFill>
            <a:ln w="9525">
              <a:noFill/>
              <a:miter lim="800000"/>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anchor="ctr">
              <a:flatTx/>
            </a:bodyPr>
            <a:lstStyle/>
            <a:p>
              <a:endParaRPr lang="zh-CN" altLang="en-US">
                <a:latin typeface="微软雅黑" panose="020B0503020204020204" pitchFamily="34" charset="-122"/>
                <a:ea typeface="微软雅黑" panose="020B0503020204020204" pitchFamily="34" charset="-122"/>
              </a:endParaRPr>
            </a:p>
          </p:txBody>
        </p:sp>
        <p:sp>
          <p:nvSpPr>
            <p:cNvPr id="9" name="AutoShape 7"/>
            <p:cNvSpPr>
              <a:spLocks noChangeArrowheads="1"/>
            </p:cNvSpPr>
            <p:nvPr/>
          </p:nvSpPr>
          <p:spPr bwMode="auto">
            <a:xfrm rot="1788254">
              <a:off x="4973637" y="3743919"/>
              <a:ext cx="1871663" cy="1857375"/>
            </a:xfrm>
            <a:prstGeom prst="chevron">
              <a:avLst>
                <a:gd name="adj" fmla="val 28631"/>
              </a:avLst>
            </a:prstGeom>
            <a:solidFill>
              <a:schemeClr val="bg1">
                <a:lumMod val="50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anchor="ctr">
              <a:flatTx/>
            </a:bodyPr>
            <a:lstStyle/>
            <a:p>
              <a:endParaRPr lang="zh-CN" altLang="en-US">
                <a:latin typeface="微软雅黑" panose="020B0503020204020204" pitchFamily="34" charset="-122"/>
                <a:ea typeface="微软雅黑" panose="020B0503020204020204" pitchFamily="34" charset="-122"/>
              </a:endParaRPr>
            </a:p>
          </p:txBody>
        </p:sp>
      </p:grpSp>
      <p:sp>
        <p:nvSpPr>
          <p:cNvPr id="10" name="Rectangle 8"/>
          <p:cNvSpPr>
            <a:spLocks noChangeArrowheads="1"/>
          </p:cNvSpPr>
          <p:nvPr/>
        </p:nvSpPr>
        <p:spPr bwMode="auto">
          <a:xfrm>
            <a:off x="3925143" y="1378947"/>
            <a:ext cx="1504950" cy="338554"/>
          </a:xfrm>
          <a:prstGeom prst="rect">
            <a:avLst/>
          </a:prstGeom>
          <a:noFill/>
          <a:ln w="9525">
            <a:noFill/>
            <a:miter lim="800000"/>
          </a:ln>
          <a:effectLst/>
        </p:spPr>
        <p:txBody>
          <a:bodyPr>
            <a:spAutoFit/>
          </a:bodyPr>
          <a:lstStyle/>
          <a:p>
            <a:pPr eaLnBrk="0" hangingPunct="0"/>
            <a:r>
              <a:rPr lang="zh-CN" altLang="zh-CN" sz="1600" b="1" dirty="0">
                <a:latin typeface="微软雅黑" panose="020B0503020204020204" pitchFamily="34" charset="-122"/>
                <a:ea typeface="微软雅黑" panose="020B0503020204020204" pitchFamily="34" charset="-122"/>
              </a:rPr>
              <a:t>国家富强</a:t>
            </a:r>
            <a:endParaRPr lang="zh-CN" altLang="en-US" sz="1600" b="1" dirty="0">
              <a:solidFill>
                <a:srgbClr val="FFFBFC"/>
              </a:solidFill>
              <a:latin typeface="微软雅黑" panose="020B0503020204020204" pitchFamily="34" charset="-122"/>
              <a:ea typeface="微软雅黑" panose="020B0503020204020204" pitchFamily="34" charset="-122"/>
            </a:endParaRPr>
          </a:p>
        </p:txBody>
      </p:sp>
      <p:sp>
        <p:nvSpPr>
          <p:cNvPr id="12" name="Rectangle 10"/>
          <p:cNvSpPr>
            <a:spLocks noChangeArrowheads="1"/>
          </p:cNvSpPr>
          <p:nvPr/>
        </p:nvSpPr>
        <p:spPr bwMode="auto">
          <a:xfrm>
            <a:off x="2771800" y="3862363"/>
            <a:ext cx="1152128" cy="338554"/>
          </a:xfrm>
          <a:prstGeom prst="rect">
            <a:avLst/>
          </a:prstGeom>
          <a:noFill/>
          <a:ln w="9525">
            <a:noFill/>
            <a:miter lim="800000"/>
          </a:ln>
          <a:effectLst/>
        </p:spPr>
        <p:txBody>
          <a:bodyPr wrap="square">
            <a:spAutoFit/>
          </a:bodyPr>
          <a:lstStyle/>
          <a:p>
            <a:pPr eaLnBrk="0" hangingPunct="0"/>
            <a:r>
              <a:rPr lang="zh-CN" altLang="en-US" sz="1600" b="1" dirty="0">
                <a:latin typeface="微软雅黑" panose="020B0503020204020204" pitchFamily="34" charset="-122"/>
                <a:ea typeface="微软雅黑" panose="020B0503020204020204" pitchFamily="34" charset="-122"/>
              </a:rPr>
              <a:t>民族振兴</a:t>
            </a:r>
          </a:p>
        </p:txBody>
      </p:sp>
      <p:sp>
        <p:nvSpPr>
          <p:cNvPr id="13" name="Rectangle 11"/>
          <p:cNvSpPr>
            <a:spLocks noChangeArrowheads="1"/>
          </p:cNvSpPr>
          <p:nvPr/>
        </p:nvSpPr>
        <p:spPr bwMode="auto">
          <a:xfrm>
            <a:off x="5011266" y="3860633"/>
            <a:ext cx="1504950" cy="338554"/>
          </a:xfrm>
          <a:prstGeom prst="rect">
            <a:avLst/>
          </a:prstGeom>
          <a:noFill/>
          <a:ln w="9525">
            <a:noFill/>
            <a:miter lim="800000"/>
          </a:ln>
          <a:effectLst/>
        </p:spPr>
        <p:txBody>
          <a:bodyPr>
            <a:spAutoFit/>
          </a:bodyPr>
          <a:lstStyle/>
          <a:p>
            <a:pPr eaLnBrk="0" hangingPunct="0"/>
            <a:r>
              <a:rPr lang="zh-CN" altLang="en-US" sz="1600" b="1" dirty="0">
                <a:latin typeface="微软雅黑" panose="020B0503020204020204" pitchFamily="34" charset="-122"/>
                <a:ea typeface="微软雅黑" panose="020B0503020204020204" pitchFamily="34" charset="-122"/>
              </a:rPr>
              <a:t>人民幸福</a:t>
            </a:r>
          </a:p>
        </p:txBody>
      </p:sp>
      <p:sp>
        <p:nvSpPr>
          <p:cNvPr id="15" name="Text Box 13"/>
          <p:cNvSpPr txBox="1">
            <a:spLocks noChangeArrowheads="1"/>
          </p:cNvSpPr>
          <p:nvPr/>
        </p:nvSpPr>
        <p:spPr bwMode="auto">
          <a:xfrm>
            <a:off x="534765" y="2900958"/>
            <a:ext cx="1804987" cy="1034899"/>
          </a:xfrm>
          <a:prstGeom prst="rect">
            <a:avLst/>
          </a:prstGeom>
          <a:noFill/>
          <a:ln w="9525">
            <a:noFill/>
            <a:miter lim="800000"/>
          </a:ln>
          <a:effectLst/>
        </p:spPr>
        <p:txBody>
          <a:bodyPr>
            <a:spAutoFit/>
          </a:bodyPr>
          <a:lstStyle/>
          <a:p>
            <a:pPr marL="120650" indent="-120650" algn="l" eaLnBrk="0" hangingPunct="0">
              <a:buFont typeface="Wingdings" panose="05000000000000000000" pitchFamily="2" charset="2"/>
              <a:buNone/>
            </a:pPr>
            <a:r>
              <a:rPr lang="zh-CN" altLang="en-US" sz="1400" b="1" dirty="0">
                <a:solidFill>
                  <a:srgbClr val="F20000"/>
                </a:solidFill>
                <a:latin typeface="微软雅黑" panose="020B0503020204020204" pitchFamily="34" charset="-122"/>
                <a:ea typeface="微软雅黑" panose="020B0503020204020204" pitchFamily="34" charset="-122"/>
              </a:rPr>
              <a:t>民族振兴</a:t>
            </a:r>
          </a:p>
          <a:p>
            <a:pPr>
              <a:spcBef>
                <a:spcPct val="50000"/>
              </a:spcBef>
              <a:buClr>
                <a:srgbClr val="1F3F5F"/>
              </a:buClr>
            </a:pPr>
            <a:r>
              <a:rPr lang="zh-CN" altLang="en-US" sz="1050" dirty="0">
                <a:solidFill>
                  <a:srgbClr val="1C1C1C"/>
                </a:solidFill>
                <a:latin typeface="微软雅黑" panose="020B0503020204020204" pitchFamily="34" charset="-122"/>
                <a:ea typeface="微软雅黑" panose="020B0503020204020204" pitchFamily="34" charset="-122"/>
              </a:rPr>
              <a:t>处于伟大复兴进程中的中国，在追求本国利益时兼顾他国合理关切，在谋求本国发展中促进各国共同发展</a:t>
            </a:r>
            <a:endParaRPr lang="zh-CN" altLang="en-US" sz="1100" dirty="0">
              <a:solidFill>
                <a:srgbClr val="1C1C1C"/>
              </a:solidFill>
              <a:latin typeface="微软雅黑" panose="020B0503020204020204" pitchFamily="34" charset="-122"/>
              <a:ea typeface="微软雅黑" panose="020B0503020204020204" pitchFamily="34" charset="-122"/>
            </a:endParaRPr>
          </a:p>
        </p:txBody>
      </p:sp>
      <p:sp>
        <p:nvSpPr>
          <p:cNvPr id="16" name="Text Box 14"/>
          <p:cNvSpPr txBox="1">
            <a:spLocks noChangeArrowheads="1"/>
          </p:cNvSpPr>
          <p:nvPr/>
        </p:nvSpPr>
        <p:spPr bwMode="auto">
          <a:xfrm>
            <a:off x="3919140" y="2900958"/>
            <a:ext cx="1228924" cy="341632"/>
          </a:xfrm>
          <a:prstGeom prst="rect">
            <a:avLst/>
          </a:prstGeom>
          <a:noFill/>
          <a:ln w="9525">
            <a:noFill/>
            <a:miter lim="800000"/>
          </a:ln>
          <a:effectLst/>
        </p:spPr>
        <p:txBody>
          <a:bodyPr wrap="square">
            <a:spAutoFit/>
          </a:bodyPr>
          <a:lstStyle/>
          <a:p>
            <a:pPr defTabSz="685800">
              <a:lnSpc>
                <a:spcPct val="90000"/>
              </a:lnSpc>
              <a:spcBef>
                <a:spcPct val="20000"/>
              </a:spcBef>
              <a:buSzPct val="105000"/>
            </a:pPr>
            <a:r>
              <a:rPr lang="zh-CN" altLang="en-US" b="1" dirty="0">
                <a:solidFill>
                  <a:srgbClr val="F20000"/>
                </a:solidFill>
                <a:latin typeface="微软雅黑" panose="020B0503020204020204" pitchFamily="34" charset="-122"/>
                <a:ea typeface="微软雅黑" panose="020B0503020204020204" pitchFamily="34" charset="-122"/>
              </a:rPr>
              <a:t>深刻内涵</a:t>
            </a:r>
            <a:endParaRPr lang="en-US" altLang="zh-CN" b="1" dirty="0">
              <a:solidFill>
                <a:srgbClr val="F20000"/>
              </a:solidFill>
              <a:latin typeface="微软雅黑" panose="020B0503020204020204" pitchFamily="34" charset="-122"/>
              <a:ea typeface="微软雅黑" panose="020B0503020204020204" pitchFamily="34" charset="-122"/>
            </a:endParaRPr>
          </a:p>
        </p:txBody>
      </p:sp>
      <p:sp>
        <p:nvSpPr>
          <p:cNvPr id="17" name="Text Box 76"/>
          <p:cNvSpPr txBox="1">
            <a:spLocks noChangeArrowheads="1"/>
          </p:cNvSpPr>
          <p:nvPr/>
        </p:nvSpPr>
        <p:spPr bwMode="auto">
          <a:xfrm>
            <a:off x="784944" y="75395"/>
            <a:ext cx="3283000"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中国梦的深刻内涵</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sp>
        <p:nvSpPr>
          <p:cNvPr id="18" name="Text Box 13"/>
          <p:cNvSpPr txBox="1">
            <a:spLocks noChangeArrowheads="1"/>
          </p:cNvSpPr>
          <p:nvPr/>
        </p:nvSpPr>
        <p:spPr bwMode="auto">
          <a:xfrm>
            <a:off x="6607279" y="2900958"/>
            <a:ext cx="1804987" cy="1196481"/>
          </a:xfrm>
          <a:prstGeom prst="rect">
            <a:avLst/>
          </a:prstGeom>
          <a:noFill/>
          <a:ln w="9525">
            <a:noFill/>
            <a:miter lim="800000"/>
          </a:ln>
          <a:effectLst/>
        </p:spPr>
        <p:txBody>
          <a:bodyPr>
            <a:spAutoFit/>
          </a:bodyPr>
          <a:lstStyle/>
          <a:p>
            <a:pPr marL="120650" indent="-120650" algn="l" eaLnBrk="0" hangingPunct="0">
              <a:buFont typeface="Wingdings" panose="05000000000000000000" pitchFamily="2" charset="2"/>
              <a:buNone/>
            </a:pPr>
            <a:r>
              <a:rPr lang="zh-CN" altLang="en-US" sz="1400" b="1" dirty="0">
                <a:solidFill>
                  <a:srgbClr val="F20000"/>
                </a:solidFill>
                <a:latin typeface="微软雅黑" panose="020B0503020204020204" pitchFamily="34" charset="-122"/>
                <a:ea typeface="微软雅黑" panose="020B0503020204020204" pitchFamily="34" charset="-122"/>
              </a:rPr>
              <a:t>人民幸福</a:t>
            </a:r>
          </a:p>
          <a:p>
            <a:pPr>
              <a:spcBef>
                <a:spcPct val="50000"/>
              </a:spcBef>
              <a:buClr>
                <a:srgbClr val="1F3F5F"/>
              </a:buClr>
            </a:pPr>
            <a:r>
              <a:rPr lang="zh-CN" altLang="en-US" sz="1050" dirty="0">
                <a:solidFill>
                  <a:srgbClr val="1C1C1C"/>
                </a:solidFill>
                <a:latin typeface="微软雅黑" panose="020B0503020204020204" pitchFamily="34" charset="-122"/>
                <a:ea typeface="微软雅黑" panose="020B0503020204020204" pitchFamily="34" charset="-122"/>
              </a:rPr>
              <a:t>没有人民幸福，复兴就不算完成。要让中国人民过上更加富裕、更有尊严的生活，实现每个人自由而全面的发展。</a:t>
            </a:r>
            <a:endParaRPr lang="zh-CN" altLang="en-US" sz="1100" dirty="0">
              <a:solidFill>
                <a:srgbClr val="1C1C1C"/>
              </a:solidFill>
              <a:latin typeface="微软雅黑" panose="020B0503020204020204" pitchFamily="34" charset="-122"/>
              <a:ea typeface="微软雅黑" panose="020B0503020204020204" pitchFamily="34" charset="-122"/>
            </a:endParaRPr>
          </a:p>
        </p:txBody>
      </p:sp>
      <p:sp>
        <p:nvSpPr>
          <p:cNvPr id="19" name="Text Box 13"/>
          <p:cNvSpPr txBox="1">
            <a:spLocks noChangeArrowheads="1"/>
          </p:cNvSpPr>
          <p:nvPr/>
        </p:nvSpPr>
        <p:spPr bwMode="auto">
          <a:xfrm>
            <a:off x="6156176" y="1015229"/>
            <a:ext cx="1804987" cy="1196481"/>
          </a:xfrm>
          <a:prstGeom prst="rect">
            <a:avLst/>
          </a:prstGeom>
          <a:noFill/>
          <a:ln w="9525">
            <a:noFill/>
            <a:miter lim="800000"/>
          </a:ln>
          <a:effectLst/>
        </p:spPr>
        <p:txBody>
          <a:bodyPr>
            <a:spAutoFit/>
          </a:bodyPr>
          <a:lstStyle/>
          <a:p>
            <a:pPr marL="120650" indent="-120650" algn="l" eaLnBrk="0" hangingPunct="0">
              <a:buFont typeface="Wingdings" panose="05000000000000000000" pitchFamily="2" charset="2"/>
              <a:buNone/>
            </a:pPr>
            <a:r>
              <a:rPr lang="zh-CN" altLang="en-US" sz="1400" b="1" dirty="0">
                <a:solidFill>
                  <a:srgbClr val="F20000"/>
                </a:solidFill>
                <a:latin typeface="微软雅黑" panose="020B0503020204020204" pitchFamily="34" charset="-122"/>
                <a:ea typeface="微软雅黑" panose="020B0503020204020204" pitchFamily="34" charset="-122"/>
              </a:rPr>
              <a:t>国家富强</a:t>
            </a:r>
          </a:p>
          <a:p>
            <a:pPr>
              <a:spcBef>
                <a:spcPct val="50000"/>
              </a:spcBef>
              <a:buClr>
                <a:srgbClr val="1F3F5F"/>
              </a:buClr>
            </a:pPr>
            <a:r>
              <a:rPr lang="zh-CN" altLang="en-US" sz="1050" dirty="0">
                <a:solidFill>
                  <a:srgbClr val="1C1C1C"/>
                </a:solidFill>
                <a:latin typeface="微软雅黑" panose="020B0503020204020204" pitchFamily="34" charset="-122"/>
                <a:ea typeface="微软雅黑" panose="020B0503020204020204" pitchFamily="34" charset="-122"/>
              </a:rPr>
              <a:t>发展中国家的中国经济发展、政治昌明、文化繁荣、社会和谐，到本世纪中叶成为富强民主文明和谐的社会主义现代化国家。</a:t>
            </a:r>
            <a:endParaRPr lang="zh-CN" altLang="en-US" sz="1100" dirty="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Bottom)">
                                      <p:cBhvr>
                                        <p:cTn id="11" dur="500"/>
                                        <p:tgtEl>
                                          <p:spTgt spid="16"/>
                                        </p:tgtEl>
                                      </p:cBhvr>
                                    </p:animEffect>
                                  </p:childTnLst>
                                </p:cTn>
                              </p:par>
                            </p:childTnLst>
                          </p:cTn>
                        </p:par>
                        <p:par>
                          <p:cTn id="12" fill="hold">
                            <p:stCondLst>
                              <p:cond delay="1500"/>
                            </p:stCondLst>
                            <p:childTnLst>
                              <p:par>
                                <p:cTn id="13" presetID="49" presetClass="entr" presetSubtype="0" decel="10000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360"/>
                                          </p:val>
                                        </p:tav>
                                        <p:tav tm="100000">
                                          <p:val>
                                            <p:fltVal val="0"/>
                                          </p:val>
                                        </p:tav>
                                      </p:tavLst>
                                    </p:anim>
                                    <p:animEffect transition="in" filter="fade">
                                      <p:cBhvr>
                                        <p:cTn id="18" dur="1000"/>
                                        <p:tgtEl>
                                          <p:spTgt spid="6"/>
                                        </p:tgtEl>
                                      </p:cBhvr>
                                    </p:animEffect>
                                  </p:childTnLst>
                                </p:cTn>
                              </p:par>
                            </p:childTnLst>
                          </p:cTn>
                        </p:par>
                        <p:par>
                          <p:cTn id="19" fill="hold">
                            <p:stCondLst>
                              <p:cond delay="2500"/>
                            </p:stCondLst>
                            <p:childTnLst>
                              <p:par>
                                <p:cTn id="20" presetID="2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3"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childTnLst>
                                </p:cTn>
                              </p:par>
                            </p:childTnLst>
                          </p:cTn>
                        </p:par>
                        <p:par>
                          <p:cTn id="29" fill="hold">
                            <p:stCondLst>
                              <p:cond delay="3500"/>
                            </p:stCondLst>
                            <p:childTnLst>
                              <p:par>
                                <p:cTn id="30" presetID="23" presetClass="entr" presetSubtype="16"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childTnLst>
                                </p:cTn>
                              </p:par>
                            </p:childTnLst>
                          </p:cTn>
                        </p:par>
                        <p:par>
                          <p:cTn id="34" fill="hold">
                            <p:stCondLst>
                              <p:cond delay="4000"/>
                            </p:stCondLst>
                            <p:childTnLst>
                              <p:par>
                                <p:cTn id="35" presetID="1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Bottom)">
                                      <p:cBhvr>
                                        <p:cTn id="37" dur="500"/>
                                        <p:tgtEl>
                                          <p:spTgt spid="10"/>
                                        </p:tgtEl>
                                      </p:cBhvr>
                                    </p:animEffect>
                                  </p:childTnLst>
                                </p:cTn>
                              </p:par>
                            </p:childTnLst>
                          </p:cTn>
                        </p:par>
                        <p:par>
                          <p:cTn id="38" fill="hold">
                            <p:stCondLst>
                              <p:cond delay="4500"/>
                            </p:stCondLst>
                            <p:childTnLst>
                              <p:par>
                                <p:cTn id="39" presetID="12" presetClass="entr" presetSubtype="4"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slide(fromBottom)">
                                      <p:cBhvr>
                                        <p:cTn id="41" dur="500"/>
                                        <p:tgtEl>
                                          <p:spTgt spid="12"/>
                                        </p:tgtEl>
                                      </p:cBhvr>
                                    </p:animEffect>
                                  </p:childTnLst>
                                </p:cTn>
                              </p:par>
                            </p:childTnLst>
                          </p:cTn>
                        </p:par>
                        <p:par>
                          <p:cTn id="42" fill="hold">
                            <p:stCondLst>
                              <p:cond delay="5000"/>
                            </p:stCondLst>
                            <p:childTnLst>
                              <p:par>
                                <p:cTn id="43" presetID="12" presetClass="entr" presetSubtype="4"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slide(fromBottom)">
                                      <p:cBhvr>
                                        <p:cTn id="45" dur="500"/>
                                        <p:tgtEl>
                                          <p:spTgt spid="13"/>
                                        </p:tgtEl>
                                      </p:cBhvr>
                                    </p:animEffect>
                                  </p:childTnLst>
                                </p:cTn>
                              </p:par>
                            </p:childTnLst>
                          </p:cTn>
                        </p:par>
                        <p:par>
                          <p:cTn id="46" fill="hold">
                            <p:stCondLst>
                              <p:cond delay="5500"/>
                            </p:stCondLst>
                            <p:childTnLst>
                              <p:par>
                                <p:cTn id="47" presetID="37"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900" decel="100000" fill="hold"/>
                                        <p:tgtEl>
                                          <p:spTgt spid="19"/>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3" fill="hold">
                            <p:stCondLst>
                              <p:cond delay="6500"/>
                            </p:stCondLst>
                            <p:childTnLst>
                              <p:par>
                                <p:cTn id="54" presetID="37"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900" decel="100000" fill="hold"/>
                                        <p:tgtEl>
                                          <p:spTgt spid="15"/>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60" fill="hold">
                            <p:stCondLst>
                              <p:cond delay="750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2" grpId="0"/>
      <p:bldP spid="13"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4"/>
          <p:cNvGrpSpPr>
            <a:grpSpLocks noChangeAspect="1"/>
          </p:cNvGrpSpPr>
          <p:nvPr/>
        </p:nvGrpSpPr>
        <p:grpSpPr bwMode="auto">
          <a:xfrm>
            <a:off x="4979345" y="987574"/>
            <a:ext cx="1008064" cy="1008062"/>
            <a:chOff x="4776635" y="4404800"/>
            <a:chExt cx="1011865" cy="1008000"/>
          </a:xfrm>
          <a:effectLst/>
        </p:grpSpPr>
        <p:sp>
          <p:nvSpPr>
            <p:cNvPr id="5" name="Oval 2"/>
            <p:cNvSpPr>
              <a:spLocks noChangeAspect="1" noChangeArrowheads="1"/>
            </p:cNvSpPr>
            <p:nvPr/>
          </p:nvSpPr>
          <p:spPr bwMode="auto">
            <a:xfrm>
              <a:off x="4780500" y="4404800"/>
              <a:ext cx="1008000" cy="10080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rot="19388639">
              <a:off x="4776635" y="4463533"/>
              <a:ext cx="683605" cy="466696"/>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solidFill>
                  <a:srgbClr val="FFFFFF"/>
                </a:solidFill>
                <a:ea typeface="微软雅黑" panose="020B0503020204020204" pitchFamily="34" charset="-122"/>
              </a:endParaRPr>
            </a:p>
          </p:txBody>
        </p:sp>
        <p:sp>
          <p:nvSpPr>
            <p:cNvPr id="7" name="椭圆 6"/>
            <p:cNvSpPr>
              <a:spLocks noChangeAspect="1"/>
            </p:cNvSpPr>
            <p:nvPr/>
          </p:nvSpPr>
          <p:spPr>
            <a:xfrm>
              <a:off x="4888500" y="4512800"/>
              <a:ext cx="792000" cy="792000"/>
            </a:xfrm>
            <a:prstGeom prst="ellipse">
              <a:avLst/>
            </a:prstGeom>
            <a:gradFill flip="none" rotWithShape="1">
              <a:gsLst>
                <a:gs pos="10000">
                  <a:srgbClr val="FFC000">
                    <a:alpha val="6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8" name="TextBox 147"/>
          <p:cNvSpPr txBox="1">
            <a:spLocks noChangeArrowheads="1"/>
          </p:cNvSpPr>
          <p:nvPr/>
        </p:nvSpPr>
        <p:spPr bwMode="auto">
          <a:xfrm>
            <a:off x="4952359" y="1338411"/>
            <a:ext cx="1062038" cy="307777"/>
          </a:xfrm>
          <a:prstGeom prst="rect">
            <a:avLst/>
          </a:prstGeom>
          <a:noFill/>
          <a:ln w="9525">
            <a:noFill/>
            <a:miter lim="800000"/>
          </a:ln>
          <a:effectLst/>
        </p:spPr>
        <p:txBody>
          <a:bodyPr>
            <a:spAutoFit/>
          </a:bodyPr>
          <a:lstStyle/>
          <a:p>
            <a:pPr algn="ctr" fontAlgn="auto">
              <a:spcBef>
                <a:spcPts val="0"/>
              </a:spcBef>
              <a:spcAft>
                <a:spcPts val="0"/>
              </a:spcAft>
              <a:defRPr/>
            </a:pPr>
            <a:r>
              <a:rPr lang="zh-CN" altLang="en-US" sz="1400" dirty="0">
                <a:solidFill>
                  <a:schemeClr val="bg1"/>
                </a:solidFill>
                <a:latin typeface="微软雅黑" panose="020B0503020204020204" pitchFamily="34" charset="-122"/>
                <a:ea typeface="微软雅黑" panose="020B0503020204020204" pitchFamily="34" charset="-122"/>
              </a:rPr>
              <a:t>动力源一</a:t>
            </a:r>
          </a:p>
        </p:txBody>
      </p:sp>
      <p:grpSp>
        <p:nvGrpSpPr>
          <p:cNvPr id="9" name="组合 34"/>
          <p:cNvGrpSpPr>
            <a:grpSpLocks noChangeAspect="1"/>
          </p:cNvGrpSpPr>
          <p:nvPr/>
        </p:nvGrpSpPr>
        <p:grpSpPr bwMode="auto">
          <a:xfrm>
            <a:off x="4979347" y="2269703"/>
            <a:ext cx="1008062" cy="1008063"/>
            <a:chOff x="4776637" y="4404800"/>
            <a:chExt cx="1011863" cy="1008000"/>
          </a:xfrm>
          <a:effectLst/>
        </p:grpSpPr>
        <p:sp>
          <p:nvSpPr>
            <p:cNvPr id="10" name="Oval 2"/>
            <p:cNvSpPr>
              <a:spLocks noChangeAspect="1" noChangeArrowheads="1"/>
            </p:cNvSpPr>
            <p:nvPr/>
          </p:nvSpPr>
          <p:spPr bwMode="auto">
            <a:xfrm>
              <a:off x="4780500" y="4404800"/>
              <a:ext cx="1008000" cy="10080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fr-FR" altLang="zh-CN" sz="1600" b="1" dirty="0">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rot="19388639">
              <a:off x="4776637" y="4463534"/>
              <a:ext cx="683605" cy="466696"/>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solidFill>
                  <a:schemeClr val="tx1"/>
                </a:solidFill>
                <a:ea typeface="微软雅黑" panose="020B0503020204020204" pitchFamily="34" charset="-122"/>
              </a:endParaRPr>
            </a:p>
          </p:txBody>
        </p:sp>
        <p:sp>
          <p:nvSpPr>
            <p:cNvPr id="12" name="椭圆 11"/>
            <p:cNvSpPr>
              <a:spLocks noChangeAspect="1"/>
            </p:cNvSpPr>
            <p:nvPr/>
          </p:nvSpPr>
          <p:spPr>
            <a:xfrm>
              <a:off x="4888500" y="4512800"/>
              <a:ext cx="792000" cy="792000"/>
            </a:xfrm>
            <a:prstGeom prst="ellipse">
              <a:avLst/>
            </a:prstGeom>
            <a:gradFill flip="none" rotWithShape="1">
              <a:gsLst>
                <a:gs pos="10000">
                  <a:srgbClr val="FFC000">
                    <a:alpha val="6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ndParaRPr>
            </a:p>
          </p:txBody>
        </p:sp>
      </p:grpSp>
      <p:sp>
        <p:nvSpPr>
          <p:cNvPr id="13" name="TextBox 147"/>
          <p:cNvSpPr txBox="1">
            <a:spLocks noChangeArrowheads="1"/>
          </p:cNvSpPr>
          <p:nvPr/>
        </p:nvSpPr>
        <p:spPr bwMode="auto">
          <a:xfrm>
            <a:off x="4952359" y="2620541"/>
            <a:ext cx="1062038" cy="307777"/>
          </a:xfrm>
          <a:prstGeom prst="rect">
            <a:avLst/>
          </a:prstGeom>
          <a:noFill/>
          <a:ln w="9525">
            <a:noFill/>
            <a:miter lim="800000"/>
          </a:ln>
          <a:effectLst/>
        </p:spPr>
        <p:txBody>
          <a:bodyPr>
            <a:spAutoFit/>
          </a:bodyPr>
          <a:lstStyle/>
          <a:p>
            <a:pPr algn="ctr" fontAlgn="auto">
              <a:spcBef>
                <a:spcPts val="0"/>
              </a:spcBef>
              <a:spcAft>
                <a:spcPts val="0"/>
              </a:spcAft>
              <a:defRPr/>
            </a:pPr>
            <a:r>
              <a:rPr lang="zh-CN" altLang="en-US" sz="1400" dirty="0">
                <a:solidFill>
                  <a:schemeClr val="bg1"/>
                </a:solidFill>
                <a:latin typeface="微软雅黑" panose="020B0503020204020204" pitchFamily="34" charset="-122"/>
                <a:ea typeface="微软雅黑" panose="020B0503020204020204" pitchFamily="34" charset="-122"/>
              </a:rPr>
              <a:t>动力源二</a:t>
            </a:r>
          </a:p>
        </p:txBody>
      </p:sp>
      <p:grpSp>
        <p:nvGrpSpPr>
          <p:cNvPr id="14" name="组合 34"/>
          <p:cNvGrpSpPr>
            <a:grpSpLocks noChangeAspect="1"/>
          </p:cNvGrpSpPr>
          <p:nvPr/>
        </p:nvGrpSpPr>
        <p:grpSpPr bwMode="auto">
          <a:xfrm>
            <a:off x="4979347" y="3579912"/>
            <a:ext cx="1008062" cy="1008062"/>
            <a:chOff x="4776637" y="4404800"/>
            <a:chExt cx="1011863" cy="1008000"/>
          </a:xfrm>
          <a:effectLst/>
        </p:grpSpPr>
        <p:sp>
          <p:nvSpPr>
            <p:cNvPr id="15" name="Oval 2"/>
            <p:cNvSpPr>
              <a:spLocks noChangeAspect="1" noChangeArrowheads="1"/>
            </p:cNvSpPr>
            <p:nvPr/>
          </p:nvSpPr>
          <p:spPr bwMode="auto">
            <a:xfrm>
              <a:off x="4780500" y="4404800"/>
              <a:ext cx="1008000" cy="10080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rot="19388639">
              <a:off x="4776637" y="4463533"/>
              <a:ext cx="683605" cy="466696"/>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solidFill>
                  <a:srgbClr val="FFFFFF"/>
                </a:solidFill>
                <a:ea typeface="微软雅黑" panose="020B0503020204020204" pitchFamily="34" charset="-122"/>
              </a:endParaRPr>
            </a:p>
          </p:txBody>
        </p:sp>
        <p:sp>
          <p:nvSpPr>
            <p:cNvPr id="17" name="椭圆 16"/>
            <p:cNvSpPr>
              <a:spLocks noChangeAspect="1"/>
            </p:cNvSpPr>
            <p:nvPr/>
          </p:nvSpPr>
          <p:spPr>
            <a:xfrm>
              <a:off x="4888500" y="4512800"/>
              <a:ext cx="792000" cy="792000"/>
            </a:xfrm>
            <a:prstGeom prst="ellipse">
              <a:avLst/>
            </a:prstGeom>
            <a:gradFill flip="none" rotWithShape="1">
              <a:gsLst>
                <a:gs pos="10000">
                  <a:srgbClr val="FFC000">
                    <a:alpha val="6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18" name="TextBox 147"/>
          <p:cNvSpPr txBox="1">
            <a:spLocks noChangeArrowheads="1"/>
          </p:cNvSpPr>
          <p:nvPr/>
        </p:nvSpPr>
        <p:spPr bwMode="auto">
          <a:xfrm>
            <a:off x="4952359" y="3929162"/>
            <a:ext cx="1062038" cy="307777"/>
          </a:xfrm>
          <a:prstGeom prst="rect">
            <a:avLst/>
          </a:prstGeom>
          <a:noFill/>
          <a:ln w="9525">
            <a:noFill/>
            <a:miter lim="800000"/>
          </a:ln>
          <a:effectLst/>
        </p:spPr>
        <p:txBody>
          <a:bodyPr>
            <a:spAutoFit/>
          </a:bodyPr>
          <a:lstStyle/>
          <a:p>
            <a:pPr algn="ctr" fontAlgn="auto">
              <a:spcBef>
                <a:spcPts val="0"/>
              </a:spcBef>
              <a:spcAft>
                <a:spcPts val="0"/>
              </a:spcAft>
              <a:defRPr/>
            </a:pPr>
            <a:r>
              <a:rPr lang="zh-CN" altLang="en-US" sz="1400" dirty="0">
                <a:solidFill>
                  <a:schemeClr val="bg1"/>
                </a:solidFill>
                <a:latin typeface="微软雅黑" panose="020B0503020204020204" pitchFamily="34" charset="-122"/>
                <a:ea typeface="微软雅黑" panose="020B0503020204020204" pitchFamily="34" charset="-122"/>
              </a:rPr>
              <a:t>动力源三</a:t>
            </a:r>
          </a:p>
        </p:txBody>
      </p:sp>
      <p:sp>
        <p:nvSpPr>
          <p:cNvPr id="19" name="矩形 87"/>
          <p:cNvSpPr>
            <a:spLocks noChangeArrowheads="1"/>
          </p:cNvSpPr>
          <p:nvPr/>
        </p:nvSpPr>
        <p:spPr bwMode="auto">
          <a:xfrm>
            <a:off x="6136634" y="1046311"/>
            <a:ext cx="2107774" cy="738664"/>
          </a:xfrm>
          <a:prstGeom prst="rect">
            <a:avLst/>
          </a:prstGeom>
          <a:noFill/>
          <a:ln w="9525">
            <a:noFill/>
            <a:miter lim="800000"/>
          </a:ln>
        </p:spPr>
        <p:txBody>
          <a:bodyPr wrap="square">
            <a:spAutoFit/>
          </a:bodyPr>
          <a:lstStyle/>
          <a:p>
            <a:pPr marL="0" lvl="2"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2"/>
                </a:solidFill>
                <a:latin typeface="微软雅黑" panose="020B0503020204020204" pitchFamily="34" charset="-122"/>
                <a:ea typeface="微软雅黑" panose="020B0503020204020204" pitchFamily="34" charset="-122"/>
              </a:rPr>
              <a:t>追求</a:t>
            </a:r>
            <a:endParaRPr lang="en-US" altLang="zh-CN" sz="1400" spc="50" dirty="0">
              <a:ln w="11430"/>
              <a:solidFill>
                <a:schemeClr val="accent2"/>
              </a:solidFill>
              <a:latin typeface="微软雅黑" panose="020B0503020204020204" pitchFamily="34" charset="-122"/>
              <a:ea typeface="微软雅黑" panose="020B0503020204020204" pitchFamily="34" charset="-122"/>
            </a:endParaRPr>
          </a:p>
          <a:p>
            <a:pPr marL="0" lvl="2"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2"/>
                </a:solidFill>
                <a:latin typeface="微软雅黑" panose="020B0503020204020204" pitchFamily="34" charset="-122"/>
                <a:ea typeface="微软雅黑" panose="020B0503020204020204" pitchFamily="34" charset="-122"/>
              </a:rPr>
              <a:t>经济腾飞，生活改善，</a:t>
            </a:r>
            <a:endParaRPr lang="en-US" altLang="zh-CN" sz="1400" spc="50" dirty="0">
              <a:ln w="11430"/>
              <a:solidFill>
                <a:schemeClr val="accent2"/>
              </a:solidFill>
              <a:latin typeface="微软雅黑" panose="020B0503020204020204" pitchFamily="34" charset="-122"/>
              <a:ea typeface="微软雅黑" panose="020B0503020204020204" pitchFamily="34" charset="-122"/>
            </a:endParaRPr>
          </a:p>
          <a:p>
            <a:pPr marL="0" lvl="2"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2"/>
                </a:solidFill>
                <a:latin typeface="微软雅黑" panose="020B0503020204020204" pitchFamily="34" charset="-122"/>
                <a:ea typeface="微软雅黑" panose="020B0503020204020204" pitchFamily="34" charset="-122"/>
              </a:rPr>
              <a:t>物质进步，环境提升。</a:t>
            </a:r>
          </a:p>
        </p:txBody>
      </p:sp>
      <p:sp>
        <p:nvSpPr>
          <p:cNvPr id="22" name="AutoShape 60"/>
          <p:cNvSpPr>
            <a:spLocks noChangeArrowheads="1"/>
          </p:cNvSpPr>
          <p:nvPr/>
        </p:nvSpPr>
        <p:spPr bwMode="auto">
          <a:xfrm>
            <a:off x="971600" y="1448966"/>
            <a:ext cx="3780000" cy="2667000"/>
          </a:xfrm>
          <a:prstGeom prst="rightArrow">
            <a:avLst>
              <a:gd name="adj1" fmla="val 68039"/>
              <a:gd name="adj2" fmla="val 41129"/>
            </a:avLst>
          </a:prstGeom>
          <a:gradFill flip="none" rotWithShape="1">
            <a:gsLst>
              <a:gs pos="0">
                <a:srgbClr val="DE0000"/>
              </a:gs>
              <a:gs pos="100000">
                <a:srgbClr val="FF0000"/>
              </a:gs>
            </a:gsLst>
            <a:lin ang="16200000" scaled="1"/>
            <a:tileRect/>
          </a:gra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lvl="2"/>
            <a:endParaRPr lang="zh-CN" altLang="en-US" dirty="0">
              <a:solidFill>
                <a:schemeClr val="tx1"/>
              </a:solidFill>
            </a:endParaRPr>
          </a:p>
        </p:txBody>
      </p:sp>
      <p:sp>
        <p:nvSpPr>
          <p:cNvPr id="27" name="矩形 87"/>
          <p:cNvSpPr>
            <a:spLocks noChangeArrowheads="1"/>
          </p:cNvSpPr>
          <p:nvPr/>
        </p:nvSpPr>
        <p:spPr bwMode="auto">
          <a:xfrm>
            <a:off x="6160447" y="2287166"/>
            <a:ext cx="2444001" cy="954107"/>
          </a:xfrm>
          <a:prstGeom prst="rect">
            <a:avLst/>
          </a:prstGeom>
          <a:noFill/>
          <a:ln w="9525">
            <a:noFill/>
            <a:miter lim="800000"/>
          </a:ln>
        </p:spPr>
        <p:txBody>
          <a:bodyPr wrap="square">
            <a:spAutoFit/>
          </a:bodyPr>
          <a:lstStyle/>
          <a:p>
            <a:pPr marL="0" lvl="2"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2"/>
                </a:solidFill>
                <a:latin typeface="微软雅黑" panose="020B0503020204020204" pitchFamily="34" charset="-122"/>
                <a:ea typeface="微软雅黑" panose="020B0503020204020204" pitchFamily="34" charset="-122"/>
              </a:rPr>
              <a:t>追求</a:t>
            </a:r>
            <a:endParaRPr lang="en-US" altLang="zh-CN" sz="1400" spc="50" dirty="0">
              <a:ln w="11430"/>
              <a:solidFill>
                <a:schemeClr val="accent2"/>
              </a:solidFill>
              <a:latin typeface="微软雅黑" panose="020B0503020204020204" pitchFamily="34" charset="-122"/>
              <a:ea typeface="微软雅黑" panose="020B0503020204020204" pitchFamily="34" charset="-122"/>
            </a:endParaRPr>
          </a:p>
          <a:p>
            <a:pPr marL="0" lvl="2"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2"/>
                </a:solidFill>
                <a:latin typeface="微软雅黑" panose="020B0503020204020204" pitchFamily="34" charset="-122"/>
                <a:ea typeface="微软雅黑" panose="020B0503020204020204" pitchFamily="34" charset="-122"/>
              </a:rPr>
              <a:t>公平正义，民主法制，</a:t>
            </a:r>
            <a:endParaRPr lang="en-US" altLang="zh-CN" sz="1400" spc="50" dirty="0">
              <a:ln w="11430"/>
              <a:solidFill>
                <a:schemeClr val="accent2"/>
              </a:solidFill>
              <a:latin typeface="微软雅黑" panose="020B0503020204020204" pitchFamily="34" charset="-122"/>
              <a:ea typeface="微软雅黑" panose="020B0503020204020204" pitchFamily="34" charset="-122"/>
            </a:endParaRPr>
          </a:p>
          <a:p>
            <a:pPr marL="0" lvl="2"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2"/>
                </a:solidFill>
                <a:latin typeface="微软雅黑" panose="020B0503020204020204" pitchFamily="34" charset="-122"/>
                <a:ea typeface="微软雅黑" panose="020B0503020204020204" pitchFamily="34" charset="-122"/>
              </a:rPr>
              <a:t>公民成长，文化繁荣，</a:t>
            </a:r>
            <a:endParaRPr lang="en-US" altLang="zh-CN" sz="1400" spc="50" dirty="0">
              <a:ln w="11430"/>
              <a:solidFill>
                <a:schemeClr val="accent2"/>
              </a:solidFill>
              <a:latin typeface="微软雅黑" panose="020B0503020204020204" pitchFamily="34" charset="-122"/>
              <a:ea typeface="微软雅黑" panose="020B0503020204020204" pitchFamily="34" charset="-122"/>
            </a:endParaRPr>
          </a:p>
          <a:p>
            <a:pPr marL="0" lvl="2"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2"/>
                </a:solidFill>
                <a:latin typeface="微软雅黑" panose="020B0503020204020204" pitchFamily="34" charset="-122"/>
                <a:ea typeface="微软雅黑" panose="020B0503020204020204" pitchFamily="34" charset="-122"/>
              </a:rPr>
              <a:t>教育进步，科技创新。</a:t>
            </a:r>
          </a:p>
        </p:txBody>
      </p:sp>
      <p:sp>
        <p:nvSpPr>
          <p:cNvPr id="30" name="矩形 87"/>
          <p:cNvSpPr>
            <a:spLocks noChangeArrowheads="1"/>
          </p:cNvSpPr>
          <p:nvPr/>
        </p:nvSpPr>
        <p:spPr bwMode="auto">
          <a:xfrm>
            <a:off x="6232455" y="3561859"/>
            <a:ext cx="2155969" cy="954107"/>
          </a:xfrm>
          <a:prstGeom prst="rect">
            <a:avLst/>
          </a:prstGeom>
          <a:noFill/>
          <a:ln w="9525">
            <a:noFill/>
            <a:miter lim="800000"/>
          </a:ln>
        </p:spPr>
        <p:txBody>
          <a:bodyPr wrap="square">
            <a:spAutoFit/>
          </a:bodyPr>
          <a:lstStyle/>
          <a:p>
            <a:pPr marL="0" lvl="2"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2"/>
                </a:solidFill>
                <a:latin typeface="微软雅黑" panose="020B0503020204020204" pitchFamily="34" charset="-122"/>
                <a:ea typeface="微软雅黑" panose="020B0503020204020204" pitchFamily="34" charset="-122"/>
              </a:rPr>
              <a:t>追求</a:t>
            </a:r>
            <a:endParaRPr lang="en-US" altLang="zh-CN" sz="1400" spc="50" dirty="0">
              <a:ln w="11430"/>
              <a:solidFill>
                <a:schemeClr val="accent2"/>
              </a:solidFill>
              <a:latin typeface="微软雅黑" panose="020B0503020204020204" pitchFamily="34" charset="-122"/>
              <a:ea typeface="微软雅黑" panose="020B0503020204020204" pitchFamily="34" charset="-122"/>
            </a:endParaRPr>
          </a:p>
          <a:p>
            <a:pPr marL="0" lvl="2"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2"/>
                </a:solidFill>
                <a:latin typeface="微软雅黑" panose="020B0503020204020204" pitchFamily="34" charset="-122"/>
                <a:ea typeface="微软雅黑" panose="020B0503020204020204" pitchFamily="34" charset="-122"/>
              </a:rPr>
              <a:t>富国强兵，民族尊严，</a:t>
            </a:r>
            <a:endParaRPr lang="en-US" altLang="zh-CN" sz="1400" spc="50" dirty="0">
              <a:ln w="11430"/>
              <a:solidFill>
                <a:schemeClr val="accent2"/>
              </a:solidFill>
              <a:latin typeface="微软雅黑" panose="020B0503020204020204" pitchFamily="34" charset="-122"/>
              <a:ea typeface="微软雅黑" panose="020B0503020204020204" pitchFamily="34" charset="-122"/>
            </a:endParaRPr>
          </a:p>
          <a:p>
            <a:pPr marL="0" lvl="2"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2"/>
                </a:solidFill>
                <a:latin typeface="微软雅黑" panose="020B0503020204020204" pitchFamily="34" charset="-122"/>
                <a:ea typeface="微软雅黑" panose="020B0503020204020204" pitchFamily="34" charset="-122"/>
              </a:rPr>
              <a:t>主权完整，国家统一，</a:t>
            </a:r>
            <a:endParaRPr lang="en-US" altLang="zh-CN" sz="1400" spc="50" dirty="0">
              <a:ln w="11430"/>
              <a:solidFill>
                <a:schemeClr val="accent2"/>
              </a:solidFill>
              <a:latin typeface="微软雅黑" panose="020B0503020204020204" pitchFamily="34" charset="-122"/>
              <a:ea typeface="微软雅黑" panose="020B0503020204020204" pitchFamily="34" charset="-122"/>
            </a:endParaRPr>
          </a:p>
          <a:p>
            <a:pPr marL="0" lvl="2"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2"/>
                </a:solidFill>
                <a:latin typeface="微软雅黑" panose="020B0503020204020204" pitchFamily="34" charset="-122"/>
                <a:ea typeface="微软雅黑" panose="020B0503020204020204" pitchFamily="34" charset="-122"/>
              </a:rPr>
              <a:t>世界和平。</a:t>
            </a:r>
          </a:p>
        </p:txBody>
      </p:sp>
      <p:sp>
        <p:nvSpPr>
          <p:cNvPr id="37" name="Text Box 76"/>
          <p:cNvSpPr txBox="1">
            <a:spLocks noChangeArrowheads="1"/>
          </p:cNvSpPr>
          <p:nvPr/>
        </p:nvSpPr>
        <p:spPr bwMode="auto">
          <a:xfrm>
            <a:off x="784944" y="75395"/>
            <a:ext cx="3283000"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中国梦的三大动力源</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sp>
        <p:nvSpPr>
          <p:cNvPr id="38" name="Text Box 76"/>
          <p:cNvSpPr txBox="1">
            <a:spLocks noChangeArrowheads="1"/>
          </p:cNvSpPr>
          <p:nvPr/>
        </p:nvSpPr>
        <p:spPr bwMode="auto">
          <a:xfrm>
            <a:off x="899592" y="2211710"/>
            <a:ext cx="3283000" cy="1077218"/>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algn="ctr" defTabSz="685800">
              <a:lnSpc>
                <a:spcPct val="90000"/>
              </a:lnSpc>
              <a:spcBef>
                <a:spcPct val="20000"/>
              </a:spcBef>
              <a:buSzPct val="105000"/>
            </a:pPr>
            <a:r>
              <a:rPr lang="zh-CN" altLang="en-US" sz="3200" b="1" dirty="0">
                <a:solidFill>
                  <a:srgbClr val="FFFFFF">
                    <a:alpha val="99000"/>
                  </a:srgbClr>
                </a:solidFill>
                <a:latin typeface="微软雅黑" panose="020B0503020204020204" pitchFamily="34" charset="-122"/>
                <a:ea typeface="微软雅黑" panose="020B0503020204020204" pitchFamily="34" charset="-122"/>
              </a:rPr>
              <a:t>中国梦主要</a:t>
            </a:r>
            <a:endParaRPr lang="en-US" altLang="zh-CN" sz="3200" b="1" dirty="0">
              <a:solidFill>
                <a:srgbClr val="FFFFFF">
                  <a:alpha val="99000"/>
                </a:srgbClr>
              </a:solidFill>
              <a:latin typeface="微软雅黑" panose="020B0503020204020204" pitchFamily="34" charset="-122"/>
              <a:ea typeface="微软雅黑" panose="020B0503020204020204" pitchFamily="34" charset="-122"/>
            </a:endParaRPr>
          </a:p>
          <a:p>
            <a:pPr algn="ctr" defTabSz="685800">
              <a:lnSpc>
                <a:spcPct val="90000"/>
              </a:lnSpc>
              <a:spcBef>
                <a:spcPct val="20000"/>
              </a:spcBef>
              <a:buSzPct val="105000"/>
            </a:pPr>
            <a:r>
              <a:rPr lang="zh-CN" altLang="en-US" sz="3200" b="1" dirty="0">
                <a:solidFill>
                  <a:srgbClr val="FFFFFF">
                    <a:alpha val="99000"/>
                  </a:srgbClr>
                </a:solidFill>
                <a:latin typeface="微软雅黑" panose="020B0503020204020204" pitchFamily="34" charset="-122"/>
                <a:ea typeface="微软雅黑" panose="020B0503020204020204" pitchFamily="34" charset="-122"/>
              </a:rPr>
              <a:t>动力三来源</a:t>
            </a:r>
            <a:endParaRPr lang="en-US" altLang="zh-CN" sz="3200" b="1" dirty="0">
              <a:solidFill>
                <a:srgbClr val="FFFF00">
                  <a:alpha val="99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750"/>
                                        <p:tgtEl>
                                          <p:spTgt spid="37"/>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slide(fromTop)">
                                      <p:cBhvr>
                                        <p:cTn id="16" dur="500"/>
                                        <p:tgtEl>
                                          <p:spTgt spid="38"/>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49" presetClass="entr" presetSubtype="0" decel="10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attrNameLst>
                                          <p:attrName>style.rotation</p:attrName>
                                        </p:attrNameLst>
                                      </p:cBhvr>
                                      <p:tavLst>
                                        <p:tav tm="0">
                                          <p:val>
                                            <p:fltVal val="360"/>
                                          </p:val>
                                        </p:tav>
                                        <p:tav tm="100000">
                                          <p:val>
                                            <p:fltVal val="0"/>
                                          </p:val>
                                        </p:tav>
                                      </p:tavLst>
                                    </p:anim>
                                    <p:animEffect transition="in" filter="fade">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1+#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49" presetClass="entr" presetSubtype="0" decel="10000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 calcmode="lin" valueType="num">
                                      <p:cBhvr>
                                        <p:cTn id="44" dur="500" fill="hold"/>
                                        <p:tgtEl>
                                          <p:spTgt spid="13"/>
                                        </p:tgtEl>
                                        <p:attrNameLst>
                                          <p:attrName>style.rotation</p:attrName>
                                        </p:attrNameLst>
                                      </p:cBhvr>
                                      <p:tavLst>
                                        <p:tav tm="0">
                                          <p:val>
                                            <p:fltVal val="360"/>
                                          </p:val>
                                        </p:tav>
                                        <p:tav tm="100000">
                                          <p:val>
                                            <p:fltVal val="0"/>
                                          </p:val>
                                        </p:tav>
                                      </p:tavLst>
                                    </p:anim>
                                    <p:animEffect transition="in" filter="fade">
                                      <p:cBhvr>
                                        <p:cTn id="45" dur="500"/>
                                        <p:tgtEl>
                                          <p:spTgt spid="13"/>
                                        </p:tgtEl>
                                      </p:cBhvr>
                                    </p:animEffect>
                                  </p:childTnLst>
                                </p:cTn>
                              </p:par>
                            </p:childTnLst>
                          </p:cTn>
                        </p:par>
                        <p:par>
                          <p:cTn id="46" fill="hold">
                            <p:stCondLst>
                              <p:cond delay="4500"/>
                            </p:stCondLst>
                            <p:childTnLst>
                              <p:par>
                                <p:cTn id="47" presetID="2" presetClass="entr" presetSubtype="2"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1+#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3" presetClass="entr" presetSubtype="16"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childTnLst>
                                </p:cTn>
                              </p:par>
                            </p:childTnLst>
                          </p:cTn>
                        </p:par>
                        <p:par>
                          <p:cTn id="56" fill="hold">
                            <p:stCondLst>
                              <p:cond delay="5500"/>
                            </p:stCondLst>
                            <p:childTnLst>
                              <p:par>
                                <p:cTn id="57" presetID="49" presetClass="entr" presetSubtype="0" decel="10000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 calcmode="lin" valueType="num">
                                      <p:cBhvr>
                                        <p:cTn id="61" dur="500" fill="hold"/>
                                        <p:tgtEl>
                                          <p:spTgt spid="18"/>
                                        </p:tgtEl>
                                        <p:attrNameLst>
                                          <p:attrName>style.rotation</p:attrName>
                                        </p:attrNameLst>
                                      </p:cBhvr>
                                      <p:tavLst>
                                        <p:tav tm="0">
                                          <p:val>
                                            <p:fltVal val="360"/>
                                          </p:val>
                                        </p:tav>
                                        <p:tav tm="100000">
                                          <p:val>
                                            <p:fltVal val="0"/>
                                          </p:val>
                                        </p:tav>
                                      </p:tavLst>
                                    </p:anim>
                                    <p:animEffect transition="in" filter="fade">
                                      <p:cBhvr>
                                        <p:cTn id="62" dur="500"/>
                                        <p:tgtEl>
                                          <p:spTgt spid="18"/>
                                        </p:tgtEl>
                                      </p:cBhvr>
                                    </p:animEffect>
                                  </p:childTnLst>
                                </p:cTn>
                              </p:par>
                            </p:childTnLst>
                          </p:cTn>
                        </p:par>
                        <p:par>
                          <p:cTn id="63" fill="hold">
                            <p:stCondLst>
                              <p:cond delay="6000"/>
                            </p:stCondLst>
                            <p:childTnLst>
                              <p:par>
                                <p:cTn id="64" presetID="2" presetClass="entr" presetSubtype="2"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1+#ppt_w/2"/>
                                          </p:val>
                                        </p:tav>
                                        <p:tav tm="100000">
                                          <p:val>
                                            <p:strVal val="#ppt_x"/>
                                          </p:val>
                                        </p:tav>
                                      </p:tavLst>
                                    </p:anim>
                                    <p:anim calcmode="lin" valueType="num">
                                      <p:cBhvr additive="base">
                                        <p:cTn id="67"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8" grpId="0"/>
      <p:bldP spid="19" grpId="0"/>
      <p:bldP spid="22" grpId="0" animBg="1"/>
      <p:bldP spid="27" grpId="0"/>
      <p:bldP spid="30"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3"/>
          <p:cNvSpPr>
            <a:spLocks noChangeArrowheads="1"/>
          </p:cNvSpPr>
          <p:nvPr/>
        </p:nvSpPr>
        <p:spPr bwMode="auto">
          <a:xfrm>
            <a:off x="899592" y="1347614"/>
            <a:ext cx="2971893" cy="1539146"/>
          </a:xfrm>
          <a:prstGeom prst="homePlate">
            <a:avLst>
              <a:gd name="adj" fmla="val 0"/>
            </a:avLst>
          </a:prstGeom>
          <a:gradFill>
            <a:gsLst>
              <a:gs pos="0">
                <a:srgbClr val="FFA219"/>
              </a:gs>
              <a:gs pos="100000">
                <a:srgbClr val="FF6600"/>
              </a:gs>
            </a:gsLst>
            <a:lin ang="5400000" scaled="0"/>
          </a:gradFill>
          <a:ln w="9525">
            <a:noFill/>
            <a:miter lim="800000"/>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S PGothic" panose="020B0600070205080204" pitchFamily="-105" charset="-128"/>
              <a:cs typeface="MS PGothic" panose="020B0600070205080204" pitchFamily="-105" charset="-128"/>
            </a:endParaRPr>
          </a:p>
        </p:txBody>
      </p:sp>
      <p:sp>
        <p:nvSpPr>
          <p:cNvPr id="4" name="Chevron 4"/>
          <p:cNvSpPr>
            <a:spLocks noChangeArrowheads="1"/>
          </p:cNvSpPr>
          <p:nvPr/>
        </p:nvSpPr>
        <p:spPr bwMode="auto">
          <a:xfrm>
            <a:off x="3899268" y="1347614"/>
            <a:ext cx="4489155" cy="1539146"/>
          </a:xfrm>
          <a:prstGeom prst="chevron">
            <a:avLst>
              <a:gd name="adj" fmla="val 0"/>
            </a:avLst>
          </a:prstGeom>
          <a:gradFill flip="none" rotWithShape="1">
            <a:gsLst>
              <a:gs pos="0">
                <a:srgbClr val="DE0000"/>
              </a:gs>
              <a:gs pos="100000">
                <a:srgbClr val="FF0000"/>
              </a:gs>
            </a:gsLst>
            <a:lin ang="16200000" scaled="1"/>
            <a:tileRect/>
          </a:gradFill>
          <a:ln w="9525">
            <a:noFill/>
            <a:miter lim="800000"/>
          </a:ln>
          <a:effectLst>
            <a:outerShdw dist="23000" dir="5400000" rotWithShape="0">
              <a:srgbClr val="808080">
                <a:alpha val="34999"/>
              </a:srgbClr>
            </a:outerShdw>
          </a:effectLst>
        </p:spPr>
        <p:txBody>
          <a:bodyPr anchor="ctr"/>
          <a:lstStyle/>
          <a:p>
            <a:pPr algn="ctr">
              <a:defRPr/>
            </a:pPr>
            <a:endParaRPr lang="en-US">
              <a:latin typeface="+mn-lt"/>
              <a:ea typeface="MS PGothic" panose="020B0600070205080204" pitchFamily="-105" charset="-128"/>
              <a:cs typeface="MS PGothic" panose="020B0600070205080204" pitchFamily="-105" charset="-128"/>
            </a:endParaRPr>
          </a:p>
        </p:txBody>
      </p:sp>
      <p:sp>
        <p:nvSpPr>
          <p:cNvPr id="6" name="TextBox 99"/>
          <p:cNvSpPr txBox="1">
            <a:spLocks noChangeArrowheads="1"/>
          </p:cNvSpPr>
          <p:nvPr/>
        </p:nvSpPr>
        <p:spPr bwMode="auto">
          <a:xfrm>
            <a:off x="1175722" y="1618803"/>
            <a:ext cx="2604190" cy="1384995"/>
          </a:xfrm>
          <a:prstGeom prst="rect">
            <a:avLst/>
          </a:prstGeom>
          <a:noFill/>
          <a:ln w="9525">
            <a:noFill/>
            <a:miter lim="800000"/>
          </a:ln>
        </p:spPr>
        <p:txBody>
          <a:bodyPr wrap="square">
            <a:spAutoFit/>
          </a:bodyPr>
          <a:lstStyle/>
          <a:p>
            <a:r>
              <a:rPr lang="zh-CN" altLang="zh-CN" sz="28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一是两个百年的发展战略。</a:t>
            </a:r>
            <a:endParaRPr lang="en-US" altLang="zh-CN" sz="28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a:p>
            <a:endParaRPr lang="en-US" sz="2800" b="1" noProof="1">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Rectangle 10"/>
          <p:cNvSpPr>
            <a:spLocks noChangeArrowheads="1"/>
          </p:cNvSpPr>
          <p:nvPr/>
        </p:nvSpPr>
        <p:spPr bwMode="auto">
          <a:xfrm>
            <a:off x="3899268" y="2907983"/>
            <a:ext cx="4489155" cy="1283359"/>
          </a:xfrm>
          <a:prstGeom prst="rect">
            <a:avLst/>
          </a:prstGeom>
          <a:gradFill flip="none" rotWithShape="1">
            <a:gsLst>
              <a:gs pos="0">
                <a:srgbClr val="DE0000"/>
              </a:gs>
              <a:gs pos="100000">
                <a:srgbClr val="FF0000"/>
              </a:gs>
            </a:gsLst>
            <a:lin ang="16200000" scaled="1"/>
            <a:tileRect/>
          </a:gradFill>
          <a:ln w="9525">
            <a:noFill/>
            <a:miter lim="800000"/>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 name="Rectangle 12"/>
          <p:cNvSpPr>
            <a:spLocks noChangeArrowheads="1"/>
          </p:cNvSpPr>
          <p:nvPr/>
        </p:nvSpPr>
        <p:spPr bwMode="auto">
          <a:xfrm>
            <a:off x="899592" y="2907983"/>
            <a:ext cx="2971893" cy="1278987"/>
          </a:xfrm>
          <a:prstGeom prst="rect">
            <a:avLst/>
          </a:prstGeom>
          <a:gradFill>
            <a:gsLst>
              <a:gs pos="0">
                <a:srgbClr val="FFA219"/>
              </a:gs>
              <a:gs pos="100000">
                <a:srgbClr val="FF6600"/>
              </a:gs>
            </a:gsLst>
            <a:lin ang="5400000" scaled="0"/>
          </a:gradFill>
          <a:ln w="9525">
            <a:noFill/>
            <a:miter lim="800000"/>
          </a:ln>
          <a:effectLst>
            <a:outerShdw dist="23000" dir="5400000" rotWithShape="0">
              <a:srgbClr val="808080">
                <a:alpha val="34999"/>
              </a:srgbClr>
            </a:outerShdw>
          </a:effectLst>
        </p:spPr>
        <p:txBody>
          <a:bodyPr anchor="ctr"/>
          <a:lstStyle/>
          <a:p>
            <a:pPr algn="ctr"/>
            <a:endParaRPr lang="en-US">
              <a:solidFill>
                <a:srgbClr val="FFFFFF"/>
              </a:solidFill>
              <a:ea typeface="MS PGothic" panose="020B0600070205080204" pitchFamily="-105" charset="-128"/>
              <a:cs typeface="MS PGothic" panose="020B0600070205080204" pitchFamily="-105" charset="-128"/>
            </a:endParaRPr>
          </a:p>
        </p:txBody>
      </p:sp>
      <p:sp>
        <p:nvSpPr>
          <p:cNvPr id="12" name="TextBox 99"/>
          <p:cNvSpPr txBox="1">
            <a:spLocks noChangeArrowheads="1"/>
          </p:cNvSpPr>
          <p:nvPr/>
        </p:nvSpPr>
        <p:spPr bwMode="auto">
          <a:xfrm>
            <a:off x="1151063" y="3033181"/>
            <a:ext cx="2556841" cy="978729"/>
          </a:xfrm>
          <a:prstGeom prst="rect">
            <a:avLst/>
          </a:prstGeom>
          <a:noFill/>
          <a:ln w="9525">
            <a:noFill/>
            <a:miter lim="800000"/>
          </a:ln>
        </p:spPr>
        <p:txBody>
          <a:bodyPr wrap="square">
            <a:spAutoFit/>
          </a:bodyPr>
          <a:lstStyle/>
          <a:p>
            <a:pPr eaLnBrk="0" fontAlgn="ctr" hangingPunct="0">
              <a:lnSpc>
                <a:spcPct val="120000"/>
              </a:lnSpc>
              <a:buSzPct val="70000"/>
            </a:pPr>
            <a:r>
              <a:rPr lang="zh-CN" altLang="zh-CN" sz="1200" spc="50" dirty="0">
                <a:ln w="11430"/>
                <a:latin typeface="微软雅黑" panose="020B0503020204020204" pitchFamily="34" charset="-122"/>
                <a:ea typeface="微软雅黑" panose="020B0503020204020204" pitchFamily="34" charset="-122"/>
              </a:rPr>
              <a:t>即中国共产党成立一百年时全面建成小康社会，新中国成立一百年时建成富强民主文明和谐的社会主义现代化国家。</a:t>
            </a:r>
            <a:endParaRPr lang="en-US" altLang="zh-CN" sz="1200" spc="50" noProof="1">
              <a:ln w="11430"/>
              <a:latin typeface="微软雅黑" panose="020B0503020204020204" pitchFamily="34" charset="-122"/>
              <a:ea typeface="微软雅黑" panose="020B0503020204020204" pitchFamily="34" charset="-122"/>
            </a:endParaRPr>
          </a:p>
        </p:txBody>
      </p:sp>
      <p:sp>
        <p:nvSpPr>
          <p:cNvPr id="13" name="TextBox 99"/>
          <p:cNvSpPr txBox="1">
            <a:spLocks noChangeArrowheads="1"/>
          </p:cNvSpPr>
          <p:nvPr/>
        </p:nvSpPr>
        <p:spPr bwMode="auto">
          <a:xfrm>
            <a:off x="3994007" y="3003798"/>
            <a:ext cx="4466425" cy="978729"/>
          </a:xfrm>
          <a:prstGeom prst="rect">
            <a:avLst/>
          </a:prstGeom>
          <a:noFill/>
          <a:ln w="9525">
            <a:noFill/>
            <a:miter lim="800000"/>
          </a:ln>
        </p:spPr>
        <p:txBody>
          <a:bodyPr wrap="square">
            <a:spAutoFit/>
          </a:bodyPr>
          <a:lstStyle/>
          <a:p>
            <a:pPr eaLnBrk="0" fontAlgn="ctr" hangingPunct="0">
              <a:lnSpc>
                <a:spcPct val="120000"/>
              </a:lnSpc>
              <a:buSzPct val="70000"/>
            </a:pPr>
            <a:r>
              <a:rPr lang="zh-CN" altLang="zh-CN" sz="1200" spc="50" dirty="0">
                <a:ln w="11430"/>
                <a:latin typeface="微软雅黑" panose="020B0503020204020204" pitchFamily="34" charset="-122"/>
                <a:ea typeface="微软雅黑" panose="020B0503020204020204" pitchFamily="34" charset="-122"/>
              </a:rPr>
              <a:t>一为疆域版图特别辽阔。从汉武帝始，疆域版图就已经很辽阔了。唐朝的盛世疆域版图达</a:t>
            </a:r>
            <a:r>
              <a:rPr lang="en-US" altLang="zh-CN" sz="1200" spc="50" dirty="0">
                <a:ln w="11430"/>
                <a:latin typeface="微软雅黑" panose="020B0503020204020204" pitchFamily="34" charset="-122"/>
                <a:ea typeface="微软雅黑" panose="020B0503020204020204" pitchFamily="34" charset="-122"/>
              </a:rPr>
              <a:t>1000</a:t>
            </a:r>
            <a:r>
              <a:rPr lang="zh-CN" altLang="zh-CN" sz="1200" spc="50" dirty="0">
                <a:ln w="11430"/>
                <a:latin typeface="微软雅黑" panose="020B0503020204020204" pitchFamily="34" charset="-122"/>
                <a:ea typeface="微软雅黑" panose="020B0503020204020204" pitchFamily="34" charset="-122"/>
              </a:rPr>
              <a:t>多万平方公里。</a:t>
            </a:r>
            <a:endParaRPr lang="en-US" altLang="zh-CN" sz="1200" spc="50" dirty="0">
              <a:ln w="11430"/>
              <a:latin typeface="微软雅黑" panose="020B0503020204020204" pitchFamily="34" charset="-122"/>
              <a:ea typeface="微软雅黑" panose="020B0503020204020204" pitchFamily="34" charset="-122"/>
            </a:endParaRPr>
          </a:p>
          <a:p>
            <a:pPr eaLnBrk="0" fontAlgn="ctr" hangingPunct="0">
              <a:lnSpc>
                <a:spcPct val="120000"/>
              </a:lnSpc>
              <a:buSzPct val="70000"/>
            </a:pPr>
            <a:r>
              <a:rPr lang="zh-CN" altLang="zh-CN" sz="1200" spc="50" dirty="0">
                <a:ln w="11430"/>
                <a:latin typeface="微软雅黑" panose="020B0503020204020204" pitchFamily="34" charset="-122"/>
                <a:ea typeface="微软雅黑" panose="020B0503020204020204" pitchFamily="34" charset="-122"/>
              </a:rPr>
              <a:t>二为对世界文明的贡献特别巨大。</a:t>
            </a:r>
            <a:r>
              <a:rPr lang="en-US" altLang="zh-CN" sz="1200" spc="50" dirty="0">
                <a:ln w="11430"/>
                <a:latin typeface="微软雅黑" panose="020B0503020204020204" pitchFamily="34" charset="-122"/>
                <a:ea typeface="微软雅黑" panose="020B0503020204020204" pitchFamily="34" charset="-122"/>
              </a:rPr>
              <a:t>16</a:t>
            </a:r>
            <a:r>
              <a:rPr lang="zh-CN" altLang="zh-CN" sz="1200" spc="50" dirty="0">
                <a:ln w="11430"/>
                <a:latin typeface="微软雅黑" panose="020B0503020204020204" pitchFamily="34" charset="-122"/>
                <a:ea typeface="微软雅黑" panose="020B0503020204020204" pitchFamily="34" charset="-122"/>
              </a:rPr>
              <a:t>世纪以前，影响人类生活的重大科技发明约有</a:t>
            </a:r>
            <a:r>
              <a:rPr lang="en-US" altLang="zh-CN" sz="1200" spc="50" dirty="0">
                <a:ln w="11430"/>
                <a:latin typeface="微软雅黑" panose="020B0503020204020204" pitchFamily="34" charset="-122"/>
                <a:ea typeface="微软雅黑" panose="020B0503020204020204" pitchFamily="34" charset="-122"/>
              </a:rPr>
              <a:t>300</a:t>
            </a:r>
            <a:r>
              <a:rPr lang="zh-CN" altLang="zh-CN" sz="1200" spc="50" dirty="0">
                <a:ln w="11430"/>
                <a:latin typeface="微软雅黑" panose="020B0503020204020204" pitchFamily="34" charset="-122"/>
                <a:ea typeface="微软雅黑" panose="020B0503020204020204" pitchFamily="34" charset="-122"/>
              </a:rPr>
              <a:t>项，其中</a:t>
            </a:r>
            <a:r>
              <a:rPr lang="en-US" altLang="zh-CN" sz="1200" spc="50" dirty="0">
                <a:ln w="11430"/>
                <a:latin typeface="微软雅黑" panose="020B0503020204020204" pitchFamily="34" charset="-122"/>
                <a:ea typeface="微软雅黑" panose="020B0503020204020204" pitchFamily="34" charset="-122"/>
              </a:rPr>
              <a:t>175</a:t>
            </a:r>
            <a:r>
              <a:rPr lang="zh-CN" altLang="zh-CN" sz="1200" spc="50" dirty="0">
                <a:ln w="11430"/>
                <a:latin typeface="微软雅黑" panose="020B0503020204020204" pitchFamily="34" charset="-122"/>
                <a:ea typeface="微软雅黑" panose="020B0503020204020204" pitchFamily="34" charset="-122"/>
              </a:rPr>
              <a:t>项是中国人的发明。</a:t>
            </a:r>
            <a:endParaRPr lang="en-US" altLang="zh-CN" sz="1200" spc="50" dirty="0">
              <a:ln w="11430"/>
              <a:latin typeface="微软雅黑" panose="020B0503020204020204" pitchFamily="34" charset="-122"/>
              <a:ea typeface="微软雅黑" panose="020B0503020204020204" pitchFamily="34" charset="-122"/>
            </a:endParaRPr>
          </a:p>
        </p:txBody>
      </p:sp>
      <p:sp>
        <p:nvSpPr>
          <p:cNvPr id="15" name="Text Box 76"/>
          <p:cNvSpPr txBox="1">
            <a:spLocks noChangeArrowheads="1"/>
          </p:cNvSpPr>
          <p:nvPr/>
        </p:nvSpPr>
        <p:spPr bwMode="auto">
          <a:xfrm>
            <a:off x="611560" y="75395"/>
            <a:ext cx="3382447"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伟大的中国梦</a:t>
            </a: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r>
              <a:rPr lang="zh-CN" altLang="en-US" sz="2400" b="1" dirty="0">
                <a:solidFill>
                  <a:srgbClr val="FFFFFF">
                    <a:alpha val="99000"/>
                  </a:srgbClr>
                </a:solidFill>
                <a:latin typeface="微软雅黑" panose="020B0503020204020204" pitchFamily="34" charset="-122"/>
                <a:ea typeface="微软雅黑" panose="020B0503020204020204" pitchFamily="34" charset="-122"/>
              </a:rPr>
              <a:t>目标参照</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sp>
        <p:nvSpPr>
          <p:cNvPr id="16" name="TextBox 99"/>
          <p:cNvSpPr txBox="1">
            <a:spLocks noChangeArrowheads="1"/>
          </p:cNvSpPr>
          <p:nvPr/>
        </p:nvSpPr>
        <p:spPr bwMode="auto">
          <a:xfrm>
            <a:off x="4427984" y="1635646"/>
            <a:ext cx="3220795" cy="954107"/>
          </a:xfrm>
          <a:prstGeom prst="rect">
            <a:avLst/>
          </a:prstGeom>
          <a:noFill/>
          <a:ln w="9525">
            <a:noFill/>
            <a:miter lim="800000"/>
          </a:ln>
        </p:spPr>
        <p:txBody>
          <a:bodyPr wrap="square">
            <a:spAutoFit/>
          </a:bodyPr>
          <a:lstStyle/>
          <a:p>
            <a:r>
              <a:rPr lang="zh-CN" altLang="zh-CN" sz="28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二是中华民族在历史上的兴盛状况。</a:t>
            </a:r>
            <a:endParaRPr lang="en-US" sz="2800" b="1" noProof="1">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750"/>
                                        <p:tgtEl>
                                          <p:spTgt spid="6"/>
                                        </p:tgtEl>
                                      </p:cBhvr>
                                    </p:animEffect>
                                  </p:childTnLst>
                                </p:cTn>
                              </p:par>
                            </p:childTnLst>
                          </p:cTn>
                        </p:par>
                        <p:par>
                          <p:cTn id="17" fill="hold">
                            <p:stCondLst>
                              <p:cond delay="3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ppt_x"/>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750"/>
                                        <p:tgtEl>
                                          <p:spTgt spid="12"/>
                                        </p:tgtEl>
                                      </p:cBhvr>
                                    </p:animEffect>
                                  </p:childTnLst>
                                </p:cTn>
                              </p:par>
                            </p:childTnLst>
                          </p:cTn>
                        </p:par>
                        <p:par>
                          <p:cTn id="26" fill="hold">
                            <p:stCondLst>
                              <p:cond delay="5000"/>
                            </p:stCondLst>
                            <p:childTnLst>
                              <p:par>
                                <p:cTn id="27" presetID="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750" fill="hold"/>
                                        <p:tgtEl>
                                          <p:spTgt spid="4"/>
                                        </p:tgtEl>
                                        <p:attrNameLst>
                                          <p:attrName>ppt_x</p:attrName>
                                        </p:attrNameLst>
                                      </p:cBhvr>
                                      <p:tavLst>
                                        <p:tav tm="0">
                                          <p:val>
                                            <p:strVal val="0-#ppt_w/2"/>
                                          </p:val>
                                        </p:tav>
                                        <p:tav tm="100000">
                                          <p:val>
                                            <p:strVal val="#ppt_x"/>
                                          </p:val>
                                        </p:tav>
                                      </p:tavLst>
                                    </p:anim>
                                    <p:anim calcmode="lin" valueType="num">
                                      <p:cBhvr additive="base">
                                        <p:cTn id="30" dur="75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750"/>
                                        <p:tgtEl>
                                          <p:spTgt spid="16"/>
                                        </p:tgtEl>
                                      </p:cBhvr>
                                    </p:animEffect>
                                  </p:childTnLst>
                                </p:cTn>
                              </p:par>
                            </p:childTnLst>
                          </p:cTn>
                        </p:par>
                        <p:par>
                          <p:cTn id="35" fill="hold">
                            <p:stCondLst>
                              <p:cond delay="700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750" fill="hold"/>
                                        <p:tgtEl>
                                          <p:spTgt spid="9"/>
                                        </p:tgtEl>
                                        <p:attrNameLst>
                                          <p:attrName>ppt_x</p:attrName>
                                        </p:attrNameLst>
                                      </p:cBhvr>
                                      <p:tavLst>
                                        <p:tav tm="0">
                                          <p:val>
                                            <p:strVal val="#ppt_x"/>
                                          </p:val>
                                        </p:tav>
                                        <p:tav tm="100000">
                                          <p:val>
                                            <p:strVal val="#ppt_x"/>
                                          </p:val>
                                        </p:tav>
                                      </p:tavLst>
                                    </p:anim>
                                    <p:anim calcmode="lin" valueType="num">
                                      <p:cBhvr additive="base">
                                        <p:cTn id="39" dur="75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80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9" grpId="0" animBg="1"/>
      <p:bldP spid="11" grpId="0" animBg="1"/>
      <p:bldP spid="12" grpId="0"/>
      <p:bldP spid="13"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4"/>
          <p:cNvSpPr>
            <a:spLocks noChangeArrowheads="1"/>
          </p:cNvSpPr>
          <p:nvPr/>
        </p:nvSpPr>
        <p:spPr bwMode="auto">
          <a:xfrm>
            <a:off x="1115616" y="1236377"/>
            <a:ext cx="4752528" cy="3168352"/>
          </a:xfrm>
          <a:prstGeom prst="chevron">
            <a:avLst>
              <a:gd name="adj" fmla="val 0"/>
            </a:avLst>
          </a:prstGeom>
          <a:gradFill flip="none" rotWithShape="1">
            <a:gsLst>
              <a:gs pos="0">
                <a:srgbClr val="DE0000"/>
              </a:gs>
              <a:gs pos="100000">
                <a:srgbClr val="FF0000"/>
              </a:gs>
            </a:gsLst>
            <a:lin ang="16200000" scaled="1"/>
            <a:tileRect/>
          </a:gradFill>
          <a:ln w="9525">
            <a:noFill/>
            <a:miter lim="800000"/>
          </a:ln>
          <a:effectLst>
            <a:outerShdw dist="23000" dir="5400000" rotWithShape="0">
              <a:srgbClr val="808080">
                <a:alpha val="34999"/>
              </a:srgbClr>
            </a:outerShdw>
          </a:effectLst>
        </p:spPr>
        <p:txBody>
          <a:bodyPr anchor="ctr"/>
          <a:lstStyle/>
          <a:p>
            <a:pPr algn="ctr">
              <a:defRPr/>
            </a:pPr>
            <a:endParaRPr lang="en-US">
              <a:latin typeface="+mn-lt"/>
              <a:ea typeface="MS PGothic" panose="020B0600070205080204" pitchFamily="-105" charset="-128"/>
              <a:cs typeface="MS PGothic" panose="020B0600070205080204" pitchFamily="-105" charset="-128"/>
            </a:endParaRPr>
          </a:p>
        </p:txBody>
      </p:sp>
      <p:sp>
        <p:nvSpPr>
          <p:cNvPr id="15" name="Text Box 76"/>
          <p:cNvSpPr txBox="1">
            <a:spLocks noChangeArrowheads="1"/>
          </p:cNvSpPr>
          <p:nvPr/>
        </p:nvSpPr>
        <p:spPr bwMode="auto">
          <a:xfrm>
            <a:off x="611560" y="75395"/>
            <a:ext cx="3456384" cy="424732"/>
          </a:xfrm>
          <a:prstGeom prst="rect">
            <a:avLst/>
          </a:prstGeom>
          <a:noFill/>
          <a:ln w="9525" algn="ctr">
            <a:noFill/>
            <a:miter lim="800000"/>
          </a:ln>
          <a:effectLst>
            <a:prstShdw prst="shdw17" dist="17961" dir="2700000">
              <a:schemeClr val="accent1">
                <a:gamma/>
                <a:shade val="60000"/>
                <a:invGamma/>
              </a:schemeClr>
            </a:prstShdw>
          </a:effectLst>
        </p:spPr>
        <p:txBody>
          <a:bodyPr wrap="square">
            <a:spAutoFit/>
          </a:bodyPr>
          <a:lstStyle/>
          <a:p>
            <a:pPr defTabSz="685800">
              <a:lnSpc>
                <a:spcPct val="90000"/>
              </a:lnSpc>
              <a:spcBef>
                <a:spcPct val="20000"/>
              </a:spcBef>
              <a:buSzPct val="105000"/>
            </a:pPr>
            <a:r>
              <a:rPr lang="zh-CN" altLang="en-US" sz="2400" b="1" dirty="0">
                <a:solidFill>
                  <a:srgbClr val="FFFFFF">
                    <a:alpha val="99000"/>
                  </a:srgbClr>
                </a:solidFill>
                <a:latin typeface="微软雅黑" panose="020B0503020204020204" pitchFamily="34" charset="-122"/>
                <a:ea typeface="微软雅黑" panose="020B0503020204020204" pitchFamily="34" charset="-122"/>
              </a:rPr>
              <a:t>伟大的中国梦</a:t>
            </a:r>
            <a:r>
              <a:rPr lang="en-US" altLang="zh-CN" sz="2400" b="1" dirty="0">
                <a:solidFill>
                  <a:srgbClr val="FFFFFF">
                    <a:alpha val="99000"/>
                  </a:srgbClr>
                </a:solidFill>
                <a:latin typeface="微软雅黑" panose="020B0503020204020204" pitchFamily="34" charset="-122"/>
                <a:ea typeface="微软雅黑" panose="020B0503020204020204" pitchFamily="34" charset="-122"/>
              </a:rPr>
              <a:t>-</a:t>
            </a:r>
            <a:r>
              <a:rPr lang="zh-CN" altLang="en-US" sz="2400" b="1" dirty="0">
                <a:solidFill>
                  <a:srgbClr val="FFFFFF">
                    <a:alpha val="99000"/>
                  </a:srgbClr>
                </a:solidFill>
                <a:latin typeface="微软雅黑" panose="020B0503020204020204" pitchFamily="34" charset="-122"/>
                <a:ea typeface="微软雅黑" panose="020B0503020204020204" pitchFamily="34" charset="-122"/>
              </a:rPr>
              <a:t>科学含义</a:t>
            </a:r>
            <a:endParaRPr lang="en-US" altLang="zh-CN" sz="2400" b="1" dirty="0">
              <a:solidFill>
                <a:srgbClr val="FFFF00">
                  <a:alpha val="99000"/>
                </a:srgbClr>
              </a:solidFill>
              <a:latin typeface="微软雅黑" panose="020B0503020204020204" pitchFamily="34" charset="-122"/>
              <a:ea typeface="微软雅黑" panose="020B0503020204020204" pitchFamily="34" charset="-122"/>
            </a:endParaRPr>
          </a:p>
        </p:txBody>
      </p:sp>
      <p:sp>
        <p:nvSpPr>
          <p:cNvPr id="16" name="TextBox 99"/>
          <p:cNvSpPr txBox="1">
            <a:spLocks noChangeArrowheads="1"/>
          </p:cNvSpPr>
          <p:nvPr/>
        </p:nvSpPr>
        <p:spPr bwMode="auto">
          <a:xfrm>
            <a:off x="1403648" y="1524409"/>
            <a:ext cx="4320480" cy="1938992"/>
          </a:xfrm>
          <a:prstGeom prst="rect">
            <a:avLst/>
          </a:prstGeom>
          <a:noFill/>
          <a:ln w="9525">
            <a:noFill/>
            <a:miter lim="800000"/>
          </a:ln>
        </p:spPr>
        <p:txBody>
          <a:bodyPr wrap="square">
            <a:spAutoFit/>
          </a:bodyPr>
          <a:lstStyle/>
          <a:p>
            <a:r>
              <a:rPr lang="zh-CN" altLang="zh-CN" sz="40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什么是实现中华民族伟大复兴的科学含义呢？</a:t>
            </a:r>
            <a:endParaRPr lang="en-US" sz="4000" b="1" noProof="1">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9"/>
          <p:cNvSpPr/>
          <p:nvPr/>
        </p:nvSpPr>
        <p:spPr bwMode="auto">
          <a:xfrm>
            <a:off x="5907893" y="1236377"/>
            <a:ext cx="2120991" cy="2199469"/>
          </a:xfrm>
          <a:prstGeom prst="rect">
            <a:avLst/>
          </a:prstGeom>
          <a:solidFill>
            <a:srgbClr val="FF66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lstStyle/>
          <a:p>
            <a:pPr algn="ctr" defTabSz="685165"/>
            <a:endParaRPr lang="en-US" sz="1700" dirty="0">
              <a:solidFill>
                <a:schemeClr val="tx1">
                  <a:lumMod val="20000"/>
                  <a:lumOff val="80000"/>
                  <a:alpha val="99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7"/>
          <p:cNvSpPr/>
          <p:nvPr/>
        </p:nvSpPr>
        <p:spPr bwMode="grayWhite">
          <a:xfrm>
            <a:off x="6289095" y="987574"/>
            <a:ext cx="1357589" cy="2827697"/>
          </a:xfrm>
          <a:prstGeom prst="rect">
            <a:avLst/>
          </a:prstGeom>
          <a:noFill/>
        </p:spPr>
        <p:txBody>
          <a:bodyPr wrap="square" lIns="68586" tIns="34294" rIns="68586" bIns="34294">
            <a:spAutoFit/>
          </a:bodyPr>
          <a:lstStyle/>
          <a:p>
            <a:pPr lvl="0" algn="ctr"/>
            <a:r>
              <a:rPr lang="en-US" sz="17900" b="1" cap="none" spc="0" noProof="0" dirty="0">
                <a:ln w="57150">
                  <a:solidFill>
                    <a:srgbClr val="FFFFFF"/>
                  </a:solidFill>
                  <a:prstDash val="solid"/>
                </a:ln>
                <a:noFill/>
                <a:effectLst/>
                <a:latin typeface="Arial Black" panose="020B0A04020102020204" pitchFamily="34" charset="0"/>
              </a:rPr>
              <a:t>?</a:t>
            </a:r>
          </a:p>
        </p:txBody>
      </p:sp>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5967"/>
          <a:stretch>
            <a:fillRect/>
          </a:stretch>
        </p:blipFill>
        <p:spPr bwMode="auto">
          <a:xfrm>
            <a:off x="5907893" y="3472371"/>
            <a:ext cx="2120491" cy="93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750"/>
                                        <p:tgtEl>
                                          <p:spTgt spid="16"/>
                                        </p:tgtEl>
                                      </p:cBhvr>
                                    </p:animEffect>
                                    <p:anim calcmode="lin" valueType="num">
                                      <p:cBhvr>
                                        <p:cTn id="17" dur="750" fill="hold"/>
                                        <p:tgtEl>
                                          <p:spTgt spid="16"/>
                                        </p:tgtEl>
                                        <p:attrNameLst>
                                          <p:attrName>ppt_x</p:attrName>
                                        </p:attrNameLst>
                                      </p:cBhvr>
                                      <p:tavLst>
                                        <p:tav tm="0">
                                          <p:val>
                                            <p:strVal val="#ppt_x"/>
                                          </p:val>
                                        </p:tav>
                                        <p:tav tm="100000">
                                          <p:val>
                                            <p:strVal val="#ppt_x"/>
                                          </p:val>
                                        </p:tav>
                                      </p:tavLst>
                                    </p:anim>
                                    <p:anim calcmode="lin" valueType="num">
                                      <p:cBhvr>
                                        <p:cTn id="18" dur="75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1+#ppt_w/2"/>
                                          </p:val>
                                        </p:tav>
                                        <p:tav tm="100000">
                                          <p:val>
                                            <p:strVal val="#ppt_x"/>
                                          </p:val>
                                        </p:tav>
                                      </p:tavLst>
                                    </p:anim>
                                    <p:anim calcmode="lin" valueType="num">
                                      <p:cBhvr additive="base">
                                        <p:cTn id="23" dur="75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2" presetClass="entr" presetSubtype="2" fill="hold" nodeType="withEffect">
                                  <p:stCondLst>
                                    <p:cond delay="25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750" fill="hold"/>
                                        <p:tgtEl>
                                          <p:spTgt spid="18"/>
                                        </p:tgtEl>
                                        <p:attrNameLst>
                                          <p:attrName>ppt_x</p:attrName>
                                        </p:attrNameLst>
                                      </p:cBhvr>
                                      <p:tavLst>
                                        <p:tav tm="0">
                                          <p:val>
                                            <p:strVal val="1+#ppt_w/2"/>
                                          </p:val>
                                        </p:tav>
                                        <p:tav tm="100000">
                                          <p:val>
                                            <p:strVal val="#ppt_x"/>
                                          </p:val>
                                        </p:tav>
                                      </p:tavLst>
                                    </p:anim>
                                    <p:anim calcmode="lin" valueType="num">
                                      <p:cBhvr additive="base">
                                        <p:cTn id="33"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p:bldP spid="14"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heme/theme1.xml><?xml version="1.0" encoding="utf-8"?>
<a:theme xmlns:a="http://schemas.openxmlformats.org/drawingml/2006/main" name="Office 主题">
  <a:themeElements>
    <a:clrScheme name="自定义 2">
      <a:dk1>
        <a:srgbClr val="FFFFFF"/>
      </a:dk1>
      <a:lt1>
        <a:srgbClr val="FFFFFF"/>
      </a:lt1>
      <a:dk2>
        <a:srgbClr val="0070C0"/>
      </a:dk2>
      <a:lt2>
        <a:srgbClr val="009999"/>
      </a:lt2>
      <a:accent1>
        <a:srgbClr val="0070C0"/>
      </a:accent1>
      <a:accent2>
        <a:srgbClr val="434343"/>
      </a:accent2>
      <a:accent3>
        <a:srgbClr val="FFFFFF"/>
      </a:accent3>
      <a:accent4>
        <a:srgbClr val="0070C0"/>
      </a:accent4>
      <a:accent5>
        <a:srgbClr val="FFC000"/>
      </a:accent5>
      <a:accent6>
        <a:srgbClr val="0070C0"/>
      </a:accent6>
      <a:hlink>
        <a:srgbClr val="0070C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
      <a:dk1>
        <a:srgbClr val="FFFFFF"/>
      </a:dk1>
      <a:lt1>
        <a:srgbClr val="FFFFFF"/>
      </a:lt1>
      <a:dk2>
        <a:srgbClr val="0070C0"/>
      </a:dk2>
      <a:lt2>
        <a:srgbClr val="009999"/>
      </a:lt2>
      <a:accent1>
        <a:srgbClr val="0070C0"/>
      </a:accent1>
      <a:accent2>
        <a:srgbClr val="434343"/>
      </a:accent2>
      <a:accent3>
        <a:srgbClr val="FFFFFF"/>
      </a:accent3>
      <a:accent4>
        <a:srgbClr val="0070C0"/>
      </a:accent4>
      <a:accent5>
        <a:srgbClr val="FFC000"/>
      </a:accent5>
      <a:accent6>
        <a:srgbClr val="0070C0"/>
      </a:accent6>
      <a:hlink>
        <a:srgbClr val="0070C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2366</Words>
  <Application>Microsoft Office PowerPoint</Application>
  <PresentationFormat>全屏显示(16:9)</PresentationFormat>
  <Paragraphs>203</Paragraphs>
  <Slides>30</Slides>
  <Notes>20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30</vt:i4>
      </vt:variant>
    </vt:vector>
  </HeadingPairs>
  <TitlesOfParts>
    <vt:vector size="39" baseType="lpstr">
      <vt:lpstr>华康俪金黑W8(P)</vt:lpstr>
      <vt:lpstr>微软雅黑</vt:lpstr>
      <vt:lpstr>Arial</vt:lpstr>
      <vt:lpstr>Arial Black</vt:lpstr>
      <vt:lpstr>Calibri</vt:lpstr>
      <vt:lpstr>Segoe UI</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https://chinappt.taobao.com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1499.2018我的美丽中国梦党政学习PPT模板</dc:title>
  <dc:creator/>
  <cp:lastModifiedBy>天 下</cp:lastModifiedBy>
  <cp:revision>165</cp:revision>
  <dcterms:created xsi:type="dcterms:W3CDTF">2019-04-22T07:27:00Z</dcterms:created>
  <dcterms:modified xsi:type="dcterms:W3CDTF">2021-01-05T07:27:13Z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