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469" r:id="rId3"/>
    <p:sldId id="489" r:id="rId4"/>
    <p:sldId id="467" r:id="rId5"/>
    <p:sldId id="429" r:id="rId6"/>
    <p:sldId id="470" r:id="rId7"/>
    <p:sldId id="472" r:id="rId8"/>
    <p:sldId id="473" r:id="rId9"/>
    <p:sldId id="474" r:id="rId10"/>
    <p:sldId id="475" r:id="rId11"/>
    <p:sldId id="476" r:id="rId12"/>
    <p:sldId id="492" r:id="rId13"/>
    <p:sldId id="493" r:id="rId14"/>
    <p:sldId id="477" r:id="rId15"/>
    <p:sldId id="478" r:id="rId16"/>
    <p:sldId id="479" r:id="rId17"/>
    <p:sldId id="494" r:id="rId18"/>
    <p:sldId id="480" r:id="rId19"/>
    <p:sldId id="496" r:id="rId20"/>
    <p:sldId id="495" r:id="rId21"/>
    <p:sldId id="481" r:id="rId22"/>
    <p:sldId id="482" r:id="rId23"/>
    <p:sldId id="483" r:id="rId24"/>
    <p:sldId id="497" r:id="rId25"/>
    <p:sldId id="484" r:id="rId26"/>
    <p:sldId id="485" r:id="rId27"/>
    <p:sldId id="499" r:id="rId28"/>
    <p:sldId id="498" r:id="rId29"/>
    <p:sldId id="471" r:id="rId30"/>
  </p:sldIdLst>
  <p:sldSz cx="12196763"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1A3D0"/>
    <a:srgbClr val="D01C63"/>
    <a:srgbClr val="0067AC"/>
    <a:srgbClr val="DDDDDD"/>
    <a:srgbClr val="A9BECB"/>
    <a:srgbClr val="F595DC"/>
    <a:srgbClr val="F16BCE"/>
    <a:srgbClr val="AF1D5C"/>
    <a:srgbClr val="DFF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8" autoAdjust="0"/>
    <p:restoredTop sz="99154" autoAdjust="0"/>
  </p:normalViewPr>
  <p:slideViewPr>
    <p:cSldViewPr snapToObjects="1">
      <p:cViewPr varScale="1">
        <p:scale>
          <a:sx n="60" d="100"/>
          <a:sy n="60" d="100"/>
        </p:scale>
        <p:origin x="84" y="630"/>
      </p:cViewPr>
      <p:guideLst>
        <p:guide orient="horz" pos="2142"/>
        <p:guide pos="38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2021/1/5</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矩形 3"/>
          <p:cNvSpPr/>
          <p:nvPr userDrawn="1"/>
        </p:nvSpPr>
        <p:spPr bwMode="auto">
          <a:xfrm>
            <a:off x="0" y="6741368"/>
            <a:ext cx="12196763" cy="1166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userDrawn="1"/>
        </p:nvSpPr>
        <p:spPr bwMode="auto">
          <a:xfrm>
            <a:off x="11481921" y="6525345"/>
            <a:ext cx="449108" cy="267341"/>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TextBox 5"/>
          <p:cNvSpPr txBox="1"/>
          <p:nvPr userDrawn="1"/>
        </p:nvSpPr>
        <p:spPr>
          <a:xfrm>
            <a:off x="11498981" y="6489738"/>
            <a:ext cx="436338" cy="338554"/>
          </a:xfrm>
          <a:prstGeom prst="rect">
            <a:avLst/>
          </a:prstGeom>
          <a:noFill/>
        </p:spPr>
        <p:txBody>
          <a:bodyPr wrap="none" rtlCol="0">
            <a:spAutoFit/>
          </a:bodyPr>
          <a:lstStyle/>
          <a:p>
            <a:pPr algn="ctr"/>
            <a:fld id="{D055AEAE-6933-4C83-A5DD-1E6456DD9280}" type="slidenum">
              <a:rPr lang="zh-CN" altLang="en-US" sz="1600" smtClean="0">
                <a:solidFill>
                  <a:srgbClr val="F8F8F8"/>
                </a:solidFill>
              </a:rPr>
              <a:t>‹#›</a:t>
            </a:fld>
            <a:endParaRPr lang="zh-CN" altLang="en-US" sz="1600" dirty="0">
              <a:solidFill>
                <a:srgbClr val="F8F8F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797" y="908050"/>
            <a:ext cx="1051316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797" y="1600200"/>
            <a:ext cx="1051316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cstate="print">
            <a:lum/>
          </a:blip>
          <a:srcRect/>
          <a:stretch>
            <a:fillRect l="-5000" r="-5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821" y="3501008"/>
            <a:ext cx="2278465" cy="3616459"/>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16" y="4509121"/>
            <a:ext cx="5235867" cy="2348880"/>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7799" y="620688"/>
            <a:ext cx="1648409" cy="1687813"/>
          </a:xfrm>
          <a:prstGeom prst="rect">
            <a:avLst/>
          </a:prstGeom>
        </p:spPr>
      </p:pic>
      <p:sp>
        <p:nvSpPr>
          <p:cNvPr id="6" name="TextBox 5"/>
          <p:cNvSpPr txBox="1"/>
          <p:nvPr/>
        </p:nvSpPr>
        <p:spPr>
          <a:xfrm>
            <a:off x="3214568" y="2523940"/>
            <a:ext cx="6340197" cy="830997"/>
          </a:xfrm>
          <a:prstGeom prst="rect">
            <a:avLst/>
          </a:prstGeom>
          <a:noFill/>
        </p:spPr>
        <p:txBody>
          <a:bodyPr wrap="none" rtlCol="0">
            <a:spAutoFit/>
          </a:bodyPr>
          <a:lstStyle/>
          <a:p>
            <a:pPr algn="r"/>
            <a:r>
              <a:rPr lang="zh-CN" altLang="en-US" sz="4800" b="1" dirty="0">
                <a:latin typeface="+mj-ea"/>
                <a:ea typeface="+mj-ea"/>
              </a:rPr>
              <a:t>单位党风廉政建设报告</a:t>
            </a:r>
          </a:p>
        </p:txBody>
      </p:sp>
      <p:sp>
        <p:nvSpPr>
          <p:cNvPr id="9" name="TextBox 8"/>
          <p:cNvSpPr txBox="1"/>
          <p:nvPr/>
        </p:nvSpPr>
        <p:spPr>
          <a:xfrm>
            <a:off x="4154165" y="3354937"/>
            <a:ext cx="4358886" cy="830997"/>
          </a:xfrm>
          <a:prstGeom prst="rect">
            <a:avLst/>
          </a:prstGeom>
          <a:noFill/>
        </p:spPr>
        <p:txBody>
          <a:bodyPr wrap="none" rtlCol="0">
            <a:spAutoFit/>
          </a:bodyPr>
          <a:lstStyle/>
          <a:p>
            <a:pPr algn="r"/>
            <a:r>
              <a:rPr lang="en-US" altLang="zh-CN" sz="4800" b="1" dirty="0">
                <a:latin typeface="+mj-ea"/>
                <a:ea typeface="+mj-ea"/>
              </a:rPr>
              <a:t>(</a:t>
            </a:r>
            <a:r>
              <a:rPr lang="zh-CN" altLang="en-US" sz="4800" b="1" dirty="0">
                <a:latin typeface="+mj-ea"/>
                <a:ea typeface="+mj-ea"/>
              </a:rPr>
              <a:t>自查</a:t>
            </a:r>
            <a:r>
              <a:rPr lang="en-US" altLang="zh-CN" sz="4800" b="1" dirty="0">
                <a:latin typeface="+mj-ea"/>
                <a:ea typeface="+mj-ea"/>
              </a:rPr>
              <a:t>)</a:t>
            </a:r>
            <a:r>
              <a:rPr lang="zh-CN" altLang="en-US" sz="4800" b="1" dirty="0">
                <a:latin typeface="+mj-ea"/>
                <a:ea typeface="+mj-ea"/>
              </a:rPr>
              <a:t>调查报告</a:t>
            </a:r>
          </a:p>
        </p:txBody>
      </p:sp>
      <p:sp>
        <p:nvSpPr>
          <p:cNvPr id="10" name="Freeform 9"/>
          <p:cNvSpPr>
            <a:spLocks noEditPoints="1"/>
          </p:cNvSpPr>
          <p:nvPr/>
        </p:nvSpPr>
        <p:spPr bwMode="auto">
          <a:xfrm>
            <a:off x="4838322" y="5502589"/>
            <a:ext cx="373115" cy="374683"/>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Rectangle 4"/>
          <p:cNvSpPr txBox="1">
            <a:spLocks noChangeArrowheads="1"/>
          </p:cNvSpPr>
          <p:nvPr/>
        </p:nvSpPr>
        <p:spPr bwMode="auto">
          <a:xfrm>
            <a:off x="5211437" y="5502589"/>
            <a:ext cx="3983288" cy="361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600" b="0">
                <a:solidFill>
                  <a:schemeClr val="tx1"/>
                </a:solidFill>
              </a:rPr>
              <a:t>汇报人：</a:t>
            </a:r>
            <a:r>
              <a:rPr lang="en-US" altLang="zh-CN" sz="2600" b="0">
                <a:solidFill>
                  <a:schemeClr val="tx1"/>
                </a:solidFill>
              </a:rPr>
              <a:t>xiazaii</a:t>
            </a:r>
            <a:endParaRPr lang="zh-CN" altLang="en-US" sz="2600" b="0" dirty="0">
              <a:solidFill>
                <a:schemeClr val="tx1"/>
              </a:solidFill>
            </a:endParaRPr>
          </a:p>
        </p:txBody>
      </p:sp>
      <p:sp>
        <p:nvSpPr>
          <p:cNvPr id="3" name="TextBox 2"/>
          <p:cNvSpPr txBox="1"/>
          <p:nvPr/>
        </p:nvSpPr>
        <p:spPr>
          <a:xfrm>
            <a:off x="3097818" y="4253026"/>
            <a:ext cx="6433171" cy="400110"/>
          </a:xfrm>
          <a:prstGeom prst="rect">
            <a:avLst/>
          </a:prstGeom>
          <a:noFill/>
        </p:spPr>
        <p:txBody>
          <a:bodyPr wrap="none" rtlCol="0">
            <a:spAutoFit/>
          </a:bodyPr>
          <a:lstStyle/>
          <a:p>
            <a:r>
              <a:rPr lang="zh-CN" altLang="en-US" sz="2000" dirty="0">
                <a:solidFill>
                  <a:schemeClr val="tx1">
                    <a:lumMod val="75000"/>
                  </a:schemeClr>
                </a:solidFill>
                <a:latin typeface="+mj-ea"/>
                <a:ea typeface="+mj-ea"/>
              </a:rPr>
              <a:t>●模板显大气  ●内容贴实际  ●排版合规范  ●动画有亮点</a:t>
            </a:r>
          </a:p>
        </p:txBody>
      </p:sp>
      <p:pic>
        <p:nvPicPr>
          <p:cNvPr id="15" name="背景音乐 - 2 - 盟军敢死队 勇往直前.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4802237" y="-609600"/>
            <a:ext cx="609600" cy="609600"/>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420" y="0"/>
            <a:ext cx="6802041" cy="1932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9014">
        <p:blinds dir="vert"/>
      </p:transition>
    </mc:Choice>
    <mc:Fallback xmlns="">
      <p:transition spd="slow" advTm="901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600"/>
                                        <p:tgtEl>
                                          <p:spTgt spid="4"/>
                                        </p:tgtEl>
                                      </p:cBhvr>
                                    </p:animEffect>
                                    <p:anim calcmode="lin" valueType="num">
                                      <p:cBhvr>
                                        <p:cTn id="26" dur="600" fill="hold"/>
                                        <p:tgtEl>
                                          <p:spTgt spid="4"/>
                                        </p:tgtEl>
                                        <p:attrNameLst>
                                          <p:attrName>ppt_x</p:attrName>
                                        </p:attrNameLst>
                                      </p:cBhvr>
                                      <p:tavLst>
                                        <p:tav tm="0">
                                          <p:val>
                                            <p:strVal val="#ppt_x"/>
                                          </p:val>
                                        </p:tav>
                                        <p:tav tm="100000">
                                          <p:val>
                                            <p:strVal val="#ppt_x"/>
                                          </p:val>
                                        </p:tav>
                                      </p:tavLst>
                                    </p:anim>
                                    <p:anim calcmode="lin" valueType="num">
                                      <p:cBhvr>
                                        <p:cTn id="27" dur="6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400" fill="hold"/>
                                        <p:tgtEl>
                                          <p:spTgt spid="2"/>
                                        </p:tgtEl>
                                        <p:attrNameLst>
                                          <p:attrName>ppt_w</p:attrName>
                                        </p:attrNameLst>
                                      </p:cBhvr>
                                      <p:tavLst>
                                        <p:tav tm="0">
                                          <p:val>
                                            <p:fltVal val="0"/>
                                          </p:val>
                                        </p:tav>
                                        <p:tav tm="100000">
                                          <p:val>
                                            <p:strVal val="#ppt_w"/>
                                          </p:val>
                                        </p:tav>
                                      </p:tavLst>
                                    </p:anim>
                                    <p:anim calcmode="lin" valueType="num">
                                      <p:cBhvr>
                                        <p:cTn id="32" dur="400" fill="hold"/>
                                        <p:tgtEl>
                                          <p:spTgt spid="2"/>
                                        </p:tgtEl>
                                        <p:attrNameLst>
                                          <p:attrName>ppt_h</p:attrName>
                                        </p:attrNameLst>
                                      </p:cBhvr>
                                      <p:tavLst>
                                        <p:tav tm="0">
                                          <p:val>
                                            <p:fltVal val="0"/>
                                          </p:val>
                                        </p:tav>
                                        <p:tav tm="100000">
                                          <p:val>
                                            <p:strVal val="#ppt_h"/>
                                          </p:val>
                                        </p:tav>
                                      </p:tavLst>
                                    </p:anim>
                                    <p:anim calcmode="lin" valueType="num">
                                      <p:cBhvr>
                                        <p:cTn id="33" dur="400" fill="hold"/>
                                        <p:tgtEl>
                                          <p:spTgt spid="2"/>
                                        </p:tgtEl>
                                        <p:attrNameLst>
                                          <p:attrName>style.rotation</p:attrName>
                                        </p:attrNameLst>
                                      </p:cBhvr>
                                      <p:tavLst>
                                        <p:tav tm="0">
                                          <p:val>
                                            <p:fltVal val="90"/>
                                          </p:val>
                                        </p:tav>
                                        <p:tav tm="100000">
                                          <p:val>
                                            <p:fltVal val="0"/>
                                          </p:val>
                                        </p:tav>
                                      </p:tavLst>
                                    </p:anim>
                                    <p:animEffect transition="in" filter="fade">
                                      <p:cBhvr>
                                        <p:cTn id="34" dur="400"/>
                                        <p:tgtEl>
                                          <p:spTgt spid="2"/>
                                        </p:tgtEl>
                                      </p:cBhvr>
                                    </p:animEffect>
                                  </p:childTnLst>
                                </p:cTn>
                              </p:par>
                            </p:childTnLst>
                          </p:cTn>
                        </p:par>
                        <p:par>
                          <p:cTn id="35" fill="hold">
                            <p:stCondLst>
                              <p:cond delay="35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6"/>
                                        </p:tgtEl>
                                        <p:attrNameLst>
                                          <p:attrName>style.visibility</p:attrName>
                                        </p:attrNameLst>
                                      </p:cBhvr>
                                      <p:to>
                                        <p:strVal val="visible"/>
                                      </p:to>
                                    </p:set>
                                    <p:anim by="(-#ppt_w*2)" calcmode="lin" valueType="num">
                                      <p:cBhvr rctx="PPT">
                                        <p:cTn id="38" dur="500" autoRev="1" fill="hold">
                                          <p:stCondLst>
                                            <p:cond delay="0"/>
                                          </p:stCondLst>
                                        </p:cTn>
                                        <p:tgtEl>
                                          <p:spTgt spid="6"/>
                                        </p:tgtEl>
                                        <p:attrNameLst>
                                          <p:attrName>ppt_w</p:attrName>
                                        </p:attrNameLst>
                                      </p:cBhvr>
                                    </p:anim>
                                    <p:anim by="(#ppt_w*0.50)" calcmode="lin" valueType="num">
                                      <p:cBhvr>
                                        <p:cTn id="39" dur="500" decel="50000" autoRev="1" fill="hold">
                                          <p:stCondLst>
                                            <p:cond delay="0"/>
                                          </p:stCondLst>
                                        </p:cTn>
                                        <p:tgtEl>
                                          <p:spTgt spid="6"/>
                                        </p:tgtEl>
                                        <p:attrNameLst>
                                          <p:attrName>ppt_x</p:attrName>
                                        </p:attrNameLst>
                                      </p:cBhvr>
                                    </p:anim>
                                    <p:anim from="(-#ppt_h/2)" to="(#ppt_y)" calcmode="lin" valueType="num">
                                      <p:cBhvr>
                                        <p:cTn id="40" dur="1000" fill="hold">
                                          <p:stCondLst>
                                            <p:cond delay="0"/>
                                          </p:stCondLst>
                                        </p:cTn>
                                        <p:tgtEl>
                                          <p:spTgt spid="6"/>
                                        </p:tgtEl>
                                        <p:attrNameLst>
                                          <p:attrName>ppt_y</p:attrName>
                                        </p:attrNameLst>
                                      </p:cBhvr>
                                    </p:anim>
                                    <p:animRot by="21600000">
                                      <p:cBhvr>
                                        <p:cTn id="41" dur="1000" fill="hold">
                                          <p:stCondLst>
                                            <p:cond delay="0"/>
                                          </p:stCondLst>
                                        </p:cTn>
                                        <p:tgtEl>
                                          <p:spTgt spid="6"/>
                                        </p:tgtEl>
                                        <p:attrNameLst>
                                          <p:attrName>r</p:attrName>
                                        </p:attrNameLst>
                                      </p:cBhvr>
                                    </p:animRot>
                                  </p:childTnLst>
                                </p:cTn>
                              </p:par>
                            </p:childTnLst>
                          </p:cTn>
                        </p:par>
                        <p:par>
                          <p:cTn id="42" fill="hold">
                            <p:stCondLst>
                              <p:cond delay="4901"/>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9"/>
                                        </p:tgtEl>
                                        <p:attrNameLst>
                                          <p:attrName>style.visibility</p:attrName>
                                        </p:attrNameLst>
                                      </p:cBhvr>
                                      <p:to>
                                        <p:strVal val="visible"/>
                                      </p:to>
                                    </p:set>
                                    <p:anim by="(-#ppt_w*2)" calcmode="lin" valueType="num">
                                      <p:cBhvr rctx="PPT">
                                        <p:cTn id="45" dur="500" autoRev="1" fill="hold">
                                          <p:stCondLst>
                                            <p:cond delay="0"/>
                                          </p:stCondLst>
                                        </p:cTn>
                                        <p:tgtEl>
                                          <p:spTgt spid="9"/>
                                        </p:tgtEl>
                                        <p:attrNameLst>
                                          <p:attrName>ppt_w</p:attrName>
                                        </p:attrNameLst>
                                      </p:cBhvr>
                                    </p:anim>
                                    <p:anim by="(#ppt_w*0.50)" calcmode="lin" valueType="num">
                                      <p:cBhvr>
                                        <p:cTn id="46" dur="500" decel="50000" autoRev="1" fill="hold">
                                          <p:stCondLst>
                                            <p:cond delay="0"/>
                                          </p:stCondLst>
                                        </p:cTn>
                                        <p:tgtEl>
                                          <p:spTgt spid="9"/>
                                        </p:tgtEl>
                                        <p:attrNameLst>
                                          <p:attrName>ppt_x</p:attrName>
                                        </p:attrNameLst>
                                      </p:cBhvr>
                                    </p:anim>
                                    <p:anim from="(-#ppt_h/2)" to="(#ppt_y)" calcmode="lin" valueType="num">
                                      <p:cBhvr>
                                        <p:cTn id="47" dur="1000" fill="hold">
                                          <p:stCondLst>
                                            <p:cond delay="0"/>
                                          </p:stCondLst>
                                        </p:cTn>
                                        <p:tgtEl>
                                          <p:spTgt spid="9"/>
                                        </p:tgtEl>
                                        <p:attrNameLst>
                                          <p:attrName>ppt_y</p:attrName>
                                        </p:attrNameLst>
                                      </p:cBhvr>
                                    </p:anim>
                                    <p:animRot by="21600000">
                                      <p:cBhvr>
                                        <p:cTn id="48" dur="1000" fill="hold">
                                          <p:stCondLst>
                                            <p:cond delay="0"/>
                                          </p:stCondLst>
                                        </p:cTn>
                                        <p:tgtEl>
                                          <p:spTgt spid="9"/>
                                        </p:tgtEl>
                                        <p:attrNameLst>
                                          <p:attrName>r</p:attrName>
                                        </p:attrNameLst>
                                      </p:cBhvr>
                                    </p:animRot>
                                  </p:childTnLst>
                                </p:cTn>
                              </p:par>
                            </p:childTnLst>
                          </p:cTn>
                        </p:par>
                        <p:par>
                          <p:cTn id="49" fill="hold">
                            <p:stCondLst>
                              <p:cond delay="6600"/>
                            </p:stCondLst>
                            <p:childTnLst>
                              <p:par>
                                <p:cTn id="50" presetID="2" presetClass="entr" presetSubtype="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71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7600"/>
                            </p:stCondLst>
                            <p:childTnLst>
                              <p:par>
                                <p:cTn id="59" presetID="22" presetClass="entr" presetSubtype="8"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left)">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2" repeatCount="indefinite" fill="remove" display="0">
                  <p:stCondLst>
                    <p:cond delay="indefinite"/>
                  </p:stCondLst>
                  <p:endCondLst>
                    <p:cond evt="onStopAudio" delay="0">
                      <p:tgtEl>
                        <p:sldTgt/>
                      </p:tgtEl>
                    </p:cond>
                  </p:endCondLst>
                </p:cTn>
                <p:tgtEl>
                  <p:spTgt spid="15"/>
                </p:tgtEl>
              </p:cMediaNode>
            </p:audio>
          </p:childTnLst>
        </p:cTn>
      </p:par>
    </p:tnLst>
    <p:bldLst>
      <p:bldP spid="6" grpId="0"/>
      <p:bldP spid="9" grpId="0"/>
      <p:bldP spid="10" grpId="0" animBg="1"/>
      <p:bldP spid="11"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7" y="146560"/>
            <a:ext cx="11953328" cy="406011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458" y="980728"/>
            <a:ext cx="1350579" cy="272965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697" y="2376542"/>
            <a:ext cx="5823396" cy="3534627"/>
          </a:xfrm>
          <a:prstGeom prst="rect">
            <a:avLst/>
          </a:prstGeom>
        </p:spPr>
      </p:pic>
      <p:sp>
        <p:nvSpPr>
          <p:cNvPr id="12" name="Freeform 5"/>
          <p:cNvSpPr/>
          <p:nvPr/>
        </p:nvSpPr>
        <p:spPr bwMode="auto">
          <a:xfrm>
            <a:off x="837859"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
          <p:cNvSpPr/>
          <p:nvPr/>
        </p:nvSpPr>
        <p:spPr bwMode="auto">
          <a:xfrm flipH="1">
            <a:off x="3002037"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1177372" y="2204864"/>
            <a:ext cx="1896673" cy="1938992"/>
          </a:xfrm>
          <a:prstGeom prst="rect">
            <a:avLst/>
          </a:prstGeom>
          <a:noFill/>
        </p:spPr>
        <p:txBody>
          <a:bodyPr wrap="none" rtlCol="0">
            <a:spAutoFit/>
          </a:bodyPr>
          <a:lstStyle/>
          <a:p>
            <a:r>
              <a:rPr lang="en-US" altLang="zh-CN" sz="12000" b="1" dirty="0">
                <a:solidFill>
                  <a:schemeClr val="accent2"/>
                </a:solidFill>
                <a:latin typeface="+mj-lt"/>
                <a:ea typeface="微软雅黑" panose="020B0503020204020204" pitchFamily="34" charset="-122"/>
              </a:rPr>
              <a:t>03</a:t>
            </a:r>
            <a:endParaRPr lang="zh-CN" altLang="en-US" sz="12000" b="1" dirty="0">
              <a:solidFill>
                <a:schemeClr val="accent2"/>
              </a:solidFill>
              <a:latin typeface="+mj-lt"/>
              <a:ea typeface="微软雅黑" panose="020B0503020204020204" pitchFamily="34" charset="-122"/>
            </a:endParaRPr>
          </a:p>
        </p:txBody>
      </p:sp>
      <p:sp>
        <p:nvSpPr>
          <p:cNvPr id="16" name="TextBox 15"/>
          <p:cNvSpPr txBox="1"/>
          <p:nvPr/>
        </p:nvSpPr>
        <p:spPr>
          <a:xfrm>
            <a:off x="793740" y="4437112"/>
            <a:ext cx="6528777" cy="1569660"/>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t>践行群众路线，深入推进机关作风和效能建设</a:t>
            </a:r>
          </a:p>
        </p:txBody>
      </p:sp>
    </p:spTree>
  </p:cSld>
  <p:clrMapOvr>
    <a:masterClrMapping/>
  </p:clrMapOvr>
  <p:transition spd="slow" advTm="601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 fill="hold"/>
                                        <p:tgtEl>
                                          <p:spTgt spid="13"/>
                                        </p:tgtEl>
                                        <p:attrNameLst>
                                          <p:attrName>ppt_x</p:attrName>
                                        </p:attrNameLst>
                                      </p:cBhvr>
                                      <p:tavLst>
                                        <p:tav tm="0">
                                          <p:val>
                                            <p:strVal val="1+#ppt_w/2"/>
                                          </p:val>
                                        </p:tav>
                                        <p:tav tm="100000">
                                          <p:val>
                                            <p:strVal val="#ppt_x"/>
                                          </p:val>
                                        </p:tav>
                                      </p:tavLst>
                                    </p:anim>
                                    <p:anim calcmode="lin" valueType="num">
                                      <p:cBhvr additive="base">
                                        <p:cTn id="23" dur="3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400" fill="hold"/>
                                        <p:tgtEl>
                                          <p:spTgt spid="14"/>
                                        </p:tgtEl>
                                        <p:attrNameLst>
                                          <p:attrName>ppt_w</p:attrName>
                                        </p:attrNameLst>
                                      </p:cBhvr>
                                      <p:tavLst>
                                        <p:tav tm="0">
                                          <p:val>
                                            <p:fltVal val="0"/>
                                          </p:val>
                                        </p:tav>
                                        <p:tav tm="100000">
                                          <p:val>
                                            <p:strVal val="#ppt_w"/>
                                          </p:val>
                                        </p:tav>
                                      </p:tavLst>
                                    </p:anim>
                                    <p:anim calcmode="lin" valueType="num">
                                      <p:cBhvr>
                                        <p:cTn id="32" dur="400" fill="hold"/>
                                        <p:tgtEl>
                                          <p:spTgt spid="14"/>
                                        </p:tgtEl>
                                        <p:attrNameLst>
                                          <p:attrName>ppt_h</p:attrName>
                                        </p:attrNameLst>
                                      </p:cBhvr>
                                      <p:tavLst>
                                        <p:tav tm="0">
                                          <p:val>
                                            <p:fltVal val="0"/>
                                          </p:val>
                                        </p:tav>
                                        <p:tav tm="100000">
                                          <p:val>
                                            <p:strVal val="#ppt_h"/>
                                          </p:val>
                                        </p:tav>
                                      </p:tavLst>
                                    </p:anim>
                                    <p:anim calcmode="lin" valueType="num">
                                      <p:cBhvr>
                                        <p:cTn id="33" dur="400" fill="hold"/>
                                        <p:tgtEl>
                                          <p:spTgt spid="14"/>
                                        </p:tgtEl>
                                        <p:attrNameLst>
                                          <p:attrName>style.rotation</p:attrName>
                                        </p:attrNameLst>
                                      </p:cBhvr>
                                      <p:tavLst>
                                        <p:tav tm="0">
                                          <p:val>
                                            <p:fltVal val="90"/>
                                          </p:val>
                                        </p:tav>
                                        <p:tav tm="100000">
                                          <p:val>
                                            <p:fltVal val="0"/>
                                          </p:val>
                                        </p:tav>
                                      </p:tavLst>
                                    </p:anim>
                                    <p:animEffect transition="in" filter="fade">
                                      <p:cBhvr>
                                        <p:cTn id="34" dur="400"/>
                                        <p:tgtEl>
                                          <p:spTgt spid="14"/>
                                        </p:tgtEl>
                                      </p:cBhvr>
                                    </p:animEffect>
                                  </p:childTnLst>
                                </p:cTn>
                              </p:par>
                              <p:par>
                                <p:cTn id="35" presetID="8" presetClass="emph" presetSubtype="0" fill="hold" grpId="1" nodeType="withEffect">
                                  <p:stCondLst>
                                    <p:cond delay="0"/>
                                  </p:stCondLst>
                                  <p:childTnLst>
                                    <p:animRot by="21600000">
                                      <p:cBhvr>
                                        <p:cTn id="36" dur="400" fill="hold"/>
                                        <p:tgtEl>
                                          <p:spTgt spid="14"/>
                                        </p:tgtEl>
                                        <p:attrNameLst>
                                          <p:attrName>r</p:attrName>
                                        </p:attrNameLst>
                                      </p:cBhvr>
                                    </p:animRo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by="(-#ppt_w*2)" calcmode="lin" valueType="num">
                                      <p:cBhvr rctx="PPT">
                                        <p:cTn id="40" dur="500" autoRev="1" fill="hold">
                                          <p:stCondLst>
                                            <p:cond delay="0"/>
                                          </p:stCondLst>
                                        </p:cTn>
                                        <p:tgtEl>
                                          <p:spTgt spid="16"/>
                                        </p:tgtEl>
                                        <p:attrNameLst>
                                          <p:attrName>ppt_w</p:attrName>
                                        </p:attrNameLst>
                                      </p:cBhvr>
                                    </p:anim>
                                    <p:anim by="(#ppt_w*0.50)" calcmode="lin" valueType="num">
                                      <p:cBhvr>
                                        <p:cTn id="41" dur="500" decel="50000" autoRev="1" fill="hold">
                                          <p:stCondLst>
                                            <p:cond delay="0"/>
                                          </p:stCondLst>
                                        </p:cTn>
                                        <p:tgtEl>
                                          <p:spTgt spid="16"/>
                                        </p:tgtEl>
                                        <p:attrNameLst>
                                          <p:attrName>ppt_x</p:attrName>
                                        </p:attrNameLst>
                                      </p:cBhvr>
                                    </p:anim>
                                    <p:anim from="(-#ppt_h/2)" to="(#ppt_y)" calcmode="lin" valueType="num">
                                      <p:cBhvr>
                                        <p:cTn id="42" dur="1000" fill="hold">
                                          <p:stCondLst>
                                            <p:cond delay="0"/>
                                          </p:stCondLst>
                                        </p:cTn>
                                        <p:tgtEl>
                                          <p:spTgt spid="16"/>
                                        </p:tgtEl>
                                        <p:attrNameLst>
                                          <p:attrName>ppt_y</p:attrName>
                                        </p:attrNameLst>
                                      </p:cBhvr>
                                    </p:anim>
                                    <p:animRot by="21600000">
                                      <p:cBhvr>
                                        <p:cTn id="4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3684780" y="1742013"/>
            <a:ext cx="7272808" cy="22322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TextBox 1"/>
          <p:cNvSpPr txBox="1"/>
          <p:nvPr/>
        </p:nvSpPr>
        <p:spPr>
          <a:xfrm>
            <a:off x="3900803" y="2073307"/>
            <a:ext cx="6731415" cy="1569660"/>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dirty="0">
                <a:solidFill>
                  <a:schemeClr val="accent2"/>
                </a:solidFill>
              </a:rPr>
              <a:t>为践行群众路线，突出“为民务实清廉”主题，我局认真执行中央八项规定、省市县委相关规定，进一步加强机关作风和效能建设，提高工作效率和服务质量。</a:t>
            </a:r>
          </a:p>
        </p:txBody>
      </p:sp>
      <p:sp>
        <p:nvSpPr>
          <p:cNvPr id="4" name="圆角矩形 3"/>
          <p:cNvSpPr/>
          <p:nvPr/>
        </p:nvSpPr>
        <p:spPr bwMode="auto">
          <a:xfrm>
            <a:off x="1236508" y="1742013"/>
            <a:ext cx="2232248" cy="3744416"/>
          </a:xfrm>
          <a:prstGeom prst="roundRect">
            <a:avLst>
              <a:gd name="adj" fmla="val 5000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Freeform 5"/>
          <p:cNvSpPr>
            <a:spLocks noEditPoints="1"/>
          </p:cNvSpPr>
          <p:nvPr/>
        </p:nvSpPr>
        <p:spPr bwMode="auto">
          <a:xfrm>
            <a:off x="1925595" y="2795403"/>
            <a:ext cx="854074" cy="1606550"/>
          </a:xfrm>
          <a:custGeom>
            <a:avLst/>
            <a:gdLst>
              <a:gd name="T0" fmla="*/ 867 w 1710"/>
              <a:gd name="T1" fmla="*/ 0 h 3240"/>
              <a:gd name="T2" fmla="*/ 298 w 1710"/>
              <a:gd name="T3" fmla="*/ 1182 h 3240"/>
              <a:gd name="T4" fmla="*/ 1437 w 1710"/>
              <a:gd name="T5" fmla="*/ 570 h 3240"/>
              <a:gd name="T6" fmla="*/ 1133 w 1710"/>
              <a:gd name="T7" fmla="*/ 315 h 3240"/>
              <a:gd name="T8" fmla="*/ 1133 w 1710"/>
              <a:gd name="T9" fmla="*/ 465 h 3240"/>
              <a:gd name="T10" fmla="*/ 1133 w 1710"/>
              <a:gd name="T11" fmla="*/ 315 h 3240"/>
              <a:gd name="T12" fmla="*/ 578 w 1710"/>
              <a:gd name="T13" fmla="*/ 1021 h 3240"/>
              <a:gd name="T14" fmla="*/ 578 w 1710"/>
              <a:gd name="T15" fmla="*/ 823 h 3240"/>
              <a:gd name="T16" fmla="*/ 578 w 1710"/>
              <a:gd name="T17" fmla="*/ 1021 h 3240"/>
              <a:gd name="T18" fmla="*/ 578 w 1710"/>
              <a:gd name="T19" fmla="*/ 743 h 3240"/>
              <a:gd name="T20" fmla="*/ 578 w 1710"/>
              <a:gd name="T21" fmla="*/ 546 h 3240"/>
              <a:gd name="T22" fmla="*/ 578 w 1710"/>
              <a:gd name="T23" fmla="*/ 743 h 3240"/>
              <a:gd name="T24" fmla="*/ 601 w 1710"/>
              <a:gd name="T25" fmla="*/ 465 h 3240"/>
              <a:gd name="T26" fmla="*/ 601 w 1710"/>
              <a:gd name="T27" fmla="*/ 314 h 3240"/>
              <a:gd name="T28" fmla="*/ 601 w 1710"/>
              <a:gd name="T29" fmla="*/ 465 h 3240"/>
              <a:gd name="T30" fmla="*/ 867 w 1710"/>
              <a:gd name="T31" fmla="*/ 1021 h 3240"/>
              <a:gd name="T32" fmla="*/ 867 w 1710"/>
              <a:gd name="T33" fmla="*/ 823 h 3240"/>
              <a:gd name="T34" fmla="*/ 867 w 1710"/>
              <a:gd name="T35" fmla="*/ 1021 h 3240"/>
              <a:gd name="T36" fmla="*/ 867 w 1710"/>
              <a:gd name="T37" fmla="*/ 705 h 3240"/>
              <a:gd name="T38" fmla="*/ 867 w 1710"/>
              <a:gd name="T39" fmla="*/ 508 h 3240"/>
              <a:gd name="T40" fmla="*/ 867 w 1710"/>
              <a:gd name="T41" fmla="*/ 705 h 3240"/>
              <a:gd name="T42" fmla="*/ 867 w 1710"/>
              <a:gd name="T43" fmla="*/ 409 h 3240"/>
              <a:gd name="T44" fmla="*/ 867 w 1710"/>
              <a:gd name="T45" fmla="*/ 212 h 3240"/>
              <a:gd name="T46" fmla="*/ 867 w 1710"/>
              <a:gd name="T47" fmla="*/ 409 h 3240"/>
              <a:gd name="T48" fmla="*/ 1156 w 1710"/>
              <a:gd name="T49" fmla="*/ 1021 h 3240"/>
              <a:gd name="T50" fmla="*/ 1156 w 1710"/>
              <a:gd name="T51" fmla="*/ 823 h 3240"/>
              <a:gd name="T52" fmla="*/ 1156 w 1710"/>
              <a:gd name="T53" fmla="*/ 1021 h 3240"/>
              <a:gd name="T54" fmla="*/ 1156 w 1710"/>
              <a:gd name="T55" fmla="*/ 743 h 3240"/>
              <a:gd name="T56" fmla="*/ 1156 w 1710"/>
              <a:gd name="T57" fmla="*/ 546 h 3240"/>
              <a:gd name="T58" fmla="*/ 1156 w 1710"/>
              <a:gd name="T59" fmla="*/ 743 h 3240"/>
              <a:gd name="T60" fmla="*/ 867 w 1710"/>
              <a:gd name="T61" fmla="*/ 2172 h 3240"/>
              <a:gd name="T62" fmla="*/ 1437 w 1710"/>
              <a:gd name="T63" fmla="*/ 1332 h 3240"/>
              <a:gd name="T64" fmla="*/ 298 w 1710"/>
              <a:gd name="T65" fmla="*/ 1603 h 3240"/>
              <a:gd name="T66" fmla="*/ 716 w 1710"/>
              <a:gd name="T67" fmla="*/ 2505 h 3240"/>
              <a:gd name="T68" fmla="*/ 682 w 1710"/>
              <a:gd name="T69" fmla="*/ 2462 h 3240"/>
              <a:gd name="T70" fmla="*/ 1034 w 1710"/>
              <a:gd name="T71" fmla="*/ 2471 h 3240"/>
              <a:gd name="T72" fmla="*/ 1005 w 1710"/>
              <a:gd name="T73" fmla="*/ 2513 h 3240"/>
              <a:gd name="T74" fmla="*/ 1561 w 1710"/>
              <a:gd name="T75" fmla="*/ 1332 h 3240"/>
              <a:gd name="T76" fmla="*/ 998 w 1710"/>
              <a:gd name="T77" fmla="*/ 2326 h 3240"/>
              <a:gd name="T78" fmla="*/ 726 w 1710"/>
              <a:gd name="T79" fmla="*/ 2319 h 3240"/>
              <a:gd name="T80" fmla="*/ 149 w 1710"/>
              <a:gd name="T81" fmla="*/ 1334 h 3240"/>
              <a:gd name="T82" fmla="*/ 0 w 1710"/>
              <a:gd name="T83" fmla="*/ 1630 h 3240"/>
              <a:gd name="T84" fmla="*/ 682 w 1710"/>
              <a:gd name="T85" fmla="*/ 2462 h 3240"/>
              <a:gd name="T86" fmla="*/ 716 w 1710"/>
              <a:gd name="T87" fmla="*/ 2505 h 3240"/>
              <a:gd name="T88" fmla="*/ 716 w 1710"/>
              <a:gd name="T89" fmla="*/ 2795 h 3240"/>
              <a:gd name="T90" fmla="*/ 350 w 1710"/>
              <a:gd name="T91" fmla="*/ 2848 h 3240"/>
              <a:gd name="T92" fmla="*/ 350 w 1710"/>
              <a:gd name="T93" fmla="*/ 3240 h 3240"/>
              <a:gd name="T94" fmla="*/ 1579 w 1710"/>
              <a:gd name="T95" fmla="*/ 3044 h 3240"/>
              <a:gd name="T96" fmla="*/ 1058 w 1710"/>
              <a:gd name="T97" fmla="*/ 2848 h 3240"/>
              <a:gd name="T98" fmla="*/ 1005 w 1710"/>
              <a:gd name="T99" fmla="*/ 2786 h 3240"/>
              <a:gd name="T100" fmla="*/ 1005 w 1710"/>
              <a:gd name="T101" fmla="*/ 2476 h 3240"/>
              <a:gd name="T102" fmla="*/ 1050 w 1710"/>
              <a:gd name="T103" fmla="*/ 2468 h 3240"/>
              <a:gd name="T104" fmla="*/ 1710 w 1710"/>
              <a:gd name="T105" fmla="*/ 1630 h 3240"/>
              <a:gd name="T106" fmla="*/ 1710 w 1710"/>
              <a:gd name="T107" fmla="*/ 1329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0" h="3240">
                <a:moveTo>
                  <a:pt x="1437" y="570"/>
                </a:moveTo>
                <a:cubicBezTo>
                  <a:pt x="1437" y="255"/>
                  <a:pt x="1182" y="0"/>
                  <a:pt x="867" y="0"/>
                </a:cubicBezTo>
                <a:cubicBezTo>
                  <a:pt x="553" y="0"/>
                  <a:pt x="298" y="255"/>
                  <a:pt x="298" y="570"/>
                </a:cubicBezTo>
                <a:lnTo>
                  <a:pt x="298" y="1182"/>
                </a:lnTo>
                <a:lnTo>
                  <a:pt x="1437" y="1182"/>
                </a:lnTo>
                <a:lnTo>
                  <a:pt x="1437" y="570"/>
                </a:lnTo>
                <a:close/>
                <a:moveTo>
                  <a:pt x="1133" y="315"/>
                </a:moveTo>
                <a:lnTo>
                  <a:pt x="1133" y="315"/>
                </a:lnTo>
                <a:cubicBezTo>
                  <a:pt x="1174" y="315"/>
                  <a:pt x="1207" y="349"/>
                  <a:pt x="1207" y="390"/>
                </a:cubicBezTo>
                <a:cubicBezTo>
                  <a:pt x="1207" y="431"/>
                  <a:pt x="1174" y="465"/>
                  <a:pt x="1133" y="465"/>
                </a:cubicBezTo>
                <a:cubicBezTo>
                  <a:pt x="1091" y="465"/>
                  <a:pt x="1058" y="431"/>
                  <a:pt x="1058" y="390"/>
                </a:cubicBezTo>
                <a:cubicBezTo>
                  <a:pt x="1058" y="349"/>
                  <a:pt x="1091" y="315"/>
                  <a:pt x="1133" y="315"/>
                </a:cubicBezTo>
                <a:close/>
                <a:moveTo>
                  <a:pt x="578" y="1021"/>
                </a:moveTo>
                <a:lnTo>
                  <a:pt x="578" y="1021"/>
                </a:lnTo>
                <a:cubicBezTo>
                  <a:pt x="524" y="1021"/>
                  <a:pt x="480" y="977"/>
                  <a:pt x="480" y="922"/>
                </a:cubicBezTo>
                <a:cubicBezTo>
                  <a:pt x="480" y="868"/>
                  <a:pt x="524" y="823"/>
                  <a:pt x="578" y="823"/>
                </a:cubicBezTo>
                <a:cubicBezTo>
                  <a:pt x="633" y="823"/>
                  <a:pt x="677" y="868"/>
                  <a:pt x="677" y="922"/>
                </a:cubicBezTo>
                <a:cubicBezTo>
                  <a:pt x="677" y="977"/>
                  <a:pt x="633" y="1021"/>
                  <a:pt x="578" y="1021"/>
                </a:cubicBezTo>
                <a:close/>
                <a:moveTo>
                  <a:pt x="578" y="743"/>
                </a:moveTo>
                <a:lnTo>
                  <a:pt x="578" y="743"/>
                </a:lnTo>
                <a:cubicBezTo>
                  <a:pt x="524" y="743"/>
                  <a:pt x="480" y="699"/>
                  <a:pt x="480" y="644"/>
                </a:cubicBezTo>
                <a:cubicBezTo>
                  <a:pt x="480" y="590"/>
                  <a:pt x="524" y="546"/>
                  <a:pt x="578" y="546"/>
                </a:cubicBezTo>
                <a:cubicBezTo>
                  <a:pt x="633" y="546"/>
                  <a:pt x="677" y="590"/>
                  <a:pt x="677" y="644"/>
                </a:cubicBezTo>
                <a:cubicBezTo>
                  <a:pt x="677" y="699"/>
                  <a:pt x="633" y="743"/>
                  <a:pt x="578" y="743"/>
                </a:cubicBezTo>
                <a:close/>
                <a:moveTo>
                  <a:pt x="601" y="465"/>
                </a:moveTo>
                <a:lnTo>
                  <a:pt x="601" y="465"/>
                </a:lnTo>
                <a:cubicBezTo>
                  <a:pt x="560" y="465"/>
                  <a:pt x="526" y="431"/>
                  <a:pt x="526" y="390"/>
                </a:cubicBezTo>
                <a:cubicBezTo>
                  <a:pt x="526" y="348"/>
                  <a:pt x="560" y="314"/>
                  <a:pt x="601" y="314"/>
                </a:cubicBezTo>
                <a:cubicBezTo>
                  <a:pt x="643" y="314"/>
                  <a:pt x="677" y="348"/>
                  <a:pt x="677" y="390"/>
                </a:cubicBezTo>
                <a:cubicBezTo>
                  <a:pt x="677" y="431"/>
                  <a:pt x="643" y="465"/>
                  <a:pt x="601" y="465"/>
                </a:cubicBezTo>
                <a:close/>
                <a:moveTo>
                  <a:pt x="867" y="1021"/>
                </a:moveTo>
                <a:lnTo>
                  <a:pt x="867" y="1021"/>
                </a:lnTo>
                <a:cubicBezTo>
                  <a:pt x="813" y="1021"/>
                  <a:pt x="769" y="977"/>
                  <a:pt x="769" y="922"/>
                </a:cubicBezTo>
                <a:cubicBezTo>
                  <a:pt x="769" y="868"/>
                  <a:pt x="813" y="823"/>
                  <a:pt x="867" y="823"/>
                </a:cubicBezTo>
                <a:cubicBezTo>
                  <a:pt x="922" y="823"/>
                  <a:pt x="966" y="868"/>
                  <a:pt x="966" y="922"/>
                </a:cubicBezTo>
                <a:cubicBezTo>
                  <a:pt x="966" y="977"/>
                  <a:pt x="922" y="1021"/>
                  <a:pt x="867" y="1021"/>
                </a:cubicBezTo>
                <a:close/>
                <a:moveTo>
                  <a:pt x="867" y="705"/>
                </a:moveTo>
                <a:lnTo>
                  <a:pt x="867" y="705"/>
                </a:lnTo>
                <a:cubicBezTo>
                  <a:pt x="813" y="705"/>
                  <a:pt x="769" y="661"/>
                  <a:pt x="769" y="607"/>
                </a:cubicBezTo>
                <a:cubicBezTo>
                  <a:pt x="769" y="552"/>
                  <a:pt x="813" y="508"/>
                  <a:pt x="867" y="508"/>
                </a:cubicBezTo>
                <a:cubicBezTo>
                  <a:pt x="922" y="508"/>
                  <a:pt x="966" y="552"/>
                  <a:pt x="966" y="607"/>
                </a:cubicBezTo>
                <a:cubicBezTo>
                  <a:pt x="966" y="661"/>
                  <a:pt x="922" y="705"/>
                  <a:pt x="867" y="705"/>
                </a:cubicBezTo>
                <a:close/>
                <a:moveTo>
                  <a:pt x="867" y="409"/>
                </a:moveTo>
                <a:lnTo>
                  <a:pt x="867" y="409"/>
                </a:lnTo>
                <a:cubicBezTo>
                  <a:pt x="813" y="409"/>
                  <a:pt x="769" y="365"/>
                  <a:pt x="769" y="310"/>
                </a:cubicBezTo>
                <a:cubicBezTo>
                  <a:pt x="769" y="256"/>
                  <a:pt x="813" y="212"/>
                  <a:pt x="867" y="212"/>
                </a:cubicBezTo>
                <a:cubicBezTo>
                  <a:pt x="922" y="212"/>
                  <a:pt x="966" y="256"/>
                  <a:pt x="966" y="310"/>
                </a:cubicBezTo>
                <a:cubicBezTo>
                  <a:pt x="966" y="365"/>
                  <a:pt x="922" y="409"/>
                  <a:pt x="867" y="409"/>
                </a:cubicBezTo>
                <a:close/>
                <a:moveTo>
                  <a:pt x="1156" y="1021"/>
                </a:moveTo>
                <a:lnTo>
                  <a:pt x="1156" y="1021"/>
                </a:lnTo>
                <a:cubicBezTo>
                  <a:pt x="1102" y="1021"/>
                  <a:pt x="1058" y="977"/>
                  <a:pt x="1058" y="922"/>
                </a:cubicBezTo>
                <a:cubicBezTo>
                  <a:pt x="1058" y="868"/>
                  <a:pt x="1102" y="823"/>
                  <a:pt x="1156" y="823"/>
                </a:cubicBezTo>
                <a:cubicBezTo>
                  <a:pt x="1211" y="823"/>
                  <a:pt x="1255" y="868"/>
                  <a:pt x="1255" y="922"/>
                </a:cubicBezTo>
                <a:cubicBezTo>
                  <a:pt x="1255" y="977"/>
                  <a:pt x="1211" y="1021"/>
                  <a:pt x="1156" y="1021"/>
                </a:cubicBezTo>
                <a:close/>
                <a:moveTo>
                  <a:pt x="1156" y="743"/>
                </a:moveTo>
                <a:lnTo>
                  <a:pt x="1156" y="743"/>
                </a:lnTo>
                <a:cubicBezTo>
                  <a:pt x="1102" y="743"/>
                  <a:pt x="1058" y="699"/>
                  <a:pt x="1058" y="644"/>
                </a:cubicBezTo>
                <a:cubicBezTo>
                  <a:pt x="1058" y="590"/>
                  <a:pt x="1102" y="546"/>
                  <a:pt x="1156" y="546"/>
                </a:cubicBezTo>
                <a:cubicBezTo>
                  <a:pt x="1211" y="546"/>
                  <a:pt x="1255" y="590"/>
                  <a:pt x="1255" y="644"/>
                </a:cubicBezTo>
                <a:cubicBezTo>
                  <a:pt x="1255" y="699"/>
                  <a:pt x="1211" y="743"/>
                  <a:pt x="1156" y="743"/>
                </a:cubicBezTo>
                <a:close/>
                <a:moveTo>
                  <a:pt x="298" y="1603"/>
                </a:moveTo>
                <a:cubicBezTo>
                  <a:pt x="298" y="1917"/>
                  <a:pt x="553" y="2172"/>
                  <a:pt x="867" y="2172"/>
                </a:cubicBezTo>
                <a:cubicBezTo>
                  <a:pt x="1182" y="2172"/>
                  <a:pt x="1437" y="1917"/>
                  <a:pt x="1437" y="1603"/>
                </a:cubicBezTo>
                <a:lnTo>
                  <a:pt x="1437" y="1332"/>
                </a:lnTo>
                <a:lnTo>
                  <a:pt x="298" y="1332"/>
                </a:lnTo>
                <a:lnTo>
                  <a:pt x="298" y="1603"/>
                </a:lnTo>
                <a:close/>
                <a:moveTo>
                  <a:pt x="682" y="2462"/>
                </a:moveTo>
                <a:cubicBezTo>
                  <a:pt x="702" y="2467"/>
                  <a:pt x="716" y="2484"/>
                  <a:pt x="716" y="2505"/>
                </a:cubicBezTo>
                <a:lnTo>
                  <a:pt x="716" y="2470"/>
                </a:lnTo>
                <a:cubicBezTo>
                  <a:pt x="705" y="2468"/>
                  <a:pt x="693" y="2465"/>
                  <a:pt x="682" y="2462"/>
                </a:cubicBezTo>
                <a:close/>
                <a:moveTo>
                  <a:pt x="1005" y="2513"/>
                </a:moveTo>
                <a:cubicBezTo>
                  <a:pt x="1005" y="2494"/>
                  <a:pt x="1017" y="2477"/>
                  <a:pt x="1034" y="2471"/>
                </a:cubicBezTo>
                <a:cubicBezTo>
                  <a:pt x="1025" y="2473"/>
                  <a:pt x="1015" y="2475"/>
                  <a:pt x="1005" y="2476"/>
                </a:cubicBezTo>
                <a:lnTo>
                  <a:pt x="1005" y="2513"/>
                </a:lnTo>
                <a:close/>
                <a:moveTo>
                  <a:pt x="1561" y="1329"/>
                </a:moveTo>
                <a:lnTo>
                  <a:pt x="1561" y="1332"/>
                </a:lnTo>
                <a:lnTo>
                  <a:pt x="1561" y="1630"/>
                </a:lnTo>
                <a:cubicBezTo>
                  <a:pt x="1561" y="1984"/>
                  <a:pt x="1322" y="2270"/>
                  <a:pt x="998" y="2326"/>
                </a:cubicBezTo>
                <a:cubicBezTo>
                  <a:pt x="960" y="2332"/>
                  <a:pt x="921" y="2336"/>
                  <a:pt x="881" y="2336"/>
                </a:cubicBezTo>
                <a:cubicBezTo>
                  <a:pt x="828" y="2336"/>
                  <a:pt x="776" y="2330"/>
                  <a:pt x="726" y="2319"/>
                </a:cubicBezTo>
                <a:cubicBezTo>
                  <a:pt x="401" y="2249"/>
                  <a:pt x="149" y="1962"/>
                  <a:pt x="149" y="1630"/>
                </a:cubicBezTo>
                <a:lnTo>
                  <a:pt x="149" y="1334"/>
                </a:lnTo>
                <a:lnTo>
                  <a:pt x="0" y="1334"/>
                </a:lnTo>
                <a:lnTo>
                  <a:pt x="0" y="1630"/>
                </a:lnTo>
                <a:cubicBezTo>
                  <a:pt x="0" y="2028"/>
                  <a:pt x="296" y="2371"/>
                  <a:pt x="681" y="2462"/>
                </a:cubicBezTo>
                <a:cubicBezTo>
                  <a:pt x="681" y="2462"/>
                  <a:pt x="681" y="2462"/>
                  <a:pt x="682" y="2462"/>
                </a:cubicBezTo>
                <a:cubicBezTo>
                  <a:pt x="693" y="2465"/>
                  <a:pt x="705" y="2468"/>
                  <a:pt x="716" y="2470"/>
                </a:cubicBezTo>
                <a:lnTo>
                  <a:pt x="716" y="2505"/>
                </a:lnTo>
                <a:lnTo>
                  <a:pt x="716" y="2786"/>
                </a:lnTo>
                <a:lnTo>
                  <a:pt x="716" y="2795"/>
                </a:lnTo>
                <a:cubicBezTo>
                  <a:pt x="716" y="2824"/>
                  <a:pt x="693" y="2848"/>
                  <a:pt x="664" y="2848"/>
                </a:cubicBezTo>
                <a:lnTo>
                  <a:pt x="350" y="2848"/>
                </a:lnTo>
                <a:cubicBezTo>
                  <a:pt x="242" y="2848"/>
                  <a:pt x="154" y="2936"/>
                  <a:pt x="154" y="3044"/>
                </a:cubicBezTo>
                <a:cubicBezTo>
                  <a:pt x="154" y="3152"/>
                  <a:pt x="242" y="3240"/>
                  <a:pt x="350" y="3240"/>
                </a:cubicBezTo>
                <a:lnTo>
                  <a:pt x="1383" y="3240"/>
                </a:lnTo>
                <a:cubicBezTo>
                  <a:pt x="1491" y="3240"/>
                  <a:pt x="1579" y="3152"/>
                  <a:pt x="1579" y="3044"/>
                </a:cubicBezTo>
                <a:cubicBezTo>
                  <a:pt x="1579" y="2936"/>
                  <a:pt x="1491" y="2848"/>
                  <a:pt x="1383" y="2848"/>
                </a:cubicBezTo>
                <a:lnTo>
                  <a:pt x="1058" y="2848"/>
                </a:lnTo>
                <a:cubicBezTo>
                  <a:pt x="1029" y="2848"/>
                  <a:pt x="1005" y="2824"/>
                  <a:pt x="1005" y="2795"/>
                </a:cubicBezTo>
                <a:lnTo>
                  <a:pt x="1005" y="2786"/>
                </a:lnTo>
                <a:lnTo>
                  <a:pt x="1005" y="2513"/>
                </a:lnTo>
                <a:lnTo>
                  <a:pt x="1005" y="2476"/>
                </a:lnTo>
                <a:cubicBezTo>
                  <a:pt x="1015" y="2475"/>
                  <a:pt x="1025" y="2473"/>
                  <a:pt x="1034" y="2471"/>
                </a:cubicBezTo>
                <a:cubicBezTo>
                  <a:pt x="1039" y="2469"/>
                  <a:pt x="1044" y="2468"/>
                  <a:pt x="1050" y="2468"/>
                </a:cubicBezTo>
                <a:cubicBezTo>
                  <a:pt x="1050" y="2468"/>
                  <a:pt x="1050" y="2468"/>
                  <a:pt x="1050" y="2468"/>
                </a:cubicBezTo>
                <a:cubicBezTo>
                  <a:pt x="1431" y="2390"/>
                  <a:pt x="1710" y="2050"/>
                  <a:pt x="1710" y="1630"/>
                </a:cubicBezTo>
                <a:lnTo>
                  <a:pt x="1710" y="1332"/>
                </a:lnTo>
                <a:lnTo>
                  <a:pt x="1710" y="1329"/>
                </a:lnTo>
                <a:lnTo>
                  <a:pt x="1561" y="132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矩形 11"/>
          <p:cNvSpPr/>
          <p:nvPr/>
        </p:nvSpPr>
        <p:spPr bwMode="auto">
          <a:xfrm>
            <a:off x="3684780" y="4081612"/>
            <a:ext cx="720080" cy="64807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3684780" y="4838357"/>
            <a:ext cx="720080" cy="64807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3764941" y="4109566"/>
            <a:ext cx="595035" cy="584775"/>
          </a:xfrm>
          <a:prstGeom prst="rect">
            <a:avLst/>
          </a:prstGeom>
          <a:noFill/>
        </p:spPr>
        <p:txBody>
          <a:bodyPr wrap="none" rtlCol="0">
            <a:spAutoFit/>
          </a:bodyPr>
          <a:lstStyle/>
          <a:p>
            <a:r>
              <a:rPr lang="zh-CN" altLang="en-US" sz="3200" dirty="0">
                <a:solidFill>
                  <a:schemeClr val="accent2"/>
                </a:solidFill>
                <a:latin typeface="+mj-ea"/>
                <a:ea typeface="+mj-ea"/>
              </a:rPr>
              <a:t>一</a:t>
            </a:r>
          </a:p>
        </p:txBody>
      </p:sp>
      <p:sp>
        <p:nvSpPr>
          <p:cNvPr id="15" name="TextBox 14"/>
          <p:cNvSpPr txBox="1"/>
          <p:nvPr/>
        </p:nvSpPr>
        <p:spPr>
          <a:xfrm>
            <a:off x="3764941" y="4866311"/>
            <a:ext cx="595035" cy="584775"/>
          </a:xfrm>
          <a:prstGeom prst="rect">
            <a:avLst/>
          </a:prstGeom>
          <a:noFill/>
        </p:spPr>
        <p:txBody>
          <a:bodyPr wrap="none" rtlCol="0">
            <a:spAutoFit/>
          </a:bodyPr>
          <a:lstStyle/>
          <a:p>
            <a:r>
              <a:rPr lang="zh-CN" altLang="en-US" sz="3200" dirty="0">
                <a:solidFill>
                  <a:schemeClr val="accent2"/>
                </a:solidFill>
                <a:latin typeface="+mj-ea"/>
                <a:ea typeface="+mj-ea"/>
              </a:rPr>
              <a:t>二</a:t>
            </a:r>
          </a:p>
        </p:txBody>
      </p:sp>
      <p:sp>
        <p:nvSpPr>
          <p:cNvPr id="16" name="矩形 15"/>
          <p:cNvSpPr/>
          <p:nvPr/>
        </p:nvSpPr>
        <p:spPr bwMode="auto">
          <a:xfrm>
            <a:off x="4504586" y="4081612"/>
            <a:ext cx="6453002" cy="64807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4504586" y="4838357"/>
            <a:ext cx="6453002" cy="64807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7"/>
          <p:cNvSpPr txBox="1"/>
          <p:nvPr/>
        </p:nvSpPr>
        <p:spPr>
          <a:xfrm>
            <a:off x="4511539" y="4154356"/>
            <a:ext cx="6120680" cy="461665"/>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dirty="0">
                <a:solidFill>
                  <a:schemeClr val="accent2"/>
                </a:solidFill>
              </a:rPr>
              <a:t>完善和健全各项制度，切实加强作风建设。</a:t>
            </a:r>
          </a:p>
        </p:txBody>
      </p:sp>
      <p:sp>
        <p:nvSpPr>
          <p:cNvPr id="19" name="TextBox 18"/>
          <p:cNvSpPr txBox="1"/>
          <p:nvPr/>
        </p:nvSpPr>
        <p:spPr>
          <a:xfrm>
            <a:off x="4511539" y="4926866"/>
            <a:ext cx="6120680" cy="461665"/>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dirty="0">
                <a:solidFill>
                  <a:schemeClr val="accent2"/>
                </a:solidFill>
              </a:rPr>
              <a:t>纠建并举，狠抓行风建设。</a:t>
            </a:r>
          </a:p>
        </p:txBody>
      </p:sp>
    </p:spTree>
  </p:cSld>
  <p:clrMapOvr>
    <a:masterClrMapping/>
  </p:clrMapOvr>
  <mc:AlternateContent xmlns:mc="http://schemas.openxmlformats.org/markup-compatibility/2006" xmlns:p14="http://schemas.microsoft.com/office/powerpoint/2010/main">
    <mc:Choice Requires="p14">
      <p:transition spd="slow" p14:dur="800" advTm="5831">
        <p14:prism isInverted="1"/>
      </p:transition>
    </mc:Choice>
    <mc:Fallback xmlns="">
      <p:transition spd="slow" advTm="58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90"/>
                                          </p:val>
                                        </p:tav>
                                        <p:tav tm="100000">
                                          <p:val>
                                            <p:fltVal val="0"/>
                                          </p:val>
                                        </p:tav>
                                      </p:tavLst>
                                    </p:anim>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1.28659E-6 -1.11111E-6 L 1.28659E-6 -0.14236 " pathEditMode="relative" rAng="0" ptsTypes="AA">
                                      <p:cBhvr>
                                        <p:cTn id="28" dur="500" spd="-100000" fill="hold"/>
                                        <p:tgtEl>
                                          <p:spTgt spid="12"/>
                                        </p:tgtEl>
                                        <p:attrNameLst>
                                          <p:attrName>ppt_x</p:attrName>
                                          <p:attrName>ppt_y</p:attrName>
                                        </p:attrNameLst>
                                      </p:cBhvr>
                                      <p:rCtr x="0" y="-7130"/>
                                    </p:animMotion>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25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300" fill="hold"/>
                                        <p:tgtEl>
                                          <p:spTgt spid="14"/>
                                        </p:tgtEl>
                                        <p:attrNameLst>
                                          <p:attrName>ppt_w</p:attrName>
                                        </p:attrNameLst>
                                      </p:cBhvr>
                                      <p:tavLst>
                                        <p:tav tm="0">
                                          <p:val>
                                            <p:fltVal val="0"/>
                                          </p:val>
                                        </p:tav>
                                        <p:tav tm="100000">
                                          <p:val>
                                            <p:strVal val="#ppt_w"/>
                                          </p:val>
                                        </p:tav>
                                      </p:tavLst>
                                    </p:anim>
                                    <p:anim calcmode="lin" valueType="num">
                                      <p:cBhvr>
                                        <p:cTn id="46" dur="300" fill="hold"/>
                                        <p:tgtEl>
                                          <p:spTgt spid="14"/>
                                        </p:tgtEl>
                                        <p:attrNameLst>
                                          <p:attrName>ppt_h</p:attrName>
                                        </p:attrNameLst>
                                      </p:cBhvr>
                                      <p:tavLst>
                                        <p:tav tm="0">
                                          <p:val>
                                            <p:fltVal val="0"/>
                                          </p:val>
                                        </p:tav>
                                        <p:tav tm="100000">
                                          <p:val>
                                            <p:strVal val="#ppt_h"/>
                                          </p:val>
                                        </p:tav>
                                      </p:tavLst>
                                    </p:anim>
                                    <p:anim calcmode="lin" valueType="num">
                                      <p:cBhvr>
                                        <p:cTn id="47" dur="300" fill="hold"/>
                                        <p:tgtEl>
                                          <p:spTgt spid="14"/>
                                        </p:tgtEl>
                                        <p:attrNameLst>
                                          <p:attrName>style.rotation</p:attrName>
                                        </p:attrNameLst>
                                      </p:cBhvr>
                                      <p:tavLst>
                                        <p:tav tm="0">
                                          <p:val>
                                            <p:fltVal val="90"/>
                                          </p:val>
                                        </p:tav>
                                        <p:tav tm="100000">
                                          <p:val>
                                            <p:fltVal val="0"/>
                                          </p:val>
                                        </p:tav>
                                      </p:tavLst>
                                    </p:anim>
                                    <p:animEffect transition="in" filter="fade">
                                      <p:cBhvr>
                                        <p:cTn id="48" dur="300"/>
                                        <p:tgtEl>
                                          <p:spTgt spid="1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300" fill="hold"/>
                                        <p:tgtEl>
                                          <p:spTgt spid="15"/>
                                        </p:tgtEl>
                                        <p:attrNameLst>
                                          <p:attrName>ppt_w</p:attrName>
                                        </p:attrNameLst>
                                      </p:cBhvr>
                                      <p:tavLst>
                                        <p:tav tm="0">
                                          <p:val>
                                            <p:fltVal val="0"/>
                                          </p:val>
                                        </p:tav>
                                        <p:tav tm="100000">
                                          <p:val>
                                            <p:strVal val="#ppt_w"/>
                                          </p:val>
                                        </p:tav>
                                      </p:tavLst>
                                    </p:anim>
                                    <p:anim calcmode="lin" valueType="num">
                                      <p:cBhvr>
                                        <p:cTn id="52" dur="300" fill="hold"/>
                                        <p:tgtEl>
                                          <p:spTgt spid="15"/>
                                        </p:tgtEl>
                                        <p:attrNameLst>
                                          <p:attrName>ppt_h</p:attrName>
                                        </p:attrNameLst>
                                      </p:cBhvr>
                                      <p:tavLst>
                                        <p:tav tm="0">
                                          <p:val>
                                            <p:fltVal val="0"/>
                                          </p:val>
                                        </p:tav>
                                        <p:tav tm="100000">
                                          <p:val>
                                            <p:strVal val="#ppt_h"/>
                                          </p:val>
                                        </p:tav>
                                      </p:tavLst>
                                    </p:anim>
                                    <p:anim calcmode="lin" valueType="num">
                                      <p:cBhvr>
                                        <p:cTn id="53" dur="300" fill="hold"/>
                                        <p:tgtEl>
                                          <p:spTgt spid="15"/>
                                        </p:tgtEl>
                                        <p:attrNameLst>
                                          <p:attrName>style.rotation</p:attrName>
                                        </p:attrNameLst>
                                      </p:cBhvr>
                                      <p:tavLst>
                                        <p:tav tm="0">
                                          <p:val>
                                            <p:fltVal val="90"/>
                                          </p:val>
                                        </p:tav>
                                        <p:tav tm="100000">
                                          <p:val>
                                            <p:fltVal val="0"/>
                                          </p:val>
                                        </p:tav>
                                      </p:tavLst>
                                    </p:anim>
                                    <p:animEffect transition="in" filter="fade">
                                      <p:cBhvr>
                                        <p:cTn id="54" dur="300"/>
                                        <p:tgtEl>
                                          <p:spTgt spid="15"/>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11" grpId="0" animBg="1"/>
      <p:bldP spid="12" grpId="0" animBg="1"/>
      <p:bldP spid="12" grpId="1" animBg="1"/>
      <p:bldP spid="13" grpId="0" animBg="1"/>
      <p:bldP spid="14" grpId="0"/>
      <p:bldP spid="15" grpId="0"/>
      <p:bldP spid="16" grpId="0" animBg="1"/>
      <p:bldP spid="17" grpId="0" animBg="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1723689" y="764704"/>
            <a:ext cx="72008" cy="60932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3</a:t>
            </a:r>
            <a:endParaRPr lang="zh-CN" altLang="en-US" sz="2000" dirty="0">
              <a:solidFill>
                <a:schemeClr val="accent2"/>
              </a:solidFill>
            </a:endParaRPr>
          </a:p>
        </p:txBody>
      </p:sp>
      <p:sp>
        <p:nvSpPr>
          <p:cNvPr id="8" name="TextBox 7"/>
          <p:cNvSpPr txBox="1"/>
          <p:nvPr/>
        </p:nvSpPr>
        <p:spPr>
          <a:xfrm>
            <a:off x="1476540" y="116632"/>
            <a:ext cx="7725192" cy="523220"/>
          </a:xfrm>
          <a:prstGeom prst="rect">
            <a:avLst/>
          </a:prstGeom>
          <a:noFill/>
        </p:spPr>
        <p:txBody>
          <a:bodyPr wrap="none" rtlCol="0">
            <a:spAutoFit/>
          </a:bodyPr>
          <a:lstStyle/>
          <a:p>
            <a:r>
              <a:rPr lang="zh-CN" altLang="en-US" sz="2800" b="1" dirty="0">
                <a:solidFill>
                  <a:schemeClr val="accent4"/>
                </a:solidFill>
                <a:latin typeface="+mj-ea"/>
                <a:ea typeface="+mj-ea"/>
              </a:rPr>
              <a:t>一、完善和健全各项制度，切实加强作风建设。</a:t>
            </a:r>
          </a:p>
        </p:txBody>
      </p:sp>
      <p:cxnSp>
        <p:nvCxnSpPr>
          <p:cNvPr id="5" name="直接连接符 4"/>
          <p:cNvCxnSpPr/>
          <p:nvPr/>
        </p:nvCxnSpPr>
        <p:spPr bwMode="auto">
          <a:xfrm>
            <a:off x="1705893" y="2311966"/>
            <a:ext cx="64807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p:cNvSpPr/>
          <p:nvPr/>
        </p:nvSpPr>
        <p:spPr bwMode="auto">
          <a:xfrm>
            <a:off x="2353965" y="1087060"/>
            <a:ext cx="8640960" cy="241394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椭圆 9"/>
          <p:cNvSpPr/>
          <p:nvPr/>
        </p:nvSpPr>
        <p:spPr bwMode="auto">
          <a:xfrm>
            <a:off x="1600735" y="659546"/>
            <a:ext cx="317916" cy="317916"/>
          </a:xfrm>
          <a:prstGeom prst="ellipse">
            <a:avLst/>
          </a:prstGeom>
          <a:solidFill>
            <a:schemeClr val="tx1"/>
          </a:solidFill>
          <a:ln w="1270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cxnSp>
        <p:nvCxnSpPr>
          <p:cNvPr id="14" name="直接连接符 13"/>
          <p:cNvCxnSpPr/>
          <p:nvPr/>
        </p:nvCxnSpPr>
        <p:spPr bwMode="auto">
          <a:xfrm>
            <a:off x="1724561" y="4854476"/>
            <a:ext cx="64807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矩形 14"/>
          <p:cNvSpPr/>
          <p:nvPr/>
        </p:nvSpPr>
        <p:spPr bwMode="auto">
          <a:xfrm>
            <a:off x="2372633" y="3984978"/>
            <a:ext cx="8640960" cy="196430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TextBox 22"/>
          <p:cNvSpPr txBox="1"/>
          <p:nvPr/>
        </p:nvSpPr>
        <p:spPr>
          <a:xfrm>
            <a:off x="2535318" y="1223525"/>
            <a:ext cx="8315591" cy="461665"/>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b="1" dirty="0">
                <a:solidFill>
                  <a:schemeClr val="accent2"/>
                </a:solidFill>
              </a:rPr>
              <a:t>一是认真执行各项管理制度。</a:t>
            </a:r>
          </a:p>
        </p:txBody>
      </p:sp>
      <p:sp>
        <p:nvSpPr>
          <p:cNvPr id="24" name="TextBox 23"/>
          <p:cNvSpPr txBox="1"/>
          <p:nvPr/>
        </p:nvSpPr>
        <p:spPr>
          <a:xfrm>
            <a:off x="2535318" y="1725776"/>
            <a:ext cx="8315591" cy="1631216"/>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solidFill>
                  <a:schemeClr val="accent2"/>
                </a:solidFill>
              </a:rPr>
              <a:t>严格请假、考勤、签到等日常工作制度，规定上班期间不做与工作无关的事情</a:t>
            </a:r>
            <a:r>
              <a:rPr lang="en-US" altLang="zh-CN" dirty="0">
                <a:solidFill>
                  <a:schemeClr val="accent2"/>
                </a:solidFill>
              </a:rPr>
              <a:t>;</a:t>
            </a:r>
            <a:r>
              <a:rPr lang="zh-CN" altLang="en-US" dirty="0">
                <a:solidFill>
                  <a:schemeClr val="accent2"/>
                </a:solidFill>
              </a:rPr>
              <a:t>加强单位车辆管理，严格执行公务车辆管理及配备的制度。实行办公室统一派车制，提高用车效率，公务车辆定点存放、保养维修，杜绝公车私驾等违规行为</a:t>
            </a:r>
            <a:r>
              <a:rPr lang="en-US" altLang="zh-CN" dirty="0">
                <a:solidFill>
                  <a:schemeClr val="accent2"/>
                </a:solidFill>
              </a:rPr>
              <a:t>;</a:t>
            </a:r>
            <a:r>
              <a:rPr lang="zh-CN" altLang="en-US" dirty="0">
                <a:solidFill>
                  <a:schemeClr val="accent2"/>
                </a:solidFill>
              </a:rPr>
              <a:t>规定各项公务接待须经集体研究决定，杜绝铺张浪费，按程序上报备要客来访报告单。</a:t>
            </a:r>
          </a:p>
        </p:txBody>
      </p:sp>
      <p:sp>
        <p:nvSpPr>
          <p:cNvPr id="28" name="椭圆 27"/>
          <p:cNvSpPr/>
          <p:nvPr/>
        </p:nvSpPr>
        <p:spPr bwMode="auto">
          <a:xfrm>
            <a:off x="1600735" y="2157270"/>
            <a:ext cx="317916" cy="317916"/>
          </a:xfrm>
          <a:prstGeom prst="ellipse">
            <a:avLst/>
          </a:prstGeom>
          <a:solidFill>
            <a:schemeClr val="tx1"/>
          </a:solidFill>
          <a:ln w="1270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椭圆 28"/>
          <p:cNvSpPr/>
          <p:nvPr/>
        </p:nvSpPr>
        <p:spPr bwMode="auto">
          <a:xfrm>
            <a:off x="1600735" y="4695518"/>
            <a:ext cx="317916" cy="317916"/>
          </a:xfrm>
          <a:prstGeom prst="ellipse">
            <a:avLst/>
          </a:prstGeom>
          <a:solidFill>
            <a:schemeClr val="tx1"/>
          </a:solidFill>
          <a:ln w="1270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TextBox 29"/>
          <p:cNvSpPr txBox="1"/>
          <p:nvPr/>
        </p:nvSpPr>
        <p:spPr>
          <a:xfrm>
            <a:off x="2535318" y="4092849"/>
            <a:ext cx="8315591" cy="83099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b="1" dirty="0">
                <a:solidFill>
                  <a:schemeClr val="accent2"/>
                </a:solidFill>
              </a:rPr>
              <a:t>二是进一步深化首问负责制、限时办结制、服务承诺制、责任追究制。</a:t>
            </a:r>
          </a:p>
        </p:txBody>
      </p:sp>
      <p:sp>
        <p:nvSpPr>
          <p:cNvPr id="31" name="TextBox 30"/>
          <p:cNvSpPr txBox="1"/>
          <p:nvPr/>
        </p:nvSpPr>
        <p:spPr>
          <a:xfrm>
            <a:off x="2535318" y="4941168"/>
            <a:ext cx="8315591" cy="707886"/>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solidFill>
                  <a:schemeClr val="accent2"/>
                </a:solidFill>
              </a:rPr>
              <a:t>始终做到热情接待，耐心听讲，认真受理，服务周到，彻底杜绝门难进、脸难看、话难听、事难办的问题，建立作风建设长效机制。</a:t>
            </a:r>
          </a:p>
        </p:txBody>
      </p:sp>
    </p:spTree>
  </p:cSld>
  <p:clrMapOvr>
    <a:masterClrMapping/>
  </p:clrMapOvr>
  <mc:AlternateContent xmlns:mc="http://schemas.openxmlformats.org/markup-compatibility/2006" xmlns:p14="http://schemas.microsoft.com/office/powerpoint/2010/main">
    <mc:Choice Requires="p14">
      <p:transition spd="slow" p14:dur="800" advTm="9093">
        <p14:prism isInverted="1"/>
      </p:transition>
    </mc:Choice>
    <mc:Fallback xmlns="">
      <p:transition spd="slow" advTm="9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799"/>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299"/>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800"/>
                                        <p:tgtEl>
                                          <p:spTgt spid="27"/>
                                        </p:tgtEl>
                                      </p:cBhvr>
                                    </p:animEffect>
                                  </p:childTnLst>
                                </p:cTn>
                              </p:par>
                            </p:childTnLst>
                          </p:cTn>
                        </p:par>
                        <p:par>
                          <p:cTn id="33" fill="hold">
                            <p:stCondLst>
                              <p:cond delay="3299"/>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3799"/>
                            </p:stCondLst>
                            <p:childTnLst>
                              <p:par>
                                <p:cTn id="40" presetID="22" presetClass="entr" presetSubtype="8"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4299"/>
                            </p:stCondLst>
                            <p:childTnLst>
                              <p:par>
                                <p:cTn id="44" presetID="2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4799"/>
                            </p:stCondLst>
                            <p:childTnLst>
                              <p:par>
                                <p:cTn id="48" presetID="31"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 calcmode="lin" valueType="num">
                                      <p:cBhvr>
                                        <p:cTn id="52" dur="500" fill="hold"/>
                                        <p:tgtEl>
                                          <p:spTgt spid="23"/>
                                        </p:tgtEl>
                                        <p:attrNameLst>
                                          <p:attrName>style.rotation</p:attrName>
                                        </p:attrNameLst>
                                      </p:cBhvr>
                                      <p:tavLst>
                                        <p:tav tm="0">
                                          <p:val>
                                            <p:fltVal val="90"/>
                                          </p:val>
                                        </p:tav>
                                        <p:tav tm="100000">
                                          <p:val>
                                            <p:fltVal val="0"/>
                                          </p:val>
                                        </p:tav>
                                      </p:tavLst>
                                    </p:anim>
                                    <p:animEffect transition="in" filter="fade">
                                      <p:cBhvr>
                                        <p:cTn id="53" dur="500"/>
                                        <p:tgtEl>
                                          <p:spTgt spid="23"/>
                                        </p:tgtEl>
                                      </p:cBhvr>
                                    </p:animEffect>
                                  </p:childTnLst>
                                </p:cTn>
                              </p:par>
                            </p:childTnLst>
                          </p:cTn>
                        </p:par>
                        <p:par>
                          <p:cTn id="54" fill="hold">
                            <p:stCondLst>
                              <p:cond delay="5299"/>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par>
                          <p:cTn id="58" fill="hold">
                            <p:stCondLst>
                              <p:cond delay="5799"/>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6299"/>
                            </p:stCondLst>
                            <p:childTnLst>
                              <p:par>
                                <p:cTn id="65" presetID="22" presetClass="entr" presetSubtype="8"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par>
                          <p:cTn id="68" fill="hold">
                            <p:stCondLst>
                              <p:cond delay="6799"/>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7299"/>
                            </p:stCondLst>
                            <p:childTnLst>
                              <p:par>
                                <p:cTn id="73" presetID="31"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 calcmode="lin" valueType="num">
                                      <p:cBhvr>
                                        <p:cTn id="77" dur="500" fill="hold"/>
                                        <p:tgtEl>
                                          <p:spTgt spid="30"/>
                                        </p:tgtEl>
                                        <p:attrNameLst>
                                          <p:attrName>style.rotation</p:attrName>
                                        </p:attrNameLst>
                                      </p:cBhvr>
                                      <p:tavLst>
                                        <p:tav tm="0">
                                          <p:val>
                                            <p:fltVal val="90"/>
                                          </p:val>
                                        </p:tav>
                                        <p:tav tm="100000">
                                          <p:val>
                                            <p:fltVal val="0"/>
                                          </p:val>
                                        </p:tav>
                                      </p:tavLst>
                                    </p:anim>
                                    <p:animEffect transition="in" filter="fade">
                                      <p:cBhvr>
                                        <p:cTn id="78" dur="500"/>
                                        <p:tgtEl>
                                          <p:spTgt spid="30"/>
                                        </p:tgtEl>
                                      </p:cBhvr>
                                    </p:animEffect>
                                  </p:childTnLst>
                                </p:cTn>
                              </p:par>
                            </p:childTnLst>
                          </p:cTn>
                        </p:par>
                        <p:par>
                          <p:cTn id="79" fill="hold">
                            <p:stCondLst>
                              <p:cond delay="7799"/>
                            </p:stCondLst>
                            <p:childTnLst>
                              <p:par>
                                <p:cTn id="80" presetID="22" presetClass="entr" presetSubtype="1"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up)">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animBg="1"/>
      <p:bldP spid="7" grpId="0"/>
      <p:bldP spid="8" grpId="0"/>
      <p:bldP spid="9" grpId="0" animBg="1"/>
      <p:bldP spid="10" grpId="0" animBg="1"/>
      <p:bldP spid="15" grpId="0" animBg="1"/>
      <p:bldP spid="23" grpId="0"/>
      <p:bldP spid="24" grpId="0"/>
      <p:bldP spid="28" grpId="0" animBg="1"/>
      <p:bldP spid="29" grpId="0" animBg="1"/>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723689" y="-27384"/>
            <a:ext cx="72008" cy="60932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9" name="直接连接符 8"/>
          <p:cNvCxnSpPr/>
          <p:nvPr/>
        </p:nvCxnSpPr>
        <p:spPr bwMode="auto">
          <a:xfrm>
            <a:off x="1705893" y="1807911"/>
            <a:ext cx="64807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矩形 9"/>
          <p:cNvSpPr/>
          <p:nvPr/>
        </p:nvSpPr>
        <p:spPr bwMode="auto">
          <a:xfrm>
            <a:off x="2353965" y="583005"/>
            <a:ext cx="8640960" cy="241394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椭圆 10"/>
          <p:cNvSpPr/>
          <p:nvPr/>
        </p:nvSpPr>
        <p:spPr bwMode="auto">
          <a:xfrm>
            <a:off x="1600735" y="5906954"/>
            <a:ext cx="317916" cy="317916"/>
          </a:xfrm>
          <a:prstGeom prst="ellipse">
            <a:avLst/>
          </a:prstGeom>
          <a:solidFill>
            <a:schemeClr val="tx1"/>
          </a:solidFill>
          <a:ln w="1270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cxnSp>
        <p:nvCxnSpPr>
          <p:cNvPr id="12" name="直接连接符 11"/>
          <p:cNvCxnSpPr/>
          <p:nvPr/>
        </p:nvCxnSpPr>
        <p:spPr bwMode="auto">
          <a:xfrm>
            <a:off x="1724561" y="4710461"/>
            <a:ext cx="64807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矩形 12"/>
          <p:cNvSpPr/>
          <p:nvPr/>
        </p:nvSpPr>
        <p:spPr bwMode="auto">
          <a:xfrm>
            <a:off x="2372633" y="3912971"/>
            <a:ext cx="8640960" cy="1604261"/>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2535318" y="719470"/>
            <a:ext cx="8315591" cy="83099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b="1" dirty="0">
                <a:solidFill>
                  <a:schemeClr val="accent2"/>
                </a:solidFill>
              </a:rPr>
              <a:t>三是强化教育监督管理，从源头上预防、杜绝不廉洁行为的发生。</a:t>
            </a:r>
          </a:p>
        </p:txBody>
      </p:sp>
      <p:sp>
        <p:nvSpPr>
          <p:cNvPr id="15" name="TextBox 14"/>
          <p:cNvSpPr txBox="1"/>
          <p:nvPr/>
        </p:nvSpPr>
        <p:spPr>
          <a:xfrm>
            <a:off x="2535318" y="1653215"/>
            <a:ext cx="8315591" cy="1015663"/>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solidFill>
                  <a:schemeClr val="accent2"/>
                </a:solidFill>
              </a:rPr>
              <a:t>严格控制单位公务接待、出差、用车等公用经费支出，管理使用好项目经费，健全完善财、物管理制度，强化厉行节约，全面推进廉政建设，把思想和精力用在为民服务上，践行群众路线，突出为民务实清廉主题。</a:t>
            </a:r>
          </a:p>
        </p:txBody>
      </p:sp>
      <p:sp>
        <p:nvSpPr>
          <p:cNvPr id="16" name="椭圆 15"/>
          <p:cNvSpPr/>
          <p:nvPr/>
        </p:nvSpPr>
        <p:spPr bwMode="auto">
          <a:xfrm>
            <a:off x="1600735" y="1653215"/>
            <a:ext cx="317916" cy="317916"/>
          </a:xfrm>
          <a:prstGeom prst="ellipse">
            <a:avLst/>
          </a:prstGeom>
          <a:solidFill>
            <a:schemeClr val="tx1"/>
          </a:solidFill>
          <a:ln w="1270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椭圆 16"/>
          <p:cNvSpPr/>
          <p:nvPr/>
        </p:nvSpPr>
        <p:spPr bwMode="auto">
          <a:xfrm>
            <a:off x="1600735" y="4551503"/>
            <a:ext cx="317916" cy="317916"/>
          </a:xfrm>
          <a:prstGeom prst="ellipse">
            <a:avLst/>
          </a:prstGeom>
          <a:solidFill>
            <a:schemeClr val="tx1"/>
          </a:solidFill>
          <a:ln w="12700"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7"/>
          <p:cNvSpPr txBox="1"/>
          <p:nvPr/>
        </p:nvSpPr>
        <p:spPr>
          <a:xfrm>
            <a:off x="2535318" y="4020842"/>
            <a:ext cx="8315591" cy="461665"/>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b="1" dirty="0">
                <a:solidFill>
                  <a:schemeClr val="accent2"/>
                </a:solidFill>
              </a:rPr>
              <a:t>四是严格财务手续，严格执行财务制度和财经纪律。</a:t>
            </a:r>
          </a:p>
        </p:txBody>
      </p:sp>
      <p:sp>
        <p:nvSpPr>
          <p:cNvPr id="19" name="TextBox 18"/>
          <p:cNvSpPr txBox="1"/>
          <p:nvPr/>
        </p:nvSpPr>
        <p:spPr>
          <a:xfrm>
            <a:off x="2535318" y="4622376"/>
            <a:ext cx="8315591" cy="707886"/>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solidFill>
                  <a:schemeClr val="accent2"/>
                </a:solidFill>
              </a:rPr>
              <a:t>严把政策关，杜绝了工作中出现违纪审批、把关失控现象的发生。截至目前无违纪违法事件发生。</a:t>
            </a:r>
          </a:p>
        </p:txBody>
      </p:sp>
    </p:spTree>
  </p:cSld>
  <p:clrMapOvr>
    <a:masterClrMapping/>
  </p:clrMapOvr>
  <mc:AlternateContent xmlns:mc="http://schemas.openxmlformats.org/markup-compatibility/2006" xmlns:p14="http://schemas.microsoft.com/office/powerpoint/2010/main">
    <mc:Choice Requires="p14">
      <p:transition spd="slow" p14:dur="800" advTm="8186">
        <p:push dir="u"/>
      </p:transition>
    </mc:Choice>
    <mc:Fallback xmlns="">
      <p:transition spd="slow" advTm="8186">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8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90"/>
                                          </p:val>
                                        </p:tav>
                                        <p:tav tm="100000">
                                          <p:val>
                                            <p:fltVal val="0"/>
                                          </p:val>
                                        </p:tav>
                                      </p:tavLst>
                                    </p:anim>
                                    <p:animEffect transition="in" filter="fade">
                                      <p:cBhvr>
                                        <p:cTn id="28" dur="500"/>
                                        <p:tgtEl>
                                          <p:spTgt spid="14"/>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 calcmode="lin" valueType="num">
                                      <p:cBhvr>
                                        <p:cTn id="52" dur="500" fill="hold"/>
                                        <p:tgtEl>
                                          <p:spTgt spid="18"/>
                                        </p:tgtEl>
                                        <p:attrNameLst>
                                          <p:attrName>style.rotation</p:attrName>
                                        </p:attrNameLst>
                                      </p:cBhvr>
                                      <p:tavLst>
                                        <p:tav tm="0">
                                          <p:val>
                                            <p:fltVal val="90"/>
                                          </p:val>
                                        </p:tav>
                                        <p:tav tm="100000">
                                          <p:val>
                                            <p:fltVal val="0"/>
                                          </p:val>
                                        </p:tav>
                                      </p:tavLst>
                                    </p:anim>
                                    <p:animEffect transition="in" filter="fade">
                                      <p:cBhvr>
                                        <p:cTn id="53" dur="500"/>
                                        <p:tgtEl>
                                          <p:spTgt spid="1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4" grpId="0"/>
      <p:bldP spid="15" grpId="0"/>
      <p:bldP spid="16" grpId="0" animBg="1"/>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3</a:t>
            </a:r>
            <a:endParaRPr lang="zh-CN" altLang="en-US" sz="2000" dirty="0">
              <a:solidFill>
                <a:schemeClr val="accent2"/>
              </a:solidFill>
            </a:endParaRPr>
          </a:p>
        </p:txBody>
      </p:sp>
      <p:sp>
        <p:nvSpPr>
          <p:cNvPr id="8" name="TextBox 7"/>
          <p:cNvSpPr txBox="1"/>
          <p:nvPr/>
        </p:nvSpPr>
        <p:spPr>
          <a:xfrm>
            <a:off x="1476540" y="116632"/>
            <a:ext cx="5211683" cy="523220"/>
          </a:xfrm>
          <a:prstGeom prst="rect">
            <a:avLst/>
          </a:prstGeom>
          <a:noFill/>
        </p:spPr>
        <p:txBody>
          <a:bodyPr wrap="none" rtlCol="0">
            <a:spAutoFit/>
          </a:bodyPr>
          <a:lstStyle/>
          <a:p>
            <a:r>
              <a:rPr lang="zh-CN" altLang="en-US" sz="2800" b="1" dirty="0">
                <a:solidFill>
                  <a:schemeClr val="accent4"/>
                </a:solidFill>
                <a:latin typeface="+mj-ea"/>
                <a:ea typeface="+mj-ea"/>
              </a:rPr>
              <a:t>二、纠建并举，狠抓行风建设。</a:t>
            </a:r>
          </a:p>
        </p:txBody>
      </p:sp>
      <p:sp>
        <p:nvSpPr>
          <p:cNvPr id="2" name="TextBox 1"/>
          <p:cNvSpPr txBox="1"/>
          <p:nvPr/>
        </p:nvSpPr>
        <p:spPr>
          <a:xfrm>
            <a:off x="1112941" y="980728"/>
            <a:ext cx="10026000" cy="1938992"/>
          </a:xfrm>
          <a:prstGeom prst="rect">
            <a:avLst/>
          </a:prstGeom>
          <a:noFill/>
        </p:spPr>
        <p:txBody>
          <a:bodyPr wrap="square" rtlCol="0">
            <a:spAutoFit/>
          </a:bodyPr>
          <a:lstStyle>
            <a:defPPr>
              <a:defRPr lang="zh-CN"/>
            </a:defPPr>
            <a:lvl1pPr algn="just">
              <a:defRPr sz="2000">
                <a:solidFill>
                  <a:schemeClr val="bg1"/>
                </a:solidFill>
                <a:latin typeface="+mn-ea"/>
                <a:ea typeface="+mn-ea"/>
              </a:defRPr>
            </a:lvl1pPr>
          </a:lstStyle>
          <a:p>
            <a:r>
              <a:rPr lang="zh-CN" altLang="en-US" dirty="0"/>
              <a:t>在纠正行业不正之风工作中，狠抓党风廉政纠风责任制，与局属各科室负责人签订了纠风目标责任书，做到了纠风工作与业务工作同安排、同检查、同落实</a:t>
            </a:r>
            <a:r>
              <a:rPr lang="en-US" altLang="zh-CN" dirty="0"/>
              <a:t>;</a:t>
            </a:r>
            <a:r>
              <a:rPr lang="zh-CN" altLang="en-US" dirty="0"/>
              <a:t>扎实做好“工程建设领域专项治理工作”，树立建设系统良好形象</a:t>
            </a:r>
            <a:r>
              <a:rPr lang="en-US" altLang="zh-CN" dirty="0"/>
              <a:t>;</a:t>
            </a:r>
            <a:r>
              <a:rPr lang="zh-CN" altLang="en-US" dirty="0"/>
              <a:t>积极听取群众对城市规划管理方面的意见建议，进一步加强了政风行风建设工作</a:t>
            </a:r>
            <a:r>
              <a:rPr lang="en-US" altLang="zh-CN" dirty="0"/>
              <a:t>;</a:t>
            </a:r>
            <a:r>
              <a:rPr lang="zh-CN" altLang="en-US" dirty="0"/>
              <a:t>深入开展了规范服务专项治理、整治“形象工程”和“政绩工程”、侵害群众利益行为等专项行动的自查自纠，进一步规范了工作行为，转变工作作风，提高了办事效率。</a:t>
            </a:r>
          </a:p>
        </p:txBody>
      </p:sp>
      <p:pic>
        <p:nvPicPr>
          <p:cNvPr id="7170" name="Picture 2" descr="E:\我的文档\DSC_48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941" y="3084378"/>
            <a:ext cx="4773282" cy="316957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我的文档\DSC_48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5658" y="3084377"/>
            <a:ext cx="4773282" cy="3169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advTm="4357">
        <p14:prism isInverted="1"/>
      </p:transition>
    </mc:Choice>
    <mc:Fallback xmlns="">
      <p:transition spd="slow" advTm="43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519"/>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par>
                                <p:cTn id="27" presetID="22" presetClass="entr" presetSubtype="2"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right)">
                                      <p:cBhvr>
                                        <p:cTn id="29" dur="500"/>
                                        <p:tgtEl>
                                          <p:spTgt spid="7170"/>
                                        </p:tgtEl>
                                      </p:cBhvr>
                                    </p:animEffect>
                                  </p:childTnLst>
                                </p:cTn>
                              </p:par>
                              <p:par>
                                <p:cTn id="30" presetID="22" presetClass="entr" presetSubtype="8" fill="hold" nodeType="with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wipe(left)">
                                      <p:cBhvr>
                                        <p:cTn id="3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7" y="146560"/>
            <a:ext cx="11953328" cy="406011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458" y="980728"/>
            <a:ext cx="1350579" cy="272965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697" y="2376542"/>
            <a:ext cx="5823396" cy="3534627"/>
          </a:xfrm>
          <a:prstGeom prst="rect">
            <a:avLst/>
          </a:prstGeom>
        </p:spPr>
      </p:pic>
      <p:sp>
        <p:nvSpPr>
          <p:cNvPr id="12" name="Freeform 5"/>
          <p:cNvSpPr/>
          <p:nvPr/>
        </p:nvSpPr>
        <p:spPr bwMode="auto">
          <a:xfrm>
            <a:off x="837859"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
          <p:cNvSpPr/>
          <p:nvPr/>
        </p:nvSpPr>
        <p:spPr bwMode="auto">
          <a:xfrm flipH="1">
            <a:off x="3002037"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1177372" y="2204864"/>
            <a:ext cx="1896673" cy="1938992"/>
          </a:xfrm>
          <a:prstGeom prst="rect">
            <a:avLst/>
          </a:prstGeom>
          <a:noFill/>
        </p:spPr>
        <p:txBody>
          <a:bodyPr wrap="none" rtlCol="0">
            <a:spAutoFit/>
          </a:bodyPr>
          <a:lstStyle/>
          <a:p>
            <a:r>
              <a:rPr lang="en-US" altLang="zh-CN" sz="12000" b="1" dirty="0">
                <a:solidFill>
                  <a:schemeClr val="accent2"/>
                </a:solidFill>
                <a:latin typeface="+mj-lt"/>
                <a:ea typeface="微软雅黑" panose="020B0503020204020204" pitchFamily="34" charset="-122"/>
              </a:rPr>
              <a:t>04</a:t>
            </a:r>
            <a:endParaRPr lang="zh-CN" altLang="en-US" sz="12000" b="1" dirty="0">
              <a:solidFill>
                <a:schemeClr val="accent2"/>
              </a:solidFill>
              <a:latin typeface="+mj-lt"/>
              <a:ea typeface="微软雅黑" panose="020B0503020204020204" pitchFamily="34" charset="-122"/>
            </a:endParaRPr>
          </a:p>
        </p:txBody>
      </p:sp>
      <p:sp>
        <p:nvSpPr>
          <p:cNvPr id="16" name="TextBox 15"/>
          <p:cNvSpPr txBox="1"/>
          <p:nvPr/>
        </p:nvSpPr>
        <p:spPr>
          <a:xfrm>
            <a:off x="793740" y="4437112"/>
            <a:ext cx="6096729" cy="1569660"/>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t>加强督查，促进工作成效</a:t>
            </a:r>
          </a:p>
        </p:txBody>
      </p:sp>
    </p:spTree>
  </p:cSld>
  <p:clrMapOvr>
    <a:masterClrMapping/>
  </p:clrMapOvr>
  <p:transition spd="slow" advTm="518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 fill="hold"/>
                                        <p:tgtEl>
                                          <p:spTgt spid="13"/>
                                        </p:tgtEl>
                                        <p:attrNameLst>
                                          <p:attrName>ppt_x</p:attrName>
                                        </p:attrNameLst>
                                      </p:cBhvr>
                                      <p:tavLst>
                                        <p:tav tm="0">
                                          <p:val>
                                            <p:strVal val="1+#ppt_w/2"/>
                                          </p:val>
                                        </p:tav>
                                        <p:tav tm="100000">
                                          <p:val>
                                            <p:strVal val="#ppt_x"/>
                                          </p:val>
                                        </p:tav>
                                      </p:tavLst>
                                    </p:anim>
                                    <p:anim calcmode="lin" valueType="num">
                                      <p:cBhvr additive="base">
                                        <p:cTn id="23" dur="3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400" fill="hold"/>
                                        <p:tgtEl>
                                          <p:spTgt spid="14"/>
                                        </p:tgtEl>
                                        <p:attrNameLst>
                                          <p:attrName>ppt_w</p:attrName>
                                        </p:attrNameLst>
                                      </p:cBhvr>
                                      <p:tavLst>
                                        <p:tav tm="0">
                                          <p:val>
                                            <p:fltVal val="0"/>
                                          </p:val>
                                        </p:tav>
                                        <p:tav tm="100000">
                                          <p:val>
                                            <p:strVal val="#ppt_w"/>
                                          </p:val>
                                        </p:tav>
                                      </p:tavLst>
                                    </p:anim>
                                    <p:anim calcmode="lin" valueType="num">
                                      <p:cBhvr>
                                        <p:cTn id="32" dur="400" fill="hold"/>
                                        <p:tgtEl>
                                          <p:spTgt spid="14"/>
                                        </p:tgtEl>
                                        <p:attrNameLst>
                                          <p:attrName>ppt_h</p:attrName>
                                        </p:attrNameLst>
                                      </p:cBhvr>
                                      <p:tavLst>
                                        <p:tav tm="0">
                                          <p:val>
                                            <p:fltVal val="0"/>
                                          </p:val>
                                        </p:tav>
                                        <p:tav tm="100000">
                                          <p:val>
                                            <p:strVal val="#ppt_h"/>
                                          </p:val>
                                        </p:tav>
                                      </p:tavLst>
                                    </p:anim>
                                    <p:anim calcmode="lin" valueType="num">
                                      <p:cBhvr>
                                        <p:cTn id="33" dur="400" fill="hold"/>
                                        <p:tgtEl>
                                          <p:spTgt spid="14"/>
                                        </p:tgtEl>
                                        <p:attrNameLst>
                                          <p:attrName>style.rotation</p:attrName>
                                        </p:attrNameLst>
                                      </p:cBhvr>
                                      <p:tavLst>
                                        <p:tav tm="0">
                                          <p:val>
                                            <p:fltVal val="90"/>
                                          </p:val>
                                        </p:tav>
                                        <p:tav tm="100000">
                                          <p:val>
                                            <p:fltVal val="0"/>
                                          </p:val>
                                        </p:tav>
                                      </p:tavLst>
                                    </p:anim>
                                    <p:animEffect transition="in" filter="fade">
                                      <p:cBhvr>
                                        <p:cTn id="34" dur="400"/>
                                        <p:tgtEl>
                                          <p:spTgt spid="14"/>
                                        </p:tgtEl>
                                      </p:cBhvr>
                                    </p:animEffect>
                                  </p:childTnLst>
                                </p:cTn>
                              </p:par>
                              <p:par>
                                <p:cTn id="35" presetID="8" presetClass="emph" presetSubtype="0" fill="hold" grpId="1" nodeType="withEffect">
                                  <p:stCondLst>
                                    <p:cond delay="0"/>
                                  </p:stCondLst>
                                  <p:childTnLst>
                                    <p:animRot by="21600000">
                                      <p:cBhvr>
                                        <p:cTn id="36" dur="400" fill="hold"/>
                                        <p:tgtEl>
                                          <p:spTgt spid="14"/>
                                        </p:tgtEl>
                                        <p:attrNameLst>
                                          <p:attrName>r</p:attrName>
                                        </p:attrNameLst>
                                      </p:cBhvr>
                                    </p:animRo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by="(-#ppt_w*2)" calcmode="lin" valueType="num">
                                      <p:cBhvr rctx="PPT">
                                        <p:cTn id="40" dur="500" autoRev="1" fill="hold">
                                          <p:stCondLst>
                                            <p:cond delay="0"/>
                                          </p:stCondLst>
                                        </p:cTn>
                                        <p:tgtEl>
                                          <p:spTgt spid="16"/>
                                        </p:tgtEl>
                                        <p:attrNameLst>
                                          <p:attrName>ppt_w</p:attrName>
                                        </p:attrNameLst>
                                      </p:cBhvr>
                                    </p:anim>
                                    <p:anim by="(#ppt_w*0.50)" calcmode="lin" valueType="num">
                                      <p:cBhvr>
                                        <p:cTn id="41" dur="500" decel="50000" autoRev="1" fill="hold">
                                          <p:stCondLst>
                                            <p:cond delay="0"/>
                                          </p:stCondLst>
                                        </p:cTn>
                                        <p:tgtEl>
                                          <p:spTgt spid="16"/>
                                        </p:tgtEl>
                                        <p:attrNameLst>
                                          <p:attrName>ppt_x</p:attrName>
                                        </p:attrNameLst>
                                      </p:cBhvr>
                                    </p:anim>
                                    <p:anim from="(-#ppt_h/2)" to="(#ppt_y)" calcmode="lin" valueType="num">
                                      <p:cBhvr>
                                        <p:cTn id="42" dur="1000" fill="hold">
                                          <p:stCondLst>
                                            <p:cond delay="0"/>
                                          </p:stCondLst>
                                        </p:cTn>
                                        <p:tgtEl>
                                          <p:spTgt spid="16"/>
                                        </p:tgtEl>
                                        <p:attrNameLst>
                                          <p:attrName>ppt_y</p:attrName>
                                        </p:attrNameLst>
                                      </p:cBhvr>
                                    </p:anim>
                                    <p:animRot by="21600000">
                                      <p:cBhvr>
                                        <p:cTn id="4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7"/>
          <p:cNvSpPr>
            <a:spLocks noChangeArrowheads="1"/>
          </p:cNvSpPr>
          <p:nvPr/>
        </p:nvSpPr>
        <p:spPr bwMode="auto">
          <a:xfrm>
            <a:off x="7118349" y="2388880"/>
            <a:ext cx="831850" cy="830262"/>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6602412" y="1195080"/>
            <a:ext cx="831850" cy="831850"/>
            <a:chOff x="2725738" y="1484313"/>
            <a:chExt cx="831850" cy="831850"/>
          </a:xfrm>
          <a:solidFill>
            <a:schemeClr val="bg1"/>
          </a:solidFill>
        </p:grpSpPr>
        <p:sp>
          <p:nvSpPr>
            <p:cNvPr id="13" name="Oval 6"/>
            <p:cNvSpPr>
              <a:spLocks noChangeArrowheads="1"/>
            </p:cNvSpPr>
            <p:nvPr/>
          </p:nvSpPr>
          <p:spPr bwMode="auto">
            <a:xfrm>
              <a:off x="2725738" y="1484313"/>
              <a:ext cx="831850" cy="831850"/>
            </a:xfrm>
            <a:prstGeom prst="ellipse">
              <a:avLst/>
            </a:prstGeom>
            <a:grpFill/>
            <a:ln>
              <a:noFill/>
            </a:ln>
          </p:spPr>
          <p:txBody>
            <a:bodyPr vert="horz" wrap="square" lIns="91440" tIns="45720" rIns="91440" bIns="45720" numCol="1" anchor="t" anchorCtr="0" compatLnSpc="1"/>
            <a:lstStyle/>
            <a:p>
              <a:endParaRPr lang="zh-CN" altLang="en-US"/>
            </a:p>
          </p:txBody>
        </p:sp>
        <p:sp>
          <p:nvSpPr>
            <p:cNvPr id="15"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Oval 9"/>
          <p:cNvSpPr>
            <a:spLocks noChangeArrowheads="1"/>
          </p:cNvSpPr>
          <p:nvPr/>
        </p:nvSpPr>
        <p:spPr bwMode="auto">
          <a:xfrm>
            <a:off x="7118349" y="3844617"/>
            <a:ext cx="831850" cy="8318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23" name="Oval 8"/>
          <p:cNvSpPr>
            <a:spLocks noChangeArrowheads="1"/>
          </p:cNvSpPr>
          <p:nvPr/>
        </p:nvSpPr>
        <p:spPr bwMode="auto">
          <a:xfrm>
            <a:off x="6602412" y="5038417"/>
            <a:ext cx="831850" cy="830262"/>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a:off x="4754562" y="2657167"/>
            <a:ext cx="1939925" cy="1939925"/>
            <a:chOff x="877888" y="2946400"/>
            <a:chExt cx="1939925" cy="1939925"/>
          </a:xfrm>
        </p:grpSpPr>
        <p:sp>
          <p:nvSpPr>
            <p:cNvPr id="26" name="Oval 5"/>
            <p:cNvSpPr>
              <a:spLocks noChangeArrowheads="1"/>
            </p:cNvSpPr>
            <p:nvPr/>
          </p:nvSpPr>
          <p:spPr bwMode="auto">
            <a:xfrm>
              <a:off x="877888" y="2946400"/>
              <a:ext cx="1939925" cy="19399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7" name="TextBox 26"/>
            <p:cNvSpPr txBox="1"/>
            <p:nvPr/>
          </p:nvSpPr>
          <p:spPr>
            <a:xfrm>
              <a:off x="1078684" y="3193087"/>
              <a:ext cx="1538332" cy="1446550"/>
            </a:xfrm>
            <a:prstGeom prst="rect">
              <a:avLst/>
            </a:prstGeom>
            <a:noFill/>
          </p:spPr>
          <p:txBody>
            <a:bodyPr wrap="square" rtlCol="0">
              <a:spAutoFit/>
            </a:bodyPr>
            <a:lstStyle/>
            <a:p>
              <a:pPr algn="ctr"/>
              <a:r>
                <a:rPr lang="zh-CN" altLang="en-US" sz="4400" b="1" dirty="0">
                  <a:solidFill>
                    <a:schemeClr val="accent2"/>
                  </a:solidFill>
                  <a:latin typeface="+mj-ea"/>
                  <a:ea typeface="+mj-ea"/>
                </a:rPr>
                <a:t>加强督查</a:t>
              </a:r>
            </a:p>
          </p:txBody>
        </p:sp>
      </p:grpSp>
      <p:sp>
        <p:nvSpPr>
          <p:cNvPr id="28" name="TextBox 27"/>
          <p:cNvSpPr txBox="1"/>
          <p:nvPr/>
        </p:nvSpPr>
        <p:spPr>
          <a:xfrm>
            <a:off x="7454774" y="1195080"/>
            <a:ext cx="2807401" cy="830997"/>
          </a:xfrm>
          <a:prstGeom prst="rect">
            <a:avLst/>
          </a:prstGeom>
          <a:noFill/>
        </p:spPr>
        <p:txBody>
          <a:bodyPr wrap="square" rtlCol="0">
            <a:spAutoFit/>
          </a:bodyPr>
          <a:lstStyle>
            <a:defPPr>
              <a:defRPr lang="zh-CN"/>
            </a:defPPr>
            <a:lvl1pPr>
              <a:defRPr sz="2400">
                <a:solidFill>
                  <a:schemeClr val="bg1"/>
                </a:solidFill>
                <a:latin typeface="+mj-ea"/>
                <a:ea typeface="+mj-ea"/>
              </a:defRPr>
            </a:lvl1pPr>
          </a:lstStyle>
          <a:p>
            <a:pPr algn="just"/>
            <a:r>
              <a:rPr lang="zh-CN" altLang="en-US" dirty="0"/>
              <a:t>加强局领导班子的监督</a:t>
            </a:r>
          </a:p>
        </p:txBody>
      </p:sp>
      <p:sp>
        <p:nvSpPr>
          <p:cNvPr id="30" name="TextBox 29"/>
          <p:cNvSpPr txBox="1"/>
          <p:nvPr/>
        </p:nvSpPr>
        <p:spPr>
          <a:xfrm>
            <a:off x="7454775" y="5052259"/>
            <a:ext cx="3455472" cy="830997"/>
          </a:xfrm>
          <a:prstGeom prst="rect">
            <a:avLst/>
          </a:prstGeom>
          <a:noFill/>
        </p:spPr>
        <p:txBody>
          <a:bodyPr wrap="square" rtlCol="0">
            <a:spAutoFit/>
          </a:bodyPr>
          <a:lstStyle>
            <a:defPPr>
              <a:defRPr lang="zh-CN"/>
            </a:defPPr>
            <a:lvl1pPr>
              <a:defRPr sz="2400">
                <a:solidFill>
                  <a:schemeClr val="bg1"/>
                </a:solidFill>
                <a:latin typeface="+mj-ea"/>
                <a:ea typeface="+mj-ea"/>
              </a:defRPr>
            </a:lvl1pPr>
          </a:lstStyle>
          <a:p>
            <a:pPr algn="just"/>
            <a:r>
              <a:rPr lang="zh-CN" altLang="en-US" dirty="0"/>
              <a:t>深入推进党务公开，确保权力阳光运行</a:t>
            </a:r>
          </a:p>
        </p:txBody>
      </p:sp>
      <p:sp>
        <p:nvSpPr>
          <p:cNvPr id="32" name="TextBox 31"/>
          <p:cNvSpPr txBox="1"/>
          <p:nvPr/>
        </p:nvSpPr>
        <p:spPr>
          <a:xfrm>
            <a:off x="7959742" y="3825271"/>
            <a:ext cx="3382553" cy="830997"/>
          </a:xfrm>
          <a:prstGeom prst="rect">
            <a:avLst/>
          </a:prstGeom>
          <a:noFill/>
        </p:spPr>
        <p:txBody>
          <a:bodyPr wrap="square" rtlCol="0">
            <a:spAutoFit/>
          </a:bodyPr>
          <a:lstStyle/>
          <a:p>
            <a:pPr algn="just"/>
            <a:r>
              <a:rPr lang="zh-CN" altLang="en-US" sz="2400" dirty="0">
                <a:solidFill>
                  <a:schemeClr val="bg1"/>
                </a:solidFill>
                <a:latin typeface="+mj-ea"/>
                <a:ea typeface="+mj-ea"/>
              </a:rPr>
              <a:t>加强执法监督，严格依法行政</a:t>
            </a:r>
          </a:p>
        </p:txBody>
      </p:sp>
      <p:sp>
        <p:nvSpPr>
          <p:cNvPr id="34" name="TextBox 33"/>
          <p:cNvSpPr txBox="1"/>
          <p:nvPr/>
        </p:nvSpPr>
        <p:spPr>
          <a:xfrm>
            <a:off x="7959742" y="2387887"/>
            <a:ext cx="3094522" cy="830997"/>
          </a:xfrm>
          <a:prstGeom prst="rect">
            <a:avLst/>
          </a:prstGeom>
          <a:noFill/>
        </p:spPr>
        <p:txBody>
          <a:bodyPr wrap="square" rtlCol="0">
            <a:spAutoFit/>
          </a:bodyPr>
          <a:lstStyle/>
          <a:p>
            <a:pPr algn="just"/>
            <a:r>
              <a:rPr lang="zh-CN" altLang="en-US" sz="2400" dirty="0">
                <a:solidFill>
                  <a:schemeClr val="bg1"/>
                </a:solidFill>
                <a:latin typeface="+mj-ea"/>
                <a:ea typeface="+mj-ea"/>
              </a:rPr>
              <a:t>加强对效能工作的监督检查</a:t>
            </a:r>
          </a:p>
        </p:txBody>
      </p:sp>
      <p:sp>
        <p:nvSpPr>
          <p:cNvPr id="2" name="TextBox 1"/>
          <p:cNvSpPr txBox="1"/>
          <p:nvPr/>
        </p:nvSpPr>
        <p:spPr>
          <a:xfrm>
            <a:off x="6655096" y="1297807"/>
            <a:ext cx="755335" cy="646331"/>
          </a:xfrm>
          <a:prstGeom prst="rect">
            <a:avLst/>
          </a:prstGeom>
          <a:noFill/>
        </p:spPr>
        <p:txBody>
          <a:bodyPr wrap="none" rtlCol="0">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rPr>
              <a:t>01</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7128062" y="2480221"/>
            <a:ext cx="755335" cy="646331"/>
          </a:xfrm>
          <a:prstGeom prst="rect">
            <a:avLst/>
          </a:prstGeom>
          <a:noFill/>
        </p:spPr>
        <p:txBody>
          <a:bodyPr wrap="none" rtlCol="0">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rPr>
              <a:t>02</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159593" y="3946414"/>
            <a:ext cx="755335" cy="646331"/>
          </a:xfrm>
          <a:prstGeom prst="rect">
            <a:avLst/>
          </a:prstGeom>
          <a:noFill/>
        </p:spPr>
        <p:txBody>
          <a:bodyPr wrap="none" rtlCol="0">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rPr>
              <a:t>03</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655096" y="5144593"/>
            <a:ext cx="755335" cy="646331"/>
          </a:xfrm>
          <a:prstGeom prst="rect">
            <a:avLst/>
          </a:prstGeom>
          <a:noFill/>
        </p:spPr>
        <p:txBody>
          <a:bodyPr wrap="none" rtlCol="0">
            <a:spAutoFit/>
          </a:bodyPr>
          <a:lstStyle/>
          <a:p>
            <a:r>
              <a:rPr lang="en-US" altLang="zh-CN" sz="3600" b="1" dirty="0">
                <a:solidFill>
                  <a:schemeClr val="accent2"/>
                </a:solidFill>
                <a:latin typeface="微软雅黑" panose="020B0503020204020204" pitchFamily="34" charset="-122"/>
                <a:ea typeface="微软雅黑" panose="020B0503020204020204" pitchFamily="34" charset="-122"/>
              </a:rPr>
              <a:t>04</a:t>
            </a:r>
            <a:endParaRPr lang="zh-CN" altLang="en-US" sz="3600" b="1" dirty="0">
              <a:solidFill>
                <a:schemeClr val="accent2"/>
              </a:solidFill>
              <a:latin typeface="微软雅黑" panose="020B0503020204020204" pitchFamily="34" charset="-122"/>
              <a:ea typeface="微软雅黑" panose="020B0503020204020204" pitchFamily="34" charset="-122"/>
            </a:endParaRPr>
          </a:p>
        </p:txBody>
      </p:sp>
      <p:sp>
        <p:nvSpPr>
          <p:cNvPr id="39" name="矩形 83"/>
          <p:cNvSpPr>
            <a:spLocks noChangeArrowheads="1"/>
          </p:cNvSpPr>
          <p:nvPr/>
        </p:nvSpPr>
        <p:spPr bwMode="auto">
          <a:xfrm>
            <a:off x="919581" y="844080"/>
            <a:ext cx="3274636" cy="4623678"/>
          </a:xfrm>
          <a:prstGeom prst="rect">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40" name="TextBox 84"/>
          <p:cNvSpPr txBox="1">
            <a:spLocks noChangeArrowheads="1"/>
          </p:cNvSpPr>
          <p:nvPr/>
        </p:nvSpPr>
        <p:spPr bwMode="auto">
          <a:xfrm>
            <a:off x="1122935" y="1724541"/>
            <a:ext cx="28043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制定了</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《2013—2017</a:t>
            </a: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年惩治和预防腐败体系实施方案</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，并进行责任分解，开展经常性的督查和检查，促进建设工作成效。</a:t>
            </a:r>
          </a:p>
        </p:txBody>
      </p:sp>
      <p:sp>
        <p:nvSpPr>
          <p:cNvPr id="41" name="Freeform 12"/>
          <p:cNvSpPr/>
          <p:nvPr/>
        </p:nvSpPr>
        <p:spPr bwMode="auto">
          <a:xfrm>
            <a:off x="858616" y="75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12"/>
          <p:cNvSpPr/>
          <p:nvPr/>
        </p:nvSpPr>
        <p:spPr bwMode="auto">
          <a:xfrm flipH="1" flipV="1">
            <a:off x="3749837" y="507334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684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46169E-6 3.7037E-7 L 0.10681 0.29907 " pathEditMode="relative" rAng="0" ptsTypes="AA">
                                      <p:cBhvr>
                                        <p:cTn id="8" dur="500" spd="-99900" fill="hold"/>
                                        <p:tgtEl>
                                          <p:spTgt spid="41"/>
                                        </p:tgtEl>
                                        <p:attrNameLst>
                                          <p:attrName>ppt_x</p:attrName>
                                          <p:attrName>ppt_y</p:attrName>
                                        </p:attrNameLst>
                                      </p:cBhvr>
                                      <p:rCtr x="5334" y="14954"/>
                                    </p:animMotion>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08183E-6 -2.22222E-6 L -0.13009 -0.33102 " pathEditMode="relative" rAng="0" ptsTypes="AA">
                                      <p:cBhvr>
                                        <p:cTn id="12" dur="500" spd="-99900" fill="hold"/>
                                        <p:tgtEl>
                                          <p:spTgt spid="42"/>
                                        </p:tgtEl>
                                        <p:attrNameLst>
                                          <p:attrName>ppt_x</p:attrName>
                                          <p:attrName>ppt_y</p:attrName>
                                        </p:attrNameLst>
                                      </p:cBhvr>
                                      <p:rCtr x="-6504" y="-16551"/>
                                    </p:animMotion>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0"/>
                            </p:stCondLst>
                            <p:childTnLst>
                              <p:par>
                                <p:cTn id="19" presetID="22" presetClass="entr" presetSubtype="1" fill="hold" nodeType="after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animEffect transition="in" filter="wipe(up)">
                                      <p:cBhvr>
                                        <p:cTn id="21" dur="500"/>
                                        <p:tgtEl>
                                          <p:spTgt spid="40">
                                            <p:txEl>
                                              <p:pRg st="0" end="0"/>
                                            </p:txEl>
                                          </p:spTgt>
                                        </p:tgtEl>
                                      </p:cBhvr>
                                    </p:animEffect>
                                  </p:childTnLst>
                                </p:cTn>
                              </p:par>
                            </p:childTnLst>
                          </p:cTn>
                        </p:par>
                        <p:par>
                          <p:cTn id="22" fill="hold">
                            <p:stCondLst>
                              <p:cond delay="500"/>
                            </p:stCondLst>
                            <p:childTnLst>
                              <p:par>
                                <p:cTn id="23" presetID="5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Scale>
                                      <p:cBhvr>
                                        <p:cTn id="25"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5"/>
                                        </p:tgtEl>
                                        <p:attrNameLst>
                                          <p:attrName>ppt_x</p:attrName>
                                          <p:attrName>ppt_y</p:attrName>
                                        </p:attrNameLst>
                                      </p:cBhvr>
                                    </p:animMotion>
                                    <p:animEffect transition="in" filter="fade">
                                      <p:cBhvr>
                                        <p:cTn id="27" dur="1000"/>
                                        <p:tgtEl>
                                          <p:spTgt spid="25"/>
                                        </p:tgtEl>
                                      </p:cBhvr>
                                    </p:animEffec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56" presetClass="path" presetSubtype="0" accel="50000" decel="50000" fill="hold" nodeType="withEffect">
                                  <p:stCondLst>
                                    <p:cond delay="0"/>
                                  </p:stCondLst>
                                  <p:childTnLst>
                                    <p:animMotion origin="layout" path="M 2.36113E-6 -3.33333E-6 L -0.1059 0.29653 " pathEditMode="relative" rAng="0" ptsTypes="AA">
                                      <p:cBhvr>
                                        <p:cTn id="32" dur="500" spd="-100000" fill="hold"/>
                                        <p:tgtEl>
                                          <p:spTgt spid="12"/>
                                        </p:tgtEl>
                                        <p:attrNameLst>
                                          <p:attrName>ppt_x</p:attrName>
                                          <p:attrName>ppt_y</p:attrName>
                                        </p:attrNameLst>
                                      </p:cBhvr>
                                      <p:rCtr x="-5295" y="14815"/>
                                    </p:animMotion>
                                  </p:childTnLst>
                                </p:cTn>
                              </p:par>
                              <p:par>
                                <p:cTn id="33" presetID="1" presetClass="entr" presetSubtype="0" fill="hold" grpId="0" nodeType="withEffect">
                                  <p:stCondLst>
                                    <p:cond delay="100"/>
                                  </p:stCondLst>
                                  <p:childTnLst>
                                    <p:set>
                                      <p:cBhvr>
                                        <p:cTn id="34" dur="1" fill="hold">
                                          <p:stCondLst>
                                            <p:cond delay="0"/>
                                          </p:stCondLst>
                                        </p:cTn>
                                        <p:tgtEl>
                                          <p:spTgt spid="9"/>
                                        </p:tgtEl>
                                        <p:attrNameLst>
                                          <p:attrName>style.visibility</p:attrName>
                                        </p:attrNameLst>
                                      </p:cBhvr>
                                      <p:to>
                                        <p:strVal val="visible"/>
                                      </p:to>
                                    </p:set>
                                  </p:childTnLst>
                                </p:cTn>
                              </p:par>
                              <p:par>
                                <p:cTn id="35" presetID="56" presetClass="path" presetSubtype="0" accel="50000" decel="50000" fill="hold" grpId="1" nodeType="withEffect">
                                  <p:stCondLst>
                                    <p:cond delay="100"/>
                                  </p:stCondLst>
                                  <p:childTnLst>
                                    <p:animMotion origin="layout" path="M 3.98985E-6 3.7037E-6 L -0.14818 0.12268 " pathEditMode="relative" rAng="0" ptsTypes="AA">
                                      <p:cBhvr>
                                        <p:cTn id="36" dur="500" spd="-100000" fill="hold"/>
                                        <p:tgtEl>
                                          <p:spTgt spid="9"/>
                                        </p:tgtEl>
                                        <p:attrNameLst>
                                          <p:attrName>ppt_x</p:attrName>
                                          <p:attrName>ppt_y</p:attrName>
                                        </p:attrNameLst>
                                      </p:cBhvr>
                                      <p:rCtr x="-7415" y="6134"/>
                                    </p:animMotion>
                                  </p:childTnLst>
                                </p:cTn>
                              </p:par>
                              <p:par>
                                <p:cTn id="37" presetID="1" presetClass="entr" presetSubtype="0" fill="hold" grpId="0" nodeType="withEffect">
                                  <p:stCondLst>
                                    <p:cond delay="200"/>
                                  </p:stCondLst>
                                  <p:childTnLst>
                                    <p:set>
                                      <p:cBhvr>
                                        <p:cTn id="38" dur="1" fill="hold">
                                          <p:stCondLst>
                                            <p:cond delay="0"/>
                                          </p:stCondLst>
                                        </p:cTn>
                                        <p:tgtEl>
                                          <p:spTgt spid="17"/>
                                        </p:tgtEl>
                                        <p:attrNameLst>
                                          <p:attrName>style.visibility</p:attrName>
                                        </p:attrNameLst>
                                      </p:cBhvr>
                                      <p:to>
                                        <p:strVal val="visible"/>
                                      </p:to>
                                    </p:set>
                                  </p:childTnLst>
                                </p:cTn>
                              </p:par>
                              <p:par>
                                <p:cTn id="39" presetID="56" presetClass="path" presetSubtype="0" accel="50000" decel="50000" fill="hold" grpId="1" nodeType="withEffect">
                                  <p:stCondLst>
                                    <p:cond delay="200"/>
                                  </p:stCondLst>
                                  <p:childTnLst>
                                    <p:animMotion origin="layout" path="M 3.98985E-6 3.7037E-6 L -0.14818 -0.08982 " pathEditMode="relative" rAng="0" ptsTypes="AA">
                                      <p:cBhvr>
                                        <p:cTn id="40" dur="500" spd="-100000" fill="hold"/>
                                        <p:tgtEl>
                                          <p:spTgt spid="17"/>
                                        </p:tgtEl>
                                        <p:attrNameLst>
                                          <p:attrName>ppt_x</p:attrName>
                                          <p:attrName>ppt_y</p:attrName>
                                        </p:attrNameLst>
                                      </p:cBhvr>
                                      <p:rCtr x="-7415" y="-4491"/>
                                    </p:animMotion>
                                  </p:childTnLst>
                                </p:cTn>
                              </p:par>
                              <p:par>
                                <p:cTn id="41" presetID="1" presetClass="entr" presetSubtype="0" fill="hold" grpId="0" nodeType="withEffect">
                                  <p:stCondLst>
                                    <p:cond delay="300"/>
                                  </p:stCondLst>
                                  <p:childTnLst>
                                    <p:set>
                                      <p:cBhvr>
                                        <p:cTn id="42" dur="1" fill="hold">
                                          <p:stCondLst>
                                            <p:cond delay="0"/>
                                          </p:stCondLst>
                                        </p:cTn>
                                        <p:tgtEl>
                                          <p:spTgt spid="23"/>
                                        </p:tgtEl>
                                        <p:attrNameLst>
                                          <p:attrName>style.visibility</p:attrName>
                                        </p:attrNameLst>
                                      </p:cBhvr>
                                      <p:to>
                                        <p:strVal val="visible"/>
                                      </p:to>
                                    </p:set>
                                  </p:childTnLst>
                                </p:cTn>
                              </p:par>
                              <p:par>
                                <p:cTn id="43" presetID="56" presetClass="path" presetSubtype="0" accel="50000" decel="50000" fill="hold" grpId="1" nodeType="withEffect">
                                  <p:stCondLst>
                                    <p:cond delay="300"/>
                                  </p:stCondLst>
                                  <p:childTnLst>
                                    <p:animMotion origin="layout" path="M 3.16248E-6 1.11111E-6 L -0.1059 -0.26366 " pathEditMode="relative" rAng="0" ptsTypes="AA">
                                      <p:cBhvr>
                                        <p:cTn id="44" dur="500" spd="-100000" fill="hold"/>
                                        <p:tgtEl>
                                          <p:spTgt spid="23"/>
                                        </p:tgtEl>
                                        <p:attrNameLst>
                                          <p:attrName>ppt_x</p:attrName>
                                          <p:attrName>ppt_y</p:attrName>
                                        </p:attrNameLst>
                                      </p:cBhvr>
                                      <p:rCtr x="-5295" y="-13194"/>
                                    </p:animMotion>
                                  </p:childTnLst>
                                </p:cTn>
                              </p:par>
                            </p:childTnLst>
                          </p:cTn>
                        </p:par>
                        <p:par>
                          <p:cTn id="45" fill="hold">
                            <p:stCondLst>
                              <p:cond delay="1500"/>
                            </p:stCondLst>
                            <p:childTnLst>
                              <p:par>
                                <p:cTn id="46" presetID="31"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300" fill="hold"/>
                                        <p:tgtEl>
                                          <p:spTgt spid="2"/>
                                        </p:tgtEl>
                                        <p:attrNameLst>
                                          <p:attrName>ppt_w</p:attrName>
                                        </p:attrNameLst>
                                      </p:cBhvr>
                                      <p:tavLst>
                                        <p:tav tm="0">
                                          <p:val>
                                            <p:fltVal val="0"/>
                                          </p:val>
                                        </p:tav>
                                        <p:tav tm="100000">
                                          <p:val>
                                            <p:strVal val="#ppt_w"/>
                                          </p:val>
                                        </p:tav>
                                      </p:tavLst>
                                    </p:anim>
                                    <p:anim calcmode="lin" valueType="num">
                                      <p:cBhvr>
                                        <p:cTn id="49" dur="300" fill="hold"/>
                                        <p:tgtEl>
                                          <p:spTgt spid="2"/>
                                        </p:tgtEl>
                                        <p:attrNameLst>
                                          <p:attrName>ppt_h</p:attrName>
                                        </p:attrNameLst>
                                      </p:cBhvr>
                                      <p:tavLst>
                                        <p:tav tm="0">
                                          <p:val>
                                            <p:fltVal val="0"/>
                                          </p:val>
                                        </p:tav>
                                        <p:tav tm="100000">
                                          <p:val>
                                            <p:strVal val="#ppt_h"/>
                                          </p:val>
                                        </p:tav>
                                      </p:tavLst>
                                    </p:anim>
                                    <p:anim calcmode="lin" valueType="num">
                                      <p:cBhvr>
                                        <p:cTn id="50" dur="300" fill="hold"/>
                                        <p:tgtEl>
                                          <p:spTgt spid="2"/>
                                        </p:tgtEl>
                                        <p:attrNameLst>
                                          <p:attrName>style.rotation</p:attrName>
                                        </p:attrNameLst>
                                      </p:cBhvr>
                                      <p:tavLst>
                                        <p:tav tm="0">
                                          <p:val>
                                            <p:fltVal val="90"/>
                                          </p:val>
                                        </p:tav>
                                        <p:tav tm="100000">
                                          <p:val>
                                            <p:fltVal val="0"/>
                                          </p:val>
                                        </p:tav>
                                      </p:tavLst>
                                    </p:anim>
                                    <p:animEffect transition="in" filter="fade">
                                      <p:cBhvr>
                                        <p:cTn id="51" dur="300"/>
                                        <p:tgtEl>
                                          <p:spTgt spid="2"/>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2500"/>
                            </p:stCondLst>
                            <p:childTnLst>
                              <p:par>
                                <p:cTn id="57" presetID="31"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300" fill="hold"/>
                                        <p:tgtEl>
                                          <p:spTgt spid="36"/>
                                        </p:tgtEl>
                                        <p:attrNameLst>
                                          <p:attrName>ppt_w</p:attrName>
                                        </p:attrNameLst>
                                      </p:cBhvr>
                                      <p:tavLst>
                                        <p:tav tm="0">
                                          <p:val>
                                            <p:fltVal val="0"/>
                                          </p:val>
                                        </p:tav>
                                        <p:tav tm="100000">
                                          <p:val>
                                            <p:strVal val="#ppt_w"/>
                                          </p:val>
                                        </p:tav>
                                      </p:tavLst>
                                    </p:anim>
                                    <p:anim calcmode="lin" valueType="num">
                                      <p:cBhvr>
                                        <p:cTn id="60" dur="300" fill="hold"/>
                                        <p:tgtEl>
                                          <p:spTgt spid="36"/>
                                        </p:tgtEl>
                                        <p:attrNameLst>
                                          <p:attrName>ppt_h</p:attrName>
                                        </p:attrNameLst>
                                      </p:cBhvr>
                                      <p:tavLst>
                                        <p:tav tm="0">
                                          <p:val>
                                            <p:fltVal val="0"/>
                                          </p:val>
                                        </p:tav>
                                        <p:tav tm="100000">
                                          <p:val>
                                            <p:strVal val="#ppt_h"/>
                                          </p:val>
                                        </p:tav>
                                      </p:tavLst>
                                    </p:anim>
                                    <p:anim calcmode="lin" valueType="num">
                                      <p:cBhvr>
                                        <p:cTn id="61" dur="300" fill="hold"/>
                                        <p:tgtEl>
                                          <p:spTgt spid="36"/>
                                        </p:tgtEl>
                                        <p:attrNameLst>
                                          <p:attrName>style.rotation</p:attrName>
                                        </p:attrNameLst>
                                      </p:cBhvr>
                                      <p:tavLst>
                                        <p:tav tm="0">
                                          <p:val>
                                            <p:fltVal val="90"/>
                                          </p:val>
                                        </p:tav>
                                        <p:tav tm="100000">
                                          <p:val>
                                            <p:fltVal val="0"/>
                                          </p:val>
                                        </p:tav>
                                      </p:tavLst>
                                    </p:anim>
                                    <p:animEffect transition="in" filter="fade">
                                      <p:cBhvr>
                                        <p:cTn id="62" dur="300"/>
                                        <p:tgtEl>
                                          <p:spTgt spid="36"/>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par>
                          <p:cTn id="67" fill="hold">
                            <p:stCondLst>
                              <p:cond delay="3500"/>
                            </p:stCondLst>
                            <p:childTnLst>
                              <p:par>
                                <p:cTn id="68" presetID="31"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300" fill="hold"/>
                                        <p:tgtEl>
                                          <p:spTgt spid="37"/>
                                        </p:tgtEl>
                                        <p:attrNameLst>
                                          <p:attrName>ppt_w</p:attrName>
                                        </p:attrNameLst>
                                      </p:cBhvr>
                                      <p:tavLst>
                                        <p:tav tm="0">
                                          <p:val>
                                            <p:fltVal val="0"/>
                                          </p:val>
                                        </p:tav>
                                        <p:tav tm="100000">
                                          <p:val>
                                            <p:strVal val="#ppt_w"/>
                                          </p:val>
                                        </p:tav>
                                      </p:tavLst>
                                    </p:anim>
                                    <p:anim calcmode="lin" valueType="num">
                                      <p:cBhvr>
                                        <p:cTn id="71" dur="300" fill="hold"/>
                                        <p:tgtEl>
                                          <p:spTgt spid="37"/>
                                        </p:tgtEl>
                                        <p:attrNameLst>
                                          <p:attrName>ppt_h</p:attrName>
                                        </p:attrNameLst>
                                      </p:cBhvr>
                                      <p:tavLst>
                                        <p:tav tm="0">
                                          <p:val>
                                            <p:fltVal val="0"/>
                                          </p:val>
                                        </p:tav>
                                        <p:tav tm="100000">
                                          <p:val>
                                            <p:strVal val="#ppt_h"/>
                                          </p:val>
                                        </p:tav>
                                      </p:tavLst>
                                    </p:anim>
                                    <p:anim calcmode="lin" valueType="num">
                                      <p:cBhvr>
                                        <p:cTn id="72" dur="300" fill="hold"/>
                                        <p:tgtEl>
                                          <p:spTgt spid="37"/>
                                        </p:tgtEl>
                                        <p:attrNameLst>
                                          <p:attrName>style.rotation</p:attrName>
                                        </p:attrNameLst>
                                      </p:cBhvr>
                                      <p:tavLst>
                                        <p:tav tm="0">
                                          <p:val>
                                            <p:fltVal val="90"/>
                                          </p:val>
                                        </p:tav>
                                        <p:tav tm="100000">
                                          <p:val>
                                            <p:fltVal val="0"/>
                                          </p:val>
                                        </p:tav>
                                      </p:tavLst>
                                    </p:anim>
                                    <p:animEffect transition="in" filter="fade">
                                      <p:cBhvr>
                                        <p:cTn id="73" dur="300"/>
                                        <p:tgtEl>
                                          <p:spTgt spid="37"/>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par>
                          <p:cTn id="78" fill="hold">
                            <p:stCondLst>
                              <p:cond delay="4500"/>
                            </p:stCondLst>
                            <p:childTnLst>
                              <p:par>
                                <p:cTn id="79" presetID="31"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300" fill="hold"/>
                                        <p:tgtEl>
                                          <p:spTgt spid="38"/>
                                        </p:tgtEl>
                                        <p:attrNameLst>
                                          <p:attrName>ppt_w</p:attrName>
                                        </p:attrNameLst>
                                      </p:cBhvr>
                                      <p:tavLst>
                                        <p:tav tm="0">
                                          <p:val>
                                            <p:fltVal val="0"/>
                                          </p:val>
                                        </p:tav>
                                        <p:tav tm="100000">
                                          <p:val>
                                            <p:strVal val="#ppt_w"/>
                                          </p:val>
                                        </p:tav>
                                      </p:tavLst>
                                    </p:anim>
                                    <p:anim calcmode="lin" valueType="num">
                                      <p:cBhvr>
                                        <p:cTn id="82" dur="300" fill="hold"/>
                                        <p:tgtEl>
                                          <p:spTgt spid="38"/>
                                        </p:tgtEl>
                                        <p:attrNameLst>
                                          <p:attrName>ppt_h</p:attrName>
                                        </p:attrNameLst>
                                      </p:cBhvr>
                                      <p:tavLst>
                                        <p:tav tm="0">
                                          <p:val>
                                            <p:fltVal val="0"/>
                                          </p:val>
                                        </p:tav>
                                        <p:tav tm="100000">
                                          <p:val>
                                            <p:strVal val="#ppt_h"/>
                                          </p:val>
                                        </p:tav>
                                      </p:tavLst>
                                    </p:anim>
                                    <p:anim calcmode="lin" valueType="num">
                                      <p:cBhvr>
                                        <p:cTn id="83" dur="300" fill="hold"/>
                                        <p:tgtEl>
                                          <p:spTgt spid="38"/>
                                        </p:tgtEl>
                                        <p:attrNameLst>
                                          <p:attrName>style.rotation</p:attrName>
                                        </p:attrNameLst>
                                      </p:cBhvr>
                                      <p:tavLst>
                                        <p:tav tm="0">
                                          <p:val>
                                            <p:fltVal val="90"/>
                                          </p:val>
                                        </p:tav>
                                        <p:tav tm="100000">
                                          <p:val>
                                            <p:fltVal val="0"/>
                                          </p:val>
                                        </p:tav>
                                      </p:tavLst>
                                    </p:anim>
                                    <p:animEffect transition="in" filter="fade">
                                      <p:cBhvr>
                                        <p:cTn id="84" dur="300"/>
                                        <p:tgtEl>
                                          <p:spTgt spid="38"/>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7" grpId="0" animBg="1"/>
      <p:bldP spid="17" grpId="1" animBg="1"/>
      <p:bldP spid="23" grpId="0" animBg="1"/>
      <p:bldP spid="23" grpId="1" animBg="1"/>
      <p:bldP spid="28" grpId="0"/>
      <p:bldP spid="30" grpId="0"/>
      <p:bldP spid="32" grpId="0"/>
      <p:bldP spid="34" grpId="0"/>
      <p:bldP spid="2" grpId="0"/>
      <p:bldP spid="36" grpId="0"/>
      <p:bldP spid="37" grpId="0"/>
      <p:bldP spid="38" grpId="0"/>
      <p:bldP spid="39" grpId="0" animBg="1" autoUpdateAnimBg="0"/>
      <p:bldP spid="41" grpId="0" animBg="1"/>
      <p:bldP spid="41" grpId="1" animBg="1"/>
      <p:bldP spid="42" grpId="0" animBg="1"/>
      <p:bldP spid="4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057821" y="1412776"/>
            <a:ext cx="9937104" cy="41044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4</a:t>
            </a:r>
            <a:endParaRPr lang="zh-CN" altLang="en-US" sz="2000" dirty="0">
              <a:solidFill>
                <a:schemeClr val="accent2"/>
              </a:solidFill>
            </a:endParaRPr>
          </a:p>
        </p:txBody>
      </p:sp>
      <p:sp>
        <p:nvSpPr>
          <p:cNvPr id="8" name="TextBox 7"/>
          <p:cNvSpPr txBox="1"/>
          <p:nvPr/>
        </p:nvSpPr>
        <p:spPr>
          <a:xfrm>
            <a:off x="1476540" y="116632"/>
            <a:ext cx="4493538" cy="523220"/>
          </a:xfrm>
          <a:prstGeom prst="rect">
            <a:avLst/>
          </a:prstGeom>
          <a:noFill/>
        </p:spPr>
        <p:txBody>
          <a:bodyPr wrap="none" rtlCol="0">
            <a:spAutoFit/>
          </a:bodyPr>
          <a:lstStyle/>
          <a:p>
            <a:r>
              <a:rPr lang="zh-CN" altLang="en-US" sz="2800" b="1" dirty="0">
                <a:solidFill>
                  <a:schemeClr val="accent4"/>
                </a:solidFill>
                <a:latin typeface="+mj-ea"/>
                <a:ea typeface="+mj-ea"/>
              </a:rPr>
              <a:t>一、加强局领导班子的监督</a:t>
            </a:r>
          </a:p>
        </p:txBody>
      </p:sp>
      <p:sp>
        <p:nvSpPr>
          <p:cNvPr id="2" name="矩形 1"/>
          <p:cNvSpPr/>
          <p:nvPr/>
        </p:nvSpPr>
        <p:spPr>
          <a:xfrm>
            <a:off x="1438163" y="1726066"/>
            <a:ext cx="3436081" cy="3477875"/>
          </a:xfrm>
          <a:prstGeom prst="rect">
            <a:avLst/>
          </a:prstGeom>
          <a:noFill/>
        </p:spPr>
        <p:txBody>
          <a:bodyPr wrap="square" rtlCol="0">
            <a:spAutoFit/>
          </a:bodyPr>
          <a:lstStyle/>
          <a:p>
            <a:pPr algn="just"/>
            <a:r>
              <a:rPr lang="zh-CN" altLang="en-US" sz="2000" dirty="0">
                <a:solidFill>
                  <a:schemeClr val="accent2"/>
                </a:solidFill>
                <a:latin typeface="+mn-ea"/>
                <a:ea typeface="+mn-ea"/>
              </a:rPr>
              <a:t>严格执行</a:t>
            </a:r>
            <a:r>
              <a:rPr lang="en-US" altLang="zh-CN" sz="2000" dirty="0">
                <a:solidFill>
                  <a:schemeClr val="accent2"/>
                </a:solidFill>
                <a:latin typeface="+mn-ea"/>
                <a:ea typeface="+mn-ea"/>
              </a:rPr>
              <a:t>《</a:t>
            </a:r>
            <a:r>
              <a:rPr lang="zh-CN" altLang="en-US" sz="2000" dirty="0">
                <a:solidFill>
                  <a:schemeClr val="accent2"/>
                </a:solidFill>
                <a:latin typeface="+mn-ea"/>
                <a:ea typeface="+mn-ea"/>
              </a:rPr>
              <a:t>廉政准则</a:t>
            </a:r>
            <a:r>
              <a:rPr lang="en-US" altLang="zh-CN" sz="2000" dirty="0">
                <a:solidFill>
                  <a:schemeClr val="accent2"/>
                </a:solidFill>
                <a:latin typeface="+mn-ea"/>
                <a:ea typeface="+mn-ea"/>
              </a:rPr>
              <a:t>》</a:t>
            </a:r>
            <a:r>
              <a:rPr lang="zh-CN" altLang="en-US" sz="2000" dirty="0">
                <a:solidFill>
                  <a:schemeClr val="accent2"/>
                </a:solidFill>
                <a:latin typeface="+mn-ea"/>
                <a:ea typeface="+mn-ea"/>
              </a:rPr>
              <a:t>及领导干部个人有关事项报告的规定，认真开展自查自纠；坚持定期召开班子会议，全局重大活动、重大事件、重点项目实施、干部任免及调配等集体决策，都做到充分听取班子成员的意见和建议；加强对一把手权力的制约和监督。纪检部门对全过程进行监督。</a:t>
            </a:r>
          </a:p>
        </p:txBody>
      </p:sp>
      <p:sp>
        <p:nvSpPr>
          <p:cNvPr id="4" name="矩形 3"/>
          <p:cNvSpPr/>
          <p:nvPr/>
        </p:nvSpPr>
        <p:spPr bwMode="auto">
          <a:xfrm>
            <a:off x="5392695" y="1686910"/>
            <a:ext cx="5369704" cy="364946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p:nvSpPr>
        <p:spPr bwMode="auto">
          <a:xfrm>
            <a:off x="5545095" y="1839310"/>
            <a:ext cx="5080864" cy="3364631"/>
          </a:xfrm>
          <a:prstGeom prst="rect">
            <a:avLst/>
          </a:prstGeom>
          <a:blipFill>
            <a:blip r:embed="rId3"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advTm="4655">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440"/>
                            </p:stCondLst>
                            <p:childTnLst>
                              <p:par>
                                <p:cTn id="24" presetID="16" presetClass="entr" presetSubtype="2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par>
                          <p:cTn id="27" fill="hold">
                            <p:stCondLst>
                              <p:cond delay="194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par>
                          <p:cTn id="33" fill="hold">
                            <p:stCondLst>
                              <p:cond delay="2940"/>
                            </p:stCondLst>
                            <p:childTnLst>
                              <p:par>
                                <p:cTn id="34" presetID="14"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2" grpId="0"/>
      <p:bldP spid="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4</a:t>
            </a:r>
            <a:endParaRPr lang="zh-CN" altLang="en-US" sz="2000" dirty="0">
              <a:solidFill>
                <a:schemeClr val="accent2"/>
              </a:solidFill>
            </a:endParaRPr>
          </a:p>
        </p:txBody>
      </p:sp>
      <p:sp>
        <p:nvSpPr>
          <p:cNvPr id="8" name="TextBox 7"/>
          <p:cNvSpPr txBox="1"/>
          <p:nvPr/>
        </p:nvSpPr>
        <p:spPr>
          <a:xfrm>
            <a:off x="1476540" y="116632"/>
            <a:ext cx="5211683" cy="523220"/>
          </a:xfrm>
          <a:prstGeom prst="rect">
            <a:avLst/>
          </a:prstGeom>
          <a:noFill/>
        </p:spPr>
        <p:txBody>
          <a:bodyPr wrap="none" rtlCol="0">
            <a:spAutoFit/>
          </a:bodyPr>
          <a:lstStyle/>
          <a:p>
            <a:r>
              <a:rPr lang="zh-CN" altLang="en-US" sz="2800" b="1" dirty="0">
                <a:solidFill>
                  <a:schemeClr val="accent4"/>
                </a:solidFill>
                <a:latin typeface="+mj-ea"/>
                <a:ea typeface="+mj-ea"/>
              </a:rPr>
              <a:t>二、加强对效能工作的监督检查</a:t>
            </a:r>
          </a:p>
        </p:txBody>
      </p:sp>
      <p:sp>
        <p:nvSpPr>
          <p:cNvPr id="2" name="圆角矩形 1"/>
          <p:cNvSpPr/>
          <p:nvPr/>
        </p:nvSpPr>
        <p:spPr bwMode="auto">
          <a:xfrm>
            <a:off x="958859" y="2282405"/>
            <a:ext cx="3136049" cy="3096344"/>
          </a:xfrm>
          <a:prstGeom prst="roundRect">
            <a:avLst>
              <a:gd name="adj" fmla="val 3936"/>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nvSpPr>
        <p:spPr>
          <a:xfrm>
            <a:off x="1182696" y="2707192"/>
            <a:ext cx="2639293" cy="2246769"/>
          </a:xfrm>
          <a:prstGeom prst="rect">
            <a:avLst/>
          </a:prstGeom>
          <a:noFill/>
        </p:spPr>
        <p:txBody>
          <a:bodyPr wrap="square" rtlCol="0">
            <a:spAutoFit/>
          </a:bodyPr>
          <a:lstStyle/>
          <a:p>
            <a:pPr algn="just"/>
            <a:r>
              <a:rPr lang="zh-CN" altLang="en-US" sz="2000" dirty="0">
                <a:solidFill>
                  <a:schemeClr val="accent2"/>
                </a:solidFill>
                <a:latin typeface="+mn-ea"/>
                <a:ea typeface="+mn-ea"/>
              </a:rPr>
              <a:t>把效能考核同党风廉政责任制考核及干部年终考核紧密结合，将效能建设工作的落实情况作为个人工作绩效和评先选优的重要依据。</a:t>
            </a:r>
          </a:p>
        </p:txBody>
      </p:sp>
      <p:sp>
        <p:nvSpPr>
          <p:cNvPr id="15" name="Freeform 14"/>
          <p:cNvSpPr/>
          <p:nvPr/>
        </p:nvSpPr>
        <p:spPr bwMode="auto">
          <a:xfrm>
            <a:off x="4257388" y="1484784"/>
            <a:ext cx="1095623" cy="4303413"/>
          </a:xfrm>
          <a:custGeom>
            <a:avLst/>
            <a:gdLst>
              <a:gd name="T0" fmla="*/ 0 w 820"/>
              <a:gd name="T1" fmla="*/ 1728 h 3366"/>
              <a:gd name="T2" fmla="*/ 261 w 820"/>
              <a:gd name="T3" fmla="*/ 1854 h 3366"/>
              <a:gd name="T4" fmla="*/ 328 w 820"/>
              <a:gd name="T5" fmla="*/ 2144 h 3366"/>
              <a:gd name="T6" fmla="*/ 328 w 820"/>
              <a:gd name="T7" fmla="*/ 2785 h 3366"/>
              <a:gd name="T8" fmla="*/ 448 w 820"/>
              <a:gd name="T9" fmla="*/ 3239 h 3366"/>
              <a:gd name="T10" fmla="*/ 820 w 820"/>
              <a:gd name="T11" fmla="*/ 3366 h 3366"/>
              <a:gd name="T12" fmla="*/ 820 w 820"/>
              <a:gd name="T13" fmla="*/ 3262 h 3366"/>
              <a:gd name="T14" fmla="*/ 537 w 820"/>
              <a:gd name="T15" fmla="*/ 3150 h 3366"/>
              <a:gd name="T16" fmla="*/ 462 w 820"/>
              <a:gd name="T17" fmla="*/ 2845 h 3366"/>
              <a:gd name="T18" fmla="*/ 462 w 820"/>
              <a:gd name="T19" fmla="*/ 2115 h 3366"/>
              <a:gd name="T20" fmla="*/ 366 w 820"/>
              <a:gd name="T21" fmla="*/ 1802 h 3366"/>
              <a:gd name="T22" fmla="*/ 134 w 820"/>
              <a:gd name="T23" fmla="*/ 1698 h 3366"/>
              <a:gd name="T24" fmla="*/ 134 w 820"/>
              <a:gd name="T25" fmla="*/ 1668 h 3366"/>
              <a:gd name="T26" fmla="*/ 358 w 820"/>
              <a:gd name="T27" fmla="*/ 1578 h 3366"/>
              <a:gd name="T28" fmla="*/ 462 w 820"/>
              <a:gd name="T29" fmla="*/ 1251 h 3366"/>
              <a:gd name="T30" fmla="*/ 462 w 820"/>
              <a:gd name="T31" fmla="*/ 521 h 3366"/>
              <a:gd name="T32" fmla="*/ 537 w 820"/>
              <a:gd name="T33" fmla="*/ 208 h 3366"/>
              <a:gd name="T34" fmla="*/ 820 w 820"/>
              <a:gd name="T35" fmla="*/ 104 h 3366"/>
              <a:gd name="T36" fmla="*/ 820 w 820"/>
              <a:gd name="T37" fmla="*/ 0 h 3366"/>
              <a:gd name="T38" fmla="*/ 448 w 820"/>
              <a:gd name="T39" fmla="*/ 126 h 3366"/>
              <a:gd name="T40" fmla="*/ 328 w 820"/>
              <a:gd name="T41" fmla="*/ 581 h 3366"/>
              <a:gd name="T42" fmla="*/ 328 w 820"/>
              <a:gd name="T43" fmla="*/ 1221 h 3366"/>
              <a:gd name="T44" fmla="*/ 254 w 820"/>
              <a:gd name="T45" fmla="*/ 1519 h 3366"/>
              <a:gd name="T46" fmla="*/ 0 w 820"/>
              <a:gd name="T47" fmla="*/ 1638 h 3366"/>
              <a:gd name="T48" fmla="*/ 0 w 820"/>
              <a:gd name="T49" fmla="*/ 1728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0" h="3366">
                <a:moveTo>
                  <a:pt x="0" y="1728"/>
                </a:moveTo>
                <a:cubicBezTo>
                  <a:pt x="129" y="1738"/>
                  <a:pt x="216" y="1780"/>
                  <a:pt x="261" y="1854"/>
                </a:cubicBezTo>
                <a:cubicBezTo>
                  <a:pt x="306" y="1928"/>
                  <a:pt x="328" y="2026"/>
                  <a:pt x="328" y="2144"/>
                </a:cubicBezTo>
                <a:lnTo>
                  <a:pt x="328" y="2785"/>
                </a:lnTo>
                <a:cubicBezTo>
                  <a:pt x="328" y="3004"/>
                  <a:pt x="368" y="3155"/>
                  <a:pt x="448" y="3239"/>
                </a:cubicBezTo>
                <a:cubicBezTo>
                  <a:pt x="527" y="3324"/>
                  <a:pt x="651" y="3366"/>
                  <a:pt x="820" y="3366"/>
                </a:cubicBezTo>
                <a:lnTo>
                  <a:pt x="820" y="3262"/>
                </a:lnTo>
                <a:cubicBezTo>
                  <a:pt x="681" y="3262"/>
                  <a:pt x="586" y="3224"/>
                  <a:pt x="537" y="3150"/>
                </a:cubicBezTo>
                <a:cubicBezTo>
                  <a:pt x="487" y="3075"/>
                  <a:pt x="462" y="2974"/>
                  <a:pt x="462" y="2845"/>
                </a:cubicBezTo>
                <a:lnTo>
                  <a:pt x="462" y="2115"/>
                </a:lnTo>
                <a:cubicBezTo>
                  <a:pt x="462" y="1976"/>
                  <a:pt x="430" y="1871"/>
                  <a:pt x="366" y="1802"/>
                </a:cubicBezTo>
                <a:cubicBezTo>
                  <a:pt x="301" y="1733"/>
                  <a:pt x="224" y="1698"/>
                  <a:pt x="134" y="1698"/>
                </a:cubicBezTo>
                <a:lnTo>
                  <a:pt x="134" y="1668"/>
                </a:lnTo>
                <a:cubicBezTo>
                  <a:pt x="214" y="1668"/>
                  <a:pt x="289" y="1638"/>
                  <a:pt x="358" y="1578"/>
                </a:cubicBezTo>
                <a:cubicBezTo>
                  <a:pt x="427" y="1519"/>
                  <a:pt x="462" y="1410"/>
                  <a:pt x="462" y="1251"/>
                </a:cubicBezTo>
                <a:lnTo>
                  <a:pt x="462" y="521"/>
                </a:lnTo>
                <a:cubicBezTo>
                  <a:pt x="462" y="382"/>
                  <a:pt x="487" y="277"/>
                  <a:pt x="537" y="208"/>
                </a:cubicBezTo>
                <a:cubicBezTo>
                  <a:pt x="586" y="139"/>
                  <a:pt x="681" y="104"/>
                  <a:pt x="820" y="104"/>
                </a:cubicBezTo>
                <a:lnTo>
                  <a:pt x="820" y="0"/>
                </a:lnTo>
                <a:cubicBezTo>
                  <a:pt x="651" y="0"/>
                  <a:pt x="527" y="42"/>
                  <a:pt x="448" y="126"/>
                </a:cubicBezTo>
                <a:cubicBezTo>
                  <a:pt x="368" y="211"/>
                  <a:pt x="328" y="362"/>
                  <a:pt x="328" y="581"/>
                </a:cubicBezTo>
                <a:lnTo>
                  <a:pt x="328" y="1221"/>
                </a:lnTo>
                <a:cubicBezTo>
                  <a:pt x="328" y="1360"/>
                  <a:pt x="303" y="1459"/>
                  <a:pt x="254" y="1519"/>
                </a:cubicBezTo>
                <a:cubicBezTo>
                  <a:pt x="204" y="1578"/>
                  <a:pt x="120" y="1618"/>
                  <a:pt x="0" y="1638"/>
                </a:cubicBezTo>
                <a:lnTo>
                  <a:pt x="0" y="172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6" name="圆角矩形 15"/>
          <p:cNvSpPr/>
          <p:nvPr/>
        </p:nvSpPr>
        <p:spPr bwMode="auto">
          <a:xfrm>
            <a:off x="5594325" y="980727"/>
            <a:ext cx="5472608" cy="2503451"/>
          </a:xfrm>
          <a:prstGeom prst="roundRect">
            <a:avLst>
              <a:gd name="adj" fmla="val 3936"/>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a:xfrm>
            <a:off x="5845355" y="1159020"/>
            <a:ext cx="4970548" cy="2246769"/>
          </a:xfrm>
          <a:prstGeom prst="rect">
            <a:avLst/>
          </a:prstGeom>
          <a:noFill/>
        </p:spPr>
        <p:txBody>
          <a:bodyPr wrap="square" rtlCol="0">
            <a:spAutoFit/>
          </a:bodyPr>
          <a:lstStyle/>
          <a:p>
            <a:pPr algn="just"/>
            <a:r>
              <a:rPr lang="zh-CN" altLang="en-US" sz="2000" b="1" dirty="0">
                <a:solidFill>
                  <a:schemeClr val="accent2"/>
                </a:solidFill>
                <a:latin typeface="+mn-ea"/>
                <a:ea typeface="+mn-ea"/>
              </a:rPr>
              <a:t>一是加强作风纪律督查。</a:t>
            </a:r>
            <a:r>
              <a:rPr lang="zh-CN" altLang="en-US" sz="2000" dirty="0">
                <a:solidFill>
                  <a:schemeClr val="accent2"/>
                </a:solidFill>
                <a:latin typeface="+mn-ea"/>
                <a:ea typeface="+mn-ea"/>
              </a:rPr>
              <a:t>按照“在岗、在位、在状态”的要求，由局办公室不定期对各科室人员的在岗情况、业务办理情况、日常的规范执法、及廉洁自律等情况进行检查，及时纠正了各种不良行为，对违反工作纪律的</a:t>
            </a:r>
            <a:r>
              <a:rPr lang="en-US" altLang="zh-CN" sz="2000" dirty="0">
                <a:solidFill>
                  <a:schemeClr val="accent2"/>
                </a:solidFill>
                <a:latin typeface="+mn-ea"/>
                <a:ea typeface="+mn-ea"/>
              </a:rPr>
              <a:t>5</a:t>
            </a:r>
            <a:r>
              <a:rPr lang="zh-CN" altLang="en-US" sz="2000" dirty="0">
                <a:solidFill>
                  <a:schemeClr val="accent2"/>
                </a:solidFill>
                <a:latin typeface="+mn-ea"/>
                <a:ea typeface="+mn-ea"/>
              </a:rPr>
              <a:t>名工作人员给予告诫处分，提高工作效能。</a:t>
            </a:r>
          </a:p>
        </p:txBody>
      </p:sp>
      <p:sp>
        <p:nvSpPr>
          <p:cNvPr id="18" name="圆角矩形 17"/>
          <p:cNvSpPr/>
          <p:nvPr/>
        </p:nvSpPr>
        <p:spPr bwMode="auto">
          <a:xfrm>
            <a:off x="5594325" y="4292241"/>
            <a:ext cx="5472608" cy="1843553"/>
          </a:xfrm>
          <a:prstGeom prst="roundRect">
            <a:avLst>
              <a:gd name="adj" fmla="val 3936"/>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矩形 18"/>
          <p:cNvSpPr/>
          <p:nvPr/>
        </p:nvSpPr>
        <p:spPr>
          <a:xfrm>
            <a:off x="5845355" y="4552297"/>
            <a:ext cx="4970548" cy="1323439"/>
          </a:xfrm>
          <a:prstGeom prst="rect">
            <a:avLst/>
          </a:prstGeom>
          <a:noFill/>
        </p:spPr>
        <p:txBody>
          <a:bodyPr wrap="square" rtlCol="0">
            <a:spAutoFit/>
          </a:bodyPr>
          <a:lstStyle/>
          <a:p>
            <a:pPr algn="just"/>
            <a:r>
              <a:rPr lang="zh-CN" altLang="en-US" sz="2000" b="1" dirty="0">
                <a:solidFill>
                  <a:schemeClr val="accent2"/>
                </a:solidFill>
                <a:latin typeface="+mn-ea"/>
                <a:ea typeface="+mn-ea"/>
              </a:rPr>
              <a:t>二是加强重点工作的监督。</a:t>
            </a:r>
            <a:r>
              <a:rPr lang="zh-CN" altLang="en-US" sz="2000" dirty="0">
                <a:solidFill>
                  <a:schemeClr val="accent2"/>
                </a:solidFill>
                <a:latin typeface="+mn-ea"/>
                <a:ea typeface="+mn-ea"/>
              </a:rPr>
              <a:t>严格执行督查通报制，全面了解工程进展情况和存在的问题，总结好的经验和做法，督促整改存在的问题，确保项目顺利推进。</a:t>
            </a:r>
          </a:p>
        </p:txBody>
      </p:sp>
    </p:spTree>
    <p:custDataLst>
      <p:tags r:id="rId1"/>
    </p:custDataLst>
  </p:cSld>
  <p:clrMapOvr>
    <a:masterClrMapping/>
  </p:clrMapOvr>
  <p:transition spd="slow" advTm="636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519"/>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2519"/>
                            </p:stCondLst>
                            <p:childTnLst>
                              <p:par>
                                <p:cTn id="35" presetID="16" presetClass="entr" presetSubtype="4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outHorizontal)">
                                      <p:cBhvr>
                                        <p:cTn id="37" dur="500"/>
                                        <p:tgtEl>
                                          <p:spTgt spid="15"/>
                                        </p:tgtEl>
                                      </p:cBhvr>
                                    </p:animEffect>
                                  </p:childTnLst>
                                </p:cTn>
                              </p:par>
                            </p:childTnLst>
                          </p:cTn>
                        </p:par>
                        <p:par>
                          <p:cTn id="38" fill="hold">
                            <p:stCondLst>
                              <p:cond delay="3019"/>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90"/>
                                          </p:val>
                                        </p:tav>
                                        <p:tav tm="100000">
                                          <p:val>
                                            <p:fltVal val="0"/>
                                          </p:val>
                                        </p:tav>
                                      </p:tavLst>
                                    </p:anim>
                                    <p:animEffect transition="in" filter="fade">
                                      <p:cBhvr>
                                        <p:cTn id="52" dur="500"/>
                                        <p:tgtEl>
                                          <p:spTgt spid="1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 calcmode="lin" valueType="num">
                                      <p:cBhvr>
                                        <p:cTn id="57" dur="500" fill="hold"/>
                                        <p:tgtEl>
                                          <p:spTgt spid="19"/>
                                        </p:tgtEl>
                                        <p:attrNameLst>
                                          <p:attrName>style.rotation</p:attrName>
                                        </p:attrNameLst>
                                      </p:cBhvr>
                                      <p:tavLst>
                                        <p:tav tm="0">
                                          <p:val>
                                            <p:fltVal val="90"/>
                                          </p:val>
                                        </p:tav>
                                        <p:tav tm="100000">
                                          <p:val>
                                            <p:fltVal val="0"/>
                                          </p:val>
                                        </p:tav>
                                      </p:tavLst>
                                    </p:anim>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 grpId="0" animBg="1"/>
      <p:bldP spid="14" grpId="0"/>
      <p:bldP spid="15" grpId="0" animBg="1"/>
      <p:bldP spid="16" grpId="0" animBg="1"/>
      <p:bldP spid="17"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6895178" y="1484784"/>
            <a:ext cx="3888432" cy="446449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4</a:t>
            </a:r>
            <a:endParaRPr lang="zh-CN" altLang="en-US" sz="2000" dirty="0">
              <a:solidFill>
                <a:schemeClr val="accent2"/>
              </a:solidFill>
            </a:endParaRPr>
          </a:p>
        </p:txBody>
      </p:sp>
      <p:sp>
        <p:nvSpPr>
          <p:cNvPr id="8" name="TextBox 7"/>
          <p:cNvSpPr txBox="1"/>
          <p:nvPr/>
        </p:nvSpPr>
        <p:spPr>
          <a:xfrm>
            <a:off x="1476540" y="116632"/>
            <a:ext cx="5570756" cy="523220"/>
          </a:xfrm>
          <a:prstGeom prst="rect">
            <a:avLst/>
          </a:prstGeom>
          <a:noFill/>
        </p:spPr>
        <p:txBody>
          <a:bodyPr wrap="none" rtlCol="0">
            <a:spAutoFit/>
          </a:bodyPr>
          <a:lstStyle/>
          <a:p>
            <a:r>
              <a:rPr lang="zh-CN" altLang="en-US" sz="2800" b="1" dirty="0">
                <a:solidFill>
                  <a:schemeClr val="accent4"/>
                </a:solidFill>
                <a:latin typeface="+mj-ea"/>
                <a:ea typeface="+mj-ea"/>
              </a:rPr>
              <a:t>三、加强执法监督，严格依法行政</a:t>
            </a:r>
          </a:p>
        </p:txBody>
      </p:sp>
      <p:sp>
        <p:nvSpPr>
          <p:cNvPr id="5" name="矩形 4"/>
          <p:cNvSpPr/>
          <p:nvPr/>
        </p:nvSpPr>
        <p:spPr>
          <a:xfrm>
            <a:off x="7111202" y="1726066"/>
            <a:ext cx="3436081" cy="3477875"/>
          </a:xfrm>
          <a:prstGeom prst="rect">
            <a:avLst/>
          </a:prstGeom>
          <a:noFill/>
        </p:spPr>
        <p:txBody>
          <a:bodyPr wrap="square" rtlCol="0">
            <a:spAutoFit/>
          </a:bodyPr>
          <a:lstStyle/>
          <a:p>
            <a:pPr algn="just"/>
            <a:r>
              <a:rPr lang="zh-CN" altLang="en-US" sz="2000" dirty="0">
                <a:solidFill>
                  <a:schemeClr val="accent2"/>
                </a:solidFill>
                <a:latin typeface="+mn-ea"/>
                <a:ea typeface="+mn-ea"/>
              </a:rPr>
              <a:t>严格执行</a:t>
            </a:r>
            <a:r>
              <a:rPr lang="en-US" altLang="zh-CN" sz="2000" dirty="0">
                <a:solidFill>
                  <a:schemeClr val="accent2"/>
                </a:solidFill>
                <a:latin typeface="+mn-ea"/>
                <a:ea typeface="+mn-ea"/>
              </a:rPr>
              <a:t>《</a:t>
            </a:r>
            <a:r>
              <a:rPr lang="zh-CN" altLang="en-US" sz="2000" dirty="0">
                <a:solidFill>
                  <a:schemeClr val="accent2"/>
                </a:solidFill>
                <a:latin typeface="+mn-ea"/>
                <a:ea typeface="+mn-ea"/>
              </a:rPr>
              <a:t>廉政准则</a:t>
            </a:r>
            <a:r>
              <a:rPr lang="en-US" altLang="zh-CN" sz="2000" dirty="0">
                <a:solidFill>
                  <a:schemeClr val="accent2"/>
                </a:solidFill>
                <a:latin typeface="+mn-ea"/>
                <a:ea typeface="+mn-ea"/>
              </a:rPr>
              <a:t>》</a:t>
            </a:r>
            <a:r>
              <a:rPr lang="zh-CN" altLang="en-US" sz="2000" dirty="0">
                <a:solidFill>
                  <a:schemeClr val="accent2"/>
                </a:solidFill>
                <a:latin typeface="+mn-ea"/>
                <a:ea typeface="+mn-ea"/>
              </a:rPr>
              <a:t>及领导干部个人有关事项报告的规定，认真开展自查自纠；坚持定期召开班子会议，全局重大活动、重大事件、重点项目实施、干部任免及调配等集体决策，都做到充分听取班子成员的意见和建议；加强对一把手权力的制约和监督。纪检部门对全过程进行监督。</a:t>
            </a:r>
          </a:p>
        </p:txBody>
      </p:sp>
      <p:pic>
        <p:nvPicPr>
          <p:cNvPr id="9218" name="Picture 2" descr="E:\我的文档\Fl2013010718462953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140" y="1482399"/>
            <a:ext cx="5457825" cy="360997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bwMode="auto">
          <a:xfrm>
            <a:off x="1234140" y="5203940"/>
            <a:ext cx="5457825" cy="74533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ransition spd="slow" advTm="4353">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559"/>
                            </p:stCondLst>
                            <p:childTnLst>
                              <p:par>
                                <p:cTn id="24" presetID="22" presetClass="entr" presetSubtype="4" fill="hold" nodeType="after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wipe(down)">
                                      <p:cBhvr>
                                        <p:cTn id="26" dur="500"/>
                                        <p:tgtEl>
                                          <p:spTgt spid="92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2059"/>
                            </p:stCondLst>
                            <p:childTnLst>
                              <p:par>
                                <p:cTn id="34" presetID="3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style.rotation</p:attrName>
                                        </p:attrNameLst>
                                      </p:cBhvr>
                                      <p:tavLst>
                                        <p:tav tm="0">
                                          <p:val>
                                            <p:fltVal val="90"/>
                                          </p:val>
                                        </p:tav>
                                        <p:tav tm="100000">
                                          <p:val>
                                            <p:fltVal val="0"/>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5"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6" name="Freeform 285"/>
          <p:cNvSpPr/>
          <p:nvPr/>
        </p:nvSpPr>
        <p:spPr bwMode="auto">
          <a:xfrm flipH="1">
            <a:off x="-1" y="1100435"/>
            <a:ext cx="9842797" cy="5233193"/>
          </a:xfrm>
          <a:custGeom>
            <a:avLst/>
            <a:gdLst>
              <a:gd name="T0" fmla="*/ 293 w 10970"/>
              <a:gd name="T1" fmla="*/ 0 h 7207"/>
              <a:gd name="T2" fmla="*/ 10970 w 10970"/>
              <a:gd name="T3" fmla="*/ 0 h 7207"/>
              <a:gd name="T4" fmla="*/ 10970 w 10970"/>
              <a:gd name="T5" fmla="*/ 7207 h 7207"/>
              <a:gd name="T6" fmla="*/ 293 w 10970"/>
              <a:gd name="T7" fmla="*/ 7207 h 7207"/>
              <a:gd name="T8" fmla="*/ 0 w 10970"/>
              <a:gd name="T9" fmla="*/ 6914 h 7207"/>
              <a:gd name="T10" fmla="*/ 0 w 10970"/>
              <a:gd name="T11" fmla="*/ 293 h 7207"/>
              <a:gd name="T12" fmla="*/ 293 w 10970"/>
              <a:gd name="T13" fmla="*/ 0 h 7207"/>
            </a:gdLst>
            <a:ahLst/>
            <a:cxnLst>
              <a:cxn ang="0">
                <a:pos x="T0" y="T1"/>
              </a:cxn>
              <a:cxn ang="0">
                <a:pos x="T2" y="T3"/>
              </a:cxn>
              <a:cxn ang="0">
                <a:pos x="T4" y="T5"/>
              </a:cxn>
              <a:cxn ang="0">
                <a:pos x="T6" y="T7"/>
              </a:cxn>
              <a:cxn ang="0">
                <a:pos x="T8" y="T9"/>
              </a:cxn>
              <a:cxn ang="0">
                <a:pos x="T10" y="T11"/>
              </a:cxn>
              <a:cxn ang="0">
                <a:pos x="T12" y="T13"/>
              </a:cxn>
            </a:cxnLst>
            <a:rect l="0" t="0" r="r" b="b"/>
            <a:pathLst>
              <a:path w="10970" h="7207">
                <a:moveTo>
                  <a:pt x="293" y="0"/>
                </a:moveTo>
                <a:lnTo>
                  <a:pt x="10970" y="0"/>
                </a:lnTo>
                <a:lnTo>
                  <a:pt x="10970" y="7207"/>
                </a:lnTo>
                <a:lnTo>
                  <a:pt x="293" y="7207"/>
                </a:lnTo>
                <a:cubicBezTo>
                  <a:pt x="132" y="7207"/>
                  <a:pt x="0" y="7075"/>
                  <a:pt x="0" y="6914"/>
                </a:cubicBezTo>
                <a:lnTo>
                  <a:pt x="0" y="293"/>
                </a:lnTo>
                <a:cubicBezTo>
                  <a:pt x="0" y="132"/>
                  <a:pt x="132" y="0"/>
                  <a:pt x="293" y="0"/>
                </a:cubicBezTo>
                <a:close/>
              </a:path>
            </a:pathLst>
          </a:custGeom>
          <a:solidFill>
            <a:schemeClr val="accent2">
              <a:alpha val="70000"/>
            </a:schemeClr>
          </a:solidFill>
          <a:ln>
            <a:noFill/>
          </a:ln>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2717" y="3085571"/>
            <a:ext cx="3059734" cy="3772429"/>
          </a:xfrm>
          <a:prstGeom prst="rect">
            <a:avLst/>
          </a:prstGeom>
        </p:spPr>
      </p:pic>
      <p:sp>
        <p:nvSpPr>
          <p:cNvPr id="75" name="TextBox 74"/>
          <p:cNvSpPr txBox="1"/>
          <p:nvPr/>
        </p:nvSpPr>
        <p:spPr>
          <a:xfrm>
            <a:off x="1509022" y="1557738"/>
            <a:ext cx="5186035" cy="553998"/>
          </a:xfrm>
          <a:prstGeom prst="rect">
            <a:avLst/>
          </a:prstGeom>
          <a:noFill/>
        </p:spPr>
        <p:txBody>
          <a:bodyPr wrap="none" rtlCol="0">
            <a:spAutoFit/>
          </a:bodyPr>
          <a:lstStyle/>
          <a:p>
            <a:r>
              <a:rPr lang="zh-CN" altLang="en-US" sz="3000" dirty="0">
                <a:solidFill>
                  <a:schemeClr val="accent4"/>
                </a:solidFill>
                <a:latin typeface="+mn-ea"/>
                <a:ea typeface="+mn-ea"/>
              </a:rPr>
              <a:t>认真落实党风廉政建设责任制</a:t>
            </a:r>
          </a:p>
        </p:txBody>
      </p:sp>
      <p:sp>
        <p:nvSpPr>
          <p:cNvPr id="95" name="Rectangle 5"/>
          <p:cNvSpPr>
            <a:spLocks noChangeArrowheads="1"/>
          </p:cNvSpPr>
          <p:nvPr/>
        </p:nvSpPr>
        <p:spPr bwMode="auto">
          <a:xfrm>
            <a:off x="0" y="188640"/>
            <a:ext cx="695325" cy="833437"/>
          </a:xfrm>
          <a:prstGeom prst="rect">
            <a:avLst/>
          </a:prstGeom>
          <a:solidFill>
            <a:schemeClr val="tx2"/>
          </a:solidFill>
          <a:ln>
            <a:noFill/>
          </a:ln>
        </p:spPr>
        <p:txBody>
          <a:bodyPr/>
          <a:lstStyle/>
          <a:p>
            <a:pPr>
              <a:buFont typeface="Arial" panose="020B0604020202020204" pitchFamily="34" charset="0"/>
              <a:buNone/>
            </a:pPr>
            <a:endParaRPr lang="zh-CN" altLang="en-US"/>
          </a:p>
        </p:txBody>
      </p:sp>
      <p:sp>
        <p:nvSpPr>
          <p:cNvPr id="96" name="Freeform 6"/>
          <p:cNvSpPr/>
          <p:nvPr/>
        </p:nvSpPr>
        <p:spPr bwMode="auto">
          <a:xfrm>
            <a:off x="141288" y="307702"/>
            <a:ext cx="530225" cy="668338"/>
          </a:xfrm>
          <a:custGeom>
            <a:avLst/>
            <a:gdLst>
              <a:gd name="T0" fmla="*/ 510720 w 1173"/>
              <a:gd name="T1" fmla="*/ 242556 h 1472"/>
              <a:gd name="T2" fmla="*/ 494464 w 1173"/>
              <a:gd name="T3" fmla="*/ 21309 h 1472"/>
              <a:gd name="T4" fmla="*/ 481820 w 1173"/>
              <a:gd name="T5" fmla="*/ 24482 h 1472"/>
              <a:gd name="T6" fmla="*/ 452920 w 1173"/>
              <a:gd name="T7" fmla="*/ 30830 h 1472"/>
              <a:gd name="T8" fmla="*/ 414988 w 1173"/>
              <a:gd name="T9" fmla="*/ 24482 h 1472"/>
              <a:gd name="T10" fmla="*/ 284035 w 1173"/>
              <a:gd name="T11" fmla="*/ 2267 h 1472"/>
              <a:gd name="T12" fmla="*/ 0 w 1173"/>
              <a:gd name="T13" fmla="*/ 348193 h 1472"/>
              <a:gd name="T14" fmla="*/ 290356 w 1173"/>
              <a:gd name="T15" fmla="*/ 665102 h 1472"/>
              <a:gd name="T16" fmla="*/ 529686 w 1173"/>
              <a:gd name="T17" fmla="*/ 492366 h 1472"/>
              <a:gd name="T18" fmla="*/ 491303 w 1173"/>
              <a:gd name="T19" fmla="*/ 469697 h 1472"/>
              <a:gd name="T20" fmla="*/ 312483 w 1173"/>
              <a:gd name="T21" fmla="*/ 620671 h 1472"/>
              <a:gd name="T22" fmla="*/ 130954 w 1173"/>
              <a:gd name="T23" fmla="*/ 328697 h 1472"/>
              <a:gd name="T24" fmla="*/ 290356 w 1173"/>
              <a:gd name="T25" fmla="*/ 47151 h 1472"/>
              <a:gd name="T26" fmla="*/ 472337 w 1173"/>
              <a:gd name="T27" fmla="*/ 258424 h 1472"/>
              <a:gd name="T28" fmla="*/ 510720 w 1173"/>
              <a:gd name="T29" fmla="*/ 242556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chemeClr val="accent2"/>
          </a:solidFill>
          <a:ln>
            <a:noFill/>
          </a:ln>
        </p:spPr>
        <p:txBody>
          <a:bodyPr/>
          <a:lstStyle/>
          <a:p>
            <a:endParaRPr lang="zh-CN" altLang="en-US"/>
          </a:p>
        </p:txBody>
      </p:sp>
      <p:sp>
        <p:nvSpPr>
          <p:cNvPr id="97" name="Freeform 7"/>
          <p:cNvSpPr>
            <a:spLocks noEditPoints="1"/>
          </p:cNvSpPr>
          <p:nvPr/>
        </p:nvSpPr>
        <p:spPr bwMode="auto">
          <a:xfrm>
            <a:off x="755650" y="783952"/>
            <a:ext cx="990600" cy="201613"/>
          </a:xfrm>
          <a:custGeom>
            <a:avLst/>
            <a:gdLst>
              <a:gd name="T0" fmla="*/ 22141 w 2195"/>
              <a:gd name="T1" fmla="*/ 126007 h 445"/>
              <a:gd name="T2" fmla="*/ 113870 w 2195"/>
              <a:gd name="T3" fmla="*/ 125101 h 445"/>
              <a:gd name="T4" fmla="*/ 68684 w 2195"/>
              <a:gd name="T5" fmla="*/ 200795 h 445"/>
              <a:gd name="T6" fmla="*/ 70491 w 2195"/>
              <a:gd name="T7" fmla="*/ 47593 h 445"/>
              <a:gd name="T8" fmla="*/ 68684 w 2195"/>
              <a:gd name="T9" fmla="*/ 200795 h 445"/>
              <a:gd name="T10" fmla="*/ 300490 w 2195"/>
              <a:gd name="T11" fmla="*/ 196716 h 445"/>
              <a:gd name="T12" fmla="*/ 279253 w 2195"/>
              <a:gd name="T13" fmla="*/ 106064 h 445"/>
              <a:gd name="T14" fmla="*/ 201532 w 2195"/>
              <a:gd name="T15" fmla="*/ 106970 h 445"/>
              <a:gd name="T16" fmla="*/ 180746 w 2195"/>
              <a:gd name="T17" fmla="*/ 197623 h 445"/>
              <a:gd name="T18" fmla="*/ 201532 w 2195"/>
              <a:gd name="T19" fmla="*/ 50312 h 445"/>
              <a:gd name="T20" fmla="*/ 249881 w 2195"/>
              <a:gd name="T21" fmla="*/ 46233 h 445"/>
              <a:gd name="T22" fmla="*/ 405323 w 2195"/>
              <a:gd name="T23" fmla="*/ 184478 h 445"/>
              <a:gd name="T24" fmla="*/ 387248 w 2195"/>
              <a:gd name="T25" fmla="*/ 199889 h 445"/>
              <a:gd name="T26" fmla="*/ 356973 w 2195"/>
              <a:gd name="T27" fmla="*/ 68443 h 445"/>
              <a:gd name="T28" fmla="*/ 336640 w 2195"/>
              <a:gd name="T29" fmla="*/ 50312 h 445"/>
              <a:gd name="T30" fmla="*/ 356973 w 2195"/>
              <a:gd name="T31" fmla="*/ 10878 h 445"/>
              <a:gd name="T32" fmla="*/ 378211 w 2195"/>
              <a:gd name="T33" fmla="*/ 50312 h 445"/>
              <a:gd name="T34" fmla="*/ 405323 w 2195"/>
              <a:gd name="T35" fmla="*/ 68443 h 445"/>
              <a:gd name="T36" fmla="*/ 378211 w 2195"/>
              <a:gd name="T37" fmla="*/ 167707 h 445"/>
              <a:gd name="T38" fmla="*/ 405323 w 2195"/>
              <a:gd name="T39" fmla="*/ 184478 h 445"/>
              <a:gd name="T40" fmla="*/ 548564 w 2195"/>
              <a:gd name="T41" fmla="*/ 112862 h 445"/>
              <a:gd name="T42" fmla="*/ 460902 w 2195"/>
              <a:gd name="T43" fmla="*/ 112862 h 445"/>
              <a:gd name="T44" fmla="*/ 570706 w 2195"/>
              <a:gd name="T45" fmla="*/ 157282 h 445"/>
              <a:gd name="T46" fmla="*/ 436502 w 2195"/>
              <a:gd name="T47" fmla="*/ 126007 h 445"/>
              <a:gd name="T48" fmla="*/ 571609 w 2195"/>
              <a:gd name="T49" fmla="*/ 126007 h 445"/>
              <a:gd name="T50" fmla="*/ 459999 w 2195"/>
              <a:gd name="T51" fmla="*/ 130993 h 445"/>
              <a:gd name="T52" fmla="*/ 548564 w 2195"/>
              <a:gd name="T53" fmla="*/ 151390 h 445"/>
              <a:gd name="T54" fmla="*/ 734733 w 2195"/>
              <a:gd name="T55" fmla="*/ 196716 h 445"/>
              <a:gd name="T56" fmla="*/ 713947 w 2195"/>
              <a:gd name="T57" fmla="*/ 106064 h 445"/>
              <a:gd name="T58" fmla="*/ 636226 w 2195"/>
              <a:gd name="T59" fmla="*/ 106970 h 445"/>
              <a:gd name="T60" fmla="*/ 614988 w 2195"/>
              <a:gd name="T61" fmla="*/ 197623 h 445"/>
              <a:gd name="T62" fmla="*/ 636226 w 2195"/>
              <a:gd name="T63" fmla="*/ 50312 h 445"/>
              <a:gd name="T64" fmla="*/ 684576 w 2195"/>
              <a:gd name="T65" fmla="*/ 46233 h 445"/>
              <a:gd name="T66" fmla="*/ 840017 w 2195"/>
              <a:gd name="T67" fmla="*/ 184478 h 445"/>
              <a:gd name="T68" fmla="*/ 821491 w 2195"/>
              <a:gd name="T69" fmla="*/ 199889 h 445"/>
              <a:gd name="T70" fmla="*/ 791668 w 2195"/>
              <a:gd name="T71" fmla="*/ 68443 h 445"/>
              <a:gd name="T72" fmla="*/ 771334 w 2195"/>
              <a:gd name="T73" fmla="*/ 50312 h 445"/>
              <a:gd name="T74" fmla="*/ 791668 w 2195"/>
              <a:gd name="T75" fmla="*/ 10878 h 445"/>
              <a:gd name="T76" fmla="*/ 812454 w 2195"/>
              <a:gd name="T77" fmla="*/ 50312 h 445"/>
              <a:gd name="T78" fmla="*/ 840017 w 2195"/>
              <a:gd name="T79" fmla="*/ 68443 h 445"/>
              <a:gd name="T80" fmla="*/ 812454 w 2195"/>
              <a:gd name="T81" fmla="*/ 167707 h 445"/>
              <a:gd name="T82" fmla="*/ 840017 w 2195"/>
              <a:gd name="T83" fmla="*/ 184478 h 445"/>
              <a:gd name="T84" fmla="*/ 985066 w 2195"/>
              <a:gd name="T85" fmla="*/ 85667 h 445"/>
              <a:gd name="T86" fmla="*/ 875263 w 2195"/>
              <a:gd name="T87" fmla="*/ 87933 h 445"/>
              <a:gd name="T88" fmla="*/ 968799 w 2195"/>
              <a:gd name="T89" fmla="*/ 159549 h 445"/>
              <a:gd name="T90" fmla="*/ 890174 w 2195"/>
              <a:gd name="T91" fmla="*/ 151390 h 445"/>
              <a:gd name="T92" fmla="*/ 931746 w 2195"/>
              <a:gd name="T93" fmla="*/ 200795 h 445"/>
              <a:gd name="T94" fmla="*/ 937620 w 2195"/>
              <a:gd name="T95" fmla="*/ 114222 h 445"/>
              <a:gd name="T96" fmla="*/ 929487 w 2195"/>
              <a:gd name="T97" fmla="*/ 6572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accent2"/>
          </a:solidFill>
          <a:ln>
            <a:noFill/>
          </a:ln>
        </p:spPr>
        <p:txBody>
          <a:bodyPr/>
          <a:lstStyle/>
          <a:p>
            <a:endParaRPr lang="zh-CN" altLang="en-US">
              <a:solidFill>
                <a:schemeClr val="accent1"/>
              </a:solidFill>
            </a:endParaRPr>
          </a:p>
        </p:txBody>
      </p:sp>
      <p:sp>
        <p:nvSpPr>
          <p:cNvPr id="98" name="Freeform 8"/>
          <p:cNvSpPr>
            <a:spLocks noEditPoints="1"/>
          </p:cNvSpPr>
          <p:nvPr/>
        </p:nvSpPr>
        <p:spPr bwMode="auto">
          <a:xfrm>
            <a:off x="793750" y="248351"/>
            <a:ext cx="952500" cy="447675"/>
          </a:xfrm>
          <a:custGeom>
            <a:avLst/>
            <a:gdLst>
              <a:gd name="T0" fmla="*/ 345008 w 2109"/>
              <a:gd name="T1" fmla="*/ 0 h 986"/>
              <a:gd name="T2" fmla="*/ 305269 w 2109"/>
              <a:gd name="T3" fmla="*/ 447253 h 986"/>
              <a:gd name="T4" fmla="*/ 37933 w 2109"/>
              <a:gd name="T5" fmla="*/ 409150 h 986"/>
              <a:gd name="T6" fmla="*/ 0 w 2109"/>
              <a:gd name="T7" fmla="*/ 447253 h 986"/>
              <a:gd name="T8" fmla="*/ 37933 w 2109"/>
              <a:gd name="T9" fmla="*/ 36288 h 986"/>
              <a:gd name="T10" fmla="*/ 305269 w 2109"/>
              <a:gd name="T11" fmla="*/ 126555 h 986"/>
              <a:gd name="T12" fmla="*/ 37933 w 2109"/>
              <a:gd name="T13" fmla="*/ 36288 h 986"/>
              <a:gd name="T14" fmla="*/ 37933 w 2109"/>
              <a:gd name="T15" fmla="*/ 376944 h 986"/>
              <a:gd name="T16" fmla="*/ 305269 w 2109"/>
              <a:gd name="T17" fmla="*/ 284863 h 986"/>
              <a:gd name="T18" fmla="*/ 37933 w 2109"/>
              <a:gd name="T19" fmla="*/ 160576 h 986"/>
              <a:gd name="T20" fmla="*/ 305269 w 2109"/>
              <a:gd name="T21" fmla="*/ 252657 h 986"/>
              <a:gd name="T22" fmla="*/ 37933 w 2109"/>
              <a:gd name="T23" fmla="*/ 160576 h 986"/>
              <a:gd name="T24" fmla="*/ 912645 w 2109"/>
              <a:gd name="T25" fmla="*/ 250843 h 986"/>
              <a:gd name="T26" fmla="*/ 808781 w 2109"/>
              <a:gd name="T27" fmla="*/ 314801 h 986"/>
              <a:gd name="T28" fmla="*/ 926644 w 2109"/>
              <a:gd name="T29" fmla="*/ 415047 h 986"/>
              <a:gd name="T30" fmla="*/ 731109 w 2109"/>
              <a:gd name="T31" fmla="*/ 371048 h 986"/>
              <a:gd name="T32" fmla="*/ 605118 w 2109"/>
              <a:gd name="T33" fmla="*/ 441356 h 986"/>
              <a:gd name="T34" fmla="*/ 658856 w 2109"/>
              <a:gd name="T35" fmla="*/ 403253 h 986"/>
              <a:gd name="T36" fmla="*/ 694983 w 2109"/>
              <a:gd name="T37" fmla="*/ 202761 h 986"/>
              <a:gd name="T38" fmla="*/ 477321 w 2109"/>
              <a:gd name="T39" fmla="*/ 170555 h 986"/>
              <a:gd name="T40" fmla="*/ 834973 w 2109"/>
              <a:gd name="T41" fmla="*/ 118391 h 986"/>
              <a:gd name="T42" fmla="*/ 537381 w 2109"/>
              <a:gd name="T43" fmla="*/ 86185 h 986"/>
              <a:gd name="T44" fmla="*/ 834973 w 2109"/>
              <a:gd name="T45" fmla="*/ 34020 h 986"/>
              <a:gd name="T46" fmla="*/ 529253 w 2109"/>
              <a:gd name="T47" fmla="*/ 2268 h 986"/>
              <a:gd name="T48" fmla="*/ 872454 w 2109"/>
              <a:gd name="T49" fmla="*/ 170555 h 986"/>
              <a:gd name="T50" fmla="*/ 948771 w 2109"/>
              <a:gd name="T51" fmla="*/ 202761 h 986"/>
              <a:gd name="T52" fmla="*/ 731109 w 2109"/>
              <a:gd name="T53" fmla="*/ 218637 h 986"/>
              <a:gd name="T54" fmla="*/ 886453 w 2109"/>
              <a:gd name="T55" fmla="*/ 218637 h 986"/>
              <a:gd name="T56" fmla="*/ 675113 w 2109"/>
              <a:gd name="T57" fmla="*/ 293028 h 986"/>
              <a:gd name="T58" fmla="*/ 485449 w 2109"/>
              <a:gd name="T59" fmla="*/ 403253 h 986"/>
              <a:gd name="T60" fmla="*/ 537381 w 2109"/>
              <a:gd name="T61" fmla="*/ 214554 h 986"/>
              <a:gd name="T62" fmla="*/ 631310 w 2109"/>
              <a:gd name="T63" fmla="*/ 276698 h 986"/>
              <a:gd name="T64" fmla="*/ 549122 w 2109"/>
              <a:gd name="T65" fmla="*/ 266719 h 986"/>
              <a:gd name="T66" fmla="*/ 537381 w 2109"/>
              <a:gd name="T67" fmla="*/ 214554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accent2"/>
          </a:solidFill>
          <a:ln>
            <a:noFill/>
          </a:ln>
        </p:spPr>
        <p:txBody>
          <a:bodyPr/>
          <a:lstStyle/>
          <a:p>
            <a:endParaRPr lang="zh-CN" altLang="en-US">
              <a:solidFill>
                <a:schemeClr val="accent1"/>
              </a:solidFill>
            </a:endParaRPr>
          </a:p>
        </p:txBody>
      </p:sp>
      <p:grpSp>
        <p:nvGrpSpPr>
          <p:cNvPr id="8" name="组合 7"/>
          <p:cNvGrpSpPr/>
          <p:nvPr/>
        </p:nvGrpSpPr>
        <p:grpSpPr>
          <a:xfrm>
            <a:off x="760435" y="1556792"/>
            <a:ext cx="686658" cy="592325"/>
            <a:chOff x="760435" y="1556792"/>
            <a:chExt cx="686658" cy="592325"/>
          </a:xfrm>
        </p:grpSpPr>
        <p:sp>
          <p:nvSpPr>
            <p:cNvPr id="90" name="Oval 41"/>
            <p:cNvSpPr>
              <a:spLocks noChangeArrowheads="1"/>
            </p:cNvSpPr>
            <p:nvPr/>
          </p:nvSpPr>
          <p:spPr bwMode="auto">
            <a:xfrm>
              <a:off x="773846" y="1557957"/>
              <a:ext cx="591160" cy="59116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 name="TextBox 4"/>
            <p:cNvSpPr txBox="1"/>
            <p:nvPr/>
          </p:nvSpPr>
          <p:spPr>
            <a:xfrm>
              <a:off x="760435" y="1556792"/>
              <a:ext cx="686658" cy="584775"/>
            </a:xfrm>
            <a:prstGeom prst="rect">
              <a:avLst/>
            </a:prstGeom>
            <a:noFill/>
          </p:spPr>
          <p:txBody>
            <a:bodyPr wrap="square" rtlCol="0">
              <a:spAutoFit/>
            </a:bodyPr>
            <a:lstStyle/>
            <a:p>
              <a:pPr algn="ctr"/>
              <a:r>
                <a:rPr lang="en-US" altLang="zh-CN" sz="3200" b="1" dirty="0">
                  <a:solidFill>
                    <a:schemeClr val="accent2"/>
                  </a:solidFill>
                </a:rPr>
                <a:t>01</a:t>
              </a:r>
              <a:endParaRPr lang="zh-CN" altLang="en-US" sz="3200" b="1" dirty="0">
                <a:solidFill>
                  <a:schemeClr val="accent2"/>
                </a:solidFill>
              </a:endParaRPr>
            </a:p>
          </p:txBody>
        </p:sp>
      </p:grpSp>
      <p:cxnSp>
        <p:nvCxnSpPr>
          <p:cNvPr id="3" name="直接连接符 2"/>
          <p:cNvCxnSpPr/>
          <p:nvPr/>
        </p:nvCxnSpPr>
        <p:spPr bwMode="auto">
          <a:xfrm>
            <a:off x="1461120" y="1557957"/>
            <a:ext cx="0" cy="5537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1509022" y="2308365"/>
            <a:ext cx="6724918" cy="553998"/>
          </a:xfrm>
          <a:prstGeom prst="rect">
            <a:avLst/>
          </a:prstGeom>
          <a:noFill/>
        </p:spPr>
        <p:txBody>
          <a:bodyPr wrap="none" rtlCol="0">
            <a:spAutoFit/>
          </a:bodyPr>
          <a:lstStyle/>
          <a:p>
            <a:r>
              <a:rPr lang="zh-CN" altLang="en-US" sz="3000" dirty="0">
                <a:solidFill>
                  <a:schemeClr val="accent4"/>
                </a:solidFill>
                <a:latin typeface="+mn-ea"/>
                <a:ea typeface="+mn-ea"/>
              </a:rPr>
              <a:t>加强教育，提高党员干部廉洁自律意识</a:t>
            </a:r>
          </a:p>
        </p:txBody>
      </p:sp>
      <p:grpSp>
        <p:nvGrpSpPr>
          <p:cNvPr id="9" name="组合 8"/>
          <p:cNvGrpSpPr/>
          <p:nvPr/>
        </p:nvGrpSpPr>
        <p:grpSpPr>
          <a:xfrm>
            <a:off x="760435" y="2307419"/>
            <a:ext cx="686658" cy="592325"/>
            <a:chOff x="760435" y="2307419"/>
            <a:chExt cx="686658" cy="592325"/>
          </a:xfrm>
        </p:grpSpPr>
        <p:sp>
          <p:nvSpPr>
            <p:cNvPr id="62" name="Oval 41"/>
            <p:cNvSpPr>
              <a:spLocks noChangeArrowheads="1"/>
            </p:cNvSpPr>
            <p:nvPr/>
          </p:nvSpPr>
          <p:spPr bwMode="auto">
            <a:xfrm>
              <a:off x="773846" y="2308584"/>
              <a:ext cx="591160" cy="59116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3" name="TextBox 62"/>
            <p:cNvSpPr txBox="1"/>
            <p:nvPr/>
          </p:nvSpPr>
          <p:spPr>
            <a:xfrm>
              <a:off x="760435" y="2307419"/>
              <a:ext cx="686658" cy="584775"/>
            </a:xfrm>
            <a:prstGeom prst="rect">
              <a:avLst/>
            </a:prstGeom>
            <a:noFill/>
          </p:spPr>
          <p:txBody>
            <a:bodyPr wrap="square" rtlCol="0">
              <a:spAutoFit/>
            </a:bodyPr>
            <a:lstStyle/>
            <a:p>
              <a:pPr algn="ctr"/>
              <a:r>
                <a:rPr lang="en-US" altLang="zh-CN" sz="3200" b="1" dirty="0">
                  <a:solidFill>
                    <a:schemeClr val="accent2"/>
                  </a:solidFill>
                </a:rPr>
                <a:t>02</a:t>
              </a:r>
              <a:endParaRPr lang="zh-CN" altLang="en-US" sz="3200" b="1" dirty="0">
                <a:solidFill>
                  <a:schemeClr val="accent2"/>
                </a:solidFill>
              </a:endParaRPr>
            </a:p>
          </p:txBody>
        </p:sp>
      </p:grpSp>
      <p:cxnSp>
        <p:nvCxnSpPr>
          <p:cNvPr id="64" name="直接连接符 63"/>
          <p:cNvCxnSpPr/>
          <p:nvPr/>
        </p:nvCxnSpPr>
        <p:spPr bwMode="auto">
          <a:xfrm>
            <a:off x="1461120" y="2308584"/>
            <a:ext cx="0" cy="5537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1509022" y="3053645"/>
            <a:ext cx="7879080" cy="553998"/>
          </a:xfrm>
          <a:prstGeom prst="rect">
            <a:avLst/>
          </a:prstGeom>
          <a:noFill/>
        </p:spPr>
        <p:txBody>
          <a:bodyPr wrap="none" rtlCol="0">
            <a:spAutoFit/>
          </a:bodyPr>
          <a:lstStyle/>
          <a:p>
            <a:r>
              <a:rPr lang="zh-CN" altLang="en-US" sz="3000" dirty="0">
                <a:solidFill>
                  <a:schemeClr val="accent4"/>
                </a:solidFill>
                <a:latin typeface="+mn-ea"/>
                <a:ea typeface="+mn-ea"/>
              </a:rPr>
              <a:t>践行群众路线，深入推进机关作风和效能建设</a:t>
            </a:r>
          </a:p>
        </p:txBody>
      </p:sp>
      <p:grpSp>
        <p:nvGrpSpPr>
          <p:cNvPr id="10" name="组合 9"/>
          <p:cNvGrpSpPr/>
          <p:nvPr/>
        </p:nvGrpSpPr>
        <p:grpSpPr>
          <a:xfrm>
            <a:off x="760435" y="3052699"/>
            <a:ext cx="686658" cy="592325"/>
            <a:chOff x="760435" y="3052699"/>
            <a:chExt cx="686658" cy="592325"/>
          </a:xfrm>
        </p:grpSpPr>
        <p:sp>
          <p:nvSpPr>
            <p:cNvPr id="66" name="Oval 41"/>
            <p:cNvSpPr>
              <a:spLocks noChangeArrowheads="1"/>
            </p:cNvSpPr>
            <p:nvPr/>
          </p:nvSpPr>
          <p:spPr bwMode="auto">
            <a:xfrm>
              <a:off x="773846" y="3053864"/>
              <a:ext cx="591160" cy="59116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67" name="TextBox 66"/>
            <p:cNvSpPr txBox="1"/>
            <p:nvPr/>
          </p:nvSpPr>
          <p:spPr>
            <a:xfrm>
              <a:off x="760435" y="3052699"/>
              <a:ext cx="686658" cy="584775"/>
            </a:xfrm>
            <a:prstGeom prst="rect">
              <a:avLst/>
            </a:prstGeom>
            <a:noFill/>
          </p:spPr>
          <p:txBody>
            <a:bodyPr wrap="square" rtlCol="0">
              <a:spAutoFit/>
            </a:bodyPr>
            <a:lstStyle/>
            <a:p>
              <a:pPr algn="ctr"/>
              <a:r>
                <a:rPr lang="en-US" altLang="zh-CN" sz="3200" b="1" dirty="0">
                  <a:solidFill>
                    <a:schemeClr val="accent2"/>
                  </a:solidFill>
                </a:rPr>
                <a:t>03</a:t>
              </a:r>
              <a:endParaRPr lang="zh-CN" altLang="en-US" sz="3200" b="1" dirty="0">
                <a:solidFill>
                  <a:schemeClr val="accent2"/>
                </a:solidFill>
              </a:endParaRPr>
            </a:p>
          </p:txBody>
        </p:sp>
      </p:grpSp>
      <p:cxnSp>
        <p:nvCxnSpPr>
          <p:cNvPr id="68" name="直接连接符 67"/>
          <p:cNvCxnSpPr/>
          <p:nvPr/>
        </p:nvCxnSpPr>
        <p:spPr bwMode="auto">
          <a:xfrm>
            <a:off x="1461120" y="3053864"/>
            <a:ext cx="0" cy="5537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Box 68"/>
          <p:cNvSpPr txBox="1"/>
          <p:nvPr/>
        </p:nvSpPr>
        <p:spPr>
          <a:xfrm>
            <a:off x="1509022" y="3789986"/>
            <a:ext cx="4416594" cy="553998"/>
          </a:xfrm>
          <a:prstGeom prst="rect">
            <a:avLst/>
          </a:prstGeom>
          <a:noFill/>
        </p:spPr>
        <p:txBody>
          <a:bodyPr wrap="none" rtlCol="0">
            <a:spAutoFit/>
          </a:bodyPr>
          <a:lstStyle/>
          <a:p>
            <a:r>
              <a:rPr lang="zh-CN" altLang="en-US" sz="3000" dirty="0">
                <a:solidFill>
                  <a:schemeClr val="accent4"/>
                </a:solidFill>
                <a:latin typeface="+mn-ea"/>
                <a:ea typeface="+mn-ea"/>
              </a:rPr>
              <a:t>加强督查，促进工作成效</a:t>
            </a:r>
          </a:p>
        </p:txBody>
      </p:sp>
      <p:grpSp>
        <p:nvGrpSpPr>
          <p:cNvPr id="11" name="组合 10"/>
          <p:cNvGrpSpPr/>
          <p:nvPr/>
        </p:nvGrpSpPr>
        <p:grpSpPr>
          <a:xfrm>
            <a:off x="760435" y="3789040"/>
            <a:ext cx="686658" cy="592325"/>
            <a:chOff x="760435" y="3789040"/>
            <a:chExt cx="686658" cy="592325"/>
          </a:xfrm>
        </p:grpSpPr>
        <p:sp>
          <p:nvSpPr>
            <p:cNvPr id="70" name="Oval 41"/>
            <p:cNvSpPr>
              <a:spLocks noChangeArrowheads="1"/>
            </p:cNvSpPr>
            <p:nvPr/>
          </p:nvSpPr>
          <p:spPr bwMode="auto">
            <a:xfrm>
              <a:off x="773846" y="3790205"/>
              <a:ext cx="591160" cy="59116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72" name="TextBox 71"/>
            <p:cNvSpPr txBox="1"/>
            <p:nvPr/>
          </p:nvSpPr>
          <p:spPr>
            <a:xfrm>
              <a:off x="760435" y="3789040"/>
              <a:ext cx="686658" cy="584775"/>
            </a:xfrm>
            <a:prstGeom prst="rect">
              <a:avLst/>
            </a:prstGeom>
            <a:noFill/>
          </p:spPr>
          <p:txBody>
            <a:bodyPr wrap="square" rtlCol="0">
              <a:spAutoFit/>
            </a:bodyPr>
            <a:lstStyle/>
            <a:p>
              <a:pPr algn="ctr"/>
              <a:r>
                <a:rPr lang="en-US" altLang="zh-CN" sz="3200" b="1" dirty="0">
                  <a:solidFill>
                    <a:schemeClr val="accent2"/>
                  </a:solidFill>
                </a:rPr>
                <a:t>04</a:t>
              </a:r>
              <a:endParaRPr lang="zh-CN" altLang="en-US" sz="3200" b="1" dirty="0">
                <a:solidFill>
                  <a:schemeClr val="accent2"/>
                </a:solidFill>
              </a:endParaRPr>
            </a:p>
          </p:txBody>
        </p:sp>
      </p:grpSp>
      <p:cxnSp>
        <p:nvCxnSpPr>
          <p:cNvPr id="73" name="直接连接符 72"/>
          <p:cNvCxnSpPr/>
          <p:nvPr/>
        </p:nvCxnSpPr>
        <p:spPr bwMode="auto">
          <a:xfrm>
            <a:off x="1461120" y="3790205"/>
            <a:ext cx="0" cy="5537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1509022" y="4540613"/>
            <a:ext cx="7109639" cy="553998"/>
          </a:xfrm>
          <a:prstGeom prst="rect">
            <a:avLst/>
          </a:prstGeom>
          <a:noFill/>
        </p:spPr>
        <p:txBody>
          <a:bodyPr wrap="none" rtlCol="0">
            <a:spAutoFit/>
          </a:bodyPr>
          <a:lstStyle/>
          <a:p>
            <a:r>
              <a:rPr lang="zh-CN" altLang="en-US" sz="3000" dirty="0">
                <a:solidFill>
                  <a:schemeClr val="accent4"/>
                </a:solidFill>
                <a:latin typeface="+mn-ea"/>
                <a:ea typeface="+mn-ea"/>
              </a:rPr>
              <a:t>结合组织生活会，筑牢党支部的坚强堡垒</a:t>
            </a:r>
          </a:p>
        </p:txBody>
      </p:sp>
      <p:grpSp>
        <p:nvGrpSpPr>
          <p:cNvPr id="12" name="组合 11"/>
          <p:cNvGrpSpPr/>
          <p:nvPr/>
        </p:nvGrpSpPr>
        <p:grpSpPr>
          <a:xfrm>
            <a:off x="760435" y="4539667"/>
            <a:ext cx="686658" cy="592325"/>
            <a:chOff x="760435" y="4539667"/>
            <a:chExt cx="686658" cy="592325"/>
          </a:xfrm>
        </p:grpSpPr>
        <p:sp>
          <p:nvSpPr>
            <p:cNvPr id="80" name="Oval 41"/>
            <p:cNvSpPr>
              <a:spLocks noChangeArrowheads="1"/>
            </p:cNvSpPr>
            <p:nvPr/>
          </p:nvSpPr>
          <p:spPr bwMode="auto">
            <a:xfrm>
              <a:off x="773846" y="4540832"/>
              <a:ext cx="591160" cy="59116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82" name="TextBox 81"/>
            <p:cNvSpPr txBox="1"/>
            <p:nvPr/>
          </p:nvSpPr>
          <p:spPr>
            <a:xfrm>
              <a:off x="760435" y="4539667"/>
              <a:ext cx="686658" cy="584775"/>
            </a:xfrm>
            <a:prstGeom prst="rect">
              <a:avLst/>
            </a:prstGeom>
            <a:noFill/>
          </p:spPr>
          <p:txBody>
            <a:bodyPr wrap="square" rtlCol="0">
              <a:spAutoFit/>
            </a:bodyPr>
            <a:lstStyle/>
            <a:p>
              <a:pPr algn="ctr"/>
              <a:r>
                <a:rPr lang="en-US" altLang="zh-CN" sz="3200" b="1" dirty="0">
                  <a:solidFill>
                    <a:schemeClr val="accent2"/>
                  </a:solidFill>
                </a:rPr>
                <a:t>05</a:t>
              </a:r>
              <a:endParaRPr lang="zh-CN" altLang="en-US" sz="3200" b="1" dirty="0">
                <a:solidFill>
                  <a:schemeClr val="accent2"/>
                </a:solidFill>
              </a:endParaRPr>
            </a:p>
          </p:txBody>
        </p:sp>
      </p:grpSp>
      <p:cxnSp>
        <p:nvCxnSpPr>
          <p:cNvPr id="83" name="直接连接符 82"/>
          <p:cNvCxnSpPr/>
          <p:nvPr/>
        </p:nvCxnSpPr>
        <p:spPr bwMode="auto">
          <a:xfrm>
            <a:off x="1461120" y="4540832"/>
            <a:ext cx="0" cy="5537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84"/>
          <p:cNvSpPr txBox="1"/>
          <p:nvPr/>
        </p:nvSpPr>
        <p:spPr>
          <a:xfrm>
            <a:off x="1509022" y="5285893"/>
            <a:ext cx="3262432" cy="553998"/>
          </a:xfrm>
          <a:prstGeom prst="rect">
            <a:avLst/>
          </a:prstGeom>
          <a:noFill/>
        </p:spPr>
        <p:txBody>
          <a:bodyPr wrap="none" rtlCol="0">
            <a:spAutoFit/>
          </a:bodyPr>
          <a:lstStyle/>
          <a:p>
            <a:r>
              <a:rPr lang="zh-CN" altLang="en-US" sz="3000" dirty="0">
                <a:solidFill>
                  <a:schemeClr val="accent4"/>
                </a:solidFill>
                <a:latin typeface="+mn-ea"/>
                <a:ea typeface="+mn-ea"/>
              </a:rPr>
              <a:t>下一步的工作思路</a:t>
            </a:r>
          </a:p>
        </p:txBody>
      </p:sp>
      <p:grpSp>
        <p:nvGrpSpPr>
          <p:cNvPr id="13" name="组合 12"/>
          <p:cNvGrpSpPr/>
          <p:nvPr/>
        </p:nvGrpSpPr>
        <p:grpSpPr>
          <a:xfrm>
            <a:off x="760435" y="5284947"/>
            <a:ext cx="686658" cy="592325"/>
            <a:chOff x="760435" y="5284947"/>
            <a:chExt cx="686658" cy="592325"/>
          </a:xfrm>
        </p:grpSpPr>
        <p:sp>
          <p:nvSpPr>
            <p:cNvPr id="86" name="Oval 41"/>
            <p:cNvSpPr>
              <a:spLocks noChangeArrowheads="1"/>
            </p:cNvSpPr>
            <p:nvPr/>
          </p:nvSpPr>
          <p:spPr bwMode="auto">
            <a:xfrm>
              <a:off x="773846" y="5286112"/>
              <a:ext cx="591160" cy="59116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88" name="TextBox 87"/>
            <p:cNvSpPr txBox="1"/>
            <p:nvPr/>
          </p:nvSpPr>
          <p:spPr>
            <a:xfrm>
              <a:off x="760435" y="5284947"/>
              <a:ext cx="686658" cy="584775"/>
            </a:xfrm>
            <a:prstGeom prst="rect">
              <a:avLst/>
            </a:prstGeom>
            <a:noFill/>
          </p:spPr>
          <p:txBody>
            <a:bodyPr wrap="square" rtlCol="0">
              <a:spAutoFit/>
            </a:bodyPr>
            <a:lstStyle/>
            <a:p>
              <a:pPr algn="ctr"/>
              <a:r>
                <a:rPr lang="en-US" altLang="zh-CN" sz="3200" b="1" dirty="0">
                  <a:solidFill>
                    <a:schemeClr val="accent2"/>
                  </a:solidFill>
                </a:rPr>
                <a:t>06</a:t>
              </a:r>
              <a:endParaRPr lang="zh-CN" altLang="en-US" sz="3200" b="1" dirty="0">
                <a:solidFill>
                  <a:schemeClr val="accent2"/>
                </a:solidFill>
              </a:endParaRPr>
            </a:p>
          </p:txBody>
        </p:sp>
      </p:grpSp>
      <p:cxnSp>
        <p:nvCxnSpPr>
          <p:cNvPr id="89" name="直接连接符 88"/>
          <p:cNvCxnSpPr/>
          <p:nvPr/>
        </p:nvCxnSpPr>
        <p:spPr bwMode="auto">
          <a:xfrm>
            <a:off x="1461120" y="5286112"/>
            <a:ext cx="0" cy="5537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Tree>
  </p:cSld>
  <p:clrMapOvr>
    <a:masterClrMapping/>
  </p:clrMapOvr>
  <p:transition spd="slow" advTm="1071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p:cTn id="12" dur="400" fill="hold"/>
                                        <p:tgtEl>
                                          <p:spTgt spid="96"/>
                                        </p:tgtEl>
                                        <p:attrNameLst>
                                          <p:attrName>ppt_w</p:attrName>
                                        </p:attrNameLst>
                                      </p:cBhvr>
                                      <p:tavLst>
                                        <p:tav tm="0">
                                          <p:val>
                                            <p:fltVal val="0"/>
                                          </p:val>
                                        </p:tav>
                                        <p:tav tm="100000">
                                          <p:val>
                                            <p:strVal val="#ppt_w"/>
                                          </p:val>
                                        </p:tav>
                                      </p:tavLst>
                                    </p:anim>
                                    <p:anim calcmode="lin" valueType="num">
                                      <p:cBhvr>
                                        <p:cTn id="13" dur="400" fill="hold"/>
                                        <p:tgtEl>
                                          <p:spTgt spid="96"/>
                                        </p:tgtEl>
                                        <p:attrNameLst>
                                          <p:attrName>ppt_h</p:attrName>
                                        </p:attrNameLst>
                                      </p:cBhvr>
                                      <p:tavLst>
                                        <p:tav tm="0">
                                          <p:val>
                                            <p:fltVal val="0"/>
                                          </p:val>
                                        </p:tav>
                                        <p:tav tm="100000">
                                          <p:val>
                                            <p:strVal val="#ppt_h"/>
                                          </p:val>
                                        </p:tav>
                                      </p:tavLst>
                                    </p:anim>
                                    <p:anim calcmode="lin" valueType="num">
                                      <p:cBhvr>
                                        <p:cTn id="14" dur="400" fill="hold"/>
                                        <p:tgtEl>
                                          <p:spTgt spid="96"/>
                                        </p:tgtEl>
                                        <p:attrNameLst>
                                          <p:attrName>style.rotation</p:attrName>
                                        </p:attrNameLst>
                                      </p:cBhvr>
                                      <p:tavLst>
                                        <p:tav tm="0">
                                          <p:val>
                                            <p:fltVal val="90"/>
                                          </p:val>
                                        </p:tav>
                                        <p:tav tm="100000">
                                          <p:val>
                                            <p:fltVal val="0"/>
                                          </p:val>
                                        </p:tav>
                                      </p:tavLst>
                                    </p:anim>
                                    <p:animEffect transition="in" filter="fade">
                                      <p:cBhvr>
                                        <p:cTn id="15" dur="400"/>
                                        <p:tgtEl>
                                          <p:spTgt spid="9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left)">
                                      <p:cBhvr>
                                        <p:cTn id="19" dur="500"/>
                                        <p:tgtEl>
                                          <p:spTgt spid="9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600"/>
                                        <p:tgtEl>
                                          <p:spTgt spid="6"/>
                                        </p:tgtEl>
                                      </p:cBhvr>
                                    </p:animEffect>
                                    <p:anim calcmode="lin" valueType="num">
                                      <p:cBhvr>
                                        <p:cTn id="31" dur="600" fill="hold"/>
                                        <p:tgtEl>
                                          <p:spTgt spid="6"/>
                                        </p:tgtEl>
                                        <p:attrNameLst>
                                          <p:attrName>ppt_x</p:attrName>
                                        </p:attrNameLst>
                                      </p:cBhvr>
                                      <p:tavLst>
                                        <p:tav tm="0">
                                          <p:val>
                                            <p:strVal val="#ppt_x"/>
                                          </p:val>
                                        </p:tav>
                                        <p:tav tm="100000">
                                          <p:val>
                                            <p:strVal val="#ppt_x"/>
                                          </p:val>
                                        </p:tav>
                                      </p:tavLst>
                                    </p:anim>
                                    <p:anim calcmode="lin" valueType="num">
                                      <p:cBhvr>
                                        <p:cTn id="32" dur="6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right)">
                                      <p:cBhvr>
                                        <p:cTn id="36" dur="500"/>
                                        <p:tgtEl>
                                          <p:spTgt spid="46"/>
                                        </p:tgtEl>
                                      </p:cBhvr>
                                    </p:animEffect>
                                  </p:childTnLst>
                                </p:cTn>
                              </p:par>
                            </p:childTnLst>
                          </p:cTn>
                        </p:par>
                        <p:par>
                          <p:cTn id="37" fill="hold">
                            <p:stCondLst>
                              <p:cond delay="3500"/>
                            </p:stCondLst>
                            <p:childTnLst>
                              <p:par>
                                <p:cTn id="38" presetID="5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Scale>
                                      <p:cBhvr>
                                        <p:cTn id="4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8"/>
                                        </p:tgtEl>
                                        <p:attrNameLst>
                                          <p:attrName>ppt_x</p:attrName>
                                          <p:attrName>ppt_y</p:attrName>
                                        </p:attrNameLst>
                                      </p:cBhvr>
                                    </p:animMotion>
                                    <p:animEffect transition="in" filter="fade">
                                      <p:cBhvr>
                                        <p:cTn id="42" dur="1000"/>
                                        <p:tgtEl>
                                          <p:spTgt spid="8"/>
                                        </p:tgtEl>
                                      </p:cBhvr>
                                    </p:animEffect>
                                  </p:childTnLst>
                                </p:cTn>
                              </p:par>
                              <p:par>
                                <p:cTn id="43" presetID="52" presetClass="entr" presetSubtype="0" fill="hold" nodeType="withEffect">
                                  <p:stCondLst>
                                    <p:cond delay="100"/>
                                  </p:stCondLst>
                                  <p:childTnLst>
                                    <p:set>
                                      <p:cBhvr>
                                        <p:cTn id="44" dur="1" fill="hold">
                                          <p:stCondLst>
                                            <p:cond delay="0"/>
                                          </p:stCondLst>
                                        </p:cTn>
                                        <p:tgtEl>
                                          <p:spTgt spid="9"/>
                                        </p:tgtEl>
                                        <p:attrNameLst>
                                          <p:attrName>style.visibility</p:attrName>
                                        </p:attrNameLst>
                                      </p:cBhvr>
                                      <p:to>
                                        <p:strVal val="visible"/>
                                      </p:to>
                                    </p:set>
                                    <p:animScale>
                                      <p:cBhvr>
                                        <p:cTn id="4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9"/>
                                        </p:tgtEl>
                                        <p:attrNameLst>
                                          <p:attrName>ppt_x</p:attrName>
                                          <p:attrName>ppt_y</p:attrName>
                                        </p:attrNameLst>
                                      </p:cBhvr>
                                    </p:animMotion>
                                    <p:animEffect transition="in" filter="fade">
                                      <p:cBhvr>
                                        <p:cTn id="47" dur="1000"/>
                                        <p:tgtEl>
                                          <p:spTgt spid="9"/>
                                        </p:tgtEl>
                                      </p:cBhvr>
                                    </p:animEffect>
                                  </p:childTnLst>
                                </p:cTn>
                              </p:par>
                              <p:par>
                                <p:cTn id="48" presetID="52" presetClass="entr" presetSubtype="0" fill="hold" nodeType="withEffect">
                                  <p:stCondLst>
                                    <p:cond delay="200"/>
                                  </p:stCondLst>
                                  <p:childTnLst>
                                    <p:set>
                                      <p:cBhvr>
                                        <p:cTn id="49" dur="1" fill="hold">
                                          <p:stCondLst>
                                            <p:cond delay="0"/>
                                          </p:stCondLst>
                                        </p:cTn>
                                        <p:tgtEl>
                                          <p:spTgt spid="10"/>
                                        </p:tgtEl>
                                        <p:attrNameLst>
                                          <p:attrName>style.visibility</p:attrName>
                                        </p:attrNameLst>
                                      </p:cBhvr>
                                      <p:to>
                                        <p:strVal val="visible"/>
                                      </p:to>
                                    </p:set>
                                    <p:animScale>
                                      <p:cBhvr>
                                        <p:cTn id="5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0"/>
                                        </p:tgtEl>
                                        <p:attrNameLst>
                                          <p:attrName>ppt_x</p:attrName>
                                          <p:attrName>ppt_y</p:attrName>
                                        </p:attrNameLst>
                                      </p:cBhvr>
                                    </p:animMotion>
                                    <p:animEffect transition="in" filter="fade">
                                      <p:cBhvr>
                                        <p:cTn id="52" dur="1000"/>
                                        <p:tgtEl>
                                          <p:spTgt spid="10"/>
                                        </p:tgtEl>
                                      </p:cBhvr>
                                    </p:animEffect>
                                  </p:childTnLst>
                                </p:cTn>
                              </p:par>
                              <p:par>
                                <p:cTn id="53" presetID="52" presetClass="entr" presetSubtype="0" fill="hold" nodeType="withEffect">
                                  <p:stCondLst>
                                    <p:cond delay="300"/>
                                  </p:stCondLst>
                                  <p:childTnLst>
                                    <p:set>
                                      <p:cBhvr>
                                        <p:cTn id="54" dur="1" fill="hold">
                                          <p:stCondLst>
                                            <p:cond delay="0"/>
                                          </p:stCondLst>
                                        </p:cTn>
                                        <p:tgtEl>
                                          <p:spTgt spid="11"/>
                                        </p:tgtEl>
                                        <p:attrNameLst>
                                          <p:attrName>style.visibility</p:attrName>
                                        </p:attrNameLst>
                                      </p:cBhvr>
                                      <p:to>
                                        <p:strVal val="visible"/>
                                      </p:to>
                                    </p:set>
                                    <p:animScale>
                                      <p:cBhvr>
                                        <p:cTn id="5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1"/>
                                        </p:tgtEl>
                                        <p:attrNameLst>
                                          <p:attrName>ppt_x</p:attrName>
                                          <p:attrName>ppt_y</p:attrName>
                                        </p:attrNameLst>
                                      </p:cBhvr>
                                    </p:animMotion>
                                    <p:animEffect transition="in" filter="fade">
                                      <p:cBhvr>
                                        <p:cTn id="57" dur="1000"/>
                                        <p:tgtEl>
                                          <p:spTgt spid="11"/>
                                        </p:tgtEl>
                                      </p:cBhvr>
                                    </p:animEffect>
                                  </p:childTnLst>
                                </p:cTn>
                              </p:par>
                              <p:par>
                                <p:cTn id="58" presetID="52" presetClass="entr" presetSubtype="0" fill="hold" nodeType="withEffect">
                                  <p:stCondLst>
                                    <p:cond delay="400"/>
                                  </p:stCondLst>
                                  <p:childTnLst>
                                    <p:set>
                                      <p:cBhvr>
                                        <p:cTn id="59" dur="1" fill="hold">
                                          <p:stCondLst>
                                            <p:cond delay="0"/>
                                          </p:stCondLst>
                                        </p:cTn>
                                        <p:tgtEl>
                                          <p:spTgt spid="12"/>
                                        </p:tgtEl>
                                        <p:attrNameLst>
                                          <p:attrName>style.visibility</p:attrName>
                                        </p:attrNameLst>
                                      </p:cBhvr>
                                      <p:to>
                                        <p:strVal val="visible"/>
                                      </p:to>
                                    </p:set>
                                    <p:animScale>
                                      <p:cBhvr>
                                        <p:cTn id="6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2"/>
                                        </p:tgtEl>
                                        <p:attrNameLst>
                                          <p:attrName>ppt_x</p:attrName>
                                          <p:attrName>ppt_y</p:attrName>
                                        </p:attrNameLst>
                                      </p:cBhvr>
                                    </p:animMotion>
                                    <p:animEffect transition="in" filter="fade">
                                      <p:cBhvr>
                                        <p:cTn id="62" dur="1000"/>
                                        <p:tgtEl>
                                          <p:spTgt spid="12"/>
                                        </p:tgtEl>
                                      </p:cBhvr>
                                    </p:animEffect>
                                  </p:childTnLst>
                                </p:cTn>
                              </p:par>
                              <p:par>
                                <p:cTn id="63" presetID="52" presetClass="entr" presetSubtype="0" fill="hold" nodeType="withEffect">
                                  <p:stCondLst>
                                    <p:cond delay="500"/>
                                  </p:stCondLst>
                                  <p:childTnLst>
                                    <p:set>
                                      <p:cBhvr>
                                        <p:cTn id="64" dur="1" fill="hold">
                                          <p:stCondLst>
                                            <p:cond delay="0"/>
                                          </p:stCondLst>
                                        </p:cTn>
                                        <p:tgtEl>
                                          <p:spTgt spid="13"/>
                                        </p:tgtEl>
                                        <p:attrNameLst>
                                          <p:attrName>style.visibility</p:attrName>
                                        </p:attrNameLst>
                                      </p:cBhvr>
                                      <p:to>
                                        <p:strVal val="visible"/>
                                      </p:to>
                                    </p:set>
                                    <p:animScale>
                                      <p:cBhvr>
                                        <p:cTn id="6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3"/>
                                        </p:tgtEl>
                                        <p:attrNameLst>
                                          <p:attrName>ppt_x</p:attrName>
                                          <p:attrName>ppt_y</p:attrName>
                                        </p:attrNameLst>
                                      </p:cBhvr>
                                    </p:animMotion>
                                    <p:animEffect transition="in" filter="fade">
                                      <p:cBhvr>
                                        <p:cTn id="67" dur="1000"/>
                                        <p:tgtEl>
                                          <p:spTgt spid="13"/>
                                        </p:tgtEl>
                                      </p:cBhvr>
                                    </p:animEffect>
                                  </p:childTnLst>
                                </p:cTn>
                              </p:par>
                            </p:childTnLst>
                          </p:cTn>
                        </p:par>
                        <p:par>
                          <p:cTn id="68" fill="hold">
                            <p:stCondLst>
                              <p:cond delay="4500"/>
                            </p:stCondLst>
                            <p:childTnLst>
                              <p:par>
                                <p:cTn id="69" presetID="31"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400" fill="hold"/>
                                        <p:tgtEl>
                                          <p:spTgt spid="3"/>
                                        </p:tgtEl>
                                        <p:attrNameLst>
                                          <p:attrName>ppt_w</p:attrName>
                                        </p:attrNameLst>
                                      </p:cBhvr>
                                      <p:tavLst>
                                        <p:tav tm="0">
                                          <p:val>
                                            <p:fltVal val="0"/>
                                          </p:val>
                                        </p:tav>
                                        <p:tav tm="100000">
                                          <p:val>
                                            <p:strVal val="#ppt_w"/>
                                          </p:val>
                                        </p:tav>
                                      </p:tavLst>
                                    </p:anim>
                                    <p:anim calcmode="lin" valueType="num">
                                      <p:cBhvr>
                                        <p:cTn id="72" dur="400" fill="hold"/>
                                        <p:tgtEl>
                                          <p:spTgt spid="3"/>
                                        </p:tgtEl>
                                        <p:attrNameLst>
                                          <p:attrName>ppt_h</p:attrName>
                                        </p:attrNameLst>
                                      </p:cBhvr>
                                      <p:tavLst>
                                        <p:tav tm="0">
                                          <p:val>
                                            <p:fltVal val="0"/>
                                          </p:val>
                                        </p:tav>
                                        <p:tav tm="100000">
                                          <p:val>
                                            <p:strVal val="#ppt_h"/>
                                          </p:val>
                                        </p:tav>
                                      </p:tavLst>
                                    </p:anim>
                                    <p:anim calcmode="lin" valueType="num">
                                      <p:cBhvr>
                                        <p:cTn id="73" dur="400" fill="hold"/>
                                        <p:tgtEl>
                                          <p:spTgt spid="3"/>
                                        </p:tgtEl>
                                        <p:attrNameLst>
                                          <p:attrName>style.rotation</p:attrName>
                                        </p:attrNameLst>
                                      </p:cBhvr>
                                      <p:tavLst>
                                        <p:tav tm="0">
                                          <p:val>
                                            <p:fltVal val="90"/>
                                          </p:val>
                                        </p:tav>
                                        <p:tav tm="100000">
                                          <p:val>
                                            <p:fltVal val="0"/>
                                          </p:val>
                                        </p:tav>
                                      </p:tavLst>
                                    </p:anim>
                                    <p:animEffect transition="in" filter="fade">
                                      <p:cBhvr>
                                        <p:cTn id="74" dur="400"/>
                                        <p:tgtEl>
                                          <p:spTgt spid="3"/>
                                        </p:tgtEl>
                                      </p:cBhvr>
                                    </p:animEffect>
                                  </p:childTnLst>
                                </p:cTn>
                              </p:par>
                              <p:par>
                                <p:cTn id="75" presetID="8" presetClass="emph" presetSubtype="0" fill="hold" nodeType="withEffect">
                                  <p:stCondLst>
                                    <p:cond delay="0"/>
                                  </p:stCondLst>
                                  <p:childTnLst>
                                    <p:animRot by="21600000">
                                      <p:cBhvr>
                                        <p:cTn id="76" dur="400" fill="hold"/>
                                        <p:tgtEl>
                                          <p:spTgt spid="3"/>
                                        </p:tgtEl>
                                        <p:attrNameLst>
                                          <p:attrName>r</p:attrName>
                                        </p:attrNameLst>
                                      </p:cBhvr>
                                    </p:animRo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left)">
                                      <p:cBhvr>
                                        <p:cTn id="80" dur="500"/>
                                        <p:tgtEl>
                                          <p:spTgt spid="75"/>
                                        </p:tgtEl>
                                      </p:cBhvr>
                                    </p:animEffect>
                                  </p:childTnLst>
                                </p:cTn>
                              </p:par>
                            </p:childTnLst>
                          </p:cTn>
                        </p:par>
                        <p:par>
                          <p:cTn id="81" fill="hold">
                            <p:stCondLst>
                              <p:cond delay="5500"/>
                            </p:stCondLst>
                            <p:childTnLst>
                              <p:par>
                                <p:cTn id="82" presetID="31" presetClass="entr" presetSubtype="0" fill="hold"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p:cTn id="84" dur="400" fill="hold"/>
                                        <p:tgtEl>
                                          <p:spTgt spid="64"/>
                                        </p:tgtEl>
                                        <p:attrNameLst>
                                          <p:attrName>ppt_w</p:attrName>
                                        </p:attrNameLst>
                                      </p:cBhvr>
                                      <p:tavLst>
                                        <p:tav tm="0">
                                          <p:val>
                                            <p:fltVal val="0"/>
                                          </p:val>
                                        </p:tav>
                                        <p:tav tm="100000">
                                          <p:val>
                                            <p:strVal val="#ppt_w"/>
                                          </p:val>
                                        </p:tav>
                                      </p:tavLst>
                                    </p:anim>
                                    <p:anim calcmode="lin" valueType="num">
                                      <p:cBhvr>
                                        <p:cTn id="85" dur="400" fill="hold"/>
                                        <p:tgtEl>
                                          <p:spTgt spid="64"/>
                                        </p:tgtEl>
                                        <p:attrNameLst>
                                          <p:attrName>ppt_h</p:attrName>
                                        </p:attrNameLst>
                                      </p:cBhvr>
                                      <p:tavLst>
                                        <p:tav tm="0">
                                          <p:val>
                                            <p:fltVal val="0"/>
                                          </p:val>
                                        </p:tav>
                                        <p:tav tm="100000">
                                          <p:val>
                                            <p:strVal val="#ppt_h"/>
                                          </p:val>
                                        </p:tav>
                                      </p:tavLst>
                                    </p:anim>
                                    <p:anim calcmode="lin" valueType="num">
                                      <p:cBhvr>
                                        <p:cTn id="86" dur="400" fill="hold"/>
                                        <p:tgtEl>
                                          <p:spTgt spid="64"/>
                                        </p:tgtEl>
                                        <p:attrNameLst>
                                          <p:attrName>style.rotation</p:attrName>
                                        </p:attrNameLst>
                                      </p:cBhvr>
                                      <p:tavLst>
                                        <p:tav tm="0">
                                          <p:val>
                                            <p:fltVal val="90"/>
                                          </p:val>
                                        </p:tav>
                                        <p:tav tm="100000">
                                          <p:val>
                                            <p:fltVal val="0"/>
                                          </p:val>
                                        </p:tav>
                                      </p:tavLst>
                                    </p:anim>
                                    <p:animEffect transition="in" filter="fade">
                                      <p:cBhvr>
                                        <p:cTn id="87" dur="400"/>
                                        <p:tgtEl>
                                          <p:spTgt spid="64"/>
                                        </p:tgtEl>
                                      </p:cBhvr>
                                    </p:animEffect>
                                  </p:childTnLst>
                                </p:cTn>
                              </p:par>
                              <p:par>
                                <p:cTn id="88" presetID="8" presetClass="emph" presetSubtype="0" fill="hold" nodeType="withEffect">
                                  <p:stCondLst>
                                    <p:cond delay="0"/>
                                  </p:stCondLst>
                                  <p:childTnLst>
                                    <p:animRot by="21600000">
                                      <p:cBhvr>
                                        <p:cTn id="89" dur="400" fill="hold"/>
                                        <p:tgtEl>
                                          <p:spTgt spid="64"/>
                                        </p:tgtEl>
                                        <p:attrNameLst>
                                          <p:attrName>r</p:attrName>
                                        </p:attrNameLst>
                                      </p:cBhvr>
                                    </p:animRo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childTnLst>
                          </p:cTn>
                        </p:par>
                        <p:par>
                          <p:cTn id="94" fill="hold">
                            <p:stCondLst>
                              <p:cond delay="6500"/>
                            </p:stCondLst>
                            <p:childTnLst>
                              <p:par>
                                <p:cTn id="95" presetID="31"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400" fill="hold"/>
                                        <p:tgtEl>
                                          <p:spTgt spid="68"/>
                                        </p:tgtEl>
                                        <p:attrNameLst>
                                          <p:attrName>ppt_w</p:attrName>
                                        </p:attrNameLst>
                                      </p:cBhvr>
                                      <p:tavLst>
                                        <p:tav tm="0">
                                          <p:val>
                                            <p:fltVal val="0"/>
                                          </p:val>
                                        </p:tav>
                                        <p:tav tm="100000">
                                          <p:val>
                                            <p:strVal val="#ppt_w"/>
                                          </p:val>
                                        </p:tav>
                                      </p:tavLst>
                                    </p:anim>
                                    <p:anim calcmode="lin" valueType="num">
                                      <p:cBhvr>
                                        <p:cTn id="98" dur="400" fill="hold"/>
                                        <p:tgtEl>
                                          <p:spTgt spid="68"/>
                                        </p:tgtEl>
                                        <p:attrNameLst>
                                          <p:attrName>ppt_h</p:attrName>
                                        </p:attrNameLst>
                                      </p:cBhvr>
                                      <p:tavLst>
                                        <p:tav tm="0">
                                          <p:val>
                                            <p:fltVal val="0"/>
                                          </p:val>
                                        </p:tav>
                                        <p:tav tm="100000">
                                          <p:val>
                                            <p:strVal val="#ppt_h"/>
                                          </p:val>
                                        </p:tav>
                                      </p:tavLst>
                                    </p:anim>
                                    <p:anim calcmode="lin" valueType="num">
                                      <p:cBhvr>
                                        <p:cTn id="99" dur="400" fill="hold"/>
                                        <p:tgtEl>
                                          <p:spTgt spid="68"/>
                                        </p:tgtEl>
                                        <p:attrNameLst>
                                          <p:attrName>style.rotation</p:attrName>
                                        </p:attrNameLst>
                                      </p:cBhvr>
                                      <p:tavLst>
                                        <p:tav tm="0">
                                          <p:val>
                                            <p:fltVal val="90"/>
                                          </p:val>
                                        </p:tav>
                                        <p:tav tm="100000">
                                          <p:val>
                                            <p:fltVal val="0"/>
                                          </p:val>
                                        </p:tav>
                                      </p:tavLst>
                                    </p:anim>
                                    <p:animEffect transition="in" filter="fade">
                                      <p:cBhvr>
                                        <p:cTn id="100" dur="400"/>
                                        <p:tgtEl>
                                          <p:spTgt spid="68"/>
                                        </p:tgtEl>
                                      </p:cBhvr>
                                    </p:animEffect>
                                  </p:childTnLst>
                                </p:cTn>
                              </p:par>
                              <p:par>
                                <p:cTn id="101" presetID="8" presetClass="emph" presetSubtype="0" fill="hold" nodeType="withEffect">
                                  <p:stCondLst>
                                    <p:cond delay="0"/>
                                  </p:stCondLst>
                                  <p:childTnLst>
                                    <p:animRot by="21600000">
                                      <p:cBhvr>
                                        <p:cTn id="102" dur="400" fill="hold"/>
                                        <p:tgtEl>
                                          <p:spTgt spid="68"/>
                                        </p:tgtEl>
                                        <p:attrNameLst>
                                          <p:attrName>r</p:attrName>
                                        </p:attrNameLst>
                                      </p:cBhvr>
                                    </p:animRot>
                                  </p:childTnLst>
                                </p:cTn>
                              </p:par>
                            </p:childTnLst>
                          </p:cTn>
                        </p:par>
                        <p:par>
                          <p:cTn id="103" fill="hold">
                            <p:stCondLst>
                              <p:cond delay="7000"/>
                            </p:stCondLst>
                            <p:childTnLst>
                              <p:par>
                                <p:cTn id="104" presetID="22" presetClass="entr" presetSubtype="8" fill="hold" grpId="0" nodeType="after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left)">
                                      <p:cBhvr>
                                        <p:cTn id="106" dur="500"/>
                                        <p:tgtEl>
                                          <p:spTgt spid="65"/>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3"/>
                                        </p:tgtEl>
                                        <p:attrNameLst>
                                          <p:attrName>style.visibility</p:attrName>
                                        </p:attrNameLst>
                                      </p:cBhvr>
                                      <p:to>
                                        <p:strVal val="visible"/>
                                      </p:to>
                                    </p:set>
                                    <p:anim calcmode="lin" valueType="num">
                                      <p:cBhvr>
                                        <p:cTn id="110" dur="400" fill="hold"/>
                                        <p:tgtEl>
                                          <p:spTgt spid="73"/>
                                        </p:tgtEl>
                                        <p:attrNameLst>
                                          <p:attrName>ppt_w</p:attrName>
                                        </p:attrNameLst>
                                      </p:cBhvr>
                                      <p:tavLst>
                                        <p:tav tm="0">
                                          <p:val>
                                            <p:fltVal val="0"/>
                                          </p:val>
                                        </p:tav>
                                        <p:tav tm="100000">
                                          <p:val>
                                            <p:strVal val="#ppt_w"/>
                                          </p:val>
                                        </p:tav>
                                      </p:tavLst>
                                    </p:anim>
                                    <p:anim calcmode="lin" valueType="num">
                                      <p:cBhvr>
                                        <p:cTn id="111" dur="400" fill="hold"/>
                                        <p:tgtEl>
                                          <p:spTgt spid="73"/>
                                        </p:tgtEl>
                                        <p:attrNameLst>
                                          <p:attrName>ppt_h</p:attrName>
                                        </p:attrNameLst>
                                      </p:cBhvr>
                                      <p:tavLst>
                                        <p:tav tm="0">
                                          <p:val>
                                            <p:fltVal val="0"/>
                                          </p:val>
                                        </p:tav>
                                        <p:tav tm="100000">
                                          <p:val>
                                            <p:strVal val="#ppt_h"/>
                                          </p:val>
                                        </p:tav>
                                      </p:tavLst>
                                    </p:anim>
                                    <p:anim calcmode="lin" valueType="num">
                                      <p:cBhvr>
                                        <p:cTn id="112" dur="400" fill="hold"/>
                                        <p:tgtEl>
                                          <p:spTgt spid="73"/>
                                        </p:tgtEl>
                                        <p:attrNameLst>
                                          <p:attrName>style.rotation</p:attrName>
                                        </p:attrNameLst>
                                      </p:cBhvr>
                                      <p:tavLst>
                                        <p:tav tm="0">
                                          <p:val>
                                            <p:fltVal val="90"/>
                                          </p:val>
                                        </p:tav>
                                        <p:tav tm="100000">
                                          <p:val>
                                            <p:fltVal val="0"/>
                                          </p:val>
                                        </p:tav>
                                      </p:tavLst>
                                    </p:anim>
                                    <p:animEffect transition="in" filter="fade">
                                      <p:cBhvr>
                                        <p:cTn id="113" dur="400"/>
                                        <p:tgtEl>
                                          <p:spTgt spid="73"/>
                                        </p:tgtEl>
                                      </p:cBhvr>
                                    </p:animEffect>
                                  </p:childTnLst>
                                </p:cTn>
                              </p:par>
                              <p:par>
                                <p:cTn id="114" presetID="8" presetClass="emph" presetSubtype="0" fill="hold" nodeType="withEffect">
                                  <p:stCondLst>
                                    <p:cond delay="0"/>
                                  </p:stCondLst>
                                  <p:childTnLst>
                                    <p:animRot by="21600000">
                                      <p:cBhvr>
                                        <p:cTn id="115" dur="400" fill="hold"/>
                                        <p:tgtEl>
                                          <p:spTgt spid="73"/>
                                        </p:tgtEl>
                                        <p:attrNameLst>
                                          <p:attrName>r</p:attrName>
                                        </p:attrNameLst>
                                      </p:cBhvr>
                                    </p:animRot>
                                  </p:childTnLst>
                                </p:cTn>
                              </p:par>
                            </p:childTnLst>
                          </p:cTn>
                        </p:par>
                        <p:par>
                          <p:cTn id="116" fill="hold">
                            <p:stCondLst>
                              <p:cond delay="8000"/>
                            </p:stCondLst>
                            <p:childTnLst>
                              <p:par>
                                <p:cTn id="117" presetID="22" presetClass="entr" presetSubtype="8"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wipe(left)">
                                      <p:cBhvr>
                                        <p:cTn id="119" dur="500"/>
                                        <p:tgtEl>
                                          <p:spTgt spid="69"/>
                                        </p:tgtEl>
                                      </p:cBhvr>
                                    </p:animEffect>
                                  </p:childTnLst>
                                </p:cTn>
                              </p:par>
                            </p:childTnLst>
                          </p:cTn>
                        </p:par>
                        <p:par>
                          <p:cTn id="120" fill="hold">
                            <p:stCondLst>
                              <p:cond delay="8500"/>
                            </p:stCondLst>
                            <p:childTnLst>
                              <p:par>
                                <p:cTn id="121" presetID="31" presetClass="entr" presetSubtype="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400" fill="hold"/>
                                        <p:tgtEl>
                                          <p:spTgt spid="83"/>
                                        </p:tgtEl>
                                        <p:attrNameLst>
                                          <p:attrName>ppt_w</p:attrName>
                                        </p:attrNameLst>
                                      </p:cBhvr>
                                      <p:tavLst>
                                        <p:tav tm="0">
                                          <p:val>
                                            <p:fltVal val="0"/>
                                          </p:val>
                                        </p:tav>
                                        <p:tav tm="100000">
                                          <p:val>
                                            <p:strVal val="#ppt_w"/>
                                          </p:val>
                                        </p:tav>
                                      </p:tavLst>
                                    </p:anim>
                                    <p:anim calcmode="lin" valueType="num">
                                      <p:cBhvr>
                                        <p:cTn id="124" dur="400" fill="hold"/>
                                        <p:tgtEl>
                                          <p:spTgt spid="83"/>
                                        </p:tgtEl>
                                        <p:attrNameLst>
                                          <p:attrName>ppt_h</p:attrName>
                                        </p:attrNameLst>
                                      </p:cBhvr>
                                      <p:tavLst>
                                        <p:tav tm="0">
                                          <p:val>
                                            <p:fltVal val="0"/>
                                          </p:val>
                                        </p:tav>
                                        <p:tav tm="100000">
                                          <p:val>
                                            <p:strVal val="#ppt_h"/>
                                          </p:val>
                                        </p:tav>
                                      </p:tavLst>
                                    </p:anim>
                                    <p:anim calcmode="lin" valueType="num">
                                      <p:cBhvr>
                                        <p:cTn id="125" dur="400" fill="hold"/>
                                        <p:tgtEl>
                                          <p:spTgt spid="83"/>
                                        </p:tgtEl>
                                        <p:attrNameLst>
                                          <p:attrName>style.rotation</p:attrName>
                                        </p:attrNameLst>
                                      </p:cBhvr>
                                      <p:tavLst>
                                        <p:tav tm="0">
                                          <p:val>
                                            <p:fltVal val="90"/>
                                          </p:val>
                                        </p:tav>
                                        <p:tav tm="100000">
                                          <p:val>
                                            <p:fltVal val="0"/>
                                          </p:val>
                                        </p:tav>
                                      </p:tavLst>
                                    </p:anim>
                                    <p:animEffect transition="in" filter="fade">
                                      <p:cBhvr>
                                        <p:cTn id="126" dur="400"/>
                                        <p:tgtEl>
                                          <p:spTgt spid="83"/>
                                        </p:tgtEl>
                                      </p:cBhvr>
                                    </p:animEffect>
                                  </p:childTnLst>
                                </p:cTn>
                              </p:par>
                              <p:par>
                                <p:cTn id="127" presetID="8" presetClass="emph" presetSubtype="0" fill="hold" nodeType="withEffect">
                                  <p:stCondLst>
                                    <p:cond delay="0"/>
                                  </p:stCondLst>
                                  <p:childTnLst>
                                    <p:animRot by="21600000">
                                      <p:cBhvr>
                                        <p:cTn id="128" dur="400" fill="hold"/>
                                        <p:tgtEl>
                                          <p:spTgt spid="83"/>
                                        </p:tgtEl>
                                        <p:attrNameLst>
                                          <p:attrName>r</p:attrName>
                                        </p:attrNameLst>
                                      </p:cBhvr>
                                    </p:animRot>
                                  </p:childTnLst>
                                </p:cTn>
                              </p:par>
                            </p:childTnLst>
                          </p:cTn>
                        </p:par>
                        <p:par>
                          <p:cTn id="129" fill="hold">
                            <p:stCondLst>
                              <p:cond delay="9000"/>
                            </p:stCondLst>
                            <p:childTnLst>
                              <p:par>
                                <p:cTn id="130" presetID="22" presetClass="entr" presetSubtype="8" fill="hold" grpId="0" nodeType="after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wipe(left)">
                                      <p:cBhvr>
                                        <p:cTn id="132" dur="500"/>
                                        <p:tgtEl>
                                          <p:spTgt spid="74"/>
                                        </p:tgtEl>
                                      </p:cBhvr>
                                    </p:animEffect>
                                  </p:childTnLst>
                                </p:cTn>
                              </p:par>
                            </p:childTnLst>
                          </p:cTn>
                        </p:par>
                        <p:par>
                          <p:cTn id="133" fill="hold">
                            <p:stCondLst>
                              <p:cond delay="9500"/>
                            </p:stCondLst>
                            <p:childTnLst>
                              <p:par>
                                <p:cTn id="134" presetID="31" presetClass="entr" presetSubtype="0" fill="hold" nodeType="afterEffect">
                                  <p:stCondLst>
                                    <p:cond delay="0"/>
                                  </p:stCondLst>
                                  <p:childTnLst>
                                    <p:set>
                                      <p:cBhvr>
                                        <p:cTn id="135" dur="1" fill="hold">
                                          <p:stCondLst>
                                            <p:cond delay="0"/>
                                          </p:stCondLst>
                                        </p:cTn>
                                        <p:tgtEl>
                                          <p:spTgt spid="89"/>
                                        </p:tgtEl>
                                        <p:attrNameLst>
                                          <p:attrName>style.visibility</p:attrName>
                                        </p:attrNameLst>
                                      </p:cBhvr>
                                      <p:to>
                                        <p:strVal val="visible"/>
                                      </p:to>
                                    </p:set>
                                    <p:anim calcmode="lin" valueType="num">
                                      <p:cBhvr>
                                        <p:cTn id="136" dur="400" fill="hold"/>
                                        <p:tgtEl>
                                          <p:spTgt spid="89"/>
                                        </p:tgtEl>
                                        <p:attrNameLst>
                                          <p:attrName>ppt_w</p:attrName>
                                        </p:attrNameLst>
                                      </p:cBhvr>
                                      <p:tavLst>
                                        <p:tav tm="0">
                                          <p:val>
                                            <p:fltVal val="0"/>
                                          </p:val>
                                        </p:tav>
                                        <p:tav tm="100000">
                                          <p:val>
                                            <p:strVal val="#ppt_w"/>
                                          </p:val>
                                        </p:tav>
                                      </p:tavLst>
                                    </p:anim>
                                    <p:anim calcmode="lin" valueType="num">
                                      <p:cBhvr>
                                        <p:cTn id="137" dur="400" fill="hold"/>
                                        <p:tgtEl>
                                          <p:spTgt spid="89"/>
                                        </p:tgtEl>
                                        <p:attrNameLst>
                                          <p:attrName>ppt_h</p:attrName>
                                        </p:attrNameLst>
                                      </p:cBhvr>
                                      <p:tavLst>
                                        <p:tav tm="0">
                                          <p:val>
                                            <p:fltVal val="0"/>
                                          </p:val>
                                        </p:tav>
                                        <p:tav tm="100000">
                                          <p:val>
                                            <p:strVal val="#ppt_h"/>
                                          </p:val>
                                        </p:tav>
                                      </p:tavLst>
                                    </p:anim>
                                    <p:anim calcmode="lin" valueType="num">
                                      <p:cBhvr>
                                        <p:cTn id="138" dur="400" fill="hold"/>
                                        <p:tgtEl>
                                          <p:spTgt spid="89"/>
                                        </p:tgtEl>
                                        <p:attrNameLst>
                                          <p:attrName>style.rotation</p:attrName>
                                        </p:attrNameLst>
                                      </p:cBhvr>
                                      <p:tavLst>
                                        <p:tav tm="0">
                                          <p:val>
                                            <p:fltVal val="90"/>
                                          </p:val>
                                        </p:tav>
                                        <p:tav tm="100000">
                                          <p:val>
                                            <p:fltVal val="0"/>
                                          </p:val>
                                        </p:tav>
                                      </p:tavLst>
                                    </p:anim>
                                    <p:animEffect transition="in" filter="fade">
                                      <p:cBhvr>
                                        <p:cTn id="139" dur="400"/>
                                        <p:tgtEl>
                                          <p:spTgt spid="89"/>
                                        </p:tgtEl>
                                      </p:cBhvr>
                                    </p:animEffect>
                                  </p:childTnLst>
                                </p:cTn>
                              </p:par>
                              <p:par>
                                <p:cTn id="140" presetID="8" presetClass="emph" presetSubtype="0" fill="hold" nodeType="withEffect">
                                  <p:stCondLst>
                                    <p:cond delay="0"/>
                                  </p:stCondLst>
                                  <p:childTnLst>
                                    <p:animRot by="21600000">
                                      <p:cBhvr>
                                        <p:cTn id="141" dur="400" fill="hold"/>
                                        <p:tgtEl>
                                          <p:spTgt spid="89"/>
                                        </p:tgtEl>
                                        <p:attrNameLst>
                                          <p:attrName>r</p:attrName>
                                        </p:attrNameLst>
                                      </p:cBhvr>
                                    </p:animRot>
                                  </p:childTnLst>
                                </p:cTn>
                              </p:par>
                            </p:childTnLst>
                          </p:cTn>
                        </p:par>
                        <p:par>
                          <p:cTn id="142" fill="hold">
                            <p:stCondLst>
                              <p:cond delay="10000"/>
                            </p:stCondLst>
                            <p:childTnLst>
                              <p:par>
                                <p:cTn id="143" presetID="22" presetClass="entr" presetSubtype="8" fill="hold" grpId="0" nodeType="after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left)">
                                      <p:cBhvr>
                                        <p:cTn id="14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5" grpId="0"/>
      <p:bldP spid="95" grpId="0" animBg="1"/>
      <p:bldP spid="96" grpId="0" animBg="1"/>
      <p:bldP spid="97" grpId="0" animBg="1"/>
      <p:bldP spid="98" grpId="0" animBg="1"/>
      <p:bldP spid="55" grpId="0"/>
      <p:bldP spid="65" grpId="0"/>
      <p:bldP spid="69" grpId="0"/>
      <p:bldP spid="74" grpId="0"/>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4</a:t>
            </a:r>
            <a:endParaRPr lang="zh-CN" altLang="en-US" sz="2000" dirty="0">
              <a:solidFill>
                <a:schemeClr val="accent2"/>
              </a:solidFill>
            </a:endParaRPr>
          </a:p>
        </p:txBody>
      </p:sp>
      <p:sp>
        <p:nvSpPr>
          <p:cNvPr id="8" name="TextBox 7"/>
          <p:cNvSpPr txBox="1"/>
          <p:nvPr/>
        </p:nvSpPr>
        <p:spPr>
          <a:xfrm>
            <a:off x="1476540" y="116632"/>
            <a:ext cx="7007046" cy="523220"/>
          </a:xfrm>
          <a:prstGeom prst="rect">
            <a:avLst/>
          </a:prstGeom>
          <a:noFill/>
        </p:spPr>
        <p:txBody>
          <a:bodyPr wrap="none" rtlCol="0">
            <a:spAutoFit/>
          </a:bodyPr>
          <a:lstStyle/>
          <a:p>
            <a:r>
              <a:rPr lang="zh-CN" altLang="en-US" sz="2800" b="1" dirty="0">
                <a:solidFill>
                  <a:schemeClr val="accent4"/>
                </a:solidFill>
                <a:latin typeface="+mj-ea"/>
                <a:ea typeface="+mj-ea"/>
              </a:rPr>
              <a:t>四、深入推进党务公开，确保权力阳光运行</a:t>
            </a:r>
          </a:p>
        </p:txBody>
      </p:sp>
      <p:sp>
        <p:nvSpPr>
          <p:cNvPr id="12" name="Freeform 5"/>
          <p:cNvSpPr/>
          <p:nvPr/>
        </p:nvSpPr>
        <p:spPr bwMode="auto">
          <a:xfrm>
            <a:off x="4359308" y="1010493"/>
            <a:ext cx="3372994" cy="4825951"/>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13" name="Freeform 6"/>
          <p:cNvSpPr/>
          <p:nvPr/>
        </p:nvSpPr>
        <p:spPr bwMode="auto">
          <a:xfrm>
            <a:off x="633412" y="1010495"/>
            <a:ext cx="3375077" cy="4825950"/>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tx1"/>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sp>
        <p:nvSpPr>
          <p:cNvPr id="14" name="Freeform 8"/>
          <p:cNvSpPr/>
          <p:nvPr/>
        </p:nvSpPr>
        <p:spPr bwMode="auto">
          <a:xfrm>
            <a:off x="8083122" y="1010493"/>
            <a:ext cx="3370913" cy="4825951"/>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a:solidFill>
              <a:schemeClr val="accent2">
                <a:lumMod val="85000"/>
              </a:schemeClr>
            </a:solidFill>
            <a:prstDash val="solid"/>
            <a:miter lim="800000"/>
          </a:ln>
        </p:spPr>
        <p:txBody>
          <a:bodyPr vert="horz" wrap="square" lIns="91440" tIns="45720" rIns="91440" bIns="45720" numCol="1" anchor="t" anchorCtr="0" compatLnSpc="1"/>
          <a:lstStyle/>
          <a:p>
            <a:endParaRPr lang="zh-CN" altLang="en-US"/>
          </a:p>
        </p:txBody>
      </p:sp>
      <p:grpSp>
        <p:nvGrpSpPr>
          <p:cNvPr id="15" name="组合 14"/>
          <p:cNvGrpSpPr/>
          <p:nvPr/>
        </p:nvGrpSpPr>
        <p:grpSpPr>
          <a:xfrm>
            <a:off x="3868203" y="3008312"/>
            <a:ext cx="631825" cy="636588"/>
            <a:chOff x="3041651" y="3326606"/>
            <a:chExt cx="631825" cy="636588"/>
          </a:xfrm>
        </p:grpSpPr>
        <p:sp>
          <p:nvSpPr>
            <p:cNvPr id="16" name="Oval 9"/>
            <p:cNvSpPr>
              <a:spLocks noChangeArrowheads="1"/>
            </p:cNvSpPr>
            <p:nvPr/>
          </p:nvSpPr>
          <p:spPr bwMode="auto">
            <a:xfrm>
              <a:off x="3041651" y="3326606"/>
              <a:ext cx="631825" cy="636588"/>
            </a:xfrm>
            <a:prstGeom prst="ellipse">
              <a:avLst/>
            </a:prstGeom>
            <a:solidFill>
              <a:schemeClr val="bg2"/>
            </a:solidFill>
            <a:ln>
              <a:solidFill>
                <a:schemeClr val="accent2"/>
              </a:solid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7570323" y="3008312"/>
            <a:ext cx="633413" cy="636588"/>
            <a:chOff x="5867401" y="3326606"/>
            <a:chExt cx="633413" cy="636588"/>
          </a:xfrm>
        </p:grpSpPr>
        <p:sp>
          <p:nvSpPr>
            <p:cNvPr id="20" name="Oval 12"/>
            <p:cNvSpPr>
              <a:spLocks noChangeArrowheads="1"/>
            </p:cNvSpPr>
            <p:nvPr/>
          </p:nvSpPr>
          <p:spPr bwMode="auto">
            <a:xfrm>
              <a:off x="5867401" y="3326606"/>
              <a:ext cx="633413" cy="636588"/>
            </a:xfrm>
            <a:prstGeom prst="ellipse">
              <a:avLst/>
            </a:prstGeom>
            <a:solidFill>
              <a:schemeClr val="bg2"/>
            </a:solidFill>
            <a:ln>
              <a:solidFill>
                <a:schemeClr val="accent2"/>
              </a:solidFill>
            </a:ln>
          </p:spPr>
          <p:txBody>
            <a:bodyPr vert="horz" wrap="square" lIns="91440" tIns="45720" rIns="91440" bIns="45720" numCol="1" anchor="t" anchorCtr="0" compatLnSpc="1"/>
            <a:lstStyle/>
            <a:p>
              <a:endParaRPr lang="zh-CN" altLang="en-US"/>
            </a:p>
          </p:txBody>
        </p:sp>
        <p:sp>
          <p:nvSpPr>
            <p:cNvPr id="21"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1855813" y="1180906"/>
            <a:ext cx="930275" cy="938213"/>
            <a:chOff x="1454151" y="1939131"/>
            <a:chExt cx="930275" cy="938213"/>
          </a:xfrm>
        </p:grpSpPr>
        <p:sp>
          <p:nvSpPr>
            <p:cNvPr id="24" name="Oval 18"/>
            <p:cNvSpPr>
              <a:spLocks noChangeArrowheads="1"/>
            </p:cNvSpPr>
            <p:nvPr/>
          </p:nvSpPr>
          <p:spPr bwMode="auto">
            <a:xfrm>
              <a:off x="1454151" y="1939131"/>
              <a:ext cx="930275"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5" name="TextBox 24"/>
            <p:cNvSpPr txBox="1"/>
            <p:nvPr/>
          </p:nvSpPr>
          <p:spPr>
            <a:xfrm>
              <a:off x="1586504" y="2115849"/>
              <a:ext cx="691215" cy="584775"/>
            </a:xfrm>
            <a:prstGeom prst="rect">
              <a:avLst/>
            </a:prstGeom>
            <a:noFill/>
          </p:spPr>
          <p:txBody>
            <a:bodyPr wrap="none" rtlCol="0">
              <a:spAutoFit/>
            </a:bodyPr>
            <a:lstStyle/>
            <a:p>
              <a:r>
                <a:rPr lang="en-US" altLang="zh-CN" sz="3200" b="1" dirty="0">
                  <a:latin typeface="+mn-ea"/>
                  <a:ea typeface="+mn-ea"/>
                </a:rPr>
                <a:t>01</a:t>
              </a:r>
              <a:endParaRPr lang="zh-CN" altLang="en-US" sz="3200" b="1" dirty="0">
                <a:latin typeface="+mn-ea"/>
                <a:ea typeface="+mn-ea"/>
              </a:endParaRPr>
            </a:p>
          </p:txBody>
        </p:sp>
      </p:grpSp>
      <p:sp>
        <p:nvSpPr>
          <p:cNvPr id="26" name="矩形 25"/>
          <p:cNvSpPr/>
          <p:nvPr/>
        </p:nvSpPr>
        <p:spPr>
          <a:xfrm>
            <a:off x="1052825" y="2335579"/>
            <a:ext cx="2484420" cy="2246769"/>
          </a:xfrm>
          <a:prstGeom prst="rect">
            <a:avLst/>
          </a:prstGeom>
          <a:noFill/>
          <a:ln>
            <a:noFill/>
          </a:ln>
        </p:spPr>
        <p:txBody>
          <a:bodyPr wrap="square">
            <a:spAutoFit/>
          </a:bodyPr>
          <a:lstStyle/>
          <a:p>
            <a:pPr algn="just"/>
            <a:r>
              <a:rPr lang="zh-CN" altLang="en-US" sz="2000" dirty="0">
                <a:solidFill>
                  <a:schemeClr val="accent2"/>
                </a:solidFill>
                <a:latin typeface="微软雅黑" panose="020B0503020204020204" pitchFamily="34" charset="-122"/>
                <a:ea typeface="微软雅黑" panose="020B0503020204020204" pitchFamily="34" charset="-122"/>
              </a:rPr>
              <a:t>今年我局主动围绕群众最关心、最需要了解的事项及其办理过程予以公开，在“一书两证”办理、干部提拔任用等方面的内容予以全面公开。</a:t>
            </a:r>
          </a:p>
        </p:txBody>
      </p:sp>
      <p:sp>
        <p:nvSpPr>
          <p:cNvPr id="27" name="矩形 26"/>
          <p:cNvSpPr/>
          <p:nvPr/>
        </p:nvSpPr>
        <p:spPr>
          <a:xfrm>
            <a:off x="4728235" y="2335579"/>
            <a:ext cx="2553426" cy="3170099"/>
          </a:xfrm>
          <a:prstGeom prst="rect">
            <a:avLst/>
          </a:prstGeom>
          <a:noFill/>
          <a:ln>
            <a:noFill/>
          </a:ln>
        </p:spPr>
        <p:txBody>
          <a:bodyPr wrap="square">
            <a:spAutoFit/>
          </a:bodyPr>
          <a:lstStyle/>
          <a:p>
            <a:pPr algn="just"/>
            <a:r>
              <a:rPr lang="zh-CN" altLang="en-US" sz="2000" dirty="0">
                <a:solidFill>
                  <a:schemeClr val="accent2"/>
                </a:solidFill>
                <a:latin typeface="微软雅黑" panose="020B0503020204020204" pitchFamily="34" charset="-122"/>
                <a:ea typeface="微软雅黑" panose="020B0503020204020204" pitchFamily="34" charset="-122"/>
              </a:rPr>
              <a:t>重点在领导班子及成员落实党风廉政建设责任制、述职述廉，领导干部重大事项报告等廉洁自律情况责任落实，党员群众反映问题的处理、反馈情况，重大建设项目资金使用等方面加强了党务公开。</a:t>
            </a:r>
          </a:p>
        </p:txBody>
      </p:sp>
      <p:sp>
        <p:nvSpPr>
          <p:cNvPr id="28" name="矩形 27"/>
          <p:cNvSpPr/>
          <p:nvPr/>
        </p:nvSpPr>
        <p:spPr>
          <a:xfrm>
            <a:off x="8544403" y="2335579"/>
            <a:ext cx="2553682" cy="1631216"/>
          </a:xfrm>
          <a:prstGeom prst="rect">
            <a:avLst/>
          </a:prstGeom>
          <a:noFill/>
          <a:ln>
            <a:noFill/>
          </a:ln>
        </p:spPr>
        <p:txBody>
          <a:bodyPr wrap="square">
            <a:spAutoFit/>
          </a:bodyPr>
          <a:lstStyle/>
          <a:p>
            <a:pPr algn="just"/>
            <a:r>
              <a:rPr lang="zh-CN" altLang="en-US" sz="2000" dirty="0">
                <a:solidFill>
                  <a:schemeClr val="accent2"/>
                </a:solidFill>
                <a:latin typeface="微软雅黑" panose="020B0503020204020204" pitchFamily="34" charset="-122"/>
                <a:ea typeface="微软雅黑" panose="020B0503020204020204" pitchFamily="34" charset="-122"/>
              </a:rPr>
              <a:t>同时纪检组加强对“三公经费公开”、会员卡清退工作的监督检查，确保各项工作取得实效。</a:t>
            </a:r>
          </a:p>
        </p:txBody>
      </p:sp>
      <p:grpSp>
        <p:nvGrpSpPr>
          <p:cNvPr id="29" name="组合 28"/>
          <p:cNvGrpSpPr/>
          <p:nvPr/>
        </p:nvGrpSpPr>
        <p:grpSpPr>
          <a:xfrm>
            <a:off x="5580668" y="1180906"/>
            <a:ext cx="930275" cy="938213"/>
            <a:chOff x="4300538" y="1939131"/>
            <a:chExt cx="930275" cy="938213"/>
          </a:xfrm>
        </p:grpSpPr>
        <p:sp>
          <p:nvSpPr>
            <p:cNvPr id="30" name="Oval 19"/>
            <p:cNvSpPr>
              <a:spLocks noChangeArrowheads="1"/>
            </p:cNvSpPr>
            <p:nvPr/>
          </p:nvSpPr>
          <p:spPr bwMode="auto">
            <a:xfrm>
              <a:off x="4300538" y="1939131"/>
              <a:ext cx="930275"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1" name="TextBox 30"/>
            <p:cNvSpPr txBox="1"/>
            <p:nvPr/>
          </p:nvSpPr>
          <p:spPr>
            <a:xfrm>
              <a:off x="4425238" y="2115849"/>
              <a:ext cx="691215" cy="584775"/>
            </a:xfrm>
            <a:prstGeom prst="rect">
              <a:avLst/>
            </a:prstGeom>
            <a:noFill/>
          </p:spPr>
          <p:txBody>
            <a:bodyPr wrap="none" rtlCol="0">
              <a:spAutoFit/>
            </a:bodyPr>
            <a:lstStyle/>
            <a:p>
              <a:r>
                <a:rPr lang="en-US" altLang="zh-CN" sz="3200" b="1" dirty="0">
                  <a:latin typeface="+mn-ea"/>
                  <a:ea typeface="+mn-ea"/>
                </a:rPr>
                <a:t>02</a:t>
              </a:r>
              <a:endParaRPr lang="zh-CN" altLang="en-US" sz="3200" b="1" dirty="0">
                <a:latin typeface="+mn-ea"/>
                <a:ea typeface="+mn-ea"/>
              </a:endParaRPr>
            </a:p>
          </p:txBody>
        </p:sp>
      </p:grpSp>
      <p:grpSp>
        <p:nvGrpSpPr>
          <p:cNvPr id="32" name="组合 31"/>
          <p:cNvGrpSpPr/>
          <p:nvPr/>
        </p:nvGrpSpPr>
        <p:grpSpPr>
          <a:xfrm>
            <a:off x="9302647" y="1180906"/>
            <a:ext cx="931863" cy="938213"/>
            <a:chOff x="7145339" y="1939131"/>
            <a:chExt cx="931863" cy="938213"/>
          </a:xfrm>
        </p:grpSpPr>
        <p:sp>
          <p:nvSpPr>
            <p:cNvPr id="33" name="Oval 20"/>
            <p:cNvSpPr>
              <a:spLocks noChangeArrowheads="1"/>
            </p:cNvSpPr>
            <p:nvPr/>
          </p:nvSpPr>
          <p:spPr bwMode="auto">
            <a:xfrm>
              <a:off x="7145339" y="1939131"/>
              <a:ext cx="931863" cy="938213"/>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4" name="TextBox 33"/>
            <p:cNvSpPr txBox="1"/>
            <p:nvPr/>
          </p:nvSpPr>
          <p:spPr>
            <a:xfrm>
              <a:off x="7263972" y="2115849"/>
              <a:ext cx="691215" cy="584775"/>
            </a:xfrm>
            <a:prstGeom prst="rect">
              <a:avLst/>
            </a:prstGeom>
            <a:noFill/>
          </p:spPr>
          <p:txBody>
            <a:bodyPr wrap="none" rtlCol="0">
              <a:spAutoFit/>
            </a:bodyPr>
            <a:lstStyle/>
            <a:p>
              <a:r>
                <a:rPr lang="en-US" altLang="zh-CN" sz="3200" b="1" dirty="0">
                  <a:latin typeface="+mn-ea"/>
                  <a:ea typeface="+mn-ea"/>
                </a:rPr>
                <a:t>03</a:t>
              </a:r>
              <a:endParaRPr lang="zh-CN" altLang="en-US" sz="3200" b="1" dirty="0">
                <a:latin typeface="+mn-ea"/>
                <a:ea typeface="+mn-ea"/>
              </a:endParaRPr>
            </a:p>
          </p:txBody>
        </p:sp>
      </p:grpSp>
    </p:spTree>
  </p:cSld>
  <p:clrMapOvr>
    <a:masterClrMapping/>
  </p:clrMapOvr>
  <p:transition spd="slow" advTm="6234">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172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300" fill="hold"/>
                                            <p:tgtEl>
                                              <p:spTgt spid="23"/>
                                            </p:tgtEl>
                                            <p:attrNameLst>
                                              <p:attrName>ppt_w</p:attrName>
                                            </p:attrNameLst>
                                          </p:cBhvr>
                                          <p:tavLst>
                                            <p:tav tm="0">
                                              <p:val>
                                                <p:fltVal val="0"/>
                                              </p:val>
                                            </p:tav>
                                            <p:tav tm="100000">
                                              <p:val>
                                                <p:strVal val="#ppt_w"/>
                                              </p:val>
                                            </p:tav>
                                          </p:tavLst>
                                        </p:anim>
                                        <p:anim calcmode="lin" valueType="num">
                                          <p:cBhvr>
                                            <p:cTn id="42" dur="300" fill="hold"/>
                                            <p:tgtEl>
                                              <p:spTgt spid="23"/>
                                            </p:tgtEl>
                                            <p:attrNameLst>
                                              <p:attrName>ppt_h</p:attrName>
                                            </p:attrNameLst>
                                          </p:cBhvr>
                                          <p:tavLst>
                                            <p:tav tm="0">
                                              <p:val>
                                                <p:fltVal val="0"/>
                                              </p:val>
                                            </p:tav>
                                            <p:tav tm="100000">
                                              <p:val>
                                                <p:strVal val="#ppt_h"/>
                                              </p:val>
                                            </p:tav>
                                          </p:tavLst>
                                        </p:anim>
                                        <p:animEffect transition="in" filter="fade">
                                          <p:cBhvr>
                                            <p:cTn id="43" dur="300"/>
                                            <p:tgtEl>
                                              <p:spTgt spid="23"/>
                                            </p:tgtEl>
                                          </p:cBhvr>
                                        </p:animEffect>
                                      </p:childTnLst>
                                    </p:cTn>
                                  </p:par>
                                </p:childTnLst>
                              </p:cTn>
                            </p:par>
                            <p:par>
                              <p:cTn id="44" fill="hold">
                                <p:stCondLst>
                                  <p:cond delay="222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2720"/>
                                </p:stCondLst>
                                <p:childTnLst>
                                  <p:par>
                                    <p:cTn id="49" presetID="2" presetClass="entr" presetSubtype="8" fill="hold" nodeType="afterEffect" p14:presetBounceEnd="40000">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14:bounceEnd="40000">
                                          <p:cBhvr additive="base">
                                            <p:cTn id="51" dur="50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par>
                              <p:cTn id="53" fill="hold">
                                <p:stCondLst>
                                  <p:cond delay="3220"/>
                                </p:stCondLst>
                                <p:childTnLst>
                                  <p:par>
                                    <p:cTn id="54" presetID="53" presetClass="entr" presetSubtype="16"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300" fill="hold"/>
                                            <p:tgtEl>
                                              <p:spTgt spid="29"/>
                                            </p:tgtEl>
                                            <p:attrNameLst>
                                              <p:attrName>ppt_w</p:attrName>
                                            </p:attrNameLst>
                                          </p:cBhvr>
                                          <p:tavLst>
                                            <p:tav tm="0">
                                              <p:val>
                                                <p:fltVal val="0"/>
                                              </p:val>
                                            </p:tav>
                                            <p:tav tm="100000">
                                              <p:val>
                                                <p:strVal val="#ppt_w"/>
                                              </p:val>
                                            </p:tav>
                                          </p:tavLst>
                                        </p:anim>
                                        <p:anim calcmode="lin" valueType="num">
                                          <p:cBhvr>
                                            <p:cTn id="57" dur="300" fill="hold"/>
                                            <p:tgtEl>
                                              <p:spTgt spid="29"/>
                                            </p:tgtEl>
                                            <p:attrNameLst>
                                              <p:attrName>ppt_h</p:attrName>
                                            </p:attrNameLst>
                                          </p:cBhvr>
                                          <p:tavLst>
                                            <p:tav tm="0">
                                              <p:val>
                                                <p:fltVal val="0"/>
                                              </p:val>
                                            </p:tav>
                                            <p:tav tm="100000">
                                              <p:val>
                                                <p:strVal val="#ppt_h"/>
                                              </p:val>
                                            </p:tav>
                                          </p:tavLst>
                                        </p:anim>
                                        <p:animEffect transition="in" filter="fade">
                                          <p:cBhvr>
                                            <p:cTn id="58" dur="300"/>
                                            <p:tgtEl>
                                              <p:spTgt spid="29"/>
                                            </p:tgtEl>
                                          </p:cBhvr>
                                        </p:animEffect>
                                      </p:childTnLst>
                                    </p:cTn>
                                  </p:par>
                                </p:childTnLst>
                              </p:cTn>
                            </p:par>
                            <p:par>
                              <p:cTn id="59" fill="hold">
                                <p:stCondLst>
                                  <p:cond delay="3720"/>
                                </p:stCondLst>
                                <p:childTnLst>
                                  <p:par>
                                    <p:cTn id="60" presetID="2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par>
                              <p:cTn id="63" fill="hold">
                                <p:stCondLst>
                                  <p:cond delay="4220"/>
                                </p:stCondLst>
                                <p:childTnLst>
                                  <p:par>
                                    <p:cTn id="64" presetID="2" presetClass="entr" presetSubtype="8" fill="hold" nodeType="afterEffect" p14:presetBounceEnd="40000">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14:bounceEnd="40000">
                                          <p:cBhvr additive="base">
                                            <p:cTn id="66" dur="5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par>
                              <p:cTn id="68" fill="hold">
                                <p:stCondLst>
                                  <p:cond delay="472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300" fill="hold"/>
                                            <p:tgtEl>
                                              <p:spTgt spid="32"/>
                                            </p:tgtEl>
                                            <p:attrNameLst>
                                              <p:attrName>ppt_w</p:attrName>
                                            </p:attrNameLst>
                                          </p:cBhvr>
                                          <p:tavLst>
                                            <p:tav tm="0">
                                              <p:val>
                                                <p:fltVal val="0"/>
                                              </p:val>
                                            </p:tav>
                                            <p:tav tm="100000">
                                              <p:val>
                                                <p:strVal val="#ppt_w"/>
                                              </p:val>
                                            </p:tav>
                                          </p:tavLst>
                                        </p:anim>
                                        <p:anim calcmode="lin" valueType="num">
                                          <p:cBhvr>
                                            <p:cTn id="72" dur="300" fill="hold"/>
                                            <p:tgtEl>
                                              <p:spTgt spid="32"/>
                                            </p:tgtEl>
                                            <p:attrNameLst>
                                              <p:attrName>ppt_h</p:attrName>
                                            </p:attrNameLst>
                                          </p:cBhvr>
                                          <p:tavLst>
                                            <p:tav tm="0">
                                              <p:val>
                                                <p:fltVal val="0"/>
                                              </p:val>
                                            </p:tav>
                                            <p:tav tm="100000">
                                              <p:val>
                                                <p:strVal val="#ppt_h"/>
                                              </p:val>
                                            </p:tav>
                                          </p:tavLst>
                                        </p:anim>
                                        <p:animEffect transition="in" filter="fade">
                                          <p:cBhvr>
                                            <p:cTn id="73" dur="300"/>
                                            <p:tgtEl>
                                              <p:spTgt spid="32"/>
                                            </p:tgtEl>
                                          </p:cBhvr>
                                        </p:animEffect>
                                      </p:childTnLst>
                                    </p:cTn>
                                  </p:par>
                                </p:childTnLst>
                              </p:cTn>
                            </p:par>
                            <p:par>
                              <p:cTn id="74" fill="hold">
                                <p:stCondLst>
                                  <p:cond delay="5220"/>
                                </p:stCondLst>
                                <p:childTnLst>
                                  <p:par>
                                    <p:cTn id="75" presetID="22" presetClass="entr" presetSubtype="1"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up)">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animBg="1"/>
          <p:bldP spid="13" grpId="0" animBg="1"/>
          <p:bldP spid="14" grpId="0" animBg="1"/>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2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172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300" fill="hold"/>
                                            <p:tgtEl>
                                              <p:spTgt spid="23"/>
                                            </p:tgtEl>
                                            <p:attrNameLst>
                                              <p:attrName>ppt_w</p:attrName>
                                            </p:attrNameLst>
                                          </p:cBhvr>
                                          <p:tavLst>
                                            <p:tav tm="0">
                                              <p:val>
                                                <p:fltVal val="0"/>
                                              </p:val>
                                            </p:tav>
                                            <p:tav tm="100000">
                                              <p:val>
                                                <p:strVal val="#ppt_w"/>
                                              </p:val>
                                            </p:tav>
                                          </p:tavLst>
                                        </p:anim>
                                        <p:anim calcmode="lin" valueType="num">
                                          <p:cBhvr>
                                            <p:cTn id="42" dur="300" fill="hold"/>
                                            <p:tgtEl>
                                              <p:spTgt spid="23"/>
                                            </p:tgtEl>
                                            <p:attrNameLst>
                                              <p:attrName>ppt_h</p:attrName>
                                            </p:attrNameLst>
                                          </p:cBhvr>
                                          <p:tavLst>
                                            <p:tav tm="0">
                                              <p:val>
                                                <p:fltVal val="0"/>
                                              </p:val>
                                            </p:tav>
                                            <p:tav tm="100000">
                                              <p:val>
                                                <p:strVal val="#ppt_h"/>
                                              </p:val>
                                            </p:tav>
                                          </p:tavLst>
                                        </p:anim>
                                        <p:animEffect transition="in" filter="fade">
                                          <p:cBhvr>
                                            <p:cTn id="43" dur="300"/>
                                            <p:tgtEl>
                                              <p:spTgt spid="23"/>
                                            </p:tgtEl>
                                          </p:cBhvr>
                                        </p:animEffect>
                                      </p:childTnLst>
                                    </p:cTn>
                                  </p:par>
                                </p:childTnLst>
                              </p:cTn>
                            </p:par>
                            <p:par>
                              <p:cTn id="44" fill="hold">
                                <p:stCondLst>
                                  <p:cond delay="222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2720"/>
                                </p:stCondLst>
                                <p:childTnLst>
                                  <p:par>
                                    <p:cTn id="49" presetID="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par>
                              <p:cTn id="53" fill="hold">
                                <p:stCondLst>
                                  <p:cond delay="3220"/>
                                </p:stCondLst>
                                <p:childTnLst>
                                  <p:par>
                                    <p:cTn id="54" presetID="53" presetClass="entr" presetSubtype="16"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300" fill="hold"/>
                                            <p:tgtEl>
                                              <p:spTgt spid="29"/>
                                            </p:tgtEl>
                                            <p:attrNameLst>
                                              <p:attrName>ppt_w</p:attrName>
                                            </p:attrNameLst>
                                          </p:cBhvr>
                                          <p:tavLst>
                                            <p:tav tm="0">
                                              <p:val>
                                                <p:fltVal val="0"/>
                                              </p:val>
                                            </p:tav>
                                            <p:tav tm="100000">
                                              <p:val>
                                                <p:strVal val="#ppt_w"/>
                                              </p:val>
                                            </p:tav>
                                          </p:tavLst>
                                        </p:anim>
                                        <p:anim calcmode="lin" valueType="num">
                                          <p:cBhvr>
                                            <p:cTn id="57" dur="300" fill="hold"/>
                                            <p:tgtEl>
                                              <p:spTgt spid="29"/>
                                            </p:tgtEl>
                                            <p:attrNameLst>
                                              <p:attrName>ppt_h</p:attrName>
                                            </p:attrNameLst>
                                          </p:cBhvr>
                                          <p:tavLst>
                                            <p:tav tm="0">
                                              <p:val>
                                                <p:fltVal val="0"/>
                                              </p:val>
                                            </p:tav>
                                            <p:tav tm="100000">
                                              <p:val>
                                                <p:strVal val="#ppt_h"/>
                                              </p:val>
                                            </p:tav>
                                          </p:tavLst>
                                        </p:anim>
                                        <p:animEffect transition="in" filter="fade">
                                          <p:cBhvr>
                                            <p:cTn id="58" dur="300"/>
                                            <p:tgtEl>
                                              <p:spTgt spid="29"/>
                                            </p:tgtEl>
                                          </p:cBhvr>
                                        </p:animEffect>
                                      </p:childTnLst>
                                    </p:cTn>
                                  </p:par>
                                </p:childTnLst>
                              </p:cTn>
                            </p:par>
                            <p:par>
                              <p:cTn id="59" fill="hold">
                                <p:stCondLst>
                                  <p:cond delay="3720"/>
                                </p:stCondLst>
                                <p:childTnLst>
                                  <p:par>
                                    <p:cTn id="60" presetID="22" presetClass="entr" presetSubtype="1"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childTnLst>
                              </p:cTn>
                            </p:par>
                            <p:par>
                              <p:cTn id="63" fill="hold">
                                <p:stCondLst>
                                  <p:cond delay="4220"/>
                                </p:stCondLst>
                                <p:childTnLst>
                                  <p:par>
                                    <p:cTn id="64" presetID="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0-#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par>
                              <p:cTn id="68" fill="hold">
                                <p:stCondLst>
                                  <p:cond delay="472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300" fill="hold"/>
                                            <p:tgtEl>
                                              <p:spTgt spid="32"/>
                                            </p:tgtEl>
                                            <p:attrNameLst>
                                              <p:attrName>ppt_w</p:attrName>
                                            </p:attrNameLst>
                                          </p:cBhvr>
                                          <p:tavLst>
                                            <p:tav tm="0">
                                              <p:val>
                                                <p:fltVal val="0"/>
                                              </p:val>
                                            </p:tav>
                                            <p:tav tm="100000">
                                              <p:val>
                                                <p:strVal val="#ppt_w"/>
                                              </p:val>
                                            </p:tav>
                                          </p:tavLst>
                                        </p:anim>
                                        <p:anim calcmode="lin" valueType="num">
                                          <p:cBhvr>
                                            <p:cTn id="72" dur="300" fill="hold"/>
                                            <p:tgtEl>
                                              <p:spTgt spid="32"/>
                                            </p:tgtEl>
                                            <p:attrNameLst>
                                              <p:attrName>ppt_h</p:attrName>
                                            </p:attrNameLst>
                                          </p:cBhvr>
                                          <p:tavLst>
                                            <p:tav tm="0">
                                              <p:val>
                                                <p:fltVal val="0"/>
                                              </p:val>
                                            </p:tav>
                                            <p:tav tm="100000">
                                              <p:val>
                                                <p:strVal val="#ppt_h"/>
                                              </p:val>
                                            </p:tav>
                                          </p:tavLst>
                                        </p:anim>
                                        <p:animEffect transition="in" filter="fade">
                                          <p:cBhvr>
                                            <p:cTn id="73" dur="300"/>
                                            <p:tgtEl>
                                              <p:spTgt spid="32"/>
                                            </p:tgtEl>
                                          </p:cBhvr>
                                        </p:animEffect>
                                      </p:childTnLst>
                                    </p:cTn>
                                  </p:par>
                                </p:childTnLst>
                              </p:cTn>
                            </p:par>
                            <p:par>
                              <p:cTn id="74" fill="hold">
                                <p:stCondLst>
                                  <p:cond delay="5220"/>
                                </p:stCondLst>
                                <p:childTnLst>
                                  <p:par>
                                    <p:cTn id="75" presetID="22" presetClass="entr" presetSubtype="1"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up)">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animBg="1"/>
          <p:bldP spid="13" grpId="0" animBg="1"/>
          <p:bldP spid="14" grpId="0" animBg="1"/>
          <p:bldP spid="26" grpId="0"/>
          <p:bldP spid="27" grpId="0"/>
          <p:bldP spid="2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7" y="146560"/>
            <a:ext cx="11953328" cy="406011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458" y="980728"/>
            <a:ext cx="1350579" cy="272965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697" y="2376542"/>
            <a:ext cx="5823396" cy="3534627"/>
          </a:xfrm>
          <a:prstGeom prst="rect">
            <a:avLst/>
          </a:prstGeom>
        </p:spPr>
      </p:pic>
      <p:sp>
        <p:nvSpPr>
          <p:cNvPr id="12" name="Freeform 5"/>
          <p:cNvSpPr/>
          <p:nvPr/>
        </p:nvSpPr>
        <p:spPr bwMode="auto">
          <a:xfrm>
            <a:off x="837859"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
          <p:cNvSpPr/>
          <p:nvPr/>
        </p:nvSpPr>
        <p:spPr bwMode="auto">
          <a:xfrm flipH="1">
            <a:off x="3002037"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1177372" y="2204864"/>
            <a:ext cx="1896673" cy="1938992"/>
          </a:xfrm>
          <a:prstGeom prst="rect">
            <a:avLst/>
          </a:prstGeom>
          <a:noFill/>
        </p:spPr>
        <p:txBody>
          <a:bodyPr wrap="none" rtlCol="0">
            <a:spAutoFit/>
          </a:bodyPr>
          <a:lstStyle/>
          <a:p>
            <a:r>
              <a:rPr lang="en-US" altLang="zh-CN" sz="12000" b="1" dirty="0">
                <a:solidFill>
                  <a:schemeClr val="accent2"/>
                </a:solidFill>
                <a:latin typeface="+mj-lt"/>
                <a:ea typeface="微软雅黑" panose="020B0503020204020204" pitchFamily="34" charset="-122"/>
              </a:rPr>
              <a:t>05</a:t>
            </a:r>
            <a:endParaRPr lang="zh-CN" altLang="en-US" sz="12000" b="1" dirty="0">
              <a:solidFill>
                <a:schemeClr val="accent2"/>
              </a:solidFill>
              <a:latin typeface="+mj-lt"/>
              <a:ea typeface="微软雅黑" panose="020B0503020204020204" pitchFamily="34" charset="-122"/>
            </a:endParaRPr>
          </a:p>
        </p:txBody>
      </p:sp>
      <p:sp>
        <p:nvSpPr>
          <p:cNvPr id="16" name="TextBox 15"/>
          <p:cNvSpPr txBox="1"/>
          <p:nvPr/>
        </p:nvSpPr>
        <p:spPr>
          <a:xfrm>
            <a:off x="793740" y="4437112"/>
            <a:ext cx="6096729" cy="1569660"/>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t>结合组织生活会，筑牢党支部的坚强堡垒</a:t>
            </a:r>
          </a:p>
        </p:txBody>
      </p:sp>
    </p:spTree>
  </p:cSld>
  <p:clrMapOvr>
    <a:masterClrMapping/>
  </p:clrMapOvr>
  <p:transition spd="slow" advTm="629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 fill="hold"/>
                                        <p:tgtEl>
                                          <p:spTgt spid="13"/>
                                        </p:tgtEl>
                                        <p:attrNameLst>
                                          <p:attrName>ppt_x</p:attrName>
                                        </p:attrNameLst>
                                      </p:cBhvr>
                                      <p:tavLst>
                                        <p:tav tm="0">
                                          <p:val>
                                            <p:strVal val="1+#ppt_w/2"/>
                                          </p:val>
                                        </p:tav>
                                        <p:tav tm="100000">
                                          <p:val>
                                            <p:strVal val="#ppt_x"/>
                                          </p:val>
                                        </p:tav>
                                      </p:tavLst>
                                    </p:anim>
                                    <p:anim calcmode="lin" valueType="num">
                                      <p:cBhvr additive="base">
                                        <p:cTn id="23" dur="3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400" fill="hold"/>
                                        <p:tgtEl>
                                          <p:spTgt spid="14"/>
                                        </p:tgtEl>
                                        <p:attrNameLst>
                                          <p:attrName>ppt_w</p:attrName>
                                        </p:attrNameLst>
                                      </p:cBhvr>
                                      <p:tavLst>
                                        <p:tav tm="0">
                                          <p:val>
                                            <p:fltVal val="0"/>
                                          </p:val>
                                        </p:tav>
                                        <p:tav tm="100000">
                                          <p:val>
                                            <p:strVal val="#ppt_w"/>
                                          </p:val>
                                        </p:tav>
                                      </p:tavLst>
                                    </p:anim>
                                    <p:anim calcmode="lin" valueType="num">
                                      <p:cBhvr>
                                        <p:cTn id="32" dur="400" fill="hold"/>
                                        <p:tgtEl>
                                          <p:spTgt spid="14"/>
                                        </p:tgtEl>
                                        <p:attrNameLst>
                                          <p:attrName>ppt_h</p:attrName>
                                        </p:attrNameLst>
                                      </p:cBhvr>
                                      <p:tavLst>
                                        <p:tav tm="0">
                                          <p:val>
                                            <p:fltVal val="0"/>
                                          </p:val>
                                        </p:tav>
                                        <p:tav tm="100000">
                                          <p:val>
                                            <p:strVal val="#ppt_h"/>
                                          </p:val>
                                        </p:tav>
                                      </p:tavLst>
                                    </p:anim>
                                    <p:anim calcmode="lin" valueType="num">
                                      <p:cBhvr>
                                        <p:cTn id="33" dur="400" fill="hold"/>
                                        <p:tgtEl>
                                          <p:spTgt spid="14"/>
                                        </p:tgtEl>
                                        <p:attrNameLst>
                                          <p:attrName>style.rotation</p:attrName>
                                        </p:attrNameLst>
                                      </p:cBhvr>
                                      <p:tavLst>
                                        <p:tav tm="0">
                                          <p:val>
                                            <p:fltVal val="90"/>
                                          </p:val>
                                        </p:tav>
                                        <p:tav tm="100000">
                                          <p:val>
                                            <p:fltVal val="0"/>
                                          </p:val>
                                        </p:tav>
                                      </p:tavLst>
                                    </p:anim>
                                    <p:animEffect transition="in" filter="fade">
                                      <p:cBhvr>
                                        <p:cTn id="34" dur="400"/>
                                        <p:tgtEl>
                                          <p:spTgt spid="14"/>
                                        </p:tgtEl>
                                      </p:cBhvr>
                                    </p:animEffect>
                                  </p:childTnLst>
                                </p:cTn>
                              </p:par>
                              <p:par>
                                <p:cTn id="35" presetID="8" presetClass="emph" presetSubtype="0" fill="hold" grpId="1" nodeType="withEffect">
                                  <p:stCondLst>
                                    <p:cond delay="0"/>
                                  </p:stCondLst>
                                  <p:childTnLst>
                                    <p:animRot by="21600000">
                                      <p:cBhvr>
                                        <p:cTn id="36" dur="400" fill="hold"/>
                                        <p:tgtEl>
                                          <p:spTgt spid="14"/>
                                        </p:tgtEl>
                                        <p:attrNameLst>
                                          <p:attrName>r</p:attrName>
                                        </p:attrNameLst>
                                      </p:cBhvr>
                                    </p:animRo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by="(-#ppt_w*2)" calcmode="lin" valueType="num">
                                      <p:cBhvr rctx="PPT">
                                        <p:cTn id="40" dur="500" autoRev="1" fill="hold">
                                          <p:stCondLst>
                                            <p:cond delay="0"/>
                                          </p:stCondLst>
                                        </p:cTn>
                                        <p:tgtEl>
                                          <p:spTgt spid="16"/>
                                        </p:tgtEl>
                                        <p:attrNameLst>
                                          <p:attrName>ppt_w</p:attrName>
                                        </p:attrNameLst>
                                      </p:cBhvr>
                                    </p:anim>
                                    <p:anim by="(#ppt_w*0.50)" calcmode="lin" valueType="num">
                                      <p:cBhvr>
                                        <p:cTn id="41" dur="500" decel="50000" autoRev="1" fill="hold">
                                          <p:stCondLst>
                                            <p:cond delay="0"/>
                                          </p:stCondLst>
                                        </p:cTn>
                                        <p:tgtEl>
                                          <p:spTgt spid="16"/>
                                        </p:tgtEl>
                                        <p:attrNameLst>
                                          <p:attrName>ppt_x</p:attrName>
                                        </p:attrNameLst>
                                      </p:cBhvr>
                                    </p:anim>
                                    <p:anim from="(-#ppt_h/2)" to="(#ppt_y)" calcmode="lin" valueType="num">
                                      <p:cBhvr>
                                        <p:cTn id="42" dur="1000" fill="hold">
                                          <p:stCondLst>
                                            <p:cond delay="0"/>
                                          </p:stCondLst>
                                        </p:cTn>
                                        <p:tgtEl>
                                          <p:spTgt spid="16"/>
                                        </p:tgtEl>
                                        <p:attrNameLst>
                                          <p:attrName>ppt_y</p:attrName>
                                        </p:attrNameLst>
                                      </p:cBhvr>
                                    </p:anim>
                                    <p:animRot by="21600000">
                                      <p:cBhvr>
                                        <p:cTn id="4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8"/>
          <p:cNvSpPr>
            <a:spLocks noChangeArrowheads="1"/>
          </p:cNvSpPr>
          <p:nvPr/>
        </p:nvSpPr>
        <p:spPr bwMode="auto">
          <a:xfrm>
            <a:off x="7394525" y="1322628"/>
            <a:ext cx="2016749" cy="2015329"/>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5" name="Oval 10"/>
          <p:cNvSpPr>
            <a:spLocks noChangeArrowheads="1"/>
          </p:cNvSpPr>
          <p:nvPr/>
        </p:nvSpPr>
        <p:spPr bwMode="auto">
          <a:xfrm>
            <a:off x="2797892" y="1322628"/>
            <a:ext cx="2016749" cy="2015329"/>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7" name="Freeform 12"/>
          <p:cNvSpPr/>
          <p:nvPr/>
        </p:nvSpPr>
        <p:spPr bwMode="auto">
          <a:xfrm>
            <a:off x="5808531" y="2008607"/>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矩形 83"/>
          <p:cNvSpPr>
            <a:spLocks noChangeArrowheads="1"/>
          </p:cNvSpPr>
          <p:nvPr/>
        </p:nvSpPr>
        <p:spPr bwMode="auto">
          <a:xfrm>
            <a:off x="1288918" y="3889106"/>
            <a:ext cx="9670233" cy="2117583"/>
          </a:xfrm>
          <a:prstGeom prst="rect">
            <a:avLst/>
          </a:prstGeom>
          <a:solidFill>
            <a:srgbClr val="F2F2F2"/>
          </a:solidFill>
          <a:ln w="9525" cmpd="sng">
            <a:solidFill>
              <a:schemeClr val="accent1"/>
            </a:solidFill>
            <a:miter lim="800000"/>
          </a:ln>
        </p:spPr>
        <p:txBody>
          <a:bodyPr/>
          <a:lstStyle/>
          <a:p>
            <a:endParaRPr lang="zh-CN" altLang="en-US"/>
          </a:p>
        </p:txBody>
      </p:sp>
      <p:sp>
        <p:nvSpPr>
          <p:cNvPr id="20" name="TextBox 84"/>
          <p:cNvSpPr txBox="1">
            <a:spLocks noChangeArrowheads="1"/>
          </p:cNvSpPr>
          <p:nvPr/>
        </p:nvSpPr>
        <p:spPr bwMode="auto">
          <a:xfrm>
            <a:off x="1528550" y="4056136"/>
            <a:ext cx="92470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2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党风廉政建设和反腐败工作，是党和国家的重要工作，也是党的建设新的伟大工程的重要组成部分。我支部认真按照相关规定和要求，认真组织开展了“党的群众路线”主题组织生活会，有效地激发了党员的先锋模范作用，为筑牢党支部的坚强战斗堡垒添砖加瓦。</a:t>
            </a:r>
          </a:p>
        </p:txBody>
      </p:sp>
      <p:sp>
        <p:nvSpPr>
          <p:cNvPr id="21" name="Freeform 12"/>
          <p:cNvSpPr/>
          <p:nvPr/>
        </p:nvSpPr>
        <p:spPr bwMode="auto">
          <a:xfrm>
            <a:off x="1214305" y="374305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2"/>
          <p:cNvSpPr/>
          <p:nvPr/>
        </p:nvSpPr>
        <p:spPr bwMode="auto">
          <a:xfrm flipH="1" flipV="1">
            <a:off x="10511242" y="554529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TextBox 22"/>
          <p:cNvSpPr txBox="1"/>
          <p:nvPr/>
        </p:nvSpPr>
        <p:spPr>
          <a:xfrm>
            <a:off x="2974407" y="1868627"/>
            <a:ext cx="1663718" cy="1077218"/>
          </a:xfrm>
          <a:prstGeom prst="rect">
            <a:avLst/>
          </a:prstGeom>
          <a:noFill/>
        </p:spPr>
        <p:txBody>
          <a:bodyPr wrap="square" rtlCol="0">
            <a:spAutoFit/>
          </a:bodyPr>
          <a:lstStyle/>
          <a:p>
            <a:pPr algn="ctr"/>
            <a:r>
              <a:rPr lang="zh-CN" altLang="en-US" sz="3200" dirty="0">
                <a:solidFill>
                  <a:schemeClr val="accent2"/>
                </a:solidFill>
                <a:latin typeface="+mj-ea"/>
                <a:ea typeface="+mj-ea"/>
              </a:rPr>
              <a:t>民主生活会</a:t>
            </a:r>
          </a:p>
        </p:txBody>
      </p:sp>
      <p:sp>
        <p:nvSpPr>
          <p:cNvPr id="25" name="TextBox 24"/>
          <p:cNvSpPr txBox="1"/>
          <p:nvPr/>
        </p:nvSpPr>
        <p:spPr>
          <a:xfrm>
            <a:off x="7453973" y="1851720"/>
            <a:ext cx="1897851" cy="1077218"/>
          </a:xfrm>
          <a:prstGeom prst="rect">
            <a:avLst/>
          </a:prstGeom>
          <a:noFill/>
        </p:spPr>
        <p:txBody>
          <a:bodyPr wrap="square" rtlCol="0">
            <a:spAutoFit/>
          </a:bodyPr>
          <a:lstStyle>
            <a:defPPr>
              <a:defRPr lang="zh-CN"/>
            </a:defPPr>
            <a:lvl1pPr algn="ctr">
              <a:defRPr sz="3200">
                <a:solidFill>
                  <a:schemeClr val="accent2"/>
                </a:solidFill>
                <a:latin typeface="+mj-ea"/>
                <a:ea typeface="+mj-ea"/>
              </a:defRPr>
            </a:lvl1pPr>
          </a:lstStyle>
          <a:p>
            <a:r>
              <a:rPr lang="zh-CN" altLang="en-US" dirty="0"/>
              <a:t>榜样示范带头作用</a:t>
            </a:r>
          </a:p>
        </p:txBody>
      </p:sp>
    </p:spTree>
  </p:cSld>
  <p:clrMapOvr>
    <a:masterClrMapping/>
  </p:clrMapOvr>
  <p:transition spd="slow" advTm="5633">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435">
                                          <p:stCondLst>
                                            <p:cond delay="0"/>
                                          </p:stCondLst>
                                        </p:cTn>
                                        <p:tgtEl>
                                          <p:spTgt spid="15"/>
                                        </p:tgtEl>
                                      </p:cBhvr>
                                    </p:animEffect>
                                    <p:anim calcmode="lin" valueType="num">
                                      <p:cBhvr>
                                        <p:cTn id="8" dur="1367"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5"/>
                                        </p:tgtEl>
                                        <p:attrNameLst>
                                          <p:attrName>ppt_y</p:attrName>
                                        </p:attrNameLst>
                                      </p:cBhvr>
                                      <p:tavLst>
                                        <p:tav tm="0" fmla="#ppt_y-sin(pi*$)/81">
                                          <p:val>
                                            <p:fltVal val="0"/>
                                          </p:val>
                                        </p:tav>
                                        <p:tav tm="100000">
                                          <p:val>
                                            <p:fltVal val="1"/>
                                          </p:val>
                                        </p:tav>
                                      </p:tavLst>
                                    </p:anim>
                                    <p:animScale>
                                      <p:cBhvr>
                                        <p:cTn id="13" dur="20">
                                          <p:stCondLst>
                                            <p:cond delay="487"/>
                                          </p:stCondLst>
                                        </p:cTn>
                                        <p:tgtEl>
                                          <p:spTgt spid="15"/>
                                        </p:tgtEl>
                                      </p:cBhvr>
                                      <p:to x="100000" y="60000"/>
                                    </p:animScale>
                                    <p:animScale>
                                      <p:cBhvr>
                                        <p:cTn id="14" dur="124" decel="50000">
                                          <p:stCondLst>
                                            <p:cond delay="507"/>
                                          </p:stCondLst>
                                        </p:cTn>
                                        <p:tgtEl>
                                          <p:spTgt spid="15"/>
                                        </p:tgtEl>
                                      </p:cBhvr>
                                      <p:to x="100000" y="100000"/>
                                    </p:animScale>
                                    <p:animScale>
                                      <p:cBhvr>
                                        <p:cTn id="15" dur="20">
                                          <p:stCondLst>
                                            <p:cond delay="984"/>
                                          </p:stCondLst>
                                        </p:cTn>
                                        <p:tgtEl>
                                          <p:spTgt spid="15"/>
                                        </p:tgtEl>
                                      </p:cBhvr>
                                      <p:to x="100000" y="80000"/>
                                    </p:animScale>
                                    <p:animScale>
                                      <p:cBhvr>
                                        <p:cTn id="16" dur="124" decel="50000">
                                          <p:stCondLst>
                                            <p:cond delay="1004"/>
                                          </p:stCondLst>
                                        </p:cTn>
                                        <p:tgtEl>
                                          <p:spTgt spid="15"/>
                                        </p:tgtEl>
                                      </p:cBhvr>
                                      <p:to x="100000" y="100000"/>
                                    </p:animScale>
                                    <p:animScale>
                                      <p:cBhvr>
                                        <p:cTn id="17" dur="20">
                                          <p:stCondLst>
                                            <p:cond delay="1231"/>
                                          </p:stCondLst>
                                        </p:cTn>
                                        <p:tgtEl>
                                          <p:spTgt spid="15"/>
                                        </p:tgtEl>
                                      </p:cBhvr>
                                      <p:to x="100000" y="90000"/>
                                    </p:animScale>
                                    <p:animScale>
                                      <p:cBhvr>
                                        <p:cTn id="18" dur="124" decel="50000">
                                          <p:stCondLst>
                                            <p:cond delay="1251"/>
                                          </p:stCondLst>
                                        </p:cTn>
                                        <p:tgtEl>
                                          <p:spTgt spid="15"/>
                                        </p:tgtEl>
                                      </p:cBhvr>
                                      <p:to x="100000" y="100000"/>
                                    </p:animScale>
                                    <p:animScale>
                                      <p:cBhvr>
                                        <p:cTn id="19" dur="20">
                                          <p:stCondLst>
                                            <p:cond delay="1356"/>
                                          </p:stCondLst>
                                        </p:cTn>
                                        <p:tgtEl>
                                          <p:spTgt spid="15"/>
                                        </p:tgtEl>
                                      </p:cBhvr>
                                      <p:to x="100000" y="95000"/>
                                    </p:animScale>
                                    <p:animScale>
                                      <p:cBhvr>
                                        <p:cTn id="20" dur="124" decel="50000">
                                          <p:stCondLst>
                                            <p:cond delay="1376"/>
                                          </p:stCondLst>
                                        </p:cTn>
                                        <p:tgtEl>
                                          <p:spTgt spid="15"/>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435">
                                          <p:stCondLst>
                                            <p:cond delay="0"/>
                                          </p:stCondLst>
                                        </p:cTn>
                                        <p:tgtEl>
                                          <p:spTgt spid="12"/>
                                        </p:tgtEl>
                                      </p:cBhvr>
                                    </p:animEffect>
                                    <p:anim calcmode="lin" valueType="num">
                                      <p:cBhvr>
                                        <p:cTn id="24"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29" dur="20">
                                          <p:stCondLst>
                                            <p:cond delay="487"/>
                                          </p:stCondLst>
                                        </p:cTn>
                                        <p:tgtEl>
                                          <p:spTgt spid="12"/>
                                        </p:tgtEl>
                                      </p:cBhvr>
                                      <p:to x="100000" y="60000"/>
                                    </p:animScale>
                                    <p:animScale>
                                      <p:cBhvr>
                                        <p:cTn id="30" dur="124" decel="50000">
                                          <p:stCondLst>
                                            <p:cond delay="507"/>
                                          </p:stCondLst>
                                        </p:cTn>
                                        <p:tgtEl>
                                          <p:spTgt spid="12"/>
                                        </p:tgtEl>
                                      </p:cBhvr>
                                      <p:to x="100000" y="100000"/>
                                    </p:animScale>
                                    <p:animScale>
                                      <p:cBhvr>
                                        <p:cTn id="31" dur="20">
                                          <p:stCondLst>
                                            <p:cond delay="984"/>
                                          </p:stCondLst>
                                        </p:cTn>
                                        <p:tgtEl>
                                          <p:spTgt spid="12"/>
                                        </p:tgtEl>
                                      </p:cBhvr>
                                      <p:to x="100000" y="80000"/>
                                    </p:animScale>
                                    <p:animScale>
                                      <p:cBhvr>
                                        <p:cTn id="32" dur="124" decel="50000">
                                          <p:stCondLst>
                                            <p:cond delay="1004"/>
                                          </p:stCondLst>
                                        </p:cTn>
                                        <p:tgtEl>
                                          <p:spTgt spid="12"/>
                                        </p:tgtEl>
                                      </p:cBhvr>
                                      <p:to x="100000" y="100000"/>
                                    </p:animScale>
                                    <p:animScale>
                                      <p:cBhvr>
                                        <p:cTn id="33" dur="20">
                                          <p:stCondLst>
                                            <p:cond delay="1231"/>
                                          </p:stCondLst>
                                        </p:cTn>
                                        <p:tgtEl>
                                          <p:spTgt spid="12"/>
                                        </p:tgtEl>
                                      </p:cBhvr>
                                      <p:to x="100000" y="90000"/>
                                    </p:animScale>
                                    <p:animScale>
                                      <p:cBhvr>
                                        <p:cTn id="34" dur="124" decel="50000">
                                          <p:stCondLst>
                                            <p:cond delay="1251"/>
                                          </p:stCondLst>
                                        </p:cTn>
                                        <p:tgtEl>
                                          <p:spTgt spid="12"/>
                                        </p:tgtEl>
                                      </p:cBhvr>
                                      <p:to x="100000" y="100000"/>
                                    </p:animScale>
                                    <p:animScale>
                                      <p:cBhvr>
                                        <p:cTn id="35" dur="20">
                                          <p:stCondLst>
                                            <p:cond delay="1356"/>
                                          </p:stCondLst>
                                        </p:cTn>
                                        <p:tgtEl>
                                          <p:spTgt spid="12"/>
                                        </p:tgtEl>
                                      </p:cBhvr>
                                      <p:to x="100000" y="95000"/>
                                    </p:animScale>
                                    <p:animScale>
                                      <p:cBhvr>
                                        <p:cTn id="36" dur="124" decel="50000">
                                          <p:stCondLst>
                                            <p:cond delay="1376"/>
                                          </p:stCondLst>
                                        </p:cTn>
                                        <p:tgtEl>
                                          <p:spTgt spid="12"/>
                                        </p:tgtEl>
                                      </p:cBhvr>
                                      <p:to x="100000" y="100000"/>
                                    </p:animScale>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anim calcmode="lin" valueType="num">
                                      <p:cBhvr>
                                        <p:cTn id="41" dur="500" fill="hold"/>
                                        <p:tgtEl>
                                          <p:spTgt spid="23"/>
                                        </p:tgtEl>
                                        <p:attrNameLst>
                                          <p:attrName>ppt_x</p:attrName>
                                        </p:attrNameLst>
                                      </p:cBhvr>
                                      <p:tavLst>
                                        <p:tav tm="0">
                                          <p:val>
                                            <p:strVal val="#ppt_x"/>
                                          </p:val>
                                        </p:tav>
                                        <p:tav tm="100000">
                                          <p:val>
                                            <p:strVal val="#ppt_x"/>
                                          </p:val>
                                        </p:tav>
                                      </p:tavLst>
                                    </p:anim>
                                    <p:anim calcmode="lin" valueType="num">
                                      <p:cBhvr>
                                        <p:cTn id="42" dur="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31"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400" fill="hold"/>
                                        <p:tgtEl>
                                          <p:spTgt spid="17"/>
                                        </p:tgtEl>
                                        <p:attrNameLst>
                                          <p:attrName>ppt_w</p:attrName>
                                        </p:attrNameLst>
                                      </p:cBhvr>
                                      <p:tavLst>
                                        <p:tav tm="0">
                                          <p:val>
                                            <p:fltVal val="0"/>
                                          </p:val>
                                        </p:tav>
                                        <p:tav tm="100000">
                                          <p:val>
                                            <p:strVal val="#ppt_w"/>
                                          </p:val>
                                        </p:tav>
                                      </p:tavLst>
                                    </p:anim>
                                    <p:anim calcmode="lin" valueType="num">
                                      <p:cBhvr>
                                        <p:cTn id="47" dur="400" fill="hold"/>
                                        <p:tgtEl>
                                          <p:spTgt spid="17"/>
                                        </p:tgtEl>
                                        <p:attrNameLst>
                                          <p:attrName>ppt_h</p:attrName>
                                        </p:attrNameLst>
                                      </p:cBhvr>
                                      <p:tavLst>
                                        <p:tav tm="0">
                                          <p:val>
                                            <p:fltVal val="0"/>
                                          </p:val>
                                        </p:tav>
                                        <p:tav tm="100000">
                                          <p:val>
                                            <p:strVal val="#ppt_h"/>
                                          </p:val>
                                        </p:tav>
                                      </p:tavLst>
                                    </p:anim>
                                    <p:anim calcmode="lin" valueType="num">
                                      <p:cBhvr>
                                        <p:cTn id="48" dur="400" fill="hold"/>
                                        <p:tgtEl>
                                          <p:spTgt spid="17"/>
                                        </p:tgtEl>
                                        <p:attrNameLst>
                                          <p:attrName>style.rotation</p:attrName>
                                        </p:attrNameLst>
                                      </p:cBhvr>
                                      <p:tavLst>
                                        <p:tav tm="0">
                                          <p:val>
                                            <p:fltVal val="90"/>
                                          </p:val>
                                        </p:tav>
                                        <p:tav tm="100000">
                                          <p:val>
                                            <p:fltVal val="0"/>
                                          </p:val>
                                        </p:tav>
                                      </p:tavLst>
                                    </p:anim>
                                    <p:animEffect transition="in" filter="fade">
                                      <p:cBhvr>
                                        <p:cTn id="49" dur="400"/>
                                        <p:tgtEl>
                                          <p:spTgt spid="17"/>
                                        </p:tgtEl>
                                      </p:cBhvr>
                                    </p:animEffect>
                                  </p:childTnLst>
                                </p:cTn>
                              </p:par>
                              <p:par>
                                <p:cTn id="50" presetID="8" presetClass="emph" presetSubtype="0" fill="hold" grpId="1" nodeType="withEffect">
                                  <p:stCondLst>
                                    <p:cond delay="0"/>
                                  </p:stCondLst>
                                  <p:childTnLst>
                                    <p:animRot by="21600000">
                                      <p:cBhvr>
                                        <p:cTn id="51" dur="400" fill="hold"/>
                                        <p:tgtEl>
                                          <p:spTgt spid="17"/>
                                        </p:tgtEl>
                                        <p:attrNameLst>
                                          <p:attrName>r</p:attrName>
                                        </p:attrNameLst>
                                      </p:cBhvr>
                                    </p:animRot>
                                  </p:childTnLst>
                                </p:cTn>
                              </p:par>
                              <p:par>
                                <p:cTn id="52" presetID="42" presetClass="entr" presetSubtype="0" fill="hold" grpId="0" nodeType="withEffect">
                                  <p:stCondLst>
                                    <p:cond delay="4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anim calcmode="lin" valueType="num">
                                      <p:cBhvr>
                                        <p:cTn id="55" dur="500" fill="hold"/>
                                        <p:tgtEl>
                                          <p:spTgt spid="25"/>
                                        </p:tgtEl>
                                        <p:attrNameLst>
                                          <p:attrName>ppt_x</p:attrName>
                                        </p:attrNameLst>
                                      </p:cBhvr>
                                      <p:tavLst>
                                        <p:tav tm="0">
                                          <p:val>
                                            <p:strVal val="#ppt_x"/>
                                          </p:val>
                                        </p:tav>
                                        <p:tav tm="100000">
                                          <p:val>
                                            <p:strVal val="#ppt_x"/>
                                          </p:val>
                                        </p:tav>
                                      </p:tavLst>
                                    </p:anim>
                                    <p:anim calcmode="lin" valueType="num">
                                      <p:cBhvr>
                                        <p:cTn id="56" dur="5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3.56836E-6 -3.7037E-7 L 0.36686 0.15278 " pathEditMode="relative" rAng="0" ptsTypes="AA">
                                      <p:cBhvr>
                                        <p:cTn id="61" dur="500" spd="-99900" fill="hold"/>
                                        <p:tgtEl>
                                          <p:spTgt spid="21"/>
                                        </p:tgtEl>
                                        <p:attrNameLst>
                                          <p:attrName>ppt_x</p:attrName>
                                          <p:attrName>ppt_y</p:attrName>
                                        </p:attrNameLst>
                                      </p:cBhvr>
                                      <p:rCtr x="18343" y="7639"/>
                                    </p:animMotion>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par>
                                <p:cTn id="64" presetID="35" presetClass="path" presetSubtype="0" accel="50000" decel="50000" fill="hold" grpId="1" nodeType="withEffect">
                                  <p:stCondLst>
                                    <p:cond delay="0"/>
                                  </p:stCondLst>
                                  <p:childTnLst>
                                    <p:animMotion origin="layout" path="M 7.85742E-7 -3.33333E-6 L -0.39495 -0.11018 " pathEditMode="relative" rAng="0" ptsTypes="AA">
                                      <p:cBhvr>
                                        <p:cTn id="65" dur="500" spd="-99900" fill="hold"/>
                                        <p:tgtEl>
                                          <p:spTgt spid="22"/>
                                        </p:tgtEl>
                                        <p:attrNameLst>
                                          <p:attrName>ppt_x</p:attrName>
                                          <p:attrName>ppt_y</p:attrName>
                                        </p:attrNameLst>
                                      </p:cBhvr>
                                      <p:rCtr x="-19748" y="-5509"/>
                                    </p:animMotion>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par>
                          <p:cTn id="71" fill="hold">
                            <p:stCondLst>
                              <p:cond delay="2500"/>
                            </p:stCondLst>
                            <p:childTnLst>
                              <p:par>
                                <p:cTn id="72" presetID="22" presetClass="entr" presetSubtype="1" fill="hold" nodeType="afterEffect">
                                  <p:stCondLst>
                                    <p:cond delay="0"/>
                                  </p:stCondLst>
                                  <p:childTnLst>
                                    <p:set>
                                      <p:cBhvr>
                                        <p:cTn id="73" dur="1" fill="hold">
                                          <p:stCondLst>
                                            <p:cond delay="0"/>
                                          </p:stCondLst>
                                        </p:cTn>
                                        <p:tgtEl>
                                          <p:spTgt spid="20">
                                            <p:txEl>
                                              <p:pRg st="0" end="0"/>
                                            </p:txEl>
                                          </p:spTgt>
                                        </p:tgtEl>
                                        <p:attrNameLst>
                                          <p:attrName>style.visibility</p:attrName>
                                        </p:attrNameLst>
                                      </p:cBhvr>
                                      <p:to>
                                        <p:strVal val="visible"/>
                                      </p:to>
                                    </p:set>
                                    <p:animEffect transition="in" filter="wipe(up)">
                                      <p:cBhvr>
                                        <p:cTn id="7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7" grpId="1" animBg="1"/>
      <p:bldP spid="19" grpId="0" animBg="1" autoUpdateAnimBg="0"/>
      <p:bldP spid="21" grpId="0" animBg="1"/>
      <p:bldP spid="21" grpId="1" animBg="1"/>
      <p:bldP spid="22" grpId="0" animBg="1"/>
      <p:bldP spid="22" grpId="1" animBg="1"/>
      <p:bldP spid="23"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5</a:t>
            </a:r>
            <a:endParaRPr lang="zh-CN" altLang="en-US" sz="2000" dirty="0">
              <a:solidFill>
                <a:schemeClr val="accent2"/>
              </a:solidFill>
            </a:endParaRPr>
          </a:p>
        </p:txBody>
      </p:sp>
      <p:sp>
        <p:nvSpPr>
          <p:cNvPr id="8" name="TextBox 7"/>
          <p:cNvSpPr txBox="1"/>
          <p:nvPr/>
        </p:nvSpPr>
        <p:spPr>
          <a:xfrm>
            <a:off x="1423825" y="130371"/>
            <a:ext cx="7007046" cy="523220"/>
          </a:xfrm>
          <a:prstGeom prst="rect">
            <a:avLst/>
          </a:prstGeom>
          <a:noFill/>
        </p:spPr>
        <p:txBody>
          <a:bodyPr wrap="none" rtlCol="0">
            <a:spAutoFit/>
          </a:bodyPr>
          <a:lstStyle/>
          <a:p>
            <a:r>
              <a:rPr lang="zh-CN" altLang="en-US" sz="2800" b="1" dirty="0">
                <a:solidFill>
                  <a:schemeClr val="bg1"/>
                </a:solidFill>
                <a:latin typeface="+mj-ea"/>
                <a:ea typeface="+mj-ea"/>
              </a:rPr>
              <a:t>一、组织专题组织生活会，认真的对照检查</a:t>
            </a:r>
          </a:p>
        </p:txBody>
      </p:sp>
      <p:sp>
        <p:nvSpPr>
          <p:cNvPr id="3" name="椭圆 2"/>
          <p:cNvSpPr/>
          <p:nvPr/>
        </p:nvSpPr>
        <p:spPr bwMode="auto">
          <a:xfrm>
            <a:off x="5183177" y="1147369"/>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5237557" y="1254969"/>
            <a:ext cx="691215" cy="584775"/>
          </a:xfrm>
          <a:prstGeom prst="rect">
            <a:avLst/>
          </a:prstGeom>
          <a:noFill/>
        </p:spPr>
        <p:txBody>
          <a:bodyPr wrap="none" rtlCol="0">
            <a:spAutoFit/>
          </a:bodyPr>
          <a:lstStyle/>
          <a:p>
            <a:r>
              <a:rPr lang="en-US" altLang="zh-CN" sz="3200" b="1" dirty="0">
                <a:solidFill>
                  <a:schemeClr val="accent2"/>
                </a:solidFill>
                <a:latin typeface="+mj-ea"/>
                <a:ea typeface="+mj-ea"/>
              </a:rPr>
              <a:t>01</a:t>
            </a:r>
            <a:endParaRPr lang="zh-CN" altLang="en-US" sz="3200" b="1" dirty="0">
              <a:solidFill>
                <a:schemeClr val="accent2"/>
              </a:solidFill>
              <a:latin typeface="+mj-ea"/>
              <a:ea typeface="+mj-ea"/>
            </a:endParaRPr>
          </a:p>
        </p:txBody>
      </p:sp>
      <p:sp>
        <p:nvSpPr>
          <p:cNvPr id="10" name="椭圆 9"/>
          <p:cNvSpPr/>
          <p:nvPr/>
        </p:nvSpPr>
        <p:spPr bwMode="auto">
          <a:xfrm>
            <a:off x="5183177" y="3083697"/>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TextBox 10"/>
          <p:cNvSpPr txBox="1"/>
          <p:nvPr/>
        </p:nvSpPr>
        <p:spPr>
          <a:xfrm>
            <a:off x="5237557" y="3191297"/>
            <a:ext cx="691215" cy="584775"/>
          </a:xfrm>
          <a:prstGeom prst="rect">
            <a:avLst/>
          </a:prstGeom>
          <a:noFill/>
        </p:spPr>
        <p:txBody>
          <a:bodyPr wrap="none" rtlCol="0">
            <a:spAutoFit/>
          </a:bodyPr>
          <a:lstStyle/>
          <a:p>
            <a:r>
              <a:rPr lang="en-US" altLang="zh-CN" sz="3200" b="1" dirty="0">
                <a:solidFill>
                  <a:schemeClr val="accent2"/>
                </a:solidFill>
                <a:latin typeface="+mj-ea"/>
                <a:ea typeface="+mj-ea"/>
              </a:rPr>
              <a:t>02</a:t>
            </a:r>
            <a:endParaRPr lang="zh-CN" altLang="en-US" sz="3200" b="1" dirty="0">
              <a:solidFill>
                <a:schemeClr val="accent2"/>
              </a:solidFill>
              <a:latin typeface="+mj-ea"/>
              <a:ea typeface="+mj-ea"/>
            </a:endParaRPr>
          </a:p>
        </p:txBody>
      </p:sp>
      <p:sp>
        <p:nvSpPr>
          <p:cNvPr id="12" name="椭圆 11"/>
          <p:cNvSpPr/>
          <p:nvPr/>
        </p:nvSpPr>
        <p:spPr bwMode="auto">
          <a:xfrm>
            <a:off x="5183177" y="5072983"/>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2"/>
          <p:cNvSpPr txBox="1"/>
          <p:nvPr/>
        </p:nvSpPr>
        <p:spPr>
          <a:xfrm>
            <a:off x="5237557" y="5180583"/>
            <a:ext cx="691215" cy="584775"/>
          </a:xfrm>
          <a:prstGeom prst="rect">
            <a:avLst/>
          </a:prstGeom>
          <a:noFill/>
        </p:spPr>
        <p:txBody>
          <a:bodyPr wrap="none" rtlCol="0">
            <a:spAutoFit/>
          </a:bodyPr>
          <a:lstStyle/>
          <a:p>
            <a:r>
              <a:rPr lang="en-US" altLang="zh-CN" sz="3200" b="1" dirty="0">
                <a:solidFill>
                  <a:schemeClr val="accent2"/>
                </a:solidFill>
                <a:latin typeface="+mj-ea"/>
                <a:ea typeface="+mj-ea"/>
              </a:rPr>
              <a:t>03</a:t>
            </a:r>
            <a:endParaRPr lang="zh-CN" altLang="en-US" sz="3200" b="1" dirty="0">
              <a:solidFill>
                <a:schemeClr val="accent2"/>
              </a:solidFill>
              <a:latin typeface="+mj-ea"/>
              <a:ea typeface="+mj-ea"/>
            </a:endParaRPr>
          </a:p>
        </p:txBody>
      </p:sp>
      <p:cxnSp>
        <p:nvCxnSpPr>
          <p:cNvPr id="14" name="直接连接符 13"/>
          <p:cNvCxnSpPr/>
          <p:nvPr/>
        </p:nvCxnSpPr>
        <p:spPr bwMode="auto">
          <a:xfrm>
            <a:off x="5589632" y="3891813"/>
            <a:ext cx="0" cy="114398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p:cNvSpPr/>
          <p:nvPr/>
        </p:nvSpPr>
        <p:spPr>
          <a:xfrm>
            <a:off x="6119281" y="1147369"/>
            <a:ext cx="5235684" cy="1015663"/>
          </a:xfrm>
          <a:prstGeom prst="rect">
            <a:avLst/>
          </a:prstGeom>
          <a:noFill/>
          <a:ln>
            <a:noFill/>
          </a:ln>
        </p:spPr>
        <p:txBody>
          <a:bodyPr wrap="square">
            <a:spAutoFit/>
          </a:bodyPr>
          <a:lstStyle/>
          <a:p>
            <a:pPr algn="just" eaLnBrk="0" hangingPunct="0"/>
            <a:r>
              <a:rPr lang="zh-CN" altLang="en-US" sz="2000" b="1" dirty="0">
                <a:solidFill>
                  <a:srgbClr val="595959"/>
                </a:solidFill>
                <a:latin typeface="微软雅黑" panose="020B0503020204020204" pitchFamily="34" charset="-122"/>
                <a:ea typeface="微软雅黑" panose="020B0503020204020204" pitchFamily="34" charset="-122"/>
              </a:rPr>
              <a:t>一是</a:t>
            </a:r>
            <a:r>
              <a:rPr lang="zh-CN" altLang="en-US" sz="2000" dirty="0">
                <a:solidFill>
                  <a:srgbClr val="595959"/>
                </a:solidFill>
                <a:latin typeface="微软雅黑" panose="020B0503020204020204" pitchFamily="34" charset="-122"/>
                <a:ea typeface="微软雅黑" panose="020B0503020204020204" pitchFamily="34" charset="-122"/>
              </a:rPr>
              <a:t>组织制定了</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党支部召开党员干部专题组织生活会活动实施方案</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，并将该方案发给公司的各个党小组。</a:t>
            </a:r>
          </a:p>
        </p:txBody>
      </p:sp>
      <p:sp>
        <p:nvSpPr>
          <p:cNvPr id="17" name="矩形 16"/>
          <p:cNvSpPr/>
          <p:nvPr/>
        </p:nvSpPr>
        <p:spPr>
          <a:xfrm>
            <a:off x="6119281" y="2881576"/>
            <a:ext cx="5235684" cy="1323439"/>
          </a:xfrm>
          <a:prstGeom prst="rect">
            <a:avLst/>
          </a:prstGeom>
          <a:noFill/>
          <a:ln>
            <a:noFill/>
          </a:ln>
        </p:spPr>
        <p:txBody>
          <a:bodyPr wrap="square">
            <a:spAutoFit/>
          </a:bodyPr>
          <a:lstStyle/>
          <a:p>
            <a:pPr algn="just" eaLnBrk="0" hangingPunct="0"/>
            <a:r>
              <a:rPr lang="zh-CN" altLang="en-US" sz="2000" b="1" dirty="0">
                <a:solidFill>
                  <a:srgbClr val="595959"/>
                </a:solidFill>
                <a:latin typeface="微软雅黑" panose="020B0503020204020204" pitchFamily="34" charset="-122"/>
                <a:ea typeface="微软雅黑" panose="020B0503020204020204" pitchFamily="34" charset="-122"/>
              </a:rPr>
              <a:t>二是</a:t>
            </a:r>
            <a:r>
              <a:rPr lang="zh-CN" altLang="en-US" sz="2000" dirty="0">
                <a:solidFill>
                  <a:srgbClr val="595959"/>
                </a:solidFill>
                <a:latin typeface="微软雅黑" panose="020B0503020204020204" pitchFamily="34" charset="-122"/>
                <a:ea typeface="微软雅黑" panose="020B0503020204020204" pitchFamily="34" charset="-122"/>
              </a:rPr>
              <a:t>组织制定了</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学习实践科学发展观”主题生活会调查问卷</a:t>
            </a:r>
            <a:r>
              <a:rPr lang="en-US" altLang="zh-CN" sz="2000" dirty="0">
                <a:solidFill>
                  <a:srgbClr val="595959"/>
                </a:solidFill>
                <a:latin typeface="微软雅黑" panose="020B0503020204020204" pitchFamily="34" charset="-122"/>
                <a:ea typeface="微软雅黑" panose="020B0503020204020204" pitchFamily="34" charset="-122"/>
              </a:rPr>
              <a:t>》</a:t>
            </a:r>
            <a:r>
              <a:rPr lang="zh-CN" altLang="en-US" sz="2000" dirty="0">
                <a:solidFill>
                  <a:srgbClr val="595959"/>
                </a:solidFill>
                <a:latin typeface="微软雅黑" panose="020B0503020204020204" pitchFamily="34" charset="-122"/>
                <a:ea typeface="微软雅黑" panose="020B0503020204020204" pitchFamily="34" charset="-122"/>
              </a:rPr>
              <a:t>，采取随机抽样的形式，向公司员工广泛征求意见，对公司管理和支部建设提出意见和建议。</a:t>
            </a:r>
          </a:p>
        </p:txBody>
      </p:sp>
      <p:sp>
        <p:nvSpPr>
          <p:cNvPr id="18" name="矩形 17"/>
          <p:cNvSpPr/>
          <p:nvPr/>
        </p:nvSpPr>
        <p:spPr>
          <a:xfrm>
            <a:off x="6119281" y="4789204"/>
            <a:ext cx="5235684" cy="1323439"/>
          </a:xfrm>
          <a:prstGeom prst="rect">
            <a:avLst/>
          </a:prstGeom>
          <a:noFill/>
          <a:ln>
            <a:noFill/>
          </a:ln>
        </p:spPr>
        <p:txBody>
          <a:bodyPr wrap="square">
            <a:spAutoFit/>
          </a:bodyPr>
          <a:lstStyle/>
          <a:p>
            <a:pPr algn="just" eaLnBrk="0" hangingPunct="0"/>
            <a:r>
              <a:rPr lang="zh-CN" altLang="en-US" sz="2000" b="1" dirty="0">
                <a:solidFill>
                  <a:srgbClr val="595959"/>
                </a:solidFill>
                <a:latin typeface="微软雅黑" panose="020B0503020204020204" pitchFamily="34" charset="-122"/>
                <a:ea typeface="微软雅黑" panose="020B0503020204020204" pitchFamily="34" charset="-122"/>
              </a:rPr>
              <a:t>三是</a:t>
            </a:r>
            <a:r>
              <a:rPr lang="zh-CN" altLang="en-US" sz="2000" dirty="0">
                <a:solidFill>
                  <a:srgbClr val="595959"/>
                </a:solidFill>
                <a:latin typeface="微软雅黑" panose="020B0503020204020204" pitchFamily="34" charset="-122"/>
                <a:ea typeface="微软雅黑" panose="020B0503020204020204" pitchFamily="34" charset="-122"/>
              </a:rPr>
              <a:t>广泛开展了谈心活动，在各支部党员之间，党员和群众之间，党员领导干部和普通党员之间展开谈心，沟通思想，共同查找突出问题和差距。</a:t>
            </a:r>
          </a:p>
        </p:txBody>
      </p:sp>
      <p:cxnSp>
        <p:nvCxnSpPr>
          <p:cNvPr id="23" name="直接连接符 22"/>
          <p:cNvCxnSpPr/>
          <p:nvPr/>
        </p:nvCxnSpPr>
        <p:spPr bwMode="auto">
          <a:xfrm>
            <a:off x="5589632" y="1952654"/>
            <a:ext cx="0" cy="1143988"/>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Freeform 10"/>
          <p:cNvSpPr/>
          <p:nvPr/>
        </p:nvSpPr>
        <p:spPr bwMode="auto">
          <a:xfrm>
            <a:off x="731887" y="1200030"/>
            <a:ext cx="4070350" cy="4965274"/>
          </a:xfrm>
          <a:custGeom>
            <a:avLst/>
            <a:gdLst>
              <a:gd name="T0" fmla="*/ 185 w 5228"/>
              <a:gd name="T1" fmla="*/ 0 h 6450"/>
              <a:gd name="T2" fmla="*/ 5044 w 5228"/>
              <a:gd name="T3" fmla="*/ 0 h 6450"/>
              <a:gd name="T4" fmla="*/ 5228 w 5228"/>
              <a:gd name="T5" fmla="*/ 184 h 6450"/>
              <a:gd name="T6" fmla="*/ 5228 w 5228"/>
              <a:gd name="T7" fmla="*/ 6266 h 6450"/>
              <a:gd name="T8" fmla="*/ 5044 w 5228"/>
              <a:gd name="T9" fmla="*/ 6450 h 6450"/>
              <a:gd name="T10" fmla="*/ 185 w 5228"/>
              <a:gd name="T11" fmla="*/ 6450 h 6450"/>
              <a:gd name="T12" fmla="*/ 0 w 5228"/>
              <a:gd name="T13" fmla="*/ 6266 h 6450"/>
              <a:gd name="T14" fmla="*/ 0 w 5228"/>
              <a:gd name="T15" fmla="*/ 184 h 6450"/>
              <a:gd name="T16" fmla="*/ 185 w 5228"/>
              <a:gd name="T17" fmla="*/ 0 h 6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accent2">
              <a:lumMod val="95000"/>
            </a:schemeClr>
          </a:solidFill>
          <a:ln w="10" cap="flat">
            <a:solidFill>
              <a:schemeClr val="tx1"/>
            </a:solidFill>
            <a:prstDash val="solid"/>
            <a:miter lim="800000"/>
          </a:ln>
        </p:spPr>
        <p:txBody>
          <a:bodyPr vert="horz" wrap="square" lIns="91440" tIns="45720" rIns="91440" bIns="45720" numCol="1" anchor="t" anchorCtr="0" compatLnSpc="1"/>
          <a:lstStyle/>
          <a:p>
            <a:endParaRPr lang="zh-CN" altLang="en-US">
              <a:solidFill>
                <a:schemeClr val="accent1"/>
              </a:solidFill>
            </a:endParaRPr>
          </a:p>
        </p:txBody>
      </p:sp>
      <p:sp>
        <p:nvSpPr>
          <p:cNvPr id="25" name="Freeform 11"/>
          <p:cNvSpPr/>
          <p:nvPr/>
        </p:nvSpPr>
        <p:spPr bwMode="auto">
          <a:xfrm>
            <a:off x="617587" y="1402262"/>
            <a:ext cx="107950" cy="630237"/>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6" name="Freeform 12"/>
          <p:cNvSpPr/>
          <p:nvPr/>
        </p:nvSpPr>
        <p:spPr bwMode="auto">
          <a:xfrm>
            <a:off x="617586" y="1487987"/>
            <a:ext cx="3648597" cy="544512"/>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7" name="TextBox 26"/>
          <p:cNvSpPr txBox="1"/>
          <p:nvPr/>
        </p:nvSpPr>
        <p:spPr>
          <a:xfrm>
            <a:off x="871365" y="1507562"/>
            <a:ext cx="2540222" cy="492443"/>
          </a:xfrm>
          <a:prstGeom prst="rect">
            <a:avLst/>
          </a:prstGeom>
          <a:noFill/>
        </p:spPr>
        <p:txBody>
          <a:bodyPr wrap="square" rtlCol="0">
            <a:spAutoFit/>
          </a:bodyPr>
          <a:lstStyle/>
          <a:p>
            <a:r>
              <a:rPr lang="zh-CN" altLang="en-US" sz="2600" dirty="0">
                <a:solidFill>
                  <a:schemeClr val="accent2"/>
                </a:solidFill>
                <a:latin typeface="+mn-ea"/>
                <a:ea typeface="+mn-ea"/>
              </a:rPr>
              <a:t>组织专题生活会</a:t>
            </a:r>
          </a:p>
        </p:txBody>
      </p:sp>
      <p:sp>
        <p:nvSpPr>
          <p:cNvPr id="28" name="TextBox 27"/>
          <p:cNvSpPr txBox="1"/>
          <p:nvPr/>
        </p:nvSpPr>
        <p:spPr>
          <a:xfrm>
            <a:off x="1002433" y="2148374"/>
            <a:ext cx="3407767" cy="3477875"/>
          </a:xfrm>
          <a:prstGeom prst="rect">
            <a:avLst/>
          </a:prstGeom>
          <a:noFill/>
          <a:ln>
            <a:noFill/>
          </a:ln>
        </p:spPr>
        <p:txBody>
          <a:bodyPr wrap="square">
            <a:spAutoFit/>
          </a:bodyPr>
          <a:lstStyle>
            <a:defPPr>
              <a:defRPr lang="zh-CN"/>
            </a:defPPr>
            <a:lvl1pPr algn="just" eaLnBrk="0" hangingPunct="0">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为了切实找准党员干部在思想、工作和作风等方面存在的不适应、不符合科学发展观要求的主要问题，支部于月日召开了专题组织生活会，进行认真的对照检查，公司党员干部一起参加会议，公司领导班子带头进行了对照检查。为了召开好此次主题组织生活会，支部认真做好了会前准备工作：</a:t>
            </a:r>
          </a:p>
        </p:txBody>
      </p:sp>
    </p:spTree>
  </p:cSld>
  <p:clrMapOvr>
    <a:masterClrMapping/>
  </p:clrMapOvr>
  <p:transition spd="slow" advTm="9896">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720"/>
                            </p:stCondLst>
                            <p:childTnLst>
                              <p:par>
                                <p:cTn id="24" presetID="2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par>
                          <p:cTn id="27" fill="hold">
                            <p:stCondLst>
                              <p:cond delay="2220"/>
                            </p:stCondLst>
                            <p:childTnLst>
                              <p:par>
                                <p:cTn id="28" presetID="2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300"/>
                                        <p:tgtEl>
                                          <p:spTgt spid="25"/>
                                        </p:tgtEl>
                                      </p:cBhvr>
                                    </p:animEffect>
                                  </p:childTnLst>
                                </p:cTn>
                              </p:par>
                            </p:childTnLst>
                          </p:cTn>
                        </p:par>
                        <p:par>
                          <p:cTn id="31" fill="hold">
                            <p:stCondLst>
                              <p:cond delay="272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322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by="(-#ppt_w*2)" calcmode="lin" valueType="num">
                                      <p:cBhvr rctx="PPT">
                                        <p:cTn id="38" dur="250" autoRev="1" fill="hold">
                                          <p:stCondLst>
                                            <p:cond delay="0"/>
                                          </p:stCondLst>
                                        </p:cTn>
                                        <p:tgtEl>
                                          <p:spTgt spid="27"/>
                                        </p:tgtEl>
                                        <p:attrNameLst>
                                          <p:attrName>ppt_w</p:attrName>
                                        </p:attrNameLst>
                                      </p:cBhvr>
                                    </p:anim>
                                    <p:anim by="(#ppt_w*0.50)" calcmode="lin" valueType="num">
                                      <p:cBhvr>
                                        <p:cTn id="39" dur="250" decel="50000" autoRev="1" fill="hold">
                                          <p:stCondLst>
                                            <p:cond delay="0"/>
                                          </p:stCondLst>
                                        </p:cTn>
                                        <p:tgtEl>
                                          <p:spTgt spid="27"/>
                                        </p:tgtEl>
                                        <p:attrNameLst>
                                          <p:attrName>ppt_x</p:attrName>
                                        </p:attrNameLst>
                                      </p:cBhvr>
                                    </p:anim>
                                    <p:anim from="(-#ppt_h/2)" to="(#ppt_y)" calcmode="lin" valueType="num">
                                      <p:cBhvr>
                                        <p:cTn id="40" dur="500" fill="hold">
                                          <p:stCondLst>
                                            <p:cond delay="0"/>
                                          </p:stCondLst>
                                        </p:cTn>
                                        <p:tgtEl>
                                          <p:spTgt spid="27"/>
                                        </p:tgtEl>
                                        <p:attrNameLst>
                                          <p:attrName>ppt_y</p:attrName>
                                        </p:attrNameLst>
                                      </p:cBhvr>
                                    </p:anim>
                                    <p:animRot by="21600000">
                                      <p:cBhvr>
                                        <p:cTn id="41" dur="500" fill="hold">
                                          <p:stCondLst>
                                            <p:cond delay="0"/>
                                          </p:stCondLst>
                                        </p:cTn>
                                        <p:tgtEl>
                                          <p:spTgt spid="27"/>
                                        </p:tgtEl>
                                        <p:attrNameLst>
                                          <p:attrName>r</p:attrName>
                                        </p:attrNameLst>
                                      </p:cBhvr>
                                    </p:animRot>
                                  </p:childTnLst>
                                </p:cTn>
                              </p:par>
                            </p:childTnLst>
                          </p:cTn>
                        </p:par>
                        <p:par>
                          <p:cTn id="42" fill="hold">
                            <p:stCondLst>
                              <p:cond delay="3819"/>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4319"/>
                            </p:stCondLst>
                            <p:childTnLst>
                              <p:par>
                                <p:cTn id="47" presetID="21"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heel(1)">
                                      <p:cBhvr>
                                        <p:cTn id="49" dur="600"/>
                                        <p:tgtEl>
                                          <p:spTgt spid="3"/>
                                        </p:tgtEl>
                                      </p:cBhvr>
                                    </p:animEffect>
                                  </p:childTnLst>
                                </p:cTn>
                              </p:par>
                            </p:childTnLst>
                          </p:cTn>
                        </p:par>
                        <p:par>
                          <p:cTn id="50" fill="hold">
                            <p:stCondLst>
                              <p:cond delay="5319"/>
                            </p:stCondLst>
                            <p:childTnLst>
                              <p:par>
                                <p:cTn id="51" presetID="31"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300" fill="hold"/>
                                        <p:tgtEl>
                                          <p:spTgt spid="9"/>
                                        </p:tgtEl>
                                        <p:attrNameLst>
                                          <p:attrName>ppt_w</p:attrName>
                                        </p:attrNameLst>
                                      </p:cBhvr>
                                      <p:tavLst>
                                        <p:tav tm="0">
                                          <p:val>
                                            <p:fltVal val="0"/>
                                          </p:val>
                                        </p:tav>
                                        <p:tav tm="100000">
                                          <p:val>
                                            <p:strVal val="#ppt_w"/>
                                          </p:val>
                                        </p:tav>
                                      </p:tavLst>
                                    </p:anim>
                                    <p:anim calcmode="lin" valueType="num">
                                      <p:cBhvr>
                                        <p:cTn id="54" dur="300" fill="hold"/>
                                        <p:tgtEl>
                                          <p:spTgt spid="9"/>
                                        </p:tgtEl>
                                        <p:attrNameLst>
                                          <p:attrName>ppt_h</p:attrName>
                                        </p:attrNameLst>
                                      </p:cBhvr>
                                      <p:tavLst>
                                        <p:tav tm="0">
                                          <p:val>
                                            <p:fltVal val="0"/>
                                          </p:val>
                                        </p:tav>
                                        <p:tav tm="100000">
                                          <p:val>
                                            <p:strVal val="#ppt_h"/>
                                          </p:val>
                                        </p:tav>
                                      </p:tavLst>
                                    </p:anim>
                                    <p:anim calcmode="lin" valueType="num">
                                      <p:cBhvr>
                                        <p:cTn id="55" dur="300" fill="hold"/>
                                        <p:tgtEl>
                                          <p:spTgt spid="9"/>
                                        </p:tgtEl>
                                        <p:attrNameLst>
                                          <p:attrName>style.rotation</p:attrName>
                                        </p:attrNameLst>
                                      </p:cBhvr>
                                      <p:tavLst>
                                        <p:tav tm="0">
                                          <p:val>
                                            <p:fltVal val="90"/>
                                          </p:val>
                                        </p:tav>
                                        <p:tav tm="100000">
                                          <p:val>
                                            <p:fltVal val="0"/>
                                          </p:val>
                                        </p:tav>
                                      </p:tavLst>
                                    </p:anim>
                                    <p:animEffect transition="in" filter="fade">
                                      <p:cBhvr>
                                        <p:cTn id="56" dur="300"/>
                                        <p:tgtEl>
                                          <p:spTgt spid="9"/>
                                        </p:tgtEl>
                                      </p:cBhvr>
                                    </p:animEffect>
                                  </p:childTnLst>
                                </p:cTn>
                              </p:par>
                            </p:childTnLst>
                          </p:cTn>
                        </p:par>
                        <p:par>
                          <p:cTn id="57" fill="hold">
                            <p:stCondLst>
                              <p:cond delay="5819"/>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319"/>
                            </p:stCondLst>
                            <p:childTnLst>
                              <p:par>
                                <p:cTn id="62" presetID="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par>
                                <p:cTn id="64" presetID="42" presetClass="path" presetSubtype="0" accel="50000" decel="50000" fill="hold" grpId="1" nodeType="withEffect">
                                  <p:stCondLst>
                                    <p:cond delay="0"/>
                                  </p:stCondLst>
                                  <p:childTnLst>
                                    <p:animMotion origin="layout" path="M 4.30727E-6 -3.7037E-7 L 4.30727E-6 -0.28079 " pathEditMode="relative" rAng="0" ptsTypes="AA">
                                      <p:cBhvr>
                                        <p:cTn id="65" dur="500" spd="-100000" fill="hold"/>
                                        <p:tgtEl>
                                          <p:spTgt spid="10"/>
                                        </p:tgtEl>
                                        <p:attrNameLst>
                                          <p:attrName>ppt_x</p:attrName>
                                          <p:attrName>ppt_y</p:attrName>
                                        </p:attrNameLst>
                                      </p:cBhvr>
                                      <p:rCtr x="0" y="-14051"/>
                                    </p:animMotion>
                                  </p:childTnLst>
                                </p:cTn>
                              </p:par>
                              <p:par>
                                <p:cTn id="66" presetID="22" presetClass="entr" presetSubtype="1"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500"/>
                                        <p:tgtEl>
                                          <p:spTgt spid="23"/>
                                        </p:tgtEl>
                                      </p:cBhvr>
                                    </p:animEffect>
                                  </p:childTnLst>
                                </p:cTn>
                              </p:par>
                            </p:childTnLst>
                          </p:cTn>
                        </p:par>
                        <p:par>
                          <p:cTn id="69" fill="hold">
                            <p:stCondLst>
                              <p:cond delay="6319"/>
                            </p:stCondLst>
                            <p:childTnLst>
                              <p:par>
                                <p:cTn id="70" presetID="31"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300" fill="hold"/>
                                        <p:tgtEl>
                                          <p:spTgt spid="11"/>
                                        </p:tgtEl>
                                        <p:attrNameLst>
                                          <p:attrName>ppt_w</p:attrName>
                                        </p:attrNameLst>
                                      </p:cBhvr>
                                      <p:tavLst>
                                        <p:tav tm="0">
                                          <p:val>
                                            <p:fltVal val="0"/>
                                          </p:val>
                                        </p:tav>
                                        <p:tav tm="100000">
                                          <p:val>
                                            <p:strVal val="#ppt_w"/>
                                          </p:val>
                                        </p:tav>
                                      </p:tavLst>
                                    </p:anim>
                                    <p:anim calcmode="lin" valueType="num">
                                      <p:cBhvr>
                                        <p:cTn id="73" dur="300" fill="hold"/>
                                        <p:tgtEl>
                                          <p:spTgt spid="11"/>
                                        </p:tgtEl>
                                        <p:attrNameLst>
                                          <p:attrName>ppt_h</p:attrName>
                                        </p:attrNameLst>
                                      </p:cBhvr>
                                      <p:tavLst>
                                        <p:tav tm="0">
                                          <p:val>
                                            <p:fltVal val="0"/>
                                          </p:val>
                                        </p:tav>
                                        <p:tav tm="100000">
                                          <p:val>
                                            <p:strVal val="#ppt_h"/>
                                          </p:val>
                                        </p:tav>
                                      </p:tavLst>
                                    </p:anim>
                                    <p:anim calcmode="lin" valueType="num">
                                      <p:cBhvr>
                                        <p:cTn id="74" dur="300" fill="hold"/>
                                        <p:tgtEl>
                                          <p:spTgt spid="11"/>
                                        </p:tgtEl>
                                        <p:attrNameLst>
                                          <p:attrName>style.rotation</p:attrName>
                                        </p:attrNameLst>
                                      </p:cBhvr>
                                      <p:tavLst>
                                        <p:tav tm="0">
                                          <p:val>
                                            <p:fltVal val="90"/>
                                          </p:val>
                                        </p:tav>
                                        <p:tav tm="100000">
                                          <p:val>
                                            <p:fltVal val="0"/>
                                          </p:val>
                                        </p:tav>
                                      </p:tavLst>
                                    </p:anim>
                                    <p:animEffect transition="in" filter="fade">
                                      <p:cBhvr>
                                        <p:cTn id="75" dur="300"/>
                                        <p:tgtEl>
                                          <p:spTgt spid="11"/>
                                        </p:tgtEl>
                                      </p:cBhvr>
                                    </p:animEffect>
                                  </p:childTnLst>
                                </p:cTn>
                              </p:par>
                            </p:childTnLst>
                          </p:cTn>
                        </p:par>
                        <p:par>
                          <p:cTn id="76" fill="hold">
                            <p:stCondLst>
                              <p:cond delay="6819"/>
                            </p:stCondLst>
                            <p:childTnLst>
                              <p:par>
                                <p:cTn id="77" presetID="22" presetClass="entr" presetSubtype="8"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childTnLst>
                          </p:cTn>
                        </p:par>
                        <p:par>
                          <p:cTn id="80" fill="hold">
                            <p:stCondLst>
                              <p:cond delay="7319"/>
                            </p:stCondLst>
                            <p:childTnLst>
                              <p:par>
                                <p:cTn id="81" presetID="1"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42" presetClass="path" presetSubtype="0" accel="50000" decel="50000" fill="hold" grpId="1" nodeType="withEffect">
                                  <p:stCondLst>
                                    <p:cond delay="0"/>
                                  </p:stCondLst>
                                  <p:childTnLst>
                                    <p:animMotion origin="layout" path="M 4.30727E-6 -3.7037E-7 L 4.30727E-6 -0.28079 " pathEditMode="relative" rAng="0" ptsTypes="AA">
                                      <p:cBhvr>
                                        <p:cTn id="84" dur="500" spd="-100000" fill="hold"/>
                                        <p:tgtEl>
                                          <p:spTgt spid="12"/>
                                        </p:tgtEl>
                                        <p:attrNameLst>
                                          <p:attrName>ppt_x</p:attrName>
                                          <p:attrName>ppt_y</p:attrName>
                                        </p:attrNameLst>
                                      </p:cBhvr>
                                      <p:rCtr x="0" y="-14051"/>
                                    </p:animMotion>
                                  </p:childTnLst>
                                </p:cTn>
                              </p:par>
                              <p:par>
                                <p:cTn id="85" presetID="22" presetClass="entr" presetSubtype="1"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7319"/>
                            </p:stCondLst>
                            <p:childTnLst>
                              <p:par>
                                <p:cTn id="89" presetID="31"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300" fill="hold"/>
                                        <p:tgtEl>
                                          <p:spTgt spid="13"/>
                                        </p:tgtEl>
                                        <p:attrNameLst>
                                          <p:attrName>ppt_w</p:attrName>
                                        </p:attrNameLst>
                                      </p:cBhvr>
                                      <p:tavLst>
                                        <p:tav tm="0">
                                          <p:val>
                                            <p:fltVal val="0"/>
                                          </p:val>
                                        </p:tav>
                                        <p:tav tm="100000">
                                          <p:val>
                                            <p:strVal val="#ppt_w"/>
                                          </p:val>
                                        </p:tav>
                                      </p:tavLst>
                                    </p:anim>
                                    <p:anim calcmode="lin" valueType="num">
                                      <p:cBhvr>
                                        <p:cTn id="92" dur="300" fill="hold"/>
                                        <p:tgtEl>
                                          <p:spTgt spid="13"/>
                                        </p:tgtEl>
                                        <p:attrNameLst>
                                          <p:attrName>ppt_h</p:attrName>
                                        </p:attrNameLst>
                                      </p:cBhvr>
                                      <p:tavLst>
                                        <p:tav tm="0">
                                          <p:val>
                                            <p:fltVal val="0"/>
                                          </p:val>
                                        </p:tav>
                                        <p:tav tm="100000">
                                          <p:val>
                                            <p:strVal val="#ppt_h"/>
                                          </p:val>
                                        </p:tav>
                                      </p:tavLst>
                                    </p:anim>
                                    <p:anim calcmode="lin" valueType="num">
                                      <p:cBhvr>
                                        <p:cTn id="93" dur="300" fill="hold"/>
                                        <p:tgtEl>
                                          <p:spTgt spid="13"/>
                                        </p:tgtEl>
                                        <p:attrNameLst>
                                          <p:attrName>style.rotation</p:attrName>
                                        </p:attrNameLst>
                                      </p:cBhvr>
                                      <p:tavLst>
                                        <p:tav tm="0">
                                          <p:val>
                                            <p:fltVal val="90"/>
                                          </p:val>
                                        </p:tav>
                                        <p:tav tm="100000">
                                          <p:val>
                                            <p:fltVal val="0"/>
                                          </p:val>
                                        </p:tav>
                                      </p:tavLst>
                                    </p:anim>
                                    <p:animEffect transition="in" filter="fade">
                                      <p:cBhvr>
                                        <p:cTn id="94" dur="300"/>
                                        <p:tgtEl>
                                          <p:spTgt spid="13"/>
                                        </p:tgtEl>
                                      </p:cBhvr>
                                    </p:animEffect>
                                  </p:childTnLst>
                                </p:cTn>
                              </p:par>
                            </p:childTnLst>
                          </p:cTn>
                        </p:par>
                        <p:par>
                          <p:cTn id="95" fill="hold">
                            <p:stCondLst>
                              <p:cond delay="7819"/>
                            </p:stCondLst>
                            <p:childTnLst>
                              <p:par>
                                <p:cTn id="96" presetID="22" presetClass="entr" presetSubtype="8"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left)">
                                      <p:cBhvr>
                                        <p:cTn id="9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3" grpId="0" animBg="1"/>
      <p:bldP spid="9" grpId="0"/>
      <p:bldP spid="10" grpId="0" animBg="1"/>
      <p:bldP spid="10" grpId="1" animBg="1"/>
      <p:bldP spid="11" grpId="0"/>
      <p:bldP spid="12" grpId="0" animBg="1"/>
      <p:bldP spid="12" grpId="1" animBg="1"/>
      <p:bldP spid="13" grpId="0"/>
      <p:bldP spid="16" grpId="0"/>
      <p:bldP spid="17" grpId="0"/>
      <p:bldP spid="18" grpId="0"/>
      <p:bldP spid="24" grpId="0" animBg="1"/>
      <p:bldP spid="25" grpId="0" animBg="1"/>
      <p:bldP spid="26" grpId="0" animBg="1"/>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5</a:t>
            </a:r>
            <a:endParaRPr lang="zh-CN" altLang="en-US" sz="2000" dirty="0">
              <a:solidFill>
                <a:schemeClr val="accent2"/>
              </a:solidFill>
            </a:endParaRPr>
          </a:p>
        </p:txBody>
      </p:sp>
      <p:sp>
        <p:nvSpPr>
          <p:cNvPr id="8" name="TextBox 7"/>
          <p:cNvSpPr txBox="1"/>
          <p:nvPr/>
        </p:nvSpPr>
        <p:spPr>
          <a:xfrm>
            <a:off x="1476540" y="116632"/>
            <a:ext cx="4134465" cy="523220"/>
          </a:xfrm>
          <a:prstGeom prst="rect">
            <a:avLst/>
          </a:prstGeom>
          <a:noFill/>
        </p:spPr>
        <p:txBody>
          <a:bodyPr wrap="none" rtlCol="0">
            <a:spAutoFit/>
          </a:bodyPr>
          <a:lstStyle/>
          <a:p>
            <a:r>
              <a:rPr lang="zh-CN" altLang="en-US" sz="2800" b="1" dirty="0">
                <a:solidFill>
                  <a:schemeClr val="bg1"/>
                </a:solidFill>
                <a:latin typeface="+mj-ea"/>
                <a:ea typeface="+mj-ea"/>
              </a:rPr>
              <a:t>党风廉政工作取得了实效</a:t>
            </a:r>
          </a:p>
        </p:txBody>
      </p:sp>
      <p:grpSp>
        <p:nvGrpSpPr>
          <p:cNvPr id="4" name="组合 3"/>
          <p:cNvGrpSpPr/>
          <p:nvPr/>
        </p:nvGrpSpPr>
        <p:grpSpPr>
          <a:xfrm rot="19875264">
            <a:off x="8136415" y="1887667"/>
            <a:ext cx="2940394" cy="2940394"/>
            <a:chOff x="6326339" y="1484784"/>
            <a:chExt cx="2940394" cy="2940394"/>
          </a:xfrm>
        </p:grpSpPr>
        <p:sp>
          <p:nvSpPr>
            <p:cNvPr id="2" name="椭圆 1"/>
            <p:cNvSpPr/>
            <p:nvPr/>
          </p:nvSpPr>
          <p:spPr bwMode="auto">
            <a:xfrm>
              <a:off x="6326339" y="1484784"/>
              <a:ext cx="2940394" cy="2940394"/>
            </a:xfrm>
            <a:custGeom>
              <a:avLst/>
              <a:gdLst/>
              <a:ahLst/>
              <a:cxnLst/>
              <a:rect l="l" t="t" r="r" b="b"/>
              <a:pathLst>
                <a:path w="3384376" h="3384376">
                  <a:moveTo>
                    <a:pt x="1692188" y="296719"/>
                  </a:moveTo>
                  <a:cubicBezTo>
                    <a:pt x="921492" y="296719"/>
                    <a:pt x="296719" y="921492"/>
                    <a:pt x="296719" y="1692188"/>
                  </a:cubicBezTo>
                  <a:cubicBezTo>
                    <a:pt x="296719" y="2462884"/>
                    <a:pt x="921492" y="3087657"/>
                    <a:pt x="1692188" y="3087657"/>
                  </a:cubicBezTo>
                  <a:cubicBezTo>
                    <a:pt x="2462884" y="3087657"/>
                    <a:pt x="3087657" y="2462884"/>
                    <a:pt x="3087657" y="1692188"/>
                  </a:cubicBezTo>
                  <a:cubicBezTo>
                    <a:pt x="3087657" y="921492"/>
                    <a:pt x="2462884" y="296719"/>
                    <a:pt x="1692188" y="296719"/>
                  </a:cubicBezTo>
                  <a:close/>
                  <a:moveTo>
                    <a:pt x="1692188" y="0"/>
                  </a:moveTo>
                  <a:cubicBezTo>
                    <a:pt x="2626758" y="0"/>
                    <a:pt x="3384376" y="757618"/>
                    <a:pt x="3384376" y="1692188"/>
                  </a:cubicBezTo>
                  <a:cubicBezTo>
                    <a:pt x="3384376" y="2626758"/>
                    <a:pt x="2626758" y="3384376"/>
                    <a:pt x="1692188" y="3384376"/>
                  </a:cubicBezTo>
                  <a:cubicBezTo>
                    <a:pt x="757618" y="3384376"/>
                    <a:pt x="0" y="2626758"/>
                    <a:pt x="0" y="1692188"/>
                  </a:cubicBezTo>
                  <a:cubicBezTo>
                    <a:pt x="0" y="757618"/>
                    <a:pt x="757618" y="0"/>
                    <a:pt x="1692188" y="0"/>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 name="TextBox 2"/>
            <p:cNvSpPr txBox="1"/>
            <p:nvPr/>
          </p:nvSpPr>
          <p:spPr>
            <a:xfrm>
              <a:off x="6788424" y="1894442"/>
              <a:ext cx="2016224" cy="2123658"/>
            </a:xfrm>
            <a:prstGeom prst="rect">
              <a:avLst/>
            </a:prstGeom>
            <a:noFill/>
          </p:spPr>
          <p:txBody>
            <a:bodyPr wrap="square" rtlCol="0">
              <a:spAutoFit/>
            </a:bodyPr>
            <a:lstStyle/>
            <a:p>
              <a:pPr algn="ctr"/>
              <a:r>
                <a:rPr lang="zh-CN" altLang="en-US" sz="6600" b="1" dirty="0">
                  <a:latin typeface="+mj-ea"/>
                  <a:ea typeface="+mj-ea"/>
                </a:rPr>
                <a:t>取得实效</a:t>
              </a:r>
            </a:p>
          </p:txBody>
        </p:sp>
      </p:grpSp>
      <p:sp>
        <p:nvSpPr>
          <p:cNvPr id="5" name="矩形 4"/>
          <p:cNvSpPr/>
          <p:nvPr/>
        </p:nvSpPr>
        <p:spPr>
          <a:xfrm>
            <a:off x="1077171" y="1576109"/>
            <a:ext cx="6720604" cy="3816429"/>
          </a:xfrm>
          <a:prstGeom prst="rect">
            <a:avLst/>
          </a:prstGeom>
          <a:noFill/>
          <a:ln>
            <a:noFill/>
          </a:ln>
        </p:spPr>
        <p:txBody>
          <a:bodyPr wrap="square">
            <a:spAutoFit/>
          </a:bodyPr>
          <a:lstStyle/>
          <a:p>
            <a:pPr algn="just" eaLnBrk="0" hangingPunct="0"/>
            <a:r>
              <a:rPr lang="zh-CN" altLang="en-US" sz="2200" dirty="0">
                <a:solidFill>
                  <a:srgbClr val="595959"/>
                </a:solidFill>
                <a:latin typeface="微软雅黑" panose="020B0503020204020204" pitchFamily="34" charset="-122"/>
                <a:ea typeface="微软雅黑" panose="020B0503020204020204" pitchFamily="34" charset="-122"/>
              </a:rPr>
              <a:t>在</a:t>
            </a:r>
            <a:r>
              <a:rPr lang="en-US" altLang="zh-CN" sz="2200" dirty="0">
                <a:solidFill>
                  <a:srgbClr val="595959"/>
                </a:solidFill>
                <a:latin typeface="微软雅黑" panose="020B0503020204020204" pitchFamily="34" charset="-122"/>
                <a:ea typeface="微软雅黑" panose="020B0503020204020204" pitchFamily="34" charset="-122"/>
              </a:rPr>
              <a:t>2015</a:t>
            </a:r>
            <a:r>
              <a:rPr lang="zh-CN" altLang="en-US" sz="2200" dirty="0">
                <a:solidFill>
                  <a:srgbClr val="595959"/>
                </a:solidFill>
                <a:latin typeface="微软雅黑" panose="020B0503020204020204" pitchFamily="34" charset="-122"/>
                <a:ea typeface="微软雅黑" panose="020B0503020204020204" pitchFamily="34" charset="-122"/>
              </a:rPr>
              <a:t>年支部坚持从严治标，着力治本的方针，深入开展了党风党纪教育。进一步组织干部职工学习党的四代领导人关于党风廉政建设的重要论述，及时传达学习中纪委关于反腐败的最新指示和精神，增强干部明辨是非的能力，帮助干部筑牢思想防线，防范于未然；支部对党风廉政建设各项工作的认真落实，取得了实效，支部的党员干部均严格遵守党风廉政建设的各项制度。通过自查，</a:t>
            </a:r>
            <a:r>
              <a:rPr lang="en-US" altLang="zh-CN" sz="2200" dirty="0">
                <a:solidFill>
                  <a:srgbClr val="595959"/>
                </a:solidFill>
                <a:latin typeface="微软雅黑" panose="020B0503020204020204" pitchFamily="34" charset="-122"/>
                <a:ea typeface="微软雅黑" panose="020B0503020204020204" pitchFamily="34" charset="-122"/>
              </a:rPr>
              <a:t>2015</a:t>
            </a:r>
            <a:r>
              <a:rPr lang="zh-CN" altLang="en-US" sz="2200" dirty="0">
                <a:solidFill>
                  <a:srgbClr val="595959"/>
                </a:solidFill>
                <a:latin typeface="微软雅黑" panose="020B0503020204020204" pitchFamily="34" charset="-122"/>
                <a:ea typeface="微软雅黑" panose="020B0503020204020204" pitchFamily="34" charset="-122"/>
              </a:rPr>
              <a:t>年支部的党风廉政建设责任制得到了全面落实，广大党员干部严格要求，认真履行责任制要求，未发生违规违纪现象，使整个公司的各项工作保持了良好的发展势头。</a:t>
            </a:r>
          </a:p>
        </p:txBody>
      </p:sp>
    </p:spTree>
  </p:cSld>
  <p:clrMapOvr>
    <a:masterClrMapping/>
  </p:clrMapOvr>
  <p:transition spd="slow" advTm="5911">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4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2400"/>
                            </p:stCondLst>
                            <p:childTnLst>
                              <p:par>
                                <p:cTn id="30" presetID="52"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Scale>
                                      <p:cBhvr>
                                        <p:cTn id="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tgtEl>
                                        <p:attrNameLst>
                                          <p:attrName>ppt_x</p:attrName>
                                          <p:attrName>ppt_y</p:attrName>
                                        </p:attrNameLst>
                                      </p:cBhvr>
                                    </p:animMotion>
                                    <p:animEffect transition="in" filter="fade">
                                      <p:cBhvr>
                                        <p:cTn id="34" dur="1000"/>
                                        <p:tgtEl>
                                          <p:spTgt spid="4"/>
                                        </p:tgtEl>
                                      </p:cBhvr>
                                    </p:animEffect>
                                  </p:childTnLst>
                                </p:cTn>
                              </p:par>
                            </p:childTnLst>
                          </p:cTn>
                        </p:par>
                        <p:par>
                          <p:cTn id="35" fill="hold">
                            <p:stCondLst>
                              <p:cond delay="3400"/>
                            </p:stCondLst>
                            <p:childTnLst>
                              <p:par>
                                <p:cTn id="36" presetID="26" presetClass="emph" presetSubtype="0" fill="hold" nodeType="afterEffect">
                                  <p:stCondLst>
                                    <p:cond delay="100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7" y="146560"/>
            <a:ext cx="11953328" cy="406011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458" y="980728"/>
            <a:ext cx="1350579" cy="272965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697" y="2376542"/>
            <a:ext cx="5823396" cy="3534627"/>
          </a:xfrm>
          <a:prstGeom prst="rect">
            <a:avLst/>
          </a:prstGeom>
        </p:spPr>
      </p:pic>
      <p:sp>
        <p:nvSpPr>
          <p:cNvPr id="12" name="Freeform 5"/>
          <p:cNvSpPr/>
          <p:nvPr/>
        </p:nvSpPr>
        <p:spPr bwMode="auto">
          <a:xfrm>
            <a:off x="837859"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
          <p:cNvSpPr/>
          <p:nvPr/>
        </p:nvSpPr>
        <p:spPr bwMode="auto">
          <a:xfrm flipH="1">
            <a:off x="3002037"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1177372" y="2204864"/>
            <a:ext cx="1896673" cy="1938992"/>
          </a:xfrm>
          <a:prstGeom prst="rect">
            <a:avLst/>
          </a:prstGeom>
          <a:noFill/>
        </p:spPr>
        <p:txBody>
          <a:bodyPr wrap="none" rtlCol="0">
            <a:spAutoFit/>
          </a:bodyPr>
          <a:lstStyle/>
          <a:p>
            <a:r>
              <a:rPr lang="en-US" altLang="zh-CN" sz="12000" b="1" dirty="0">
                <a:solidFill>
                  <a:schemeClr val="accent2"/>
                </a:solidFill>
                <a:latin typeface="+mj-lt"/>
                <a:ea typeface="微软雅黑" panose="020B0503020204020204" pitchFamily="34" charset="-122"/>
              </a:rPr>
              <a:t>06</a:t>
            </a:r>
            <a:endParaRPr lang="zh-CN" altLang="en-US" sz="12000" b="1" dirty="0">
              <a:solidFill>
                <a:schemeClr val="accent2"/>
              </a:solidFill>
              <a:latin typeface="+mj-lt"/>
              <a:ea typeface="微软雅黑" panose="020B0503020204020204" pitchFamily="34" charset="-122"/>
            </a:endParaRPr>
          </a:p>
        </p:txBody>
      </p:sp>
      <p:sp>
        <p:nvSpPr>
          <p:cNvPr id="16" name="TextBox 15"/>
          <p:cNvSpPr txBox="1"/>
          <p:nvPr/>
        </p:nvSpPr>
        <p:spPr>
          <a:xfrm>
            <a:off x="793740" y="4437112"/>
            <a:ext cx="6096729" cy="830997"/>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t>下一步的工作思路</a:t>
            </a:r>
          </a:p>
        </p:txBody>
      </p:sp>
    </p:spTree>
  </p:cSld>
  <p:clrMapOvr>
    <a:masterClrMapping/>
  </p:clrMapOvr>
  <p:transition spd="slow" advTm="512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 fill="hold"/>
                                        <p:tgtEl>
                                          <p:spTgt spid="13"/>
                                        </p:tgtEl>
                                        <p:attrNameLst>
                                          <p:attrName>ppt_x</p:attrName>
                                        </p:attrNameLst>
                                      </p:cBhvr>
                                      <p:tavLst>
                                        <p:tav tm="0">
                                          <p:val>
                                            <p:strVal val="1+#ppt_w/2"/>
                                          </p:val>
                                        </p:tav>
                                        <p:tav tm="100000">
                                          <p:val>
                                            <p:strVal val="#ppt_x"/>
                                          </p:val>
                                        </p:tav>
                                      </p:tavLst>
                                    </p:anim>
                                    <p:anim calcmode="lin" valueType="num">
                                      <p:cBhvr additive="base">
                                        <p:cTn id="23" dur="3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400" fill="hold"/>
                                        <p:tgtEl>
                                          <p:spTgt spid="14"/>
                                        </p:tgtEl>
                                        <p:attrNameLst>
                                          <p:attrName>ppt_w</p:attrName>
                                        </p:attrNameLst>
                                      </p:cBhvr>
                                      <p:tavLst>
                                        <p:tav tm="0">
                                          <p:val>
                                            <p:fltVal val="0"/>
                                          </p:val>
                                        </p:tav>
                                        <p:tav tm="100000">
                                          <p:val>
                                            <p:strVal val="#ppt_w"/>
                                          </p:val>
                                        </p:tav>
                                      </p:tavLst>
                                    </p:anim>
                                    <p:anim calcmode="lin" valueType="num">
                                      <p:cBhvr>
                                        <p:cTn id="32" dur="400" fill="hold"/>
                                        <p:tgtEl>
                                          <p:spTgt spid="14"/>
                                        </p:tgtEl>
                                        <p:attrNameLst>
                                          <p:attrName>ppt_h</p:attrName>
                                        </p:attrNameLst>
                                      </p:cBhvr>
                                      <p:tavLst>
                                        <p:tav tm="0">
                                          <p:val>
                                            <p:fltVal val="0"/>
                                          </p:val>
                                        </p:tav>
                                        <p:tav tm="100000">
                                          <p:val>
                                            <p:strVal val="#ppt_h"/>
                                          </p:val>
                                        </p:tav>
                                      </p:tavLst>
                                    </p:anim>
                                    <p:anim calcmode="lin" valueType="num">
                                      <p:cBhvr>
                                        <p:cTn id="33" dur="400" fill="hold"/>
                                        <p:tgtEl>
                                          <p:spTgt spid="14"/>
                                        </p:tgtEl>
                                        <p:attrNameLst>
                                          <p:attrName>style.rotation</p:attrName>
                                        </p:attrNameLst>
                                      </p:cBhvr>
                                      <p:tavLst>
                                        <p:tav tm="0">
                                          <p:val>
                                            <p:fltVal val="90"/>
                                          </p:val>
                                        </p:tav>
                                        <p:tav tm="100000">
                                          <p:val>
                                            <p:fltVal val="0"/>
                                          </p:val>
                                        </p:tav>
                                      </p:tavLst>
                                    </p:anim>
                                    <p:animEffect transition="in" filter="fade">
                                      <p:cBhvr>
                                        <p:cTn id="34" dur="400"/>
                                        <p:tgtEl>
                                          <p:spTgt spid="14"/>
                                        </p:tgtEl>
                                      </p:cBhvr>
                                    </p:animEffect>
                                  </p:childTnLst>
                                </p:cTn>
                              </p:par>
                              <p:par>
                                <p:cTn id="35" presetID="8" presetClass="emph" presetSubtype="0" fill="hold" grpId="1" nodeType="withEffect">
                                  <p:stCondLst>
                                    <p:cond delay="0"/>
                                  </p:stCondLst>
                                  <p:childTnLst>
                                    <p:animRot by="21600000">
                                      <p:cBhvr>
                                        <p:cTn id="36" dur="400" fill="hold"/>
                                        <p:tgtEl>
                                          <p:spTgt spid="14"/>
                                        </p:tgtEl>
                                        <p:attrNameLst>
                                          <p:attrName>r</p:attrName>
                                        </p:attrNameLst>
                                      </p:cBhvr>
                                    </p:animRo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by="(-#ppt_w*2)" calcmode="lin" valueType="num">
                                      <p:cBhvr rctx="PPT">
                                        <p:cTn id="40" dur="500" autoRev="1" fill="hold">
                                          <p:stCondLst>
                                            <p:cond delay="0"/>
                                          </p:stCondLst>
                                        </p:cTn>
                                        <p:tgtEl>
                                          <p:spTgt spid="16"/>
                                        </p:tgtEl>
                                        <p:attrNameLst>
                                          <p:attrName>ppt_w</p:attrName>
                                        </p:attrNameLst>
                                      </p:cBhvr>
                                    </p:anim>
                                    <p:anim by="(#ppt_w*0.50)" calcmode="lin" valueType="num">
                                      <p:cBhvr>
                                        <p:cTn id="41" dur="500" decel="50000" autoRev="1" fill="hold">
                                          <p:stCondLst>
                                            <p:cond delay="0"/>
                                          </p:stCondLst>
                                        </p:cTn>
                                        <p:tgtEl>
                                          <p:spTgt spid="16"/>
                                        </p:tgtEl>
                                        <p:attrNameLst>
                                          <p:attrName>ppt_x</p:attrName>
                                        </p:attrNameLst>
                                      </p:cBhvr>
                                    </p:anim>
                                    <p:anim from="(-#ppt_h/2)" to="(#ppt_y)" calcmode="lin" valueType="num">
                                      <p:cBhvr>
                                        <p:cTn id="42" dur="1000" fill="hold">
                                          <p:stCondLst>
                                            <p:cond delay="0"/>
                                          </p:stCondLst>
                                        </p:cTn>
                                        <p:tgtEl>
                                          <p:spTgt spid="16"/>
                                        </p:tgtEl>
                                        <p:attrNameLst>
                                          <p:attrName>ppt_y</p:attrName>
                                        </p:attrNameLst>
                                      </p:cBhvr>
                                    </p:anim>
                                    <p:animRot by="21600000">
                                      <p:cBhvr>
                                        <p:cTn id="4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bwMode="auto">
          <a:xfrm>
            <a:off x="3290069" y="908720"/>
            <a:ext cx="6717828" cy="2016224"/>
          </a:xfrm>
          <a:prstGeom prst="roundRect">
            <a:avLst>
              <a:gd name="adj" fmla="val 5199"/>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10" name="矩形 9"/>
          <p:cNvSpPr/>
          <p:nvPr/>
        </p:nvSpPr>
        <p:spPr bwMode="auto">
          <a:xfrm>
            <a:off x="2752400" y="3309653"/>
            <a:ext cx="9444363" cy="109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11" name="组合 10"/>
          <p:cNvGrpSpPr/>
          <p:nvPr/>
        </p:nvGrpSpPr>
        <p:grpSpPr>
          <a:xfrm>
            <a:off x="1344989" y="2579909"/>
            <a:ext cx="1600008" cy="1600008"/>
            <a:chOff x="10418861" y="2837104"/>
            <a:chExt cx="1600008" cy="1600008"/>
          </a:xfrm>
        </p:grpSpPr>
        <p:sp>
          <p:nvSpPr>
            <p:cNvPr id="12" name="椭圆 11"/>
            <p:cNvSpPr/>
            <p:nvPr/>
          </p:nvSpPr>
          <p:spPr bwMode="auto">
            <a:xfrm>
              <a:off x="10418861" y="2837104"/>
              <a:ext cx="1600008" cy="160000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a:xfrm>
              <a:off x="10642801" y="3036943"/>
              <a:ext cx="1152127" cy="1200329"/>
            </a:xfrm>
            <a:prstGeom prst="rect">
              <a:avLst/>
            </a:prstGeom>
          </p:spPr>
          <p:txBody>
            <a:bodyPr wrap="square">
              <a:spAutoFit/>
            </a:bodyPr>
            <a:lstStyle/>
            <a:p>
              <a:pPr algn="ctr"/>
              <a:r>
                <a:rPr lang="zh-CN" altLang="en-US" sz="3600" b="1" dirty="0">
                  <a:solidFill>
                    <a:schemeClr val="accent2"/>
                  </a:solidFill>
                  <a:latin typeface="+mj-ea"/>
                  <a:ea typeface="+mj-ea"/>
                </a:rPr>
                <a:t>工作思路</a:t>
              </a:r>
            </a:p>
          </p:txBody>
        </p:sp>
      </p:grpSp>
      <p:sp>
        <p:nvSpPr>
          <p:cNvPr id="14" name="椭圆 13"/>
          <p:cNvSpPr/>
          <p:nvPr/>
        </p:nvSpPr>
        <p:spPr bwMode="auto">
          <a:xfrm>
            <a:off x="6085817" y="3235033"/>
            <a:ext cx="289760" cy="289760"/>
          </a:xfrm>
          <a:prstGeom prst="ellipse">
            <a:avLst/>
          </a:prstGeom>
          <a:solidFill>
            <a:schemeClr val="tx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等腰三角形 14"/>
          <p:cNvSpPr/>
          <p:nvPr/>
        </p:nvSpPr>
        <p:spPr bwMode="auto">
          <a:xfrm>
            <a:off x="6167704" y="2996952"/>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TextBox 15"/>
          <p:cNvSpPr txBox="1"/>
          <p:nvPr/>
        </p:nvSpPr>
        <p:spPr>
          <a:xfrm>
            <a:off x="4298180" y="1008808"/>
            <a:ext cx="5523979" cy="1785104"/>
          </a:xfrm>
          <a:prstGeom prst="rect">
            <a:avLst/>
          </a:prstGeom>
          <a:noFill/>
        </p:spPr>
        <p:txBody>
          <a:bodyPr wrap="square" rtlCol="0">
            <a:spAutoFit/>
          </a:bodyPr>
          <a:lstStyle/>
          <a:p>
            <a:pPr algn="just"/>
            <a:r>
              <a:rPr lang="zh-CN" altLang="en-US" sz="2200" dirty="0">
                <a:solidFill>
                  <a:schemeClr val="bg1"/>
                </a:solidFill>
                <a:latin typeface="+mn-ea"/>
                <a:ea typeface="+mn-ea"/>
              </a:rPr>
              <a:t>认真做好党风廉政宣传教育工作。严格三会一课制度，对支部的全体党员干部继续加强思想教育。以每年党风廉政建设宣传教育月活动为载体，突出抓好反腐倡廉主题教育活动，重点加强党员干部的反腐倡廉教育。</a:t>
            </a:r>
          </a:p>
        </p:txBody>
      </p:sp>
      <p:sp>
        <p:nvSpPr>
          <p:cNvPr id="18" name="圆角矩形 17"/>
          <p:cNvSpPr/>
          <p:nvPr/>
        </p:nvSpPr>
        <p:spPr bwMode="auto">
          <a:xfrm>
            <a:off x="4442197" y="3880157"/>
            <a:ext cx="7040241" cy="2016224"/>
          </a:xfrm>
          <a:prstGeom prst="roundRect">
            <a:avLst>
              <a:gd name="adj" fmla="val 5199"/>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20" name="椭圆 19"/>
          <p:cNvSpPr/>
          <p:nvPr/>
        </p:nvSpPr>
        <p:spPr bwMode="auto">
          <a:xfrm>
            <a:off x="8324050" y="3235033"/>
            <a:ext cx="289760" cy="289760"/>
          </a:xfrm>
          <a:prstGeom prst="ellipse">
            <a:avLst/>
          </a:prstGeom>
          <a:solidFill>
            <a:schemeClr val="tx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等腰三角形 20"/>
          <p:cNvSpPr/>
          <p:nvPr/>
        </p:nvSpPr>
        <p:spPr bwMode="auto">
          <a:xfrm flipV="1">
            <a:off x="8405937" y="3573016"/>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0" name="椭圆 49"/>
          <p:cNvSpPr/>
          <p:nvPr/>
        </p:nvSpPr>
        <p:spPr bwMode="auto">
          <a:xfrm>
            <a:off x="3466895" y="1516844"/>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1" name="TextBox 50"/>
          <p:cNvSpPr txBox="1"/>
          <p:nvPr/>
        </p:nvSpPr>
        <p:spPr>
          <a:xfrm>
            <a:off x="3466652" y="1685999"/>
            <a:ext cx="800219" cy="461665"/>
          </a:xfrm>
          <a:prstGeom prst="rect">
            <a:avLst/>
          </a:prstGeom>
          <a:noFill/>
        </p:spPr>
        <p:txBody>
          <a:bodyPr wrap="none" rtlCol="0">
            <a:spAutoFit/>
          </a:bodyPr>
          <a:lstStyle/>
          <a:p>
            <a:pPr algn="ctr"/>
            <a:r>
              <a:rPr lang="zh-CN" altLang="en-US" sz="2400" b="1" dirty="0">
                <a:solidFill>
                  <a:schemeClr val="accent2"/>
                </a:solidFill>
                <a:latin typeface="+mj-ea"/>
                <a:ea typeface="+mj-ea"/>
              </a:rPr>
              <a:t>第一</a:t>
            </a:r>
          </a:p>
        </p:txBody>
      </p:sp>
      <p:sp>
        <p:nvSpPr>
          <p:cNvPr id="52" name="TextBox 51"/>
          <p:cNvSpPr txBox="1"/>
          <p:nvPr/>
        </p:nvSpPr>
        <p:spPr>
          <a:xfrm>
            <a:off x="5638249" y="3972725"/>
            <a:ext cx="5523979" cy="1785104"/>
          </a:xfrm>
          <a:prstGeom prst="rect">
            <a:avLst/>
          </a:prstGeom>
          <a:noFill/>
        </p:spPr>
        <p:txBody>
          <a:bodyPr wrap="square" rtlCol="0">
            <a:spAutoFit/>
          </a:bodyPr>
          <a:lstStyle/>
          <a:p>
            <a:pPr algn="just"/>
            <a:r>
              <a:rPr lang="zh-CN" altLang="en-US" sz="2200" dirty="0">
                <a:solidFill>
                  <a:schemeClr val="bg1"/>
                </a:solidFill>
                <a:latin typeface="+mn-ea"/>
                <a:ea typeface="+mn-ea"/>
              </a:rPr>
              <a:t>进一步建立健全反腐倡廉的制度体系，形成有效预防腐败的制度保障机制。紧密公司生产和发展的实际，以权力的规范使用和制约为重点，逐步形成比较完善的配套的制度体系，构建起惩治和预防腐败的长效工作机制。</a:t>
            </a:r>
          </a:p>
        </p:txBody>
      </p:sp>
      <p:sp>
        <p:nvSpPr>
          <p:cNvPr id="53" name="椭圆 52"/>
          <p:cNvSpPr/>
          <p:nvPr/>
        </p:nvSpPr>
        <p:spPr bwMode="auto">
          <a:xfrm>
            <a:off x="4806964" y="4480761"/>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TextBox 53"/>
          <p:cNvSpPr txBox="1"/>
          <p:nvPr/>
        </p:nvSpPr>
        <p:spPr>
          <a:xfrm>
            <a:off x="4806721" y="4649916"/>
            <a:ext cx="800219" cy="461665"/>
          </a:xfrm>
          <a:prstGeom prst="rect">
            <a:avLst/>
          </a:prstGeom>
          <a:noFill/>
        </p:spPr>
        <p:txBody>
          <a:bodyPr wrap="none" rtlCol="0">
            <a:spAutoFit/>
          </a:bodyPr>
          <a:lstStyle/>
          <a:p>
            <a:pPr algn="ctr"/>
            <a:r>
              <a:rPr lang="zh-CN" altLang="en-US" sz="2400" b="1" dirty="0">
                <a:solidFill>
                  <a:schemeClr val="accent2"/>
                </a:solidFill>
                <a:latin typeface="+mj-ea"/>
                <a:ea typeface="+mj-ea"/>
              </a:rPr>
              <a:t>第二</a:t>
            </a:r>
          </a:p>
        </p:txBody>
      </p:sp>
    </p:spTree>
  </p:cSld>
  <p:clrMapOvr>
    <a:masterClrMapping/>
  </p:clrMapOvr>
  <p:transition spd="slow" advTm="734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8" presetClass="emph" presetSubtype="0" fill="hold" nodeType="withEffect">
                                  <p:stCondLst>
                                    <p:cond delay="0"/>
                                  </p:stCondLst>
                                  <p:childTnLst>
                                    <p:animRot by="21600000">
                                      <p:cBhvr>
                                        <p:cTn id="11" dur="500" fill="hold"/>
                                        <p:tgtEl>
                                          <p:spTgt spid="11"/>
                                        </p:tgtEl>
                                        <p:attrNameLst>
                                          <p:attrName>r</p:attrName>
                                        </p:attrNameLst>
                                      </p:cBhvr>
                                    </p:animRo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400"/>
                                        <p:tgtEl>
                                          <p:spTgt spid="15"/>
                                        </p:tgtEl>
                                        <p:attrNameLst>
                                          <p:attrName>ppt_y</p:attrName>
                                        </p:attrNameLst>
                                      </p:cBhvr>
                                      <p:tavLst>
                                        <p:tav tm="0">
                                          <p:val>
                                            <p:strVal val="#ppt_y+#ppt_h*1.125000"/>
                                          </p:val>
                                        </p:tav>
                                        <p:tav tm="100000">
                                          <p:val>
                                            <p:strVal val="#ppt_y"/>
                                          </p:val>
                                        </p:tav>
                                      </p:tavLst>
                                    </p:anim>
                                    <p:animEffect transition="in" filter="wipe(up)">
                                      <p:cBhvr>
                                        <p:cTn id="26" dur="400"/>
                                        <p:tgtEl>
                                          <p:spTgt spid="15"/>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400" fill="hold"/>
                                        <p:tgtEl>
                                          <p:spTgt spid="50"/>
                                        </p:tgtEl>
                                        <p:attrNameLst>
                                          <p:attrName>ppt_w</p:attrName>
                                        </p:attrNameLst>
                                      </p:cBhvr>
                                      <p:tavLst>
                                        <p:tav tm="0">
                                          <p:val>
                                            <p:fltVal val="0"/>
                                          </p:val>
                                        </p:tav>
                                        <p:tav tm="100000">
                                          <p:val>
                                            <p:strVal val="#ppt_w"/>
                                          </p:val>
                                        </p:tav>
                                      </p:tavLst>
                                    </p:anim>
                                    <p:anim calcmode="lin" valueType="num">
                                      <p:cBhvr>
                                        <p:cTn id="35" dur="400" fill="hold"/>
                                        <p:tgtEl>
                                          <p:spTgt spid="50"/>
                                        </p:tgtEl>
                                        <p:attrNameLst>
                                          <p:attrName>ppt_h</p:attrName>
                                        </p:attrNameLst>
                                      </p:cBhvr>
                                      <p:tavLst>
                                        <p:tav tm="0">
                                          <p:val>
                                            <p:fltVal val="0"/>
                                          </p:val>
                                        </p:tav>
                                        <p:tav tm="100000">
                                          <p:val>
                                            <p:strVal val="#ppt_h"/>
                                          </p:val>
                                        </p:tav>
                                      </p:tavLst>
                                    </p:anim>
                                    <p:animEffect transition="in" filter="fade">
                                      <p:cBhvr>
                                        <p:cTn id="36" dur="400"/>
                                        <p:tgtEl>
                                          <p:spTgt spid="50"/>
                                        </p:tgtEl>
                                      </p:cBhvr>
                                    </p:animEffect>
                                  </p:childTnLst>
                                </p:cTn>
                              </p:par>
                            </p:childTnLst>
                          </p:cTn>
                        </p:par>
                        <p:par>
                          <p:cTn id="37" fill="hold">
                            <p:stCondLst>
                              <p:cond delay="3000"/>
                            </p:stCondLst>
                            <p:childTnLst>
                              <p:par>
                                <p:cTn id="38" presetID="31"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400" fill="hold"/>
                                        <p:tgtEl>
                                          <p:spTgt spid="51"/>
                                        </p:tgtEl>
                                        <p:attrNameLst>
                                          <p:attrName>ppt_w</p:attrName>
                                        </p:attrNameLst>
                                      </p:cBhvr>
                                      <p:tavLst>
                                        <p:tav tm="0">
                                          <p:val>
                                            <p:fltVal val="0"/>
                                          </p:val>
                                        </p:tav>
                                        <p:tav tm="100000">
                                          <p:val>
                                            <p:strVal val="#ppt_w"/>
                                          </p:val>
                                        </p:tav>
                                      </p:tavLst>
                                    </p:anim>
                                    <p:anim calcmode="lin" valueType="num">
                                      <p:cBhvr>
                                        <p:cTn id="41" dur="400" fill="hold"/>
                                        <p:tgtEl>
                                          <p:spTgt spid="51"/>
                                        </p:tgtEl>
                                        <p:attrNameLst>
                                          <p:attrName>ppt_h</p:attrName>
                                        </p:attrNameLst>
                                      </p:cBhvr>
                                      <p:tavLst>
                                        <p:tav tm="0">
                                          <p:val>
                                            <p:fltVal val="0"/>
                                          </p:val>
                                        </p:tav>
                                        <p:tav tm="100000">
                                          <p:val>
                                            <p:strVal val="#ppt_h"/>
                                          </p:val>
                                        </p:tav>
                                      </p:tavLst>
                                    </p:anim>
                                    <p:anim calcmode="lin" valueType="num">
                                      <p:cBhvr>
                                        <p:cTn id="42" dur="400" fill="hold"/>
                                        <p:tgtEl>
                                          <p:spTgt spid="51"/>
                                        </p:tgtEl>
                                        <p:attrNameLst>
                                          <p:attrName>style.rotation</p:attrName>
                                        </p:attrNameLst>
                                      </p:cBhvr>
                                      <p:tavLst>
                                        <p:tav tm="0">
                                          <p:val>
                                            <p:fltVal val="90"/>
                                          </p:val>
                                        </p:tav>
                                        <p:tav tm="100000">
                                          <p:val>
                                            <p:fltVal val="0"/>
                                          </p:val>
                                        </p:tav>
                                      </p:tavLst>
                                    </p:anim>
                                    <p:animEffect transition="in" filter="fade">
                                      <p:cBhvr>
                                        <p:cTn id="43" dur="400"/>
                                        <p:tgtEl>
                                          <p:spTgt spid="51"/>
                                        </p:tgtEl>
                                      </p:cBhvr>
                                    </p:animEffect>
                                  </p:childTnLst>
                                </p:cTn>
                              </p:par>
                            </p:childTnLst>
                          </p:cTn>
                        </p:par>
                        <p:par>
                          <p:cTn id="44" fill="hold">
                            <p:stCondLst>
                              <p:cond delay="3500"/>
                            </p:stCondLst>
                            <p:childTnLst>
                              <p:par>
                                <p:cTn id="45" presetID="31"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style.rotation</p:attrName>
                                        </p:attrNameLst>
                                      </p:cBhvr>
                                      <p:tavLst>
                                        <p:tav tm="0">
                                          <p:val>
                                            <p:fltVal val="90"/>
                                          </p:val>
                                        </p:tav>
                                        <p:tav tm="100000">
                                          <p:val>
                                            <p:fltVal val="0"/>
                                          </p:val>
                                        </p:tav>
                                      </p:tavLst>
                                    </p:anim>
                                    <p:animEffect transition="in" filter="fade">
                                      <p:cBhvr>
                                        <p:cTn id="50" dur="500"/>
                                        <p:tgtEl>
                                          <p:spTgt spid="16"/>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4500"/>
                            </p:stCondLst>
                            <p:childTnLst>
                              <p:par>
                                <p:cTn id="58" presetID="1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400"/>
                                        <p:tgtEl>
                                          <p:spTgt spid="21"/>
                                        </p:tgtEl>
                                        <p:attrNameLst>
                                          <p:attrName>ppt_y</p:attrName>
                                        </p:attrNameLst>
                                      </p:cBhvr>
                                      <p:tavLst>
                                        <p:tav tm="0">
                                          <p:val>
                                            <p:strVal val="#ppt_y-#ppt_h*1.125000"/>
                                          </p:val>
                                        </p:tav>
                                        <p:tav tm="100000">
                                          <p:val>
                                            <p:strVal val="#ppt_y"/>
                                          </p:val>
                                        </p:tav>
                                      </p:tavLst>
                                    </p:anim>
                                    <p:animEffect transition="in" filter="wipe(down)">
                                      <p:cBhvr>
                                        <p:cTn id="61" dur="400"/>
                                        <p:tgtEl>
                                          <p:spTgt spid="21"/>
                                        </p:tgtEl>
                                      </p:cBhvr>
                                    </p:animEffect>
                                  </p:childTnLst>
                                </p:cTn>
                              </p:par>
                            </p:childTnLst>
                          </p:cTn>
                        </p:par>
                        <p:par>
                          <p:cTn id="62" fill="hold">
                            <p:stCondLst>
                              <p:cond delay="5000"/>
                            </p:stCondLst>
                            <p:childTnLst>
                              <p:par>
                                <p:cTn id="63" presetID="22" presetClass="entr" presetSubtype="1"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400" fill="hold"/>
                                        <p:tgtEl>
                                          <p:spTgt spid="53"/>
                                        </p:tgtEl>
                                        <p:attrNameLst>
                                          <p:attrName>ppt_w</p:attrName>
                                        </p:attrNameLst>
                                      </p:cBhvr>
                                      <p:tavLst>
                                        <p:tav tm="0">
                                          <p:val>
                                            <p:fltVal val="0"/>
                                          </p:val>
                                        </p:tav>
                                        <p:tav tm="100000">
                                          <p:val>
                                            <p:strVal val="#ppt_w"/>
                                          </p:val>
                                        </p:tav>
                                      </p:tavLst>
                                    </p:anim>
                                    <p:anim calcmode="lin" valueType="num">
                                      <p:cBhvr>
                                        <p:cTn id="70" dur="400" fill="hold"/>
                                        <p:tgtEl>
                                          <p:spTgt spid="53"/>
                                        </p:tgtEl>
                                        <p:attrNameLst>
                                          <p:attrName>ppt_h</p:attrName>
                                        </p:attrNameLst>
                                      </p:cBhvr>
                                      <p:tavLst>
                                        <p:tav tm="0">
                                          <p:val>
                                            <p:fltVal val="0"/>
                                          </p:val>
                                        </p:tav>
                                        <p:tav tm="100000">
                                          <p:val>
                                            <p:strVal val="#ppt_h"/>
                                          </p:val>
                                        </p:tav>
                                      </p:tavLst>
                                    </p:anim>
                                    <p:animEffect transition="in" filter="fade">
                                      <p:cBhvr>
                                        <p:cTn id="71" dur="400"/>
                                        <p:tgtEl>
                                          <p:spTgt spid="53"/>
                                        </p:tgtEl>
                                      </p:cBhvr>
                                    </p:animEffect>
                                  </p:childTnLst>
                                </p:cTn>
                              </p:par>
                            </p:childTnLst>
                          </p:cTn>
                        </p:par>
                        <p:par>
                          <p:cTn id="72" fill="hold">
                            <p:stCondLst>
                              <p:cond delay="6000"/>
                            </p:stCondLst>
                            <p:childTnLst>
                              <p:par>
                                <p:cTn id="73" presetID="31" presetClass="entr" presetSubtype="0"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400" fill="hold"/>
                                        <p:tgtEl>
                                          <p:spTgt spid="54"/>
                                        </p:tgtEl>
                                        <p:attrNameLst>
                                          <p:attrName>ppt_w</p:attrName>
                                        </p:attrNameLst>
                                      </p:cBhvr>
                                      <p:tavLst>
                                        <p:tav tm="0">
                                          <p:val>
                                            <p:fltVal val="0"/>
                                          </p:val>
                                        </p:tav>
                                        <p:tav tm="100000">
                                          <p:val>
                                            <p:strVal val="#ppt_w"/>
                                          </p:val>
                                        </p:tav>
                                      </p:tavLst>
                                    </p:anim>
                                    <p:anim calcmode="lin" valueType="num">
                                      <p:cBhvr>
                                        <p:cTn id="76" dur="400" fill="hold"/>
                                        <p:tgtEl>
                                          <p:spTgt spid="54"/>
                                        </p:tgtEl>
                                        <p:attrNameLst>
                                          <p:attrName>ppt_h</p:attrName>
                                        </p:attrNameLst>
                                      </p:cBhvr>
                                      <p:tavLst>
                                        <p:tav tm="0">
                                          <p:val>
                                            <p:fltVal val="0"/>
                                          </p:val>
                                        </p:tav>
                                        <p:tav tm="100000">
                                          <p:val>
                                            <p:strVal val="#ppt_h"/>
                                          </p:val>
                                        </p:tav>
                                      </p:tavLst>
                                    </p:anim>
                                    <p:anim calcmode="lin" valueType="num">
                                      <p:cBhvr>
                                        <p:cTn id="77" dur="400" fill="hold"/>
                                        <p:tgtEl>
                                          <p:spTgt spid="54"/>
                                        </p:tgtEl>
                                        <p:attrNameLst>
                                          <p:attrName>style.rotation</p:attrName>
                                        </p:attrNameLst>
                                      </p:cBhvr>
                                      <p:tavLst>
                                        <p:tav tm="0">
                                          <p:val>
                                            <p:fltVal val="90"/>
                                          </p:val>
                                        </p:tav>
                                        <p:tav tm="100000">
                                          <p:val>
                                            <p:fltVal val="0"/>
                                          </p:val>
                                        </p:tav>
                                      </p:tavLst>
                                    </p:anim>
                                    <p:animEffect transition="in" filter="fade">
                                      <p:cBhvr>
                                        <p:cTn id="78" dur="400"/>
                                        <p:tgtEl>
                                          <p:spTgt spid="54"/>
                                        </p:tgtEl>
                                      </p:cBhvr>
                                    </p:animEffect>
                                  </p:childTnLst>
                                </p:cTn>
                              </p:par>
                            </p:childTnLst>
                          </p:cTn>
                        </p:par>
                        <p:par>
                          <p:cTn id="79" fill="hold">
                            <p:stCondLst>
                              <p:cond delay="6500"/>
                            </p:stCondLst>
                            <p:childTnLst>
                              <p:par>
                                <p:cTn id="80" presetID="31" presetClass="entr" presetSubtype="0"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 calcmode="lin" valueType="num">
                                      <p:cBhvr>
                                        <p:cTn id="84" dur="500" fill="hold"/>
                                        <p:tgtEl>
                                          <p:spTgt spid="52"/>
                                        </p:tgtEl>
                                        <p:attrNameLst>
                                          <p:attrName>style.rotation</p:attrName>
                                        </p:attrNameLst>
                                      </p:cBhvr>
                                      <p:tavLst>
                                        <p:tav tm="0">
                                          <p:val>
                                            <p:fltVal val="90"/>
                                          </p:val>
                                        </p:tav>
                                        <p:tav tm="100000">
                                          <p:val>
                                            <p:fltVal val="0"/>
                                          </p:val>
                                        </p:tav>
                                      </p:tavLst>
                                    </p:anim>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p:bldP spid="18" grpId="0" animBg="1"/>
      <p:bldP spid="20" grpId="0" animBg="1"/>
      <p:bldP spid="21" grpId="0" animBg="1"/>
      <p:bldP spid="50" grpId="0" animBg="1"/>
      <p:bldP spid="51" grpId="0"/>
      <p:bldP spid="52" grpId="0"/>
      <p:bldP spid="53" grpId="0" animBg="1"/>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 y="3309653"/>
            <a:ext cx="12196800" cy="109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3" name="圆角矩形 2"/>
          <p:cNvSpPr/>
          <p:nvPr/>
        </p:nvSpPr>
        <p:spPr bwMode="auto">
          <a:xfrm>
            <a:off x="494321" y="908720"/>
            <a:ext cx="7332252" cy="2016224"/>
          </a:xfrm>
          <a:prstGeom prst="roundRect">
            <a:avLst>
              <a:gd name="adj" fmla="val 5199"/>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4" name="椭圆 3"/>
          <p:cNvSpPr/>
          <p:nvPr/>
        </p:nvSpPr>
        <p:spPr bwMode="auto">
          <a:xfrm>
            <a:off x="3506093" y="3235033"/>
            <a:ext cx="289760" cy="289760"/>
          </a:xfrm>
          <a:prstGeom prst="ellipse">
            <a:avLst/>
          </a:prstGeom>
          <a:solidFill>
            <a:schemeClr val="tx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等腰三角形 4"/>
          <p:cNvSpPr/>
          <p:nvPr/>
        </p:nvSpPr>
        <p:spPr bwMode="auto">
          <a:xfrm>
            <a:off x="3587980" y="2996952"/>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椭圆 7"/>
          <p:cNvSpPr/>
          <p:nvPr/>
        </p:nvSpPr>
        <p:spPr bwMode="auto">
          <a:xfrm>
            <a:off x="7986423" y="3235033"/>
            <a:ext cx="289760" cy="289760"/>
          </a:xfrm>
          <a:prstGeom prst="ellipse">
            <a:avLst/>
          </a:prstGeom>
          <a:solidFill>
            <a:schemeClr val="tx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等腰三角形 8"/>
          <p:cNvSpPr/>
          <p:nvPr/>
        </p:nvSpPr>
        <p:spPr bwMode="auto">
          <a:xfrm flipV="1">
            <a:off x="8068310" y="3581518"/>
            <a:ext cx="125986" cy="135514"/>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圆角矩形 9"/>
          <p:cNvSpPr/>
          <p:nvPr/>
        </p:nvSpPr>
        <p:spPr bwMode="auto">
          <a:xfrm>
            <a:off x="6098398" y="3856636"/>
            <a:ext cx="5331183" cy="2421334"/>
          </a:xfrm>
          <a:prstGeom prst="roundRect">
            <a:avLst>
              <a:gd name="adj" fmla="val 5199"/>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15" name="TextBox 14"/>
          <p:cNvSpPr txBox="1"/>
          <p:nvPr/>
        </p:nvSpPr>
        <p:spPr>
          <a:xfrm>
            <a:off x="1510506" y="1024280"/>
            <a:ext cx="6094500" cy="1785104"/>
          </a:xfrm>
          <a:prstGeom prst="rect">
            <a:avLst/>
          </a:prstGeom>
          <a:noFill/>
        </p:spPr>
        <p:txBody>
          <a:bodyPr wrap="square" rtlCol="0">
            <a:spAutoFit/>
          </a:bodyPr>
          <a:lstStyle/>
          <a:p>
            <a:pPr algn="just"/>
            <a:r>
              <a:rPr lang="zh-CN" altLang="en-US" sz="2200" dirty="0">
                <a:solidFill>
                  <a:schemeClr val="bg1"/>
                </a:solidFill>
                <a:latin typeface="+mn-ea"/>
                <a:ea typeface="+mn-ea"/>
              </a:rPr>
              <a:t>进一步加强监督。以加强党内监督为着力点，认真落实党内监督的各项制度和措施，加大对公司领导班子和领导干部执行各项制度、规范行政情况进行监督，同时充分发挥群众监督、民主监督、舆论监督的作用。</a:t>
            </a:r>
          </a:p>
        </p:txBody>
      </p:sp>
      <p:sp>
        <p:nvSpPr>
          <p:cNvPr id="16" name="椭圆 15"/>
          <p:cNvSpPr/>
          <p:nvPr/>
        </p:nvSpPr>
        <p:spPr bwMode="auto">
          <a:xfrm>
            <a:off x="679221" y="1532316"/>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TextBox 16"/>
          <p:cNvSpPr txBox="1"/>
          <p:nvPr/>
        </p:nvSpPr>
        <p:spPr>
          <a:xfrm>
            <a:off x="678978" y="1701471"/>
            <a:ext cx="800219" cy="461665"/>
          </a:xfrm>
          <a:prstGeom prst="rect">
            <a:avLst/>
          </a:prstGeom>
          <a:noFill/>
        </p:spPr>
        <p:txBody>
          <a:bodyPr wrap="none" rtlCol="0">
            <a:spAutoFit/>
          </a:bodyPr>
          <a:lstStyle/>
          <a:p>
            <a:pPr algn="ctr"/>
            <a:r>
              <a:rPr lang="zh-CN" altLang="en-US" sz="2400" b="1" dirty="0">
                <a:solidFill>
                  <a:schemeClr val="accent2"/>
                </a:solidFill>
                <a:latin typeface="+mj-ea"/>
                <a:ea typeface="+mj-ea"/>
              </a:rPr>
              <a:t>第三</a:t>
            </a:r>
          </a:p>
        </p:txBody>
      </p:sp>
      <p:sp>
        <p:nvSpPr>
          <p:cNvPr id="18" name="TextBox 17"/>
          <p:cNvSpPr txBox="1"/>
          <p:nvPr/>
        </p:nvSpPr>
        <p:spPr>
          <a:xfrm>
            <a:off x="7106493" y="4231091"/>
            <a:ext cx="4032448" cy="1785104"/>
          </a:xfrm>
          <a:prstGeom prst="rect">
            <a:avLst/>
          </a:prstGeom>
          <a:noFill/>
        </p:spPr>
        <p:txBody>
          <a:bodyPr wrap="square" rtlCol="0">
            <a:spAutoFit/>
          </a:bodyPr>
          <a:lstStyle/>
          <a:p>
            <a:pPr algn="just"/>
            <a:r>
              <a:rPr lang="zh-CN" altLang="en-US" sz="2200" dirty="0">
                <a:solidFill>
                  <a:schemeClr val="bg1"/>
                </a:solidFill>
                <a:latin typeface="+mn-ea"/>
                <a:ea typeface="+mn-ea"/>
              </a:rPr>
              <a:t>深入持久地贯彻落实党风廉政建设责任制。按照责任制的有关要求，提高认识，增强责任感，逐级明确领导责任，层层分解落实到人。</a:t>
            </a:r>
          </a:p>
        </p:txBody>
      </p:sp>
      <p:sp>
        <p:nvSpPr>
          <p:cNvPr id="19" name="椭圆 18"/>
          <p:cNvSpPr/>
          <p:nvPr/>
        </p:nvSpPr>
        <p:spPr bwMode="auto">
          <a:xfrm>
            <a:off x="6275208" y="4575060"/>
            <a:ext cx="799976" cy="7999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TextBox 19"/>
          <p:cNvSpPr txBox="1"/>
          <p:nvPr/>
        </p:nvSpPr>
        <p:spPr>
          <a:xfrm>
            <a:off x="6274965" y="4744215"/>
            <a:ext cx="800219" cy="461665"/>
          </a:xfrm>
          <a:prstGeom prst="rect">
            <a:avLst/>
          </a:prstGeom>
          <a:noFill/>
        </p:spPr>
        <p:txBody>
          <a:bodyPr wrap="none" rtlCol="0">
            <a:spAutoFit/>
          </a:bodyPr>
          <a:lstStyle/>
          <a:p>
            <a:pPr algn="ctr"/>
            <a:r>
              <a:rPr lang="zh-CN" altLang="en-US" sz="2400" b="1" dirty="0">
                <a:solidFill>
                  <a:schemeClr val="accent2"/>
                </a:solidFill>
                <a:latin typeface="+mj-ea"/>
                <a:ea typeface="+mj-ea"/>
              </a:rPr>
              <a:t>第四</a:t>
            </a:r>
          </a:p>
        </p:txBody>
      </p:sp>
    </p:spTree>
  </p:cSld>
  <p:clrMapOvr>
    <a:masterClrMapping/>
  </p:clrMapOvr>
  <p:transition spd="slow" advTm="69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400"/>
                                        <p:tgtEl>
                                          <p:spTgt spid="5"/>
                                        </p:tgtEl>
                                        <p:attrNameLst>
                                          <p:attrName>ppt_y</p:attrName>
                                        </p:attrNameLst>
                                      </p:cBhvr>
                                      <p:tavLst>
                                        <p:tav tm="0">
                                          <p:val>
                                            <p:strVal val="#ppt_y+#ppt_h*1.125000"/>
                                          </p:val>
                                        </p:tav>
                                        <p:tav tm="100000">
                                          <p:val>
                                            <p:strVal val="#ppt_y"/>
                                          </p:val>
                                        </p:tav>
                                      </p:tavLst>
                                    </p:anim>
                                    <p:animEffect transition="in" filter="wipe(up)">
                                      <p:cBhvr>
                                        <p:cTn id="18" dur="400"/>
                                        <p:tgtEl>
                                          <p:spTgt spid="5"/>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400" fill="hold"/>
                                        <p:tgtEl>
                                          <p:spTgt spid="16"/>
                                        </p:tgtEl>
                                        <p:attrNameLst>
                                          <p:attrName>ppt_w</p:attrName>
                                        </p:attrNameLst>
                                      </p:cBhvr>
                                      <p:tavLst>
                                        <p:tav tm="0">
                                          <p:val>
                                            <p:fltVal val="0"/>
                                          </p:val>
                                        </p:tav>
                                        <p:tav tm="100000">
                                          <p:val>
                                            <p:strVal val="#ppt_w"/>
                                          </p:val>
                                        </p:tav>
                                      </p:tavLst>
                                    </p:anim>
                                    <p:anim calcmode="lin" valueType="num">
                                      <p:cBhvr>
                                        <p:cTn id="27" dur="400" fill="hold"/>
                                        <p:tgtEl>
                                          <p:spTgt spid="16"/>
                                        </p:tgtEl>
                                        <p:attrNameLst>
                                          <p:attrName>ppt_h</p:attrName>
                                        </p:attrNameLst>
                                      </p:cBhvr>
                                      <p:tavLst>
                                        <p:tav tm="0">
                                          <p:val>
                                            <p:fltVal val="0"/>
                                          </p:val>
                                        </p:tav>
                                        <p:tav tm="100000">
                                          <p:val>
                                            <p:strVal val="#ppt_h"/>
                                          </p:val>
                                        </p:tav>
                                      </p:tavLst>
                                    </p:anim>
                                    <p:animEffect transition="in" filter="fade">
                                      <p:cBhvr>
                                        <p:cTn id="28" dur="400"/>
                                        <p:tgtEl>
                                          <p:spTgt spid="16"/>
                                        </p:tgtEl>
                                      </p:cBhvr>
                                    </p:animEffect>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400" fill="hold"/>
                                        <p:tgtEl>
                                          <p:spTgt spid="17"/>
                                        </p:tgtEl>
                                        <p:attrNameLst>
                                          <p:attrName>ppt_w</p:attrName>
                                        </p:attrNameLst>
                                      </p:cBhvr>
                                      <p:tavLst>
                                        <p:tav tm="0">
                                          <p:val>
                                            <p:fltVal val="0"/>
                                          </p:val>
                                        </p:tav>
                                        <p:tav tm="100000">
                                          <p:val>
                                            <p:strVal val="#ppt_w"/>
                                          </p:val>
                                        </p:tav>
                                      </p:tavLst>
                                    </p:anim>
                                    <p:anim calcmode="lin" valueType="num">
                                      <p:cBhvr>
                                        <p:cTn id="33" dur="400" fill="hold"/>
                                        <p:tgtEl>
                                          <p:spTgt spid="17"/>
                                        </p:tgtEl>
                                        <p:attrNameLst>
                                          <p:attrName>ppt_h</p:attrName>
                                        </p:attrNameLst>
                                      </p:cBhvr>
                                      <p:tavLst>
                                        <p:tav tm="0">
                                          <p:val>
                                            <p:fltVal val="0"/>
                                          </p:val>
                                        </p:tav>
                                        <p:tav tm="100000">
                                          <p:val>
                                            <p:strVal val="#ppt_h"/>
                                          </p:val>
                                        </p:tav>
                                      </p:tavLst>
                                    </p:anim>
                                    <p:anim calcmode="lin" valueType="num">
                                      <p:cBhvr>
                                        <p:cTn id="34" dur="400" fill="hold"/>
                                        <p:tgtEl>
                                          <p:spTgt spid="17"/>
                                        </p:tgtEl>
                                        <p:attrNameLst>
                                          <p:attrName>style.rotation</p:attrName>
                                        </p:attrNameLst>
                                      </p:cBhvr>
                                      <p:tavLst>
                                        <p:tav tm="0">
                                          <p:val>
                                            <p:fltVal val="90"/>
                                          </p:val>
                                        </p:tav>
                                        <p:tav tm="100000">
                                          <p:val>
                                            <p:fltVal val="0"/>
                                          </p:val>
                                        </p:tav>
                                      </p:tavLst>
                                    </p:anim>
                                    <p:animEffect transition="in" filter="fade">
                                      <p:cBhvr>
                                        <p:cTn id="35" dur="400"/>
                                        <p:tgtEl>
                                          <p:spTgt spid="17"/>
                                        </p:tgtEl>
                                      </p:cBhvr>
                                    </p:animEffect>
                                  </p:childTnLst>
                                </p:cTn>
                              </p:par>
                            </p:childTnLst>
                          </p:cTn>
                        </p:par>
                        <p:par>
                          <p:cTn id="36" fill="hold">
                            <p:stCondLst>
                              <p:cond delay="3000"/>
                            </p:stCondLst>
                            <p:childTnLst>
                              <p:par>
                                <p:cTn id="37" presetID="31"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90"/>
                                          </p:val>
                                        </p:tav>
                                        <p:tav tm="100000">
                                          <p:val>
                                            <p:fltVal val="0"/>
                                          </p:val>
                                        </p:tav>
                                      </p:tavLst>
                                    </p:anim>
                                    <p:animEffect transition="in" filter="fade">
                                      <p:cBhvr>
                                        <p:cTn id="42" dur="500"/>
                                        <p:tgtEl>
                                          <p:spTgt spid="1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400"/>
                                        <p:tgtEl>
                                          <p:spTgt spid="9"/>
                                        </p:tgtEl>
                                        <p:attrNameLst>
                                          <p:attrName>ppt_y</p:attrName>
                                        </p:attrNameLst>
                                      </p:cBhvr>
                                      <p:tavLst>
                                        <p:tav tm="0">
                                          <p:val>
                                            <p:strVal val="#ppt_y-#ppt_h*1.125000"/>
                                          </p:val>
                                        </p:tav>
                                        <p:tav tm="100000">
                                          <p:val>
                                            <p:strVal val="#ppt_y"/>
                                          </p:val>
                                        </p:tav>
                                      </p:tavLst>
                                    </p:anim>
                                    <p:animEffect transition="in" filter="wipe(down)">
                                      <p:cBhvr>
                                        <p:cTn id="53" dur="400"/>
                                        <p:tgtEl>
                                          <p:spTgt spid="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0"/>
                            </p:stCondLst>
                            <p:childTnLst>
                              <p:par>
                                <p:cTn id="59" presetID="31"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 calcmode="lin" valueType="num">
                                      <p:cBhvr>
                                        <p:cTn id="63" dur="500" fill="hold"/>
                                        <p:tgtEl>
                                          <p:spTgt spid="18"/>
                                        </p:tgtEl>
                                        <p:attrNameLst>
                                          <p:attrName>style.rotation</p:attrName>
                                        </p:attrNameLst>
                                      </p:cBhvr>
                                      <p:tavLst>
                                        <p:tav tm="0">
                                          <p:val>
                                            <p:fltVal val="90"/>
                                          </p:val>
                                        </p:tav>
                                        <p:tav tm="100000">
                                          <p:val>
                                            <p:fltVal val="0"/>
                                          </p:val>
                                        </p:tav>
                                      </p:tavLst>
                                    </p:anim>
                                    <p:animEffect transition="in" filter="fade">
                                      <p:cBhvr>
                                        <p:cTn id="64" dur="500"/>
                                        <p:tgtEl>
                                          <p:spTgt spid="18"/>
                                        </p:tgtEl>
                                      </p:cBhvr>
                                    </p:animEffect>
                                  </p:childTnLst>
                                </p:cTn>
                              </p:par>
                            </p:childTnLst>
                          </p:cTn>
                        </p:par>
                        <p:par>
                          <p:cTn id="65" fill="hold">
                            <p:stCondLst>
                              <p:cond delay="5500"/>
                            </p:stCondLst>
                            <p:childTnLst>
                              <p:par>
                                <p:cTn id="66" presetID="53" presetClass="entr" presetSubtype="16"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400" fill="hold"/>
                                        <p:tgtEl>
                                          <p:spTgt spid="19"/>
                                        </p:tgtEl>
                                        <p:attrNameLst>
                                          <p:attrName>ppt_w</p:attrName>
                                        </p:attrNameLst>
                                      </p:cBhvr>
                                      <p:tavLst>
                                        <p:tav tm="0">
                                          <p:val>
                                            <p:fltVal val="0"/>
                                          </p:val>
                                        </p:tav>
                                        <p:tav tm="100000">
                                          <p:val>
                                            <p:strVal val="#ppt_w"/>
                                          </p:val>
                                        </p:tav>
                                      </p:tavLst>
                                    </p:anim>
                                    <p:anim calcmode="lin" valueType="num">
                                      <p:cBhvr>
                                        <p:cTn id="69" dur="400" fill="hold"/>
                                        <p:tgtEl>
                                          <p:spTgt spid="19"/>
                                        </p:tgtEl>
                                        <p:attrNameLst>
                                          <p:attrName>ppt_h</p:attrName>
                                        </p:attrNameLst>
                                      </p:cBhvr>
                                      <p:tavLst>
                                        <p:tav tm="0">
                                          <p:val>
                                            <p:fltVal val="0"/>
                                          </p:val>
                                        </p:tav>
                                        <p:tav tm="100000">
                                          <p:val>
                                            <p:strVal val="#ppt_h"/>
                                          </p:val>
                                        </p:tav>
                                      </p:tavLst>
                                    </p:anim>
                                    <p:animEffect transition="in" filter="fade">
                                      <p:cBhvr>
                                        <p:cTn id="70" dur="400"/>
                                        <p:tgtEl>
                                          <p:spTgt spid="19"/>
                                        </p:tgtEl>
                                      </p:cBhvr>
                                    </p:animEffect>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400" fill="hold"/>
                                        <p:tgtEl>
                                          <p:spTgt spid="20"/>
                                        </p:tgtEl>
                                        <p:attrNameLst>
                                          <p:attrName>ppt_w</p:attrName>
                                        </p:attrNameLst>
                                      </p:cBhvr>
                                      <p:tavLst>
                                        <p:tav tm="0">
                                          <p:val>
                                            <p:fltVal val="0"/>
                                          </p:val>
                                        </p:tav>
                                        <p:tav tm="100000">
                                          <p:val>
                                            <p:strVal val="#ppt_w"/>
                                          </p:val>
                                        </p:tav>
                                      </p:tavLst>
                                    </p:anim>
                                    <p:anim calcmode="lin" valueType="num">
                                      <p:cBhvr>
                                        <p:cTn id="75" dur="400" fill="hold"/>
                                        <p:tgtEl>
                                          <p:spTgt spid="20"/>
                                        </p:tgtEl>
                                        <p:attrNameLst>
                                          <p:attrName>ppt_h</p:attrName>
                                        </p:attrNameLst>
                                      </p:cBhvr>
                                      <p:tavLst>
                                        <p:tav tm="0">
                                          <p:val>
                                            <p:fltVal val="0"/>
                                          </p:val>
                                        </p:tav>
                                        <p:tav tm="100000">
                                          <p:val>
                                            <p:strVal val="#ppt_h"/>
                                          </p:val>
                                        </p:tav>
                                      </p:tavLst>
                                    </p:anim>
                                    <p:anim calcmode="lin" valueType="num">
                                      <p:cBhvr>
                                        <p:cTn id="76" dur="400" fill="hold"/>
                                        <p:tgtEl>
                                          <p:spTgt spid="20"/>
                                        </p:tgtEl>
                                        <p:attrNameLst>
                                          <p:attrName>style.rotation</p:attrName>
                                        </p:attrNameLst>
                                      </p:cBhvr>
                                      <p:tavLst>
                                        <p:tav tm="0">
                                          <p:val>
                                            <p:fltVal val="90"/>
                                          </p:val>
                                        </p:tav>
                                        <p:tav tm="100000">
                                          <p:val>
                                            <p:fltVal val="0"/>
                                          </p:val>
                                        </p:tav>
                                      </p:tavLst>
                                    </p:anim>
                                    <p:animEffect transition="in" filter="fade">
                                      <p:cBhvr>
                                        <p:cTn id="77"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P spid="10" grpId="0" animBg="1"/>
      <p:bldP spid="15" grpId="0"/>
      <p:bldP spid="16" grpId="0" animBg="1"/>
      <p:bldP spid="17" grpId="0"/>
      <p:bldP spid="18" grpId="0"/>
      <p:bldP spid="19"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 y="3309653"/>
            <a:ext cx="2520000" cy="109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grpSp>
        <p:nvGrpSpPr>
          <p:cNvPr id="3" name="组合 2"/>
          <p:cNvGrpSpPr/>
          <p:nvPr/>
        </p:nvGrpSpPr>
        <p:grpSpPr>
          <a:xfrm>
            <a:off x="1791092" y="2579909"/>
            <a:ext cx="1600008" cy="1600008"/>
            <a:chOff x="10418861" y="2837104"/>
            <a:chExt cx="1600008" cy="1600008"/>
          </a:xfrm>
        </p:grpSpPr>
        <p:sp>
          <p:nvSpPr>
            <p:cNvPr id="4" name="椭圆 3"/>
            <p:cNvSpPr/>
            <p:nvPr/>
          </p:nvSpPr>
          <p:spPr bwMode="auto">
            <a:xfrm>
              <a:off x="10418861" y="2837104"/>
              <a:ext cx="1600008" cy="160000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10642801" y="3036943"/>
              <a:ext cx="1152127" cy="1200329"/>
            </a:xfrm>
            <a:prstGeom prst="rect">
              <a:avLst/>
            </a:prstGeom>
          </p:spPr>
          <p:txBody>
            <a:bodyPr wrap="square">
              <a:spAutoFit/>
            </a:bodyPr>
            <a:lstStyle/>
            <a:p>
              <a:pPr algn="ctr"/>
              <a:r>
                <a:rPr lang="zh-CN" altLang="en-US" sz="3600" b="1" dirty="0">
                  <a:solidFill>
                    <a:schemeClr val="accent2"/>
                  </a:solidFill>
                  <a:latin typeface="+mj-ea"/>
                  <a:ea typeface="+mj-ea"/>
                </a:rPr>
                <a:t>综上所述</a:t>
              </a:r>
            </a:p>
          </p:txBody>
        </p:sp>
      </p:grpSp>
      <p:sp>
        <p:nvSpPr>
          <p:cNvPr id="6" name="等腰三角形 5"/>
          <p:cNvSpPr/>
          <p:nvPr/>
        </p:nvSpPr>
        <p:spPr bwMode="auto">
          <a:xfrm rot="5400000">
            <a:off x="3445306" y="3225697"/>
            <a:ext cx="286744" cy="308430"/>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圆角矩形 6"/>
          <p:cNvSpPr/>
          <p:nvPr/>
        </p:nvSpPr>
        <p:spPr bwMode="auto">
          <a:xfrm>
            <a:off x="4010149" y="836712"/>
            <a:ext cx="7488832" cy="5184576"/>
          </a:xfrm>
          <a:prstGeom prst="roundRect">
            <a:avLst>
              <a:gd name="adj" fmla="val 2830"/>
            </a:avLst>
          </a:prstGeom>
          <a:solidFill>
            <a:srgbClr val="F2F2F2"/>
          </a:solidFill>
          <a:ln w="9525" cmpd="sng">
            <a:solidFill>
              <a:schemeClr val="bg1">
                <a:lumMod val="40000"/>
                <a:lumOff val="60000"/>
              </a:schemeClr>
            </a:solidFill>
            <a:miter lim="800000"/>
          </a:ln>
        </p:spPr>
        <p:txBody>
          <a:bodyPr/>
          <a:lstStyle/>
          <a:p>
            <a:endParaRPr lang="zh-CN" altLang="en-US" dirty="0"/>
          </a:p>
        </p:txBody>
      </p:sp>
      <p:sp>
        <p:nvSpPr>
          <p:cNvPr id="20" name="矩形 19"/>
          <p:cNvSpPr/>
          <p:nvPr/>
        </p:nvSpPr>
        <p:spPr>
          <a:xfrm>
            <a:off x="4467769" y="1232161"/>
            <a:ext cx="6743179" cy="3816429"/>
          </a:xfrm>
          <a:prstGeom prst="rect">
            <a:avLst/>
          </a:prstGeom>
          <a:noFill/>
        </p:spPr>
        <p:txBody>
          <a:bodyPr wrap="square" rtlCol="0">
            <a:spAutoFit/>
          </a:bodyPr>
          <a:lstStyle/>
          <a:p>
            <a:pPr algn="just"/>
            <a:r>
              <a:rPr lang="zh-CN" altLang="en-US" sz="2200" dirty="0">
                <a:solidFill>
                  <a:schemeClr val="bg1"/>
                </a:solidFill>
                <a:latin typeface="+mn-ea"/>
                <a:ea typeface="+mn-ea"/>
              </a:rPr>
              <a:t>党支部</a:t>
            </a:r>
            <a:r>
              <a:rPr lang="en-US" altLang="zh-CN" sz="2200" dirty="0">
                <a:solidFill>
                  <a:schemeClr val="bg1"/>
                </a:solidFill>
                <a:latin typeface="+mn-ea"/>
                <a:ea typeface="+mn-ea"/>
              </a:rPr>
              <a:t>2015</a:t>
            </a:r>
            <a:r>
              <a:rPr lang="zh-CN" altLang="en-US" sz="2200" dirty="0">
                <a:solidFill>
                  <a:schemeClr val="bg1"/>
                </a:solidFill>
                <a:latin typeface="+mn-ea"/>
                <a:ea typeface="+mn-ea"/>
              </a:rPr>
              <a:t>年的党支部风廉政建设工作，已严格按照厂党委、厂纪检监察室的总体部署，严格按照</a:t>
            </a:r>
            <a:r>
              <a:rPr lang="en-US" altLang="zh-CN" sz="2200" dirty="0">
                <a:solidFill>
                  <a:schemeClr val="bg1"/>
                </a:solidFill>
                <a:latin typeface="+mn-ea"/>
                <a:ea typeface="+mn-ea"/>
              </a:rPr>
              <a:t>《</a:t>
            </a:r>
            <a:r>
              <a:rPr lang="zh-CN" altLang="en-US" sz="2200" dirty="0">
                <a:solidFill>
                  <a:schemeClr val="bg1"/>
                </a:solidFill>
                <a:latin typeface="+mn-ea"/>
                <a:ea typeface="+mn-ea"/>
              </a:rPr>
              <a:t>党风廉政责任制</a:t>
            </a:r>
            <a:r>
              <a:rPr lang="en-US" altLang="zh-CN" sz="2200" dirty="0">
                <a:solidFill>
                  <a:schemeClr val="bg1"/>
                </a:solidFill>
                <a:latin typeface="+mn-ea"/>
                <a:ea typeface="+mn-ea"/>
              </a:rPr>
              <a:t>》</a:t>
            </a:r>
            <a:r>
              <a:rPr lang="zh-CN" altLang="en-US" sz="2200" dirty="0">
                <a:solidFill>
                  <a:schemeClr val="bg1"/>
                </a:solidFill>
                <a:latin typeface="+mn-ea"/>
                <a:ea typeface="+mn-ea"/>
              </a:rPr>
              <a:t>的各项要求，认真执行党风廉政建设责任制的一系列制度规定，有力地推动了反腐倡廉各项工作任务的落实，有效地促进了公司党员干部廉洁勤政建设。在今后的工作中，我们将一如既往地严格按照上级的要求，以十八大精神为指导，与时俱进，开拓创新，强化职责，坚定不移地把党风廉政建设责任制各项规定摆到重要议事日程上来，采取有力措施切实抓紧、抓好、抓出成效，不断带动和促进整个公司各项工作的全面进步。</a:t>
            </a:r>
          </a:p>
        </p:txBody>
      </p:sp>
    </p:spTree>
  </p:cSld>
  <p:clrMapOvr>
    <a:masterClrMapping/>
  </p:clrMapOvr>
  <p:transition spd="slow" advTm="563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8" presetClass="emph" presetSubtype="0" fill="hold" nodeType="withEffect">
                                  <p:stCondLst>
                                    <p:cond delay="0"/>
                                  </p:stCondLst>
                                  <p:childTnLst>
                                    <p:animRot by="21600000">
                                      <p:cBhvr>
                                        <p:cTn id="15" dur="500" fill="hold"/>
                                        <p:tgtEl>
                                          <p:spTgt spid="3"/>
                                        </p:tgtEl>
                                        <p:attrNameLst>
                                          <p:attrName>r</p:attrName>
                                        </p:attrNameLst>
                                      </p:cBhvr>
                                    </p:animRo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400"/>
                                        <p:tgtEl>
                                          <p:spTgt spid="6"/>
                                        </p:tgtEl>
                                        <p:attrNameLst>
                                          <p:attrName>ppt_x</p:attrName>
                                        </p:attrNameLst>
                                      </p:cBhvr>
                                      <p:tavLst>
                                        <p:tav tm="0">
                                          <p:val>
                                            <p:strVal val="#ppt_x-#ppt_w*1.125000"/>
                                          </p:val>
                                        </p:tav>
                                        <p:tav tm="100000">
                                          <p:val>
                                            <p:strVal val="#ppt_x"/>
                                          </p:val>
                                        </p:tav>
                                      </p:tavLst>
                                    </p:anim>
                                    <p:animEffect transition="in" filter="wipe(right)">
                                      <p:cBhvr>
                                        <p:cTn id="20" dur="400"/>
                                        <p:tgtEl>
                                          <p:spTgt spid="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65" y="2319328"/>
            <a:ext cx="1692163" cy="3315255"/>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16" y="4509121"/>
            <a:ext cx="5235867" cy="234888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6" name="TextBox 5"/>
          <p:cNvSpPr txBox="1"/>
          <p:nvPr/>
        </p:nvSpPr>
        <p:spPr>
          <a:xfrm>
            <a:off x="5594325" y="1122412"/>
            <a:ext cx="5548109" cy="1446550"/>
          </a:xfrm>
          <a:prstGeom prst="rect">
            <a:avLst/>
          </a:prstGeom>
          <a:noFill/>
        </p:spPr>
        <p:txBody>
          <a:bodyPr wrap="square" rtlCol="0">
            <a:spAutoFit/>
          </a:bodyPr>
          <a:lstStyle/>
          <a:p>
            <a:pPr algn="r"/>
            <a:r>
              <a:rPr lang="zh-CN" altLang="en-US" sz="8800" b="1" dirty="0">
                <a:solidFill>
                  <a:srgbClr val="A92F2F"/>
                </a:solidFill>
                <a:latin typeface="微软雅黑" panose="020B0503020204020204" pitchFamily="34" charset="-122"/>
                <a:ea typeface="微软雅黑" panose="020B0503020204020204" pitchFamily="34" charset="-122"/>
              </a:rPr>
              <a:t>谢谢大家</a:t>
            </a:r>
          </a:p>
        </p:txBody>
      </p:sp>
    </p:spTree>
  </p:cSld>
  <p:clrMapOvr>
    <a:masterClrMapping/>
  </p:clrMapOvr>
  <p:transition spd="slow" advTm="635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600"/>
                                        <p:tgtEl>
                                          <p:spTgt spid="4"/>
                                        </p:tgtEl>
                                      </p:cBhvr>
                                    </p:animEffect>
                                    <p:anim calcmode="lin" valueType="num">
                                      <p:cBhvr>
                                        <p:cTn id="18" dur="600" fill="hold"/>
                                        <p:tgtEl>
                                          <p:spTgt spid="4"/>
                                        </p:tgtEl>
                                        <p:attrNameLst>
                                          <p:attrName>ppt_x</p:attrName>
                                        </p:attrNameLst>
                                      </p:cBhvr>
                                      <p:tavLst>
                                        <p:tav tm="0">
                                          <p:val>
                                            <p:strVal val="#ppt_x"/>
                                          </p:val>
                                        </p:tav>
                                        <p:tav tm="100000">
                                          <p:val>
                                            <p:strVal val="#ppt_x"/>
                                          </p:val>
                                        </p:tav>
                                      </p:tavLst>
                                    </p:anim>
                                    <p:anim calcmode="lin" valueType="num">
                                      <p:cBhvr>
                                        <p:cTn id="19" dur="6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500" autoRev="1" fill="hold">
                                          <p:stCondLst>
                                            <p:cond delay="0"/>
                                          </p:stCondLst>
                                        </p:cTn>
                                        <p:tgtEl>
                                          <p:spTgt spid="6"/>
                                        </p:tgtEl>
                                        <p:attrNameLst>
                                          <p:attrName>ppt_w</p:attrName>
                                        </p:attrNameLst>
                                      </p:cBhvr>
                                    </p:anim>
                                    <p:anim by="(#ppt_w*0.50)" calcmode="lin" valueType="num">
                                      <p:cBhvr>
                                        <p:cTn id="24" dur="500" decel="50000" autoRev="1" fill="hold">
                                          <p:stCondLst>
                                            <p:cond delay="0"/>
                                          </p:stCondLst>
                                        </p:cTn>
                                        <p:tgtEl>
                                          <p:spTgt spid="6"/>
                                        </p:tgtEl>
                                        <p:attrNameLst>
                                          <p:attrName>ppt_x</p:attrName>
                                        </p:attrNameLst>
                                      </p:cBhvr>
                                    </p:anim>
                                    <p:anim from="(-#ppt_h/2)" to="(#ppt_y)" calcmode="lin" valueType="num">
                                      <p:cBhvr>
                                        <p:cTn id="25" dur="1000" fill="hold">
                                          <p:stCondLst>
                                            <p:cond delay="0"/>
                                          </p:stCondLst>
                                        </p:cTn>
                                        <p:tgtEl>
                                          <p:spTgt spid="6"/>
                                        </p:tgtEl>
                                        <p:attrNameLst>
                                          <p:attrName>ppt_y</p:attrName>
                                        </p:attrNameLst>
                                      </p:cBhvr>
                                    </p:anim>
                                    <p:animRot by="21600000">
                                      <p:cBhvr>
                                        <p:cTn id="2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4" name="矩形 3"/>
          <p:cNvSpPr/>
          <p:nvPr/>
        </p:nvSpPr>
        <p:spPr bwMode="auto">
          <a:xfrm>
            <a:off x="1669888" y="1741103"/>
            <a:ext cx="8856984" cy="4104456"/>
          </a:xfrm>
          <a:prstGeom prst="rect">
            <a:avLst/>
          </a:prstGeom>
          <a:solidFill>
            <a:srgbClr val="F8F8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1669888" y="993229"/>
            <a:ext cx="8856984" cy="67791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TextBox 6"/>
          <p:cNvSpPr txBox="1"/>
          <p:nvPr/>
        </p:nvSpPr>
        <p:spPr>
          <a:xfrm>
            <a:off x="2209949" y="1044025"/>
            <a:ext cx="1368152" cy="584775"/>
          </a:xfrm>
          <a:prstGeom prst="rect">
            <a:avLst/>
          </a:prstGeom>
          <a:noFill/>
        </p:spPr>
        <p:txBody>
          <a:bodyPr wrap="square" rtlCol="0">
            <a:spAutoFit/>
          </a:bodyPr>
          <a:lstStyle/>
          <a:p>
            <a:r>
              <a:rPr lang="zh-CN" altLang="en-US" sz="3200" b="1" dirty="0">
                <a:solidFill>
                  <a:schemeClr val="accent2"/>
                </a:solidFill>
                <a:latin typeface="+mn-ea"/>
                <a:ea typeface="+mn-ea"/>
              </a:rPr>
              <a:t>前   言</a:t>
            </a:r>
          </a:p>
        </p:txBody>
      </p:sp>
      <p:sp>
        <p:nvSpPr>
          <p:cNvPr id="14" name="TextBox 13"/>
          <p:cNvSpPr txBox="1"/>
          <p:nvPr/>
        </p:nvSpPr>
        <p:spPr>
          <a:xfrm>
            <a:off x="2065933" y="2060848"/>
            <a:ext cx="7920880" cy="3139321"/>
          </a:xfrm>
          <a:prstGeom prst="rect">
            <a:avLst/>
          </a:prstGeom>
          <a:noFill/>
        </p:spPr>
        <p:txBody>
          <a:bodyPr wrap="square" rtlCol="0">
            <a:spAutoFit/>
          </a:bodyPr>
          <a:lstStyle/>
          <a:p>
            <a:pPr algn="just">
              <a:lnSpc>
                <a:spcPct val="150000"/>
              </a:lnSpc>
            </a:pPr>
            <a:r>
              <a:rPr lang="en-US" altLang="zh-CN" sz="2200" dirty="0">
                <a:solidFill>
                  <a:schemeClr val="bg1"/>
                </a:solidFill>
                <a:latin typeface="+mj-ea"/>
                <a:ea typeface="+mj-ea"/>
              </a:rPr>
              <a:t>2015</a:t>
            </a:r>
            <a:r>
              <a:rPr lang="zh-CN" altLang="en-US" sz="2200" dirty="0">
                <a:solidFill>
                  <a:schemeClr val="bg1"/>
                </a:solidFill>
                <a:latin typeface="+mj-ea"/>
                <a:ea typeface="+mj-ea"/>
              </a:rPr>
              <a:t>年党风廉政建设工作在上级党委的正确领导下，在上级纪委的指导下，以十八精神为指导，以党的群众路线教育实践活动为主线，以抓教育、抓制度、抓监督为重点，狠抓党风廉政建设责任制落实，进一步加强机关作风和效能建设，提升了干部队伍素质，转变工作作风，强化服务，务求实效，进一步把反腐倡廉工作提高到一个新水平。</a:t>
            </a:r>
          </a:p>
        </p:txBody>
      </p:sp>
      <p:sp>
        <p:nvSpPr>
          <p:cNvPr id="44" name="Freeform 10"/>
          <p:cNvSpPr>
            <a:spLocks noEditPoints="1"/>
          </p:cNvSpPr>
          <p:nvPr/>
        </p:nvSpPr>
        <p:spPr bwMode="auto">
          <a:xfrm>
            <a:off x="1854657" y="1176868"/>
            <a:ext cx="317500" cy="319087"/>
          </a:xfrm>
          <a:custGeom>
            <a:avLst/>
            <a:gdLst>
              <a:gd name="T0" fmla="*/ 221 w 442"/>
              <a:gd name="T1" fmla="*/ 0 h 442"/>
              <a:gd name="T2" fmla="*/ 442 w 442"/>
              <a:gd name="T3" fmla="*/ 221 h 442"/>
              <a:gd name="T4" fmla="*/ 221 w 442"/>
              <a:gd name="T5" fmla="*/ 442 h 442"/>
              <a:gd name="T6" fmla="*/ 0 w 442"/>
              <a:gd name="T7" fmla="*/ 221 h 442"/>
              <a:gd name="T8" fmla="*/ 221 w 442"/>
              <a:gd name="T9" fmla="*/ 0 h 442"/>
              <a:gd name="T10" fmla="*/ 221 w 442"/>
              <a:gd name="T11" fmla="*/ 45 h 442"/>
              <a:gd name="T12" fmla="*/ 398 w 442"/>
              <a:gd name="T13" fmla="*/ 221 h 442"/>
              <a:gd name="T14" fmla="*/ 221 w 442"/>
              <a:gd name="T15" fmla="*/ 398 h 442"/>
              <a:gd name="T16" fmla="*/ 44 w 442"/>
              <a:gd name="T17" fmla="*/ 221 h 442"/>
              <a:gd name="T18" fmla="*/ 221 w 442"/>
              <a:gd name="T19" fmla="*/ 45 h 442"/>
              <a:gd name="T20" fmla="*/ 366 w 442"/>
              <a:gd name="T21" fmla="*/ 230 h 442"/>
              <a:gd name="T22" fmla="*/ 257 w 442"/>
              <a:gd name="T23" fmla="*/ 293 h 442"/>
              <a:gd name="T24" fmla="*/ 147 w 442"/>
              <a:gd name="T25" fmla="*/ 356 h 442"/>
              <a:gd name="T26" fmla="*/ 147 w 442"/>
              <a:gd name="T27" fmla="*/ 230 h 442"/>
              <a:gd name="T28" fmla="*/ 147 w 442"/>
              <a:gd name="T29" fmla="*/ 104 h 442"/>
              <a:gd name="T30" fmla="*/ 257 w 442"/>
              <a:gd name="T31" fmla="*/ 167 h 442"/>
              <a:gd name="T32" fmla="*/ 366 w 442"/>
              <a:gd name="T33" fmla="*/ 2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2" h="442">
                <a:moveTo>
                  <a:pt x="221" y="0"/>
                </a:moveTo>
                <a:cubicBezTo>
                  <a:pt x="343" y="0"/>
                  <a:pt x="442" y="99"/>
                  <a:pt x="442" y="221"/>
                </a:cubicBezTo>
                <a:cubicBezTo>
                  <a:pt x="442" y="343"/>
                  <a:pt x="343" y="442"/>
                  <a:pt x="221" y="442"/>
                </a:cubicBezTo>
                <a:cubicBezTo>
                  <a:pt x="99" y="442"/>
                  <a:pt x="0" y="343"/>
                  <a:pt x="0" y="221"/>
                </a:cubicBezTo>
                <a:cubicBezTo>
                  <a:pt x="0" y="99"/>
                  <a:pt x="99" y="0"/>
                  <a:pt x="221" y="0"/>
                </a:cubicBezTo>
                <a:close/>
                <a:moveTo>
                  <a:pt x="221" y="45"/>
                </a:moveTo>
                <a:cubicBezTo>
                  <a:pt x="319" y="45"/>
                  <a:pt x="398" y="124"/>
                  <a:pt x="398" y="221"/>
                </a:cubicBezTo>
                <a:cubicBezTo>
                  <a:pt x="398" y="319"/>
                  <a:pt x="319" y="398"/>
                  <a:pt x="221" y="398"/>
                </a:cubicBezTo>
                <a:cubicBezTo>
                  <a:pt x="124" y="398"/>
                  <a:pt x="44" y="319"/>
                  <a:pt x="44" y="221"/>
                </a:cubicBezTo>
                <a:cubicBezTo>
                  <a:pt x="44" y="124"/>
                  <a:pt x="124" y="45"/>
                  <a:pt x="221" y="45"/>
                </a:cubicBezTo>
                <a:close/>
                <a:moveTo>
                  <a:pt x="366" y="230"/>
                </a:moveTo>
                <a:lnTo>
                  <a:pt x="257" y="293"/>
                </a:lnTo>
                <a:lnTo>
                  <a:pt x="147" y="356"/>
                </a:lnTo>
                <a:lnTo>
                  <a:pt x="147" y="230"/>
                </a:lnTo>
                <a:lnTo>
                  <a:pt x="147" y="104"/>
                </a:lnTo>
                <a:lnTo>
                  <a:pt x="257" y="167"/>
                </a:lnTo>
                <a:lnTo>
                  <a:pt x="366"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advTm="5782">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400" fill="hold"/>
                                            <p:tgtEl>
                                              <p:spTgt spid="41"/>
                                            </p:tgtEl>
                                            <p:attrNameLst>
                                              <p:attrName>ppt_w</p:attrName>
                                            </p:attrNameLst>
                                          </p:cBhvr>
                                          <p:tavLst>
                                            <p:tav tm="0">
                                              <p:val>
                                                <p:fltVal val="0"/>
                                              </p:val>
                                            </p:tav>
                                            <p:tav tm="100000">
                                              <p:val>
                                                <p:strVal val="#ppt_w"/>
                                              </p:val>
                                            </p:tav>
                                          </p:tavLst>
                                        </p:anim>
                                        <p:anim calcmode="lin" valueType="num">
                                          <p:cBhvr>
                                            <p:cTn id="8" dur="400" fill="hold"/>
                                            <p:tgtEl>
                                              <p:spTgt spid="41"/>
                                            </p:tgtEl>
                                            <p:attrNameLst>
                                              <p:attrName>ppt_h</p:attrName>
                                            </p:attrNameLst>
                                          </p:cBhvr>
                                          <p:tavLst>
                                            <p:tav tm="0">
                                              <p:val>
                                                <p:fltVal val="0"/>
                                              </p:val>
                                            </p:tav>
                                            <p:tav tm="100000">
                                              <p:val>
                                                <p:strVal val="#ppt_h"/>
                                              </p:val>
                                            </p:tav>
                                          </p:tavLst>
                                        </p:anim>
                                        <p:anim calcmode="lin" valueType="num">
                                          <p:cBhvr>
                                            <p:cTn id="9" dur="400" fill="hold"/>
                                            <p:tgtEl>
                                              <p:spTgt spid="41"/>
                                            </p:tgtEl>
                                            <p:attrNameLst>
                                              <p:attrName>style.rotation</p:attrName>
                                            </p:attrNameLst>
                                          </p:cBhvr>
                                          <p:tavLst>
                                            <p:tav tm="0">
                                              <p:val>
                                                <p:fltVal val="90"/>
                                              </p:val>
                                            </p:tav>
                                            <p:tav tm="100000">
                                              <p:val>
                                                <p:fltVal val="0"/>
                                              </p:val>
                                            </p:tav>
                                          </p:tavLst>
                                        </p:anim>
                                        <p:animEffect transition="in" filter="fade">
                                          <p:cBhvr>
                                            <p:cTn id="10" dur="400"/>
                                            <p:tgtEl>
                                              <p:spTgt spid="4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par>
                              <p:cTn id="19" fill="hold">
                                <p:stCondLst>
                                  <p:cond delay="1500"/>
                                </p:stCondLst>
                                <p:childTnLst>
                                  <p:par>
                                    <p:cTn id="20" presetID="2" presetClass="entr" presetSubtype="8" fill="hold" grpId="0" nodeType="afterEffect" p14:presetBounceEnd="50000">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14:bounceEnd="50000">
                                          <p:cBhvr additive="base">
                                            <p:cTn id="22" dur="4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23" dur="4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by="(-#ppt_w*2)" calcmode="lin" valueType="num">
                                          <p:cBhvr rctx="PPT">
                                            <p:cTn id="27" dur="500" autoRev="1" fill="hold">
                                              <p:stCondLst>
                                                <p:cond delay="0"/>
                                              </p:stCondLst>
                                            </p:cTn>
                                            <p:tgtEl>
                                              <p:spTgt spid="7"/>
                                            </p:tgtEl>
                                            <p:attrNameLst>
                                              <p:attrName>ppt_w</p:attrName>
                                            </p:attrNameLst>
                                          </p:cBhvr>
                                        </p:anim>
                                        <p:anim by="(#ppt_w*0.50)" calcmode="lin" valueType="num">
                                          <p:cBhvr>
                                            <p:cTn id="28" dur="500" decel="50000" autoRev="1" fill="hold">
                                              <p:stCondLst>
                                                <p:cond delay="0"/>
                                              </p:stCondLst>
                                            </p:cTn>
                                            <p:tgtEl>
                                              <p:spTgt spid="7"/>
                                            </p:tgtEl>
                                            <p:attrNameLst>
                                              <p:attrName>ppt_x</p:attrName>
                                            </p:attrNameLst>
                                          </p:cBhvr>
                                        </p:anim>
                                        <p:anim from="(-#ppt_h/2)" to="(#ppt_y)" calcmode="lin" valueType="num">
                                          <p:cBhvr>
                                            <p:cTn id="29" dur="1000" fill="hold">
                                              <p:stCondLst>
                                                <p:cond delay="0"/>
                                              </p:stCondLst>
                                            </p:cTn>
                                            <p:tgtEl>
                                              <p:spTgt spid="7"/>
                                            </p:tgtEl>
                                            <p:attrNameLst>
                                              <p:attrName>ppt_y</p:attrName>
                                            </p:attrNameLst>
                                          </p:cBhvr>
                                        </p:anim>
                                        <p:animRot by="21600000">
                                          <p:cBhvr>
                                            <p:cTn id="30" dur="1000" fill="hold">
                                              <p:stCondLst>
                                                <p:cond delay="0"/>
                                              </p:stCondLst>
                                            </p:cTn>
                                            <p:tgtEl>
                                              <p:spTgt spid="7"/>
                                            </p:tgtEl>
                                            <p:attrNameLst>
                                              <p:attrName>r</p:attrName>
                                            </p:attrNameLst>
                                          </p:cBhvr>
                                        </p:animRot>
                                      </p:childTnLst>
                                    </p:cTn>
                                  </p:par>
                                </p:childTnLst>
                              </p:cTn>
                            </p:par>
                            <p:par>
                              <p:cTn id="31" fill="hold">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7" grpId="0"/>
          <p:bldP spid="14" grpId="0"/>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400" fill="hold"/>
                                            <p:tgtEl>
                                              <p:spTgt spid="41"/>
                                            </p:tgtEl>
                                            <p:attrNameLst>
                                              <p:attrName>ppt_w</p:attrName>
                                            </p:attrNameLst>
                                          </p:cBhvr>
                                          <p:tavLst>
                                            <p:tav tm="0">
                                              <p:val>
                                                <p:fltVal val="0"/>
                                              </p:val>
                                            </p:tav>
                                            <p:tav tm="100000">
                                              <p:val>
                                                <p:strVal val="#ppt_w"/>
                                              </p:val>
                                            </p:tav>
                                          </p:tavLst>
                                        </p:anim>
                                        <p:anim calcmode="lin" valueType="num">
                                          <p:cBhvr>
                                            <p:cTn id="8" dur="400" fill="hold"/>
                                            <p:tgtEl>
                                              <p:spTgt spid="41"/>
                                            </p:tgtEl>
                                            <p:attrNameLst>
                                              <p:attrName>ppt_h</p:attrName>
                                            </p:attrNameLst>
                                          </p:cBhvr>
                                          <p:tavLst>
                                            <p:tav tm="0">
                                              <p:val>
                                                <p:fltVal val="0"/>
                                              </p:val>
                                            </p:tav>
                                            <p:tav tm="100000">
                                              <p:val>
                                                <p:strVal val="#ppt_h"/>
                                              </p:val>
                                            </p:tav>
                                          </p:tavLst>
                                        </p:anim>
                                        <p:anim calcmode="lin" valueType="num">
                                          <p:cBhvr>
                                            <p:cTn id="9" dur="400" fill="hold"/>
                                            <p:tgtEl>
                                              <p:spTgt spid="41"/>
                                            </p:tgtEl>
                                            <p:attrNameLst>
                                              <p:attrName>style.rotation</p:attrName>
                                            </p:attrNameLst>
                                          </p:cBhvr>
                                          <p:tavLst>
                                            <p:tav tm="0">
                                              <p:val>
                                                <p:fltVal val="90"/>
                                              </p:val>
                                            </p:tav>
                                            <p:tav tm="100000">
                                              <p:val>
                                                <p:fltVal val="0"/>
                                              </p:val>
                                            </p:tav>
                                          </p:tavLst>
                                        </p:anim>
                                        <p:animEffect transition="in" filter="fade">
                                          <p:cBhvr>
                                            <p:cTn id="10" dur="400"/>
                                            <p:tgtEl>
                                              <p:spTgt spid="4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400" fill="hold"/>
                                            <p:tgtEl>
                                              <p:spTgt spid="44"/>
                                            </p:tgtEl>
                                            <p:attrNameLst>
                                              <p:attrName>ppt_x</p:attrName>
                                            </p:attrNameLst>
                                          </p:cBhvr>
                                          <p:tavLst>
                                            <p:tav tm="0">
                                              <p:val>
                                                <p:strVal val="0-#ppt_w/2"/>
                                              </p:val>
                                            </p:tav>
                                            <p:tav tm="100000">
                                              <p:val>
                                                <p:strVal val="#ppt_x"/>
                                              </p:val>
                                            </p:tav>
                                          </p:tavLst>
                                        </p:anim>
                                        <p:anim calcmode="lin" valueType="num">
                                          <p:cBhvr additive="base">
                                            <p:cTn id="23" dur="4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7"/>
                                            </p:tgtEl>
                                            <p:attrNameLst>
                                              <p:attrName>style.visibility</p:attrName>
                                            </p:attrNameLst>
                                          </p:cBhvr>
                                          <p:to>
                                            <p:strVal val="visible"/>
                                          </p:to>
                                        </p:set>
                                        <p:anim by="(-#ppt_w*2)" calcmode="lin" valueType="num">
                                          <p:cBhvr rctx="PPT">
                                            <p:cTn id="27" dur="500" autoRev="1" fill="hold">
                                              <p:stCondLst>
                                                <p:cond delay="0"/>
                                              </p:stCondLst>
                                            </p:cTn>
                                            <p:tgtEl>
                                              <p:spTgt spid="7"/>
                                            </p:tgtEl>
                                            <p:attrNameLst>
                                              <p:attrName>ppt_w</p:attrName>
                                            </p:attrNameLst>
                                          </p:cBhvr>
                                        </p:anim>
                                        <p:anim by="(#ppt_w*0.50)" calcmode="lin" valueType="num">
                                          <p:cBhvr>
                                            <p:cTn id="28" dur="500" decel="50000" autoRev="1" fill="hold">
                                              <p:stCondLst>
                                                <p:cond delay="0"/>
                                              </p:stCondLst>
                                            </p:cTn>
                                            <p:tgtEl>
                                              <p:spTgt spid="7"/>
                                            </p:tgtEl>
                                            <p:attrNameLst>
                                              <p:attrName>ppt_x</p:attrName>
                                            </p:attrNameLst>
                                          </p:cBhvr>
                                        </p:anim>
                                        <p:anim from="(-#ppt_h/2)" to="(#ppt_y)" calcmode="lin" valueType="num">
                                          <p:cBhvr>
                                            <p:cTn id="29" dur="1000" fill="hold">
                                              <p:stCondLst>
                                                <p:cond delay="0"/>
                                              </p:stCondLst>
                                            </p:cTn>
                                            <p:tgtEl>
                                              <p:spTgt spid="7"/>
                                            </p:tgtEl>
                                            <p:attrNameLst>
                                              <p:attrName>ppt_y</p:attrName>
                                            </p:attrNameLst>
                                          </p:cBhvr>
                                        </p:anim>
                                        <p:animRot by="21600000">
                                          <p:cBhvr>
                                            <p:cTn id="30" dur="1000" fill="hold">
                                              <p:stCondLst>
                                                <p:cond delay="0"/>
                                              </p:stCondLst>
                                            </p:cTn>
                                            <p:tgtEl>
                                              <p:spTgt spid="7"/>
                                            </p:tgtEl>
                                            <p:attrNameLst>
                                              <p:attrName>r</p:attrName>
                                            </p:attrNameLst>
                                          </p:cBhvr>
                                        </p:animRot>
                                      </p:childTnLst>
                                    </p:cTn>
                                  </p:par>
                                </p:childTnLst>
                              </p:cTn>
                            </p:par>
                            <p:par>
                              <p:cTn id="31" fill="hold">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7" grpId="0"/>
          <p:bldP spid="14" grpId="0"/>
          <p:bldP spid="4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7" y="146560"/>
            <a:ext cx="11953328" cy="406011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458" y="980728"/>
            <a:ext cx="1350579" cy="272965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697" y="2376542"/>
            <a:ext cx="5823396" cy="3534627"/>
          </a:xfrm>
          <a:prstGeom prst="rect">
            <a:avLst/>
          </a:prstGeom>
        </p:spPr>
      </p:pic>
      <p:sp>
        <p:nvSpPr>
          <p:cNvPr id="12" name="Freeform 5"/>
          <p:cNvSpPr/>
          <p:nvPr/>
        </p:nvSpPr>
        <p:spPr bwMode="auto">
          <a:xfrm>
            <a:off x="837859"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
          <p:cNvSpPr/>
          <p:nvPr/>
        </p:nvSpPr>
        <p:spPr bwMode="auto">
          <a:xfrm flipH="1">
            <a:off x="3002037"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1177372" y="2204864"/>
            <a:ext cx="1896673" cy="1938992"/>
          </a:xfrm>
          <a:prstGeom prst="rect">
            <a:avLst/>
          </a:prstGeom>
          <a:noFill/>
        </p:spPr>
        <p:txBody>
          <a:bodyPr wrap="none" rtlCol="0">
            <a:spAutoFit/>
          </a:bodyPr>
          <a:lstStyle/>
          <a:p>
            <a:r>
              <a:rPr lang="en-US" altLang="zh-CN" sz="12000" b="1" dirty="0">
                <a:solidFill>
                  <a:schemeClr val="accent2"/>
                </a:solidFill>
                <a:latin typeface="+mj-lt"/>
                <a:ea typeface="微软雅黑" panose="020B0503020204020204" pitchFamily="34" charset="-122"/>
              </a:rPr>
              <a:t>01</a:t>
            </a:r>
            <a:endParaRPr lang="zh-CN" altLang="en-US" sz="12000" b="1" dirty="0">
              <a:solidFill>
                <a:schemeClr val="accent2"/>
              </a:solidFill>
              <a:latin typeface="+mj-lt"/>
              <a:ea typeface="微软雅黑" panose="020B0503020204020204" pitchFamily="34" charset="-122"/>
            </a:endParaRPr>
          </a:p>
        </p:txBody>
      </p:sp>
      <p:sp>
        <p:nvSpPr>
          <p:cNvPr id="16" name="TextBox 15"/>
          <p:cNvSpPr txBox="1"/>
          <p:nvPr/>
        </p:nvSpPr>
        <p:spPr>
          <a:xfrm>
            <a:off x="793740" y="4437112"/>
            <a:ext cx="5304641" cy="1569660"/>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t>认真落实党风廉政建设责任制</a:t>
            </a:r>
          </a:p>
        </p:txBody>
      </p:sp>
    </p:spTree>
  </p:cSld>
  <p:clrMapOvr>
    <a:masterClrMapping/>
  </p:clrMapOvr>
  <p:transition spd="slow" advTm="533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 fill="hold"/>
                                        <p:tgtEl>
                                          <p:spTgt spid="13"/>
                                        </p:tgtEl>
                                        <p:attrNameLst>
                                          <p:attrName>ppt_x</p:attrName>
                                        </p:attrNameLst>
                                      </p:cBhvr>
                                      <p:tavLst>
                                        <p:tav tm="0">
                                          <p:val>
                                            <p:strVal val="1+#ppt_w/2"/>
                                          </p:val>
                                        </p:tav>
                                        <p:tav tm="100000">
                                          <p:val>
                                            <p:strVal val="#ppt_x"/>
                                          </p:val>
                                        </p:tav>
                                      </p:tavLst>
                                    </p:anim>
                                    <p:anim calcmode="lin" valueType="num">
                                      <p:cBhvr additive="base">
                                        <p:cTn id="23" dur="3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400" fill="hold"/>
                                        <p:tgtEl>
                                          <p:spTgt spid="14"/>
                                        </p:tgtEl>
                                        <p:attrNameLst>
                                          <p:attrName>ppt_w</p:attrName>
                                        </p:attrNameLst>
                                      </p:cBhvr>
                                      <p:tavLst>
                                        <p:tav tm="0">
                                          <p:val>
                                            <p:fltVal val="0"/>
                                          </p:val>
                                        </p:tav>
                                        <p:tav tm="100000">
                                          <p:val>
                                            <p:strVal val="#ppt_w"/>
                                          </p:val>
                                        </p:tav>
                                      </p:tavLst>
                                    </p:anim>
                                    <p:anim calcmode="lin" valueType="num">
                                      <p:cBhvr>
                                        <p:cTn id="32" dur="400" fill="hold"/>
                                        <p:tgtEl>
                                          <p:spTgt spid="14"/>
                                        </p:tgtEl>
                                        <p:attrNameLst>
                                          <p:attrName>ppt_h</p:attrName>
                                        </p:attrNameLst>
                                      </p:cBhvr>
                                      <p:tavLst>
                                        <p:tav tm="0">
                                          <p:val>
                                            <p:fltVal val="0"/>
                                          </p:val>
                                        </p:tav>
                                        <p:tav tm="100000">
                                          <p:val>
                                            <p:strVal val="#ppt_h"/>
                                          </p:val>
                                        </p:tav>
                                      </p:tavLst>
                                    </p:anim>
                                    <p:anim calcmode="lin" valueType="num">
                                      <p:cBhvr>
                                        <p:cTn id="33" dur="400" fill="hold"/>
                                        <p:tgtEl>
                                          <p:spTgt spid="14"/>
                                        </p:tgtEl>
                                        <p:attrNameLst>
                                          <p:attrName>style.rotation</p:attrName>
                                        </p:attrNameLst>
                                      </p:cBhvr>
                                      <p:tavLst>
                                        <p:tav tm="0">
                                          <p:val>
                                            <p:fltVal val="90"/>
                                          </p:val>
                                        </p:tav>
                                        <p:tav tm="100000">
                                          <p:val>
                                            <p:fltVal val="0"/>
                                          </p:val>
                                        </p:tav>
                                      </p:tavLst>
                                    </p:anim>
                                    <p:animEffect transition="in" filter="fade">
                                      <p:cBhvr>
                                        <p:cTn id="34" dur="400"/>
                                        <p:tgtEl>
                                          <p:spTgt spid="14"/>
                                        </p:tgtEl>
                                      </p:cBhvr>
                                    </p:animEffect>
                                  </p:childTnLst>
                                </p:cTn>
                              </p:par>
                              <p:par>
                                <p:cTn id="35" presetID="8" presetClass="emph" presetSubtype="0" fill="hold" grpId="1" nodeType="withEffect">
                                  <p:stCondLst>
                                    <p:cond delay="0"/>
                                  </p:stCondLst>
                                  <p:childTnLst>
                                    <p:animRot by="21600000">
                                      <p:cBhvr>
                                        <p:cTn id="36" dur="400" fill="hold"/>
                                        <p:tgtEl>
                                          <p:spTgt spid="14"/>
                                        </p:tgtEl>
                                        <p:attrNameLst>
                                          <p:attrName>r</p:attrName>
                                        </p:attrNameLst>
                                      </p:cBhvr>
                                    </p:animRot>
                                  </p:childTnLst>
                                </p:cTn>
                              </p:par>
                            </p:childTnLst>
                          </p:cTn>
                        </p:par>
                        <p:par>
                          <p:cTn id="37" fill="hold">
                            <p:stCondLst>
                              <p:cond delay="2500"/>
                            </p:stCondLst>
                            <p:childTnLst>
                              <p:par>
                                <p:cTn id="38" presetID="56" presetClass="entr" presetSubtype="0" fill="hold" grpId="1"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by="(-#ppt_w*2)" calcmode="lin" valueType="num">
                                      <p:cBhvr rctx="PPT">
                                        <p:cTn id="40" dur="500" autoRev="1" fill="hold">
                                          <p:stCondLst>
                                            <p:cond delay="0"/>
                                          </p:stCondLst>
                                        </p:cTn>
                                        <p:tgtEl>
                                          <p:spTgt spid="16"/>
                                        </p:tgtEl>
                                        <p:attrNameLst>
                                          <p:attrName>ppt_w</p:attrName>
                                        </p:attrNameLst>
                                      </p:cBhvr>
                                    </p:anim>
                                    <p:anim by="(#ppt_w*0.50)" calcmode="lin" valueType="num">
                                      <p:cBhvr>
                                        <p:cTn id="41" dur="500" decel="50000" autoRev="1" fill="hold">
                                          <p:stCondLst>
                                            <p:cond delay="0"/>
                                          </p:stCondLst>
                                        </p:cTn>
                                        <p:tgtEl>
                                          <p:spTgt spid="16"/>
                                        </p:tgtEl>
                                        <p:attrNameLst>
                                          <p:attrName>ppt_x</p:attrName>
                                        </p:attrNameLst>
                                      </p:cBhvr>
                                    </p:anim>
                                    <p:anim from="(-#ppt_h/2)" to="(#ppt_y)" calcmode="lin" valueType="num">
                                      <p:cBhvr>
                                        <p:cTn id="42" dur="1000" fill="hold">
                                          <p:stCondLst>
                                            <p:cond delay="0"/>
                                          </p:stCondLst>
                                        </p:cTn>
                                        <p:tgtEl>
                                          <p:spTgt spid="16"/>
                                        </p:tgtEl>
                                        <p:attrNameLst>
                                          <p:attrName>ppt_y</p:attrName>
                                        </p:attrNameLst>
                                      </p:cBhvr>
                                    </p:anim>
                                    <p:animRot by="21600000">
                                      <p:cBhvr>
                                        <p:cTn id="4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1</a:t>
            </a:r>
            <a:endParaRPr lang="zh-CN" altLang="en-US" sz="2000" dirty="0">
              <a:solidFill>
                <a:schemeClr val="accent2"/>
              </a:solidFill>
            </a:endParaRPr>
          </a:p>
        </p:txBody>
      </p:sp>
      <p:sp>
        <p:nvSpPr>
          <p:cNvPr id="8" name="TextBox 7"/>
          <p:cNvSpPr txBox="1"/>
          <p:nvPr/>
        </p:nvSpPr>
        <p:spPr>
          <a:xfrm>
            <a:off x="1476540" y="116632"/>
            <a:ext cx="6288901" cy="523220"/>
          </a:xfrm>
          <a:prstGeom prst="rect">
            <a:avLst/>
          </a:prstGeom>
          <a:noFill/>
        </p:spPr>
        <p:txBody>
          <a:bodyPr wrap="none" rtlCol="0">
            <a:spAutoFit/>
          </a:bodyPr>
          <a:lstStyle/>
          <a:p>
            <a:r>
              <a:rPr lang="zh-CN" altLang="en-US" sz="2800" b="1" dirty="0">
                <a:solidFill>
                  <a:schemeClr val="bg1"/>
                </a:solidFill>
                <a:latin typeface="+mj-ea"/>
                <a:ea typeface="+mj-ea"/>
              </a:rPr>
              <a:t>班子率先垂范，切实落实廉政责任制度</a:t>
            </a:r>
          </a:p>
        </p:txBody>
      </p:sp>
      <p:sp>
        <p:nvSpPr>
          <p:cNvPr id="28" name="矩形 83"/>
          <p:cNvSpPr>
            <a:spLocks noChangeArrowheads="1"/>
          </p:cNvSpPr>
          <p:nvPr/>
        </p:nvSpPr>
        <p:spPr bwMode="auto">
          <a:xfrm>
            <a:off x="932666" y="1056587"/>
            <a:ext cx="4863139" cy="5249620"/>
          </a:xfrm>
          <a:prstGeom prst="rect">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29" name="TextBox 84"/>
          <p:cNvSpPr txBox="1">
            <a:spLocks noChangeArrowheads="1"/>
          </p:cNvSpPr>
          <p:nvPr/>
        </p:nvSpPr>
        <p:spPr bwMode="auto">
          <a:xfrm>
            <a:off x="1222867" y="1495353"/>
            <a:ext cx="42793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强化公司中层干部，特别是党员干部的责任意识，会更直接更有效地推动党风廉政建设工作的开展，推动党风廉政建设责任制的落实。党风廉政建设的各项工作都渗透在具体的业务工作之中，各部门领导的党风廉政责任意识强，广大职工的满意度高，比较容易信服领导的管理和教育，可以看到党风廉政建设的效果。如果部门管理人员的责任意识不强，甚至把党风廉政建设仅仅看作是党务干部的事，那么党风廉政建设工作推进及工作成果都会大打折扣。</a:t>
            </a:r>
          </a:p>
        </p:txBody>
      </p:sp>
      <p:sp>
        <p:nvSpPr>
          <p:cNvPr id="30" name="Freeform 12"/>
          <p:cNvSpPr/>
          <p:nvPr/>
        </p:nvSpPr>
        <p:spPr bwMode="auto">
          <a:xfrm>
            <a:off x="871701" y="96512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12"/>
          <p:cNvSpPr/>
          <p:nvPr/>
        </p:nvSpPr>
        <p:spPr bwMode="auto">
          <a:xfrm flipH="1" flipV="1">
            <a:off x="5330006" y="58772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054" name="Picture 6" descr="F:\快盘\WPS上传PPT\党政3\素材图\咸宁调研 0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397" y="1401219"/>
            <a:ext cx="5309006" cy="375173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84"/>
          <p:cNvSpPr txBox="1">
            <a:spLocks noChangeArrowheads="1"/>
          </p:cNvSpPr>
          <p:nvPr/>
        </p:nvSpPr>
        <p:spPr bwMode="auto">
          <a:xfrm>
            <a:off x="6488549" y="5285945"/>
            <a:ext cx="4866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公司领导层在开党风廉政会议</a:t>
            </a:r>
          </a:p>
        </p:txBody>
      </p:sp>
    </p:spTree>
  </p:cSld>
  <p:clrMapOvr>
    <a:masterClrMapping/>
  </p:clrMapOvr>
  <p:transition spd="slow" advTm="535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639"/>
                            </p:stCondLst>
                            <p:childTnLst>
                              <p:par>
                                <p:cTn id="24" presetID="1"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35" presetClass="path" presetSubtype="0" accel="50000" decel="50000" fill="hold" grpId="1" nodeType="withEffect">
                                  <p:stCondLst>
                                    <p:cond delay="0"/>
                                  </p:stCondLst>
                                  <p:childTnLst>
                                    <p:animMotion origin="layout" path="M -4.17978E-6 1.85185E-6 L 0.18252 0.3625 " pathEditMode="relative" rAng="0" ptsTypes="AA">
                                      <p:cBhvr>
                                        <p:cTn id="27" dur="500" spd="-99900" fill="hold"/>
                                        <p:tgtEl>
                                          <p:spTgt spid="30"/>
                                        </p:tgtEl>
                                        <p:attrNameLst>
                                          <p:attrName>ppt_x</p:attrName>
                                          <p:attrName>ppt_y</p:attrName>
                                        </p:attrNameLst>
                                      </p:cBhvr>
                                      <p:rCtr x="9119" y="18125"/>
                                    </p:animMotion>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35" presetClass="path" presetSubtype="0" accel="50000" decel="50000" fill="hold" grpId="1" nodeType="withEffect">
                                  <p:stCondLst>
                                    <p:cond delay="0"/>
                                  </p:stCondLst>
                                  <p:childTnLst>
                                    <p:animMotion origin="layout" path="M 3.7687E-6 -1.85185E-6 L -0.18278 -0.3537 " pathEditMode="relative" rAng="0" ptsTypes="AA">
                                      <p:cBhvr>
                                        <p:cTn id="31" dur="500" spd="-99900" fill="hold"/>
                                        <p:tgtEl>
                                          <p:spTgt spid="31"/>
                                        </p:tgtEl>
                                        <p:attrNameLst>
                                          <p:attrName>ppt_x</p:attrName>
                                          <p:attrName>ppt_y</p:attrName>
                                        </p:attrNameLst>
                                      </p:cBhvr>
                                      <p:rCtr x="-9145" y="-17685"/>
                                    </p:animMotion>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par>
                          <p:cTn id="37" fill="hold">
                            <p:stCondLst>
                              <p:cond delay="1639"/>
                            </p:stCondLst>
                            <p:childTnLst>
                              <p:par>
                                <p:cTn id="38" presetID="22" presetClass="entr" presetSubtype="1" fill="hold" nodeType="after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wipe(up)">
                                      <p:cBhvr>
                                        <p:cTn id="40" dur="500"/>
                                        <p:tgtEl>
                                          <p:spTgt spid="29">
                                            <p:txEl>
                                              <p:pRg st="0" end="0"/>
                                            </p:txEl>
                                          </p:spTgt>
                                        </p:tgtEl>
                                      </p:cBhvr>
                                    </p:animEffect>
                                  </p:childTnLst>
                                </p:cTn>
                              </p:par>
                            </p:childTnLst>
                          </p:cTn>
                        </p:par>
                        <p:par>
                          <p:cTn id="41" fill="hold">
                            <p:stCondLst>
                              <p:cond delay="2139"/>
                            </p:stCondLst>
                            <p:childTnLst>
                              <p:par>
                                <p:cTn id="42" presetID="31" presetClass="entr" presetSubtype="0" fill="hold" nodeType="afterEffect">
                                  <p:stCondLst>
                                    <p:cond delay="0"/>
                                  </p:stCondLst>
                                  <p:childTnLst>
                                    <p:set>
                                      <p:cBhvr>
                                        <p:cTn id="43" dur="1" fill="hold">
                                          <p:stCondLst>
                                            <p:cond delay="0"/>
                                          </p:stCondLst>
                                        </p:cTn>
                                        <p:tgtEl>
                                          <p:spTgt spid="2054"/>
                                        </p:tgtEl>
                                        <p:attrNameLst>
                                          <p:attrName>style.visibility</p:attrName>
                                        </p:attrNameLst>
                                      </p:cBhvr>
                                      <p:to>
                                        <p:strVal val="visible"/>
                                      </p:to>
                                    </p:set>
                                    <p:anim calcmode="lin" valueType="num">
                                      <p:cBhvr>
                                        <p:cTn id="44" dur="500" fill="hold"/>
                                        <p:tgtEl>
                                          <p:spTgt spid="2054"/>
                                        </p:tgtEl>
                                        <p:attrNameLst>
                                          <p:attrName>ppt_w</p:attrName>
                                        </p:attrNameLst>
                                      </p:cBhvr>
                                      <p:tavLst>
                                        <p:tav tm="0">
                                          <p:val>
                                            <p:fltVal val="0"/>
                                          </p:val>
                                        </p:tav>
                                        <p:tav tm="100000">
                                          <p:val>
                                            <p:strVal val="#ppt_w"/>
                                          </p:val>
                                        </p:tav>
                                      </p:tavLst>
                                    </p:anim>
                                    <p:anim calcmode="lin" valueType="num">
                                      <p:cBhvr>
                                        <p:cTn id="45" dur="500" fill="hold"/>
                                        <p:tgtEl>
                                          <p:spTgt spid="2054"/>
                                        </p:tgtEl>
                                        <p:attrNameLst>
                                          <p:attrName>ppt_h</p:attrName>
                                        </p:attrNameLst>
                                      </p:cBhvr>
                                      <p:tavLst>
                                        <p:tav tm="0">
                                          <p:val>
                                            <p:fltVal val="0"/>
                                          </p:val>
                                        </p:tav>
                                        <p:tav tm="100000">
                                          <p:val>
                                            <p:strVal val="#ppt_h"/>
                                          </p:val>
                                        </p:tav>
                                      </p:tavLst>
                                    </p:anim>
                                    <p:anim calcmode="lin" valueType="num">
                                      <p:cBhvr>
                                        <p:cTn id="46" dur="500" fill="hold"/>
                                        <p:tgtEl>
                                          <p:spTgt spid="2054"/>
                                        </p:tgtEl>
                                        <p:attrNameLst>
                                          <p:attrName>style.rotation</p:attrName>
                                        </p:attrNameLst>
                                      </p:cBhvr>
                                      <p:tavLst>
                                        <p:tav tm="0">
                                          <p:val>
                                            <p:fltVal val="90"/>
                                          </p:val>
                                        </p:tav>
                                        <p:tav tm="100000">
                                          <p:val>
                                            <p:fltVal val="0"/>
                                          </p:val>
                                        </p:tav>
                                      </p:tavLst>
                                    </p:anim>
                                    <p:animEffect transition="in" filter="fade">
                                      <p:cBhvr>
                                        <p:cTn id="47" dur="500"/>
                                        <p:tgtEl>
                                          <p:spTgt spid="2054"/>
                                        </p:tgtEl>
                                      </p:cBhvr>
                                    </p:animEffect>
                                  </p:childTnLst>
                                </p:cTn>
                              </p:par>
                              <p:par>
                                <p:cTn id="48" presetID="8" presetClass="emph" presetSubtype="0" fill="hold" nodeType="withEffect">
                                  <p:stCondLst>
                                    <p:cond delay="0"/>
                                  </p:stCondLst>
                                  <p:childTnLst>
                                    <p:animRot by="21600000">
                                      <p:cBhvr>
                                        <p:cTn id="49" dur="500" fill="hold"/>
                                        <p:tgtEl>
                                          <p:spTgt spid="2054"/>
                                        </p:tgtEl>
                                        <p:attrNameLst>
                                          <p:attrName>r</p:attrName>
                                        </p:attrNameLst>
                                      </p:cBhvr>
                                    </p:animRot>
                                  </p:childTnLst>
                                </p:cTn>
                              </p:par>
                            </p:childTnLst>
                          </p:cTn>
                        </p:par>
                        <p:par>
                          <p:cTn id="50" fill="hold">
                            <p:stCondLst>
                              <p:cond delay="2639"/>
                            </p:stCondLst>
                            <p:childTnLst>
                              <p:par>
                                <p:cTn id="51" presetID="22" presetClass="entr" presetSubtype="1" fill="hold"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up)">
                                      <p:cBhvr>
                                        <p:cTn id="53"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8" grpId="0" animBg="1" autoUpdateAnimBg="0"/>
      <p:bldP spid="30" grpId="0" animBg="1"/>
      <p:bldP spid="30" grpId="1" animBg="1"/>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1</a:t>
            </a:r>
            <a:endParaRPr lang="zh-CN" altLang="en-US" sz="2000" dirty="0">
              <a:solidFill>
                <a:schemeClr val="accent2"/>
              </a:solidFill>
            </a:endParaRPr>
          </a:p>
        </p:txBody>
      </p:sp>
      <p:sp>
        <p:nvSpPr>
          <p:cNvPr id="8" name="TextBox 7"/>
          <p:cNvSpPr txBox="1"/>
          <p:nvPr/>
        </p:nvSpPr>
        <p:spPr>
          <a:xfrm>
            <a:off x="1476540" y="116632"/>
            <a:ext cx="5211683" cy="523220"/>
          </a:xfrm>
          <a:prstGeom prst="rect">
            <a:avLst/>
          </a:prstGeom>
          <a:noFill/>
        </p:spPr>
        <p:txBody>
          <a:bodyPr wrap="none" rtlCol="0">
            <a:spAutoFit/>
          </a:bodyPr>
          <a:lstStyle/>
          <a:p>
            <a:r>
              <a:rPr lang="zh-CN" altLang="en-US" sz="2800" b="1" dirty="0">
                <a:solidFill>
                  <a:schemeClr val="accent4"/>
                </a:solidFill>
                <a:latin typeface="+mj-ea"/>
                <a:ea typeface="+mj-ea"/>
              </a:rPr>
              <a:t>制订措施，明确任务，责任到人</a:t>
            </a:r>
          </a:p>
        </p:txBody>
      </p:sp>
      <p:sp>
        <p:nvSpPr>
          <p:cNvPr id="5" name="Oval 6"/>
          <p:cNvSpPr>
            <a:spLocks noChangeArrowheads="1"/>
          </p:cNvSpPr>
          <p:nvPr/>
        </p:nvSpPr>
        <p:spPr bwMode="auto">
          <a:xfrm>
            <a:off x="2456011" y="929767"/>
            <a:ext cx="2338390" cy="2338388"/>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9" name="Oval 7"/>
          <p:cNvSpPr>
            <a:spLocks noChangeArrowheads="1"/>
          </p:cNvSpPr>
          <p:nvPr/>
        </p:nvSpPr>
        <p:spPr bwMode="auto">
          <a:xfrm>
            <a:off x="6642238" y="929767"/>
            <a:ext cx="2339700" cy="2338388"/>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0" name="Freeform 8"/>
          <p:cNvSpPr>
            <a:spLocks noEditPoints="1"/>
          </p:cNvSpPr>
          <p:nvPr/>
        </p:nvSpPr>
        <p:spPr bwMode="auto">
          <a:xfrm>
            <a:off x="2766835" y="1429030"/>
            <a:ext cx="1716742" cy="1365262"/>
          </a:xfrm>
          <a:custGeom>
            <a:avLst/>
            <a:gdLst>
              <a:gd name="T0" fmla="*/ 1452 w 1452"/>
              <a:gd name="T1" fmla="*/ 800 h 1155"/>
              <a:gd name="T2" fmla="*/ 758 w 1452"/>
              <a:gd name="T3" fmla="*/ 1034 h 1155"/>
              <a:gd name="T4" fmla="*/ 62 w 1452"/>
              <a:gd name="T5" fmla="*/ 197 h 1155"/>
              <a:gd name="T6" fmla="*/ 740 w 1452"/>
              <a:gd name="T7" fmla="*/ 0 h 1155"/>
              <a:gd name="T8" fmla="*/ 1452 w 1452"/>
              <a:gd name="T9" fmla="*/ 800 h 1155"/>
              <a:gd name="T10" fmla="*/ 684 w 1452"/>
              <a:gd name="T11" fmla="*/ 1155 h 1155"/>
              <a:gd name="T12" fmla="*/ 0 w 1452"/>
              <a:gd name="T13" fmla="*/ 326 h 1155"/>
              <a:gd name="T14" fmla="*/ 49 w 1452"/>
              <a:gd name="T15" fmla="*/ 224 h 1155"/>
              <a:gd name="T16" fmla="*/ 734 w 1452"/>
              <a:gd name="T17" fmla="*/ 1052 h 1155"/>
              <a:gd name="T18" fmla="*/ 684 w 1452"/>
              <a:gd name="T19" fmla="*/ 1155 h 1155"/>
              <a:gd name="T20" fmla="*/ 1399 w 1452"/>
              <a:gd name="T21" fmla="*/ 910 h 1155"/>
              <a:gd name="T22" fmla="*/ 704 w 1452"/>
              <a:gd name="T23" fmla="*/ 1152 h 1155"/>
              <a:gd name="T24" fmla="*/ 725 w 1452"/>
              <a:gd name="T25" fmla="*/ 1108 h 1155"/>
              <a:gd name="T26" fmla="*/ 1420 w 1452"/>
              <a:gd name="T27" fmla="*/ 866 h 1155"/>
              <a:gd name="T28" fmla="*/ 1399 w 1452"/>
              <a:gd name="T29" fmla="*/ 91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2" h="1155">
                <a:moveTo>
                  <a:pt x="1452" y="800"/>
                </a:moveTo>
                <a:lnTo>
                  <a:pt x="758" y="1034"/>
                </a:lnTo>
                <a:lnTo>
                  <a:pt x="62" y="197"/>
                </a:lnTo>
                <a:lnTo>
                  <a:pt x="740" y="0"/>
                </a:lnTo>
                <a:lnTo>
                  <a:pt x="1452" y="800"/>
                </a:lnTo>
                <a:close/>
                <a:moveTo>
                  <a:pt x="684" y="1155"/>
                </a:moveTo>
                <a:lnTo>
                  <a:pt x="0" y="326"/>
                </a:lnTo>
                <a:lnTo>
                  <a:pt x="49" y="224"/>
                </a:lnTo>
                <a:lnTo>
                  <a:pt x="734" y="1052"/>
                </a:lnTo>
                <a:lnTo>
                  <a:pt x="684" y="1155"/>
                </a:lnTo>
                <a:close/>
                <a:moveTo>
                  <a:pt x="1399" y="910"/>
                </a:moveTo>
                <a:lnTo>
                  <a:pt x="704" y="1152"/>
                </a:lnTo>
                <a:lnTo>
                  <a:pt x="725" y="1108"/>
                </a:lnTo>
                <a:lnTo>
                  <a:pt x="1420" y="866"/>
                </a:lnTo>
                <a:lnTo>
                  <a:pt x="1399" y="91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9"/>
          <p:cNvSpPr>
            <a:spLocks noEditPoints="1"/>
          </p:cNvSpPr>
          <p:nvPr/>
        </p:nvSpPr>
        <p:spPr bwMode="auto">
          <a:xfrm>
            <a:off x="7259951" y="1345509"/>
            <a:ext cx="1104276" cy="1506904"/>
          </a:xfrm>
          <a:custGeom>
            <a:avLst/>
            <a:gdLst>
              <a:gd name="T0" fmla="*/ 123 w 934"/>
              <a:gd name="T1" fmla="*/ 207 h 1274"/>
              <a:gd name="T2" fmla="*/ 103 w 934"/>
              <a:gd name="T3" fmla="*/ 1274 h 1274"/>
              <a:gd name="T4" fmla="*/ 934 w 934"/>
              <a:gd name="T5" fmla="*/ 313 h 1274"/>
              <a:gd name="T6" fmla="*/ 863 w 934"/>
              <a:gd name="T7" fmla="*/ 336 h 1274"/>
              <a:gd name="T8" fmla="*/ 107 w 934"/>
              <a:gd name="T9" fmla="*/ 1200 h 1274"/>
              <a:gd name="T10" fmla="*/ 404 w 934"/>
              <a:gd name="T11" fmla="*/ 136 h 1274"/>
              <a:gd name="T12" fmla="*/ 530 w 934"/>
              <a:gd name="T13" fmla="*/ 136 h 1274"/>
              <a:gd name="T14" fmla="*/ 465 w 934"/>
              <a:gd name="T15" fmla="*/ 203 h 1274"/>
              <a:gd name="T16" fmla="*/ 326 w 934"/>
              <a:gd name="T17" fmla="*/ 139 h 1274"/>
              <a:gd name="T18" fmla="*/ 171 w 934"/>
              <a:gd name="T19" fmla="*/ 323 h 1274"/>
              <a:gd name="T20" fmla="*/ 762 w 934"/>
              <a:gd name="T21" fmla="*/ 323 h 1274"/>
              <a:gd name="T22" fmla="*/ 607 w 934"/>
              <a:gd name="T23" fmla="*/ 139 h 1274"/>
              <a:gd name="T24" fmla="*/ 326 w 934"/>
              <a:gd name="T25" fmla="*/ 139 h 1274"/>
              <a:gd name="T26" fmla="*/ 330 w 934"/>
              <a:gd name="T27" fmla="*/ 967 h 1274"/>
              <a:gd name="T28" fmla="*/ 226 w 934"/>
              <a:gd name="T29" fmla="*/ 996 h 1274"/>
              <a:gd name="T30" fmla="*/ 204 w 934"/>
              <a:gd name="T31" fmla="*/ 1019 h 1274"/>
              <a:gd name="T32" fmla="*/ 330 w 934"/>
              <a:gd name="T33" fmla="*/ 1029 h 1274"/>
              <a:gd name="T34" fmla="*/ 197 w 934"/>
              <a:gd name="T35" fmla="*/ 1093 h 1274"/>
              <a:gd name="T36" fmla="*/ 362 w 934"/>
              <a:gd name="T37" fmla="*/ 1012 h 1274"/>
              <a:gd name="T38" fmla="*/ 362 w 934"/>
              <a:gd name="T39" fmla="*/ 961 h 1274"/>
              <a:gd name="T40" fmla="*/ 165 w 934"/>
              <a:gd name="T41" fmla="*/ 971 h 1274"/>
              <a:gd name="T42" fmla="*/ 320 w 934"/>
              <a:gd name="T43" fmla="*/ 1135 h 1274"/>
              <a:gd name="T44" fmla="*/ 320 w 934"/>
              <a:gd name="T45" fmla="*/ 500 h 1274"/>
              <a:gd name="T46" fmla="*/ 226 w 934"/>
              <a:gd name="T47" fmla="*/ 529 h 1274"/>
              <a:gd name="T48" fmla="*/ 258 w 934"/>
              <a:gd name="T49" fmla="*/ 613 h 1274"/>
              <a:gd name="T50" fmla="*/ 197 w 934"/>
              <a:gd name="T51" fmla="*/ 635 h 1274"/>
              <a:gd name="T52" fmla="*/ 320 w 934"/>
              <a:gd name="T53" fmla="*/ 468 h 1274"/>
              <a:gd name="T54" fmla="*/ 165 w 934"/>
              <a:gd name="T55" fmla="*/ 632 h 1274"/>
              <a:gd name="T56" fmla="*/ 361 w 934"/>
              <a:gd name="T57" fmla="*/ 537 h 1274"/>
              <a:gd name="T58" fmla="*/ 359 w 934"/>
              <a:gd name="T59" fmla="*/ 494 h 1274"/>
              <a:gd name="T60" fmla="*/ 330 w 934"/>
              <a:gd name="T61" fmla="*/ 751 h 1274"/>
              <a:gd name="T62" fmla="*/ 204 w 934"/>
              <a:gd name="T63" fmla="*/ 784 h 1274"/>
              <a:gd name="T64" fmla="*/ 330 w 934"/>
              <a:gd name="T65" fmla="*/ 868 h 1274"/>
              <a:gd name="T66" fmla="*/ 361 w 934"/>
              <a:gd name="T67" fmla="*/ 727 h 1274"/>
              <a:gd name="T68" fmla="*/ 165 w 934"/>
              <a:gd name="T69" fmla="*/ 735 h 1274"/>
              <a:gd name="T70" fmla="*/ 330 w 934"/>
              <a:gd name="T71" fmla="*/ 900 h 1274"/>
              <a:gd name="T72" fmla="*/ 432 w 934"/>
              <a:gd name="T73" fmla="*/ 694 h 1274"/>
              <a:gd name="T74" fmla="*/ 488 w 934"/>
              <a:gd name="T75" fmla="*/ 1080 h 1274"/>
              <a:gd name="T76" fmla="*/ 749 w 934"/>
              <a:gd name="T77" fmla="*/ 1000 h 1274"/>
              <a:gd name="T78" fmla="*/ 478 w 934"/>
              <a:gd name="T79" fmla="*/ 1071 h 1274"/>
              <a:gd name="T80" fmla="*/ 749 w 934"/>
              <a:gd name="T81" fmla="*/ 758 h 1274"/>
              <a:gd name="T82" fmla="*/ 478 w 934"/>
              <a:gd name="T83" fmla="*/ 613 h 1274"/>
              <a:gd name="T84" fmla="*/ 478 w 934"/>
              <a:gd name="T85" fmla="*/ 526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4" h="1274">
                <a:moveTo>
                  <a:pt x="71" y="336"/>
                </a:moveTo>
                <a:cubicBezTo>
                  <a:pt x="71" y="300"/>
                  <a:pt x="88" y="282"/>
                  <a:pt x="123" y="281"/>
                </a:cubicBezTo>
                <a:lnTo>
                  <a:pt x="123" y="207"/>
                </a:lnTo>
                <a:cubicBezTo>
                  <a:pt x="58" y="208"/>
                  <a:pt x="0" y="250"/>
                  <a:pt x="0" y="313"/>
                </a:cubicBezTo>
                <a:lnTo>
                  <a:pt x="0" y="1171"/>
                </a:lnTo>
                <a:cubicBezTo>
                  <a:pt x="0" y="1223"/>
                  <a:pt x="51" y="1274"/>
                  <a:pt x="103" y="1274"/>
                </a:cubicBezTo>
                <a:lnTo>
                  <a:pt x="830" y="1274"/>
                </a:lnTo>
                <a:cubicBezTo>
                  <a:pt x="883" y="1274"/>
                  <a:pt x="934" y="1223"/>
                  <a:pt x="934" y="1171"/>
                </a:cubicBezTo>
                <a:lnTo>
                  <a:pt x="934" y="313"/>
                </a:lnTo>
                <a:cubicBezTo>
                  <a:pt x="934" y="250"/>
                  <a:pt x="876" y="208"/>
                  <a:pt x="811" y="207"/>
                </a:cubicBezTo>
                <a:lnTo>
                  <a:pt x="811" y="281"/>
                </a:lnTo>
                <a:cubicBezTo>
                  <a:pt x="846" y="282"/>
                  <a:pt x="863" y="300"/>
                  <a:pt x="863" y="336"/>
                </a:cubicBezTo>
                <a:lnTo>
                  <a:pt x="863" y="1148"/>
                </a:lnTo>
                <a:cubicBezTo>
                  <a:pt x="863" y="1174"/>
                  <a:pt x="852" y="1200"/>
                  <a:pt x="827" y="1200"/>
                </a:cubicBezTo>
                <a:lnTo>
                  <a:pt x="107" y="1200"/>
                </a:lnTo>
                <a:cubicBezTo>
                  <a:pt x="79" y="1200"/>
                  <a:pt x="71" y="1170"/>
                  <a:pt x="71" y="1142"/>
                </a:cubicBezTo>
                <a:lnTo>
                  <a:pt x="71" y="336"/>
                </a:lnTo>
                <a:close/>
                <a:moveTo>
                  <a:pt x="404" y="136"/>
                </a:moveTo>
                <a:cubicBezTo>
                  <a:pt x="404" y="106"/>
                  <a:pt x="432" y="78"/>
                  <a:pt x="462" y="78"/>
                </a:cubicBezTo>
                <a:lnTo>
                  <a:pt x="472" y="78"/>
                </a:lnTo>
                <a:cubicBezTo>
                  <a:pt x="501" y="78"/>
                  <a:pt x="530" y="106"/>
                  <a:pt x="530" y="136"/>
                </a:cubicBezTo>
                <a:lnTo>
                  <a:pt x="530" y="142"/>
                </a:lnTo>
                <a:cubicBezTo>
                  <a:pt x="530" y="175"/>
                  <a:pt x="501" y="203"/>
                  <a:pt x="468" y="203"/>
                </a:cubicBezTo>
                <a:lnTo>
                  <a:pt x="465" y="203"/>
                </a:lnTo>
                <a:cubicBezTo>
                  <a:pt x="432" y="203"/>
                  <a:pt x="404" y="175"/>
                  <a:pt x="404" y="142"/>
                </a:cubicBezTo>
                <a:lnTo>
                  <a:pt x="404" y="136"/>
                </a:lnTo>
                <a:close/>
                <a:moveTo>
                  <a:pt x="326" y="139"/>
                </a:moveTo>
                <a:lnTo>
                  <a:pt x="223" y="139"/>
                </a:lnTo>
                <a:cubicBezTo>
                  <a:pt x="188" y="139"/>
                  <a:pt x="171" y="155"/>
                  <a:pt x="171" y="190"/>
                </a:cubicBezTo>
                <a:lnTo>
                  <a:pt x="171" y="323"/>
                </a:lnTo>
                <a:cubicBezTo>
                  <a:pt x="171" y="345"/>
                  <a:pt x="186" y="368"/>
                  <a:pt x="207" y="368"/>
                </a:cubicBezTo>
                <a:lnTo>
                  <a:pt x="727" y="368"/>
                </a:lnTo>
                <a:cubicBezTo>
                  <a:pt x="748" y="368"/>
                  <a:pt x="762" y="345"/>
                  <a:pt x="762" y="323"/>
                </a:cubicBezTo>
                <a:lnTo>
                  <a:pt x="762" y="190"/>
                </a:lnTo>
                <a:cubicBezTo>
                  <a:pt x="762" y="155"/>
                  <a:pt x="746" y="139"/>
                  <a:pt x="711" y="139"/>
                </a:cubicBezTo>
                <a:lnTo>
                  <a:pt x="607" y="139"/>
                </a:lnTo>
                <a:cubicBezTo>
                  <a:pt x="607" y="68"/>
                  <a:pt x="547" y="0"/>
                  <a:pt x="478" y="0"/>
                </a:cubicBezTo>
                <a:lnTo>
                  <a:pt x="456" y="0"/>
                </a:lnTo>
                <a:cubicBezTo>
                  <a:pt x="387" y="0"/>
                  <a:pt x="326" y="68"/>
                  <a:pt x="326" y="139"/>
                </a:cubicBezTo>
                <a:close/>
                <a:moveTo>
                  <a:pt x="197" y="977"/>
                </a:moveTo>
                <a:cubicBezTo>
                  <a:pt x="197" y="970"/>
                  <a:pt x="199" y="967"/>
                  <a:pt x="207" y="967"/>
                </a:cubicBezTo>
                <a:lnTo>
                  <a:pt x="330" y="967"/>
                </a:lnTo>
                <a:lnTo>
                  <a:pt x="330" y="977"/>
                </a:lnTo>
                <a:cubicBezTo>
                  <a:pt x="330" y="987"/>
                  <a:pt x="278" y="1017"/>
                  <a:pt x="268" y="1022"/>
                </a:cubicBezTo>
                <a:cubicBezTo>
                  <a:pt x="260" y="1015"/>
                  <a:pt x="240" y="996"/>
                  <a:pt x="226" y="996"/>
                </a:cubicBezTo>
                <a:lnTo>
                  <a:pt x="223" y="996"/>
                </a:lnTo>
                <a:cubicBezTo>
                  <a:pt x="215" y="996"/>
                  <a:pt x="204" y="1008"/>
                  <a:pt x="204" y="1016"/>
                </a:cubicBezTo>
                <a:lnTo>
                  <a:pt x="204" y="1019"/>
                </a:lnTo>
                <a:cubicBezTo>
                  <a:pt x="204" y="1028"/>
                  <a:pt x="249" y="1077"/>
                  <a:pt x="258" y="1077"/>
                </a:cubicBezTo>
                <a:lnTo>
                  <a:pt x="262" y="1077"/>
                </a:lnTo>
                <a:cubicBezTo>
                  <a:pt x="269" y="1077"/>
                  <a:pt x="319" y="1036"/>
                  <a:pt x="330" y="1029"/>
                </a:cubicBezTo>
                <a:cubicBezTo>
                  <a:pt x="330" y="1046"/>
                  <a:pt x="337" y="1103"/>
                  <a:pt x="320" y="1103"/>
                </a:cubicBezTo>
                <a:lnTo>
                  <a:pt x="207" y="1103"/>
                </a:lnTo>
                <a:cubicBezTo>
                  <a:pt x="199" y="1103"/>
                  <a:pt x="197" y="1101"/>
                  <a:pt x="197" y="1093"/>
                </a:cubicBezTo>
                <a:lnTo>
                  <a:pt x="197" y="977"/>
                </a:lnTo>
                <a:close/>
                <a:moveTo>
                  <a:pt x="320" y="1135"/>
                </a:moveTo>
                <a:cubicBezTo>
                  <a:pt x="381" y="1135"/>
                  <a:pt x="358" y="1069"/>
                  <a:pt x="362" y="1012"/>
                </a:cubicBezTo>
                <a:cubicBezTo>
                  <a:pt x="364" y="984"/>
                  <a:pt x="435" y="959"/>
                  <a:pt x="443" y="932"/>
                </a:cubicBezTo>
                <a:lnTo>
                  <a:pt x="433" y="932"/>
                </a:lnTo>
                <a:cubicBezTo>
                  <a:pt x="411" y="932"/>
                  <a:pt x="378" y="952"/>
                  <a:pt x="362" y="961"/>
                </a:cubicBezTo>
                <a:cubicBezTo>
                  <a:pt x="354" y="949"/>
                  <a:pt x="346" y="935"/>
                  <a:pt x="326" y="935"/>
                </a:cubicBezTo>
                <a:lnTo>
                  <a:pt x="200" y="935"/>
                </a:lnTo>
                <a:cubicBezTo>
                  <a:pt x="181" y="935"/>
                  <a:pt x="165" y="952"/>
                  <a:pt x="165" y="971"/>
                </a:cubicBezTo>
                <a:lnTo>
                  <a:pt x="165" y="1100"/>
                </a:lnTo>
                <a:cubicBezTo>
                  <a:pt x="165" y="1121"/>
                  <a:pt x="184" y="1135"/>
                  <a:pt x="207" y="1135"/>
                </a:cubicBezTo>
                <a:lnTo>
                  <a:pt x="320" y="1135"/>
                </a:lnTo>
                <a:close/>
                <a:moveTo>
                  <a:pt x="197" y="510"/>
                </a:moveTo>
                <a:cubicBezTo>
                  <a:pt x="197" y="502"/>
                  <a:pt x="199" y="500"/>
                  <a:pt x="207" y="500"/>
                </a:cubicBezTo>
                <a:lnTo>
                  <a:pt x="320" y="500"/>
                </a:lnTo>
                <a:cubicBezTo>
                  <a:pt x="327" y="500"/>
                  <a:pt x="330" y="502"/>
                  <a:pt x="330" y="510"/>
                </a:cubicBezTo>
                <a:cubicBezTo>
                  <a:pt x="330" y="518"/>
                  <a:pt x="275" y="555"/>
                  <a:pt x="268" y="555"/>
                </a:cubicBezTo>
                <a:cubicBezTo>
                  <a:pt x="262" y="555"/>
                  <a:pt x="245" y="529"/>
                  <a:pt x="226" y="529"/>
                </a:cubicBezTo>
                <a:cubicBezTo>
                  <a:pt x="217" y="529"/>
                  <a:pt x="204" y="539"/>
                  <a:pt x="204" y="548"/>
                </a:cubicBezTo>
                <a:lnTo>
                  <a:pt x="204" y="552"/>
                </a:lnTo>
                <a:cubicBezTo>
                  <a:pt x="204" y="564"/>
                  <a:pt x="248" y="607"/>
                  <a:pt x="258" y="613"/>
                </a:cubicBezTo>
                <a:lnTo>
                  <a:pt x="330" y="561"/>
                </a:lnTo>
                <a:lnTo>
                  <a:pt x="330" y="635"/>
                </a:lnTo>
                <a:lnTo>
                  <a:pt x="197" y="635"/>
                </a:lnTo>
                <a:lnTo>
                  <a:pt x="197" y="510"/>
                </a:lnTo>
                <a:close/>
                <a:moveTo>
                  <a:pt x="359" y="494"/>
                </a:moveTo>
                <a:cubicBezTo>
                  <a:pt x="355" y="477"/>
                  <a:pt x="340" y="468"/>
                  <a:pt x="320" y="468"/>
                </a:cubicBezTo>
                <a:lnTo>
                  <a:pt x="207" y="468"/>
                </a:lnTo>
                <a:cubicBezTo>
                  <a:pt x="184" y="468"/>
                  <a:pt x="165" y="481"/>
                  <a:pt x="165" y="503"/>
                </a:cubicBezTo>
                <a:lnTo>
                  <a:pt x="165" y="632"/>
                </a:lnTo>
                <a:cubicBezTo>
                  <a:pt x="165" y="651"/>
                  <a:pt x="181" y="668"/>
                  <a:pt x="200" y="668"/>
                </a:cubicBezTo>
                <a:lnTo>
                  <a:pt x="326" y="668"/>
                </a:lnTo>
                <a:cubicBezTo>
                  <a:pt x="377" y="668"/>
                  <a:pt x="362" y="588"/>
                  <a:pt x="361" y="537"/>
                </a:cubicBezTo>
                <a:lnTo>
                  <a:pt x="443" y="468"/>
                </a:lnTo>
                <a:cubicBezTo>
                  <a:pt x="443" y="468"/>
                  <a:pt x="437" y="465"/>
                  <a:pt x="436" y="465"/>
                </a:cubicBezTo>
                <a:cubicBezTo>
                  <a:pt x="404" y="465"/>
                  <a:pt x="378" y="492"/>
                  <a:pt x="359" y="494"/>
                </a:cubicBezTo>
                <a:close/>
                <a:moveTo>
                  <a:pt x="197" y="735"/>
                </a:moveTo>
                <a:lnTo>
                  <a:pt x="330" y="735"/>
                </a:lnTo>
                <a:lnTo>
                  <a:pt x="330" y="751"/>
                </a:lnTo>
                <a:lnTo>
                  <a:pt x="268" y="790"/>
                </a:lnTo>
                <a:lnTo>
                  <a:pt x="227" y="760"/>
                </a:lnTo>
                <a:cubicBezTo>
                  <a:pt x="216" y="766"/>
                  <a:pt x="204" y="769"/>
                  <a:pt x="204" y="784"/>
                </a:cubicBezTo>
                <a:cubicBezTo>
                  <a:pt x="204" y="794"/>
                  <a:pt x="250" y="845"/>
                  <a:pt x="258" y="845"/>
                </a:cubicBezTo>
                <a:cubicBezTo>
                  <a:pt x="273" y="845"/>
                  <a:pt x="313" y="801"/>
                  <a:pt x="330" y="797"/>
                </a:cubicBezTo>
                <a:lnTo>
                  <a:pt x="330" y="868"/>
                </a:lnTo>
                <a:lnTo>
                  <a:pt x="197" y="868"/>
                </a:lnTo>
                <a:lnTo>
                  <a:pt x="197" y="735"/>
                </a:lnTo>
                <a:close/>
                <a:moveTo>
                  <a:pt x="361" y="727"/>
                </a:moveTo>
                <a:cubicBezTo>
                  <a:pt x="355" y="717"/>
                  <a:pt x="348" y="703"/>
                  <a:pt x="330" y="703"/>
                </a:cubicBezTo>
                <a:lnTo>
                  <a:pt x="197" y="703"/>
                </a:lnTo>
                <a:cubicBezTo>
                  <a:pt x="181" y="703"/>
                  <a:pt x="165" y="719"/>
                  <a:pt x="165" y="735"/>
                </a:cubicBezTo>
                <a:lnTo>
                  <a:pt x="165" y="868"/>
                </a:lnTo>
                <a:cubicBezTo>
                  <a:pt x="165" y="884"/>
                  <a:pt x="181" y="900"/>
                  <a:pt x="197" y="900"/>
                </a:cubicBezTo>
                <a:lnTo>
                  <a:pt x="330" y="900"/>
                </a:lnTo>
                <a:cubicBezTo>
                  <a:pt x="376" y="900"/>
                  <a:pt x="362" y="817"/>
                  <a:pt x="361" y="770"/>
                </a:cubicBezTo>
                <a:lnTo>
                  <a:pt x="442" y="700"/>
                </a:lnTo>
                <a:lnTo>
                  <a:pt x="432" y="694"/>
                </a:lnTo>
                <a:lnTo>
                  <a:pt x="361" y="727"/>
                </a:lnTo>
                <a:close/>
                <a:moveTo>
                  <a:pt x="478" y="1071"/>
                </a:moveTo>
                <a:cubicBezTo>
                  <a:pt x="478" y="1078"/>
                  <a:pt x="480" y="1080"/>
                  <a:pt x="488" y="1080"/>
                </a:cubicBezTo>
                <a:lnTo>
                  <a:pt x="740" y="1080"/>
                </a:lnTo>
                <a:cubicBezTo>
                  <a:pt x="747" y="1080"/>
                  <a:pt x="749" y="1078"/>
                  <a:pt x="749" y="1071"/>
                </a:cubicBezTo>
                <a:lnTo>
                  <a:pt x="749" y="1000"/>
                </a:lnTo>
                <a:cubicBezTo>
                  <a:pt x="749" y="992"/>
                  <a:pt x="747" y="990"/>
                  <a:pt x="740" y="990"/>
                </a:cubicBezTo>
                <a:lnTo>
                  <a:pt x="478" y="990"/>
                </a:lnTo>
                <a:lnTo>
                  <a:pt x="478" y="1071"/>
                </a:lnTo>
                <a:close/>
                <a:moveTo>
                  <a:pt x="478" y="845"/>
                </a:moveTo>
                <a:lnTo>
                  <a:pt x="749" y="845"/>
                </a:lnTo>
                <a:lnTo>
                  <a:pt x="749" y="758"/>
                </a:lnTo>
                <a:lnTo>
                  <a:pt x="478" y="758"/>
                </a:lnTo>
                <a:lnTo>
                  <a:pt x="478" y="845"/>
                </a:lnTo>
                <a:close/>
                <a:moveTo>
                  <a:pt x="478" y="613"/>
                </a:moveTo>
                <a:lnTo>
                  <a:pt x="675" y="613"/>
                </a:lnTo>
                <a:lnTo>
                  <a:pt x="675" y="526"/>
                </a:lnTo>
                <a:lnTo>
                  <a:pt x="478" y="526"/>
                </a:lnTo>
                <a:lnTo>
                  <a:pt x="478" y="61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841527" y="3325584"/>
            <a:ext cx="3176734" cy="707886"/>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algn="ctr"/>
            <a:r>
              <a:rPr lang="zh-CN" altLang="en-US" dirty="0"/>
              <a:t>制定下发</a:t>
            </a:r>
            <a:r>
              <a:rPr lang="en-US" altLang="zh-CN" dirty="0"/>
              <a:t>《2015</a:t>
            </a:r>
            <a:r>
              <a:rPr lang="zh-CN" altLang="en-US" dirty="0"/>
              <a:t>年党风廉政建设工作实施意见</a:t>
            </a:r>
            <a:r>
              <a:rPr lang="en-US" altLang="zh-CN" dirty="0"/>
              <a:t>》</a:t>
            </a:r>
            <a:endParaRPr lang="zh-CN" altLang="en-US" dirty="0"/>
          </a:p>
        </p:txBody>
      </p:sp>
      <p:sp>
        <p:nvSpPr>
          <p:cNvPr id="16" name="TextBox 15"/>
          <p:cNvSpPr txBox="1"/>
          <p:nvPr/>
        </p:nvSpPr>
        <p:spPr>
          <a:xfrm>
            <a:off x="6642238" y="3325584"/>
            <a:ext cx="2527648" cy="707886"/>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algn="ctr"/>
            <a:r>
              <a:rPr lang="zh-CN" altLang="en-US" dirty="0"/>
              <a:t>考核结果与年终评优评先挂钩</a:t>
            </a:r>
          </a:p>
        </p:txBody>
      </p:sp>
      <p:sp>
        <p:nvSpPr>
          <p:cNvPr id="20" name="矩形 83"/>
          <p:cNvSpPr>
            <a:spLocks noChangeArrowheads="1"/>
          </p:cNvSpPr>
          <p:nvPr/>
        </p:nvSpPr>
        <p:spPr bwMode="auto">
          <a:xfrm>
            <a:off x="785940" y="4518909"/>
            <a:ext cx="10569025" cy="1945256"/>
          </a:xfrm>
          <a:prstGeom prst="rect">
            <a:avLst/>
          </a:prstGeom>
          <a:solidFill>
            <a:srgbClr val="F2F2F2"/>
          </a:solidFill>
          <a:ln w="9525" cmpd="sng">
            <a:solidFill>
              <a:schemeClr val="bg1">
                <a:lumMod val="40000"/>
                <a:lumOff val="60000"/>
              </a:schemeClr>
            </a:solidFill>
            <a:miter lim="800000"/>
          </a:ln>
        </p:spPr>
        <p:txBody>
          <a:bodyPr/>
          <a:lstStyle/>
          <a:p>
            <a:endParaRPr lang="zh-CN" altLang="en-US"/>
          </a:p>
        </p:txBody>
      </p:sp>
      <p:sp>
        <p:nvSpPr>
          <p:cNvPr id="21" name="TextBox 84"/>
          <p:cNvSpPr txBox="1">
            <a:spLocks noChangeArrowheads="1"/>
          </p:cNvSpPr>
          <p:nvPr/>
        </p:nvSpPr>
        <p:spPr bwMode="auto">
          <a:xfrm>
            <a:off x="1091907" y="4662797"/>
            <a:ext cx="1011010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制定下发了</a:t>
            </a:r>
            <a:r>
              <a:rPr lang="en-US" altLang="zh-CN" dirty="0"/>
              <a:t>《2015</a:t>
            </a:r>
            <a:r>
              <a:rPr lang="zh-CN" altLang="en-US" dirty="0"/>
              <a:t>年党风廉政建设工作实施意见</a:t>
            </a:r>
            <a:r>
              <a:rPr lang="en-US" altLang="zh-CN" dirty="0"/>
              <a:t>》</a:t>
            </a:r>
            <a:r>
              <a:rPr lang="zh-CN" altLang="en-US" dirty="0"/>
              <a:t>，与局属各科室签定了</a:t>
            </a:r>
            <a:r>
              <a:rPr lang="en-US" altLang="zh-CN" dirty="0"/>
              <a:t>2015</a:t>
            </a:r>
            <a:r>
              <a:rPr lang="zh-CN" altLang="en-US" dirty="0"/>
              <a:t>年党风廉政建设目标责任书，做到任务明确，责任到人，形成了主要领导亲自抓，上下合力共同抓，一级抓一级，层层抓落实的工作格局，并把目标责任书的考核结果与年终评优评先挂钩，增强了局属各科室抓好党风廉政建设的责任性，进一步健全和完善了党风廉政建设工作责任机制。</a:t>
            </a:r>
          </a:p>
        </p:txBody>
      </p:sp>
      <p:sp>
        <p:nvSpPr>
          <p:cNvPr id="22" name="Freeform 12"/>
          <p:cNvSpPr/>
          <p:nvPr/>
        </p:nvSpPr>
        <p:spPr bwMode="auto">
          <a:xfrm>
            <a:off x="724975" y="442745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2"/>
          <p:cNvSpPr/>
          <p:nvPr/>
        </p:nvSpPr>
        <p:spPr bwMode="auto">
          <a:xfrm flipH="1" flipV="1">
            <a:off x="10921928" y="615496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advTm="680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519"/>
                            </p:stCondLst>
                            <p:childTnLst>
                              <p:par>
                                <p:cTn id="24" presetID="5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par>
                                <p:cTn id="29" presetID="52" presetClass="entr" presetSubtype="0"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Scale>
                                      <p:cBhvr>
                                        <p:cTn id="3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9"/>
                                        </p:tgtEl>
                                        <p:attrNameLst>
                                          <p:attrName>ppt_x</p:attrName>
                                          <p:attrName>ppt_y</p:attrName>
                                        </p:attrNameLst>
                                      </p:cBhvr>
                                    </p:animMotion>
                                    <p:animEffect transition="in" filter="fade">
                                      <p:cBhvr>
                                        <p:cTn id="33" dur="1000"/>
                                        <p:tgtEl>
                                          <p:spTgt spid="9"/>
                                        </p:tgtEl>
                                      </p:cBhvr>
                                    </p:animEffect>
                                  </p:childTnLst>
                                </p:cTn>
                              </p:par>
                            </p:childTnLst>
                          </p:cTn>
                        </p:par>
                        <p:par>
                          <p:cTn id="34" fill="hold">
                            <p:stCondLst>
                              <p:cond delay="2519"/>
                            </p:stCondLst>
                            <p:childTnLst>
                              <p:par>
                                <p:cTn id="35" presetID="31"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300" fill="hold"/>
                                        <p:tgtEl>
                                          <p:spTgt spid="10"/>
                                        </p:tgtEl>
                                        <p:attrNameLst>
                                          <p:attrName>ppt_w</p:attrName>
                                        </p:attrNameLst>
                                      </p:cBhvr>
                                      <p:tavLst>
                                        <p:tav tm="0">
                                          <p:val>
                                            <p:fltVal val="0"/>
                                          </p:val>
                                        </p:tav>
                                        <p:tav tm="100000">
                                          <p:val>
                                            <p:strVal val="#ppt_w"/>
                                          </p:val>
                                        </p:tav>
                                      </p:tavLst>
                                    </p:anim>
                                    <p:anim calcmode="lin" valueType="num">
                                      <p:cBhvr>
                                        <p:cTn id="38" dur="300" fill="hold"/>
                                        <p:tgtEl>
                                          <p:spTgt spid="10"/>
                                        </p:tgtEl>
                                        <p:attrNameLst>
                                          <p:attrName>ppt_h</p:attrName>
                                        </p:attrNameLst>
                                      </p:cBhvr>
                                      <p:tavLst>
                                        <p:tav tm="0">
                                          <p:val>
                                            <p:fltVal val="0"/>
                                          </p:val>
                                        </p:tav>
                                        <p:tav tm="100000">
                                          <p:val>
                                            <p:strVal val="#ppt_h"/>
                                          </p:val>
                                        </p:tav>
                                      </p:tavLst>
                                    </p:anim>
                                    <p:anim calcmode="lin" valueType="num">
                                      <p:cBhvr>
                                        <p:cTn id="39" dur="300" fill="hold"/>
                                        <p:tgtEl>
                                          <p:spTgt spid="10"/>
                                        </p:tgtEl>
                                        <p:attrNameLst>
                                          <p:attrName>style.rotation</p:attrName>
                                        </p:attrNameLst>
                                      </p:cBhvr>
                                      <p:tavLst>
                                        <p:tav tm="0">
                                          <p:val>
                                            <p:fltVal val="90"/>
                                          </p:val>
                                        </p:tav>
                                        <p:tav tm="100000">
                                          <p:val>
                                            <p:fltVal val="0"/>
                                          </p:val>
                                        </p:tav>
                                      </p:tavLst>
                                    </p:anim>
                                    <p:animEffect transition="in" filter="fade">
                                      <p:cBhvr>
                                        <p:cTn id="40" dur="300"/>
                                        <p:tgtEl>
                                          <p:spTgt spid="10"/>
                                        </p:tgtEl>
                                      </p:cBhvr>
                                    </p:animEffect>
                                  </p:childTnLst>
                                </p:cTn>
                              </p:par>
                            </p:childTnLst>
                          </p:cTn>
                        </p:par>
                        <p:par>
                          <p:cTn id="41" fill="hold">
                            <p:stCondLst>
                              <p:cond delay="3019"/>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3519"/>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300" fill="hold"/>
                                        <p:tgtEl>
                                          <p:spTgt spid="11"/>
                                        </p:tgtEl>
                                        <p:attrNameLst>
                                          <p:attrName>ppt_w</p:attrName>
                                        </p:attrNameLst>
                                      </p:cBhvr>
                                      <p:tavLst>
                                        <p:tav tm="0">
                                          <p:val>
                                            <p:fltVal val="0"/>
                                          </p:val>
                                        </p:tav>
                                        <p:tav tm="100000">
                                          <p:val>
                                            <p:strVal val="#ppt_w"/>
                                          </p:val>
                                        </p:tav>
                                      </p:tavLst>
                                    </p:anim>
                                    <p:anim calcmode="lin" valueType="num">
                                      <p:cBhvr>
                                        <p:cTn id="49" dur="300" fill="hold"/>
                                        <p:tgtEl>
                                          <p:spTgt spid="11"/>
                                        </p:tgtEl>
                                        <p:attrNameLst>
                                          <p:attrName>ppt_h</p:attrName>
                                        </p:attrNameLst>
                                      </p:cBhvr>
                                      <p:tavLst>
                                        <p:tav tm="0">
                                          <p:val>
                                            <p:fltVal val="0"/>
                                          </p:val>
                                        </p:tav>
                                        <p:tav tm="100000">
                                          <p:val>
                                            <p:strVal val="#ppt_h"/>
                                          </p:val>
                                        </p:tav>
                                      </p:tavLst>
                                    </p:anim>
                                    <p:anim calcmode="lin" valueType="num">
                                      <p:cBhvr>
                                        <p:cTn id="50" dur="300" fill="hold"/>
                                        <p:tgtEl>
                                          <p:spTgt spid="11"/>
                                        </p:tgtEl>
                                        <p:attrNameLst>
                                          <p:attrName>style.rotation</p:attrName>
                                        </p:attrNameLst>
                                      </p:cBhvr>
                                      <p:tavLst>
                                        <p:tav tm="0">
                                          <p:val>
                                            <p:fltVal val="90"/>
                                          </p:val>
                                        </p:tav>
                                        <p:tav tm="100000">
                                          <p:val>
                                            <p:fltVal val="0"/>
                                          </p:val>
                                        </p:tav>
                                      </p:tavLst>
                                    </p:anim>
                                    <p:animEffect transition="in" filter="fade">
                                      <p:cBhvr>
                                        <p:cTn id="51" dur="300"/>
                                        <p:tgtEl>
                                          <p:spTgt spid="11"/>
                                        </p:tgtEl>
                                      </p:cBhvr>
                                    </p:animEffect>
                                  </p:childTnLst>
                                </p:cTn>
                              </p:par>
                            </p:childTnLst>
                          </p:cTn>
                        </p:par>
                        <p:par>
                          <p:cTn id="52" fill="hold">
                            <p:stCondLst>
                              <p:cond delay="4019"/>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4519"/>
                            </p:stCondLst>
                            <p:childTnLst>
                              <p:par>
                                <p:cTn id="57" presetID="1"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4.07831E-6 7.40741E-7 L 0.40692 0.12014 " pathEditMode="relative" rAng="0" ptsTypes="AA">
                                      <p:cBhvr>
                                        <p:cTn id="60" dur="500" spd="-99900" fill="hold"/>
                                        <p:tgtEl>
                                          <p:spTgt spid="22"/>
                                        </p:tgtEl>
                                        <p:attrNameLst>
                                          <p:attrName>ppt_x</p:attrName>
                                          <p:attrName>ppt_y</p:attrName>
                                        </p:attrNameLst>
                                      </p:cBhvr>
                                      <p:rCtr x="20346" y="5995"/>
                                    </p:animMotion>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2.4626E-6 -1.11111E-6 L -0.42864 -0.13171 " pathEditMode="relative" rAng="0" ptsTypes="AA">
                                      <p:cBhvr>
                                        <p:cTn id="64" dur="500" spd="-99900" fill="hold"/>
                                        <p:tgtEl>
                                          <p:spTgt spid="23"/>
                                        </p:tgtEl>
                                        <p:attrNameLst>
                                          <p:attrName>ppt_x</p:attrName>
                                          <p:attrName>ppt_y</p:attrName>
                                        </p:attrNameLst>
                                      </p:cBhvr>
                                      <p:rCtr x="-21439" y="-6597"/>
                                    </p:animMotion>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4519"/>
                            </p:stCondLst>
                            <p:childTnLst>
                              <p:par>
                                <p:cTn id="71" presetID="22" presetClass="entr" presetSubtype="1" fill="hold" nodeType="after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Effect transition="in" filter="wipe(up)">
                                      <p:cBhvr>
                                        <p:cTn id="7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5" grpId="0" animBg="1"/>
      <p:bldP spid="9" grpId="0" animBg="1"/>
      <p:bldP spid="10" grpId="0" animBg="1"/>
      <p:bldP spid="11" grpId="0" animBg="1"/>
      <p:bldP spid="15" grpId="0"/>
      <p:bldP spid="16" grpId="0"/>
      <p:bldP spid="20" grpId="0" animBg="1" autoUpdateAnimBg="0"/>
      <p:bldP spid="22" grpId="0" animBg="1"/>
      <p:bldP spid="22"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17" y="146560"/>
            <a:ext cx="11953328" cy="406011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458" y="980728"/>
            <a:ext cx="1350579" cy="2729654"/>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3697" y="2376542"/>
            <a:ext cx="5823396" cy="3534627"/>
          </a:xfrm>
          <a:prstGeom prst="rect">
            <a:avLst/>
          </a:prstGeom>
        </p:spPr>
      </p:pic>
      <p:sp>
        <p:nvSpPr>
          <p:cNvPr id="12" name="Freeform 5"/>
          <p:cNvSpPr/>
          <p:nvPr/>
        </p:nvSpPr>
        <p:spPr bwMode="auto">
          <a:xfrm>
            <a:off x="837859"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
          <p:cNvSpPr/>
          <p:nvPr/>
        </p:nvSpPr>
        <p:spPr bwMode="auto">
          <a:xfrm flipH="1">
            <a:off x="3002037" y="2521952"/>
            <a:ext cx="357748" cy="1340238"/>
          </a:xfrm>
          <a:custGeom>
            <a:avLst/>
            <a:gdLst>
              <a:gd name="T0" fmla="*/ 165 w 399"/>
              <a:gd name="T1" fmla="*/ 1777 h 1935"/>
              <a:gd name="T2" fmla="*/ 165 w 399"/>
              <a:gd name="T3" fmla="*/ 150 h 1935"/>
              <a:gd name="T4" fmla="*/ 399 w 399"/>
              <a:gd name="T5" fmla="*/ 150 h 1935"/>
              <a:gd name="T6" fmla="*/ 399 w 399"/>
              <a:gd name="T7" fmla="*/ 0 h 1935"/>
              <a:gd name="T8" fmla="*/ 0 w 399"/>
              <a:gd name="T9" fmla="*/ 0 h 1935"/>
              <a:gd name="T10" fmla="*/ 0 w 399"/>
              <a:gd name="T11" fmla="*/ 1935 h 1935"/>
              <a:gd name="T12" fmla="*/ 399 w 399"/>
              <a:gd name="T13" fmla="*/ 1935 h 1935"/>
              <a:gd name="T14" fmla="*/ 399 w 399"/>
              <a:gd name="T15" fmla="*/ 1777 h 1935"/>
              <a:gd name="T16" fmla="*/ 165 w 399"/>
              <a:gd name="T17" fmla="*/ 1777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1935">
                <a:moveTo>
                  <a:pt x="165" y="1777"/>
                </a:moveTo>
                <a:lnTo>
                  <a:pt x="165" y="150"/>
                </a:lnTo>
                <a:lnTo>
                  <a:pt x="399" y="150"/>
                </a:lnTo>
                <a:lnTo>
                  <a:pt x="399" y="0"/>
                </a:lnTo>
                <a:lnTo>
                  <a:pt x="0" y="0"/>
                </a:lnTo>
                <a:lnTo>
                  <a:pt x="0" y="1935"/>
                </a:lnTo>
                <a:lnTo>
                  <a:pt x="399" y="1935"/>
                </a:lnTo>
                <a:lnTo>
                  <a:pt x="399" y="1777"/>
                </a:lnTo>
                <a:lnTo>
                  <a:pt x="165" y="17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TextBox 13"/>
          <p:cNvSpPr txBox="1"/>
          <p:nvPr/>
        </p:nvSpPr>
        <p:spPr>
          <a:xfrm>
            <a:off x="1177372" y="2204864"/>
            <a:ext cx="1896673" cy="1938992"/>
          </a:xfrm>
          <a:prstGeom prst="rect">
            <a:avLst/>
          </a:prstGeom>
          <a:noFill/>
        </p:spPr>
        <p:txBody>
          <a:bodyPr wrap="none" rtlCol="0">
            <a:spAutoFit/>
          </a:bodyPr>
          <a:lstStyle/>
          <a:p>
            <a:r>
              <a:rPr lang="en-US" altLang="zh-CN" sz="12000" b="1" dirty="0">
                <a:solidFill>
                  <a:schemeClr val="accent2"/>
                </a:solidFill>
                <a:latin typeface="+mj-lt"/>
                <a:ea typeface="微软雅黑" panose="020B0503020204020204" pitchFamily="34" charset="-122"/>
              </a:rPr>
              <a:t>02</a:t>
            </a:r>
            <a:endParaRPr lang="zh-CN" altLang="en-US" sz="12000" b="1" dirty="0">
              <a:solidFill>
                <a:schemeClr val="accent2"/>
              </a:solidFill>
              <a:latin typeface="+mj-lt"/>
              <a:ea typeface="微软雅黑" panose="020B0503020204020204" pitchFamily="34" charset="-122"/>
            </a:endParaRPr>
          </a:p>
        </p:txBody>
      </p:sp>
      <p:sp>
        <p:nvSpPr>
          <p:cNvPr id="16" name="TextBox 15"/>
          <p:cNvSpPr txBox="1"/>
          <p:nvPr/>
        </p:nvSpPr>
        <p:spPr>
          <a:xfrm>
            <a:off x="793740" y="4437112"/>
            <a:ext cx="6096729" cy="1569660"/>
          </a:xfrm>
          <a:prstGeom prst="rect">
            <a:avLst/>
          </a:prstGeom>
          <a:noFill/>
        </p:spPr>
        <p:txBody>
          <a:bodyPr wrap="square" rtlCol="0">
            <a:spAutoFit/>
          </a:bodyPr>
          <a:lstStyle>
            <a:defPPr>
              <a:defRPr lang="zh-CN"/>
            </a:defPPr>
            <a:lvl1pPr>
              <a:defRPr sz="4800" b="1">
                <a:latin typeface="+mn-ea"/>
                <a:ea typeface="+mn-ea"/>
              </a:defRPr>
            </a:lvl1pPr>
          </a:lstStyle>
          <a:p>
            <a:r>
              <a:rPr lang="zh-CN" altLang="en-US" dirty="0"/>
              <a:t>加强教育，提高党员干部廉洁自律意识</a:t>
            </a:r>
          </a:p>
        </p:txBody>
      </p:sp>
    </p:spTree>
  </p:cSld>
  <p:clrMapOvr>
    <a:masterClrMapping/>
  </p:clrMapOvr>
  <p:transition spd="slow" advTm="550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 fill="hold"/>
                                        <p:tgtEl>
                                          <p:spTgt spid="13"/>
                                        </p:tgtEl>
                                        <p:attrNameLst>
                                          <p:attrName>ppt_x</p:attrName>
                                        </p:attrNameLst>
                                      </p:cBhvr>
                                      <p:tavLst>
                                        <p:tav tm="0">
                                          <p:val>
                                            <p:strVal val="1+#ppt_w/2"/>
                                          </p:val>
                                        </p:tav>
                                        <p:tav tm="100000">
                                          <p:val>
                                            <p:strVal val="#ppt_x"/>
                                          </p:val>
                                        </p:tav>
                                      </p:tavLst>
                                    </p:anim>
                                    <p:anim calcmode="lin" valueType="num">
                                      <p:cBhvr additive="base">
                                        <p:cTn id="23" dur="3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fill="hold"/>
                                        <p:tgtEl>
                                          <p:spTgt spid="12"/>
                                        </p:tgtEl>
                                        <p:attrNameLst>
                                          <p:attrName>ppt_x</p:attrName>
                                        </p:attrNameLst>
                                      </p:cBhvr>
                                      <p:tavLst>
                                        <p:tav tm="0">
                                          <p:val>
                                            <p:strVal val="0-#ppt_w/2"/>
                                          </p:val>
                                        </p:tav>
                                        <p:tav tm="100000">
                                          <p:val>
                                            <p:strVal val="#ppt_x"/>
                                          </p:val>
                                        </p:tav>
                                      </p:tavLst>
                                    </p:anim>
                                    <p:anim calcmode="lin" valueType="num">
                                      <p:cBhvr additive="base">
                                        <p:cTn id="27" dur="3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400" fill="hold"/>
                                        <p:tgtEl>
                                          <p:spTgt spid="14"/>
                                        </p:tgtEl>
                                        <p:attrNameLst>
                                          <p:attrName>ppt_w</p:attrName>
                                        </p:attrNameLst>
                                      </p:cBhvr>
                                      <p:tavLst>
                                        <p:tav tm="0">
                                          <p:val>
                                            <p:fltVal val="0"/>
                                          </p:val>
                                        </p:tav>
                                        <p:tav tm="100000">
                                          <p:val>
                                            <p:strVal val="#ppt_w"/>
                                          </p:val>
                                        </p:tav>
                                      </p:tavLst>
                                    </p:anim>
                                    <p:anim calcmode="lin" valueType="num">
                                      <p:cBhvr>
                                        <p:cTn id="32" dur="400" fill="hold"/>
                                        <p:tgtEl>
                                          <p:spTgt spid="14"/>
                                        </p:tgtEl>
                                        <p:attrNameLst>
                                          <p:attrName>ppt_h</p:attrName>
                                        </p:attrNameLst>
                                      </p:cBhvr>
                                      <p:tavLst>
                                        <p:tav tm="0">
                                          <p:val>
                                            <p:fltVal val="0"/>
                                          </p:val>
                                        </p:tav>
                                        <p:tav tm="100000">
                                          <p:val>
                                            <p:strVal val="#ppt_h"/>
                                          </p:val>
                                        </p:tav>
                                      </p:tavLst>
                                    </p:anim>
                                    <p:anim calcmode="lin" valueType="num">
                                      <p:cBhvr>
                                        <p:cTn id="33" dur="400" fill="hold"/>
                                        <p:tgtEl>
                                          <p:spTgt spid="14"/>
                                        </p:tgtEl>
                                        <p:attrNameLst>
                                          <p:attrName>style.rotation</p:attrName>
                                        </p:attrNameLst>
                                      </p:cBhvr>
                                      <p:tavLst>
                                        <p:tav tm="0">
                                          <p:val>
                                            <p:fltVal val="90"/>
                                          </p:val>
                                        </p:tav>
                                        <p:tav tm="100000">
                                          <p:val>
                                            <p:fltVal val="0"/>
                                          </p:val>
                                        </p:tav>
                                      </p:tavLst>
                                    </p:anim>
                                    <p:animEffect transition="in" filter="fade">
                                      <p:cBhvr>
                                        <p:cTn id="34" dur="400"/>
                                        <p:tgtEl>
                                          <p:spTgt spid="14"/>
                                        </p:tgtEl>
                                      </p:cBhvr>
                                    </p:animEffect>
                                  </p:childTnLst>
                                </p:cTn>
                              </p:par>
                              <p:par>
                                <p:cTn id="35" presetID="8" presetClass="emph" presetSubtype="0" fill="hold" grpId="1" nodeType="withEffect">
                                  <p:stCondLst>
                                    <p:cond delay="0"/>
                                  </p:stCondLst>
                                  <p:childTnLst>
                                    <p:animRot by="21600000">
                                      <p:cBhvr>
                                        <p:cTn id="36" dur="400" fill="hold"/>
                                        <p:tgtEl>
                                          <p:spTgt spid="14"/>
                                        </p:tgtEl>
                                        <p:attrNameLst>
                                          <p:attrName>r</p:attrName>
                                        </p:attrNameLst>
                                      </p:cBhvr>
                                    </p:animRot>
                                  </p:childTnLst>
                                </p:cTn>
                              </p:par>
                            </p:childTnLst>
                          </p:cTn>
                        </p:par>
                        <p:par>
                          <p:cTn id="37" fill="hold">
                            <p:stCondLst>
                              <p:cond delay="25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by="(-#ppt_w*2)" calcmode="lin" valueType="num">
                                      <p:cBhvr rctx="PPT">
                                        <p:cTn id="40" dur="500" autoRev="1" fill="hold">
                                          <p:stCondLst>
                                            <p:cond delay="0"/>
                                          </p:stCondLst>
                                        </p:cTn>
                                        <p:tgtEl>
                                          <p:spTgt spid="16"/>
                                        </p:tgtEl>
                                        <p:attrNameLst>
                                          <p:attrName>ppt_w</p:attrName>
                                        </p:attrNameLst>
                                      </p:cBhvr>
                                    </p:anim>
                                    <p:anim by="(#ppt_w*0.50)" calcmode="lin" valueType="num">
                                      <p:cBhvr>
                                        <p:cTn id="41" dur="500" decel="50000" autoRev="1" fill="hold">
                                          <p:stCondLst>
                                            <p:cond delay="0"/>
                                          </p:stCondLst>
                                        </p:cTn>
                                        <p:tgtEl>
                                          <p:spTgt spid="16"/>
                                        </p:tgtEl>
                                        <p:attrNameLst>
                                          <p:attrName>ppt_x</p:attrName>
                                        </p:attrNameLst>
                                      </p:cBhvr>
                                    </p:anim>
                                    <p:anim from="(-#ppt_h/2)" to="(#ppt_y)" calcmode="lin" valueType="num">
                                      <p:cBhvr>
                                        <p:cTn id="42" dur="1000" fill="hold">
                                          <p:stCondLst>
                                            <p:cond delay="0"/>
                                          </p:stCondLst>
                                        </p:cTn>
                                        <p:tgtEl>
                                          <p:spTgt spid="16"/>
                                        </p:tgtEl>
                                        <p:attrNameLst>
                                          <p:attrName>ppt_y</p:attrName>
                                        </p:attrNameLst>
                                      </p:cBhvr>
                                    </p:anim>
                                    <p:animRot by="21600000">
                                      <p:cBhvr>
                                        <p:cTn id="43"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4" grpId="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2</a:t>
            </a:r>
            <a:endParaRPr lang="zh-CN" altLang="en-US" sz="2000" dirty="0">
              <a:solidFill>
                <a:schemeClr val="accent2"/>
              </a:solidFill>
            </a:endParaRPr>
          </a:p>
        </p:txBody>
      </p:sp>
      <p:sp>
        <p:nvSpPr>
          <p:cNvPr id="8" name="TextBox 7"/>
          <p:cNvSpPr txBox="1"/>
          <p:nvPr/>
        </p:nvSpPr>
        <p:spPr>
          <a:xfrm>
            <a:off x="1476540" y="116632"/>
            <a:ext cx="2339102" cy="523220"/>
          </a:xfrm>
          <a:prstGeom prst="rect">
            <a:avLst/>
          </a:prstGeom>
          <a:noFill/>
        </p:spPr>
        <p:txBody>
          <a:bodyPr wrap="none" rtlCol="0">
            <a:spAutoFit/>
          </a:bodyPr>
          <a:lstStyle/>
          <a:p>
            <a:r>
              <a:rPr lang="zh-CN" altLang="en-US" sz="2800" b="1" dirty="0">
                <a:solidFill>
                  <a:schemeClr val="bg1"/>
                </a:solidFill>
                <a:latin typeface="+mj-ea"/>
                <a:ea typeface="+mj-ea"/>
              </a:rPr>
              <a:t>制定学习计划</a:t>
            </a:r>
          </a:p>
        </p:txBody>
      </p:sp>
      <p:sp>
        <p:nvSpPr>
          <p:cNvPr id="4" name="Freeform 5"/>
          <p:cNvSpPr>
            <a:spLocks noEditPoints="1"/>
          </p:cNvSpPr>
          <p:nvPr/>
        </p:nvSpPr>
        <p:spPr bwMode="auto">
          <a:xfrm>
            <a:off x="2234806" y="3101852"/>
            <a:ext cx="2306336" cy="2813304"/>
          </a:xfrm>
          <a:custGeom>
            <a:avLst/>
            <a:gdLst>
              <a:gd name="T0" fmla="*/ 517 w 3460"/>
              <a:gd name="T1" fmla="*/ 0 h 4224"/>
              <a:gd name="T2" fmla="*/ 3298 w 3460"/>
              <a:gd name="T3" fmla="*/ 0 h 4224"/>
              <a:gd name="T4" fmla="*/ 3460 w 3460"/>
              <a:gd name="T5" fmla="*/ 0 h 4224"/>
              <a:gd name="T6" fmla="*/ 3460 w 3460"/>
              <a:gd name="T7" fmla="*/ 163 h 4224"/>
              <a:gd name="T8" fmla="*/ 3460 w 3460"/>
              <a:gd name="T9" fmla="*/ 3730 h 4224"/>
              <a:gd name="T10" fmla="*/ 3460 w 3460"/>
              <a:gd name="T11" fmla="*/ 3893 h 4224"/>
              <a:gd name="T12" fmla="*/ 3298 w 3460"/>
              <a:gd name="T13" fmla="*/ 3893 h 4224"/>
              <a:gd name="T14" fmla="*/ 3183 w 3460"/>
              <a:gd name="T15" fmla="*/ 3893 h 4224"/>
              <a:gd name="T16" fmla="*/ 3183 w 3460"/>
              <a:gd name="T17" fmla="*/ 253 h 4224"/>
              <a:gd name="T18" fmla="*/ 355 w 3460"/>
              <a:gd name="T19" fmla="*/ 253 h 4224"/>
              <a:gd name="T20" fmla="*/ 355 w 3460"/>
              <a:gd name="T21" fmla="*/ 163 h 4224"/>
              <a:gd name="T22" fmla="*/ 355 w 3460"/>
              <a:gd name="T23" fmla="*/ 0 h 4224"/>
              <a:gd name="T24" fmla="*/ 517 w 3460"/>
              <a:gd name="T25" fmla="*/ 0 h 4224"/>
              <a:gd name="T26" fmla="*/ 163 w 3460"/>
              <a:gd name="T27" fmla="*/ 331 h 4224"/>
              <a:gd name="T28" fmla="*/ 2943 w 3460"/>
              <a:gd name="T29" fmla="*/ 331 h 4224"/>
              <a:gd name="T30" fmla="*/ 3106 w 3460"/>
              <a:gd name="T31" fmla="*/ 331 h 4224"/>
              <a:gd name="T32" fmla="*/ 3106 w 3460"/>
              <a:gd name="T33" fmla="*/ 494 h 4224"/>
              <a:gd name="T34" fmla="*/ 3106 w 3460"/>
              <a:gd name="T35" fmla="*/ 4061 h 4224"/>
              <a:gd name="T36" fmla="*/ 3106 w 3460"/>
              <a:gd name="T37" fmla="*/ 4224 h 4224"/>
              <a:gd name="T38" fmla="*/ 2943 w 3460"/>
              <a:gd name="T39" fmla="*/ 4224 h 4224"/>
              <a:gd name="T40" fmla="*/ 981 w 3460"/>
              <a:gd name="T41" fmla="*/ 4224 h 4224"/>
              <a:gd name="T42" fmla="*/ 928 w 3460"/>
              <a:gd name="T43" fmla="*/ 4224 h 4224"/>
              <a:gd name="T44" fmla="*/ 884 w 3460"/>
              <a:gd name="T45" fmla="*/ 4192 h 4224"/>
              <a:gd name="T46" fmla="*/ 66 w 3460"/>
              <a:gd name="T47" fmla="*/ 3583 h 4224"/>
              <a:gd name="T48" fmla="*/ 0 w 3460"/>
              <a:gd name="T49" fmla="*/ 3534 h 4224"/>
              <a:gd name="T50" fmla="*/ 0 w 3460"/>
              <a:gd name="T51" fmla="*/ 3452 h 4224"/>
              <a:gd name="T52" fmla="*/ 0 w 3460"/>
              <a:gd name="T53" fmla="*/ 494 h 4224"/>
              <a:gd name="T54" fmla="*/ 0 w 3460"/>
              <a:gd name="T55" fmla="*/ 331 h 4224"/>
              <a:gd name="T56" fmla="*/ 163 w 3460"/>
              <a:gd name="T57" fmla="*/ 331 h 4224"/>
              <a:gd name="T58" fmla="*/ 325 w 3460"/>
              <a:gd name="T59" fmla="*/ 3287 h 4224"/>
              <a:gd name="T60" fmla="*/ 325 w 3460"/>
              <a:gd name="T61" fmla="*/ 3287 h 4224"/>
              <a:gd name="T62" fmla="*/ 821 w 3460"/>
              <a:gd name="T63" fmla="*/ 3105 h 4224"/>
              <a:gd name="T64" fmla="*/ 891 w 3460"/>
              <a:gd name="T65" fmla="*/ 3079 h 4224"/>
              <a:gd name="T66" fmla="*/ 912 w 3460"/>
              <a:gd name="T67" fmla="*/ 3151 h 4224"/>
              <a:gd name="T68" fmla="*/ 1126 w 3460"/>
              <a:gd name="T69" fmla="*/ 3899 h 4224"/>
              <a:gd name="T70" fmla="*/ 2781 w 3460"/>
              <a:gd name="T71" fmla="*/ 3899 h 4224"/>
              <a:gd name="T72" fmla="*/ 2781 w 3460"/>
              <a:gd name="T73" fmla="*/ 657 h 4224"/>
              <a:gd name="T74" fmla="*/ 325 w 3460"/>
              <a:gd name="T75" fmla="*/ 657 h 4224"/>
              <a:gd name="T76" fmla="*/ 325 w 3460"/>
              <a:gd name="T77" fmla="*/ 3287 h 4224"/>
              <a:gd name="T78" fmla="*/ 966 w 3460"/>
              <a:gd name="T79" fmla="*/ 3849 h 4224"/>
              <a:gd name="T80" fmla="*/ 966 w 3460"/>
              <a:gd name="T81" fmla="*/ 3849 h 4224"/>
              <a:gd name="T82" fmla="*/ 798 w 3460"/>
              <a:gd name="T83" fmla="*/ 3261 h 4224"/>
              <a:gd name="T84" fmla="*/ 383 w 3460"/>
              <a:gd name="T85" fmla="*/ 3414 h 4224"/>
              <a:gd name="T86" fmla="*/ 966 w 3460"/>
              <a:gd name="T87" fmla="*/ 3849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0" h="4224">
                <a:moveTo>
                  <a:pt x="517" y="0"/>
                </a:moveTo>
                <a:lnTo>
                  <a:pt x="3298" y="0"/>
                </a:lnTo>
                <a:lnTo>
                  <a:pt x="3460" y="0"/>
                </a:lnTo>
                <a:lnTo>
                  <a:pt x="3460" y="163"/>
                </a:lnTo>
                <a:lnTo>
                  <a:pt x="3460" y="3730"/>
                </a:lnTo>
                <a:lnTo>
                  <a:pt x="3460" y="3893"/>
                </a:lnTo>
                <a:lnTo>
                  <a:pt x="3298" y="3893"/>
                </a:lnTo>
                <a:lnTo>
                  <a:pt x="3183" y="3893"/>
                </a:lnTo>
                <a:lnTo>
                  <a:pt x="3183" y="253"/>
                </a:lnTo>
                <a:lnTo>
                  <a:pt x="355" y="253"/>
                </a:lnTo>
                <a:lnTo>
                  <a:pt x="355" y="163"/>
                </a:lnTo>
                <a:lnTo>
                  <a:pt x="355" y="0"/>
                </a:lnTo>
                <a:lnTo>
                  <a:pt x="517" y="0"/>
                </a:lnTo>
                <a:close/>
                <a:moveTo>
                  <a:pt x="163" y="331"/>
                </a:moveTo>
                <a:lnTo>
                  <a:pt x="2943" y="331"/>
                </a:lnTo>
                <a:lnTo>
                  <a:pt x="3106" y="331"/>
                </a:lnTo>
                <a:lnTo>
                  <a:pt x="3106" y="494"/>
                </a:lnTo>
                <a:lnTo>
                  <a:pt x="3106" y="4061"/>
                </a:lnTo>
                <a:lnTo>
                  <a:pt x="3106" y="4224"/>
                </a:lnTo>
                <a:lnTo>
                  <a:pt x="2943" y="4224"/>
                </a:lnTo>
                <a:lnTo>
                  <a:pt x="981" y="4224"/>
                </a:lnTo>
                <a:lnTo>
                  <a:pt x="928" y="4224"/>
                </a:lnTo>
                <a:lnTo>
                  <a:pt x="884" y="4192"/>
                </a:lnTo>
                <a:lnTo>
                  <a:pt x="66" y="3583"/>
                </a:lnTo>
                <a:lnTo>
                  <a:pt x="0" y="3534"/>
                </a:lnTo>
                <a:lnTo>
                  <a:pt x="0" y="3452"/>
                </a:lnTo>
                <a:lnTo>
                  <a:pt x="0" y="494"/>
                </a:lnTo>
                <a:lnTo>
                  <a:pt x="0" y="331"/>
                </a:lnTo>
                <a:lnTo>
                  <a:pt x="163" y="331"/>
                </a:lnTo>
                <a:close/>
                <a:moveTo>
                  <a:pt x="325" y="3287"/>
                </a:moveTo>
                <a:lnTo>
                  <a:pt x="325" y="3287"/>
                </a:lnTo>
                <a:lnTo>
                  <a:pt x="821" y="3105"/>
                </a:lnTo>
                <a:lnTo>
                  <a:pt x="891" y="3079"/>
                </a:lnTo>
                <a:lnTo>
                  <a:pt x="912" y="3151"/>
                </a:lnTo>
                <a:lnTo>
                  <a:pt x="1126" y="3899"/>
                </a:lnTo>
                <a:lnTo>
                  <a:pt x="2781" y="3899"/>
                </a:lnTo>
                <a:lnTo>
                  <a:pt x="2781" y="657"/>
                </a:lnTo>
                <a:lnTo>
                  <a:pt x="325" y="657"/>
                </a:lnTo>
                <a:lnTo>
                  <a:pt x="325" y="3287"/>
                </a:lnTo>
                <a:close/>
                <a:moveTo>
                  <a:pt x="966" y="3849"/>
                </a:moveTo>
                <a:lnTo>
                  <a:pt x="966" y="3849"/>
                </a:lnTo>
                <a:lnTo>
                  <a:pt x="798" y="3261"/>
                </a:lnTo>
                <a:lnTo>
                  <a:pt x="383" y="3414"/>
                </a:lnTo>
                <a:lnTo>
                  <a:pt x="966" y="3849"/>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043289" y="3101852"/>
            <a:ext cx="2306336" cy="2813304"/>
          </a:xfrm>
          <a:custGeom>
            <a:avLst/>
            <a:gdLst>
              <a:gd name="T0" fmla="*/ 517 w 3460"/>
              <a:gd name="T1" fmla="*/ 0 h 4224"/>
              <a:gd name="T2" fmla="*/ 3298 w 3460"/>
              <a:gd name="T3" fmla="*/ 0 h 4224"/>
              <a:gd name="T4" fmla="*/ 3460 w 3460"/>
              <a:gd name="T5" fmla="*/ 0 h 4224"/>
              <a:gd name="T6" fmla="*/ 3460 w 3460"/>
              <a:gd name="T7" fmla="*/ 163 h 4224"/>
              <a:gd name="T8" fmla="*/ 3460 w 3460"/>
              <a:gd name="T9" fmla="*/ 3730 h 4224"/>
              <a:gd name="T10" fmla="*/ 3460 w 3460"/>
              <a:gd name="T11" fmla="*/ 3893 h 4224"/>
              <a:gd name="T12" fmla="*/ 3298 w 3460"/>
              <a:gd name="T13" fmla="*/ 3893 h 4224"/>
              <a:gd name="T14" fmla="*/ 3183 w 3460"/>
              <a:gd name="T15" fmla="*/ 3893 h 4224"/>
              <a:gd name="T16" fmla="*/ 3183 w 3460"/>
              <a:gd name="T17" fmla="*/ 253 h 4224"/>
              <a:gd name="T18" fmla="*/ 355 w 3460"/>
              <a:gd name="T19" fmla="*/ 253 h 4224"/>
              <a:gd name="T20" fmla="*/ 355 w 3460"/>
              <a:gd name="T21" fmla="*/ 163 h 4224"/>
              <a:gd name="T22" fmla="*/ 355 w 3460"/>
              <a:gd name="T23" fmla="*/ 0 h 4224"/>
              <a:gd name="T24" fmla="*/ 517 w 3460"/>
              <a:gd name="T25" fmla="*/ 0 h 4224"/>
              <a:gd name="T26" fmla="*/ 163 w 3460"/>
              <a:gd name="T27" fmla="*/ 331 h 4224"/>
              <a:gd name="T28" fmla="*/ 2943 w 3460"/>
              <a:gd name="T29" fmla="*/ 331 h 4224"/>
              <a:gd name="T30" fmla="*/ 3106 w 3460"/>
              <a:gd name="T31" fmla="*/ 331 h 4224"/>
              <a:gd name="T32" fmla="*/ 3106 w 3460"/>
              <a:gd name="T33" fmla="*/ 494 h 4224"/>
              <a:gd name="T34" fmla="*/ 3106 w 3460"/>
              <a:gd name="T35" fmla="*/ 4061 h 4224"/>
              <a:gd name="T36" fmla="*/ 3106 w 3460"/>
              <a:gd name="T37" fmla="*/ 4224 h 4224"/>
              <a:gd name="T38" fmla="*/ 2943 w 3460"/>
              <a:gd name="T39" fmla="*/ 4224 h 4224"/>
              <a:gd name="T40" fmla="*/ 981 w 3460"/>
              <a:gd name="T41" fmla="*/ 4224 h 4224"/>
              <a:gd name="T42" fmla="*/ 928 w 3460"/>
              <a:gd name="T43" fmla="*/ 4224 h 4224"/>
              <a:gd name="T44" fmla="*/ 884 w 3460"/>
              <a:gd name="T45" fmla="*/ 4192 h 4224"/>
              <a:gd name="T46" fmla="*/ 66 w 3460"/>
              <a:gd name="T47" fmla="*/ 3583 h 4224"/>
              <a:gd name="T48" fmla="*/ 0 w 3460"/>
              <a:gd name="T49" fmla="*/ 3534 h 4224"/>
              <a:gd name="T50" fmla="*/ 0 w 3460"/>
              <a:gd name="T51" fmla="*/ 3452 h 4224"/>
              <a:gd name="T52" fmla="*/ 0 w 3460"/>
              <a:gd name="T53" fmla="*/ 494 h 4224"/>
              <a:gd name="T54" fmla="*/ 0 w 3460"/>
              <a:gd name="T55" fmla="*/ 331 h 4224"/>
              <a:gd name="T56" fmla="*/ 163 w 3460"/>
              <a:gd name="T57" fmla="*/ 331 h 4224"/>
              <a:gd name="T58" fmla="*/ 325 w 3460"/>
              <a:gd name="T59" fmla="*/ 3287 h 4224"/>
              <a:gd name="T60" fmla="*/ 325 w 3460"/>
              <a:gd name="T61" fmla="*/ 3287 h 4224"/>
              <a:gd name="T62" fmla="*/ 821 w 3460"/>
              <a:gd name="T63" fmla="*/ 3105 h 4224"/>
              <a:gd name="T64" fmla="*/ 891 w 3460"/>
              <a:gd name="T65" fmla="*/ 3079 h 4224"/>
              <a:gd name="T66" fmla="*/ 912 w 3460"/>
              <a:gd name="T67" fmla="*/ 3151 h 4224"/>
              <a:gd name="T68" fmla="*/ 1126 w 3460"/>
              <a:gd name="T69" fmla="*/ 3899 h 4224"/>
              <a:gd name="T70" fmla="*/ 2781 w 3460"/>
              <a:gd name="T71" fmla="*/ 3899 h 4224"/>
              <a:gd name="T72" fmla="*/ 2781 w 3460"/>
              <a:gd name="T73" fmla="*/ 657 h 4224"/>
              <a:gd name="T74" fmla="*/ 325 w 3460"/>
              <a:gd name="T75" fmla="*/ 657 h 4224"/>
              <a:gd name="T76" fmla="*/ 325 w 3460"/>
              <a:gd name="T77" fmla="*/ 3287 h 4224"/>
              <a:gd name="T78" fmla="*/ 966 w 3460"/>
              <a:gd name="T79" fmla="*/ 3849 h 4224"/>
              <a:gd name="T80" fmla="*/ 966 w 3460"/>
              <a:gd name="T81" fmla="*/ 3849 h 4224"/>
              <a:gd name="T82" fmla="*/ 798 w 3460"/>
              <a:gd name="T83" fmla="*/ 3261 h 4224"/>
              <a:gd name="T84" fmla="*/ 383 w 3460"/>
              <a:gd name="T85" fmla="*/ 3414 h 4224"/>
              <a:gd name="T86" fmla="*/ 966 w 3460"/>
              <a:gd name="T87" fmla="*/ 3849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0" h="4224">
                <a:moveTo>
                  <a:pt x="517" y="0"/>
                </a:moveTo>
                <a:lnTo>
                  <a:pt x="3298" y="0"/>
                </a:lnTo>
                <a:lnTo>
                  <a:pt x="3460" y="0"/>
                </a:lnTo>
                <a:lnTo>
                  <a:pt x="3460" y="163"/>
                </a:lnTo>
                <a:lnTo>
                  <a:pt x="3460" y="3730"/>
                </a:lnTo>
                <a:lnTo>
                  <a:pt x="3460" y="3893"/>
                </a:lnTo>
                <a:lnTo>
                  <a:pt x="3298" y="3893"/>
                </a:lnTo>
                <a:lnTo>
                  <a:pt x="3183" y="3893"/>
                </a:lnTo>
                <a:lnTo>
                  <a:pt x="3183" y="253"/>
                </a:lnTo>
                <a:lnTo>
                  <a:pt x="355" y="253"/>
                </a:lnTo>
                <a:lnTo>
                  <a:pt x="355" y="163"/>
                </a:lnTo>
                <a:lnTo>
                  <a:pt x="355" y="0"/>
                </a:lnTo>
                <a:lnTo>
                  <a:pt x="517" y="0"/>
                </a:lnTo>
                <a:close/>
                <a:moveTo>
                  <a:pt x="163" y="331"/>
                </a:moveTo>
                <a:lnTo>
                  <a:pt x="2943" y="331"/>
                </a:lnTo>
                <a:lnTo>
                  <a:pt x="3106" y="331"/>
                </a:lnTo>
                <a:lnTo>
                  <a:pt x="3106" y="494"/>
                </a:lnTo>
                <a:lnTo>
                  <a:pt x="3106" y="4061"/>
                </a:lnTo>
                <a:lnTo>
                  <a:pt x="3106" y="4224"/>
                </a:lnTo>
                <a:lnTo>
                  <a:pt x="2943" y="4224"/>
                </a:lnTo>
                <a:lnTo>
                  <a:pt x="981" y="4224"/>
                </a:lnTo>
                <a:lnTo>
                  <a:pt x="928" y="4224"/>
                </a:lnTo>
                <a:lnTo>
                  <a:pt x="884" y="4192"/>
                </a:lnTo>
                <a:lnTo>
                  <a:pt x="66" y="3583"/>
                </a:lnTo>
                <a:lnTo>
                  <a:pt x="0" y="3534"/>
                </a:lnTo>
                <a:lnTo>
                  <a:pt x="0" y="3452"/>
                </a:lnTo>
                <a:lnTo>
                  <a:pt x="0" y="494"/>
                </a:lnTo>
                <a:lnTo>
                  <a:pt x="0" y="331"/>
                </a:lnTo>
                <a:lnTo>
                  <a:pt x="163" y="331"/>
                </a:lnTo>
                <a:close/>
                <a:moveTo>
                  <a:pt x="325" y="3287"/>
                </a:moveTo>
                <a:lnTo>
                  <a:pt x="325" y="3287"/>
                </a:lnTo>
                <a:lnTo>
                  <a:pt x="821" y="3105"/>
                </a:lnTo>
                <a:lnTo>
                  <a:pt x="891" y="3079"/>
                </a:lnTo>
                <a:lnTo>
                  <a:pt x="912" y="3151"/>
                </a:lnTo>
                <a:lnTo>
                  <a:pt x="1126" y="3899"/>
                </a:lnTo>
                <a:lnTo>
                  <a:pt x="2781" y="3899"/>
                </a:lnTo>
                <a:lnTo>
                  <a:pt x="2781" y="657"/>
                </a:lnTo>
                <a:lnTo>
                  <a:pt x="325" y="657"/>
                </a:lnTo>
                <a:lnTo>
                  <a:pt x="325" y="3287"/>
                </a:lnTo>
                <a:close/>
                <a:moveTo>
                  <a:pt x="966" y="3849"/>
                </a:moveTo>
                <a:lnTo>
                  <a:pt x="966" y="3849"/>
                </a:lnTo>
                <a:lnTo>
                  <a:pt x="798" y="3261"/>
                </a:lnTo>
                <a:lnTo>
                  <a:pt x="383" y="3414"/>
                </a:lnTo>
                <a:lnTo>
                  <a:pt x="966" y="384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TextBox 9"/>
          <p:cNvSpPr txBox="1"/>
          <p:nvPr/>
        </p:nvSpPr>
        <p:spPr>
          <a:xfrm>
            <a:off x="2490149" y="4031939"/>
            <a:ext cx="1664016" cy="830997"/>
          </a:xfrm>
          <a:prstGeom prst="rect">
            <a:avLst/>
          </a:prstGeom>
          <a:noFill/>
        </p:spPr>
        <p:txBody>
          <a:bodyPr wrap="square" rtlCol="0">
            <a:spAutoFit/>
          </a:bodyPr>
          <a:lstStyle/>
          <a:p>
            <a:pPr algn="ctr"/>
            <a:r>
              <a:rPr lang="en-US" altLang="zh-CN" sz="2400" dirty="0">
                <a:latin typeface="+mj-ea"/>
                <a:ea typeface="+mj-ea"/>
              </a:rPr>
              <a:t>《</a:t>
            </a:r>
            <a:r>
              <a:rPr lang="zh-CN" altLang="en-US" sz="2400" dirty="0">
                <a:latin typeface="+mj-ea"/>
                <a:ea typeface="+mj-ea"/>
              </a:rPr>
              <a:t>中心组学习计划</a:t>
            </a:r>
            <a:r>
              <a:rPr lang="en-US" altLang="zh-CN" sz="2400" dirty="0">
                <a:latin typeface="+mj-ea"/>
                <a:ea typeface="+mj-ea"/>
              </a:rPr>
              <a:t>》</a:t>
            </a:r>
            <a:endParaRPr lang="zh-CN" altLang="en-US" sz="2400" dirty="0">
              <a:latin typeface="+mj-ea"/>
              <a:ea typeface="+mj-ea"/>
            </a:endParaRPr>
          </a:p>
        </p:txBody>
      </p:sp>
      <p:sp>
        <p:nvSpPr>
          <p:cNvPr id="12" name="TextBox 11"/>
          <p:cNvSpPr txBox="1"/>
          <p:nvPr/>
        </p:nvSpPr>
        <p:spPr>
          <a:xfrm>
            <a:off x="7314685" y="4031939"/>
            <a:ext cx="1664016" cy="830997"/>
          </a:xfrm>
          <a:prstGeom prst="rect">
            <a:avLst/>
          </a:prstGeom>
          <a:noFill/>
        </p:spPr>
        <p:txBody>
          <a:bodyPr wrap="square" rtlCol="0">
            <a:spAutoFit/>
          </a:bodyPr>
          <a:lstStyle/>
          <a:p>
            <a:pPr algn="ctr"/>
            <a:r>
              <a:rPr lang="en-US" altLang="zh-CN" sz="2400" dirty="0">
                <a:latin typeface="+mj-ea"/>
                <a:ea typeface="+mj-ea"/>
              </a:rPr>
              <a:t>《</a:t>
            </a:r>
            <a:r>
              <a:rPr lang="zh-CN" altLang="en-US" sz="2400" dirty="0">
                <a:latin typeface="+mj-ea"/>
                <a:ea typeface="+mj-ea"/>
              </a:rPr>
              <a:t>党小组学习计划</a:t>
            </a:r>
            <a:r>
              <a:rPr lang="en-US" altLang="zh-CN" sz="2400" dirty="0">
                <a:latin typeface="+mj-ea"/>
                <a:ea typeface="+mj-ea"/>
              </a:rPr>
              <a:t>》</a:t>
            </a:r>
            <a:endParaRPr lang="zh-CN" altLang="en-US" sz="2400" dirty="0">
              <a:latin typeface="+mj-ea"/>
              <a:ea typeface="+mj-ea"/>
            </a:endParaRPr>
          </a:p>
        </p:txBody>
      </p:sp>
      <p:sp>
        <p:nvSpPr>
          <p:cNvPr id="13" name="TextBox 84"/>
          <p:cNvSpPr txBox="1">
            <a:spLocks noChangeArrowheads="1"/>
          </p:cNvSpPr>
          <p:nvPr/>
        </p:nvSpPr>
        <p:spPr bwMode="auto">
          <a:xfrm>
            <a:off x="1091907" y="1268760"/>
            <a:ext cx="101101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dirty="0"/>
              <a:t>今年以来，我局始终把加强学习，增强党员党性意识放在首位，结合党的群众路线教育实践活动学习教育环节，突出抓好了党员干部的职业道德教育和全心全意为人民服务的宗旨教育，增强公仆意识，树立起勤政廉洁，反腐倡廉的良好形象。制定了</a:t>
            </a:r>
            <a:r>
              <a:rPr lang="en-US" altLang="zh-CN" dirty="0"/>
              <a:t>《</a:t>
            </a:r>
            <a:r>
              <a:rPr lang="zh-CN" altLang="en-US" dirty="0"/>
              <a:t>中心组学习计划</a:t>
            </a:r>
            <a:r>
              <a:rPr lang="en-US" altLang="zh-CN" dirty="0"/>
              <a:t>》</a:t>
            </a:r>
            <a:r>
              <a:rPr lang="zh-CN" altLang="en-US" dirty="0"/>
              <a:t>、</a:t>
            </a:r>
            <a:r>
              <a:rPr lang="en-US" altLang="zh-CN" dirty="0"/>
              <a:t>《</a:t>
            </a:r>
            <a:r>
              <a:rPr lang="zh-CN" altLang="en-US" dirty="0"/>
              <a:t>党小组学习计划</a:t>
            </a:r>
            <a:r>
              <a:rPr lang="en-US" altLang="zh-CN" dirty="0"/>
              <a:t>》，</a:t>
            </a:r>
            <a:r>
              <a:rPr lang="zh-CN" altLang="en-US" dirty="0"/>
              <a:t>狠抓学习“三结合”。</a:t>
            </a:r>
          </a:p>
        </p:txBody>
      </p:sp>
    </p:spTree>
  </p:cSld>
  <p:clrMapOvr>
    <a:masterClrMapping/>
  </p:clrMapOvr>
  <mc:AlternateContent xmlns:mc="http://schemas.openxmlformats.org/markup-compatibility/2006" xmlns:p14="http://schemas.microsoft.com/office/powerpoint/2010/main">
    <mc:Choice Requires="p14">
      <p:transition spd="slow" p14:dur="800" advTm="5697">
        <p14:prism isInverted="1"/>
      </p:transition>
    </mc:Choice>
    <mc:Fallback xmlns="">
      <p:transition spd="slow" advTm="56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200"/>
                            </p:stCondLst>
                            <p:childTnLst>
                              <p:par>
                                <p:cTn id="24" presetID="22" presetClass="entr" presetSubtype="1" fill="hold"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up)">
                                      <p:cBhvr>
                                        <p:cTn id="26" dur="500"/>
                                        <p:tgtEl>
                                          <p:spTgt spid="13">
                                            <p:txEl>
                                              <p:pRg st="0" end="0"/>
                                            </p:txEl>
                                          </p:spTgt>
                                        </p:tgtEl>
                                      </p:cBhvr>
                                    </p:animEffect>
                                  </p:childTnLst>
                                </p:cTn>
                              </p:par>
                            </p:childTnLst>
                          </p:cTn>
                        </p:par>
                        <p:par>
                          <p:cTn id="27" fill="hold">
                            <p:stCondLst>
                              <p:cond delay="17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2700"/>
                            </p:stCondLst>
                            <p:childTnLst>
                              <p:par>
                                <p:cTn id="39" presetID="3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90"/>
                                          </p:val>
                                        </p:tav>
                                        <p:tav tm="100000">
                                          <p:val>
                                            <p:fltVal val="0"/>
                                          </p:val>
                                        </p:tav>
                                      </p:tavLst>
                                    </p:anim>
                                    <p:animEffect transition="in" filter="fade">
                                      <p:cBhvr>
                                        <p:cTn id="44" dur="500"/>
                                        <p:tgtEl>
                                          <p:spTgt spid="10"/>
                                        </p:tgtEl>
                                      </p:cBhvr>
                                    </p:animEffect>
                                  </p:childTnLst>
                                </p:cTn>
                              </p:par>
                              <p:par>
                                <p:cTn id="45" presetID="31" presetClass="entr" presetSubtype="0" fill="hold" grpId="0" nodeType="withEffect">
                                  <p:stCondLst>
                                    <p:cond delay="2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4" grpId="0" animBg="1"/>
      <p:bldP spid="9" grpId="0" animBg="1"/>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93725" y="188913"/>
            <a:ext cx="1249363" cy="417512"/>
          </a:xfrm>
          <a:custGeom>
            <a:avLst/>
            <a:gdLst>
              <a:gd name="T0" fmla="*/ 40 w 1556"/>
              <a:gd name="T1" fmla="*/ 0 h 489"/>
              <a:gd name="T2" fmla="*/ 1391 w 1556"/>
              <a:gd name="T3" fmla="*/ 0 h 489"/>
              <a:gd name="T4" fmla="*/ 1431 w 1556"/>
              <a:gd name="T5" fmla="*/ 40 h 489"/>
              <a:gd name="T6" fmla="*/ 1431 w 1556"/>
              <a:gd name="T7" fmla="*/ 153 h 489"/>
              <a:gd name="T8" fmla="*/ 1490 w 1556"/>
              <a:gd name="T9" fmla="*/ 196 h 489"/>
              <a:gd name="T10" fmla="*/ 1556 w 1556"/>
              <a:gd name="T11" fmla="*/ 244 h 489"/>
              <a:gd name="T12" fmla="*/ 1490 w 1556"/>
              <a:gd name="T13" fmla="*/ 292 h 489"/>
              <a:gd name="T14" fmla="*/ 1431 w 1556"/>
              <a:gd name="T15" fmla="*/ 335 h 489"/>
              <a:gd name="T16" fmla="*/ 1431 w 1556"/>
              <a:gd name="T17" fmla="*/ 448 h 489"/>
              <a:gd name="T18" fmla="*/ 1391 w 1556"/>
              <a:gd name="T19" fmla="*/ 489 h 489"/>
              <a:gd name="T20" fmla="*/ 40 w 1556"/>
              <a:gd name="T21" fmla="*/ 489 h 489"/>
              <a:gd name="T22" fmla="*/ 0 w 1556"/>
              <a:gd name="T23" fmla="*/ 448 h 489"/>
              <a:gd name="T24" fmla="*/ 0 w 1556"/>
              <a:gd name="T25" fmla="*/ 40 h 489"/>
              <a:gd name="T26" fmla="*/ 40 w 1556"/>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6" h="489">
                <a:moveTo>
                  <a:pt x="40" y="0"/>
                </a:moveTo>
                <a:lnTo>
                  <a:pt x="1391" y="0"/>
                </a:lnTo>
                <a:cubicBezTo>
                  <a:pt x="1413" y="0"/>
                  <a:pt x="1431" y="18"/>
                  <a:pt x="1431" y="40"/>
                </a:cubicBezTo>
                <a:lnTo>
                  <a:pt x="1431" y="153"/>
                </a:lnTo>
                <a:lnTo>
                  <a:pt x="1490" y="196"/>
                </a:lnTo>
                <a:lnTo>
                  <a:pt x="1556" y="244"/>
                </a:lnTo>
                <a:lnTo>
                  <a:pt x="1490" y="292"/>
                </a:lnTo>
                <a:lnTo>
                  <a:pt x="1431" y="335"/>
                </a:lnTo>
                <a:lnTo>
                  <a:pt x="1431" y="448"/>
                </a:lnTo>
                <a:cubicBezTo>
                  <a:pt x="1431" y="471"/>
                  <a:pt x="1413" y="489"/>
                  <a:pt x="1391" y="489"/>
                </a:cubicBezTo>
                <a:lnTo>
                  <a:pt x="40" y="489"/>
                </a:lnTo>
                <a:cubicBezTo>
                  <a:pt x="18" y="489"/>
                  <a:pt x="0" y="471"/>
                  <a:pt x="0" y="448"/>
                </a:cubicBezTo>
                <a:lnTo>
                  <a:pt x="0" y="40"/>
                </a:lnTo>
                <a:cubicBezTo>
                  <a:pt x="0" y="18"/>
                  <a:pt x="18" y="0"/>
                  <a:pt x="40"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TextBox 6"/>
          <p:cNvSpPr txBox="1"/>
          <p:nvPr/>
        </p:nvSpPr>
        <p:spPr>
          <a:xfrm>
            <a:off x="337741" y="188640"/>
            <a:ext cx="896399" cy="400110"/>
          </a:xfrm>
          <a:prstGeom prst="rect">
            <a:avLst/>
          </a:prstGeom>
          <a:noFill/>
        </p:spPr>
        <p:txBody>
          <a:bodyPr wrap="none" rtlCol="0">
            <a:spAutoFit/>
          </a:bodyPr>
          <a:lstStyle/>
          <a:p>
            <a:r>
              <a:rPr lang="en-US" altLang="zh-CN" sz="2000" dirty="0">
                <a:solidFill>
                  <a:schemeClr val="accent2"/>
                </a:solidFill>
              </a:rPr>
              <a:t>Part 2</a:t>
            </a:r>
            <a:endParaRPr lang="zh-CN" altLang="en-US" sz="2000" dirty="0">
              <a:solidFill>
                <a:schemeClr val="accent2"/>
              </a:solidFill>
            </a:endParaRPr>
          </a:p>
        </p:txBody>
      </p:sp>
      <p:sp>
        <p:nvSpPr>
          <p:cNvPr id="8" name="TextBox 7"/>
          <p:cNvSpPr txBox="1"/>
          <p:nvPr/>
        </p:nvSpPr>
        <p:spPr>
          <a:xfrm>
            <a:off x="1476540" y="116632"/>
            <a:ext cx="3416320" cy="523220"/>
          </a:xfrm>
          <a:prstGeom prst="rect">
            <a:avLst/>
          </a:prstGeom>
          <a:noFill/>
        </p:spPr>
        <p:txBody>
          <a:bodyPr wrap="none" rtlCol="0">
            <a:spAutoFit/>
          </a:bodyPr>
          <a:lstStyle/>
          <a:p>
            <a:r>
              <a:rPr lang="zh-CN" altLang="en-US" sz="2800" b="1" dirty="0">
                <a:solidFill>
                  <a:schemeClr val="bg1"/>
                </a:solidFill>
                <a:latin typeface="+mj-ea"/>
                <a:ea typeface="+mj-ea"/>
              </a:rPr>
              <a:t>狠抓学习“三结合”</a:t>
            </a:r>
          </a:p>
        </p:txBody>
      </p:sp>
      <p:sp>
        <p:nvSpPr>
          <p:cNvPr id="5" name="Oval 6"/>
          <p:cNvSpPr>
            <a:spLocks noChangeArrowheads="1"/>
          </p:cNvSpPr>
          <p:nvPr/>
        </p:nvSpPr>
        <p:spPr bwMode="auto">
          <a:xfrm flipH="1">
            <a:off x="829284" y="2809875"/>
            <a:ext cx="1806575" cy="1804988"/>
          </a:xfrm>
          <a:prstGeom prst="ellipse">
            <a:avLst/>
          </a:prstGeom>
          <a:solidFill>
            <a:schemeClr val="accent1">
              <a:lumMod val="20000"/>
              <a:lumOff val="8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 name="Freeform 7"/>
          <p:cNvSpPr/>
          <p:nvPr/>
        </p:nvSpPr>
        <p:spPr bwMode="auto">
          <a:xfrm flipH="1">
            <a:off x="4061011" y="1635125"/>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Oval 8"/>
          <p:cNvSpPr>
            <a:spLocks noChangeArrowheads="1"/>
          </p:cNvSpPr>
          <p:nvPr/>
        </p:nvSpPr>
        <p:spPr bwMode="auto">
          <a:xfrm flipH="1">
            <a:off x="3733986" y="1196975"/>
            <a:ext cx="1219200" cy="1220788"/>
          </a:xfrm>
          <a:prstGeom prst="ellipse">
            <a:avLst/>
          </a:prstGeom>
          <a:solidFill>
            <a:schemeClr val="tx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Oval 9"/>
          <p:cNvSpPr>
            <a:spLocks noChangeArrowheads="1"/>
          </p:cNvSpPr>
          <p:nvPr/>
        </p:nvSpPr>
        <p:spPr bwMode="auto">
          <a:xfrm flipH="1">
            <a:off x="4608698" y="3055938"/>
            <a:ext cx="1220788" cy="1219200"/>
          </a:xfrm>
          <a:prstGeom prst="ellipse">
            <a:avLst/>
          </a:prstGeom>
          <a:solidFill>
            <a:schemeClr val="tx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Oval 10"/>
          <p:cNvSpPr>
            <a:spLocks noChangeArrowheads="1"/>
          </p:cNvSpPr>
          <p:nvPr/>
        </p:nvSpPr>
        <p:spPr bwMode="auto">
          <a:xfrm flipH="1">
            <a:off x="3608573" y="4857750"/>
            <a:ext cx="1220788" cy="1219200"/>
          </a:xfrm>
          <a:prstGeom prst="ellipse">
            <a:avLst/>
          </a:prstGeom>
          <a:solidFill>
            <a:schemeClr val="tx2"/>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Line 11"/>
          <p:cNvSpPr>
            <a:spLocks noChangeShapeType="1"/>
          </p:cNvSpPr>
          <p:nvPr/>
        </p:nvSpPr>
        <p:spPr bwMode="auto">
          <a:xfrm flipH="1">
            <a:off x="2468393" y="2129051"/>
            <a:ext cx="1255593" cy="900752"/>
          </a:xfrm>
          <a:prstGeom prst="line">
            <a:avLst/>
          </a:prstGeom>
          <a:noFill/>
          <a:ln w="12700" cap="flat">
            <a:solidFill>
              <a:srgbClr val="2E2C2C"/>
            </a:solidFill>
            <a:prstDash val="solid"/>
            <a:miter lim="800000"/>
            <a:headEnd type="triangl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4" name="Line 12"/>
          <p:cNvSpPr>
            <a:spLocks noChangeShapeType="1"/>
          </p:cNvSpPr>
          <p:nvPr/>
        </p:nvSpPr>
        <p:spPr bwMode="auto">
          <a:xfrm flipH="1" flipV="1">
            <a:off x="2441098" y="4435522"/>
            <a:ext cx="1201002" cy="709684"/>
          </a:xfrm>
          <a:prstGeom prst="line">
            <a:avLst/>
          </a:prstGeom>
          <a:noFill/>
          <a:ln w="12700" cap="flat">
            <a:solidFill>
              <a:srgbClr val="2E2C2C"/>
            </a:solidFill>
            <a:prstDash val="solid"/>
            <a:miter lim="800000"/>
            <a:headEnd type="triangl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5" name="Line 13"/>
          <p:cNvSpPr>
            <a:spLocks noChangeShapeType="1"/>
          </p:cNvSpPr>
          <p:nvPr/>
        </p:nvSpPr>
        <p:spPr bwMode="auto">
          <a:xfrm flipH="1">
            <a:off x="2743515" y="3661723"/>
            <a:ext cx="1669256" cy="0"/>
          </a:xfrm>
          <a:prstGeom prst="line">
            <a:avLst/>
          </a:prstGeom>
          <a:noFill/>
          <a:ln w="12700" cap="flat">
            <a:solidFill>
              <a:srgbClr val="2E2C2C"/>
            </a:solidFill>
            <a:prstDash val="solid"/>
            <a:miter lim="800000"/>
            <a:headEnd type="triangle" w="lg" len="lg"/>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6" name="Oval 14"/>
          <p:cNvSpPr>
            <a:spLocks noChangeArrowheads="1"/>
          </p:cNvSpPr>
          <p:nvPr/>
        </p:nvSpPr>
        <p:spPr bwMode="auto">
          <a:xfrm flipH="1">
            <a:off x="919772" y="2898775"/>
            <a:ext cx="1625600" cy="1625600"/>
          </a:xfrm>
          <a:prstGeom prst="ellipse">
            <a:avLst/>
          </a:pr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7" name="TextBox 16"/>
          <p:cNvSpPr txBox="1"/>
          <p:nvPr/>
        </p:nvSpPr>
        <p:spPr>
          <a:xfrm flipH="1">
            <a:off x="3955643" y="1453426"/>
            <a:ext cx="775887" cy="646331"/>
          </a:xfrm>
          <a:prstGeom prst="rect">
            <a:avLst/>
          </a:prstGeom>
          <a:noFill/>
        </p:spPr>
        <p:txBody>
          <a:bodyPr wrap="square" rtlCol="0">
            <a:spAutoFit/>
          </a:bodyPr>
          <a:lstStyle/>
          <a:p>
            <a:pPr algn="ctr"/>
            <a:r>
              <a:rPr lang="en-US" altLang="zh-CN" sz="3600" dirty="0">
                <a:solidFill>
                  <a:schemeClr val="accent2"/>
                </a:solidFill>
                <a:latin typeface="+mn-ea"/>
                <a:ea typeface="+mn-ea"/>
              </a:rPr>
              <a:t>01</a:t>
            </a:r>
          </a:p>
        </p:txBody>
      </p:sp>
      <p:sp>
        <p:nvSpPr>
          <p:cNvPr id="18" name="TextBox 17"/>
          <p:cNvSpPr txBox="1"/>
          <p:nvPr/>
        </p:nvSpPr>
        <p:spPr>
          <a:xfrm flipH="1">
            <a:off x="4856395" y="3323169"/>
            <a:ext cx="775887" cy="646331"/>
          </a:xfrm>
          <a:prstGeom prst="rect">
            <a:avLst/>
          </a:prstGeom>
          <a:noFill/>
        </p:spPr>
        <p:txBody>
          <a:bodyPr wrap="square" rtlCol="0">
            <a:spAutoFit/>
          </a:bodyPr>
          <a:lstStyle>
            <a:defPPr>
              <a:defRPr lang="zh-CN"/>
            </a:defPPr>
            <a:lvl1pPr algn="ctr">
              <a:defRPr sz="3600">
                <a:solidFill>
                  <a:schemeClr val="accent2"/>
                </a:solidFill>
                <a:latin typeface="+mn-ea"/>
                <a:ea typeface="+mn-ea"/>
              </a:defRPr>
            </a:lvl1pPr>
          </a:lstStyle>
          <a:p>
            <a:r>
              <a:rPr lang="en-US" altLang="zh-CN" dirty="0"/>
              <a:t>02</a:t>
            </a:r>
          </a:p>
        </p:txBody>
      </p:sp>
      <p:sp>
        <p:nvSpPr>
          <p:cNvPr id="19" name="TextBox 18"/>
          <p:cNvSpPr txBox="1"/>
          <p:nvPr/>
        </p:nvSpPr>
        <p:spPr>
          <a:xfrm flipH="1">
            <a:off x="3819165" y="5124673"/>
            <a:ext cx="775887" cy="646331"/>
          </a:xfrm>
          <a:prstGeom prst="rect">
            <a:avLst/>
          </a:prstGeom>
          <a:noFill/>
        </p:spPr>
        <p:txBody>
          <a:bodyPr wrap="square" rtlCol="0">
            <a:spAutoFit/>
          </a:bodyPr>
          <a:lstStyle>
            <a:defPPr>
              <a:defRPr lang="zh-CN"/>
            </a:defPPr>
            <a:lvl1pPr algn="ctr">
              <a:defRPr sz="3600">
                <a:solidFill>
                  <a:schemeClr val="accent2"/>
                </a:solidFill>
                <a:latin typeface="+mn-ea"/>
                <a:ea typeface="+mn-ea"/>
              </a:defRPr>
            </a:lvl1pPr>
          </a:lstStyle>
          <a:p>
            <a:r>
              <a:rPr lang="en-US" altLang="zh-CN" dirty="0"/>
              <a:t>03</a:t>
            </a:r>
          </a:p>
        </p:txBody>
      </p:sp>
      <p:sp>
        <p:nvSpPr>
          <p:cNvPr id="20" name="TextBox 19"/>
          <p:cNvSpPr txBox="1"/>
          <p:nvPr/>
        </p:nvSpPr>
        <p:spPr>
          <a:xfrm flipH="1">
            <a:off x="812115" y="3235315"/>
            <a:ext cx="1823744" cy="954107"/>
          </a:xfrm>
          <a:prstGeom prst="rect">
            <a:avLst/>
          </a:prstGeom>
          <a:noFill/>
        </p:spPr>
        <p:txBody>
          <a:bodyPr wrap="square" rtlCol="0">
            <a:spAutoFit/>
          </a:bodyPr>
          <a:lstStyle/>
          <a:p>
            <a:pPr algn="ctr"/>
            <a:r>
              <a:rPr lang="zh-CN" altLang="en-US" sz="2800" b="1" dirty="0">
                <a:solidFill>
                  <a:schemeClr val="accent2"/>
                </a:solidFill>
                <a:latin typeface="+mn-ea"/>
                <a:ea typeface="+mn-ea"/>
              </a:rPr>
              <a:t>学习</a:t>
            </a:r>
            <a:endParaRPr lang="en-US" altLang="zh-CN" sz="2800" b="1" dirty="0">
              <a:solidFill>
                <a:schemeClr val="accent2"/>
              </a:solidFill>
              <a:latin typeface="+mn-ea"/>
              <a:ea typeface="+mn-ea"/>
            </a:endParaRPr>
          </a:p>
          <a:p>
            <a:pPr algn="ctr"/>
            <a:r>
              <a:rPr lang="en-US" altLang="zh-CN" sz="2800" b="1" dirty="0">
                <a:solidFill>
                  <a:schemeClr val="accent2"/>
                </a:solidFill>
                <a:latin typeface="+mn-ea"/>
                <a:ea typeface="+mn-ea"/>
              </a:rPr>
              <a:t>“</a:t>
            </a:r>
            <a:r>
              <a:rPr lang="zh-CN" altLang="en-US" sz="2800" b="1" dirty="0">
                <a:solidFill>
                  <a:schemeClr val="accent2"/>
                </a:solidFill>
                <a:latin typeface="+mn-ea"/>
                <a:ea typeface="+mn-ea"/>
              </a:rPr>
              <a:t>三结合</a:t>
            </a:r>
            <a:r>
              <a:rPr lang="en-US" altLang="zh-CN" sz="2800" b="1" dirty="0">
                <a:solidFill>
                  <a:schemeClr val="accent2"/>
                </a:solidFill>
                <a:latin typeface="+mn-ea"/>
                <a:ea typeface="+mn-ea"/>
              </a:rPr>
              <a:t>”</a:t>
            </a:r>
          </a:p>
        </p:txBody>
      </p:sp>
      <p:sp>
        <p:nvSpPr>
          <p:cNvPr id="21" name="TextBox 20"/>
          <p:cNvSpPr txBox="1"/>
          <p:nvPr/>
        </p:nvSpPr>
        <p:spPr>
          <a:xfrm flipH="1">
            <a:off x="4985281" y="1144146"/>
            <a:ext cx="4281451" cy="400110"/>
          </a:xfrm>
          <a:prstGeom prst="rect">
            <a:avLst/>
          </a:prstGeom>
          <a:noFill/>
        </p:spPr>
        <p:txBody>
          <a:bodyPr wrap="square" rtlCol="0">
            <a:spAutoFit/>
          </a:bodyPr>
          <a:lstStyle/>
          <a:p>
            <a:r>
              <a:rPr lang="zh-CN" altLang="en-US" sz="2000" b="1" dirty="0">
                <a:solidFill>
                  <a:schemeClr val="bg1"/>
                </a:solidFill>
                <a:latin typeface="+mn-ea"/>
                <a:ea typeface="+mn-ea"/>
              </a:rPr>
              <a:t>集中学习与个人自学相结合</a:t>
            </a:r>
          </a:p>
        </p:txBody>
      </p:sp>
      <p:sp>
        <p:nvSpPr>
          <p:cNvPr id="22" name="TextBox 21"/>
          <p:cNvSpPr txBox="1"/>
          <p:nvPr/>
        </p:nvSpPr>
        <p:spPr>
          <a:xfrm flipH="1">
            <a:off x="5886034" y="2698720"/>
            <a:ext cx="3668730" cy="400110"/>
          </a:xfrm>
          <a:prstGeom prst="rect">
            <a:avLst/>
          </a:prstGeom>
          <a:noFill/>
        </p:spPr>
        <p:txBody>
          <a:bodyPr wrap="square" rtlCol="0">
            <a:spAutoFit/>
          </a:bodyPr>
          <a:lstStyle>
            <a:defPPr>
              <a:defRPr lang="zh-CN"/>
            </a:defPPr>
            <a:lvl1pPr>
              <a:defRPr sz="2000" b="1">
                <a:solidFill>
                  <a:schemeClr val="bg1"/>
                </a:solidFill>
                <a:latin typeface="+mn-ea"/>
                <a:ea typeface="+mn-ea"/>
              </a:defRPr>
            </a:lvl1pPr>
          </a:lstStyle>
          <a:p>
            <a:r>
              <a:rPr lang="zh-CN" altLang="en-US" dirty="0"/>
              <a:t>文字学习与事迹讲座相结合</a:t>
            </a:r>
          </a:p>
        </p:txBody>
      </p:sp>
      <p:sp>
        <p:nvSpPr>
          <p:cNvPr id="23" name="TextBox 22"/>
          <p:cNvSpPr txBox="1"/>
          <p:nvPr/>
        </p:nvSpPr>
        <p:spPr>
          <a:xfrm flipH="1">
            <a:off x="4876100" y="5047728"/>
            <a:ext cx="3598544" cy="400110"/>
          </a:xfrm>
          <a:prstGeom prst="rect">
            <a:avLst/>
          </a:prstGeom>
          <a:noFill/>
        </p:spPr>
        <p:txBody>
          <a:bodyPr wrap="square" rtlCol="0">
            <a:spAutoFit/>
          </a:bodyPr>
          <a:lstStyle>
            <a:defPPr>
              <a:defRPr lang="zh-CN"/>
            </a:defPPr>
            <a:lvl1pPr>
              <a:defRPr sz="2000" b="1">
                <a:solidFill>
                  <a:schemeClr val="bg1"/>
                </a:solidFill>
                <a:latin typeface="+mn-ea"/>
                <a:ea typeface="+mn-ea"/>
              </a:defRPr>
            </a:lvl1pPr>
          </a:lstStyle>
          <a:p>
            <a:r>
              <a:rPr lang="zh-CN" altLang="en-US" dirty="0"/>
              <a:t>定期开展廉政约谈</a:t>
            </a:r>
          </a:p>
        </p:txBody>
      </p:sp>
      <p:sp>
        <p:nvSpPr>
          <p:cNvPr id="25" name="TextBox 24"/>
          <p:cNvSpPr txBox="1"/>
          <p:nvPr/>
        </p:nvSpPr>
        <p:spPr>
          <a:xfrm flipH="1">
            <a:off x="4985280" y="1459456"/>
            <a:ext cx="6585708" cy="1015663"/>
          </a:xfrm>
          <a:prstGeom prst="rect">
            <a:avLst/>
          </a:prstGeom>
          <a:noFill/>
        </p:spPr>
        <p:txBody>
          <a:bodyPr wrap="square" rtlCol="0">
            <a:spAutoFit/>
          </a:bodyPr>
          <a:lstStyle/>
          <a:p>
            <a:pPr algn="just"/>
            <a:r>
              <a:rPr lang="zh-CN" altLang="en-US" sz="2000" dirty="0">
                <a:solidFill>
                  <a:schemeClr val="bg1"/>
                </a:solidFill>
                <a:latin typeface="+mn-ea"/>
                <a:ea typeface="+mn-ea"/>
              </a:rPr>
              <a:t>由党员领导分别集中领学了“中国特色社会主义理论体系”、习总书记系列重要讲话精神等。挤出空余时间抓紧自学，促进全员学习质量。</a:t>
            </a:r>
          </a:p>
        </p:txBody>
      </p:sp>
      <p:sp>
        <p:nvSpPr>
          <p:cNvPr id="26" name="TextBox 25"/>
          <p:cNvSpPr txBox="1"/>
          <p:nvPr/>
        </p:nvSpPr>
        <p:spPr>
          <a:xfrm flipH="1">
            <a:off x="5886034" y="3019489"/>
            <a:ext cx="5684953" cy="1631216"/>
          </a:xfrm>
          <a:prstGeom prst="rect">
            <a:avLst/>
          </a:prstGeom>
          <a:noFill/>
        </p:spPr>
        <p:txBody>
          <a:bodyPr wrap="square" rtlCol="0">
            <a:spAutoFit/>
          </a:bodyPr>
          <a:lstStyle/>
          <a:p>
            <a:pPr algn="just"/>
            <a:r>
              <a:rPr lang="zh-CN" altLang="en-US" sz="2000" dirty="0">
                <a:solidFill>
                  <a:schemeClr val="bg1"/>
                </a:solidFill>
                <a:latin typeface="+mn-ea"/>
                <a:ea typeface="+mn-ea"/>
              </a:rPr>
              <a:t>积极参与全县的讲座交流等活动，在局内部传达学习精神。局支部组织学习以“先进典型引路、争做优秀干部”为主题的学习课题。通过这样立体的学习深化了学习内容，提高了全体党员干部的学习动力，激发了学习积极性。</a:t>
            </a:r>
          </a:p>
        </p:txBody>
      </p:sp>
      <p:sp>
        <p:nvSpPr>
          <p:cNvPr id="27" name="TextBox 26"/>
          <p:cNvSpPr txBox="1"/>
          <p:nvPr/>
        </p:nvSpPr>
        <p:spPr>
          <a:xfrm flipH="1">
            <a:off x="4856395" y="5370057"/>
            <a:ext cx="6714593" cy="1015663"/>
          </a:xfrm>
          <a:prstGeom prst="rect">
            <a:avLst/>
          </a:prstGeom>
          <a:noFill/>
        </p:spPr>
        <p:txBody>
          <a:bodyPr wrap="square" rtlCol="0">
            <a:spAutoFit/>
          </a:bodyPr>
          <a:lstStyle/>
          <a:p>
            <a:pPr algn="just"/>
            <a:r>
              <a:rPr lang="zh-CN" altLang="en-US" sz="2000" dirty="0">
                <a:solidFill>
                  <a:schemeClr val="bg1"/>
                </a:solidFill>
                <a:latin typeface="+mn-ea"/>
                <a:ea typeface="+mn-ea"/>
              </a:rPr>
              <a:t>班子成员定期深入基层，与各科室负责人、干部职工进行面对面的约谈，倾听基层声音，掌握思想动态，加强廉政教育。在全局形成学廉、倡廉、履廉的氛围。</a:t>
            </a:r>
          </a:p>
        </p:txBody>
      </p:sp>
    </p:spTree>
  </p:cSld>
  <p:clrMapOvr>
    <a:masterClrMapping/>
  </p:clrMapOvr>
  <mc:AlternateContent xmlns:mc="http://schemas.openxmlformats.org/markup-compatibility/2006" xmlns:p14="http://schemas.microsoft.com/office/powerpoint/2010/main">
    <mc:Choice Requires="p14">
      <p:transition spd="slow" p14:dur="800" advTm="8362">
        <p14:prism isInverted="1"/>
      </p:transition>
    </mc:Choice>
    <mc:Fallback xmlns="">
      <p:transition spd="slow" advTm="83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0-#ppt_w/2"/>
                                          </p:val>
                                        </p:tav>
                                        <p:tav tm="100000">
                                          <p:val>
                                            <p:strVal val="#ppt_x"/>
                                          </p:val>
                                        </p:tav>
                                      </p:tavLst>
                                    </p:anim>
                                    <p:anim calcmode="lin" valueType="num">
                                      <p:cBhvr additive="base">
                                        <p:cTn id="8" dur="3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 fill="hold"/>
                                        <p:tgtEl>
                                          <p:spTgt spid="7"/>
                                        </p:tgtEl>
                                        <p:attrNameLst>
                                          <p:attrName>ppt_w</p:attrName>
                                        </p:attrNameLst>
                                      </p:cBhvr>
                                      <p:tavLst>
                                        <p:tav tm="0">
                                          <p:val>
                                            <p:fltVal val="0"/>
                                          </p:val>
                                        </p:tav>
                                        <p:tav tm="100000">
                                          <p:val>
                                            <p:strVal val="#ppt_w"/>
                                          </p:val>
                                        </p:tav>
                                      </p:tavLst>
                                    </p:anim>
                                    <p:anim calcmode="lin" valueType="num">
                                      <p:cBhvr>
                                        <p:cTn id="13" dur="300" fill="hold"/>
                                        <p:tgtEl>
                                          <p:spTgt spid="7"/>
                                        </p:tgtEl>
                                        <p:attrNameLst>
                                          <p:attrName>ppt_h</p:attrName>
                                        </p:attrNameLst>
                                      </p:cBhvr>
                                      <p:tavLst>
                                        <p:tav tm="0">
                                          <p:val>
                                            <p:fltVal val="0"/>
                                          </p:val>
                                        </p:tav>
                                        <p:tav tm="100000">
                                          <p:val>
                                            <p:strVal val="#ppt_h"/>
                                          </p:val>
                                        </p:tav>
                                      </p:tavLst>
                                    </p:anim>
                                    <p:anim calcmode="lin" valueType="num">
                                      <p:cBhvr>
                                        <p:cTn id="14" dur="300" fill="hold"/>
                                        <p:tgtEl>
                                          <p:spTgt spid="7"/>
                                        </p:tgtEl>
                                        <p:attrNameLst>
                                          <p:attrName>style.rotation</p:attrName>
                                        </p:attrNameLst>
                                      </p:cBhvr>
                                      <p:tavLst>
                                        <p:tav tm="0">
                                          <p:val>
                                            <p:fltVal val="90"/>
                                          </p:val>
                                        </p:tav>
                                        <p:tav tm="100000">
                                          <p:val>
                                            <p:fltVal val="0"/>
                                          </p:val>
                                        </p:tav>
                                      </p:tavLst>
                                    </p:anim>
                                    <p:animEffect transition="in" filter="fade">
                                      <p:cBhvr>
                                        <p:cTn id="15" dur="300"/>
                                        <p:tgtEl>
                                          <p:spTgt spid="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200" autoRev="1" fill="hold">
                                          <p:stCondLst>
                                            <p:cond delay="0"/>
                                          </p:stCondLst>
                                        </p:cTn>
                                        <p:tgtEl>
                                          <p:spTgt spid="8"/>
                                        </p:tgtEl>
                                        <p:attrNameLst>
                                          <p:attrName>ppt_w</p:attrName>
                                        </p:attrNameLst>
                                      </p:cBhvr>
                                    </p:anim>
                                    <p:anim by="(#ppt_w*0.50)" calcmode="lin" valueType="num">
                                      <p:cBhvr>
                                        <p:cTn id="20" dur="200" decel="50000" autoRev="1" fill="hold">
                                          <p:stCondLst>
                                            <p:cond delay="0"/>
                                          </p:stCondLst>
                                        </p:cTn>
                                        <p:tgtEl>
                                          <p:spTgt spid="8"/>
                                        </p:tgtEl>
                                        <p:attrNameLst>
                                          <p:attrName>ppt_x</p:attrName>
                                        </p:attrNameLst>
                                      </p:cBhvr>
                                    </p:anim>
                                    <p:anim from="(-#ppt_h/2)" to="(#ppt_y)" calcmode="lin" valueType="num">
                                      <p:cBhvr>
                                        <p:cTn id="21" dur="400" fill="hold">
                                          <p:stCondLst>
                                            <p:cond delay="0"/>
                                          </p:stCondLst>
                                        </p:cTn>
                                        <p:tgtEl>
                                          <p:spTgt spid="8"/>
                                        </p:tgtEl>
                                        <p:attrNameLst>
                                          <p:attrName>ppt_y</p:attrName>
                                        </p:attrNameLst>
                                      </p:cBhvr>
                                    </p:anim>
                                    <p:animRot by="21600000">
                                      <p:cBhvr>
                                        <p:cTn id="22" dur="400" fill="hold">
                                          <p:stCondLst>
                                            <p:cond delay="0"/>
                                          </p:stCondLst>
                                        </p:cTn>
                                        <p:tgtEl>
                                          <p:spTgt spid="8"/>
                                        </p:tgtEl>
                                        <p:attrNameLst>
                                          <p:attrName>r</p:attrName>
                                        </p:attrNameLst>
                                      </p:cBhvr>
                                    </p:animRot>
                                  </p:childTnLst>
                                </p:cTn>
                              </p:par>
                            </p:childTnLst>
                          </p:cTn>
                        </p:par>
                        <p:par>
                          <p:cTn id="23" fill="hold">
                            <p:stCondLst>
                              <p:cond delay="1319"/>
                            </p:stCondLst>
                            <p:childTnLst>
                              <p:par>
                                <p:cTn id="24" presetID="21"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1000"/>
                                        <p:tgtEl>
                                          <p:spTgt spid="1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childTnLst>
                          </p:cTn>
                        </p:par>
                        <p:par>
                          <p:cTn id="30" fill="hold">
                            <p:stCondLst>
                              <p:cond delay="2319"/>
                            </p:stCondLst>
                            <p:childTnLst>
                              <p:par>
                                <p:cTn id="31" presetID="31"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 calcmode="lin" valueType="num">
                                      <p:cBhvr>
                                        <p:cTn id="35" dur="500" fill="hold"/>
                                        <p:tgtEl>
                                          <p:spTgt spid="20"/>
                                        </p:tgtEl>
                                        <p:attrNameLst>
                                          <p:attrName>style.rotation</p:attrName>
                                        </p:attrNameLst>
                                      </p:cBhvr>
                                      <p:tavLst>
                                        <p:tav tm="0">
                                          <p:val>
                                            <p:fltVal val="90"/>
                                          </p:val>
                                        </p:tav>
                                        <p:tav tm="100000">
                                          <p:val>
                                            <p:fltVal val="0"/>
                                          </p:val>
                                        </p:tav>
                                      </p:tavLst>
                                    </p:anim>
                                    <p:animEffect transition="in" filter="fade">
                                      <p:cBhvr>
                                        <p:cTn id="36" dur="500"/>
                                        <p:tgtEl>
                                          <p:spTgt spid="20"/>
                                        </p:tgtEl>
                                      </p:cBhvr>
                                    </p:animEffect>
                                  </p:childTnLst>
                                </p:cTn>
                              </p:par>
                            </p:childTnLst>
                          </p:cTn>
                        </p:par>
                        <p:par>
                          <p:cTn id="37" fill="hold">
                            <p:stCondLst>
                              <p:cond delay="2819"/>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3319"/>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381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childTnLst>
                          </p:cTn>
                        </p:par>
                        <p:par>
                          <p:cTn id="67" fill="hold">
                            <p:stCondLst>
                              <p:cond delay="4319"/>
                            </p:stCondLst>
                            <p:childTnLst>
                              <p:par>
                                <p:cTn id="68" presetID="31"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400" fill="hold"/>
                                        <p:tgtEl>
                                          <p:spTgt spid="17"/>
                                        </p:tgtEl>
                                        <p:attrNameLst>
                                          <p:attrName>ppt_w</p:attrName>
                                        </p:attrNameLst>
                                      </p:cBhvr>
                                      <p:tavLst>
                                        <p:tav tm="0">
                                          <p:val>
                                            <p:fltVal val="0"/>
                                          </p:val>
                                        </p:tav>
                                        <p:tav tm="100000">
                                          <p:val>
                                            <p:strVal val="#ppt_w"/>
                                          </p:val>
                                        </p:tav>
                                      </p:tavLst>
                                    </p:anim>
                                    <p:anim calcmode="lin" valueType="num">
                                      <p:cBhvr>
                                        <p:cTn id="71" dur="400" fill="hold"/>
                                        <p:tgtEl>
                                          <p:spTgt spid="17"/>
                                        </p:tgtEl>
                                        <p:attrNameLst>
                                          <p:attrName>ppt_h</p:attrName>
                                        </p:attrNameLst>
                                      </p:cBhvr>
                                      <p:tavLst>
                                        <p:tav tm="0">
                                          <p:val>
                                            <p:fltVal val="0"/>
                                          </p:val>
                                        </p:tav>
                                        <p:tav tm="100000">
                                          <p:val>
                                            <p:strVal val="#ppt_h"/>
                                          </p:val>
                                        </p:tav>
                                      </p:tavLst>
                                    </p:anim>
                                    <p:anim calcmode="lin" valueType="num">
                                      <p:cBhvr>
                                        <p:cTn id="72" dur="400" fill="hold"/>
                                        <p:tgtEl>
                                          <p:spTgt spid="17"/>
                                        </p:tgtEl>
                                        <p:attrNameLst>
                                          <p:attrName>style.rotation</p:attrName>
                                        </p:attrNameLst>
                                      </p:cBhvr>
                                      <p:tavLst>
                                        <p:tav tm="0">
                                          <p:val>
                                            <p:fltVal val="90"/>
                                          </p:val>
                                        </p:tav>
                                        <p:tav tm="100000">
                                          <p:val>
                                            <p:fltVal val="0"/>
                                          </p:val>
                                        </p:tav>
                                      </p:tavLst>
                                    </p:anim>
                                    <p:animEffect transition="in" filter="fade">
                                      <p:cBhvr>
                                        <p:cTn id="73" dur="400"/>
                                        <p:tgtEl>
                                          <p:spTgt spid="17"/>
                                        </p:tgtEl>
                                      </p:cBhvr>
                                    </p:animEffect>
                                  </p:childTnLst>
                                </p:cTn>
                              </p:par>
                            </p:childTnLst>
                          </p:cTn>
                        </p:par>
                        <p:par>
                          <p:cTn id="74" fill="hold">
                            <p:stCondLst>
                              <p:cond delay="4819"/>
                            </p:stCondLst>
                            <p:childTnLst>
                              <p:par>
                                <p:cTn id="75" presetID="22" presetClass="entr" presetSubtype="8"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childTnLst>
                          </p:cTn>
                        </p:par>
                        <p:par>
                          <p:cTn id="81" fill="hold">
                            <p:stCondLst>
                              <p:cond delay="5319"/>
                            </p:stCondLst>
                            <p:childTnLst>
                              <p:par>
                                <p:cTn id="82" presetID="31"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400" fill="hold"/>
                                        <p:tgtEl>
                                          <p:spTgt spid="18"/>
                                        </p:tgtEl>
                                        <p:attrNameLst>
                                          <p:attrName>ppt_w</p:attrName>
                                        </p:attrNameLst>
                                      </p:cBhvr>
                                      <p:tavLst>
                                        <p:tav tm="0">
                                          <p:val>
                                            <p:fltVal val="0"/>
                                          </p:val>
                                        </p:tav>
                                        <p:tav tm="100000">
                                          <p:val>
                                            <p:strVal val="#ppt_w"/>
                                          </p:val>
                                        </p:tav>
                                      </p:tavLst>
                                    </p:anim>
                                    <p:anim calcmode="lin" valueType="num">
                                      <p:cBhvr>
                                        <p:cTn id="85" dur="400" fill="hold"/>
                                        <p:tgtEl>
                                          <p:spTgt spid="18"/>
                                        </p:tgtEl>
                                        <p:attrNameLst>
                                          <p:attrName>ppt_h</p:attrName>
                                        </p:attrNameLst>
                                      </p:cBhvr>
                                      <p:tavLst>
                                        <p:tav tm="0">
                                          <p:val>
                                            <p:fltVal val="0"/>
                                          </p:val>
                                        </p:tav>
                                        <p:tav tm="100000">
                                          <p:val>
                                            <p:strVal val="#ppt_h"/>
                                          </p:val>
                                        </p:tav>
                                      </p:tavLst>
                                    </p:anim>
                                    <p:anim calcmode="lin" valueType="num">
                                      <p:cBhvr>
                                        <p:cTn id="86" dur="400" fill="hold"/>
                                        <p:tgtEl>
                                          <p:spTgt spid="18"/>
                                        </p:tgtEl>
                                        <p:attrNameLst>
                                          <p:attrName>style.rotation</p:attrName>
                                        </p:attrNameLst>
                                      </p:cBhvr>
                                      <p:tavLst>
                                        <p:tav tm="0">
                                          <p:val>
                                            <p:fltVal val="90"/>
                                          </p:val>
                                        </p:tav>
                                        <p:tav tm="100000">
                                          <p:val>
                                            <p:fltVal val="0"/>
                                          </p:val>
                                        </p:tav>
                                      </p:tavLst>
                                    </p:anim>
                                    <p:animEffect transition="in" filter="fade">
                                      <p:cBhvr>
                                        <p:cTn id="87" dur="400"/>
                                        <p:tgtEl>
                                          <p:spTgt spid="18"/>
                                        </p:tgtEl>
                                      </p:cBhvr>
                                    </p:animEffect>
                                  </p:childTnLst>
                                </p:cTn>
                              </p:par>
                            </p:childTnLst>
                          </p:cTn>
                        </p:par>
                        <p:par>
                          <p:cTn id="88" fill="hold">
                            <p:stCondLst>
                              <p:cond delay="5819"/>
                            </p:stCondLst>
                            <p:childTnLst>
                              <p:par>
                                <p:cTn id="89" presetID="22" presetClass="entr" presetSubtype="8"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left)">
                                      <p:cBhvr>
                                        <p:cTn id="91" dur="500"/>
                                        <p:tgtEl>
                                          <p:spTgt spid="2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left)">
                                      <p:cBhvr>
                                        <p:cTn id="94" dur="500"/>
                                        <p:tgtEl>
                                          <p:spTgt spid="26"/>
                                        </p:tgtEl>
                                      </p:cBhvr>
                                    </p:animEffect>
                                  </p:childTnLst>
                                </p:cTn>
                              </p:par>
                            </p:childTnLst>
                          </p:cTn>
                        </p:par>
                        <p:par>
                          <p:cTn id="95" fill="hold">
                            <p:stCondLst>
                              <p:cond delay="6319"/>
                            </p:stCondLst>
                            <p:childTnLst>
                              <p:par>
                                <p:cTn id="96" presetID="31" presetClass="entr" presetSubtype="0"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400" fill="hold"/>
                                        <p:tgtEl>
                                          <p:spTgt spid="19"/>
                                        </p:tgtEl>
                                        <p:attrNameLst>
                                          <p:attrName>ppt_w</p:attrName>
                                        </p:attrNameLst>
                                      </p:cBhvr>
                                      <p:tavLst>
                                        <p:tav tm="0">
                                          <p:val>
                                            <p:fltVal val="0"/>
                                          </p:val>
                                        </p:tav>
                                        <p:tav tm="100000">
                                          <p:val>
                                            <p:strVal val="#ppt_w"/>
                                          </p:val>
                                        </p:tav>
                                      </p:tavLst>
                                    </p:anim>
                                    <p:anim calcmode="lin" valueType="num">
                                      <p:cBhvr>
                                        <p:cTn id="99" dur="400" fill="hold"/>
                                        <p:tgtEl>
                                          <p:spTgt spid="19"/>
                                        </p:tgtEl>
                                        <p:attrNameLst>
                                          <p:attrName>ppt_h</p:attrName>
                                        </p:attrNameLst>
                                      </p:cBhvr>
                                      <p:tavLst>
                                        <p:tav tm="0">
                                          <p:val>
                                            <p:fltVal val="0"/>
                                          </p:val>
                                        </p:tav>
                                        <p:tav tm="100000">
                                          <p:val>
                                            <p:strVal val="#ppt_h"/>
                                          </p:val>
                                        </p:tav>
                                      </p:tavLst>
                                    </p:anim>
                                    <p:anim calcmode="lin" valueType="num">
                                      <p:cBhvr>
                                        <p:cTn id="100" dur="400" fill="hold"/>
                                        <p:tgtEl>
                                          <p:spTgt spid="19"/>
                                        </p:tgtEl>
                                        <p:attrNameLst>
                                          <p:attrName>style.rotation</p:attrName>
                                        </p:attrNameLst>
                                      </p:cBhvr>
                                      <p:tavLst>
                                        <p:tav tm="0">
                                          <p:val>
                                            <p:fltVal val="90"/>
                                          </p:val>
                                        </p:tav>
                                        <p:tav tm="100000">
                                          <p:val>
                                            <p:fltVal val="0"/>
                                          </p:val>
                                        </p:tav>
                                      </p:tavLst>
                                    </p:anim>
                                    <p:animEffect transition="in" filter="fade">
                                      <p:cBhvr>
                                        <p:cTn id="101" dur="400"/>
                                        <p:tgtEl>
                                          <p:spTgt spid="19"/>
                                        </p:tgtEl>
                                      </p:cBhvr>
                                    </p:animEffect>
                                  </p:childTnLst>
                                </p:cTn>
                              </p:par>
                            </p:childTnLst>
                          </p:cTn>
                        </p:par>
                        <p:par>
                          <p:cTn id="102" fill="hold">
                            <p:stCondLst>
                              <p:cond delay="6819"/>
                            </p:stCondLst>
                            <p:childTnLst>
                              <p:par>
                                <p:cTn id="103" presetID="22" presetClass="entr" presetSubtype="8"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left)">
                                      <p:cBhvr>
                                        <p:cTn id="105" dur="500"/>
                                        <p:tgtEl>
                                          <p:spTgt spid="2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5"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1_默认设计模板">
  <a:themeElements>
    <a:clrScheme name="自定义 1">
      <a:dk1>
        <a:srgbClr val="A92F2F"/>
      </a:dk1>
      <a:lt1>
        <a:srgbClr val="4D4D4D"/>
      </a:lt1>
      <a:dk2>
        <a:srgbClr val="D12A2A"/>
      </a:dk2>
      <a:lt2>
        <a:srgbClr val="F5764F"/>
      </a:lt2>
      <a:accent1>
        <a:srgbClr val="A68461"/>
      </a:accent1>
      <a:accent2>
        <a:srgbClr val="F8F8F8"/>
      </a:accent2>
      <a:accent3>
        <a:srgbClr val="A92F2F"/>
      </a:accent3>
      <a:accent4>
        <a:srgbClr val="333333"/>
      </a:accent4>
      <a:accent5>
        <a:srgbClr val="D12A2A"/>
      </a:accent5>
      <a:accent6>
        <a:srgbClr val="F5764F"/>
      </a:accent6>
      <a:hlink>
        <a:srgbClr val="A68461"/>
      </a:hlink>
      <a:folHlink>
        <a:srgbClr val="F8F8F8"/>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2530</Words>
  <Application>Microsoft Office PowerPoint</Application>
  <PresentationFormat>自定义</PresentationFormat>
  <Paragraphs>164</Paragraphs>
  <Slides>29</Slides>
  <Notes>29</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29</vt:i4>
      </vt:variant>
    </vt:vector>
  </HeadingPairs>
  <TitlesOfParts>
    <vt:vector size="33" baseType="lpstr">
      <vt:lpstr>微软雅黑</vt:lpstr>
      <vt:lpstr>Arial</vt:lpstr>
      <vt:lpstr>Calibri</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299</cp:revision>
  <dcterms:created xsi:type="dcterms:W3CDTF">2013-01-25T01:44:00Z</dcterms:created>
  <dcterms:modified xsi:type="dcterms:W3CDTF">2021-01-05T07:44:29Z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