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2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586" r:id="rId2"/>
    <p:sldId id="587" r:id="rId3"/>
    <p:sldId id="588" r:id="rId4"/>
    <p:sldId id="589" r:id="rId5"/>
    <p:sldId id="590" r:id="rId6"/>
    <p:sldId id="591" r:id="rId7"/>
    <p:sldId id="592" r:id="rId8"/>
    <p:sldId id="593" r:id="rId9"/>
    <p:sldId id="594" r:id="rId10"/>
    <p:sldId id="595" r:id="rId11"/>
    <p:sldId id="596" r:id="rId12"/>
    <p:sldId id="597" r:id="rId13"/>
    <p:sldId id="598" r:id="rId14"/>
    <p:sldId id="599" r:id="rId15"/>
    <p:sldId id="600" r:id="rId16"/>
    <p:sldId id="601" r:id="rId17"/>
    <p:sldId id="602" r:id="rId18"/>
    <p:sldId id="603" r:id="rId19"/>
    <p:sldId id="604" r:id="rId20"/>
    <p:sldId id="605" r:id="rId21"/>
    <p:sldId id="606" r:id="rId22"/>
    <p:sldId id="607" r:id="rId23"/>
    <p:sldId id="608" r:id="rId24"/>
    <p:sldId id="611"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83">
          <p15:clr>
            <a:srgbClr val="A4A3A4"/>
          </p15:clr>
        </p15:guide>
        <p15:guide id="2" pos="38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1C20"/>
    <a:srgbClr val="FFFFFF"/>
    <a:srgbClr val="291D13"/>
    <a:srgbClr val="C00000"/>
    <a:srgbClr val="E40000"/>
    <a:srgbClr val="235737"/>
    <a:srgbClr val="E1EDC5"/>
    <a:srgbClr val="66CCCC"/>
    <a:srgbClr val="DCDCDC"/>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p:cViewPr varScale="1">
        <p:scale>
          <a:sx n="114" d="100"/>
          <a:sy n="114" d="100"/>
        </p:scale>
        <p:origin x="366" y="108"/>
      </p:cViewPr>
      <p:guideLst>
        <p:guide orient="horz" pos="2583"/>
        <p:guide pos="3807"/>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阿里巴巴普惠体 R" panose="00020600040101010101" charset="-122"/>
                <a:ea typeface="阿里巴巴普惠体 R" panose="00020600040101010101" charset="-122"/>
              </a:rPr>
              <a:t>2021/1/5</a:t>
            </a:fld>
            <a:endParaRPr lang="zh-CN" altLang="en-US">
              <a:latin typeface="阿里巴巴普惠体 R" panose="00020600040101010101" charset="-122"/>
              <a:ea typeface="阿里巴巴普惠体 R"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阿里巴巴普惠体 R" panose="00020600040101010101" charset="-122"/>
              <a:ea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阿里巴巴普惠体 R" panose="00020600040101010101" charset="-122"/>
                <a:ea typeface="阿里巴巴普惠体 R" panose="00020600040101010101" charset="-122"/>
              </a:rPr>
              <a:t>‹#›</a:t>
            </a:fld>
            <a:endParaRPr lang="zh-CN" altLang="en-US">
              <a:latin typeface="阿里巴巴普惠体 R" panose="00020600040101010101" charset="-122"/>
              <a:ea typeface="阿里巴巴普惠体 R" panose="00020600040101010101"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defRPr>
            </a:lvl1pPr>
          </a:lstStyle>
          <a:p>
            <a:fld id="{1AC49D05-6128-4D0D-A32A-06A5E73B386C}"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阿里巴巴普惠体 R" panose="00020600040101010101" charset="-122"/>
        <a:ea typeface="阿里巴巴普惠体 R" panose="00020600040101010101" charset="-122"/>
        <a:cs typeface="+mn-cs"/>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143CF12-840F-4892-8492-639C11A9CED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1"/>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515600" cy="4351338"/>
          </a:xfrm>
        </p:spPr>
        <p:txBody>
          <a:bodyPr/>
          <a:lstStyle>
            <a:lvl1pPr>
              <a:defRPr>
                <a:solidFill>
                  <a:schemeClr val="accent4">
                    <a:lumMod val="100000"/>
                  </a:schemeClr>
                </a:solidFill>
              </a:defRPr>
            </a:lvl1pPr>
            <a:lvl2pPr>
              <a:defRPr>
                <a:solidFill>
                  <a:schemeClr val="accent4">
                    <a:lumMod val="100000"/>
                  </a:schemeClr>
                </a:solidFill>
              </a:defRPr>
            </a:lvl2pPr>
            <a:lvl3pPr>
              <a:defRPr>
                <a:solidFill>
                  <a:schemeClr val="accent4">
                    <a:lumMod val="100000"/>
                  </a:schemeClr>
                </a:solidFill>
              </a:defRPr>
            </a:lvl3pPr>
            <a:lvl4pPr>
              <a:defRPr>
                <a:solidFill>
                  <a:schemeClr val="accent4">
                    <a:lumMod val="100000"/>
                  </a:schemeClr>
                </a:solidFill>
              </a:defRPr>
            </a:lvl4pPr>
            <a:lvl5pPr>
              <a:defRPr>
                <a:solidFill>
                  <a:schemeClr val="accent4">
                    <a:lumMod val="100000"/>
                  </a:schemeClr>
                </a:solidFill>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lvl1pPr>
              <a:defRPr>
                <a:solidFill>
                  <a:schemeClr val="accent4">
                    <a:lumMod val="100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lvl1pPr>
              <a:defRPr>
                <a:solidFill>
                  <a:schemeClr val="accent4">
                    <a:lumMod val="100000"/>
                  </a:schemeClr>
                </a:solidFill>
              </a:defRPr>
            </a:lvl1p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4F71950F-9D9C-4160-AA15-90B96B17138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首尾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过渡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7" name="图片 6"/>
          <p:cNvPicPr>
            <a:picLocks noChangeAspect="1"/>
          </p:cNvPicPr>
          <p:nvPr userDrawn="1"/>
        </p:nvPicPr>
        <p:blipFill>
          <a:blip r:embed="rId7"/>
          <a:stretch>
            <a:fillRect/>
          </a:stretch>
        </p:blipFill>
        <p:spPr>
          <a:xfrm>
            <a:off x="-635" y="-1270"/>
            <a:ext cx="12209145" cy="6870065"/>
          </a:xfrm>
          <a:prstGeom prst="rect">
            <a:avLst/>
          </a:prstGeom>
        </p:spPr>
      </p:pic>
      <p:sp>
        <p:nvSpPr>
          <p:cNvPr id="8" name="矩形 7"/>
          <p:cNvSpPr/>
          <p:nvPr userDrawn="1"/>
        </p:nvSpPr>
        <p:spPr>
          <a:xfrm>
            <a:off x="161925" y="145415"/>
            <a:ext cx="11642725" cy="649541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2021/1/5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2021/1/5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1">
          <a:blip r:embed="rId5"/>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1"/>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5"/>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20"/>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阿里巴巴普惠体 R" panose="00020600040101010101" charset="-122"/>
              </a:defRPr>
            </a:lvl1pPr>
          </a:lstStyle>
          <a:p>
            <a:fld id="{760FBDFE-C587-4B4C-A407-44438C67B59E}" type="datetimeFigureOut">
              <a:rPr lang="zh-CN" altLang="en-US" smtClean="0"/>
              <a:t>2021/1/5</a:t>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阿里巴巴普惠体 R" panose="00020600040101010101"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阿里巴巴普惠体 R" panose="00020600040101010101"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阿里巴巴普惠体 R"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阿里巴巴普惠体 R"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阿里巴巴普惠体 R"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tags" Target="../tags/tag70.xml"/><Relationship Id="rId13" Type="http://schemas.openxmlformats.org/officeDocument/2006/relationships/image" Target="../media/image13.png"/><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notesSlide" Target="../notesSlides/notesSlide2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slideLayout" Target="../slideLayouts/slideLayout1.xml"/><Relationship Id="rId5" Type="http://schemas.openxmlformats.org/officeDocument/2006/relationships/tags" Target="../tags/tag67.xml"/><Relationship Id="rId15" Type="http://schemas.openxmlformats.org/officeDocument/2006/relationships/image" Target="../media/image15.png"/><Relationship Id="rId10" Type="http://schemas.openxmlformats.org/officeDocument/2006/relationships/tags" Target="../tags/tag72.xml"/><Relationship Id="rId4" Type="http://schemas.openxmlformats.org/officeDocument/2006/relationships/tags" Target="../tags/tag66.xml"/><Relationship Id="rId9" Type="http://schemas.openxmlformats.org/officeDocument/2006/relationships/tags" Target="../tags/tag71.xml"/><Relationship Id="rId1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image" Target="../media/image13.png"/><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notesSlide" Target="../notesSlides/notesSlide2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slideLayout" Target="../slideLayouts/slideLayout1.xml"/><Relationship Id="rId5" Type="http://schemas.openxmlformats.org/officeDocument/2006/relationships/tags" Target="../tags/tag77.xml"/><Relationship Id="rId15" Type="http://schemas.openxmlformats.org/officeDocument/2006/relationships/image" Target="../media/image15.png"/><Relationship Id="rId10" Type="http://schemas.openxmlformats.org/officeDocument/2006/relationships/tags" Target="../tags/tag82.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tags" Target="../tags/tag90.xml"/><Relationship Id="rId13" Type="http://schemas.openxmlformats.org/officeDocument/2006/relationships/image" Target="../media/image13.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notesSlide" Target="../notesSlides/notesSlide23.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slideLayout" Target="../slideLayouts/slideLayout1.xml"/><Relationship Id="rId5" Type="http://schemas.openxmlformats.org/officeDocument/2006/relationships/tags" Target="../tags/tag87.xml"/><Relationship Id="rId15" Type="http://schemas.openxmlformats.org/officeDocument/2006/relationships/image" Target="../media/image15.png"/><Relationship Id="rId10" Type="http://schemas.openxmlformats.org/officeDocument/2006/relationships/tags" Target="../tags/tag92.xml"/><Relationship Id="rId4" Type="http://schemas.openxmlformats.org/officeDocument/2006/relationships/tags" Target="../tags/tag86.xml"/><Relationship Id="rId9" Type="http://schemas.openxmlformats.org/officeDocument/2006/relationships/tags" Target="../tags/tag91.xml"/><Relationship Id="rId1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1069"/>
            <a:ext cx="4499790" cy="1613275"/>
          </a:xfrm>
          <a:prstGeom prst="rect">
            <a:avLst/>
          </a:prstGeom>
        </p:spPr>
      </p:pic>
      <p:pic>
        <p:nvPicPr>
          <p:cNvPr id="14" name="图片 13" descr="图片包含 文字&#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1145" y="4301151"/>
            <a:ext cx="2769833" cy="2040279"/>
          </a:xfrm>
          <a:prstGeom prst="rect">
            <a:avLst/>
          </a:prstGeom>
        </p:spPr>
      </p:pic>
      <p:pic>
        <p:nvPicPr>
          <p:cNvPr id="15" name="图片 14" descr="图片包含 文字&#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184688" y="4301151"/>
            <a:ext cx="2769833" cy="2040279"/>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1" y="5118498"/>
            <a:ext cx="12192001" cy="1739502"/>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1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289" y="5046363"/>
            <a:ext cx="1864584" cy="1662529"/>
          </a:xfrm>
          <a:prstGeom prst="rect">
            <a:avLst/>
          </a:prstGeom>
        </p:spPr>
      </p:pic>
      <p:pic>
        <p:nvPicPr>
          <p:cNvPr id="27" name="图片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9648" y="3600739"/>
            <a:ext cx="861722" cy="443376"/>
          </a:xfrm>
          <a:prstGeom prst="rect">
            <a:avLst/>
          </a:prstGeom>
        </p:spPr>
      </p:pic>
      <p:pic>
        <p:nvPicPr>
          <p:cNvPr id="28" name="图片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238062" y="3595892"/>
            <a:ext cx="861722" cy="443376"/>
          </a:xfrm>
          <a:prstGeom prst="rect">
            <a:avLst/>
          </a:prstGeom>
        </p:spPr>
      </p:pic>
      <p:sp>
        <p:nvSpPr>
          <p:cNvPr id="30" name="文本框 29"/>
          <p:cNvSpPr txBox="1"/>
          <p:nvPr/>
        </p:nvSpPr>
        <p:spPr>
          <a:xfrm>
            <a:off x="4722743" y="3644532"/>
            <a:ext cx="2954655" cy="369332"/>
          </a:xfrm>
          <a:prstGeom prst="rect">
            <a:avLst/>
          </a:prstGeom>
          <a:noFill/>
        </p:spPr>
        <p:txBody>
          <a:bodyPr wrap="none" rtlCol="0">
            <a:spAutoFit/>
          </a:bodyPr>
          <a:lstStyle/>
          <a:p>
            <a:r>
              <a:rPr lang="zh-CN" altLang="en-US" b="1" dirty="0">
                <a:solidFill>
                  <a:srgbClr val="D0000E"/>
                </a:solidFill>
                <a:latin typeface="阿里巴巴普惠体 R" panose="00020600040101010101" charset="-122"/>
                <a:ea typeface="阿里巴巴普惠体 R" panose="00020600040101010101" charset="-122"/>
                <a:cs typeface="阿里巴巴普惠体 R" panose="00020600040101010101" charset="-122"/>
              </a:rPr>
              <a:t>中国人民抗战胜利纪念模板</a:t>
            </a:r>
            <a:endParaRPr lang="en-US" altLang="zh-CN" b="1" dirty="0">
              <a:solidFill>
                <a:srgbClr val="D0000E"/>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文本框 1"/>
          <p:cNvSpPr txBox="1"/>
          <p:nvPr/>
        </p:nvSpPr>
        <p:spPr>
          <a:xfrm>
            <a:off x="1671320" y="2133177"/>
            <a:ext cx="9237980" cy="1322070"/>
          </a:xfrm>
          <a:prstGeom prst="rect">
            <a:avLst/>
          </a:prstGeom>
          <a:noFill/>
          <a:ln w="9525">
            <a:noFill/>
          </a:ln>
        </p:spPr>
        <p:txBody>
          <a:bodyPr wrap="square">
            <a:spAutoFit/>
          </a:bodyPr>
          <a:lstStyle/>
          <a:p>
            <a:pPr algn="ctr"/>
            <a:r>
              <a:rPr lang="zh-CN" altLang="en-US" sz="8000" b="1" dirty="0">
                <a:ln>
                  <a:noFill/>
                </a:ln>
                <a:solidFill>
                  <a:srgbClr val="BF1C20"/>
                </a:solidFill>
                <a:latin typeface="阿里巴巴普惠体 R" panose="00020600040101010101" charset="-122"/>
                <a:ea typeface="阿里巴巴普惠体 R" panose="00020600040101010101" charset="-122"/>
              </a:rPr>
              <a:t>抗战胜利铭记历史</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2500"/>
                            </p:stCondLst>
                            <p:childTnLst>
                              <p:par>
                                <p:cTn id="26" presetID="31"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 calcmode="lin" valueType="num">
                                      <p:cBhvr>
                                        <p:cTn id="30" dur="1000" fill="hold"/>
                                        <p:tgtEl>
                                          <p:spTgt spid="19"/>
                                        </p:tgtEl>
                                        <p:attrNameLst>
                                          <p:attrName>style.rotation</p:attrName>
                                        </p:attrNameLst>
                                      </p:cBhvr>
                                      <p:tavLst>
                                        <p:tav tm="0">
                                          <p:val>
                                            <p:fltVal val="90"/>
                                          </p:val>
                                        </p:tav>
                                        <p:tav tm="100000">
                                          <p:val>
                                            <p:fltVal val="0"/>
                                          </p:val>
                                        </p:tav>
                                      </p:tavLst>
                                    </p:anim>
                                    <p:animEffect transition="in" filter="fade">
                                      <p:cBhvr>
                                        <p:cTn id="31" dur="1000"/>
                                        <p:tgtEl>
                                          <p:spTgt spid="19"/>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par>
                                <p:cTn id="36" presetID="14" presetClass="entr" presetSubtype="1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childTnLst>
                          </p:cTn>
                        </p:par>
                        <p:par>
                          <p:cTn id="39" fill="hold">
                            <p:stCondLst>
                              <p:cond delay="4000"/>
                            </p:stCondLst>
                            <p:childTnLst>
                              <p:par>
                                <p:cTn id="40" presetID="16" presetClass="entr" presetSubtype="21"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par>
                          <p:cTn id="43" fill="hold">
                            <p:stCondLst>
                              <p:cond delay="4500"/>
                            </p:stCondLst>
                            <p:childTnLst>
                              <p:par>
                                <p:cTn id="44" presetID="16" presetClass="entr" presetSubtype="21"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barn(inVertical)">
                                      <p:cBhvr>
                                        <p:cTn id="4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31" name="图片 30"/>
          <p:cNvPicPr>
            <a:picLocks noChangeAspect="1"/>
          </p:cNvPicPr>
          <p:nvPr/>
        </p:nvPicPr>
        <p:blipFill rotWithShape="1">
          <a:blip r:embed="rId5"/>
          <a:srcRect/>
          <a:stretch>
            <a:fillRect/>
          </a:stretch>
        </p:blipFill>
        <p:spPr>
          <a:xfrm>
            <a:off x="7323245" y="1239856"/>
            <a:ext cx="2180493" cy="709247"/>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0" y="-1069"/>
            <a:ext cx="4499790" cy="1613275"/>
          </a:xfrm>
          <a:prstGeom prst="rect">
            <a:avLst/>
          </a:prstGeom>
        </p:spPr>
      </p:pic>
      <p:sp>
        <p:nvSpPr>
          <p:cNvPr id="33" name="TextBox 14"/>
          <p:cNvSpPr txBox="1"/>
          <p:nvPr/>
        </p:nvSpPr>
        <p:spPr>
          <a:xfrm>
            <a:off x="4234177" y="179235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latin typeface="阿里巴巴普惠体 R" panose="00020600040101010101" charset="-122"/>
                <a:ea typeface="阿里巴巴普惠体 R" panose="00020600040101010101" charset="-122"/>
                <a:cs typeface="阿里巴巴普惠体 R" panose="00020600040101010101" charset="-122"/>
              </a:rPr>
              <a:t>第</a:t>
            </a:r>
          </a:p>
        </p:txBody>
      </p:sp>
      <p:sp>
        <p:nvSpPr>
          <p:cNvPr id="42" name="TextBox 14"/>
          <p:cNvSpPr txBox="1"/>
          <p:nvPr/>
        </p:nvSpPr>
        <p:spPr>
          <a:xfrm>
            <a:off x="6730453" y="179235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latin typeface="阿里巴巴普惠体 R" panose="00020600040101010101" charset="-122"/>
                <a:ea typeface="阿里巴巴普惠体 R" panose="00020600040101010101" charset="-122"/>
                <a:cs typeface="阿里巴巴普惠体 R" panose="00020600040101010101" charset="-122"/>
              </a:rPr>
              <a:t>章</a:t>
            </a:r>
          </a:p>
        </p:txBody>
      </p:sp>
      <p:grpSp>
        <p:nvGrpSpPr>
          <p:cNvPr id="43" name="组合 42"/>
          <p:cNvGrpSpPr/>
          <p:nvPr/>
        </p:nvGrpSpPr>
        <p:grpSpPr>
          <a:xfrm>
            <a:off x="5243939" y="1604798"/>
            <a:ext cx="1678536" cy="1296000"/>
            <a:chOff x="3385106" y="987574"/>
            <a:chExt cx="1258902" cy="972000"/>
          </a:xfrm>
        </p:grpSpPr>
        <p:sp>
          <p:nvSpPr>
            <p:cNvPr id="44" name="椭圆 43"/>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cs typeface="阿里巴巴普惠体 R" panose="00020600040101010101" charset="-122"/>
              </a:endParaRPr>
            </a:p>
          </p:txBody>
        </p:sp>
        <p:sp>
          <p:nvSpPr>
            <p:cNvPr id="45" name="椭圆 44"/>
            <p:cNvSpPr/>
            <p:nvPr/>
          </p:nvSpPr>
          <p:spPr>
            <a:xfrm>
              <a:off x="3618557" y="1077574"/>
              <a:ext cx="792000" cy="792000"/>
            </a:xfrm>
            <a:prstGeom prst="ellipse">
              <a:avLst/>
            </a:prstGeom>
            <a:gradFill>
              <a:gsLst>
                <a:gs pos="2000">
                  <a:srgbClr val="C00000"/>
                </a:gs>
                <a:gs pos="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阿里巴巴普惠体 R" panose="00020600040101010101" charset="-122"/>
              </a:endParaRPr>
            </a:p>
          </p:txBody>
        </p:sp>
        <p:sp>
          <p:nvSpPr>
            <p:cNvPr id="46" name="TextBox 14"/>
            <p:cNvSpPr txBox="1"/>
            <p:nvPr/>
          </p:nvSpPr>
          <p:spPr>
            <a:xfrm>
              <a:off x="3385106" y="1148980"/>
              <a:ext cx="1258902" cy="6472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4800" kern="0" dirty="0">
                  <a:solidFill>
                    <a:sysClr val="window" lastClr="FFFFFF"/>
                  </a:solidFill>
                  <a:effectLst/>
                  <a:latin typeface="阿里巴巴普惠体 R" panose="00020600040101010101" charset="-122"/>
                  <a:ea typeface="阿里巴巴普惠体 R" panose="00020600040101010101" charset="-122"/>
                  <a:cs typeface="阿里巴巴普惠体 R" panose="00020600040101010101" charset="-122"/>
                </a:rPr>
                <a:t>02</a:t>
              </a:r>
              <a:endParaRPr lang="zh-CN" altLang="en-US" sz="4800" kern="0" dirty="0">
                <a:solidFill>
                  <a:sysClr val="window" lastClr="FFFFFF"/>
                </a:solidFill>
                <a:effectLst/>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47" name="圆角矩形 10"/>
          <p:cNvSpPr/>
          <p:nvPr/>
        </p:nvSpPr>
        <p:spPr>
          <a:xfrm>
            <a:off x="2976000" y="3237075"/>
            <a:ext cx="6240000" cy="864000"/>
          </a:xfrm>
          <a:prstGeom prst="roundRect">
            <a:avLst>
              <a:gd name="adj" fmla="val 50000"/>
            </a:avLst>
          </a:prstGeom>
          <a:gradFill>
            <a:gsLst>
              <a:gs pos="5000">
                <a:srgbClr val="C00000"/>
              </a:gs>
              <a:gs pos="3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32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节日由来及意义</a:t>
            </a:r>
          </a:p>
        </p:txBody>
      </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289" y="5046363"/>
            <a:ext cx="1864584" cy="16625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 presetClass="entr" presetSubtype="6" fill="hold" nodeType="afterEffect" p14:presetBounceEnd="50000">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50000">
                                          <p:cBhvr additive="base">
                                            <p:cTn id="21" dur="2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22" dur="20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14" presetClass="entr" presetSubtype="1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randombar(horizontal)">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47"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 presetClass="entr" presetSubtype="6"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2000" fill="hold"/>
                                            <p:tgtEl>
                                              <p:spTgt spid="31"/>
                                            </p:tgtEl>
                                            <p:attrNameLst>
                                              <p:attrName>ppt_x</p:attrName>
                                            </p:attrNameLst>
                                          </p:cBhvr>
                                          <p:tavLst>
                                            <p:tav tm="0">
                                              <p:val>
                                                <p:strVal val="1+#ppt_w/2"/>
                                              </p:val>
                                            </p:tav>
                                            <p:tav tm="100000">
                                              <p:val>
                                                <p:strVal val="#ppt_x"/>
                                              </p:val>
                                            </p:tav>
                                          </p:tavLst>
                                        </p:anim>
                                        <p:anim calcmode="lin" valueType="num">
                                          <p:cBhvr additive="base">
                                            <p:cTn id="22" dur="20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14" presetClass="entr" presetSubtype="1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randombar(horizontal)">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47" grpId="0" bldLvl="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156590" y="198375"/>
            <a:ext cx="1980029"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节日由来及意义</a:t>
            </a:r>
          </a:p>
        </p:txBody>
      </p:sp>
      <p:pic>
        <p:nvPicPr>
          <p:cNvPr id="13" name="图片 12"/>
          <p:cNvPicPr>
            <a:picLocks noChangeAspect="1"/>
          </p:cNvPicPr>
          <p:nvPr/>
        </p:nvPicPr>
        <p:blipFill>
          <a:blip r:embed="rId4"/>
          <a:stretch>
            <a:fillRect/>
          </a:stretch>
        </p:blipFill>
        <p:spPr>
          <a:xfrm>
            <a:off x="40640" y="2005589"/>
            <a:ext cx="6647596" cy="3580514"/>
          </a:xfrm>
          <a:prstGeom prst="rect">
            <a:avLst/>
          </a:prstGeom>
        </p:spPr>
      </p:pic>
      <p:sp>
        <p:nvSpPr>
          <p:cNvPr id="14" name="矩形 13"/>
          <p:cNvSpPr/>
          <p:nvPr/>
        </p:nvSpPr>
        <p:spPr>
          <a:xfrm>
            <a:off x="4722027" y="1978135"/>
            <a:ext cx="6657174" cy="3123028"/>
          </a:xfrm>
          <a:prstGeom prst="rect">
            <a:avLst/>
          </a:prstGeom>
          <a:solidFill>
            <a:schemeClr val="bg1">
              <a:alpha val="85000"/>
            </a:schemeClr>
          </a:solidFill>
          <a:ln>
            <a:solidFill>
              <a:srgbClr val="D0000E"/>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15" name="矩形 14"/>
          <p:cNvSpPr/>
          <p:nvPr/>
        </p:nvSpPr>
        <p:spPr>
          <a:xfrm>
            <a:off x="5116552" y="2135675"/>
            <a:ext cx="6217558" cy="2807948"/>
          </a:xfrm>
          <a:prstGeom prst="rect">
            <a:avLst/>
          </a:prstGeom>
        </p:spPr>
        <p:txBody>
          <a:bodyPr wrap="square">
            <a:spAutoFit/>
          </a:bodyPr>
          <a:lstStyle/>
          <a:p>
            <a:pPr lvl="0" algn="just" defTabSz="913765" eaLnBrk="0" fontAlgn="base" hangingPunct="0">
              <a:lnSpc>
                <a:spcPct val="150000"/>
              </a:lnSpc>
              <a:spcBef>
                <a:spcPct val="0"/>
              </a:spcBef>
              <a:spcAft>
                <a:spcPct val="0"/>
              </a:spcAft>
              <a:defRPr/>
            </a:pPr>
            <a:r>
              <a:rPr lang="en-US" altLang="zh-CN"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1946</a:t>
            </a:r>
            <a:r>
              <a:rPr lang="zh-CN" altLang="en-US"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年</a:t>
            </a:r>
            <a:r>
              <a:rPr lang="en-US" altLang="zh-CN"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4</a:t>
            </a:r>
            <a:r>
              <a:rPr lang="zh-CN" altLang="en-US"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月</a:t>
            </a:r>
            <a:r>
              <a:rPr lang="en-US" altLang="zh-CN"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8</a:t>
            </a:r>
            <a:r>
              <a:rPr lang="zh-CN" altLang="en-US"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日，以中国国民党中央常务委员会第二十七次会议作出决议，将前一年庆祝抗战胜利的首日</a:t>
            </a:r>
            <a:r>
              <a:rPr lang="en-US" altLang="zh-CN"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——9</a:t>
            </a:r>
            <a:r>
              <a:rPr lang="zh-CN" altLang="en-US"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月</a:t>
            </a:r>
            <a:r>
              <a:rPr lang="en-US" altLang="zh-CN"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3</a:t>
            </a:r>
            <a:r>
              <a:rPr lang="zh-CN" altLang="en-US"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日，定为抗战胜利纪念日（“国定纪念日”），停止“九一八”、“七七”纪念仪式。是年</a:t>
            </a:r>
            <a:r>
              <a:rPr lang="en-US" altLang="zh-CN"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9</a:t>
            </a:r>
            <a:r>
              <a:rPr lang="zh-CN" altLang="en-US"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月</a:t>
            </a:r>
            <a:r>
              <a:rPr lang="en-US" altLang="zh-CN"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3</a:t>
            </a:r>
            <a:r>
              <a:rPr lang="zh-CN" altLang="en-US" sz="2000" kern="0" dirty="0">
                <a:solidFill>
                  <a:prstClr val="black"/>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日，国民政府中央举行纪念抗日战争胜利一周年活动，由国民政府委员张继主持，国防部长白崇禧演说。</a:t>
            </a:r>
          </a:p>
        </p:txBody>
      </p:sp>
      <p:sp>
        <p:nvSpPr>
          <p:cNvPr id="16" name="圆角矩形 7"/>
          <p:cNvSpPr/>
          <p:nvPr/>
        </p:nvSpPr>
        <p:spPr>
          <a:xfrm>
            <a:off x="4391438" y="2705600"/>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17" name="矩形 16"/>
          <p:cNvSpPr/>
          <p:nvPr/>
        </p:nvSpPr>
        <p:spPr>
          <a:xfrm>
            <a:off x="4398862" y="2705600"/>
            <a:ext cx="646331" cy="646331"/>
          </a:xfrm>
          <a:prstGeom prst="rect">
            <a:avLst/>
          </a:prstGeom>
        </p:spPr>
        <p:txBody>
          <a:bodyPr wrap="none">
            <a:spAutoFit/>
          </a:bodyPr>
          <a:lstStyle/>
          <a:p>
            <a:pPr algn="ctr"/>
            <a:r>
              <a:rPr lang="zh-CN" altLang="en-US" sz="3600" b="1" dirty="0">
                <a:solidFill>
                  <a:schemeClr val="bg1"/>
                </a:solidFill>
                <a:cs typeface="+mn-ea"/>
                <a:sym typeface="+mn-lt"/>
              </a:rPr>
              <a:t>意</a:t>
            </a:r>
            <a:endParaRPr lang="en-US" altLang="zh-CN" sz="3600" b="1" dirty="0">
              <a:solidFill>
                <a:schemeClr val="bg1"/>
              </a:solidFill>
              <a:cs typeface="+mn-ea"/>
              <a:sym typeface="+mn-lt"/>
            </a:endParaRPr>
          </a:p>
        </p:txBody>
      </p:sp>
      <p:sp>
        <p:nvSpPr>
          <p:cNvPr id="19" name="圆角矩形 9"/>
          <p:cNvSpPr/>
          <p:nvPr/>
        </p:nvSpPr>
        <p:spPr>
          <a:xfrm>
            <a:off x="4391438" y="3465256"/>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21" name="矩形 20"/>
          <p:cNvSpPr/>
          <p:nvPr/>
        </p:nvSpPr>
        <p:spPr>
          <a:xfrm>
            <a:off x="4398862" y="3465256"/>
            <a:ext cx="646331" cy="646331"/>
          </a:xfrm>
          <a:prstGeom prst="rect">
            <a:avLst/>
          </a:prstGeom>
        </p:spPr>
        <p:txBody>
          <a:bodyPr wrap="none">
            <a:spAutoFit/>
          </a:bodyPr>
          <a:lstStyle/>
          <a:p>
            <a:pPr algn="ctr"/>
            <a:r>
              <a:rPr lang="zh-CN" altLang="en-US" sz="3600" b="1" dirty="0">
                <a:solidFill>
                  <a:schemeClr val="bg1"/>
                </a:solidFill>
                <a:cs typeface="+mn-ea"/>
                <a:sym typeface="+mn-lt"/>
              </a:rPr>
              <a:t>义</a:t>
            </a:r>
            <a:endParaRPr lang="en-US" altLang="zh-CN" sz="3600" b="1" dirty="0">
              <a:solidFill>
                <a:schemeClr val="bg1"/>
              </a:solidFill>
              <a:cs typeface="+mn-ea"/>
              <a:sym typeface="+mn-lt"/>
            </a:endParaRPr>
          </a:p>
        </p:txBody>
      </p:sp>
      <p:pic>
        <p:nvPicPr>
          <p:cNvPr id="23" name="图片 22"/>
          <p:cNvPicPr>
            <a:picLocks noChangeAspect="1"/>
          </p:cNvPicPr>
          <p:nvPr/>
        </p:nvPicPr>
        <p:blipFill>
          <a:blip r:embed="rId5"/>
          <a:stretch>
            <a:fillRect/>
          </a:stretch>
        </p:blipFill>
        <p:spPr>
          <a:xfrm flipH="1">
            <a:off x="9513050" y="4289293"/>
            <a:ext cx="2602194" cy="1290690"/>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horizontal)">
                                      <p:cBhvr>
                                        <p:cTn id="11" dur="500"/>
                                        <p:tgtEl>
                                          <p:spTgt spid="16"/>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500"/>
                                        <p:tgtEl>
                                          <p:spTgt spid="1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bldLvl="0" animBg="1"/>
      <p:bldP spid="17" grpId="0"/>
      <p:bldP spid="19" grpId="0" bldLvl="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156590" y="198375"/>
            <a:ext cx="1980029"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节日由来及意义</a:t>
            </a:r>
          </a:p>
        </p:txBody>
      </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8" y="744510"/>
            <a:ext cx="6647596" cy="3833446"/>
          </a:xfrm>
          <a:prstGeom prst="rect">
            <a:avLst/>
          </a:prstGeom>
        </p:spPr>
      </p:pic>
      <p:sp>
        <p:nvSpPr>
          <p:cNvPr id="25" name="矩形 24"/>
          <p:cNvSpPr/>
          <p:nvPr/>
        </p:nvSpPr>
        <p:spPr>
          <a:xfrm>
            <a:off x="4681387" y="2007624"/>
            <a:ext cx="6657174" cy="3123028"/>
          </a:xfrm>
          <a:prstGeom prst="rect">
            <a:avLst/>
          </a:prstGeom>
          <a:solidFill>
            <a:schemeClr val="bg1">
              <a:alpha val="85000"/>
            </a:schemeClr>
          </a:solidFill>
          <a:ln>
            <a:solidFill>
              <a:srgbClr val="D0000E"/>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26" name="矩形 25"/>
          <p:cNvSpPr/>
          <p:nvPr/>
        </p:nvSpPr>
        <p:spPr>
          <a:xfrm>
            <a:off x="5422980" y="2269976"/>
            <a:ext cx="5399066" cy="2542491"/>
          </a:xfrm>
          <a:prstGeom prst="rect">
            <a:avLst/>
          </a:prstGeom>
        </p:spPr>
        <p:txBody>
          <a:bodyPr wrap="square">
            <a:spAutoFit/>
          </a:bodyPr>
          <a:lstStyle/>
          <a:p>
            <a:pPr algn="just" defTabSz="914400">
              <a:lnSpc>
                <a:spcPct val="135000"/>
              </a:lnSpc>
              <a:defRPr/>
            </a:pPr>
            <a:endPar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endParaRPr>
          </a:p>
          <a:p>
            <a:pPr algn="just" defTabSz="914400">
              <a:lnSpc>
                <a:spcPct val="135000"/>
              </a:lnSpc>
              <a:defRPr/>
            </a:pP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“只有正确认识历史，才能更好开创未来。”</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2014</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7</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月和</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月，习近平先后在全民族抗战爆发</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77</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周年、纪念中国人民抗日战争胜利</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69</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周年的重要活动上发表讲话，概括了抗日战争的重大历史意义。</a:t>
            </a:r>
          </a:p>
        </p:txBody>
      </p:sp>
      <p:sp>
        <p:nvSpPr>
          <p:cNvPr id="27" name="圆角矩形 7"/>
          <p:cNvSpPr/>
          <p:nvPr/>
        </p:nvSpPr>
        <p:spPr>
          <a:xfrm>
            <a:off x="4350798" y="2735089"/>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28" name="矩形 27"/>
          <p:cNvSpPr/>
          <p:nvPr/>
        </p:nvSpPr>
        <p:spPr>
          <a:xfrm>
            <a:off x="4358222" y="2735089"/>
            <a:ext cx="646331" cy="646331"/>
          </a:xfrm>
          <a:prstGeom prst="rect">
            <a:avLst/>
          </a:prstGeom>
        </p:spPr>
        <p:txBody>
          <a:bodyPr wrap="none">
            <a:spAutoFit/>
          </a:bodyPr>
          <a:lstStyle/>
          <a:p>
            <a:pPr algn="ctr"/>
            <a:r>
              <a:rPr lang="zh-CN" altLang="en-US" sz="3600" b="1" dirty="0">
                <a:solidFill>
                  <a:schemeClr val="bg1"/>
                </a:solidFill>
                <a:cs typeface="+mn-ea"/>
                <a:sym typeface="+mn-lt"/>
              </a:rPr>
              <a:t>意</a:t>
            </a:r>
            <a:endParaRPr lang="en-US" altLang="zh-CN" sz="3600" b="1" dirty="0">
              <a:solidFill>
                <a:schemeClr val="bg1"/>
              </a:solidFill>
              <a:cs typeface="+mn-ea"/>
              <a:sym typeface="+mn-lt"/>
            </a:endParaRPr>
          </a:p>
        </p:txBody>
      </p:sp>
      <p:sp>
        <p:nvSpPr>
          <p:cNvPr id="29" name="圆角矩形 9"/>
          <p:cNvSpPr/>
          <p:nvPr/>
        </p:nvSpPr>
        <p:spPr>
          <a:xfrm>
            <a:off x="4350798" y="3494745"/>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30" name="矩形 29"/>
          <p:cNvSpPr/>
          <p:nvPr/>
        </p:nvSpPr>
        <p:spPr>
          <a:xfrm>
            <a:off x="4358222" y="3494745"/>
            <a:ext cx="646331" cy="646331"/>
          </a:xfrm>
          <a:prstGeom prst="rect">
            <a:avLst/>
          </a:prstGeom>
        </p:spPr>
        <p:txBody>
          <a:bodyPr wrap="none">
            <a:spAutoFit/>
          </a:bodyPr>
          <a:lstStyle/>
          <a:p>
            <a:pPr algn="ctr"/>
            <a:r>
              <a:rPr lang="zh-CN" altLang="en-US" sz="3600" b="1" dirty="0">
                <a:solidFill>
                  <a:schemeClr val="bg1"/>
                </a:solidFill>
                <a:cs typeface="+mn-ea"/>
                <a:sym typeface="+mn-lt"/>
              </a:rPr>
              <a:t>义</a:t>
            </a:r>
            <a:endParaRPr lang="en-US" altLang="zh-CN" sz="3600" b="1" dirty="0">
              <a:solidFill>
                <a:schemeClr val="bg1"/>
              </a:solidFill>
              <a:cs typeface="+mn-ea"/>
              <a:sym typeface="+mn-lt"/>
            </a:endParaRPr>
          </a:p>
        </p:txBody>
      </p:sp>
      <p:pic>
        <p:nvPicPr>
          <p:cNvPr id="32" name="图片 31"/>
          <p:cNvPicPr>
            <a:picLocks noChangeAspect="1"/>
          </p:cNvPicPr>
          <p:nvPr/>
        </p:nvPicPr>
        <p:blipFill>
          <a:blip r:embed="rId5"/>
          <a:stretch>
            <a:fillRect/>
          </a:stretch>
        </p:blipFill>
        <p:spPr>
          <a:xfrm flipH="1">
            <a:off x="9520949" y="4281972"/>
            <a:ext cx="2602194" cy="1290690"/>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289" y="5046363"/>
            <a:ext cx="1864584" cy="1662529"/>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randombar(horizontal)">
                                      <p:cBhvr>
                                        <p:cTn id="11" dur="500"/>
                                        <p:tgtEl>
                                          <p:spTgt spid="27"/>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randombar(horizontal)">
                                      <p:cBhvr>
                                        <p:cTn id="14" dur="500"/>
                                        <p:tgtEl>
                                          <p:spTgt spid="28"/>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randombar(horizontal)">
                                      <p:cBhvr>
                                        <p:cTn id="17" dur="500"/>
                                        <p:tgtEl>
                                          <p:spTgt spid="2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randombar(horizontal)">
                                      <p:cBhvr>
                                        <p:cTn id="26" dur="500"/>
                                        <p:tgtEl>
                                          <p:spTgt spid="26"/>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down)">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6" grpId="0"/>
      <p:bldP spid="27" grpId="0" bldLvl="0" animBg="1"/>
      <p:bldP spid="28" grpId="0"/>
      <p:bldP spid="29" grpId="0" bldLvl="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156590" y="198375"/>
            <a:ext cx="1980029"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节日由来及意义</a:t>
            </a:r>
          </a:p>
        </p:txBody>
      </p:sp>
      <p:sp>
        <p:nvSpPr>
          <p:cNvPr id="6" name="矩形 5"/>
          <p:cNvSpPr/>
          <p:nvPr/>
        </p:nvSpPr>
        <p:spPr>
          <a:xfrm>
            <a:off x="3195487" y="2007624"/>
            <a:ext cx="6657174" cy="3123028"/>
          </a:xfrm>
          <a:prstGeom prst="rect">
            <a:avLst/>
          </a:prstGeom>
          <a:solidFill>
            <a:schemeClr val="bg1">
              <a:alpha val="85000"/>
            </a:schemeClr>
          </a:solidFill>
          <a:ln>
            <a:solidFill>
              <a:srgbClr val="D0000E"/>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7" name="矩形 6"/>
          <p:cNvSpPr/>
          <p:nvPr/>
        </p:nvSpPr>
        <p:spPr>
          <a:xfrm>
            <a:off x="3832293" y="2424562"/>
            <a:ext cx="5616947" cy="2542491"/>
          </a:xfrm>
          <a:prstGeom prst="rect">
            <a:avLst/>
          </a:prstGeom>
        </p:spPr>
        <p:txBody>
          <a:bodyPr wrap="square">
            <a:spAutoFit/>
          </a:bodyPr>
          <a:lstStyle/>
          <a:p>
            <a:pPr algn="just" defTabSz="914400">
              <a:lnSpc>
                <a:spcPct val="135000"/>
              </a:lnSpc>
              <a:defRPr/>
            </a:pP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“伟大的中国人民抗日战争，是中国人民近代以来争取独立自由史册上可歌可泣的一页，是中华民族历史发展进程中饱经沧桑的一章”，这场战争的伟大胜利 “彻底粉碎了日本军国主义殖民奴役中国的图谋”“再也没有侵略者可以在中国的土地上横行肆虐”。</a:t>
            </a:r>
          </a:p>
        </p:txBody>
      </p:sp>
      <p:sp>
        <p:nvSpPr>
          <p:cNvPr id="8" name="圆角矩形 7"/>
          <p:cNvSpPr/>
          <p:nvPr/>
        </p:nvSpPr>
        <p:spPr>
          <a:xfrm>
            <a:off x="2864898" y="2735089"/>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9" name="矩形 8"/>
          <p:cNvSpPr/>
          <p:nvPr/>
        </p:nvSpPr>
        <p:spPr>
          <a:xfrm>
            <a:off x="2865337" y="2749694"/>
            <a:ext cx="646331" cy="646331"/>
          </a:xfrm>
          <a:prstGeom prst="rect">
            <a:avLst/>
          </a:prstGeom>
        </p:spPr>
        <p:txBody>
          <a:bodyPr wrap="none">
            <a:spAutoFit/>
          </a:bodyPr>
          <a:lstStyle/>
          <a:p>
            <a:pPr algn="ctr"/>
            <a:r>
              <a:rPr lang="zh-CN" altLang="en-US" sz="3600" b="1" dirty="0">
                <a:solidFill>
                  <a:schemeClr val="bg1"/>
                </a:solidFill>
                <a:cs typeface="+mn-ea"/>
                <a:sym typeface="+mn-lt"/>
              </a:rPr>
              <a:t>意</a:t>
            </a:r>
            <a:endParaRPr lang="en-US" altLang="zh-CN" sz="3600" b="1" dirty="0">
              <a:solidFill>
                <a:schemeClr val="bg1"/>
              </a:solidFill>
              <a:cs typeface="+mn-ea"/>
              <a:sym typeface="+mn-lt"/>
            </a:endParaRPr>
          </a:p>
        </p:txBody>
      </p:sp>
      <p:sp>
        <p:nvSpPr>
          <p:cNvPr id="10" name="圆角矩形 9"/>
          <p:cNvSpPr/>
          <p:nvPr/>
        </p:nvSpPr>
        <p:spPr>
          <a:xfrm>
            <a:off x="2855373" y="3494745"/>
            <a:ext cx="661181" cy="661181"/>
          </a:xfrm>
          <a:prstGeom prst="roundRect">
            <a:avLst/>
          </a:prstGeom>
          <a:gradFill>
            <a:gsLst>
              <a:gs pos="90000">
                <a:srgbClr val="C00000"/>
              </a:gs>
              <a:gs pos="30000">
                <a:srgbClr val="FF3300"/>
              </a:gs>
            </a:gsLst>
            <a:lin ang="5400000" scaled="1"/>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chemeClr val="bg1"/>
              </a:solidFill>
              <a:cs typeface="+mn-ea"/>
            </a:endParaRPr>
          </a:p>
        </p:txBody>
      </p:sp>
      <p:sp>
        <p:nvSpPr>
          <p:cNvPr id="11" name="矩形 10"/>
          <p:cNvSpPr/>
          <p:nvPr/>
        </p:nvSpPr>
        <p:spPr>
          <a:xfrm>
            <a:off x="2879942" y="3509350"/>
            <a:ext cx="646331" cy="646331"/>
          </a:xfrm>
          <a:prstGeom prst="rect">
            <a:avLst/>
          </a:prstGeom>
        </p:spPr>
        <p:txBody>
          <a:bodyPr wrap="none">
            <a:spAutoFit/>
          </a:bodyPr>
          <a:lstStyle/>
          <a:p>
            <a:pPr algn="ctr"/>
            <a:r>
              <a:rPr lang="zh-CN" altLang="en-US" sz="3600" b="1" dirty="0">
                <a:solidFill>
                  <a:schemeClr val="bg1"/>
                </a:solidFill>
                <a:cs typeface="+mn-ea"/>
                <a:sym typeface="+mn-lt"/>
              </a:rPr>
              <a:t>义</a:t>
            </a:r>
            <a:endParaRPr lang="en-US" altLang="zh-CN" sz="3600" b="1" dirty="0">
              <a:solidFill>
                <a:schemeClr val="bg1"/>
              </a:solidFill>
              <a:cs typeface="+mn-ea"/>
              <a:sym typeface="+mn-lt"/>
            </a:endParaRPr>
          </a:p>
        </p:txBody>
      </p:sp>
      <p:pic>
        <p:nvPicPr>
          <p:cNvPr id="13" name="图片 12"/>
          <p:cNvPicPr>
            <a:picLocks noChangeAspect="1"/>
          </p:cNvPicPr>
          <p:nvPr/>
        </p:nvPicPr>
        <p:blipFill>
          <a:blip r:embed="rId4"/>
          <a:stretch>
            <a:fillRect/>
          </a:stretch>
        </p:blipFill>
        <p:spPr>
          <a:xfrm flipH="1">
            <a:off x="7976985" y="4318782"/>
            <a:ext cx="2602194" cy="129069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0289" y="5046363"/>
            <a:ext cx="1864584" cy="1662529"/>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p:bldP spid="8" grpId="0" bldLvl="0" animBg="1"/>
      <p:bldP spid="9" grpId="0"/>
      <p:bldP spid="10" grpId="0" bldLvl="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31" name="图片 30"/>
          <p:cNvPicPr>
            <a:picLocks noChangeAspect="1"/>
          </p:cNvPicPr>
          <p:nvPr/>
        </p:nvPicPr>
        <p:blipFill rotWithShape="1">
          <a:blip r:embed="rId5"/>
          <a:srcRect/>
          <a:stretch>
            <a:fillRect/>
          </a:stretch>
        </p:blipFill>
        <p:spPr>
          <a:xfrm>
            <a:off x="7323245" y="1239856"/>
            <a:ext cx="2180493" cy="709247"/>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0" y="-1069"/>
            <a:ext cx="4499790" cy="1613275"/>
          </a:xfrm>
          <a:prstGeom prst="rect">
            <a:avLst/>
          </a:prstGeom>
        </p:spPr>
      </p:pic>
      <p:sp>
        <p:nvSpPr>
          <p:cNvPr id="33" name="TextBox 14"/>
          <p:cNvSpPr txBox="1"/>
          <p:nvPr/>
        </p:nvSpPr>
        <p:spPr>
          <a:xfrm>
            <a:off x="4234177" y="179235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latin typeface="阿里巴巴普惠体 R" panose="00020600040101010101" charset="-122"/>
                <a:ea typeface="阿里巴巴普惠体 R" panose="00020600040101010101" charset="-122"/>
                <a:cs typeface="阿里巴巴普惠体 R" panose="00020600040101010101" charset="-122"/>
              </a:rPr>
              <a:t>第</a:t>
            </a:r>
          </a:p>
        </p:txBody>
      </p:sp>
      <p:sp>
        <p:nvSpPr>
          <p:cNvPr id="42" name="TextBox 14"/>
          <p:cNvSpPr txBox="1"/>
          <p:nvPr/>
        </p:nvSpPr>
        <p:spPr>
          <a:xfrm>
            <a:off x="6730453" y="179235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latin typeface="阿里巴巴普惠体 R" panose="00020600040101010101" charset="-122"/>
                <a:ea typeface="阿里巴巴普惠体 R" panose="00020600040101010101" charset="-122"/>
                <a:cs typeface="阿里巴巴普惠体 R" panose="00020600040101010101" charset="-122"/>
              </a:rPr>
              <a:t>章</a:t>
            </a:r>
          </a:p>
        </p:txBody>
      </p:sp>
      <p:grpSp>
        <p:nvGrpSpPr>
          <p:cNvPr id="43" name="组合 42"/>
          <p:cNvGrpSpPr/>
          <p:nvPr/>
        </p:nvGrpSpPr>
        <p:grpSpPr>
          <a:xfrm>
            <a:off x="5243939" y="1604798"/>
            <a:ext cx="1678536" cy="1296000"/>
            <a:chOff x="3385106" y="987574"/>
            <a:chExt cx="1258902" cy="972000"/>
          </a:xfrm>
        </p:grpSpPr>
        <p:sp>
          <p:nvSpPr>
            <p:cNvPr id="44" name="椭圆 43"/>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cs typeface="阿里巴巴普惠体 R" panose="00020600040101010101" charset="-122"/>
              </a:endParaRPr>
            </a:p>
          </p:txBody>
        </p:sp>
        <p:sp>
          <p:nvSpPr>
            <p:cNvPr id="45" name="椭圆 44"/>
            <p:cNvSpPr/>
            <p:nvPr/>
          </p:nvSpPr>
          <p:spPr>
            <a:xfrm>
              <a:off x="3618557" y="1077574"/>
              <a:ext cx="792000" cy="792000"/>
            </a:xfrm>
            <a:prstGeom prst="ellipse">
              <a:avLst/>
            </a:prstGeom>
            <a:gradFill>
              <a:gsLst>
                <a:gs pos="5000">
                  <a:srgbClr val="C00000"/>
                </a:gs>
                <a:gs pos="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阿里巴巴普惠体 R" panose="00020600040101010101" charset="-122"/>
              </a:endParaRPr>
            </a:p>
          </p:txBody>
        </p:sp>
        <p:sp>
          <p:nvSpPr>
            <p:cNvPr id="46" name="TextBox 14"/>
            <p:cNvSpPr txBox="1"/>
            <p:nvPr/>
          </p:nvSpPr>
          <p:spPr>
            <a:xfrm>
              <a:off x="3385106" y="1148980"/>
              <a:ext cx="1258902" cy="6472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4800" kern="0" dirty="0">
                  <a:solidFill>
                    <a:sysClr val="window" lastClr="FFFFFF"/>
                  </a:solidFill>
                  <a:effectLst/>
                  <a:latin typeface="阿里巴巴普惠体 R" panose="00020600040101010101" charset="-122"/>
                  <a:ea typeface="阿里巴巴普惠体 R" panose="00020600040101010101" charset="-122"/>
                  <a:cs typeface="阿里巴巴普惠体 R" panose="00020600040101010101" charset="-122"/>
                </a:rPr>
                <a:t>03</a:t>
              </a:r>
              <a:endParaRPr lang="zh-CN" altLang="en-US" sz="4800" kern="0" dirty="0">
                <a:solidFill>
                  <a:sysClr val="window" lastClr="FFFFFF"/>
                </a:solidFill>
                <a:effectLst/>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47" name="圆角矩形 10"/>
          <p:cNvSpPr/>
          <p:nvPr/>
        </p:nvSpPr>
        <p:spPr>
          <a:xfrm>
            <a:off x="2976000" y="3237075"/>
            <a:ext cx="6240000" cy="864000"/>
          </a:xfrm>
          <a:prstGeom prst="roundRect">
            <a:avLst>
              <a:gd name="adj" fmla="val 50000"/>
            </a:avLst>
          </a:prstGeom>
          <a:gradFill>
            <a:gsLst>
              <a:gs pos="3000">
                <a:srgbClr val="C00000"/>
              </a:gs>
              <a:gs pos="1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32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抗日重大意义</a:t>
            </a:r>
          </a:p>
        </p:txBody>
      </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289" y="5046363"/>
            <a:ext cx="1864584" cy="16625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 presetClass="entr" presetSubtype="6" fill="hold" nodeType="afterEffect" p14:presetBounceEnd="50000">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50000">
                                          <p:cBhvr additive="base">
                                            <p:cTn id="21" dur="2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22" dur="20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14" presetClass="entr" presetSubtype="1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randombar(horizontal)">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47"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 presetClass="entr" presetSubtype="6"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2000" fill="hold"/>
                                            <p:tgtEl>
                                              <p:spTgt spid="31"/>
                                            </p:tgtEl>
                                            <p:attrNameLst>
                                              <p:attrName>ppt_x</p:attrName>
                                            </p:attrNameLst>
                                          </p:cBhvr>
                                          <p:tavLst>
                                            <p:tav tm="0">
                                              <p:val>
                                                <p:strVal val="1+#ppt_w/2"/>
                                              </p:val>
                                            </p:tav>
                                            <p:tav tm="100000">
                                              <p:val>
                                                <p:strVal val="#ppt_x"/>
                                              </p:val>
                                            </p:tav>
                                          </p:tavLst>
                                        </p:anim>
                                        <p:anim calcmode="lin" valueType="num">
                                          <p:cBhvr additive="base">
                                            <p:cTn id="22" dur="20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14" presetClass="entr" presetSubtype="1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randombar(horizontal)">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47" grpId="0" bldLvl="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156590" y="198375"/>
            <a:ext cx="1723549"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抗日重大意义</a:t>
            </a:r>
          </a:p>
        </p:txBody>
      </p:sp>
      <p:sp>
        <p:nvSpPr>
          <p:cNvPr id="6" name="矩形 5"/>
          <p:cNvSpPr/>
          <p:nvPr/>
        </p:nvSpPr>
        <p:spPr>
          <a:xfrm>
            <a:off x="1782368" y="2706479"/>
            <a:ext cx="8435104" cy="1295996"/>
          </a:xfrm>
          <a:prstGeom prst="rect">
            <a:avLst/>
          </a:prstGeom>
        </p:spPr>
        <p:txBody>
          <a:bodyPr wrap="square">
            <a:spAutoFit/>
          </a:bodyPr>
          <a:lstStyle/>
          <a:p>
            <a:pPr marL="285750" indent="-285750" algn="just" defTabSz="914400">
              <a:lnSpc>
                <a:spcPct val="135000"/>
              </a:lnSpc>
              <a:buFont typeface="Wingdings" panose="05000000000000000000" pitchFamily="2" charset="2"/>
              <a:buChar char="l"/>
              <a:defRPr/>
            </a:pP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一</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二八淞沪抗战（</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1932</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28</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3</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3</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日）系九一八事变后，日本关东军为掩护炮制伪满洲国傀儡政府的阴谋，由关东军高级参谋板垣征四郎串通日本上海公使馆助理武官田中隆吉，蓄谋在上海制造事端。</a:t>
            </a:r>
          </a:p>
        </p:txBody>
      </p:sp>
      <p:grpSp>
        <p:nvGrpSpPr>
          <p:cNvPr id="7" name="组合 11"/>
          <p:cNvGrpSpPr/>
          <p:nvPr/>
        </p:nvGrpSpPr>
        <p:grpSpPr>
          <a:xfrm>
            <a:off x="2219760" y="2123916"/>
            <a:ext cx="7560320" cy="255096"/>
            <a:chOff x="665979" y="1491630"/>
            <a:chExt cx="7560320" cy="255096"/>
          </a:xfrm>
          <a:solidFill>
            <a:srgbClr val="FA2F00"/>
          </a:solidFill>
        </p:grpSpPr>
        <p:grpSp>
          <p:nvGrpSpPr>
            <p:cNvPr id="8" name="组合 12"/>
            <p:cNvGrpSpPr/>
            <p:nvPr/>
          </p:nvGrpSpPr>
          <p:grpSpPr>
            <a:xfrm>
              <a:off x="4118171" y="1491630"/>
              <a:ext cx="887762" cy="255096"/>
              <a:chOff x="3965502" y="1879809"/>
              <a:chExt cx="1193100" cy="342834"/>
            </a:xfrm>
            <a:grpFill/>
          </p:grpSpPr>
          <p:sp>
            <p:nvSpPr>
              <p:cNvPr id="12"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阿里巴巴普惠体 R" panose="00020600040101010101" charset="-122"/>
                </a:endParaRPr>
              </a:p>
            </p:txBody>
          </p:sp>
          <p:sp>
            <p:nvSpPr>
              <p:cNvPr id="13"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4"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5"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6"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阿里巴巴普惠体 R" panose="00020600040101010101" charset="-122"/>
                </a:endParaRPr>
              </a:p>
            </p:txBody>
          </p:sp>
        </p:grpSp>
        <p:grpSp>
          <p:nvGrpSpPr>
            <p:cNvPr id="9" name="组合 13"/>
            <p:cNvGrpSpPr/>
            <p:nvPr/>
          </p:nvGrpSpPr>
          <p:grpSpPr>
            <a:xfrm>
              <a:off x="665979" y="1619178"/>
              <a:ext cx="7560320" cy="0"/>
              <a:chOff x="665979" y="2082167"/>
              <a:chExt cx="7560320" cy="0"/>
            </a:xfrm>
            <a:grpFill/>
          </p:grpSpPr>
          <p:cxnSp>
            <p:nvCxnSpPr>
              <p:cNvPr id="10" name="直接连接符 14"/>
              <p:cNvCxnSpPr/>
              <p:nvPr/>
            </p:nvCxnSpPr>
            <p:spPr>
              <a:xfrm>
                <a:off x="5148064" y="2082167"/>
                <a:ext cx="3078235" cy="0"/>
              </a:xfrm>
              <a:prstGeom prst="line">
                <a:avLst/>
              </a:prstGeom>
              <a:grpFill/>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5"/>
              <p:cNvCxnSpPr/>
              <p:nvPr/>
            </p:nvCxnSpPr>
            <p:spPr>
              <a:xfrm>
                <a:off x="665979" y="2082167"/>
                <a:ext cx="3329957" cy="0"/>
              </a:xfrm>
              <a:prstGeom prst="line">
                <a:avLst/>
              </a:prstGeom>
              <a:grpFill/>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289" y="5046363"/>
            <a:ext cx="1864584" cy="166252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156590" y="198375"/>
            <a:ext cx="1723549"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抗日重大意义</a:t>
            </a:r>
          </a:p>
        </p:txBody>
      </p:sp>
      <p:sp>
        <p:nvSpPr>
          <p:cNvPr id="6" name="矩形 5"/>
          <p:cNvSpPr/>
          <p:nvPr/>
        </p:nvSpPr>
        <p:spPr>
          <a:xfrm>
            <a:off x="1782368" y="2706479"/>
            <a:ext cx="8435104" cy="1295996"/>
          </a:xfrm>
          <a:prstGeom prst="rect">
            <a:avLst/>
          </a:prstGeom>
        </p:spPr>
        <p:txBody>
          <a:bodyPr wrap="square">
            <a:spAutoFit/>
          </a:bodyPr>
          <a:lstStyle/>
          <a:p>
            <a:pPr marL="285750" indent="-285750" algn="just" defTabSz="914400">
              <a:lnSpc>
                <a:spcPct val="135000"/>
              </a:lnSpc>
              <a:buFont typeface="Wingdings" panose="05000000000000000000" pitchFamily="2" charset="2"/>
              <a:buChar char="l"/>
              <a:defRPr/>
            </a:pP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太原会战（</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1937</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—11</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月），是抗战爆发后，中国第</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2</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战区部队同日军华北方面军在山西省北部、东部和中部地区进行的大规模的战略性防御战役，为中日双方在华北进行的第一场大规模会战。</a:t>
            </a:r>
          </a:p>
        </p:txBody>
      </p:sp>
      <p:grpSp>
        <p:nvGrpSpPr>
          <p:cNvPr id="7" name="组合 11"/>
          <p:cNvGrpSpPr/>
          <p:nvPr/>
        </p:nvGrpSpPr>
        <p:grpSpPr>
          <a:xfrm>
            <a:off x="2219760" y="2123916"/>
            <a:ext cx="7560320" cy="255096"/>
            <a:chOff x="665979" y="1491630"/>
            <a:chExt cx="7560320" cy="255096"/>
          </a:xfrm>
          <a:solidFill>
            <a:srgbClr val="FA2F00"/>
          </a:solidFill>
        </p:grpSpPr>
        <p:grpSp>
          <p:nvGrpSpPr>
            <p:cNvPr id="8" name="组合 12"/>
            <p:cNvGrpSpPr/>
            <p:nvPr/>
          </p:nvGrpSpPr>
          <p:grpSpPr>
            <a:xfrm>
              <a:off x="4118171" y="1491630"/>
              <a:ext cx="887762" cy="255096"/>
              <a:chOff x="3965502" y="1879809"/>
              <a:chExt cx="1193100" cy="342834"/>
            </a:xfrm>
            <a:grpFill/>
          </p:grpSpPr>
          <p:sp>
            <p:nvSpPr>
              <p:cNvPr id="12"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阿里巴巴普惠体 R" panose="00020600040101010101" charset="-122"/>
                </a:endParaRPr>
              </a:p>
            </p:txBody>
          </p:sp>
          <p:sp>
            <p:nvSpPr>
              <p:cNvPr id="13"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4"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5"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6"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阿里巴巴普惠体 R" panose="00020600040101010101" charset="-122"/>
                </a:endParaRPr>
              </a:p>
            </p:txBody>
          </p:sp>
        </p:grpSp>
        <p:grpSp>
          <p:nvGrpSpPr>
            <p:cNvPr id="9" name="组合 13"/>
            <p:cNvGrpSpPr/>
            <p:nvPr/>
          </p:nvGrpSpPr>
          <p:grpSpPr>
            <a:xfrm>
              <a:off x="665979" y="1619178"/>
              <a:ext cx="7560320" cy="0"/>
              <a:chOff x="665979" y="2082167"/>
              <a:chExt cx="7560320" cy="0"/>
            </a:xfrm>
            <a:grpFill/>
          </p:grpSpPr>
          <p:cxnSp>
            <p:nvCxnSpPr>
              <p:cNvPr id="10" name="直接连接符 14"/>
              <p:cNvCxnSpPr/>
              <p:nvPr/>
            </p:nvCxnSpPr>
            <p:spPr>
              <a:xfrm>
                <a:off x="5148064" y="2082167"/>
                <a:ext cx="3078235" cy="0"/>
              </a:xfrm>
              <a:prstGeom prst="line">
                <a:avLst/>
              </a:prstGeom>
              <a:grpFill/>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5"/>
              <p:cNvCxnSpPr/>
              <p:nvPr/>
            </p:nvCxnSpPr>
            <p:spPr>
              <a:xfrm>
                <a:off x="665979" y="2082167"/>
                <a:ext cx="3329957" cy="0"/>
              </a:xfrm>
              <a:prstGeom prst="line">
                <a:avLst/>
              </a:prstGeom>
              <a:grpFill/>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289" y="5046363"/>
            <a:ext cx="1864584" cy="1662529"/>
          </a:xfrm>
          <a:prstGeom prst="rect">
            <a:avLst/>
          </a:prstGeom>
        </p:spPr>
      </p:pic>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156590" y="198375"/>
            <a:ext cx="1723549"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抗日重大意义</a:t>
            </a:r>
          </a:p>
        </p:txBody>
      </p:sp>
      <p:grpSp>
        <p:nvGrpSpPr>
          <p:cNvPr id="5" name="组合 11"/>
          <p:cNvGrpSpPr/>
          <p:nvPr/>
        </p:nvGrpSpPr>
        <p:grpSpPr>
          <a:xfrm>
            <a:off x="2315840" y="2121536"/>
            <a:ext cx="7560320" cy="255096"/>
            <a:chOff x="665979" y="1491630"/>
            <a:chExt cx="7560320" cy="255096"/>
          </a:xfrm>
          <a:solidFill>
            <a:srgbClr val="FA2F00"/>
          </a:solidFill>
        </p:grpSpPr>
        <p:grpSp>
          <p:nvGrpSpPr>
            <p:cNvPr id="6" name="组合 12"/>
            <p:cNvGrpSpPr/>
            <p:nvPr/>
          </p:nvGrpSpPr>
          <p:grpSpPr>
            <a:xfrm>
              <a:off x="4118171" y="1491630"/>
              <a:ext cx="887762" cy="255096"/>
              <a:chOff x="3965502" y="1879809"/>
              <a:chExt cx="1193100" cy="342834"/>
            </a:xfrm>
            <a:grpFill/>
          </p:grpSpPr>
          <p:sp>
            <p:nvSpPr>
              <p:cNvPr id="10" name="dark-star-shape_15445"/>
              <p:cNvSpPr>
                <a:spLocks noChangeAspect="1"/>
              </p:cNvSpPr>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阿里巴巴普惠体 R" panose="00020600040101010101" charset="-122"/>
                </a:endParaRPr>
              </a:p>
            </p:txBody>
          </p:sp>
          <p:sp>
            <p:nvSpPr>
              <p:cNvPr id="11" name="dark-star-shape_15445"/>
              <p:cNvSpPr>
                <a:spLocks noChangeAspect="1"/>
              </p:cNvSpPr>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2" name="dark-star-shape_15445"/>
              <p:cNvSpPr>
                <a:spLocks noChangeAspect="1"/>
              </p:cNvSpPr>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3" name="dark-star-shape_15445"/>
              <p:cNvSpPr>
                <a:spLocks noChangeAspect="1"/>
              </p:cNvSpPr>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sp>
          <p:sp>
            <p:nvSpPr>
              <p:cNvPr id="14" name="dark-star-shape_15445"/>
              <p:cNvSpPr>
                <a:spLocks noChangeAspect="1"/>
              </p:cNvSpPr>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noFill/>
              </a:ln>
            </p:spPr>
            <p:txBody>
              <a:bodyPr/>
              <a:lstStyle/>
              <a:p>
                <a:endParaRPr lang="zh-CN" altLang="en-US">
                  <a:cs typeface="阿里巴巴普惠体 R" panose="00020600040101010101" charset="-122"/>
                </a:endParaRPr>
              </a:p>
            </p:txBody>
          </p:sp>
        </p:grpSp>
        <p:grpSp>
          <p:nvGrpSpPr>
            <p:cNvPr id="7" name="组合 13"/>
            <p:cNvGrpSpPr/>
            <p:nvPr/>
          </p:nvGrpSpPr>
          <p:grpSpPr>
            <a:xfrm>
              <a:off x="665979" y="1619178"/>
              <a:ext cx="7560320" cy="0"/>
              <a:chOff x="665979" y="2082167"/>
              <a:chExt cx="7560320" cy="0"/>
            </a:xfrm>
            <a:grpFill/>
          </p:grpSpPr>
          <p:cxnSp>
            <p:nvCxnSpPr>
              <p:cNvPr id="8" name="直接连接符 14"/>
              <p:cNvCxnSpPr/>
              <p:nvPr/>
            </p:nvCxnSpPr>
            <p:spPr>
              <a:xfrm>
                <a:off x="5148064" y="2082167"/>
                <a:ext cx="3078235" cy="0"/>
              </a:xfrm>
              <a:prstGeom prst="line">
                <a:avLst/>
              </a:prstGeom>
              <a:grpFill/>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15"/>
              <p:cNvCxnSpPr/>
              <p:nvPr/>
            </p:nvCxnSpPr>
            <p:spPr>
              <a:xfrm>
                <a:off x="665979" y="2082167"/>
                <a:ext cx="3329957" cy="0"/>
              </a:xfrm>
              <a:prstGeom prst="line">
                <a:avLst/>
              </a:prstGeom>
              <a:grpFill/>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15" name="矩形 14"/>
          <p:cNvSpPr/>
          <p:nvPr/>
        </p:nvSpPr>
        <p:spPr>
          <a:xfrm>
            <a:off x="2309829" y="1472635"/>
            <a:ext cx="7550521" cy="461665"/>
          </a:xfrm>
          <a:prstGeom prst="rect">
            <a:avLst/>
          </a:prstGeom>
        </p:spPr>
        <p:txBody>
          <a:bodyPr wrap="square">
            <a:spAutoFit/>
          </a:bodyPr>
          <a:lstStyle/>
          <a:p>
            <a:pPr algn="dist"/>
            <a:r>
              <a:rPr lang="zh-CN" altLang="en-US" sz="2400" b="1"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抗日重大战役</a:t>
            </a:r>
          </a:p>
        </p:txBody>
      </p:sp>
      <p:grpSp>
        <p:nvGrpSpPr>
          <p:cNvPr id="16" name="组 14"/>
          <p:cNvGrpSpPr/>
          <p:nvPr/>
        </p:nvGrpSpPr>
        <p:grpSpPr>
          <a:xfrm>
            <a:off x="987602" y="2867547"/>
            <a:ext cx="2832095" cy="2783202"/>
            <a:chOff x="502509" y="2730050"/>
            <a:chExt cx="2037105" cy="2001937"/>
          </a:xfrm>
        </p:grpSpPr>
        <p:sp>
          <p:nvSpPr>
            <p:cNvPr id="17" name="矩形: 圆角 18"/>
            <p:cNvSpPr/>
            <p:nvPr/>
          </p:nvSpPr>
          <p:spPr>
            <a:xfrm>
              <a:off x="502509" y="2859791"/>
              <a:ext cx="2037105" cy="1872196"/>
            </a:xfrm>
            <a:prstGeom prst="roundRect">
              <a:avLst>
                <a:gd name="adj" fmla="val 0"/>
              </a:avLst>
            </a:prstGeom>
            <a:noFill/>
            <a:ln w="19050">
              <a:solidFill>
                <a:srgbClr val="FA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19" name="组合 19"/>
            <p:cNvGrpSpPr/>
            <p:nvPr/>
          </p:nvGrpSpPr>
          <p:grpSpPr>
            <a:xfrm>
              <a:off x="933135" y="2730050"/>
              <a:ext cx="1213680" cy="302197"/>
              <a:chOff x="1991639" y="2670145"/>
              <a:chExt cx="1213680" cy="302197"/>
            </a:xfrm>
          </p:grpSpPr>
          <p:sp>
            <p:nvSpPr>
              <p:cNvPr id="21" name="矩形: 圆角 20"/>
              <p:cNvSpPr/>
              <p:nvPr/>
            </p:nvSpPr>
            <p:spPr>
              <a:xfrm>
                <a:off x="1991639" y="2679114"/>
                <a:ext cx="1213680" cy="293228"/>
              </a:xfrm>
              <a:prstGeom prst="roundRect">
                <a:avLst>
                  <a:gd name="adj" fmla="val 50000"/>
                </a:avLst>
              </a:prstGeom>
              <a:solidFill>
                <a:srgbClr val="FA2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22" name="矩形 21"/>
              <p:cNvSpPr/>
              <p:nvPr/>
            </p:nvSpPr>
            <p:spPr>
              <a:xfrm>
                <a:off x="2110932" y="2670145"/>
                <a:ext cx="1018493" cy="287796"/>
              </a:xfrm>
              <a:prstGeom prst="rect">
                <a:avLst/>
              </a:prstGeom>
            </p:spPr>
            <p:txBody>
              <a:bodyPr wrap="square">
                <a:spAutoFit/>
              </a:bodyPr>
              <a:lstStyle/>
              <a:p>
                <a:pPr algn="ctr"/>
                <a:r>
                  <a:rPr lang="en-US" altLang="zh-CN" sz="2000" b="1" dirty="0">
                    <a:solidFill>
                      <a:srgbClr val="FEFAF9"/>
                    </a:solidFill>
                    <a:latin typeface="阿里巴巴普惠体 R" panose="00020600040101010101" charset="-122"/>
                    <a:ea typeface="阿里巴巴普惠体 R" panose="00020600040101010101" charset="-122"/>
                    <a:cs typeface="阿里巴巴普惠体 R" panose="00020600040101010101" charset="-122"/>
                  </a:rPr>
                  <a:t>01</a:t>
                </a:r>
                <a:endParaRPr lang="zh-CN" altLang="en-US" sz="2000" b="1" dirty="0">
                  <a:solidFill>
                    <a:srgbClr val="FEFAF9"/>
                  </a:solidFill>
                  <a:latin typeface="阿里巴巴普惠体 R" panose="00020600040101010101" charset="-122"/>
                  <a:ea typeface="阿里巴巴普惠体 R" panose="00020600040101010101" charset="-122"/>
                  <a:cs typeface="阿里巴巴普惠体 R" panose="00020600040101010101" charset="-122"/>
                </a:endParaRPr>
              </a:p>
            </p:txBody>
          </p:sp>
        </p:grpSp>
      </p:grpSp>
      <p:grpSp>
        <p:nvGrpSpPr>
          <p:cNvPr id="23" name="组 19"/>
          <p:cNvGrpSpPr/>
          <p:nvPr/>
        </p:nvGrpSpPr>
        <p:grpSpPr>
          <a:xfrm>
            <a:off x="4734118" y="2867547"/>
            <a:ext cx="2811573" cy="2783201"/>
            <a:chOff x="2535038" y="2715437"/>
            <a:chExt cx="2037106" cy="2016550"/>
          </a:xfrm>
        </p:grpSpPr>
        <p:sp>
          <p:nvSpPr>
            <p:cNvPr id="24" name="矩形: 圆角 47"/>
            <p:cNvSpPr/>
            <p:nvPr/>
          </p:nvSpPr>
          <p:spPr>
            <a:xfrm>
              <a:off x="2535038" y="2859791"/>
              <a:ext cx="2037106" cy="1872196"/>
            </a:xfrm>
            <a:prstGeom prst="roundRect">
              <a:avLst>
                <a:gd name="adj" fmla="val 0"/>
              </a:avLst>
            </a:prstGeom>
            <a:noFill/>
            <a:ln w="19050">
              <a:solidFill>
                <a:srgbClr val="FA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25" name="组合 48"/>
            <p:cNvGrpSpPr/>
            <p:nvPr/>
          </p:nvGrpSpPr>
          <p:grpSpPr>
            <a:xfrm>
              <a:off x="2965666" y="2715437"/>
              <a:ext cx="1442678" cy="316810"/>
              <a:chOff x="1991639" y="2655532"/>
              <a:chExt cx="1442678" cy="316810"/>
            </a:xfrm>
          </p:grpSpPr>
          <p:sp>
            <p:nvSpPr>
              <p:cNvPr id="26" name="矩形: 圆角 49"/>
              <p:cNvSpPr/>
              <p:nvPr/>
            </p:nvSpPr>
            <p:spPr>
              <a:xfrm>
                <a:off x="1991639" y="2679114"/>
                <a:ext cx="1213680" cy="293228"/>
              </a:xfrm>
              <a:prstGeom prst="roundRect">
                <a:avLst>
                  <a:gd name="adj" fmla="val 50000"/>
                </a:avLst>
              </a:prstGeom>
              <a:solidFill>
                <a:srgbClr val="FA2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27" name="矩形 26"/>
              <p:cNvSpPr/>
              <p:nvPr/>
            </p:nvSpPr>
            <p:spPr>
              <a:xfrm>
                <a:off x="2415824" y="2655532"/>
                <a:ext cx="1018493" cy="289897"/>
              </a:xfrm>
              <a:prstGeom prst="rect">
                <a:avLst/>
              </a:prstGeom>
            </p:spPr>
            <p:txBody>
              <a:bodyPr wrap="square">
                <a:spAutoFit/>
              </a:bodyPr>
              <a:lstStyle/>
              <a:p>
                <a:r>
                  <a:rPr lang="en-US" altLang="zh-CN" sz="2000" b="1" dirty="0">
                    <a:solidFill>
                      <a:srgbClr val="FEFAF9"/>
                    </a:solidFill>
                    <a:latin typeface="阿里巴巴普惠体 R" panose="00020600040101010101" charset="-122"/>
                    <a:ea typeface="阿里巴巴普惠体 R" panose="00020600040101010101" charset="-122"/>
                    <a:cs typeface="阿里巴巴普惠体 R" panose="00020600040101010101" charset="-122"/>
                  </a:rPr>
                  <a:t>02</a:t>
                </a:r>
                <a:endParaRPr lang="zh-CN" altLang="en-US" sz="2000" b="1" dirty="0">
                  <a:solidFill>
                    <a:srgbClr val="FEFAF9"/>
                  </a:solidFill>
                  <a:latin typeface="阿里巴巴普惠体 R" panose="00020600040101010101" charset="-122"/>
                  <a:ea typeface="阿里巴巴普惠体 R" panose="00020600040101010101" charset="-122"/>
                  <a:cs typeface="阿里巴巴普惠体 R" panose="00020600040101010101" charset="-122"/>
                </a:endParaRPr>
              </a:p>
            </p:txBody>
          </p:sp>
        </p:grpSp>
      </p:grpSp>
      <p:grpSp>
        <p:nvGrpSpPr>
          <p:cNvPr id="28" name="组 24"/>
          <p:cNvGrpSpPr/>
          <p:nvPr/>
        </p:nvGrpSpPr>
        <p:grpSpPr>
          <a:xfrm>
            <a:off x="8460116" y="2857935"/>
            <a:ext cx="2832095" cy="2792814"/>
            <a:chOff x="4567571" y="2723136"/>
            <a:chExt cx="2037105" cy="2008851"/>
          </a:xfrm>
        </p:grpSpPr>
        <p:sp>
          <p:nvSpPr>
            <p:cNvPr id="29" name="矩形: 圆角 52"/>
            <p:cNvSpPr/>
            <p:nvPr/>
          </p:nvSpPr>
          <p:spPr>
            <a:xfrm>
              <a:off x="4567571" y="2859791"/>
              <a:ext cx="2037105" cy="1872196"/>
            </a:xfrm>
            <a:prstGeom prst="roundRect">
              <a:avLst>
                <a:gd name="adj" fmla="val 0"/>
              </a:avLst>
            </a:prstGeom>
            <a:noFill/>
            <a:ln w="19050">
              <a:solidFill>
                <a:srgbClr val="FA2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nvGrpSpPr>
            <p:cNvPr id="30" name="组合 53"/>
            <p:cNvGrpSpPr/>
            <p:nvPr/>
          </p:nvGrpSpPr>
          <p:grpSpPr>
            <a:xfrm>
              <a:off x="4998197" y="2723136"/>
              <a:ext cx="1439330" cy="309111"/>
              <a:chOff x="1991639" y="2663231"/>
              <a:chExt cx="1439330" cy="309111"/>
            </a:xfrm>
          </p:grpSpPr>
          <p:sp>
            <p:nvSpPr>
              <p:cNvPr id="31" name="矩形: 圆角 54"/>
              <p:cNvSpPr/>
              <p:nvPr/>
            </p:nvSpPr>
            <p:spPr>
              <a:xfrm>
                <a:off x="1991639" y="2679114"/>
                <a:ext cx="1213680" cy="293228"/>
              </a:xfrm>
              <a:prstGeom prst="roundRect">
                <a:avLst>
                  <a:gd name="adj" fmla="val 50000"/>
                </a:avLst>
              </a:prstGeom>
              <a:solidFill>
                <a:srgbClr val="FA2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32" name="矩形 31"/>
              <p:cNvSpPr/>
              <p:nvPr/>
            </p:nvSpPr>
            <p:spPr>
              <a:xfrm>
                <a:off x="2412476" y="2663231"/>
                <a:ext cx="1018493" cy="287796"/>
              </a:xfrm>
              <a:prstGeom prst="rect">
                <a:avLst/>
              </a:prstGeom>
            </p:spPr>
            <p:txBody>
              <a:bodyPr wrap="square">
                <a:spAutoFit/>
              </a:bodyPr>
              <a:lstStyle/>
              <a:p>
                <a:r>
                  <a:rPr lang="en-US" altLang="zh-CN" sz="2000" b="1" dirty="0">
                    <a:solidFill>
                      <a:srgbClr val="FEFAF9"/>
                    </a:solidFill>
                    <a:latin typeface="阿里巴巴普惠体 R" panose="00020600040101010101" charset="-122"/>
                    <a:ea typeface="阿里巴巴普惠体 R" panose="00020600040101010101" charset="-122"/>
                    <a:cs typeface="阿里巴巴普惠体 R" panose="00020600040101010101" charset="-122"/>
                  </a:rPr>
                  <a:t>03</a:t>
                </a:r>
                <a:endParaRPr lang="zh-CN" altLang="en-US" sz="2000" b="1" dirty="0">
                  <a:solidFill>
                    <a:srgbClr val="FEFAF9"/>
                  </a:solidFill>
                  <a:latin typeface="阿里巴巴普惠体 R" panose="00020600040101010101" charset="-122"/>
                  <a:ea typeface="阿里巴巴普惠体 R" panose="00020600040101010101" charset="-122"/>
                  <a:cs typeface="阿里巴巴普惠体 R" panose="00020600040101010101" charset="-122"/>
                </a:endParaRPr>
              </a:p>
            </p:txBody>
          </p:sp>
        </p:grpSp>
      </p:grpSp>
      <p:sp>
        <p:nvSpPr>
          <p:cNvPr id="33" name="矩形 32"/>
          <p:cNvSpPr/>
          <p:nvPr/>
        </p:nvSpPr>
        <p:spPr>
          <a:xfrm>
            <a:off x="987602" y="3783102"/>
            <a:ext cx="2755717" cy="1225720"/>
          </a:xfrm>
          <a:prstGeom prst="rect">
            <a:avLst/>
          </a:prstGeom>
        </p:spPr>
        <p:txBody>
          <a:bodyPr wrap="square">
            <a:spAutoFit/>
          </a:bodyPr>
          <a:lstStyle/>
          <a:p>
            <a:pPr algn="just" defTabSz="914400">
              <a:lnSpc>
                <a:spcPct val="135000"/>
              </a:lnSpc>
              <a:defRPr/>
            </a:pP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会战开始于</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1937</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8</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13</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日，是卢沟桥事变后，蒋介石为了把日军由北向南的入侵方向引导改变为由东向西，以利于长期作战，</a:t>
            </a:r>
          </a:p>
        </p:txBody>
      </p:sp>
      <p:sp>
        <p:nvSpPr>
          <p:cNvPr id="34" name="矩形 33"/>
          <p:cNvSpPr/>
          <p:nvPr/>
        </p:nvSpPr>
        <p:spPr>
          <a:xfrm>
            <a:off x="4812153" y="3783102"/>
            <a:ext cx="2733538" cy="1363065"/>
          </a:xfrm>
          <a:prstGeom prst="rect">
            <a:avLst/>
          </a:prstGeom>
        </p:spPr>
        <p:txBody>
          <a:bodyPr wrap="square">
            <a:spAutoFit/>
          </a:bodyPr>
          <a:lstStyle/>
          <a:p>
            <a:pPr>
              <a:lnSpc>
                <a:spcPct val="120000"/>
              </a:lnSpc>
            </a:pP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而在上海采取主动反击的战役。中日双方共有约</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80</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万军队投入战斗，战役本身持续了三个月，日军投入</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8</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个师团和</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2</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个旅团</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20</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万余人，</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5" name="矩形 34"/>
          <p:cNvSpPr/>
          <p:nvPr/>
        </p:nvSpPr>
        <p:spPr>
          <a:xfrm>
            <a:off x="8460112" y="3856827"/>
            <a:ext cx="2919279" cy="1104533"/>
          </a:xfrm>
          <a:prstGeom prst="rect">
            <a:avLst/>
          </a:prstGeom>
        </p:spPr>
        <p:txBody>
          <a:bodyPr wrap="square">
            <a:spAutoFit/>
          </a:bodyPr>
          <a:lstStyle/>
          <a:p>
            <a:pPr>
              <a:lnSpc>
                <a:spcPct val="120000"/>
              </a:lnSpc>
            </a:pP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宣布死伤</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4</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万余人；中国军队投入最精锐的中央教导总队及八十七师、八十八师及</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148</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个师和</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62</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个旅</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80</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余万人，自己统计死伤</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30</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万人。</a:t>
            </a:r>
            <a:endPar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strVal val="#ppt_w*0.70"/>
                                          </p:val>
                                        </p:tav>
                                        <p:tav tm="100000">
                                          <p:val>
                                            <p:strVal val="#ppt_w"/>
                                          </p:val>
                                        </p:tav>
                                      </p:tavLst>
                                    </p:anim>
                                    <p:anim calcmode="lin" valueType="num">
                                      <p:cBhvr>
                                        <p:cTn id="12" dur="1000" fill="hold"/>
                                        <p:tgtEl>
                                          <p:spTgt spid="15"/>
                                        </p:tgtEl>
                                        <p:attrNameLst>
                                          <p:attrName>ppt_h</p:attrName>
                                        </p:attrNameLst>
                                      </p:cBhvr>
                                      <p:tavLst>
                                        <p:tav tm="0">
                                          <p:val>
                                            <p:strVal val="#ppt_h"/>
                                          </p:val>
                                        </p:tav>
                                        <p:tav tm="100000">
                                          <p:val>
                                            <p:strVal val="#ppt_h"/>
                                          </p:val>
                                        </p:tav>
                                      </p:tavLst>
                                    </p:anim>
                                    <p:animEffect transition="in" filter="fade">
                                      <p:cBhvr>
                                        <p:cTn id="13" dur="1000"/>
                                        <p:tgtEl>
                                          <p:spTgt spid="15"/>
                                        </p:tgtEl>
                                      </p:cBhvr>
                                    </p:animEffect>
                                  </p:childTnLst>
                                </p:cTn>
                              </p:par>
                            </p:childTnLst>
                          </p:cTn>
                        </p:par>
                        <p:par>
                          <p:cTn id="14" fill="hold">
                            <p:stCondLst>
                              <p:cond delay="2000"/>
                            </p:stCondLst>
                            <p:childTnLst>
                              <p:par>
                                <p:cTn id="15" presetID="16" presetClass="entr" presetSubtype="2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childTnLst>
                          </p:cTn>
                        </p:par>
                        <p:par>
                          <p:cTn id="22" fill="hold">
                            <p:stCondLst>
                              <p:cond delay="3000"/>
                            </p:stCondLst>
                            <p:childTnLst>
                              <p:par>
                                <p:cTn id="23" presetID="16" presetClass="entr" presetSubtype="21"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par>
                          <p:cTn id="26" fill="hold">
                            <p:stCondLst>
                              <p:cond delay="35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4000"/>
                            </p:stCondLst>
                            <p:childTnLst>
                              <p:par>
                                <p:cTn id="31" presetID="16" presetClass="entr" presetSubtype="21" fill="hold"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arn(inVertical)">
                                      <p:cBhvr>
                                        <p:cTn id="33" dur="500"/>
                                        <p:tgtEl>
                                          <p:spTgt spid="28"/>
                                        </p:tgtEl>
                                      </p:cBhvr>
                                    </p:animEffect>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3" grpId="0"/>
      <p:bldP spid="34" grpId="0"/>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156590" y="198375"/>
            <a:ext cx="1723549"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抗日重大意义</a:t>
            </a:r>
          </a:p>
        </p:txBody>
      </p:sp>
      <p:sp>
        <p:nvSpPr>
          <p:cNvPr id="5" name="Freeform 8"/>
          <p:cNvSpPr/>
          <p:nvPr/>
        </p:nvSpPr>
        <p:spPr bwMode="auto">
          <a:xfrm>
            <a:off x="621804" y="2169722"/>
            <a:ext cx="10869474" cy="184431"/>
          </a:xfrm>
          <a:custGeom>
            <a:avLst/>
            <a:gdLst>
              <a:gd name="T0" fmla="*/ 0 w 5422"/>
              <a:gd name="T1" fmla="*/ 92 h 92"/>
              <a:gd name="T2" fmla="*/ 0 w 5422"/>
              <a:gd name="T3" fmla="*/ 0 h 92"/>
              <a:gd name="T4" fmla="*/ 5422 w 5422"/>
              <a:gd name="T5" fmla="*/ 0 h 92"/>
              <a:gd name="T6" fmla="*/ 5422 w 5422"/>
              <a:gd name="T7" fmla="*/ 92 h 92"/>
              <a:gd name="T8" fmla="*/ 0 w 5422"/>
              <a:gd name="T9" fmla="*/ 92 h 92"/>
              <a:gd name="T10" fmla="*/ 0 w 5422"/>
              <a:gd name="T11" fmla="*/ 92 h 92"/>
            </a:gdLst>
            <a:ahLst/>
            <a:cxnLst>
              <a:cxn ang="0">
                <a:pos x="T0" y="T1"/>
              </a:cxn>
              <a:cxn ang="0">
                <a:pos x="T2" y="T3"/>
              </a:cxn>
              <a:cxn ang="0">
                <a:pos x="T4" y="T5"/>
              </a:cxn>
              <a:cxn ang="0">
                <a:pos x="T6" y="T7"/>
              </a:cxn>
              <a:cxn ang="0">
                <a:pos x="T8" y="T9"/>
              </a:cxn>
              <a:cxn ang="0">
                <a:pos x="T10" y="T11"/>
              </a:cxn>
            </a:cxnLst>
            <a:rect l="0" t="0" r="r" b="b"/>
            <a:pathLst>
              <a:path w="5422" h="92">
                <a:moveTo>
                  <a:pt x="0" y="92"/>
                </a:moveTo>
                <a:lnTo>
                  <a:pt x="0" y="0"/>
                </a:lnTo>
                <a:lnTo>
                  <a:pt x="5422" y="0"/>
                </a:lnTo>
                <a:lnTo>
                  <a:pt x="5422" y="92"/>
                </a:lnTo>
                <a:lnTo>
                  <a:pt x="0" y="92"/>
                </a:lnTo>
                <a:lnTo>
                  <a:pt x="0" y="92"/>
                </a:lnTo>
                <a:close/>
              </a:path>
            </a:pathLst>
          </a:custGeom>
          <a:solidFill>
            <a:srgbClr val="FA2F00"/>
          </a:solidFill>
          <a:ln>
            <a:solidFill>
              <a:srgbClr val="FA2F00"/>
            </a:solidFill>
          </a:ln>
        </p:spPr>
        <p:txBody>
          <a:bodyPr vert="horz" wrap="square" lIns="91440" tIns="45720" rIns="91440" bIns="45720" numCol="1" anchor="t" anchorCtr="0" compatLnSpc="1"/>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6" name="组合 5"/>
          <p:cNvGrpSpPr/>
          <p:nvPr/>
        </p:nvGrpSpPr>
        <p:grpSpPr>
          <a:xfrm>
            <a:off x="1269876" y="1862653"/>
            <a:ext cx="1744047" cy="2073714"/>
            <a:chOff x="1487052" y="1862653"/>
            <a:chExt cx="1744047" cy="2073714"/>
          </a:xfrm>
        </p:grpSpPr>
        <p:sp>
          <p:nvSpPr>
            <p:cNvPr id="7" name="Freeform 7"/>
            <p:cNvSpPr/>
            <p:nvPr/>
          </p:nvSpPr>
          <p:spPr bwMode="auto">
            <a:xfrm>
              <a:off x="1487052" y="1862653"/>
              <a:ext cx="469097" cy="307069"/>
            </a:xfrm>
            <a:custGeom>
              <a:avLst/>
              <a:gdLst>
                <a:gd name="T0" fmla="*/ 283 w 283"/>
                <a:gd name="T1" fmla="*/ 142 h 250"/>
                <a:gd name="T2" fmla="*/ 141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19" y="0"/>
                    <a:pt x="141" y="0"/>
                  </a:cubicBezTo>
                  <a:cubicBezTo>
                    <a:pt x="63" y="0"/>
                    <a:pt x="0" y="63"/>
                    <a:pt x="0" y="142"/>
                  </a:cubicBezTo>
                  <a:cubicBezTo>
                    <a:pt x="0" y="250"/>
                    <a:pt x="0" y="250"/>
                    <a:pt x="0" y="250"/>
                  </a:cubicBezTo>
                  <a:cubicBezTo>
                    <a:pt x="283" y="250"/>
                    <a:pt x="283" y="250"/>
                    <a:pt x="283" y="250"/>
                  </a:cubicBezTo>
                  <a:lnTo>
                    <a:pt x="283" y="142"/>
                  </a:lnTo>
                  <a:close/>
                </a:path>
              </a:pathLst>
            </a:custGeom>
            <a:solidFill>
              <a:srgbClr val="C00000"/>
            </a:solidFill>
            <a:ln>
              <a:noFill/>
            </a:ln>
          </p:spPr>
          <p:txBody>
            <a:bodyPr vert="horz" wrap="square" lIns="91440" tIns="45720" rIns="91440" bIns="45720" numCol="1" anchor="t" anchorCtr="0" compatLnSpc="1"/>
            <a:lstStyle/>
            <a:p>
              <a:endParaRPr lang="zh-CN" altLang="en-US" dirty="0">
                <a:latin typeface="阿里巴巴普惠体 R" panose="00020600040101010101" charset="-122"/>
                <a:ea typeface="阿里巴巴普惠体 R" panose="00020600040101010101" charset="-122"/>
                <a:cs typeface="阿里巴巴普惠体 R" panose="00020600040101010101" charset="-122"/>
              </a:endParaRPr>
            </a:p>
          </p:txBody>
        </p:sp>
        <p:sp>
          <p:nvSpPr>
            <p:cNvPr id="8" name="Freeform 11"/>
            <p:cNvSpPr/>
            <p:nvPr/>
          </p:nvSpPr>
          <p:spPr bwMode="auto">
            <a:xfrm>
              <a:off x="1719828" y="1862653"/>
              <a:ext cx="1511271" cy="2073714"/>
            </a:xfrm>
            <a:custGeom>
              <a:avLst/>
              <a:gdLst>
                <a:gd name="T0" fmla="*/ 911 w 911"/>
                <a:gd name="T1" fmla="*/ 142 h 1248"/>
                <a:gd name="T2" fmla="*/ 770 w 911"/>
                <a:gd name="T3" fmla="*/ 0 h 1248"/>
                <a:gd name="T4" fmla="*/ 0 w 911"/>
                <a:gd name="T5" fmla="*/ 0 h 1248"/>
                <a:gd name="T6" fmla="*/ 142 w 911"/>
                <a:gd name="T7" fmla="*/ 142 h 1248"/>
                <a:gd name="T8" fmla="*/ 142 w 911"/>
                <a:gd name="T9" fmla="*/ 1050 h 1248"/>
                <a:gd name="T10" fmla="*/ 532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8" y="0"/>
                    <a:pt x="770" y="0"/>
                  </a:cubicBezTo>
                  <a:cubicBezTo>
                    <a:pt x="0" y="0"/>
                    <a:pt x="0" y="0"/>
                    <a:pt x="0" y="0"/>
                  </a:cubicBezTo>
                  <a:cubicBezTo>
                    <a:pt x="78" y="0"/>
                    <a:pt x="142" y="63"/>
                    <a:pt x="142" y="142"/>
                  </a:cubicBezTo>
                  <a:cubicBezTo>
                    <a:pt x="142" y="1050"/>
                    <a:pt x="142" y="1050"/>
                    <a:pt x="142" y="1050"/>
                  </a:cubicBezTo>
                  <a:cubicBezTo>
                    <a:pt x="532" y="1248"/>
                    <a:pt x="532" y="1248"/>
                    <a:pt x="532" y="1248"/>
                  </a:cubicBezTo>
                  <a:cubicBezTo>
                    <a:pt x="911" y="1050"/>
                    <a:pt x="911" y="1050"/>
                    <a:pt x="911" y="1050"/>
                  </a:cubicBezTo>
                  <a:lnTo>
                    <a:pt x="911" y="142"/>
                  </a:lnTo>
                  <a:close/>
                </a:path>
              </a:pathLst>
            </a:custGeom>
            <a:solidFill>
              <a:srgbClr val="FA2F00"/>
            </a:solidFill>
            <a:ln>
              <a:solidFill>
                <a:srgbClr val="FA2F00"/>
              </a:solidFill>
            </a:ln>
          </p:spPr>
          <p:txBody>
            <a:bodyPr vert="horz" wrap="square" lIns="91440" tIns="45720" rIns="91440" bIns="45720" numCol="1" anchor="t" anchorCtr="0" compatLnSpc="1"/>
            <a:lstStyle/>
            <a:p>
              <a:endParaRPr lang="zh-CN" altLang="en-US" dirty="0">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9" name="文本框 40"/>
          <p:cNvSpPr txBox="1"/>
          <p:nvPr/>
        </p:nvSpPr>
        <p:spPr>
          <a:xfrm>
            <a:off x="1954030" y="2516340"/>
            <a:ext cx="906017" cy="830997"/>
          </a:xfrm>
          <a:prstGeom prst="rect">
            <a:avLst/>
          </a:prstGeom>
          <a:noFill/>
        </p:spPr>
        <p:txBody>
          <a:bodyPr wrap="none" rtlCol="0" anchor="ctr">
            <a:spAutoFit/>
          </a:bodyPr>
          <a:lstStyle/>
          <a:p>
            <a:r>
              <a:rPr lang="en-US" altLang="zh-CN" sz="4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01</a:t>
            </a:r>
          </a:p>
        </p:txBody>
      </p:sp>
      <p:grpSp>
        <p:nvGrpSpPr>
          <p:cNvPr id="10" name="组合 9"/>
          <p:cNvGrpSpPr/>
          <p:nvPr/>
        </p:nvGrpSpPr>
        <p:grpSpPr>
          <a:xfrm>
            <a:off x="1027629" y="4261264"/>
            <a:ext cx="2428123" cy="1686280"/>
            <a:chOff x="8514377" y="1784643"/>
            <a:chExt cx="3125445" cy="1687617"/>
          </a:xfrm>
        </p:grpSpPr>
        <p:sp>
          <p:nvSpPr>
            <p:cNvPr id="11" name="TextBox 57"/>
            <p:cNvSpPr>
              <a:spLocks noChangeArrowheads="1"/>
            </p:cNvSpPr>
            <p:nvPr/>
          </p:nvSpPr>
          <p:spPr bwMode="auto">
            <a:xfrm>
              <a:off x="8514377" y="2216691"/>
              <a:ext cx="3125445" cy="1255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914400">
                <a:lnSpc>
                  <a:spcPct val="150000"/>
                </a:lnSpc>
                <a:defRPr/>
              </a:pP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1894</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年（农历甲午年），日本以突然袭击清朝陆海军的方式挑起了第一次大规模的侵华战争，</a:t>
              </a:r>
            </a:p>
          </p:txBody>
        </p:sp>
        <p:sp>
          <p:nvSpPr>
            <p:cNvPr id="12" name="TextBox 58"/>
            <p:cNvSpPr>
              <a:spLocks noChangeArrowheads="1"/>
            </p:cNvSpPr>
            <p:nvPr/>
          </p:nvSpPr>
          <p:spPr bwMode="auto">
            <a:xfrm>
              <a:off x="8869170" y="1784643"/>
              <a:ext cx="2460153" cy="30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000" b="1" dirty="0">
                  <a:solidFill>
                    <a:srgbClr val="FA2F00"/>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重大意义</a:t>
              </a:r>
            </a:p>
          </p:txBody>
        </p:sp>
        <p:cxnSp>
          <p:nvCxnSpPr>
            <p:cNvPr id="13" name="直接连接符 12"/>
            <p:cNvCxnSpPr/>
            <p:nvPr/>
          </p:nvCxnSpPr>
          <p:spPr>
            <a:xfrm>
              <a:off x="8671406" y="2133650"/>
              <a:ext cx="2867599"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3862164" y="1862653"/>
            <a:ext cx="1744047" cy="2073714"/>
            <a:chOff x="4026329" y="1862653"/>
            <a:chExt cx="1744047" cy="2073714"/>
          </a:xfrm>
        </p:grpSpPr>
        <p:sp>
          <p:nvSpPr>
            <p:cNvPr id="15" name="Freeform 6"/>
            <p:cNvSpPr/>
            <p:nvPr/>
          </p:nvSpPr>
          <p:spPr bwMode="auto">
            <a:xfrm>
              <a:off x="4026329" y="1862653"/>
              <a:ext cx="469097" cy="307069"/>
            </a:xfrm>
            <a:custGeom>
              <a:avLst/>
              <a:gdLst>
                <a:gd name="T0" fmla="*/ 283 w 283"/>
                <a:gd name="T1" fmla="*/ 142 h 250"/>
                <a:gd name="T2" fmla="*/ 141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20" y="0"/>
                    <a:pt x="141" y="0"/>
                  </a:cubicBezTo>
                  <a:cubicBezTo>
                    <a:pt x="63" y="0"/>
                    <a:pt x="0" y="63"/>
                    <a:pt x="0" y="142"/>
                  </a:cubicBezTo>
                  <a:cubicBezTo>
                    <a:pt x="0" y="250"/>
                    <a:pt x="0" y="250"/>
                    <a:pt x="0" y="250"/>
                  </a:cubicBezTo>
                  <a:cubicBezTo>
                    <a:pt x="283" y="250"/>
                    <a:pt x="283" y="250"/>
                    <a:pt x="283" y="250"/>
                  </a:cubicBezTo>
                  <a:lnTo>
                    <a:pt x="283" y="142"/>
                  </a:lnTo>
                  <a:close/>
                </a:path>
              </a:pathLst>
            </a:custGeom>
            <a:solidFill>
              <a:srgbClr val="C00000"/>
            </a:solidFill>
            <a:ln>
              <a:noFill/>
            </a:ln>
          </p:spPr>
          <p:txBody>
            <a:bodyPr vert="horz" wrap="square" lIns="91440" tIns="45720" rIns="91440" bIns="45720" numCol="1" anchor="t" anchorCtr="0" compatLnSpc="1"/>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16" name="Freeform 10"/>
            <p:cNvSpPr/>
            <p:nvPr/>
          </p:nvSpPr>
          <p:spPr bwMode="auto">
            <a:xfrm>
              <a:off x="4260287" y="1862653"/>
              <a:ext cx="1510089" cy="2073714"/>
            </a:xfrm>
            <a:custGeom>
              <a:avLst/>
              <a:gdLst>
                <a:gd name="T0" fmla="*/ 911 w 911"/>
                <a:gd name="T1" fmla="*/ 142 h 1248"/>
                <a:gd name="T2" fmla="*/ 770 w 911"/>
                <a:gd name="T3" fmla="*/ 0 h 1248"/>
                <a:gd name="T4" fmla="*/ 0 w 911"/>
                <a:gd name="T5" fmla="*/ 0 h 1248"/>
                <a:gd name="T6" fmla="*/ 142 w 911"/>
                <a:gd name="T7" fmla="*/ 142 h 1248"/>
                <a:gd name="T8" fmla="*/ 142 w 911"/>
                <a:gd name="T9" fmla="*/ 1050 h 1248"/>
                <a:gd name="T10" fmla="*/ 533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8" y="0"/>
                    <a:pt x="770" y="0"/>
                  </a:cubicBezTo>
                  <a:cubicBezTo>
                    <a:pt x="0" y="0"/>
                    <a:pt x="0" y="0"/>
                    <a:pt x="0" y="0"/>
                  </a:cubicBezTo>
                  <a:cubicBezTo>
                    <a:pt x="79" y="0"/>
                    <a:pt x="142" y="63"/>
                    <a:pt x="142" y="142"/>
                  </a:cubicBezTo>
                  <a:cubicBezTo>
                    <a:pt x="142" y="1050"/>
                    <a:pt x="142" y="1050"/>
                    <a:pt x="142" y="1050"/>
                  </a:cubicBezTo>
                  <a:cubicBezTo>
                    <a:pt x="533" y="1248"/>
                    <a:pt x="533" y="1248"/>
                    <a:pt x="533" y="1248"/>
                  </a:cubicBezTo>
                  <a:cubicBezTo>
                    <a:pt x="911" y="1050"/>
                    <a:pt x="911" y="1050"/>
                    <a:pt x="911" y="1050"/>
                  </a:cubicBezTo>
                  <a:lnTo>
                    <a:pt x="911" y="142"/>
                  </a:lnTo>
                  <a:close/>
                </a:path>
              </a:pathLst>
            </a:custGeom>
            <a:solidFill>
              <a:srgbClr val="FA2F00"/>
            </a:solidFill>
            <a:ln>
              <a:solidFill>
                <a:srgbClr val="FA2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17" name="文本框 48"/>
          <p:cNvSpPr txBox="1"/>
          <p:nvPr/>
        </p:nvSpPr>
        <p:spPr>
          <a:xfrm>
            <a:off x="4549627" y="2516340"/>
            <a:ext cx="906017" cy="830997"/>
          </a:xfrm>
          <a:prstGeom prst="rect">
            <a:avLst/>
          </a:prstGeom>
          <a:noFill/>
        </p:spPr>
        <p:txBody>
          <a:bodyPr wrap="none" rtlCol="0" anchor="ctr">
            <a:spAutoFit/>
          </a:bodyPr>
          <a:lstStyle/>
          <a:p>
            <a:r>
              <a:rPr lang="en-US" altLang="zh-CN" sz="4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02</a:t>
            </a:r>
          </a:p>
        </p:txBody>
      </p:sp>
      <p:grpSp>
        <p:nvGrpSpPr>
          <p:cNvPr id="19" name="组合 18"/>
          <p:cNvGrpSpPr/>
          <p:nvPr/>
        </p:nvGrpSpPr>
        <p:grpSpPr>
          <a:xfrm>
            <a:off x="3695018" y="4263393"/>
            <a:ext cx="2428123" cy="1388122"/>
            <a:chOff x="8514377" y="1784643"/>
            <a:chExt cx="3125445" cy="1389222"/>
          </a:xfrm>
        </p:grpSpPr>
        <p:sp>
          <p:nvSpPr>
            <p:cNvPr id="21" name="TextBox 57"/>
            <p:cNvSpPr>
              <a:spLocks noChangeArrowheads="1"/>
            </p:cNvSpPr>
            <p:nvPr/>
          </p:nvSpPr>
          <p:spPr bwMode="auto">
            <a:xfrm>
              <a:off x="8514377" y="2216691"/>
              <a:ext cx="3125445" cy="95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lnSpc>
                  <a:spcPts val="1865"/>
                </a:lnSpc>
              </a:pP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史称甲午战争。甲午战争是日本对外侵略扩张，“开拓万里波涛，布国威于四方”的必然产物。</a:t>
              </a:r>
              <a:endPar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sp>
          <p:nvSpPr>
            <p:cNvPr id="22" name="TextBox 58"/>
            <p:cNvSpPr>
              <a:spLocks noChangeArrowheads="1"/>
            </p:cNvSpPr>
            <p:nvPr/>
          </p:nvSpPr>
          <p:spPr bwMode="auto">
            <a:xfrm>
              <a:off x="8869170" y="1784643"/>
              <a:ext cx="24601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000" b="1" dirty="0">
                  <a:solidFill>
                    <a:srgbClr val="FA2F00"/>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重大意义</a:t>
              </a:r>
            </a:p>
          </p:txBody>
        </p:sp>
        <p:cxnSp>
          <p:nvCxnSpPr>
            <p:cNvPr id="23" name="直接连接符 22"/>
            <p:cNvCxnSpPr/>
            <p:nvPr/>
          </p:nvCxnSpPr>
          <p:spPr>
            <a:xfrm>
              <a:off x="8671406" y="2133650"/>
              <a:ext cx="2867599"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6580249" y="1862653"/>
            <a:ext cx="1746411" cy="2073714"/>
            <a:chOff x="6442809" y="1862653"/>
            <a:chExt cx="1746411" cy="2073714"/>
          </a:xfrm>
        </p:grpSpPr>
        <p:sp>
          <p:nvSpPr>
            <p:cNvPr id="25" name="Freeform 5"/>
            <p:cNvSpPr/>
            <p:nvPr/>
          </p:nvSpPr>
          <p:spPr bwMode="auto">
            <a:xfrm>
              <a:off x="6442809" y="1862653"/>
              <a:ext cx="469097" cy="307069"/>
            </a:xfrm>
            <a:custGeom>
              <a:avLst/>
              <a:gdLst>
                <a:gd name="T0" fmla="*/ 283 w 283"/>
                <a:gd name="T1" fmla="*/ 142 h 250"/>
                <a:gd name="T2" fmla="*/ 142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20" y="0"/>
                    <a:pt x="142" y="0"/>
                  </a:cubicBezTo>
                  <a:cubicBezTo>
                    <a:pt x="64" y="0"/>
                    <a:pt x="0" y="63"/>
                    <a:pt x="0" y="142"/>
                  </a:cubicBezTo>
                  <a:cubicBezTo>
                    <a:pt x="0" y="250"/>
                    <a:pt x="0" y="250"/>
                    <a:pt x="0" y="250"/>
                  </a:cubicBezTo>
                  <a:cubicBezTo>
                    <a:pt x="283" y="250"/>
                    <a:pt x="283" y="250"/>
                    <a:pt x="283" y="250"/>
                  </a:cubicBezTo>
                  <a:lnTo>
                    <a:pt x="283" y="142"/>
                  </a:lnTo>
                  <a:close/>
                </a:path>
              </a:pathLst>
            </a:custGeom>
            <a:solidFill>
              <a:srgbClr val="C00000"/>
            </a:solidFill>
            <a:ln>
              <a:noFill/>
            </a:ln>
          </p:spPr>
          <p:txBody>
            <a:bodyPr vert="horz" wrap="square" lIns="91440" tIns="45720" rIns="91440" bIns="45720" numCol="1" anchor="t" anchorCtr="0" compatLnSpc="1"/>
            <a:lstStyle/>
            <a:p>
              <a:endParaRPr lang="zh-CN" altLang="en-US" dirty="0">
                <a:latin typeface="阿里巴巴普惠体 R" panose="00020600040101010101" charset="-122"/>
                <a:ea typeface="阿里巴巴普惠体 R" panose="00020600040101010101" charset="-122"/>
                <a:cs typeface="阿里巴巴普惠体 R" panose="00020600040101010101" charset="-122"/>
              </a:endParaRPr>
            </a:p>
          </p:txBody>
        </p:sp>
        <p:sp>
          <p:nvSpPr>
            <p:cNvPr id="26" name="Freeform 9"/>
            <p:cNvSpPr/>
            <p:nvPr/>
          </p:nvSpPr>
          <p:spPr bwMode="auto">
            <a:xfrm>
              <a:off x="6677949" y="1862653"/>
              <a:ext cx="1511271" cy="2073714"/>
            </a:xfrm>
            <a:custGeom>
              <a:avLst/>
              <a:gdLst>
                <a:gd name="T0" fmla="*/ 911 w 911"/>
                <a:gd name="T1" fmla="*/ 142 h 1248"/>
                <a:gd name="T2" fmla="*/ 769 w 911"/>
                <a:gd name="T3" fmla="*/ 0 h 1248"/>
                <a:gd name="T4" fmla="*/ 0 w 911"/>
                <a:gd name="T5" fmla="*/ 0 h 1248"/>
                <a:gd name="T6" fmla="*/ 141 w 911"/>
                <a:gd name="T7" fmla="*/ 142 h 1248"/>
                <a:gd name="T8" fmla="*/ 141 w 911"/>
                <a:gd name="T9" fmla="*/ 1050 h 1248"/>
                <a:gd name="T10" fmla="*/ 532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7" y="0"/>
                    <a:pt x="769" y="0"/>
                  </a:cubicBezTo>
                  <a:cubicBezTo>
                    <a:pt x="0" y="0"/>
                    <a:pt x="0" y="0"/>
                    <a:pt x="0" y="0"/>
                  </a:cubicBezTo>
                  <a:cubicBezTo>
                    <a:pt x="78" y="0"/>
                    <a:pt x="141" y="63"/>
                    <a:pt x="141" y="142"/>
                  </a:cubicBezTo>
                  <a:cubicBezTo>
                    <a:pt x="141" y="1050"/>
                    <a:pt x="141" y="1050"/>
                    <a:pt x="141" y="1050"/>
                  </a:cubicBezTo>
                  <a:cubicBezTo>
                    <a:pt x="532" y="1248"/>
                    <a:pt x="532" y="1248"/>
                    <a:pt x="532" y="1248"/>
                  </a:cubicBezTo>
                  <a:cubicBezTo>
                    <a:pt x="911" y="1050"/>
                    <a:pt x="911" y="1050"/>
                    <a:pt x="911" y="1050"/>
                  </a:cubicBezTo>
                  <a:lnTo>
                    <a:pt x="911" y="142"/>
                  </a:lnTo>
                  <a:close/>
                </a:path>
              </a:pathLst>
            </a:custGeom>
            <a:solidFill>
              <a:srgbClr val="FA2F00"/>
            </a:solidFill>
            <a:ln>
              <a:solidFill>
                <a:srgbClr val="FA2F00"/>
              </a:solidFill>
            </a:ln>
          </p:spPr>
          <p:txBody>
            <a:bodyPr vert="horz" wrap="square" lIns="91440" tIns="45720" rIns="91440" bIns="45720" numCol="1" anchor="t" anchorCtr="0" compatLnSpc="1"/>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27" name="文本框 56"/>
          <p:cNvSpPr txBox="1"/>
          <p:nvPr/>
        </p:nvSpPr>
        <p:spPr>
          <a:xfrm>
            <a:off x="7271021" y="2516340"/>
            <a:ext cx="906017" cy="830997"/>
          </a:xfrm>
          <a:prstGeom prst="rect">
            <a:avLst/>
          </a:prstGeom>
          <a:noFill/>
        </p:spPr>
        <p:txBody>
          <a:bodyPr wrap="none" rtlCol="0" anchor="ctr">
            <a:spAutoFit/>
          </a:bodyPr>
          <a:lstStyle/>
          <a:p>
            <a:r>
              <a:rPr lang="en-US" altLang="zh-CN" sz="4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03</a:t>
            </a:r>
          </a:p>
        </p:txBody>
      </p:sp>
      <p:grpSp>
        <p:nvGrpSpPr>
          <p:cNvPr id="28" name="组合 27"/>
          <p:cNvGrpSpPr/>
          <p:nvPr/>
        </p:nvGrpSpPr>
        <p:grpSpPr>
          <a:xfrm>
            <a:off x="6382870" y="4281951"/>
            <a:ext cx="2428123" cy="1363115"/>
            <a:chOff x="8514377" y="1784643"/>
            <a:chExt cx="3125445" cy="1364195"/>
          </a:xfrm>
        </p:grpSpPr>
        <p:sp>
          <p:nvSpPr>
            <p:cNvPr id="29" name="TextBox 57"/>
            <p:cNvSpPr>
              <a:spLocks noChangeArrowheads="1"/>
            </p:cNvSpPr>
            <p:nvPr/>
          </p:nvSpPr>
          <p:spPr bwMode="auto">
            <a:xfrm>
              <a:off x="8514377" y="2216691"/>
              <a:ext cx="3125445" cy="9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defTabSz="914400">
                <a:lnSpc>
                  <a:spcPct val="150000"/>
                </a:lnSpc>
                <a:defRPr/>
              </a:pP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华北事变后，日军在威逼利中国冀察当局及其支柱第</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29</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军遭到失败后，</a:t>
              </a:r>
            </a:p>
          </p:txBody>
        </p:sp>
        <p:sp>
          <p:nvSpPr>
            <p:cNvPr id="30" name="TextBox 58"/>
            <p:cNvSpPr>
              <a:spLocks noChangeArrowheads="1"/>
            </p:cNvSpPr>
            <p:nvPr/>
          </p:nvSpPr>
          <p:spPr bwMode="auto">
            <a:xfrm>
              <a:off x="8869170" y="1784643"/>
              <a:ext cx="24601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000" b="1" dirty="0">
                  <a:solidFill>
                    <a:srgbClr val="FA2F00"/>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重大意义</a:t>
              </a:r>
            </a:p>
          </p:txBody>
        </p:sp>
        <p:cxnSp>
          <p:nvCxnSpPr>
            <p:cNvPr id="31" name="直接连接符 30"/>
            <p:cNvCxnSpPr/>
            <p:nvPr/>
          </p:nvCxnSpPr>
          <p:spPr>
            <a:xfrm>
              <a:off x="8671406" y="2133650"/>
              <a:ext cx="2867599"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9244545" y="1844824"/>
            <a:ext cx="1746411" cy="2073714"/>
            <a:chOff x="8951882" y="1844824"/>
            <a:chExt cx="1746411" cy="2073714"/>
          </a:xfrm>
        </p:grpSpPr>
        <p:sp>
          <p:nvSpPr>
            <p:cNvPr id="33" name="Freeform 5"/>
            <p:cNvSpPr/>
            <p:nvPr/>
          </p:nvSpPr>
          <p:spPr bwMode="auto">
            <a:xfrm>
              <a:off x="8951882" y="1844824"/>
              <a:ext cx="469097" cy="324898"/>
            </a:xfrm>
            <a:custGeom>
              <a:avLst/>
              <a:gdLst>
                <a:gd name="T0" fmla="*/ 283 w 283"/>
                <a:gd name="T1" fmla="*/ 142 h 250"/>
                <a:gd name="T2" fmla="*/ 142 w 283"/>
                <a:gd name="T3" fmla="*/ 0 h 250"/>
                <a:gd name="T4" fmla="*/ 0 w 283"/>
                <a:gd name="T5" fmla="*/ 142 h 250"/>
                <a:gd name="T6" fmla="*/ 0 w 283"/>
                <a:gd name="T7" fmla="*/ 250 h 250"/>
                <a:gd name="T8" fmla="*/ 283 w 283"/>
                <a:gd name="T9" fmla="*/ 250 h 250"/>
                <a:gd name="T10" fmla="*/ 283 w 283"/>
                <a:gd name="T11" fmla="*/ 142 h 250"/>
              </a:gdLst>
              <a:ahLst/>
              <a:cxnLst>
                <a:cxn ang="0">
                  <a:pos x="T0" y="T1"/>
                </a:cxn>
                <a:cxn ang="0">
                  <a:pos x="T2" y="T3"/>
                </a:cxn>
                <a:cxn ang="0">
                  <a:pos x="T4" y="T5"/>
                </a:cxn>
                <a:cxn ang="0">
                  <a:pos x="T6" y="T7"/>
                </a:cxn>
                <a:cxn ang="0">
                  <a:pos x="T8" y="T9"/>
                </a:cxn>
                <a:cxn ang="0">
                  <a:pos x="T10" y="T11"/>
                </a:cxn>
              </a:cxnLst>
              <a:rect l="0" t="0" r="r" b="b"/>
              <a:pathLst>
                <a:path w="283" h="250">
                  <a:moveTo>
                    <a:pt x="283" y="142"/>
                  </a:moveTo>
                  <a:cubicBezTo>
                    <a:pt x="283" y="63"/>
                    <a:pt x="220" y="0"/>
                    <a:pt x="142" y="0"/>
                  </a:cubicBezTo>
                  <a:cubicBezTo>
                    <a:pt x="64" y="0"/>
                    <a:pt x="0" y="63"/>
                    <a:pt x="0" y="142"/>
                  </a:cubicBezTo>
                  <a:cubicBezTo>
                    <a:pt x="0" y="250"/>
                    <a:pt x="0" y="250"/>
                    <a:pt x="0" y="250"/>
                  </a:cubicBezTo>
                  <a:cubicBezTo>
                    <a:pt x="283" y="250"/>
                    <a:pt x="283" y="250"/>
                    <a:pt x="283" y="250"/>
                  </a:cubicBezTo>
                  <a:lnTo>
                    <a:pt x="283" y="142"/>
                  </a:lnTo>
                  <a:close/>
                </a:path>
              </a:pathLst>
            </a:custGeom>
            <a:solidFill>
              <a:srgbClr val="C00000"/>
            </a:solidFill>
            <a:ln>
              <a:noFill/>
            </a:ln>
          </p:spPr>
          <p:txBody>
            <a:bodyPr vert="horz" wrap="square" lIns="91440" tIns="45720" rIns="91440" bIns="45720" numCol="1" anchor="t" anchorCtr="0" compatLnSpc="1"/>
            <a:lstStyle/>
            <a:p>
              <a:endParaRPr lang="zh-CN" altLang="en-US" dirty="0">
                <a:latin typeface="阿里巴巴普惠体 R" panose="00020600040101010101" charset="-122"/>
                <a:ea typeface="阿里巴巴普惠体 R" panose="00020600040101010101" charset="-122"/>
                <a:cs typeface="阿里巴巴普惠体 R" panose="00020600040101010101" charset="-122"/>
              </a:endParaRPr>
            </a:p>
          </p:txBody>
        </p:sp>
        <p:sp>
          <p:nvSpPr>
            <p:cNvPr id="34" name="Freeform 9"/>
            <p:cNvSpPr/>
            <p:nvPr/>
          </p:nvSpPr>
          <p:spPr bwMode="auto">
            <a:xfrm>
              <a:off x="9187022" y="1844824"/>
              <a:ext cx="1511271" cy="2073714"/>
            </a:xfrm>
            <a:custGeom>
              <a:avLst/>
              <a:gdLst>
                <a:gd name="T0" fmla="*/ 911 w 911"/>
                <a:gd name="T1" fmla="*/ 142 h 1248"/>
                <a:gd name="T2" fmla="*/ 769 w 911"/>
                <a:gd name="T3" fmla="*/ 0 h 1248"/>
                <a:gd name="T4" fmla="*/ 0 w 911"/>
                <a:gd name="T5" fmla="*/ 0 h 1248"/>
                <a:gd name="T6" fmla="*/ 141 w 911"/>
                <a:gd name="T7" fmla="*/ 142 h 1248"/>
                <a:gd name="T8" fmla="*/ 141 w 911"/>
                <a:gd name="T9" fmla="*/ 1050 h 1248"/>
                <a:gd name="T10" fmla="*/ 532 w 911"/>
                <a:gd name="T11" fmla="*/ 1248 h 1248"/>
                <a:gd name="T12" fmla="*/ 911 w 911"/>
                <a:gd name="T13" fmla="*/ 1050 h 1248"/>
                <a:gd name="T14" fmla="*/ 911 w 911"/>
                <a:gd name="T15" fmla="*/ 142 h 1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1" h="1248">
                  <a:moveTo>
                    <a:pt x="911" y="142"/>
                  </a:moveTo>
                  <a:cubicBezTo>
                    <a:pt x="911" y="63"/>
                    <a:pt x="847" y="0"/>
                    <a:pt x="769" y="0"/>
                  </a:cubicBezTo>
                  <a:cubicBezTo>
                    <a:pt x="0" y="0"/>
                    <a:pt x="0" y="0"/>
                    <a:pt x="0" y="0"/>
                  </a:cubicBezTo>
                  <a:cubicBezTo>
                    <a:pt x="78" y="0"/>
                    <a:pt x="141" y="63"/>
                    <a:pt x="141" y="142"/>
                  </a:cubicBezTo>
                  <a:cubicBezTo>
                    <a:pt x="141" y="1050"/>
                    <a:pt x="141" y="1050"/>
                    <a:pt x="141" y="1050"/>
                  </a:cubicBezTo>
                  <a:cubicBezTo>
                    <a:pt x="532" y="1248"/>
                    <a:pt x="532" y="1248"/>
                    <a:pt x="532" y="1248"/>
                  </a:cubicBezTo>
                  <a:cubicBezTo>
                    <a:pt x="911" y="1050"/>
                    <a:pt x="911" y="1050"/>
                    <a:pt x="911" y="1050"/>
                  </a:cubicBezTo>
                  <a:lnTo>
                    <a:pt x="911" y="142"/>
                  </a:lnTo>
                  <a:close/>
                </a:path>
              </a:pathLst>
            </a:custGeom>
            <a:solidFill>
              <a:srgbClr val="FA2F00"/>
            </a:solidFill>
            <a:ln>
              <a:solidFill>
                <a:srgbClr val="FA2F00"/>
              </a:solidFill>
            </a:ln>
          </p:spPr>
          <p:txBody>
            <a:bodyPr vert="horz" wrap="square" lIns="91440" tIns="45720" rIns="91440" bIns="45720" numCol="1" anchor="t" anchorCtr="0" compatLnSpc="1"/>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35" name="文本框 64"/>
          <p:cNvSpPr txBox="1"/>
          <p:nvPr/>
        </p:nvSpPr>
        <p:spPr>
          <a:xfrm>
            <a:off x="9935317" y="2498511"/>
            <a:ext cx="906017" cy="830997"/>
          </a:xfrm>
          <a:prstGeom prst="rect">
            <a:avLst/>
          </a:prstGeom>
          <a:noFill/>
        </p:spPr>
        <p:txBody>
          <a:bodyPr wrap="none" rtlCol="0" anchor="ctr">
            <a:spAutoFit/>
          </a:bodyPr>
          <a:lstStyle/>
          <a:p>
            <a:r>
              <a:rPr lang="en-US" altLang="zh-CN" sz="48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04</a:t>
            </a:r>
          </a:p>
        </p:txBody>
      </p:sp>
      <p:grpSp>
        <p:nvGrpSpPr>
          <p:cNvPr id="36" name="组合 35"/>
          <p:cNvGrpSpPr/>
          <p:nvPr/>
        </p:nvGrpSpPr>
        <p:grpSpPr>
          <a:xfrm>
            <a:off x="9050259" y="4284080"/>
            <a:ext cx="2428123" cy="1293480"/>
            <a:chOff x="8514377" y="1784643"/>
            <a:chExt cx="3125445" cy="1294504"/>
          </a:xfrm>
        </p:grpSpPr>
        <p:sp>
          <p:nvSpPr>
            <p:cNvPr id="37" name="TextBox 57"/>
            <p:cNvSpPr>
              <a:spLocks noChangeArrowheads="1"/>
            </p:cNvSpPr>
            <p:nvPr/>
          </p:nvSpPr>
          <p:spPr bwMode="auto">
            <a:xfrm>
              <a:off x="8514377" y="2216691"/>
              <a:ext cx="3125445" cy="86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即从军事上步步进逼，蓄谋重演九一八事变的故伎，频繁进行挑衅性军事演习，一手制造了七七卢沟桥事变，</a:t>
              </a:r>
              <a:endParaRPr lang="zh-CN" altLang="en-US" sz="1400" dirty="0">
                <a:solidFill>
                  <a:schemeClr val="tx1">
                    <a:lumMod val="75000"/>
                    <a:lumOff val="25000"/>
                  </a:schemeClr>
                </a:solidFill>
                <a:cs typeface="阿里巴巴普惠体 R" panose="00020600040101010101" charset="-122"/>
              </a:endParaRPr>
            </a:p>
          </p:txBody>
        </p:sp>
        <p:sp>
          <p:nvSpPr>
            <p:cNvPr id="38" name="TextBox 58"/>
            <p:cNvSpPr>
              <a:spLocks noChangeArrowheads="1"/>
            </p:cNvSpPr>
            <p:nvPr/>
          </p:nvSpPr>
          <p:spPr bwMode="auto">
            <a:xfrm>
              <a:off x="8869170" y="1784643"/>
              <a:ext cx="24601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000" b="1" dirty="0">
                  <a:solidFill>
                    <a:srgbClr val="FA2F00"/>
                  </a:solidFill>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rPr>
                <a:t>重大意义</a:t>
              </a:r>
            </a:p>
          </p:txBody>
        </p:sp>
        <p:cxnSp>
          <p:nvCxnSpPr>
            <p:cNvPr id="39" name="直接连接符 38"/>
            <p:cNvCxnSpPr/>
            <p:nvPr/>
          </p:nvCxnSpPr>
          <p:spPr>
            <a:xfrm>
              <a:off x="8671406" y="2133650"/>
              <a:ext cx="2867599" cy="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childTnLst>
                          </p:cTn>
                        </p:par>
                        <p:par>
                          <p:cTn id="46" fill="hold">
                            <p:stCondLst>
                              <p:cond delay="4500"/>
                            </p:stCondLst>
                            <p:childTnLst>
                              <p:par>
                                <p:cTn id="47" presetID="22" presetClass="entr" presetSubtype="4"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par>
                          <p:cTn id="50" fill="hold">
                            <p:stCondLst>
                              <p:cond delay="5000"/>
                            </p:stCondLst>
                            <p:childTnLst>
                              <p:par>
                                <p:cTn id="51" presetID="10"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childTnLst>
                          </p:cTn>
                        </p:par>
                        <p:par>
                          <p:cTn id="60" fill="hold">
                            <p:stCondLst>
                              <p:cond delay="6000"/>
                            </p:stCondLst>
                            <p:childTnLst>
                              <p:par>
                                <p:cTn id="61" presetID="22" presetClass="entr" presetSubtype="4"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9" grpId="0"/>
      <p:bldP spid="17" grpId="0"/>
      <p:bldP spid="27"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31" name="图片 30"/>
          <p:cNvPicPr>
            <a:picLocks noChangeAspect="1"/>
          </p:cNvPicPr>
          <p:nvPr/>
        </p:nvPicPr>
        <p:blipFill rotWithShape="1">
          <a:blip r:embed="rId5"/>
          <a:srcRect/>
          <a:stretch>
            <a:fillRect/>
          </a:stretch>
        </p:blipFill>
        <p:spPr>
          <a:xfrm>
            <a:off x="7323245" y="1239856"/>
            <a:ext cx="2180493" cy="709247"/>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0" y="-1069"/>
            <a:ext cx="4499790" cy="1613275"/>
          </a:xfrm>
          <a:prstGeom prst="rect">
            <a:avLst/>
          </a:prstGeom>
        </p:spPr>
      </p:pic>
      <p:sp>
        <p:nvSpPr>
          <p:cNvPr id="33" name="TextBox 14"/>
          <p:cNvSpPr txBox="1"/>
          <p:nvPr/>
        </p:nvSpPr>
        <p:spPr>
          <a:xfrm>
            <a:off x="4234177" y="179235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latin typeface="阿里巴巴普惠体 R" panose="00020600040101010101" charset="-122"/>
                <a:ea typeface="阿里巴巴普惠体 R" panose="00020600040101010101" charset="-122"/>
                <a:cs typeface="阿里巴巴普惠体 R" panose="00020600040101010101" charset="-122"/>
              </a:rPr>
              <a:t>第</a:t>
            </a:r>
          </a:p>
        </p:txBody>
      </p:sp>
      <p:sp>
        <p:nvSpPr>
          <p:cNvPr id="42" name="TextBox 14"/>
          <p:cNvSpPr txBox="1"/>
          <p:nvPr/>
        </p:nvSpPr>
        <p:spPr>
          <a:xfrm>
            <a:off x="6730453" y="179235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latin typeface="阿里巴巴普惠体 R" panose="00020600040101010101" charset="-122"/>
                <a:ea typeface="阿里巴巴普惠体 R" panose="00020600040101010101" charset="-122"/>
                <a:cs typeface="阿里巴巴普惠体 R" panose="00020600040101010101" charset="-122"/>
              </a:rPr>
              <a:t>章</a:t>
            </a:r>
          </a:p>
        </p:txBody>
      </p:sp>
      <p:grpSp>
        <p:nvGrpSpPr>
          <p:cNvPr id="43" name="组合 42"/>
          <p:cNvGrpSpPr/>
          <p:nvPr/>
        </p:nvGrpSpPr>
        <p:grpSpPr>
          <a:xfrm>
            <a:off x="5243939" y="1604798"/>
            <a:ext cx="1678536" cy="1296000"/>
            <a:chOff x="3385106" y="987574"/>
            <a:chExt cx="1258902" cy="972000"/>
          </a:xfrm>
        </p:grpSpPr>
        <p:sp>
          <p:nvSpPr>
            <p:cNvPr id="44" name="椭圆 43"/>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cs typeface="阿里巴巴普惠体 R" panose="00020600040101010101" charset="-122"/>
              </a:endParaRPr>
            </a:p>
          </p:txBody>
        </p:sp>
        <p:sp>
          <p:nvSpPr>
            <p:cNvPr id="45" name="椭圆 44"/>
            <p:cNvSpPr/>
            <p:nvPr/>
          </p:nvSpPr>
          <p:spPr>
            <a:xfrm>
              <a:off x="3618557" y="1077574"/>
              <a:ext cx="792000" cy="792000"/>
            </a:xfrm>
            <a:prstGeom prst="ellipse">
              <a:avLst/>
            </a:prstGeom>
            <a:gradFill>
              <a:gsLst>
                <a:gs pos="5000">
                  <a:srgbClr val="C00000"/>
                </a:gs>
                <a:gs pos="200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阿里巴巴普惠体 R" panose="00020600040101010101" charset="-122"/>
              </a:endParaRPr>
            </a:p>
          </p:txBody>
        </p:sp>
        <p:sp>
          <p:nvSpPr>
            <p:cNvPr id="46" name="TextBox 14"/>
            <p:cNvSpPr txBox="1"/>
            <p:nvPr/>
          </p:nvSpPr>
          <p:spPr>
            <a:xfrm>
              <a:off x="3385106" y="1148980"/>
              <a:ext cx="1258902" cy="6472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4800" kern="0" dirty="0">
                  <a:solidFill>
                    <a:sysClr val="window" lastClr="FFFFFF"/>
                  </a:solidFill>
                  <a:effectLst/>
                  <a:latin typeface="阿里巴巴普惠体 R" panose="00020600040101010101" charset="-122"/>
                  <a:ea typeface="阿里巴巴普惠体 R" panose="00020600040101010101" charset="-122"/>
                  <a:cs typeface="阿里巴巴普惠体 R" panose="00020600040101010101" charset="-122"/>
                </a:rPr>
                <a:t>04</a:t>
              </a:r>
              <a:endParaRPr lang="zh-CN" altLang="en-US" sz="4800" kern="0" dirty="0">
                <a:solidFill>
                  <a:sysClr val="window" lastClr="FFFFFF"/>
                </a:solidFill>
                <a:effectLst/>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47" name="圆角矩形 10"/>
          <p:cNvSpPr/>
          <p:nvPr/>
        </p:nvSpPr>
        <p:spPr>
          <a:xfrm>
            <a:off x="2976000" y="3237075"/>
            <a:ext cx="6240000" cy="864000"/>
          </a:xfrm>
          <a:prstGeom prst="roundRect">
            <a:avLst>
              <a:gd name="adj" fmla="val 50000"/>
            </a:avLst>
          </a:prstGeom>
          <a:gradFill>
            <a:gsLst>
              <a:gs pos="1000">
                <a:srgbClr val="C00000"/>
              </a:gs>
              <a:gs pos="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32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中国抗战人物</a:t>
            </a:r>
          </a:p>
        </p:txBody>
      </p:sp>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289" y="5046363"/>
            <a:ext cx="1864584" cy="16625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 presetClass="entr" presetSubtype="6" fill="hold" nodeType="afterEffect" p14:presetBounceEnd="50000">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50000">
                                          <p:cBhvr additive="base">
                                            <p:cTn id="21" dur="2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22" dur="20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14" presetClass="entr" presetSubtype="1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randombar(horizontal)">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47"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 presetClass="entr" presetSubtype="6"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2000" fill="hold"/>
                                            <p:tgtEl>
                                              <p:spTgt spid="31"/>
                                            </p:tgtEl>
                                            <p:attrNameLst>
                                              <p:attrName>ppt_x</p:attrName>
                                            </p:attrNameLst>
                                          </p:cBhvr>
                                          <p:tavLst>
                                            <p:tav tm="0">
                                              <p:val>
                                                <p:strVal val="1+#ppt_w/2"/>
                                              </p:val>
                                            </p:tav>
                                            <p:tav tm="100000">
                                              <p:val>
                                                <p:strVal val="#ppt_x"/>
                                              </p:val>
                                            </p:tav>
                                          </p:tavLst>
                                        </p:anim>
                                        <p:anim calcmode="lin" valueType="num">
                                          <p:cBhvr additive="base">
                                            <p:cTn id="22" dur="20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14" presetClass="entr" presetSubtype="1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randombar(horizontal)">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47" grpId="0" bldLvl="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31" name="图片 30"/>
          <p:cNvPicPr>
            <a:picLocks noChangeAspect="1"/>
          </p:cNvPicPr>
          <p:nvPr/>
        </p:nvPicPr>
        <p:blipFill rotWithShape="1">
          <a:blip r:embed="rId5"/>
          <a:srcRect/>
          <a:stretch>
            <a:fillRect/>
          </a:stretch>
        </p:blipFill>
        <p:spPr>
          <a:xfrm>
            <a:off x="7323245" y="1239856"/>
            <a:ext cx="2180493" cy="709247"/>
          </a:xfrm>
          <a:prstGeom prst="rect">
            <a:avLst/>
          </a:prstGeom>
        </p:spPr>
      </p:pic>
      <p:cxnSp>
        <p:nvCxnSpPr>
          <p:cNvPr id="33" name="直接连接符 9"/>
          <p:cNvCxnSpPr/>
          <p:nvPr/>
        </p:nvCxnSpPr>
        <p:spPr>
          <a:xfrm>
            <a:off x="2866075" y="2759889"/>
            <a:ext cx="6157360" cy="0"/>
          </a:xfrm>
          <a:prstGeom prst="line">
            <a:avLst/>
          </a:prstGeom>
          <a:ln>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7" name="组合 10"/>
          <p:cNvGrpSpPr/>
          <p:nvPr/>
        </p:nvGrpSpPr>
        <p:grpSpPr>
          <a:xfrm>
            <a:off x="2815144" y="2045096"/>
            <a:ext cx="2898967" cy="677108"/>
            <a:chOff x="5169025" y="988171"/>
            <a:chExt cx="4007212" cy="935959"/>
          </a:xfrm>
        </p:grpSpPr>
        <p:sp>
          <p:nvSpPr>
            <p:cNvPr id="49" name="矩形 48"/>
            <p:cNvSpPr/>
            <p:nvPr/>
          </p:nvSpPr>
          <p:spPr>
            <a:xfrm>
              <a:off x="5169025" y="988171"/>
              <a:ext cx="1637930" cy="935959"/>
            </a:xfrm>
            <a:prstGeom prst="rect">
              <a:avLst/>
            </a:prstGeom>
          </p:spPr>
          <p:txBody>
            <a:bodyPr wrap="none">
              <a:spAutoFit/>
            </a:bodyPr>
            <a:lstStyle/>
            <a:p>
              <a:r>
                <a:rPr lang="zh-CN" altLang="en-US" sz="3800" b="1"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前言</a:t>
              </a:r>
            </a:p>
          </p:txBody>
        </p:sp>
        <p:sp>
          <p:nvSpPr>
            <p:cNvPr id="50" name="矩形 49"/>
            <p:cNvSpPr/>
            <p:nvPr/>
          </p:nvSpPr>
          <p:spPr>
            <a:xfrm>
              <a:off x="6630709" y="1080504"/>
              <a:ext cx="2545528" cy="681584"/>
            </a:xfrm>
            <a:prstGeom prst="rect">
              <a:avLst/>
            </a:prstGeom>
          </p:spPr>
          <p:txBody>
            <a:bodyPr wrap="none">
              <a:spAutoFit/>
            </a:bodyPr>
            <a:lstStyle/>
            <a:p>
              <a:r>
                <a:rPr lang="en-US" altLang="zh-CN" sz="2605"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QIAN YAN</a:t>
              </a:r>
              <a:endParaRPr lang="zh-CN" altLang="en-US" sz="2605" dirty="0">
                <a:solidFill>
                  <a:srgbClr val="FA2F00"/>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51" name="矩形 50"/>
          <p:cNvSpPr/>
          <p:nvPr/>
        </p:nvSpPr>
        <p:spPr>
          <a:xfrm>
            <a:off x="2810018" y="2835472"/>
            <a:ext cx="6343592" cy="1319977"/>
          </a:xfrm>
          <a:prstGeom prst="rect">
            <a:avLst/>
          </a:prstGeom>
        </p:spPr>
        <p:txBody>
          <a:bodyPr wrap="square">
            <a:spAutoFit/>
          </a:bodyPr>
          <a:lstStyle/>
          <a:p>
            <a:pPr fontAlgn="base">
              <a:lnSpc>
                <a:spcPct val="200000"/>
              </a:lnSpc>
              <a:spcBef>
                <a:spcPct val="0"/>
              </a:spcBef>
              <a:spcAft>
                <a:spcPct val="0"/>
              </a:spcAft>
              <a:buClr>
                <a:srgbClr val="FF0000"/>
              </a:buClr>
              <a:defRPr/>
            </a:pPr>
            <a:r>
              <a:rPr lang="zh-CN" altLang="en-US" sz="1400" b="1" dirty="0">
                <a:solidFill>
                  <a:srgbClr val="FF0000"/>
                </a:solidFill>
                <a:latin typeface="阿里巴巴普惠体 R" panose="00020600040101010101" charset="-122"/>
                <a:ea typeface="阿里巴巴普惠体 R" panose="00020600040101010101" charset="-122"/>
                <a:cs typeface="+mn-ea"/>
                <a:sym typeface="+mn-lt"/>
              </a:rPr>
              <a:t>中国人民抗日战争纪念日，广义上指的是一系列的抗日纪念日。</a:t>
            </a:r>
            <a:r>
              <a:rPr lang="en-US" altLang="zh-CN" sz="1400" b="1" dirty="0">
                <a:solidFill>
                  <a:srgbClr val="FF0000"/>
                </a:solidFill>
                <a:latin typeface="阿里巴巴普惠体 R" panose="00020600040101010101" charset="-122"/>
                <a:ea typeface="阿里巴巴普惠体 R" panose="00020600040101010101" charset="-122"/>
                <a:cs typeface="+mn-ea"/>
                <a:sym typeface="+mn-lt"/>
              </a:rPr>
              <a:t>《</a:t>
            </a:r>
            <a:r>
              <a:rPr lang="zh-CN" altLang="en-US" sz="1400" b="1" dirty="0">
                <a:solidFill>
                  <a:srgbClr val="FF0000"/>
                </a:solidFill>
                <a:latin typeface="阿里巴巴普惠体 R" panose="00020600040101010101" charset="-122"/>
                <a:ea typeface="阿里巴巴普惠体 R" panose="00020600040101010101" charset="-122"/>
                <a:cs typeface="+mn-ea"/>
                <a:sym typeface="+mn-lt"/>
              </a:rPr>
              <a:t>全国年节及纪念日放假办法</a:t>
            </a:r>
            <a:r>
              <a:rPr lang="en-US" altLang="zh-CN" sz="1400" b="1" dirty="0">
                <a:solidFill>
                  <a:srgbClr val="FF0000"/>
                </a:solidFill>
                <a:latin typeface="阿里巴巴普惠体 R" panose="00020600040101010101" charset="-122"/>
                <a:ea typeface="阿里巴巴普惠体 R" panose="00020600040101010101" charset="-122"/>
                <a:cs typeface="+mn-ea"/>
                <a:sym typeface="+mn-lt"/>
              </a:rPr>
              <a:t>》</a:t>
            </a:r>
            <a:r>
              <a:rPr lang="zh-CN" altLang="en-US" sz="1400" b="1" dirty="0">
                <a:solidFill>
                  <a:srgbClr val="FF0000"/>
                </a:solidFill>
                <a:latin typeface="阿里巴巴普惠体 R" panose="00020600040101010101" charset="-122"/>
                <a:ea typeface="阿里巴巴普惠体 R" panose="00020600040101010101" charset="-122"/>
                <a:cs typeface="+mn-ea"/>
                <a:sym typeface="+mn-lt"/>
              </a:rPr>
              <a:t>中发布的有关法定节日的抗日纪念日有“七七”抗战纪念日、“九三”抗战胜利纪念日、“九一八”纪念日。</a:t>
            </a:r>
          </a:p>
        </p:txBody>
      </p:sp>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0" y="-1069"/>
            <a:ext cx="4499790" cy="1613275"/>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289" y="5046363"/>
            <a:ext cx="1864584" cy="16625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 presetClass="entr" presetSubtype="6" fill="hold" nodeType="afterEffect" p14:presetBounceEnd="50000">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50000">
                                          <p:cBhvr additive="base">
                                            <p:cTn id="21" dur="2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22" dur="2000" fill="hold"/>
                                            <p:tgtEl>
                                              <p:spTgt spid="31"/>
                                            </p:tgtEl>
                                            <p:attrNameLst>
                                              <p:attrName>ppt_y</p:attrName>
                                            </p:attrNameLst>
                                          </p:cBhvr>
                                          <p:tavLst>
                                            <p:tav tm="0">
                                              <p:val>
                                                <p:strVal val="1+#ppt_h/2"/>
                                              </p:val>
                                            </p:tav>
                                            <p:tav tm="100000">
                                              <p:val>
                                                <p:strVal val="#ppt_y"/>
                                              </p:val>
                                            </p:tav>
                                          </p:tavLst>
                                        </p:anim>
                                      </p:childTnLst>
                                    </p:cTn>
                                  </p:par>
                                  <p:par>
                                    <p:cTn id="23" presetID="22" presetClass="entr" presetSubtype="8" fill="hold" nodeType="withEffect">
                                      <p:stCondLst>
                                        <p:cond delay="50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750"/>
                                            <p:tgtEl>
                                              <p:spTgt spid="47"/>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4500"/>
                                </p:stCondLst>
                                <p:childTnLst>
                                  <p:par>
                                    <p:cTn id="31" presetID="23" presetClass="entr" presetSubtype="16" fill="hold" grpId="0" nodeType="afterEffect">
                                      <p:stCondLst>
                                        <p:cond delay="0"/>
                                      </p:stCondLst>
                                      <p:iterate type="lt">
                                        <p:tmPct val="10000"/>
                                      </p:iterate>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childTnLst>
                                    </p:cTn>
                                  </p:par>
                                </p:childTnLst>
                              </p:cTn>
                            </p:par>
                            <p:par>
                              <p:cTn id="35" fill="hold">
                                <p:stCondLst>
                                  <p:cond delay="9449"/>
                                </p:stCondLst>
                                <p:childTnLst>
                                  <p:par>
                                    <p:cTn id="36" presetID="31"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anim calcmode="lin" valueType="num">
                                          <p:cBhvr>
                                            <p:cTn id="40" dur="1000" fill="hold"/>
                                            <p:tgtEl>
                                              <p:spTgt spid="2"/>
                                            </p:tgtEl>
                                            <p:attrNameLst>
                                              <p:attrName>style.rotation</p:attrName>
                                            </p:attrNameLst>
                                          </p:cBhvr>
                                          <p:tavLst>
                                            <p:tav tm="0">
                                              <p:val>
                                                <p:fltVal val="90"/>
                                              </p:val>
                                            </p:tav>
                                            <p:tav tm="100000">
                                              <p:val>
                                                <p:fltVal val="0"/>
                                              </p:val>
                                            </p:tav>
                                          </p:tavLst>
                                        </p:anim>
                                        <p:animEffect transition="in" filter="fade">
                                          <p:cBhvr>
                                            <p:cTn id="4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 presetClass="entr" presetSubtype="6"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2000" fill="hold"/>
                                            <p:tgtEl>
                                              <p:spTgt spid="31"/>
                                            </p:tgtEl>
                                            <p:attrNameLst>
                                              <p:attrName>ppt_x</p:attrName>
                                            </p:attrNameLst>
                                          </p:cBhvr>
                                          <p:tavLst>
                                            <p:tav tm="0">
                                              <p:val>
                                                <p:strVal val="1+#ppt_w/2"/>
                                              </p:val>
                                            </p:tav>
                                            <p:tav tm="100000">
                                              <p:val>
                                                <p:strVal val="#ppt_x"/>
                                              </p:val>
                                            </p:tav>
                                          </p:tavLst>
                                        </p:anim>
                                        <p:anim calcmode="lin" valueType="num">
                                          <p:cBhvr additive="base">
                                            <p:cTn id="22" dur="2000" fill="hold"/>
                                            <p:tgtEl>
                                              <p:spTgt spid="31"/>
                                            </p:tgtEl>
                                            <p:attrNameLst>
                                              <p:attrName>ppt_y</p:attrName>
                                            </p:attrNameLst>
                                          </p:cBhvr>
                                          <p:tavLst>
                                            <p:tav tm="0">
                                              <p:val>
                                                <p:strVal val="1+#ppt_h/2"/>
                                              </p:val>
                                            </p:tav>
                                            <p:tav tm="100000">
                                              <p:val>
                                                <p:strVal val="#ppt_y"/>
                                              </p:val>
                                            </p:tav>
                                          </p:tavLst>
                                        </p:anim>
                                      </p:childTnLst>
                                    </p:cTn>
                                  </p:par>
                                  <p:par>
                                    <p:cTn id="23" presetID="22" presetClass="entr" presetSubtype="8" fill="hold" nodeType="withEffect">
                                      <p:stCondLst>
                                        <p:cond delay="50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750"/>
                                            <p:tgtEl>
                                              <p:spTgt spid="47"/>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4500"/>
                                </p:stCondLst>
                                <p:childTnLst>
                                  <p:par>
                                    <p:cTn id="31" presetID="23" presetClass="entr" presetSubtype="16" fill="hold" grpId="0" nodeType="afterEffect">
                                      <p:stCondLst>
                                        <p:cond delay="0"/>
                                      </p:stCondLst>
                                      <p:iterate type="lt">
                                        <p:tmPct val="10000"/>
                                      </p:iterate>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childTnLst>
                                    </p:cTn>
                                  </p:par>
                                </p:childTnLst>
                              </p:cTn>
                            </p:par>
                            <p:par>
                              <p:cTn id="35" fill="hold">
                                <p:stCondLst>
                                  <p:cond delay="9449"/>
                                </p:stCondLst>
                                <p:childTnLst>
                                  <p:par>
                                    <p:cTn id="36" presetID="31" presetClass="entr" presetSubtype="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anim calcmode="lin" valueType="num">
                                          <p:cBhvr>
                                            <p:cTn id="40" dur="1000" fill="hold"/>
                                            <p:tgtEl>
                                              <p:spTgt spid="2"/>
                                            </p:tgtEl>
                                            <p:attrNameLst>
                                              <p:attrName>style.rotation</p:attrName>
                                            </p:attrNameLst>
                                          </p:cBhvr>
                                          <p:tavLst>
                                            <p:tav tm="0">
                                              <p:val>
                                                <p:fltVal val="90"/>
                                              </p:val>
                                            </p:tav>
                                            <p:tav tm="100000">
                                              <p:val>
                                                <p:fltVal val="0"/>
                                              </p:val>
                                            </p:tav>
                                          </p:tavLst>
                                        </p:anim>
                                        <p:animEffect transition="in" filter="fade">
                                          <p:cBhvr>
                                            <p:cTn id="4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156590" y="198375"/>
            <a:ext cx="1723549"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中国抗战人物</a:t>
            </a:r>
          </a:p>
        </p:txBody>
      </p:sp>
      <p:cxnSp>
        <p:nvCxnSpPr>
          <p:cNvPr id="40" name="直接连接符 39"/>
          <p:cNvCxnSpPr/>
          <p:nvPr/>
        </p:nvCxnSpPr>
        <p:spPr>
          <a:xfrm>
            <a:off x="3164388" y="2247937"/>
            <a:ext cx="2519624" cy="0"/>
          </a:xfrm>
          <a:prstGeom prst="line">
            <a:avLst/>
          </a:prstGeom>
          <a:ln>
            <a:solidFill>
              <a:srgbClr val="FA2F00"/>
            </a:solidFill>
          </a:ln>
        </p:spPr>
        <p:style>
          <a:lnRef idx="1">
            <a:schemeClr val="accent1"/>
          </a:lnRef>
          <a:fillRef idx="0">
            <a:schemeClr val="accent1"/>
          </a:fillRef>
          <a:effectRef idx="0">
            <a:schemeClr val="accent1"/>
          </a:effectRef>
          <a:fontRef idx="minor">
            <a:schemeClr val="tx1"/>
          </a:fontRef>
        </p:style>
      </p:cxnSp>
      <p:sp>
        <p:nvSpPr>
          <p:cNvPr id="41" name="菱形 40"/>
          <p:cNvSpPr/>
          <p:nvPr/>
        </p:nvSpPr>
        <p:spPr>
          <a:xfrm>
            <a:off x="4815859" y="1940724"/>
            <a:ext cx="1253525" cy="125352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2400">
              <a:latin typeface="阿里巴巴普惠体 R" panose="00020600040101010101" charset="-122"/>
              <a:ea typeface="阿里巴巴普惠体 R" panose="00020600040101010101" charset="-122"/>
              <a:cs typeface="阿里巴巴普惠体 R" panose="00020600040101010101" charset="-122"/>
            </a:endParaRPr>
          </a:p>
        </p:txBody>
      </p:sp>
      <p:sp>
        <p:nvSpPr>
          <p:cNvPr id="42" name="菱形 41"/>
          <p:cNvSpPr/>
          <p:nvPr/>
        </p:nvSpPr>
        <p:spPr>
          <a:xfrm>
            <a:off x="5129240" y="3208335"/>
            <a:ext cx="1253525" cy="125352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2400">
              <a:latin typeface="阿里巴巴普惠体 R" panose="00020600040101010101" charset="-122"/>
              <a:ea typeface="阿里巴巴普惠体 R" panose="00020600040101010101" charset="-122"/>
              <a:cs typeface="阿里巴巴普惠体 R" panose="00020600040101010101" charset="-122"/>
            </a:endParaRPr>
          </a:p>
        </p:txBody>
      </p:sp>
      <p:sp>
        <p:nvSpPr>
          <p:cNvPr id="43" name="菱形 42"/>
          <p:cNvSpPr/>
          <p:nvPr/>
        </p:nvSpPr>
        <p:spPr>
          <a:xfrm>
            <a:off x="5756002" y="3180164"/>
            <a:ext cx="1253525" cy="125352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2400">
              <a:latin typeface="阿里巴巴普惠体 R" panose="00020600040101010101" charset="-122"/>
              <a:ea typeface="阿里巴巴普惠体 R" panose="00020600040101010101" charset="-122"/>
              <a:cs typeface="阿里巴巴普惠体 R" panose="00020600040101010101" charset="-122"/>
            </a:endParaRPr>
          </a:p>
        </p:txBody>
      </p:sp>
      <p:sp>
        <p:nvSpPr>
          <p:cNvPr id="44" name="菱形 43"/>
          <p:cNvSpPr/>
          <p:nvPr/>
        </p:nvSpPr>
        <p:spPr>
          <a:xfrm>
            <a:off x="5756002" y="1621174"/>
            <a:ext cx="1253525" cy="1253525"/>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2400">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45" name="直接连接符 44"/>
          <p:cNvCxnSpPr/>
          <p:nvPr/>
        </p:nvCxnSpPr>
        <p:spPr>
          <a:xfrm>
            <a:off x="6619872" y="1940723"/>
            <a:ext cx="2519624" cy="0"/>
          </a:xfrm>
          <a:prstGeom prst="line">
            <a:avLst/>
          </a:prstGeom>
          <a:ln>
            <a:solidFill>
              <a:srgbClr val="FA2F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547883" y="4212786"/>
            <a:ext cx="2519624" cy="0"/>
          </a:xfrm>
          <a:prstGeom prst="line">
            <a:avLst/>
          </a:prstGeom>
          <a:ln>
            <a:solidFill>
              <a:srgbClr val="FA2F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104085" y="4212786"/>
            <a:ext cx="2519624" cy="0"/>
          </a:xfrm>
          <a:prstGeom prst="line">
            <a:avLst/>
          </a:prstGeom>
          <a:ln>
            <a:solidFill>
              <a:srgbClr val="FA2F00"/>
            </a:solidFill>
          </a:ln>
        </p:spPr>
        <p:style>
          <a:lnRef idx="1">
            <a:schemeClr val="accent1"/>
          </a:lnRef>
          <a:fillRef idx="0">
            <a:schemeClr val="accent1"/>
          </a:fillRef>
          <a:effectRef idx="0">
            <a:schemeClr val="accent1"/>
          </a:effectRef>
          <a:fontRef idx="minor">
            <a:schemeClr val="tx1"/>
          </a:fontRef>
        </p:style>
      </p:cxnSp>
      <p:sp>
        <p:nvSpPr>
          <p:cNvPr id="48" name="流程图: 联系 11"/>
          <p:cNvSpPr/>
          <p:nvPr/>
        </p:nvSpPr>
        <p:spPr>
          <a:xfrm>
            <a:off x="9176950" y="1477195"/>
            <a:ext cx="503925" cy="503925"/>
          </a:xfrm>
          <a:prstGeom prst="flowChartConnector">
            <a:avLst/>
          </a:prstGeom>
          <a:solidFill>
            <a:srgbClr val="FA2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r>
              <a:rPr lang="en-US" altLang="zh-CN" sz="2400" dirty="0">
                <a:latin typeface="阿里巴巴普惠体 R" panose="00020600040101010101" charset="-122"/>
                <a:ea typeface="阿里巴巴普惠体 R" panose="00020600040101010101" charset="-122"/>
                <a:cs typeface="阿里巴巴普惠体 R" panose="00020600040101010101" charset="-122"/>
              </a:rPr>
              <a:t>2</a:t>
            </a:r>
            <a:endParaRPr lang="zh-CN" altLang="en-US" sz="2400" dirty="0">
              <a:latin typeface="阿里巴巴普惠体 R" panose="00020600040101010101" charset="-122"/>
              <a:ea typeface="阿里巴巴普惠体 R" panose="00020600040101010101" charset="-122"/>
              <a:cs typeface="阿里巴巴普惠体 R" panose="00020600040101010101" charset="-122"/>
            </a:endParaRPr>
          </a:p>
        </p:txBody>
      </p:sp>
      <p:sp>
        <p:nvSpPr>
          <p:cNvPr id="49" name="流程图: 联系 12"/>
          <p:cNvSpPr/>
          <p:nvPr/>
        </p:nvSpPr>
        <p:spPr>
          <a:xfrm>
            <a:off x="9176950" y="3744112"/>
            <a:ext cx="503925" cy="503925"/>
          </a:xfrm>
          <a:prstGeom prst="flowChartConnector">
            <a:avLst/>
          </a:prstGeom>
          <a:solidFill>
            <a:srgbClr val="FA2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r>
              <a:rPr lang="en-US" altLang="zh-CN" sz="2400" dirty="0">
                <a:latin typeface="阿里巴巴普惠体 R" panose="00020600040101010101" charset="-122"/>
                <a:ea typeface="阿里巴巴普惠体 R" panose="00020600040101010101" charset="-122"/>
                <a:cs typeface="阿里巴巴普惠体 R" panose="00020600040101010101" charset="-122"/>
              </a:rPr>
              <a:t>4</a:t>
            </a:r>
            <a:endParaRPr lang="zh-CN" altLang="en-US" sz="2400" dirty="0">
              <a:latin typeface="阿里巴巴普惠体 R" panose="00020600040101010101" charset="-122"/>
              <a:ea typeface="阿里巴巴普惠体 R" panose="00020600040101010101" charset="-122"/>
              <a:cs typeface="阿里巴巴普惠体 R" panose="00020600040101010101" charset="-122"/>
            </a:endParaRPr>
          </a:p>
        </p:txBody>
      </p:sp>
      <p:sp>
        <p:nvSpPr>
          <p:cNvPr id="50" name="流程图: 联系 13"/>
          <p:cNvSpPr/>
          <p:nvPr/>
        </p:nvSpPr>
        <p:spPr>
          <a:xfrm>
            <a:off x="2999270" y="3744112"/>
            <a:ext cx="503925" cy="503925"/>
          </a:xfrm>
          <a:prstGeom prst="flowChartConnector">
            <a:avLst/>
          </a:prstGeom>
          <a:solidFill>
            <a:srgbClr val="FA2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r>
              <a:rPr lang="en-US" altLang="zh-CN" sz="2400" dirty="0">
                <a:latin typeface="阿里巴巴普惠体 R" panose="00020600040101010101" charset="-122"/>
                <a:ea typeface="阿里巴巴普惠体 R" panose="00020600040101010101" charset="-122"/>
                <a:cs typeface="阿里巴巴普惠体 R" panose="00020600040101010101" charset="-122"/>
              </a:rPr>
              <a:t>3</a:t>
            </a:r>
            <a:endParaRPr lang="zh-CN" altLang="en-US" sz="2400" dirty="0">
              <a:latin typeface="阿里巴巴普惠体 R" panose="00020600040101010101" charset="-122"/>
              <a:ea typeface="阿里巴巴普惠体 R" panose="00020600040101010101" charset="-122"/>
              <a:cs typeface="阿里巴巴普惠体 R" panose="00020600040101010101" charset="-122"/>
            </a:endParaRPr>
          </a:p>
        </p:txBody>
      </p:sp>
      <p:sp>
        <p:nvSpPr>
          <p:cNvPr id="51" name="流程图: 联系 14"/>
          <p:cNvSpPr/>
          <p:nvPr/>
        </p:nvSpPr>
        <p:spPr>
          <a:xfrm>
            <a:off x="2999270" y="1765152"/>
            <a:ext cx="503925" cy="503925"/>
          </a:xfrm>
          <a:prstGeom prst="flowChartConnector">
            <a:avLst/>
          </a:prstGeom>
          <a:solidFill>
            <a:srgbClr val="FA2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r>
              <a:rPr lang="en-US" altLang="zh-CN" sz="2400" dirty="0">
                <a:latin typeface="阿里巴巴普惠体 R" panose="00020600040101010101" charset="-122"/>
                <a:ea typeface="阿里巴巴普惠体 R" panose="00020600040101010101" charset="-122"/>
                <a:cs typeface="阿里巴巴普惠体 R" panose="00020600040101010101" charset="-122"/>
              </a:rPr>
              <a:t>1</a:t>
            </a:r>
            <a:endParaRPr lang="zh-CN" altLang="en-US" sz="2400" dirty="0">
              <a:latin typeface="阿里巴巴普惠体 R" panose="00020600040101010101" charset="-122"/>
              <a:ea typeface="阿里巴巴普惠体 R" panose="00020600040101010101" charset="-122"/>
              <a:cs typeface="阿里巴巴普惠体 R" panose="00020600040101010101" charset="-122"/>
            </a:endParaRPr>
          </a:p>
        </p:txBody>
      </p:sp>
      <p:sp>
        <p:nvSpPr>
          <p:cNvPr id="52" name="文本框 20"/>
          <p:cNvSpPr txBox="1"/>
          <p:nvPr/>
        </p:nvSpPr>
        <p:spPr>
          <a:xfrm>
            <a:off x="7819532" y="1570902"/>
            <a:ext cx="1107947" cy="369308"/>
          </a:xfrm>
          <a:prstGeom prst="rect">
            <a:avLst/>
          </a:prstGeom>
          <a:noFill/>
        </p:spPr>
        <p:txBody>
          <a:bodyPr wrap="none" lIns="91416" tIns="45708" rIns="91416" bIns="45708" rtlCol="0">
            <a:spAutoFit/>
          </a:bodyPr>
          <a:lstStyle/>
          <a:p>
            <a:r>
              <a:rPr lang="zh-CN" altLang="en-US" b="1"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抗战人物</a:t>
            </a:r>
          </a:p>
        </p:txBody>
      </p:sp>
      <p:sp>
        <p:nvSpPr>
          <p:cNvPr id="53" name="文本框 21"/>
          <p:cNvSpPr txBox="1"/>
          <p:nvPr/>
        </p:nvSpPr>
        <p:spPr>
          <a:xfrm>
            <a:off x="7723546" y="3796020"/>
            <a:ext cx="1107947" cy="369308"/>
          </a:xfrm>
          <a:prstGeom prst="rect">
            <a:avLst/>
          </a:prstGeom>
          <a:noFill/>
        </p:spPr>
        <p:txBody>
          <a:bodyPr wrap="none" lIns="91416" tIns="45708" rIns="91416" bIns="45708" rtlCol="0">
            <a:spAutoFit/>
          </a:bodyPr>
          <a:lstStyle/>
          <a:p>
            <a:r>
              <a:rPr lang="zh-CN" altLang="en-US" b="1"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抗战人物</a:t>
            </a:r>
          </a:p>
        </p:txBody>
      </p:sp>
      <p:sp>
        <p:nvSpPr>
          <p:cNvPr id="54" name="文本框 22"/>
          <p:cNvSpPr txBox="1"/>
          <p:nvPr/>
        </p:nvSpPr>
        <p:spPr>
          <a:xfrm>
            <a:off x="3503195" y="3796020"/>
            <a:ext cx="1107947" cy="369308"/>
          </a:xfrm>
          <a:prstGeom prst="rect">
            <a:avLst/>
          </a:prstGeom>
          <a:noFill/>
        </p:spPr>
        <p:txBody>
          <a:bodyPr wrap="none" lIns="91416" tIns="45708" rIns="91416" bIns="45708" rtlCol="0">
            <a:spAutoFit/>
          </a:bodyPr>
          <a:lstStyle/>
          <a:p>
            <a:r>
              <a:rPr lang="zh-CN" altLang="en-US" b="1"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抗战人物</a:t>
            </a:r>
          </a:p>
        </p:txBody>
      </p:sp>
      <p:sp>
        <p:nvSpPr>
          <p:cNvPr id="55" name="文本框 23"/>
          <p:cNvSpPr txBox="1"/>
          <p:nvPr/>
        </p:nvSpPr>
        <p:spPr>
          <a:xfrm>
            <a:off x="3503195" y="1836740"/>
            <a:ext cx="1107947" cy="369308"/>
          </a:xfrm>
          <a:prstGeom prst="rect">
            <a:avLst/>
          </a:prstGeom>
          <a:noFill/>
        </p:spPr>
        <p:txBody>
          <a:bodyPr wrap="none" lIns="91416" tIns="45708" rIns="91416" bIns="45708" rtlCol="0">
            <a:spAutoFit/>
          </a:bodyPr>
          <a:lstStyle/>
          <a:p>
            <a:r>
              <a:rPr lang="zh-CN" altLang="en-US" b="1"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抗战人物</a:t>
            </a:r>
          </a:p>
        </p:txBody>
      </p:sp>
      <p:sp>
        <p:nvSpPr>
          <p:cNvPr id="56" name="矩形 55"/>
          <p:cNvSpPr/>
          <p:nvPr/>
        </p:nvSpPr>
        <p:spPr>
          <a:xfrm>
            <a:off x="7674051" y="1973791"/>
            <a:ext cx="2864571" cy="1323415"/>
          </a:xfrm>
          <a:prstGeom prst="rect">
            <a:avLst/>
          </a:prstGeom>
          <a:noFill/>
        </p:spPr>
        <p:txBody>
          <a:bodyPr wrap="square" lIns="91416" tIns="45708" rIns="91416" bIns="45708">
            <a:spAutoFit/>
          </a:bodyPr>
          <a:lstStyle/>
          <a:p>
            <a:r>
              <a:rPr lang="zh-CN" altLang="en-US" sz="1600" dirty="0">
                <a:solidFill>
                  <a:prstClr val="black"/>
                </a:solidFill>
                <a:latin typeface="阿里巴巴普惠体 R" panose="00020600040101010101" charset="-122"/>
                <a:ea typeface="阿里巴巴普惠体 R" panose="00020600040101010101" charset="-122"/>
                <a:cs typeface="+mn-ea"/>
                <a:sym typeface="+mn-lt"/>
              </a:rPr>
              <a:t>马占山受命代理省主席兼军事总指挥，奋起领导江桥抗战。打响了中国人民武装抗日的第一枪。</a:t>
            </a:r>
            <a:r>
              <a:rPr lang="en-US" altLang="zh-CN" sz="1600" dirty="0">
                <a:solidFill>
                  <a:prstClr val="black"/>
                </a:solidFill>
                <a:latin typeface="阿里巴巴普惠体 R" panose="00020600040101010101" charset="-122"/>
                <a:ea typeface="阿里巴巴普惠体 R" panose="00020600040101010101" charset="-122"/>
                <a:cs typeface="+mn-ea"/>
                <a:sym typeface="+mn-lt"/>
              </a:rPr>
              <a:t>1933</a:t>
            </a:r>
            <a:r>
              <a:rPr lang="zh-CN" altLang="en-US" sz="1600" dirty="0">
                <a:solidFill>
                  <a:prstClr val="black"/>
                </a:solidFill>
                <a:latin typeface="阿里巴巴普惠体 R" panose="00020600040101010101" charset="-122"/>
                <a:ea typeface="阿里巴巴普惠体 R" panose="00020600040101010101" charset="-122"/>
                <a:cs typeface="+mn-ea"/>
                <a:sym typeface="+mn-lt"/>
              </a:rPr>
              <a:t>年，任军事委员会委员，</a:t>
            </a:r>
            <a:endParaRPr lang="zh-CN" altLang="en-US" sz="1600" dirty="0">
              <a:solidFill>
                <a:schemeClr val="tx1">
                  <a:lumMod val="75000"/>
                  <a:lumOff val="25000"/>
                </a:schemeClr>
              </a:solidFill>
              <a:cs typeface="阿里巴巴普惠体 R" panose="00020600040101010101" charset="-122"/>
            </a:endParaRPr>
          </a:p>
        </p:txBody>
      </p:sp>
      <p:sp>
        <p:nvSpPr>
          <p:cNvPr id="57" name="矩形 56"/>
          <p:cNvSpPr/>
          <p:nvPr/>
        </p:nvSpPr>
        <p:spPr>
          <a:xfrm>
            <a:off x="7495193" y="4319188"/>
            <a:ext cx="2864571" cy="1077194"/>
          </a:xfrm>
          <a:prstGeom prst="rect">
            <a:avLst/>
          </a:prstGeom>
          <a:noFill/>
        </p:spPr>
        <p:txBody>
          <a:bodyPr wrap="square" lIns="91416" tIns="45708" rIns="91416" bIns="45708">
            <a:spAutoFit/>
          </a:bodyPr>
          <a:lstStyle/>
          <a:p>
            <a:r>
              <a:rPr lang="zh-CN" altLang="en-US" sz="1600" dirty="0">
                <a:solidFill>
                  <a:prstClr val="black"/>
                </a:solidFill>
                <a:latin typeface="阿里巴巴普惠体 R" panose="00020600040101010101" charset="-122"/>
                <a:ea typeface="阿里巴巴普惠体 R" panose="00020600040101010101" charset="-122"/>
                <a:cs typeface="+mn-ea"/>
                <a:sym typeface="+mn-lt"/>
              </a:rPr>
              <a:t>闲居天津。七七事变后，任东北挺进军总司令，率部在晋绥抗击日本侵略军。</a:t>
            </a:r>
            <a:r>
              <a:rPr lang="en-US" altLang="zh-CN" sz="1600" dirty="0">
                <a:solidFill>
                  <a:prstClr val="black"/>
                </a:solidFill>
                <a:latin typeface="阿里巴巴普惠体 R" panose="00020600040101010101" charset="-122"/>
                <a:ea typeface="阿里巴巴普惠体 R" panose="00020600040101010101" charset="-122"/>
                <a:cs typeface="+mn-ea"/>
                <a:sym typeface="+mn-lt"/>
              </a:rPr>
              <a:t>1950</a:t>
            </a:r>
            <a:r>
              <a:rPr lang="zh-CN" altLang="en-US" sz="1600" dirty="0">
                <a:solidFill>
                  <a:prstClr val="black"/>
                </a:solidFill>
                <a:latin typeface="阿里巴巴普惠体 R" panose="00020600040101010101" charset="-122"/>
                <a:ea typeface="阿里巴巴普惠体 R" panose="00020600040101010101" charset="-122"/>
                <a:cs typeface="+mn-ea"/>
                <a:sym typeface="+mn-lt"/>
              </a:rPr>
              <a:t>年因肺癌病逝于北京，终年</a:t>
            </a:r>
            <a:r>
              <a:rPr lang="en-US" altLang="zh-CN" sz="1600" dirty="0">
                <a:solidFill>
                  <a:prstClr val="black"/>
                </a:solidFill>
                <a:latin typeface="阿里巴巴普惠体 R" panose="00020600040101010101" charset="-122"/>
                <a:ea typeface="阿里巴巴普惠体 R" panose="00020600040101010101" charset="-122"/>
                <a:cs typeface="+mn-ea"/>
                <a:sym typeface="+mn-lt"/>
              </a:rPr>
              <a:t>65</a:t>
            </a:r>
            <a:r>
              <a:rPr lang="zh-CN" altLang="en-US" sz="1600" dirty="0">
                <a:solidFill>
                  <a:prstClr val="black"/>
                </a:solidFill>
                <a:latin typeface="阿里巴巴普惠体 R" panose="00020600040101010101" charset="-122"/>
                <a:ea typeface="阿里巴巴普惠体 R" panose="00020600040101010101" charset="-122"/>
                <a:cs typeface="+mn-ea"/>
                <a:sym typeface="+mn-lt"/>
              </a:rPr>
              <a:t>岁。</a:t>
            </a:r>
            <a:endParaRPr lang="zh-CN" altLang="en-US" sz="1600" dirty="0">
              <a:solidFill>
                <a:schemeClr val="tx1">
                  <a:lumMod val="75000"/>
                  <a:lumOff val="25000"/>
                </a:schemeClr>
              </a:solidFill>
              <a:cs typeface="阿里巴巴普惠体 R" panose="00020600040101010101" charset="-122"/>
            </a:endParaRPr>
          </a:p>
        </p:txBody>
      </p:sp>
      <p:sp>
        <p:nvSpPr>
          <p:cNvPr id="58" name="矩形 57"/>
          <p:cNvSpPr/>
          <p:nvPr/>
        </p:nvSpPr>
        <p:spPr>
          <a:xfrm>
            <a:off x="1953039" y="4337974"/>
            <a:ext cx="2825048" cy="830972"/>
          </a:xfrm>
          <a:prstGeom prst="rect">
            <a:avLst/>
          </a:prstGeom>
          <a:noFill/>
        </p:spPr>
        <p:txBody>
          <a:bodyPr wrap="square" lIns="91416" tIns="45708" rIns="91416" bIns="45708">
            <a:spAutoFit/>
          </a:bodyPr>
          <a:lstStyle/>
          <a:p>
            <a:r>
              <a:rPr lang="zh-CN" altLang="en-US" sz="1600" dirty="0">
                <a:solidFill>
                  <a:prstClr val="black"/>
                </a:solidFill>
                <a:latin typeface="阿里巴巴普惠体 R" panose="00020600040101010101" charset="-122"/>
                <a:ea typeface="阿里巴巴普惠体 R" panose="00020600040101010101" charset="-122"/>
                <a:cs typeface="+mn-ea"/>
                <a:sym typeface="+mn-lt"/>
              </a:rPr>
              <a:t>九一八事变后，任黑龙江省主席兼东北边防军驻该省副司令。</a:t>
            </a:r>
            <a:r>
              <a:rPr lang="en-US" altLang="zh-CN" sz="1600" dirty="0">
                <a:solidFill>
                  <a:prstClr val="black"/>
                </a:solidFill>
                <a:latin typeface="阿里巴巴普惠体 R" panose="00020600040101010101" charset="-122"/>
                <a:ea typeface="阿里巴巴普惠体 R" panose="00020600040101010101" charset="-122"/>
                <a:cs typeface="+mn-ea"/>
                <a:sym typeface="+mn-lt"/>
              </a:rPr>
              <a:t>1931</a:t>
            </a:r>
            <a:r>
              <a:rPr lang="zh-CN" altLang="en-US" sz="1600" dirty="0">
                <a:solidFill>
                  <a:prstClr val="black"/>
                </a:solidFill>
                <a:latin typeface="阿里巴巴普惠体 R" panose="00020600040101010101" charset="-122"/>
                <a:ea typeface="阿里巴巴普惠体 R" panose="00020600040101010101" charset="-122"/>
                <a:cs typeface="+mn-ea"/>
                <a:sym typeface="+mn-lt"/>
              </a:rPr>
              <a:t>年</a:t>
            </a:r>
            <a:r>
              <a:rPr lang="en-US" altLang="zh-CN" sz="1600" dirty="0">
                <a:solidFill>
                  <a:prstClr val="black"/>
                </a:solidFill>
                <a:latin typeface="阿里巴巴普惠体 R" panose="00020600040101010101" charset="-122"/>
                <a:ea typeface="阿里巴巴普惠体 R" panose="00020600040101010101" charset="-122"/>
                <a:cs typeface="+mn-ea"/>
                <a:sym typeface="+mn-lt"/>
              </a:rPr>
              <a:t>11</a:t>
            </a:r>
            <a:r>
              <a:rPr lang="zh-CN" altLang="en-US" sz="1600" dirty="0">
                <a:solidFill>
                  <a:prstClr val="black"/>
                </a:solidFill>
                <a:latin typeface="阿里巴巴普惠体 R" panose="00020600040101010101" charset="-122"/>
                <a:ea typeface="阿里巴巴普惠体 R" panose="00020600040101010101" charset="-122"/>
                <a:cs typeface="+mn-ea"/>
                <a:sym typeface="+mn-lt"/>
              </a:rPr>
              <a:t>月</a:t>
            </a:r>
            <a:r>
              <a:rPr lang="en-US" altLang="zh-CN" sz="1600" dirty="0">
                <a:solidFill>
                  <a:prstClr val="black"/>
                </a:solidFill>
                <a:latin typeface="阿里巴巴普惠体 R" panose="00020600040101010101" charset="-122"/>
                <a:ea typeface="阿里巴巴普惠体 R" panose="00020600040101010101" charset="-122"/>
                <a:cs typeface="+mn-ea"/>
                <a:sym typeface="+mn-lt"/>
              </a:rPr>
              <a:t>4</a:t>
            </a:r>
            <a:r>
              <a:rPr lang="zh-CN" altLang="en-US" sz="1600" dirty="0">
                <a:solidFill>
                  <a:prstClr val="black"/>
                </a:solidFill>
                <a:latin typeface="阿里巴巴普惠体 R" panose="00020600040101010101" charset="-122"/>
                <a:ea typeface="阿里巴巴普惠体 R" panose="00020600040101010101" charset="-122"/>
                <a:cs typeface="+mn-ea"/>
                <a:sym typeface="+mn-lt"/>
              </a:rPr>
              <a:t>日，</a:t>
            </a:r>
            <a:endParaRPr lang="zh-CN" altLang="en-US" sz="1600" dirty="0">
              <a:solidFill>
                <a:schemeClr val="tx1">
                  <a:lumMod val="75000"/>
                  <a:lumOff val="25000"/>
                </a:schemeClr>
              </a:solidFill>
              <a:cs typeface="阿里巴巴普惠体 R" panose="00020600040101010101" charset="-122"/>
            </a:endParaRPr>
          </a:p>
        </p:txBody>
      </p:sp>
      <p:sp>
        <p:nvSpPr>
          <p:cNvPr id="59" name="矩形 58"/>
          <p:cNvSpPr/>
          <p:nvPr/>
        </p:nvSpPr>
        <p:spPr>
          <a:xfrm>
            <a:off x="1953039" y="2271172"/>
            <a:ext cx="2825048" cy="1156831"/>
          </a:xfrm>
          <a:prstGeom prst="rect">
            <a:avLst/>
          </a:prstGeom>
          <a:noFill/>
        </p:spPr>
        <p:txBody>
          <a:bodyPr wrap="square" lIns="91416" tIns="45708" rIns="91416" bIns="45708">
            <a:spAutoFit/>
          </a:bodyPr>
          <a:lstStyle/>
          <a:p>
            <a:pPr fontAlgn="base">
              <a:lnSpc>
                <a:spcPct val="150000"/>
              </a:lnSpc>
              <a:spcBef>
                <a:spcPct val="0"/>
              </a:spcBef>
              <a:spcAft>
                <a:spcPct val="0"/>
              </a:spcAft>
              <a:defRPr/>
            </a:pPr>
            <a:r>
              <a:rPr lang="zh-CN" altLang="en-US" sz="1600" dirty="0">
                <a:solidFill>
                  <a:prstClr val="black"/>
                </a:solidFill>
                <a:latin typeface="阿里巴巴普惠体 R" panose="00020600040101010101" charset="-122"/>
                <a:ea typeface="阿里巴巴普惠体 R" panose="00020600040101010101" charset="-122"/>
                <a:cs typeface="+mn-ea"/>
                <a:sym typeface="+mn-lt"/>
              </a:rPr>
              <a:t>马占山（</a:t>
            </a:r>
            <a:r>
              <a:rPr lang="en-US" altLang="zh-CN" sz="1600" dirty="0">
                <a:solidFill>
                  <a:prstClr val="black"/>
                </a:solidFill>
                <a:latin typeface="阿里巴巴普惠体 R" panose="00020600040101010101" charset="-122"/>
                <a:ea typeface="阿里巴巴普惠体 R" panose="00020600040101010101" charset="-122"/>
                <a:cs typeface="+mn-ea"/>
                <a:sym typeface="+mn-lt"/>
              </a:rPr>
              <a:t>1885</a:t>
            </a:r>
            <a:r>
              <a:rPr lang="zh-CN" altLang="en-US" sz="1600" dirty="0">
                <a:solidFill>
                  <a:prstClr val="black"/>
                </a:solidFill>
                <a:latin typeface="阿里巴巴普惠体 R" panose="00020600040101010101" charset="-122"/>
                <a:ea typeface="阿里巴巴普惠体 R" panose="00020600040101010101" charset="-122"/>
                <a:cs typeface="+mn-ea"/>
                <a:sym typeface="+mn-lt"/>
              </a:rPr>
              <a:t>年</a:t>
            </a:r>
            <a:r>
              <a:rPr lang="en-US" altLang="zh-CN" sz="1600" dirty="0">
                <a:solidFill>
                  <a:prstClr val="black"/>
                </a:solidFill>
                <a:latin typeface="阿里巴巴普惠体 R" panose="00020600040101010101" charset="-122"/>
                <a:ea typeface="阿里巴巴普惠体 R" panose="00020600040101010101" charset="-122"/>
                <a:cs typeface="+mn-ea"/>
                <a:sym typeface="+mn-lt"/>
              </a:rPr>
              <a:t>—1950</a:t>
            </a:r>
            <a:r>
              <a:rPr lang="zh-CN" altLang="en-US" sz="1600" dirty="0">
                <a:solidFill>
                  <a:prstClr val="black"/>
                </a:solidFill>
                <a:latin typeface="阿里巴巴普惠体 R" panose="00020600040101010101" charset="-122"/>
                <a:ea typeface="阿里巴巴普惠体 R" panose="00020600040101010101" charset="-122"/>
                <a:cs typeface="+mn-ea"/>
                <a:sym typeface="+mn-lt"/>
              </a:rPr>
              <a:t>年），吉林怀德人。</a:t>
            </a:r>
            <a:r>
              <a:rPr lang="en-US" altLang="zh-CN" sz="1600" dirty="0">
                <a:solidFill>
                  <a:prstClr val="black"/>
                </a:solidFill>
                <a:latin typeface="阿里巴巴普惠体 R" panose="00020600040101010101" charset="-122"/>
                <a:ea typeface="阿里巴巴普惠体 R" panose="00020600040101010101" charset="-122"/>
                <a:cs typeface="+mn-ea"/>
                <a:sym typeface="+mn-lt"/>
              </a:rPr>
              <a:t>[1]1911</a:t>
            </a:r>
            <a:r>
              <a:rPr lang="zh-CN" altLang="en-US" sz="1600" dirty="0">
                <a:solidFill>
                  <a:prstClr val="black"/>
                </a:solidFill>
                <a:latin typeface="阿里巴巴普惠体 R" panose="00020600040101010101" charset="-122"/>
                <a:ea typeface="阿里巴巴普惠体 R" panose="00020600040101010101" charset="-122"/>
                <a:cs typeface="+mn-ea"/>
                <a:sym typeface="+mn-lt"/>
              </a:rPr>
              <a:t>年投清军当兵。</a:t>
            </a:r>
          </a:p>
        </p:txBody>
      </p:sp>
      <p:grpSp>
        <p:nvGrpSpPr>
          <p:cNvPr id="60" name="组合 59"/>
          <p:cNvGrpSpPr/>
          <p:nvPr/>
        </p:nvGrpSpPr>
        <p:grpSpPr>
          <a:xfrm>
            <a:off x="4604173" y="1621173"/>
            <a:ext cx="2879570" cy="2879570"/>
            <a:chOff x="4282167" y="2497180"/>
            <a:chExt cx="2880320" cy="2880320"/>
          </a:xfrm>
          <a:solidFill>
            <a:schemeClr val="accent1">
              <a:lumMod val="50000"/>
            </a:schemeClr>
          </a:solidFill>
        </p:grpSpPr>
        <p:sp>
          <p:nvSpPr>
            <p:cNvPr id="61" name="菱形 60"/>
            <p:cNvSpPr/>
            <p:nvPr/>
          </p:nvSpPr>
          <p:spPr>
            <a:xfrm>
              <a:off x="4282167" y="2497180"/>
              <a:ext cx="2880320" cy="2880320"/>
            </a:xfrm>
            <a:prstGeom prst="diamond">
              <a:avLst/>
            </a:prstGeom>
            <a:solidFill>
              <a:srgbClr val="FA2F00"/>
            </a:solidFill>
            <a:ln>
              <a:noFill/>
            </a:ln>
            <a:effectLst>
              <a:outerShdw blurRad="152400" dir="5400000" sx="90000" sy="-19000" rotWithShape="0">
                <a:prstClr val="black">
                  <a:alpha val="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2400" dirty="0">
                <a:latin typeface="阿里巴巴普惠体 R" panose="00020600040101010101" charset="-122"/>
                <a:ea typeface="阿里巴巴普惠体 R" panose="00020600040101010101" charset="-122"/>
                <a:cs typeface="阿里巴巴普惠体 R" panose="00020600040101010101" charset="-122"/>
              </a:endParaRPr>
            </a:p>
          </p:txBody>
        </p:sp>
        <p:sp>
          <p:nvSpPr>
            <p:cNvPr id="62" name="文本框 31"/>
            <p:cNvSpPr txBox="1"/>
            <p:nvPr/>
          </p:nvSpPr>
          <p:spPr>
            <a:xfrm>
              <a:off x="4851040" y="3639535"/>
              <a:ext cx="1826617" cy="584799"/>
            </a:xfrm>
            <a:prstGeom prst="rect">
              <a:avLst/>
            </a:prstGeom>
            <a:noFill/>
          </p:spPr>
          <p:txBody>
            <a:bodyPr wrap="none" rtlCol="0">
              <a:spAutoFit/>
            </a:bodyPr>
            <a:lstStyle/>
            <a:p>
              <a:pPr algn="ctr"/>
              <a:r>
                <a:rPr lang="zh-CN" altLang="en-US" sz="32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抗战人物</a:t>
              </a:r>
            </a:p>
          </p:txBody>
        </p:sp>
      </p:grpSp>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Scale>
                                          <p:cBhvr>
                                            <p:cTn id="7"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0"/>
                                            </p:tgtEl>
                                            <p:attrNameLst>
                                              <p:attrName>ppt_x</p:attrName>
                                              <p:attrName>ppt_y</p:attrName>
                                            </p:attrNameLst>
                                          </p:cBhvr>
                                        </p:animMotion>
                                        <p:animEffect transition="in" filter="fade">
                                          <p:cBhvr>
                                            <p:cTn id="9" dur="1000"/>
                                            <p:tgtEl>
                                              <p:spTgt spid="60"/>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300"/>
                                            <p:tgtEl>
                                              <p:spTgt spid="44"/>
                                            </p:tgtEl>
                                          </p:cBhvr>
                                        </p:animEffect>
                                        <p:anim calcmode="lin" valueType="num">
                                          <p:cBhvr>
                                            <p:cTn id="14" dur="300" fill="hold"/>
                                            <p:tgtEl>
                                              <p:spTgt spid="44"/>
                                            </p:tgtEl>
                                            <p:attrNameLst>
                                              <p:attrName>ppt_x</p:attrName>
                                            </p:attrNameLst>
                                          </p:cBhvr>
                                          <p:tavLst>
                                            <p:tav tm="0">
                                              <p:val>
                                                <p:strVal val="#ppt_x"/>
                                              </p:val>
                                            </p:tav>
                                            <p:tav tm="100000">
                                              <p:val>
                                                <p:strVal val="#ppt_x"/>
                                              </p:val>
                                            </p:tav>
                                          </p:tavLst>
                                        </p:anim>
                                        <p:anim calcmode="lin" valueType="num">
                                          <p:cBhvr>
                                            <p:cTn id="15" dur="270" decel="100000" fill="hold"/>
                                            <p:tgtEl>
                                              <p:spTgt spid="44"/>
                                            </p:tgtEl>
                                            <p:attrNameLst>
                                              <p:attrName>ppt_y</p:attrName>
                                            </p:attrNameLst>
                                          </p:cBhvr>
                                          <p:tavLst>
                                            <p:tav tm="0">
                                              <p:val>
                                                <p:strVal val="#ppt_y+1"/>
                                              </p:val>
                                            </p:tav>
                                            <p:tav tm="100000">
                                              <p:val>
                                                <p:strVal val="#ppt_y-.03"/>
                                              </p:val>
                                            </p:tav>
                                          </p:tavLst>
                                        </p:anim>
                                        <p:anim calcmode="lin" valueType="num">
                                          <p:cBhvr>
                                            <p:cTn id="16" dur="30" accel="100000" fill="hold">
                                              <p:stCondLst>
                                                <p:cond delay="270"/>
                                              </p:stCondLst>
                                            </p:cTn>
                                            <p:tgtEl>
                                              <p:spTgt spid="44"/>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300"/>
                                            <p:tgtEl>
                                              <p:spTgt spid="41"/>
                                            </p:tgtEl>
                                          </p:cBhvr>
                                        </p:animEffect>
                                        <p:anim calcmode="lin" valueType="num">
                                          <p:cBhvr>
                                            <p:cTn id="21" dur="300" fill="hold"/>
                                            <p:tgtEl>
                                              <p:spTgt spid="41"/>
                                            </p:tgtEl>
                                            <p:attrNameLst>
                                              <p:attrName>ppt_x</p:attrName>
                                            </p:attrNameLst>
                                          </p:cBhvr>
                                          <p:tavLst>
                                            <p:tav tm="0">
                                              <p:val>
                                                <p:strVal val="#ppt_x"/>
                                              </p:val>
                                            </p:tav>
                                            <p:tav tm="100000">
                                              <p:val>
                                                <p:strVal val="#ppt_x"/>
                                              </p:val>
                                            </p:tav>
                                          </p:tavLst>
                                        </p:anim>
                                        <p:anim calcmode="lin" valueType="num">
                                          <p:cBhvr>
                                            <p:cTn id="22" dur="270" decel="100000" fill="hold"/>
                                            <p:tgtEl>
                                              <p:spTgt spid="41"/>
                                            </p:tgtEl>
                                            <p:attrNameLst>
                                              <p:attrName>ppt_y</p:attrName>
                                            </p:attrNameLst>
                                          </p:cBhvr>
                                          <p:tavLst>
                                            <p:tav tm="0">
                                              <p:val>
                                                <p:strVal val="#ppt_y+1"/>
                                              </p:val>
                                            </p:tav>
                                            <p:tav tm="100000">
                                              <p:val>
                                                <p:strVal val="#ppt_y-.03"/>
                                              </p:val>
                                            </p:tav>
                                          </p:tavLst>
                                        </p:anim>
                                        <p:anim calcmode="lin" valueType="num">
                                          <p:cBhvr>
                                            <p:cTn id="23" dur="30" accel="100000" fill="hold">
                                              <p:stCondLst>
                                                <p:cond delay="270"/>
                                              </p:stCondLst>
                                            </p:cTn>
                                            <p:tgtEl>
                                              <p:spTgt spid="41"/>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300"/>
                                            <p:tgtEl>
                                              <p:spTgt spid="42"/>
                                            </p:tgtEl>
                                          </p:cBhvr>
                                        </p:animEffect>
                                        <p:anim calcmode="lin" valueType="num">
                                          <p:cBhvr>
                                            <p:cTn id="28" dur="300" fill="hold"/>
                                            <p:tgtEl>
                                              <p:spTgt spid="42"/>
                                            </p:tgtEl>
                                            <p:attrNameLst>
                                              <p:attrName>ppt_x</p:attrName>
                                            </p:attrNameLst>
                                          </p:cBhvr>
                                          <p:tavLst>
                                            <p:tav tm="0">
                                              <p:val>
                                                <p:strVal val="#ppt_x"/>
                                              </p:val>
                                            </p:tav>
                                            <p:tav tm="100000">
                                              <p:val>
                                                <p:strVal val="#ppt_x"/>
                                              </p:val>
                                            </p:tav>
                                          </p:tavLst>
                                        </p:anim>
                                        <p:anim calcmode="lin" valueType="num">
                                          <p:cBhvr>
                                            <p:cTn id="29" dur="270" decel="100000" fill="hold"/>
                                            <p:tgtEl>
                                              <p:spTgt spid="42"/>
                                            </p:tgtEl>
                                            <p:attrNameLst>
                                              <p:attrName>ppt_y</p:attrName>
                                            </p:attrNameLst>
                                          </p:cBhvr>
                                          <p:tavLst>
                                            <p:tav tm="0">
                                              <p:val>
                                                <p:strVal val="#ppt_y+1"/>
                                              </p:val>
                                            </p:tav>
                                            <p:tav tm="100000">
                                              <p:val>
                                                <p:strVal val="#ppt_y-.03"/>
                                              </p:val>
                                            </p:tav>
                                          </p:tavLst>
                                        </p:anim>
                                        <p:anim calcmode="lin" valueType="num">
                                          <p:cBhvr>
                                            <p:cTn id="30" dur="30" accel="100000" fill="hold">
                                              <p:stCondLst>
                                                <p:cond delay="270"/>
                                              </p:stCondLst>
                                            </p:cTn>
                                            <p:tgtEl>
                                              <p:spTgt spid="42"/>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
                                            <p:tgtEl>
                                              <p:spTgt spid="43"/>
                                            </p:tgtEl>
                                          </p:cBhvr>
                                        </p:animEffect>
                                        <p:anim calcmode="lin" valueType="num">
                                          <p:cBhvr>
                                            <p:cTn id="35" dur="300" fill="hold"/>
                                            <p:tgtEl>
                                              <p:spTgt spid="43"/>
                                            </p:tgtEl>
                                            <p:attrNameLst>
                                              <p:attrName>ppt_x</p:attrName>
                                            </p:attrNameLst>
                                          </p:cBhvr>
                                          <p:tavLst>
                                            <p:tav tm="0">
                                              <p:val>
                                                <p:strVal val="#ppt_x"/>
                                              </p:val>
                                            </p:tav>
                                            <p:tav tm="100000">
                                              <p:val>
                                                <p:strVal val="#ppt_x"/>
                                              </p:val>
                                            </p:tav>
                                          </p:tavLst>
                                        </p:anim>
                                        <p:anim calcmode="lin" valueType="num">
                                          <p:cBhvr>
                                            <p:cTn id="36" dur="270" decel="100000" fill="hold"/>
                                            <p:tgtEl>
                                              <p:spTgt spid="43"/>
                                            </p:tgtEl>
                                            <p:attrNameLst>
                                              <p:attrName>ppt_y</p:attrName>
                                            </p:attrNameLst>
                                          </p:cBhvr>
                                          <p:tavLst>
                                            <p:tav tm="0">
                                              <p:val>
                                                <p:strVal val="#ppt_y+1"/>
                                              </p:val>
                                            </p:tav>
                                            <p:tav tm="100000">
                                              <p:val>
                                                <p:strVal val="#ppt_y-.03"/>
                                              </p:val>
                                            </p:tav>
                                          </p:tavLst>
                                        </p:anim>
                                        <p:anim calcmode="lin" valueType="num">
                                          <p:cBhvr>
                                            <p:cTn id="37" dur="30" accel="100000" fill="hold">
                                              <p:stCondLst>
                                                <p:cond delay="270"/>
                                              </p:stCondLst>
                                            </p:cTn>
                                            <p:tgtEl>
                                              <p:spTgt spid="43"/>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par>
                                    <p:cTn id="42" presetID="2" presetClass="entr" presetSubtype="8" fill="hold" grpId="0" nodeType="withEffect" p14:presetBounceEnd="64000">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14:bounceEnd="64000">
                                          <p:cBhvr additive="base">
                                            <p:cTn id="44" dur="500" fill="hold"/>
                                            <p:tgtEl>
                                              <p:spTgt spid="51"/>
                                            </p:tgtEl>
                                            <p:attrNameLst>
                                              <p:attrName>ppt_x</p:attrName>
                                            </p:attrNameLst>
                                          </p:cBhvr>
                                          <p:tavLst>
                                            <p:tav tm="0">
                                              <p:val>
                                                <p:strVal val="0-#ppt_w/2"/>
                                              </p:val>
                                            </p:tav>
                                            <p:tav tm="100000">
                                              <p:val>
                                                <p:strVal val="#ppt_x"/>
                                              </p:val>
                                            </p:tav>
                                          </p:tavLst>
                                        </p:anim>
                                        <p:anim calcmode="lin" valueType="num" p14:bounceEnd="64000">
                                          <p:cBhvr additive="base">
                                            <p:cTn id="45" dur="500" fill="hold"/>
                                            <p:tgtEl>
                                              <p:spTgt spid="51"/>
                                            </p:tgtEl>
                                            <p:attrNameLst>
                                              <p:attrName>ppt_y</p:attrName>
                                            </p:attrNameLst>
                                          </p:cBhvr>
                                          <p:tavLst>
                                            <p:tav tm="0">
                                              <p:val>
                                                <p:strVal val="#ppt_y"/>
                                              </p:val>
                                            </p:tav>
                                            <p:tav tm="100000">
                                              <p:val>
                                                <p:strVal val="#ppt_y"/>
                                              </p:val>
                                            </p:tav>
                                          </p:tavLst>
                                        </p:anim>
                                      </p:childTnLst>
                                    </p:cTn>
                                  </p:par>
                                  <p:par>
                                    <p:cTn id="46" presetID="22" presetClass="entr" presetSubtype="8"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 presetClass="entr" presetSubtype="2" fill="hold" grpId="0" nodeType="withEffect" p14:presetBounceEnd="54000">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14:bounceEnd="54000">
                                          <p:cBhvr additive="base">
                                            <p:cTn id="51" dur="500" fill="hold"/>
                                            <p:tgtEl>
                                              <p:spTgt spid="48"/>
                                            </p:tgtEl>
                                            <p:attrNameLst>
                                              <p:attrName>ppt_x</p:attrName>
                                            </p:attrNameLst>
                                          </p:cBhvr>
                                          <p:tavLst>
                                            <p:tav tm="0">
                                              <p:val>
                                                <p:strVal val="1+#ppt_w/2"/>
                                              </p:val>
                                            </p:tav>
                                            <p:tav tm="100000">
                                              <p:val>
                                                <p:strVal val="#ppt_x"/>
                                              </p:val>
                                            </p:tav>
                                          </p:tavLst>
                                        </p:anim>
                                        <p:anim calcmode="lin" valueType="num" p14:bounceEnd="54000">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2" presetClass="entr" presetSubtype="2"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right)">
                                          <p:cBhvr>
                                            <p:cTn id="55" dur="500"/>
                                            <p:tgtEl>
                                              <p:spTgt spid="47"/>
                                            </p:tgtEl>
                                          </p:cBhvr>
                                        </p:animEffect>
                                      </p:childTnLst>
                                    </p:cTn>
                                  </p:par>
                                  <p:par>
                                    <p:cTn id="56" presetID="2" presetClass="entr" presetSubtype="8" fill="hold" grpId="0" nodeType="withEffect" p14:presetBounceEnd="64000">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14:bounceEnd="64000">
                                          <p:cBhvr additive="base">
                                            <p:cTn id="58" dur="500" fill="hold"/>
                                            <p:tgtEl>
                                              <p:spTgt spid="50"/>
                                            </p:tgtEl>
                                            <p:attrNameLst>
                                              <p:attrName>ppt_x</p:attrName>
                                            </p:attrNameLst>
                                          </p:cBhvr>
                                          <p:tavLst>
                                            <p:tav tm="0">
                                              <p:val>
                                                <p:strVal val="0-#ppt_w/2"/>
                                              </p:val>
                                            </p:tav>
                                            <p:tav tm="100000">
                                              <p:val>
                                                <p:strVal val="#ppt_x"/>
                                              </p:val>
                                            </p:tav>
                                          </p:tavLst>
                                        </p:anim>
                                        <p:anim calcmode="lin" valueType="num" p14:bounceEnd="64000">
                                          <p:cBhvr additive="base">
                                            <p:cTn id="59" dur="500" fill="hold"/>
                                            <p:tgtEl>
                                              <p:spTgt spid="50"/>
                                            </p:tgtEl>
                                            <p:attrNameLst>
                                              <p:attrName>ppt_y</p:attrName>
                                            </p:attrNameLst>
                                          </p:cBhvr>
                                          <p:tavLst>
                                            <p:tav tm="0">
                                              <p:val>
                                                <p:strVal val="#ppt_y"/>
                                              </p:val>
                                            </p:tav>
                                            <p:tav tm="100000">
                                              <p:val>
                                                <p:strVal val="#ppt_y"/>
                                              </p:val>
                                            </p:tav>
                                          </p:tavLst>
                                        </p:anim>
                                      </p:childTnLst>
                                    </p:cTn>
                                  </p:par>
                                  <p:par>
                                    <p:cTn id="60" presetID="22" presetClass="entr" presetSubtype="2"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right)">
                                          <p:cBhvr>
                                            <p:cTn id="62" dur="500"/>
                                            <p:tgtEl>
                                              <p:spTgt spid="40"/>
                                            </p:tgtEl>
                                          </p:cBhvr>
                                        </p:animEffect>
                                      </p:childTnLst>
                                    </p:cTn>
                                  </p:par>
                                  <p:par>
                                    <p:cTn id="63" presetID="2" presetClass="entr" presetSubtype="2" fill="hold" grpId="0" nodeType="withEffect" p14:presetBounceEnd="54000">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14:bounceEnd="54000">
                                          <p:cBhvr additive="base">
                                            <p:cTn id="65" dur="500" fill="hold"/>
                                            <p:tgtEl>
                                              <p:spTgt spid="49"/>
                                            </p:tgtEl>
                                            <p:attrNameLst>
                                              <p:attrName>ppt_x</p:attrName>
                                            </p:attrNameLst>
                                          </p:cBhvr>
                                          <p:tavLst>
                                            <p:tav tm="0">
                                              <p:val>
                                                <p:strVal val="1+#ppt_w/2"/>
                                              </p:val>
                                            </p:tav>
                                            <p:tav tm="100000">
                                              <p:val>
                                                <p:strVal val="#ppt_x"/>
                                              </p:val>
                                            </p:tav>
                                          </p:tavLst>
                                        </p:anim>
                                        <p:anim calcmode="lin" valueType="num" p14:bounceEnd="54000">
                                          <p:cBhvr additive="base">
                                            <p:cTn id="66" dur="50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250"/>
                                            <p:tgtEl>
                                              <p:spTgt spid="55"/>
                                            </p:tgtEl>
                                          </p:cBhvr>
                                        </p:animEffect>
                                      </p:childTnLst>
                                    </p:cTn>
                                  </p:par>
                                </p:childTnLst>
                              </p:cTn>
                            </p:par>
                            <p:par>
                              <p:cTn id="71" fill="hold">
                                <p:stCondLst>
                                  <p:cond delay="4000"/>
                                </p:stCondLst>
                                <p:childTnLst>
                                  <p:par>
                                    <p:cTn id="72" presetID="10" presetClass="entr" presetSubtype="0" fill="hold" grpId="0" nodeType="afterEffect">
                                      <p:stCondLst>
                                        <p:cond delay="0"/>
                                      </p:stCondLst>
                                      <p:iterate type="lt">
                                        <p:tmPct val="10000"/>
                                      </p:iterate>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par>
                              <p:cTn id="75" fill="hold">
                                <p:stCondLst>
                                  <p:cond delay="5250"/>
                                </p:stCondLst>
                                <p:childTnLst>
                                  <p:par>
                                    <p:cTn id="76" presetID="10"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250"/>
                                            <p:tgtEl>
                                              <p:spTgt spid="52"/>
                                            </p:tgtEl>
                                          </p:cBhvr>
                                        </p:animEffect>
                                      </p:childTnLst>
                                    </p:cTn>
                                  </p:par>
                                </p:childTnLst>
                              </p:cTn>
                            </p:par>
                            <p:par>
                              <p:cTn id="79" fill="hold">
                                <p:stCondLst>
                                  <p:cond delay="5750"/>
                                </p:stCondLst>
                                <p:childTnLst>
                                  <p:par>
                                    <p:cTn id="80" presetID="10" presetClass="entr" presetSubtype="0" fill="hold" grpId="0" nodeType="afterEffect">
                                      <p:stCondLst>
                                        <p:cond delay="0"/>
                                      </p:stCondLst>
                                      <p:iterate type="lt">
                                        <p:tmPct val="10000"/>
                                      </p:iterate>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par>
                              <p:cTn id="83" fill="hold">
                                <p:stCondLst>
                                  <p:cond delay="8800"/>
                                </p:stCondLst>
                                <p:childTnLst>
                                  <p:par>
                                    <p:cTn id="84" presetID="10" presetClass="entr" presetSubtype="0"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250"/>
                                            <p:tgtEl>
                                              <p:spTgt spid="54"/>
                                            </p:tgtEl>
                                          </p:cBhvr>
                                        </p:animEffect>
                                      </p:childTnLst>
                                    </p:cTn>
                                  </p:par>
                                </p:childTnLst>
                              </p:cTn>
                            </p:par>
                            <p:par>
                              <p:cTn id="87" fill="hold">
                                <p:stCondLst>
                                  <p:cond delay="9300"/>
                                </p:stCondLst>
                                <p:childTnLst>
                                  <p:par>
                                    <p:cTn id="88" presetID="10" presetClass="entr" presetSubtype="0" fill="hold" grpId="0" nodeType="after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childTnLst>
                              </p:cTn>
                            </p:par>
                            <p:par>
                              <p:cTn id="91" fill="hold">
                                <p:stCondLst>
                                  <p:cond delay="9800"/>
                                </p:stCondLst>
                                <p:childTnLst>
                                  <p:par>
                                    <p:cTn id="92" presetID="10" presetClass="entr" presetSubtype="0" fill="hold" grpId="0" nodeType="after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250"/>
                                            <p:tgtEl>
                                              <p:spTgt spid="53"/>
                                            </p:tgtEl>
                                          </p:cBhvr>
                                        </p:animEffect>
                                      </p:childTnLst>
                                    </p:cTn>
                                  </p:par>
                                </p:childTnLst>
                              </p:cTn>
                            </p:par>
                            <p:par>
                              <p:cTn id="95" fill="hold">
                                <p:stCondLst>
                                  <p:cond delay="10300"/>
                                </p:stCondLst>
                                <p:childTnLst>
                                  <p:par>
                                    <p:cTn id="96" presetID="10" presetClass="entr" presetSubtype="0" fill="hold" grpId="0" nodeType="afterEffect">
                                      <p:stCondLst>
                                        <p:cond delay="0"/>
                                      </p:stCondLst>
                                      <p:iterate type="lt">
                                        <p:tmPct val="10000"/>
                                      </p:iterate>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P spid="48" grpId="0" bldLvl="0" animBg="1"/>
          <p:bldP spid="49" grpId="0" bldLvl="0" animBg="1"/>
          <p:bldP spid="50" grpId="0" bldLvl="0" animBg="1"/>
          <p:bldP spid="51" grpId="0" bldLvl="0" animBg="1"/>
          <p:bldP spid="52" grpId="0"/>
          <p:bldP spid="53" grpId="0"/>
          <p:bldP spid="54" grpId="0"/>
          <p:bldP spid="55" grpId="0"/>
          <p:bldP spid="56" grpId="0"/>
          <p:bldP spid="57" grpId="0"/>
          <p:bldP spid="58" grpId="0"/>
          <p:bldP spid="5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Scale>
                                          <p:cBhvr>
                                            <p:cTn id="7" dur="1000" decel="50000" fill="hold">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0"/>
                                            </p:tgtEl>
                                            <p:attrNameLst>
                                              <p:attrName>ppt_x</p:attrName>
                                              <p:attrName>ppt_y</p:attrName>
                                            </p:attrNameLst>
                                          </p:cBhvr>
                                        </p:animMotion>
                                        <p:animEffect transition="in" filter="fade">
                                          <p:cBhvr>
                                            <p:cTn id="9" dur="1000"/>
                                            <p:tgtEl>
                                              <p:spTgt spid="60"/>
                                            </p:tgtEl>
                                          </p:cBhvr>
                                        </p:animEffect>
                                      </p:childTnLst>
                                    </p:cTn>
                                  </p:par>
                                </p:childTnLst>
                              </p:cTn>
                            </p:par>
                            <p:par>
                              <p:cTn id="10" fill="hold">
                                <p:stCondLst>
                                  <p:cond delay="1000"/>
                                </p:stCondLst>
                                <p:childTnLst>
                                  <p:par>
                                    <p:cTn id="11" presetID="37"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300"/>
                                            <p:tgtEl>
                                              <p:spTgt spid="44"/>
                                            </p:tgtEl>
                                          </p:cBhvr>
                                        </p:animEffect>
                                        <p:anim calcmode="lin" valueType="num">
                                          <p:cBhvr>
                                            <p:cTn id="14" dur="300" fill="hold"/>
                                            <p:tgtEl>
                                              <p:spTgt spid="44"/>
                                            </p:tgtEl>
                                            <p:attrNameLst>
                                              <p:attrName>ppt_x</p:attrName>
                                            </p:attrNameLst>
                                          </p:cBhvr>
                                          <p:tavLst>
                                            <p:tav tm="0">
                                              <p:val>
                                                <p:strVal val="#ppt_x"/>
                                              </p:val>
                                            </p:tav>
                                            <p:tav tm="100000">
                                              <p:val>
                                                <p:strVal val="#ppt_x"/>
                                              </p:val>
                                            </p:tav>
                                          </p:tavLst>
                                        </p:anim>
                                        <p:anim calcmode="lin" valueType="num">
                                          <p:cBhvr>
                                            <p:cTn id="15" dur="270" decel="100000" fill="hold"/>
                                            <p:tgtEl>
                                              <p:spTgt spid="44"/>
                                            </p:tgtEl>
                                            <p:attrNameLst>
                                              <p:attrName>ppt_y</p:attrName>
                                            </p:attrNameLst>
                                          </p:cBhvr>
                                          <p:tavLst>
                                            <p:tav tm="0">
                                              <p:val>
                                                <p:strVal val="#ppt_y+1"/>
                                              </p:val>
                                            </p:tav>
                                            <p:tav tm="100000">
                                              <p:val>
                                                <p:strVal val="#ppt_y-.03"/>
                                              </p:val>
                                            </p:tav>
                                          </p:tavLst>
                                        </p:anim>
                                        <p:anim calcmode="lin" valueType="num">
                                          <p:cBhvr>
                                            <p:cTn id="16" dur="30" accel="100000" fill="hold">
                                              <p:stCondLst>
                                                <p:cond delay="270"/>
                                              </p:stCondLst>
                                            </p:cTn>
                                            <p:tgtEl>
                                              <p:spTgt spid="44"/>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300"/>
                                            <p:tgtEl>
                                              <p:spTgt spid="41"/>
                                            </p:tgtEl>
                                          </p:cBhvr>
                                        </p:animEffect>
                                        <p:anim calcmode="lin" valueType="num">
                                          <p:cBhvr>
                                            <p:cTn id="21" dur="300" fill="hold"/>
                                            <p:tgtEl>
                                              <p:spTgt spid="41"/>
                                            </p:tgtEl>
                                            <p:attrNameLst>
                                              <p:attrName>ppt_x</p:attrName>
                                            </p:attrNameLst>
                                          </p:cBhvr>
                                          <p:tavLst>
                                            <p:tav tm="0">
                                              <p:val>
                                                <p:strVal val="#ppt_x"/>
                                              </p:val>
                                            </p:tav>
                                            <p:tav tm="100000">
                                              <p:val>
                                                <p:strVal val="#ppt_x"/>
                                              </p:val>
                                            </p:tav>
                                          </p:tavLst>
                                        </p:anim>
                                        <p:anim calcmode="lin" valueType="num">
                                          <p:cBhvr>
                                            <p:cTn id="22" dur="270" decel="100000" fill="hold"/>
                                            <p:tgtEl>
                                              <p:spTgt spid="41"/>
                                            </p:tgtEl>
                                            <p:attrNameLst>
                                              <p:attrName>ppt_y</p:attrName>
                                            </p:attrNameLst>
                                          </p:cBhvr>
                                          <p:tavLst>
                                            <p:tav tm="0">
                                              <p:val>
                                                <p:strVal val="#ppt_y+1"/>
                                              </p:val>
                                            </p:tav>
                                            <p:tav tm="100000">
                                              <p:val>
                                                <p:strVal val="#ppt_y-.03"/>
                                              </p:val>
                                            </p:tav>
                                          </p:tavLst>
                                        </p:anim>
                                        <p:anim calcmode="lin" valueType="num">
                                          <p:cBhvr>
                                            <p:cTn id="23" dur="30" accel="100000" fill="hold">
                                              <p:stCondLst>
                                                <p:cond delay="270"/>
                                              </p:stCondLst>
                                            </p:cTn>
                                            <p:tgtEl>
                                              <p:spTgt spid="41"/>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300"/>
                                            <p:tgtEl>
                                              <p:spTgt spid="42"/>
                                            </p:tgtEl>
                                          </p:cBhvr>
                                        </p:animEffect>
                                        <p:anim calcmode="lin" valueType="num">
                                          <p:cBhvr>
                                            <p:cTn id="28" dur="300" fill="hold"/>
                                            <p:tgtEl>
                                              <p:spTgt spid="42"/>
                                            </p:tgtEl>
                                            <p:attrNameLst>
                                              <p:attrName>ppt_x</p:attrName>
                                            </p:attrNameLst>
                                          </p:cBhvr>
                                          <p:tavLst>
                                            <p:tav tm="0">
                                              <p:val>
                                                <p:strVal val="#ppt_x"/>
                                              </p:val>
                                            </p:tav>
                                            <p:tav tm="100000">
                                              <p:val>
                                                <p:strVal val="#ppt_x"/>
                                              </p:val>
                                            </p:tav>
                                          </p:tavLst>
                                        </p:anim>
                                        <p:anim calcmode="lin" valueType="num">
                                          <p:cBhvr>
                                            <p:cTn id="29" dur="270" decel="100000" fill="hold"/>
                                            <p:tgtEl>
                                              <p:spTgt spid="42"/>
                                            </p:tgtEl>
                                            <p:attrNameLst>
                                              <p:attrName>ppt_y</p:attrName>
                                            </p:attrNameLst>
                                          </p:cBhvr>
                                          <p:tavLst>
                                            <p:tav tm="0">
                                              <p:val>
                                                <p:strVal val="#ppt_y+1"/>
                                              </p:val>
                                            </p:tav>
                                            <p:tav tm="100000">
                                              <p:val>
                                                <p:strVal val="#ppt_y-.03"/>
                                              </p:val>
                                            </p:tav>
                                          </p:tavLst>
                                        </p:anim>
                                        <p:anim calcmode="lin" valueType="num">
                                          <p:cBhvr>
                                            <p:cTn id="30" dur="30" accel="100000" fill="hold">
                                              <p:stCondLst>
                                                <p:cond delay="270"/>
                                              </p:stCondLst>
                                            </p:cTn>
                                            <p:tgtEl>
                                              <p:spTgt spid="42"/>
                                            </p:tgtEl>
                                            <p:attrNameLst>
                                              <p:attrName>ppt_y</p:attrName>
                                            </p:attrNameLst>
                                          </p:cBhvr>
                                          <p:tavLst>
                                            <p:tav tm="0">
                                              <p:val>
                                                <p:strVal val="#ppt_y-.03"/>
                                              </p:val>
                                            </p:tav>
                                            <p:tav tm="100000">
                                              <p:val>
                                                <p:strVal val="#ppt_y"/>
                                              </p:val>
                                            </p:tav>
                                          </p:tavLst>
                                        </p:anim>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
                                            <p:tgtEl>
                                              <p:spTgt spid="43"/>
                                            </p:tgtEl>
                                          </p:cBhvr>
                                        </p:animEffect>
                                        <p:anim calcmode="lin" valueType="num">
                                          <p:cBhvr>
                                            <p:cTn id="35" dur="300" fill="hold"/>
                                            <p:tgtEl>
                                              <p:spTgt spid="43"/>
                                            </p:tgtEl>
                                            <p:attrNameLst>
                                              <p:attrName>ppt_x</p:attrName>
                                            </p:attrNameLst>
                                          </p:cBhvr>
                                          <p:tavLst>
                                            <p:tav tm="0">
                                              <p:val>
                                                <p:strVal val="#ppt_x"/>
                                              </p:val>
                                            </p:tav>
                                            <p:tav tm="100000">
                                              <p:val>
                                                <p:strVal val="#ppt_x"/>
                                              </p:val>
                                            </p:tav>
                                          </p:tavLst>
                                        </p:anim>
                                        <p:anim calcmode="lin" valueType="num">
                                          <p:cBhvr>
                                            <p:cTn id="36" dur="270" decel="100000" fill="hold"/>
                                            <p:tgtEl>
                                              <p:spTgt spid="43"/>
                                            </p:tgtEl>
                                            <p:attrNameLst>
                                              <p:attrName>ppt_y</p:attrName>
                                            </p:attrNameLst>
                                          </p:cBhvr>
                                          <p:tavLst>
                                            <p:tav tm="0">
                                              <p:val>
                                                <p:strVal val="#ppt_y+1"/>
                                              </p:val>
                                            </p:tav>
                                            <p:tav tm="100000">
                                              <p:val>
                                                <p:strVal val="#ppt_y-.03"/>
                                              </p:val>
                                            </p:tav>
                                          </p:tavLst>
                                        </p:anim>
                                        <p:anim calcmode="lin" valueType="num">
                                          <p:cBhvr>
                                            <p:cTn id="37" dur="30" accel="100000" fill="hold">
                                              <p:stCondLst>
                                                <p:cond delay="270"/>
                                              </p:stCondLst>
                                            </p:cTn>
                                            <p:tgtEl>
                                              <p:spTgt spid="43"/>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par>
                                    <p:cTn id="42" presetID="2" presetClass="entr" presetSubtype="8"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0-#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par>
                                    <p:cTn id="46" presetID="22" presetClass="entr" presetSubtype="8"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 presetClass="entr" presetSubtype="2"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1+#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par>
                                    <p:cTn id="53" presetID="22" presetClass="entr" presetSubtype="2"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right)">
                                          <p:cBhvr>
                                            <p:cTn id="55" dur="500"/>
                                            <p:tgtEl>
                                              <p:spTgt spid="47"/>
                                            </p:tgtEl>
                                          </p:cBhvr>
                                        </p:animEffect>
                                      </p:childTnLst>
                                    </p:cTn>
                                  </p:par>
                                  <p:par>
                                    <p:cTn id="56" presetID="2" presetClass="entr" presetSubtype="8"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0-#ppt_w/2"/>
                                              </p:val>
                                            </p:tav>
                                            <p:tav tm="100000">
                                              <p:val>
                                                <p:strVal val="#ppt_x"/>
                                              </p:val>
                                            </p:tav>
                                          </p:tavLst>
                                        </p:anim>
                                        <p:anim calcmode="lin" valueType="num">
                                          <p:cBhvr additive="base">
                                            <p:cTn id="59" dur="500" fill="hold"/>
                                            <p:tgtEl>
                                              <p:spTgt spid="50"/>
                                            </p:tgtEl>
                                            <p:attrNameLst>
                                              <p:attrName>ppt_y</p:attrName>
                                            </p:attrNameLst>
                                          </p:cBhvr>
                                          <p:tavLst>
                                            <p:tav tm="0">
                                              <p:val>
                                                <p:strVal val="#ppt_y"/>
                                              </p:val>
                                            </p:tav>
                                            <p:tav tm="100000">
                                              <p:val>
                                                <p:strVal val="#ppt_y"/>
                                              </p:val>
                                            </p:tav>
                                          </p:tavLst>
                                        </p:anim>
                                      </p:childTnLst>
                                    </p:cTn>
                                  </p:par>
                                  <p:par>
                                    <p:cTn id="60" presetID="22" presetClass="entr" presetSubtype="2"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right)">
                                          <p:cBhvr>
                                            <p:cTn id="62" dur="500"/>
                                            <p:tgtEl>
                                              <p:spTgt spid="40"/>
                                            </p:tgtEl>
                                          </p:cBhvr>
                                        </p:animEffect>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500" fill="hold"/>
                                            <p:tgtEl>
                                              <p:spTgt spid="49"/>
                                            </p:tgtEl>
                                            <p:attrNameLst>
                                              <p:attrName>ppt_x</p:attrName>
                                            </p:attrNameLst>
                                          </p:cBhvr>
                                          <p:tavLst>
                                            <p:tav tm="0">
                                              <p:val>
                                                <p:strVal val="1+#ppt_w/2"/>
                                              </p:val>
                                            </p:tav>
                                            <p:tav tm="100000">
                                              <p:val>
                                                <p:strVal val="#ppt_x"/>
                                              </p:val>
                                            </p:tav>
                                          </p:tavLst>
                                        </p:anim>
                                        <p:anim calcmode="lin" valueType="num">
                                          <p:cBhvr additive="base">
                                            <p:cTn id="66" dur="50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fade">
                                          <p:cBhvr>
                                            <p:cTn id="70" dur="250"/>
                                            <p:tgtEl>
                                              <p:spTgt spid="55"/>
                                            </p:tgtEl>
                                          </p:cBhvr>
                                        </p:animEffect>
                                      </p:childTnLst>
                                    </p:cTn>
                                  </p:par>
                                </p:childTnLst>
                              </p:cTn>
                            </p:par>
                            <p:par>
                              <p:cTn id="71" fill="hold">
                                <p:stCondLst>
                                  <p:cond delay="4000"/>
                                </p:stCondLst>
                                <p:childTnLst>
                                  <p:par>
                                    <p:cTn id="72" presetID="10" presetClass="entr" presetSubtype="0" fill="hold" grpId="0" nodeType="afterEffect">
                                      <p:stCondLst>
                                        <p:cond delay="0"/>
                                      </p:stCondLst>
                                      <p:iterate type="lt">
                                        <p:tmPct val="10000"/>
                                      </p:iterate>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par>
                              <p:cTn id="75" fill="hold">
                                <p:stCondLst>
                                  <p:cond delay="5250"/>
                                </p:stCondLst>
                                <p:childTnLst>
                                  <p:par>
                                    <p:cTn id="76" presetID="10" presetClass="entr" presetSubtype="0"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250"/>
                                            <p:tgtEl>
                                              <p:spTgt spid="52"/>
                                            </p:tgtEl>
                                          </p:cBhvr>
                                        </p:animEffect>
                                      </p:childTnLst>
                                    </p:cTn>
                                  </p:par>
                                </p:childTnLst>
                              </p:cTn>
                            </p:par>
                            <p:par>
                              <p:cTn id="79" fill="hold">
                                <p:stCondLst>
                                  <p:cond delay="5750"/>
                                </p:stCondLst>
                                <p:childTnLst>
                                  <p:par>
                                    <p:cTn id="80" presetID="10" presetClass="entr" presetSubtype="0" fill="hold" grpId="0" nodeType="afterEffect">
                                      <p:stCondLst>
                                        <p:cond delay="0"/>
                                      </p:stCondLst>
                                      <p:iterate type="lt">
                                        <p:tmPct val="10000"/>
                                      </p:iterate>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par>
                              <p:cTn id="83" fill="hold">
                                <p:stCondLst>
                                  <p:cond delay="8800"/>
                                </p:stCondLst>
                                <p:childTnLst>
                                  <p:par>
                                    <p:cTn id="84" presetID="10" presetClass="entr" presetSubtype="0"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250"/>
                                            <p:tgtEl>
                                              <p:spTgt spid="54"/>
                                            </p:tgtEl>
                                          </p:cBhvr>
                                        </p:animEffect>
                                      </p:childTnLst>
                                    </p:cTn>
                                  </p:par>
                                </p:childTnLst>
                              </p:cTn>
                            </p:par>
                            <p:par>
                              <p:cTn id="87" fill="hold">
                                <p:stCondLst>
                                  <p:cond delay="9300"/>
                                </p:stCondLst>
                                <p:childTnLst>
                                  <p:par>
                                    <p:cTn id="88" presetID="10" presetClass="entr" presetSubtype="0" fill="hold" grpId="0" nodeType="after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fade">
                                          <p:cBhvr>
                                            <p:cTn id="90" dur="500"/>
                                            <p:tgtEl>
                                              <p:spTgt spid="58"/>
                                            </p:tgtEl>
                                          </p:cBhvr>
                                        </p:animEffect>
                                      </p:childTnLst>
                                    </p:cTn>
                                  </p:par>
                                </p:childTnLst>
                              </p:cTn>
                            </p:par>
                            <p:par>
                              <p:cTn id="91" fill="hold">
                                <p:stCondLst>
                                  <p:cond delay="9800"/>
                                </p:stCondLst>
                                <p:childTnLst>
                                  <p:par>
                                    <p:cTn id="92" presetID="10" presetClass="entr" presetSubtype="0" fill="hold" grpId="0" nodeType="after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250"/>
                                            <p:tgtEl>
                                              <p:spTgt spid="53"/>
                                            </p:tgtEl>
                                          </p:cBhvr>
                                        </p:animEffect>
                                      </p:childTnLst>
                                    </p:cTn>
                                  </p:par>
                                </p:childTnLst>
                              </p:cTn>
                            </p:par>
                            <p:par>
                              <p:cTn id="95" fill="hold">
                                <p:stCondLst>
                                  <p:cond delay="10300"/>
                                </p:stCondLst>
                                <p:childTnLst>
                                  <p:par>
                                    <p:cTn id="96" presetID="10" presetClass="entr" presetSubtype="0" fill="hold" grpId="0" nodeType="afterEffect">
                                      <p:stCondLst>
                                        <p:cond delay="0"/>
                                      </p:stCondLst>
                                      <p:iterate type="lt">
                                        <p:tmPct val="10000"/>
                                      </p:iterate>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2" grpId="0" bldLvl="0" animBg="1"/>
          <p:bldP spid="43" grpId="0" bldLvl="0" animBg="1"/>
          <p:bldP spid="44" grpId="0" bldLvl="0" animBg="1"/>
          <p:bldP spid="48" grpId="0" bldLvl="0" animBg="1"/>
          <p:bldP spid="49" grpId="0" bldLvl="0" animBg="1"/>
          <p:bldP spid="50" grpId="0" bldLvl="0" animBg="1"/>
          <p:bldP spid="51" grpId="0" bldLvl="0" animBg="1"/>
          <p:bldP spid="52" grpId="0"/>
          <p:bldP spid="53" grpId="0"/>
          <p:bldP spid="54" grpId="0"/>
          <p:bldP spid="55" grpId="0"/>
          <p:bldP spid="56" grpId="0"/>
          <p:bldP spid="57" grpId="0"/>
          <p:bldP spid="58" grpId="0"/>
          <p:bldP spid="5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13"/>
          <a:stretch>
            <a:fillRect/>
          </a:stretch>
        </p:blipFill>
        <p:spPr>
          <a:xfrm>
            <a:off x="0" y="5727582"/>
            <a:ext cx="12192000" cy="1130418"/>
          </a:xfrm>
          <a:prstGeom prst="rect">
            <a:avLst/>
          </a:prstGeom>
        </p:spPr>
      </p:pic>
      <p:sp>
        <p:nvSpPr>
          <p:cNvPr id="2" name="矩形 1"/>
          <p:cNvSpPr/>
          <p:nvPr/>
        </p:nvSpPr>
        <p:spPr>
          <a:xfrm>
            <a:off x="1156590" y="198375"/>
            <a:ext cx="1723549"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中国抗战人物</a:t>
            </a:r>
          </a:p>
        </p:txBody>
      </p:sp>
      <p:grpSp>
        <p:nvGrpSpPr>
          <p:cNvPr id="5" name="PA-1022132"/>
          <p:cNvGrpSpPr/>
          <p:nvPr>
            <p:custDataLst>
              <p:tags r:id="rId1"/>
            </p:custDataLst>
          </p:nvPr>
        </p:nvGrpSpPr>
        <p:grpSpPr>
          <a:xfrm>
            <a:off x="2018364" y="2349368"/>
            <a:ext cx="8110022" cy="337805"/>
            <a:chOff x="665978" y="1491630"/>
            <a:chExt cx="7704856" cy="255096"/>
          </a:xfrm>
          <a:solidFill>
            <a:srgbClr val="C00000"/>
          </a:solidFill>
        </p:grpSpPr>
        <p:grpSp>
          <p:nvGrpSpPr>
            <p:cNvPr id="6" name="组合 5"/>
            <p:cNvGrpSpPr/>
            <p:nvPr/>
          </p:nvGrpSpPr>
          <p:grpSpPr>
            <a:xfrm>
              <a:off x="4118171" y="1491630"/>
              <a:ext cx="887762" cy="255096"/>
              <a:chOff x="3965502" y="1879809"/>
              <a:chExt cx="1193100" cy="342834"/>
            </a:xfrm>
            <a:grpFill/>
          </p:grpSpPr>
          <p:sp>
            <p:nvSpPr>
              <p:cNvPr id="10" name="PA-dark-star-shape_15445"/>
              <p:cNvSpPr>
                <a:spLocks noChangeAspect="1"/>
              </p:cNvSpPr>
              <p:nvPr>
                <p:custDataLst>
                  <p:tags r:id="rId6"/>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sp>
            <p:nvSpPr>
              <p:cNvPr id="11" name="PA-dark-star-shape_15445"/>
              <p:cNvSpPr>
                <a:spLocks noChangeAspect="1"/>
              </p:cNvSpPr>
              <p:nvPr>
                <p:custDataLst>
                  <p:tags r:id="rId7"/>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sp>
            <p:nvSpPr>
              <p:cNvPr id="12" name="PA-dark-star-shape_15445"/>
              <p:cNvSpPr>
                <a:spLocks noChangeAspect="1"/>
              </p:cNvSpPr>
              <p:nvPr>
                <p:custDataLst>
                  <p:tags r:id="rId8"/>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sp>
            <p:nvSpPr>
              <p:cNvPr id="13" name="PA-dark-star-shape_15445"/>
              <p:cNvSpPr>
                <a:spLocks noChangeAspect="1"/>
              </p:cNvSpPr>
              <p:nvPr>
                <p:custDataLst>
                  <p:tags r:id="rId9"/>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sp>
            <p:nvSpPr>
              <p:cNvPr id="14" name="PA-dark-star-shape_15445"/>
              <p:cNvSpPr>
                <a:spLocks noChangeAspect="1"/>
              </p:cNvSpPr>
              <p:nvPr>
                <p:custDataLst>
                  <p:tags r:id="rId10"/>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grpSp>
        <p:grpSp>
          <p:nvGrpSpPr>
            <p:cNvPr id="7" name="组合 6"/>
            <p:cNvGrpSpPr/>
            <p:nvPr/>
          </p:nvGrpSpPr>
          <p:grpSpPr>
            <a:xfrm>
              <a:off x="665978" y="1619178"/>
              <a:ext cx="7704856" cy="0"/>
              <a:chOff x="665978" y="2082167"/>
              <a:chExt cx="7704856" cy="0"/>
            </a:xfrm>
            <a:grpFill/>
          </p:grpSpPr>
          <p:cxnSp>
            <p:nvCxnSpPr>
              <p:cNvPr id="8" name="PA-直接连接符 7"/>
              <p:cNvCxnSpPr/>
              <p:nvPr>
                <p:custDataLst>
                  <p:tags r:id="rId4"/>
                </p:custDataLst>
              </p:nvPr>
            </p:nvCxnSpPr>
            <p:spPr>
              <a:xfrm>
                <a:off x="5148064" y="2082167"/>
                <a:ext cx="3222770" cy="0"/>
              </a:xfrm>
              <a:prstGeom prst="line">
                <a:avLst/>
              </a:prstGeom>
              <a:grpFill/>
              <a:ln w="15875" cap="flat" cmpd="sng" algn="ctr">
                <a:solidFill>
                  <a:srgbClr val="C00000"/>
                </a:solidFill>
                <a:prstDash val="solid"/>
                <a:miter lim="800000"/>
              </a:ln>
              <a:effectLst/>
            </p:spPr>
          </p:cxnSp>
          <p:cxnSp>
            <p:nvCxnSpPr>
              <p:cNvPr id="9" name="PA-直接连接符 8"/>
              <p:cNvCxnSpPr/>
              <p:nvPr>
                <p:custDataLst>
                  <p:tags r:id="rId5"/>
                </p:custDataLst>
              </p:nvPr>
            </p:nvCxnSpPr>
            <p:spPr>
              <a:xfrm>
                <a:off x="665978" y="2082167"/>
                <a:ext cx="3329958" cy="0"/>
              </a:xfrm>
              <a:prstGeom prst="line">
                <a:avLst/>
              </a:prstGeom>
              <a:grpFill/>
              <a:ln w="15875" cap="flat" cmpd="sng" algn="ctr">
                <a:solidFill>
                  <a:srgbClr val="C00000"/>
                </a:solidFill>
                <a:prstDash val="solid"/>
                <a:miter lim="800000"/>
              </a:ln>
              <a:effectLst/>
            </p:spPr>
          </p:cxnSp>
        </p:grpSp>
      </p:grpSp>
      <p:sp>
        <p:nvSpPr>
          <p:cNvPr id="15" name="PA-1022133"/>
          <p:cNvSpPr/>
          <p:nvPr>
            <p:custDataLst>
              <p:tags r:id="rId2"/>
            </p:custDataLst>
          </p:nvPr>
        </p:nvSpPr>
        <p:spPr>
          <a:xfrm>
            <a:off x="2350869" y="1554268"/>
            <a:ext cx="7490261" cy="662554"/>
          </a:xfrm>
          <a:prstGeom prst="rect">
            <a:avLst/>
          </a:prstGeom>
        </p:spPr>
        <p:txBody>
          <a:bodyPr wrap="square">
            <a:spAutoFit/>
          </a:bodyPr>
          <a:lstStyle/>
          <a:p>
            <a:pPr algn="ctr" defTabSz="914400" fontAlgn="base">
              <a:lnSpc>
                <a:spcPct val="150000"/>
              </a:lnSpc>
              <a:spcBef>
                <a:spcPct val="0"/>
              </a:spcBef>
              <a:spcAft>
                <a:spcPct val="0"/>
              </a:spcAft>
              <a:buFont typeface="Arial" panose="020B0604020202020204" pitchFamily="34" charset="0"/>
              <a:buNone/>
              <a:defRPr/>
            </a:pPr>
            <a:r>
              <a:rPr lang="zh-CN" altLang="en-US" sz="2800" b="1" dirty="0">
                <a:solidFill>
                  <a:srgbClr val="C00000"/>
                </a:solidFill>
                <a:latin typeface="阿里巴巴普惠体 R" panose="00020600040101010101" charset="-122"/>
                <a:ea typeface="阿里巴巴普惠体 R" panose="00020600040101010101" charset="-122"/>
                <a:cs typeface="+mn-ea"/>
                <a:sym typeface="+mn-lt"/>
              </a:rPr>
              <a:t>滔滔黄河卫华北 忠勇将军保黄河</a:t>
            </a:r>
            <a:r>
              <a:rPr lang="en-US" altLang="zh-CN" sz="2800" b="1" dirty="0">
                <a:solidFill>
                  <a:srgbClr val="C00000"/>
                </a:solidFill>
                <a:latin typeface="阿里巴巴普惠体 R" panose="00020600040101010101" charset="-122"/>
                <a:ea typeface="阿里巴巴普惠体 R" panose="00020600040101010101" charset="-122"/>
                <a:cs typeface="+mn-ea"/>
                <a:sym typeface="+mn-lt"/>
              </a:rPr>
              <a:t>——</a:t>
            </a:r>
            <a:r>
              <a:rPr lang="zh-CN" altLang="en-US" sz="2800" b="1" dirty="0">
                <a:solidFill>
                  <a:srgbClr val="C00000"/>
                </a:solidFill>
                <a:latin typeface="阿里巴巴普惠体 R" panose="00020600040101010101" charset="-122"/>
                <a:ea typeface="阿里巴巴普惠体 R" panose="00020600040101010101" charset="-122"/>
                <a:cs typeface="+mn-ea"/>
                <a:sym typeface="+mn-lt"/>
              </a:rPr>
              <a:t>卫立煌</a:t>
            </a:r>
          </a:p>
        </p:txBody>
      </p:sp>
      <p:sp>
        <p:nvSpPr>
          <p:cNvPr id="16" name="PA-1022136"/>
          <p:cNvSpPr/>
          <p:nvPr>
            <p:custDataLst>
              <p:tags r:id="rId3"/>
            </p:custDataLst>
          </p:nvPr>
        </p:nvSpPr>
        <p:spPr>
          <a:xfrm>
            <a:off x="1612367" y="2769807"/>
            <a:ext cx="8967264" cy="2639569"/>
          </a:xfrm>
          <a:prstGeom prst="rect">
            <a:avLst/>
          </a:prstGeom>
        </p:spPr>
        <p:txBody>
          <a:bodyPr wrap="square">
            <a:spAutoFit/>
          </a:bodyPr>
          <a:lstStyle/>
          <a:p>
            <a:pPr defTabSz="914400" fontAlgn="base">
              <a:lnSpc>
                <a:spcPct val="150000"/>
              </a:lnSpc>
              <a:spcBef>
                <a:spcPct val="0"/>
              </a:spcBef>
              <a:spcAft>
                <a:spcPct val="0"/>
              </a:spcAft>
              <a:defRPr/>
            </a:pPr>
            <a:r>
              <a:rPr lang="zh-CN" altLang="en-US" sz="1400" dirty="0">
                <a:solidFill>
                  <a:prstClr val="black"/>
                </a:solidFill>
                <a:latin typeface="阿里巴巴普惠体 R" panose="00020600040101010101" charset="-122"/>
                <a:ea typeface="阿里巴巴普惠体 R" panose="00020600040101010101" charset="-122"/>
                <a:cs typeface="+mn-ea"/>
                <a:sym typeface="+mn-lt"/>
              </a:rPr>
              <a:t>卫立煌（</a:t>
            </a:r>
            <a:r>
              <a:rPr lang="en-US" altLang="zh-CN" sz="1400" dirty="0">
                <a:solidFill>
                  <a:prstClr val="black"/>
                </a:solidFill>
                <a:latin typeface="阿里巴巴普惠体 R" panose="00020600040101010101" charset="-122"/>
                <a:ea typeface="阿里巴巴普惠体 R" panose="00020600040101010101" charset="-122"/>
                <a:cs typeface="+mn-ea"/>
                <a:sym typeface="+mn-lt"/>
              </a:rPr>
              <a:t>1897</a:t>
            </a:r>
            <a:r>
              <a:rPr lang="zh-CN" altLang="en-US" sz="1400" dirty="0">
                <a:solidFill>
                  <a:prstClr val="black"/>
                </a:solidFill>
                <a:latin typeface="阿里巴巴普惠体 R" panose="00020600040101010101" charset="-122"/>
                <a:ea typeface="阿里巴巴普惠体 R" panose="00020600040101010101" charset="-122"/>
                <a:cs typeface="+mn-ea"/>
                <a:sym typeface="+mn-lt"/>
              </a:rPr>
              <a:t>年</a:t>
            </a:r>
            <a:r>
              <a:rPr lang="en-US" altLang="zh-CN" sz="1400" dirty="0">
                <a:solidFill>
                  <a:prstClr val="black"/>
                </a:solidFill>
                <a:latin typeface="阿里巴巴普惠体 R" panose="00020600040101010101" charset="-122"/>
                <a:ea typeface="阿里巴巴普惠体 R" panose="00020600040101010101" charset="-122"/>
                <a:cs typeface="+mn-ea"/>
                <a:sym typeface="+mn-lt"/>
              </a:rPr>
              <a:t>2</a:t>
            </a:r>
            <a:r>
              <a:rPr lang="zh-CN" altLang="en-US" sz="1400" dirty="0">
                <a:solidFill>
                  <a:prstClr val="black"/>
                </a:solidFill>
                <a:latin typeface="阿里巴巴普惠体 R" panose="00020600040101010101" charset="-122"/>
                <a:ea typeface="阿里巴巴普惠体 R" panose="00020600040101010101" charset="-122"/>
                <a:cs typeface="+mn-ea"/>
                <a:sym typeface="+mn-lt"/>
              </a:rPr>
              <a:t>月</a:t>
            </a:r>
            <a:r>
              <a:rPr lang="en-US" altLang="zh-CN" sz="1400" dirty="0">
                <a:solidFill>
                  <a:prstClr val="black"/>
                </a:solidFill>
                <a:latin typeface="阿里巴巴普惠体 R" panose="00020600040101010101" charset="-122"/>
                <a:ea typeface="阿里巴巴普惠体 R" panose="00020600040101010101" charset="-122"/>
                <a:cs typeface="+mn-ea"/>
                <a:sym typeface="+mn-lt"/>
              </a:rPr>
              <a:t>16</a:t>
            </a:r>
            <a:r>
              <a:rPr lang="zh-CN" altLang="en-US" sz="1400" dirty="0">
                <a:solidFill>
                  <a:prstClr val="black"/>
                </a:solidFill>
                <a:latin typeface="阿里巴巴普惠体 R" panose="00020600040101010101" charset="-122"/>
                <a:ea typeface="阿里巴巴普惠体 R" panose="00020600040101010101" charset="-122"/>
                <a:cs typeface="+mn-ea"/>
                <a:sym typeface="+mn-lt"/>
              </a:rPr>
              <a:t>日～</a:t>
            </a:r>
            <a:r>
              <a:rPr lang="en-US" altLang="zh-CN" sz="1400" dirty="0">
                <a:solidFill>
                  <a:prstClr val="black"/>
                </a:solidFill>
                <a:latin typeface="阿里巴巴普惠体 R" panose="00020600040101010101" charset="-122"/>
                <a:ea typeface="阿里巴巴普惠体 R" panose="00020600040101010101" charset="-122"/>
                <a:cs typeface="+mn-ea"/>
                <a:sym typeface="+mn-lt"/>
              </a:rPr>
              <a:t>1960</a:t>
            </a:r>
            <a:r>
              <a:rPr lang="zh-CN" altLang="en-US" sz="1400" dirty="0">
                <a:solidFill>
                  <a:prstClr val="black"/>
                </a:solidFill>
                <a:latin typeface="阿里巴巴普惠体 R" panose="00020600040101010101" charset="-122"/>
                <a:ea typeface="阿里巴巴普惠体 R" panose="00020600040101010101" charset="-122"/>
                <a:cs typeface="+mn-ea"/>
                <a:sym typeface="+mn-lt"/>
              </a:rPr>
              <a:t>年</a:t>
            </a:r>
            <a:r>
              <a:rPr lang="en-US" altLang="zh-CN" sz="1400" dirty="0">
                <a:solidFill>
                  <a:prstClr val="black"/>
                </a:solidFill>
                <a:latin typeface="阿里巴巴普惠体 R" panose="00020600040101010101" charset="-122"/>
                <a:ea typeface="阿里巴巴普惠体 R" panose="00020600040101010101" charset="-122"/>
                <a:cs typeface="+mn-ea"/>
                <a:sym typeface="+mn-lt"/>
              </a:rPr>
              <a:t>1</a:t>
            </a:r>
            <a:r>
              <a:rPr lang="zh-CN" altLang="en-US" sz="1400" dirty="0">
                <a:solidFill>
                  <a:prstClr val="black"/>
                </a:solidFill>
                <a:latin typeface="阿里巴巴普惠体 R" panose="00020600040101010101" charset="-122"/>
                <a:ea typeface="阿里巴巴普惠体 R" panose="00020600040101010101" charset="-122"/>
                <a:cs typeface="+mn-ea"/>
                <a:sym typeface="+mn-lt"/>
              </a:rPr>
              <a:t>月</a:t>
            </a:r>
            <a:r>
              <a:rPr lang="en-US" altLang="zh-CN" sz="1400" dirty="0">
                <a:solidFill>
                  <a:prstClr val="black"/>
                </a:solidFill>
                <a:latin typeface="阿里巴巴普惠体 R" panose="00020600040101010101" charset="-122"/>
                <a:ea typeface="阿里巴巴普惠体 R" panose="00020600040101010101" charset="-122"/>
                <a:cs typeface="+mn-ea"/>
                <a:sym typeface="+mn-lt"/>
              </a:rPr>
              <a:t>17</a:t>
            </a:r>
            <a:r>
              <a:rPr lang="zh-CN" altLang="en-US" sz="1400" dirty="0">
                <a:solidFill>
                  <a:prstClr val="black"/>
                </a:solidFill>
                <a:latin typeface="阿里巴巴普惠体 R" panose="00020600040101010101" charset="-122"/>
                <a:ea typeface="阿里巴巴普惠体 R" panose="00020600040101010101" charset="-122"/>
                <a:cs typeface="+mn-ea"/>
                <a:sym typeface="+mn-lt"/>
              </a:rPr>
              <a:t>日），字俊如，又字辉珊，安徽省合肥县（现属包河区）人，中华民国高级将领，国军陆军二级上将，是蒋介石的“五虎上将”中的“虎将”。</a:t>
            </a:r>
          </a:p>
          <a:p>
            <a:pPr defTabSz="914400" fontAlgn="base">
              <a:lnSpc>
                <a:spcPct val="150000"/>
              </a:lnSpc>
              <a:spcBef>
                <a:spcPct val="0"/>
              </a:spcBef>
              <a:spcAft>
                <a:spcPct val="0"/>
              </a:spcAft>
              <a:defRPr/>
            </a:pPr>
            <a:r>
              <a:rPr lang="zh-CN" altLang="en-US" sz="1400" dirty="0">
                <a:solidFill>
                  <a:prstClr val="black"/>
                </a:solidFill>
                <a:latin typeface="阿里巴巴普惠体 R" panose="00020600040101010101" charset="-122"/>
                <a:ea typeface="阿里巴巴普惠体 R" panose="00020600040101010101" charset="-122"/>
                <a:cs typeface="+mn-ea"/>
                <a:sym typeface="+mn-lt"/>
              </a:rPr>
              <a:t>在中原大战中击败石友三解除了南京之围，在鄂豫皖“围剿”、镇压“闽变”分路暨主功、击败冈村宁次收复郑州、缅北滇西反攻战役（含强渡怒江战役）等一系列战役中取得了胜利。忻口会战亦破坏了日军的作战计划。日军华北最高司令官香月清司称其为“支那虎将 ”。史迪威在回忆录中称其为国民党军队中最能干的将领，美国出版的</a:t>
            </a:r>
            <a:r>
              <a:rPr lang="en-US" altLang="zh-CN" sz="1400" dirty="0">
                <a:solidFill>
                  <a:prstClr val="black"/>
                </a:solidFill>
                <a:latin typeface="阿里巴巴普惠体 R" panose="00020600040101010101" charset="-122"/>
                <a:ea typeface="阿里巴巴普惠体 R" panose="00020600040101010101" charset="-122"/>
                <a:cs typeface="+mn-ea"/>
                <a:sym typeface="+mn-lt"/>
              </a:rPr>
              <a:t>《</a:t>
            </a:r>
            <a:r>
              <a:rPr lang="zh-CN" altLang="en-US" sz="1400" dirty="0">
                <a:solidFill>
                  <a:prstClr val="black"/>
                </a:solidFill>
                <a:latin typeface="阿里巴巴普惠体 R" panose="00020600040101010101" charset="-122"/>
                <a:ea typeface="阿里巴巴普惠体 R" panose="00020600040101010101" charset="-122"/>
                <a:cs typeface="+mn-ea"/>
                <a:sym typeface="+mn-lt"/>
              </a:rPr>
              <a:t>中国人名大辞典</a:t>
            </a:r>
            <a:r>
              <a:rPr lang="en-US" altLang="zh-CN" sz="1400" dirty="0">
                <a:solidFill>
                  <a:prstClr val="black"/>
                </a:solidFill>
                <a:latin typeface="阿里巴巴普惠体 R" panose="00020600040101010101" charset="-122"/>
                <a:ea typeface="阿里巴巴普惠体 R" panose="00020600040101010101" charset="-122"/>
                <a:cs typeface="+mn-ea"/>
                <a:sym typeface="+mn-lt"/>
              </a:rPr>
              <a:t>》</a:t>
            </a:r>
            <a:r>
              <a:rPr lang="zh-CN" altLang="en-US" sz="1400" dirty="0">
                <a:solidFill>
                  <a:prstClr val="black"/>
                </a:solidFill>
                <a:latin typeface="阿里巴巴普惠体 R" panose="00020600040101010101" charset="-122"/>
                <a:ea typeface="阿里巴巴普惠体 R" panose="00020600040101010101" charset="-122"/>
                <a:cs typeface="+mn-ea"/>
                <a:sym typeface="+mn-lt"/>
              </a:rPr>
              <a:t>称其为“常胜将军”。建国后曾任国防委员会副主席，第二、三届全国政协常委，第二届人大代表，民革第三、四届中央委员会常委等职。</a:t>
            </a:r>
            <a:r>
              <a:rPr lang="en-US" altLang="zh-CN" sz="1400" dirty="0">
                <a:solidFill>
                  <a:prstClr val="black"/>
                </a:solidFill>
                <a:latin typeface="阿里巴巴普惠体 R" panose="00020600040101010101" charset="-122"/>
                <a:ea typeface="阿里巴巴普惠体 R" panose="00020600040101010101" charset="-122"/>
                <a:cs typeface="+mn-ea"/>
                <a:sym typeface="+mn-lt"/>
              </a:rPr>
              <a:t>1960</a:t>
            </a:r>
            <a:r>
              <a:rPr lang="zh-CN" altLang="en-US" sz="1400" dirty="0">
                <a:solidFill>
                  <a:prstClr val="black"/>
                </a:solidFill>
                <a:latin typeface="阿里巴巴普惠体 R" panose="00020600040101010101" charset="-122"/>
                <a:ea typeface="阿里巴巴普惠体 R" panose="00020600040101010101" charset="-122"/>
                <a:cs typeface="+mn-ea"/>
                <a:sym typeface="+mn-lt"/>
              </a:rPr>
              <a:t>年</a:t>
            </a:r>
            <a:r>
              <a:rPr lang="en-US" altLang="zh-CN" sz="1400" dirty="0">
                <a:solidFill>
                  <a:prstClr val="black"/>
                </a:solidFill>
                <a:latin typeface="阿里巴巴普惠体 R" panose="00020600040101010101" charset="-122"/>
                <a:ea typeface="阿里巴巴普惠体 R" panose="00020600040101010101" charset="-122"/>
                <a:cs typeface="+mn-ea"/>
                <a:sym typeface="+mn-lt"/>
              </a:rPr>
              <a:t>1</a:t>
            </a:r>
            <a:r>
              <a:rPr lang="zh-CN" altLang="en-US" sz="1400" dirty="0">
                <a:solidFill>
                  <a:prstClr val="black"/>
                </a:solidFill>
                <a:latin typeface="阿里巴巴普惠体 R" panose="00020600040101010101" charset="-122"/>
                <a:ea typeface="阿里巴巴普惠体 R" panose="00020600040101010101" charset="-122"/>
                <a:cs typeface="+mn-ea"/>
                <a:sym typeface="+mn-lt"/>
              </a:rPr>
              <a:t>月</a:t>
            </a:r>
            <a:r>
              <a:rPr lang="en-US" altLang="zh-CN" sz="1400" dirty="0">
                <a:solidFill>
                  <a:prstClr val="black"/>
                </a:solidFill>
                <a:latin typeface="阿里巴巴普惠体 R" panose="00020600040101010101" charset="-122"/>
                <a:ea typeface="阿里巴巴普惠体 R" panose="00020600040101010101" charset="-122"/>
                <a:cs typeface="+mn-ea"/>
                <a:sym typeface="+mn-lt"/>
              </a:rPr>
              <a:t>17</a:t>
            </a:r>
            <a:r>
              <a:rPr lang="zh-CN" altLang="en-US" sz="1400" dirty="0">
                <a:solidFill>
                  <a:prstClr val="black"/>
                </a:solidFill>
                <a:latin typeface="阿里巴巴普惠体 R" panose="00020600040101010101" charset="-122"/>
                <a:ea typeface="阿里巴巴普惠体 R" panose="00020600040101010101" charset="-122"/>
                <a:cs typeface="+mn-ea"/>
                <a:sym typeface="+mn-lt"/>
              </a:rPr>
              <a:t>日，因病在北京逝世，享年</a:t>
            </a:r>
            <a:r>
              <a:rPr lang="en-US" altLang="zh-CN" sz="1400" dirty="0">
                <a:solidFill>
                  <a:prstClr val="black"/>
                </a:solidFill>
                <a:latin typeface="阿里巴巴普惠体 R" panose="00020600040101010101" charset="-122"/>
                <a:ea typeface="阿里巴巴普惠体 R" panose="00020600040101010101" charset="-122"/>
                <a:cs typeface="+mn-ea"/>
                <a:sym typeface="+mn-lt"/>
              </a:rPr>
              <a:t>64</a:t>
            </a:r>
            <a:r>
              <a:rPr lang="zh-CN" altLang="en-US" sz="1400" dirty="0">
                <a:solidFill>
                  <a:prstClr val="black"/>
                </a:solidFill>
                <a:latin typeface="阿里巴巴普惠体 R" panose="00020600040101010101" charset="-122"/>
                <a:ea typeface="阿里巴巴普惠体 R" panose="00020600040101010101" charset="-122"/>
                <a:cs typeface="+mn-ea"/>
                <a:sym typeface="+mn-lt"/>
              </a:rPr>
              <a:t>岁，安葬于北京八宝山革命公墓。</a:t>
            </a:r>
          </a:p>
        </p:txBody>
      </p:sp>
      <p:pic>
        <p:nvPicPr>
          <p:cNvPr id="3" name="图片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4" name="图片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500"/>
                            </p:stCondLst>
                            <p:childTnLst>
                              <p:par>
                                <p:cTn id="15" presetID="18" presetClass="entr" presetSubtype="1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13"/>
          <a:stretch>
            <a:fillRect/>
          </a:stretch>
        </p:blipFill>
        <p:spPr>
          <a:xfrm>
            <a:off x="0" y="5727582"/>
            <a:ext cx="12192000" cy="1130418"/>
          </a:xfrm>
          <a:prstGeom prst="rect">
            <a:avLst/>
          </a:prstGeom>
        </p:spPr>
      </p:pic>
      <p:sp>
        <p:nvSpPr>
          <p:cNvPr id="2" name="矩形 1"/>
          <p:cNvSpPr/>
          <p:nvPr/>
        </p:nvSpPr>
        <p:spPr>
          <a:xfrm>
            <a:off x="1156590" y="198375"/>
            <a:ext cx="1723549"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中国抗战人物</a:t>
            </a:r>
          </a:p>
        </p:txBody>
      </p:sp>
      <p:grpSp>
        <p:nvGrpSpPr>
          <p:cNvPr id="5" name="PA-1022132"/>
          <p:cNvGrpSpPr/>
          <p:nvPr>
            <p:custDataLst>
              <p:tags r:id="rId1"/>
            </p:custDataLst>
          </p:nvPr>
        </p:nvGrpSpPr>
        <p:grpSpPr>
          <a:xfrm>
            <a:off x="2018364" y="2349368"/>
            <a:ext cx="8110022" cy="337805"/>
            <a:chOff x="665978" y="1491630"/>
            <a:chExt cx="7704856" cy="255096"/>
          </a:xfrm>
          <a:solidFill>
            <a:srgbClr val="C00000"/>
          </a:solidFill>
        </p:grpSpPr>
        <p:grpSp>
          <p:nvGrpSpPr>
            <p:cNvPr id="6" name="组合 5"/>
            <p:cNvGrpSpPr/>
            <p:nvPr/>
          </p:nvGrpSpPr>
          <p:grpSpPr>
            <a:xfrm>
              <a:off x="4118171" y="1491630"/>
              <a:ext cx="887762" cy="255096"/>
              <a:chOff x="3965502" y="1879809"/>
              <a:chExt cx="1193100" cy="342834"/>
            </a:xfrm>
            <a:grpFill/>
          </p:grpSpPr>
          <p:sp>
            <p:nvSpPr>
              <p:cNvPr id="10" name="PA-dark-star-shape_15445"/>
              <p:cNvSpPr>
                <a:spLocks noChangeAspect="1"/>
              </p:cNvSpPr>
              <p:nvPr>
                <p:custDataLst>
                  <p:tags r:id="rId6"/>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sp>
            <p:nvSpPr>
              <p:cNvPr id="11" name="PA-dark-star-shape_15445"/>
              <p:cNvSpPr>
                <a:spLocks noChangeAspect="1"/>
              </p:cNvSpPr>
              <p:nvPr>
                <p:custDataLst>
                  <p:tags r:id="rId7"/>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sp>
            <p:nvSpPr>
              <p:cNvPr id="12" name="PA-dark-star-shape_15445"/>
              <p:cNvSpPr>
                <a:spLocks noChangeAspect="1"/>
              </p:cNvSpPr>
              <p:nvPr>
                <p:custDataLst>
                  <p:tags r:id="rId8"/>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sp>
            <p:nvSpPr>
              <p:cNvPr id="13" name="PA-dark-star-shape_15445"/>
              <p:cNvSpPr>
                <a:spLocks noChangeAspect="1"/>
              </p:cNvSpPr>
              <p:nvPr>
                <p:custDataLst>
                  <p:tags r:id="rId9"/>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sp>
            <p:nvSpPr>
              <p:cNvPr id="14" name="PA-dark-star-shape_15445"/>
              <p:cNvSpPr>
                <a:spLocks noChangeAspect="1"/>
              </p:cNvSpPr>
              <p:nvPr>
                <p:custDataLst>
                  <p:tags r:id="rId10"/>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grpSp>
        <p:grpSp>
          <p:nvGrpSpPr>
            <p:cNvPr id="7" name="组合 6"/>
            <p:cNvGrpSpPr/>
            <p:nvPr/>
          </p:nvGrpSpPr>
          <p:grpSpPr>
            <a:xfrm>
              <a:off x="665978" y="1619178"/>
              <a:ext cx="7704856" cy="0"/>
              <a:chOff x="665978" y="2082167"/>
              <a:chExt cx="7704856" cy="0"/>
            </a:xfrm>
            <a:grpFill/>
          </p:grpSpPr>
          <p:cxnSp>
            <p:nvCxnSpPr>
              <p:cNvPr id="8" name="PA-直接连接符 7"/>
              <p:cNvCxnSpPr/>
              <p:nvPr>
                <p:custDataLst>
                  <p:tags r:id="rId4"/>
                </p:custDataLst>
              </p:nvPr>
            </p:nvCxnSpPr>
            <p:spPr>
              <a:xfrm>
                <a:off x="5148064" y="2082167"/>
                <a:ext cx="3222770" cy="0"/>
              </a:xfrm>
              <a:prstGeom prst="line">
                <a:avLst/>
              </a:prstGeom>
              <a:grpFill/>
              <a:ln w="15875" cap="flat" cmpd="sng" algn="ctr">
                <a:solidFill>
                  <a:srgbClr val="C00000"/>
                </a:solidFill>
                <a:prstDash val="solid"/>
                <a:miter lim="800000"/>
              </a:ln>
              <a:effectLst/>
            </p:spPr>
          </p:cxnSp>
          <p:cxnSp>
            <p:nvCxnSpPr>
              <p:cNvPr id="9" name="PA-直接连接符 8"/>
              <p:cNvCxnSpPr/>
              <p:nvPr>
                <p:custDataLst>
                  <p:tags r:id="rId5"/>
                </p:custDataLst>
              </p:nvPr>
            </p:nvCxnSpPr>
            <p:spPr>
              <a:xfrm>
                <a:off x="665978" y="2082167"/>
                <a:ext cx="3329958" cy="0"/>
              </a:xfrm>
              <a:prstGeom prst="line">
                <a:avLst/>
              </a:prstGeom>
              <a:grpFill/>
              <a:ln w="15875" cap="flat" cmpd="sng" algn="ctr">
                <a:solidFill>
                  <a:srgbClr val="C00000"/>
                </a:solidFill>
                <a:prstDash val="solid"/>
                <a:miter lim="800000"/>
              </a:ln>
              <a:effectLst/>
            </p:spPr>
          </p:cxnSp>
        </p:grpSp>
      </p:grpSp>
      <p:sp>
        <p:nvSpPr>
          <p:cNvPr id="15" name="PA-1022133"/>
          <p:cNvSpPr/>
          <p:nvPr>
            <p:custDataLst>
              <p:tags r:id="rId2"/>
            </p:custDataLst>
          </p:nvPr>
        </p:nvSpPr>
        <p:spPr>
          <a:xfrm>
            <a:off x="2350869" y="1554268"/>
            <a:ext cx="7490261" cy="662554"/>
          </a:xfrm>
          <a:prstGeom prst="rect">
            <a:avLst/>
          </a:prstGeom>
        </p:spPr>
        <p:txBody>
          <a:bodyPr wrap="square">
            <a:spAutoFit/>
          </a:bodyPr>
          <a:lstStyle/>
          <a:p>
            <a:pPr algn="ctr" fontAlgn="base">
              <a:lnSpc>
                <a:spcPct val="150000"/>
              </a:lnSpc>
              <a:spcBef>
                <a:spcPct val="0"/>
              </a:spcBef>
              <a:spcAft>
                <a:spcPct val="0"/>
              </a:spcAft>
              <a:defRPr/>
            </a:pPr>
            <a:r>
              <a:rPr lang="zh-CN" altLang="en-US" sz="2800" b="1" dirty="0">
                <a:solidFill>
                  <a:srgbClr val="C00000"/>
                </a:solidFill>
                <a:latin typeface="阿里巴巴普惠体 R" panose="00020600040101010101" charset="-122"/>
                <a:ea typeface="阿里巴巴普惠体 R" panose="00020600040101010101" charset="-122"/>
                <a:cs typeface="+mn-ea"/>
                <a:sym typeface="+mn-lt"/>
              </a:rPr>
              <a:t>一把镢头一枝枪 生产自给保中央</a:t>
            </a:r>
            <a:r>
              <a:rPr lang="en-US" altLang="zh-CN" sz="2800" b="1" dirty="0">
                <a:solidFill>
                  <a:srgbClr val="C00000"/>
                </a:solidFill>
                <a:latin typeface="阿里巴巴普惠体 R" panose="00020600040101010101" charset="-122"/>
                <a:ea typeface="阿里巴巴普惠体 R" panose="00020600040101010101" charset="-122"/>
                <a:cs typeface="+mn-ea"/>
                <a:sym typeface="+mn-lt"/>
              </a:rPr>
              <a:t>——</a:t>
            </a:r>
            <a:r>
              <a:rPr lang="zh-CN" altLang="en-US" sz="2800" b="1" dirty="0">
                <a:solidFill>
                  <a:srgbClr val="C00000"/>
                </a:solidFill>
                <a:latin typeface="阿里巴巴普惠体 R" panose="00020600040101010101" charset="-122"/>
                <a:ea typeface="阿里巴巴普惠体 R" panose="00020600040101010101" charset="-122"/>
                <a:cs typeface="+mn-ea"/>
                <a:sym typeface="+mn-lt"/>
              </a:rPr>
              <a:t>王 震</a:t>
            </a:r>
          </a:p>
        </p:txBody>
      </p:sp>
      <p:sp>
        <p:nvSpPr>
          <p:cNvPr id="16" name="PA-1022136"/>
          <p:cNvSpPr/>
          <p:nvPr>
            <p:custDataLst>
              <p:tags r:id="rId3"/>
            </p:custDataLst>
          </p:nvPr>
        </p:nvSpPr>
        <p:spPr>
          <a:xfrm>
            <a:off x="1612367" y="2769807"/>
            <a:ext cx="8967264" cy="2224776"/>
          </a:xfrm>
          <a:prstGeom prst="rect">
            <a:avLst/>
          </a:prstGeom>
        </p:spPr>
        <p:txBody>
          <a:bodyPr wrap="square">
            <a:spAutoFit/>
          </a:bodyPr>
          <a:lstStyle/>
          <a:p>
            <a:pPr fontAlgn="base">
              <a:lnSpc>
                <a:spcPct val="200000"/>
              </a:lnSpc>
              <a:spcBef>
                <a:spcPct val="0"/>
              </a:spcBef>
              <a:spcAft>
                <a:spcPct val="0"/>
              </a:spcAft>
              <a:defRPr/>
            </a:pPr>
            <a:r>
              <a:rPr lang="zh-CN" altLang="en-US" dirty="0">
                <a:solidFill>
                  <a:prstClr val="black"/>
                </a:solidFill>
                <a:latin typeface="阿里巴巴普惠体 R" panose="00020600040101010101" charset="-122"/>
                <a:ea typeface="阿里巴巴普惠体 R" panose="00020600040101010101" charset="-122"/>
                <a:cs typeface="+mn-ea"/>
                <a:sym typeface="+mn-lt"/>
              </a:rPr>
              <a:t>王震（</a:t>
            </a:r>
            <a:r>
              <a:rPr lang="en-US" altLang="zh-CN" dirty="0">
                <a:solidFill>
                  <a:prstClr val="black"/>
                </a:solidFill>
                <a:latin typeface="阿里巴巴普惠体 R" panose="00020600040101010101" charset="-122"/>
                <a:ea typeface="阿里巴巴普惠体 R" panose="00020600040101010101" charset="-122"/>
                <a:cs typeface="+mn-ea"/>
                <a:sym typeface="+mn-lt"/>
              </a:rPr>
              <a:t>1908</a:t>
            </a:r>
            <a:r>
              <a:rPr lang="zh-CN" altLang="en-US" dirty="0">
                <a:solidFill>
                  <a:prstClr val="black"/>
                </a:solidFill>
                <a:latin typeface="阿里巴巴普惠体 R" panose="00020600040101010101" charset="-122"/>
                <a:ea typeface="阿里巴巴普惠体 R" panose="00020600040101010101" charset="-122"/>
                <a:cs typeface="+mn-ea"/>
                <a:sym typeface="+mn-lt"/>
              </a:rPr>
              <a:t>年</a:t>
            </a:r>
            <a:r>
              <a:rPr lang="en-US" altLang="zh-CN" dirty="0">
                <a:solidFill>
                  <a:prstClr val="black"/>
                </a:solidFill>
                <a:latin typeface="阿里巴巴普惠体 R" panose="00020600040101010101" charset="-122"/>
                <a:ea typeface="阿里巴巴普惠体 R" panose="00020600040101010101" charset="-122"/>
                <a:cs typeface="+mn-ea"/>
                <a:sym typeface="+mn-lt"/>
              </a:rPr>
              <a:t>4</a:t>
            </a:r>
            <a:r>
              <a:rPr lang="zh-CN" altLang="en-US" dirty="0">
                <a:solidFill>
                  <a:prstClr val="black"/>
                </a:solidFill>
                <a:latin typeface="阿里巴巴普惠体 R" panose="00020600040101010101" charset="-122"/>
                <a:ea typeface="阿里巴巴普惠体 R" panose="00020600040101010101" charset="-122"/>
                <a:cs typeface="+mn-ea"/>
                <a:sym typeface="+mn-lt"/>
              </a:rPr>
              <a:t>月</a:t>
            </a:r>
            <a:r>
              <a:rPr lang="en-US" altLang="zh-CN" dirty="0">
                <a:solidFill>
                  <a:prstClr val="black"/>
                </a:solidFill>
                <a:latin typeface="阿里巴巴普惠体 R" panose="00020600040101010101" charset="-122"/>
                <a:ea typeface="阿里巴巴普惠体 R" panose="00020600040101010101" charset="-122"/>
                <a:cs typeface="+mn-ea"/>
                <a:sym typeface="+mn-lt"/>
              </a:rPr>
              <a:t>11</a:t>
            </a:r>
            <a:r>
              <a:rPr lang="zh-CN" altLang="en-US" dirty="0">
                <a:solidFill>
                  <a:prstClr val="black"/>
                </a:solidFill>
                <a:latin typeface="阿里巴巴普惠体 R" panose="00020600040101010101" charset="-122"/>
                <a:ea typeface="阿里巴巴普惠体 R" panose="00020600040101010101" charset="-122"/>
                <a:cs typeface="+mn-ea"/>
                <a:sym typeface="+mn-lt"/>
              </a:rPr>
              <a:t>日</a:t>
            </a:r>
            <a:r>
              <a:rPr lang="en-US" altLang="zh-CN" dirty="0">
                <a:solidFill>
                  <a:prstClr val="black"/>
                </a:solidFill>
                <a:latin typeface="阿里巴巴普惠体 R" panose="00020600040101010101" charset="-122"/>
                <a:ea typeface="阿里巴巴普惠体 R" panose="00020600040101010101" charset="-122"/>
                <a:cs typeface="+mn-ea"/>
                <a:sym typeface="+mn-lt"/>
              </a:rPr>
              <a:t>-1993</a:t>
            </a:r>
            <a:r>
              <a:rPr lang="zh-CN" altLang="en-US" dirty="0">
                <a:solidFill>
                  <a:prstClr val="black"/>
                </a:solidFill>
                <a:latin typeface="阿里巴巴普惠体 R" panose="00020600040101010101" charset="-122"/>
                <a:ea typeface="阿里巴巴普惠体 R" panose="00020600040101010101" charset="-122"/>
                <a:cs typeface="+mn-ea"/>
                <a:sym typeface="+mn-lt"/>
              </a:rPr>
              <a:t>年</a:t>
            </a:r>
            <a:r>
              <a:rPr lang="en-US" altLang="zh-CN" dirty="0">
                <a:solidFill>
                  <a:prstClr val="black"/>
                </a:solidFill>
                <a:latin typeface="阿里巴巴普惠体 R" panose="00020600040101010101" charset="-122"/>
                <a:ea typeface="阿里巴巴普惠体 R" panose="00020600040101010101" charset="-122"/>
                <a:cs typeface="+mn-ea"/>
                <a:sym typeface="+mn-lt"/>
              </a:rPr>
              <a:t>3</a:t>
            </a:r>
            <a:r>
              <a:rPr lang="zh-CN" altLang="en-US" dirty="0">
                <a:solidFill>
                  <a:prstClr val="black"/>
                </a:solidFill>
                <a:latin typeface="阿里巴巴普惠体 R" panose="00020600040101010101" charset="-122"/>
                <a:ea typeface="阿里巴巴普惠体 R" panose="00020600040101010101" charset="-122"/>
                <a:cs typeface="+mn-ea"/>
                <a:sym typeface="+mn-lt"/>
              </a:rPr>
              <a:t>月</a:t>
            </a:r>
            <a:r>
              <a:rPr lang="en-US" altLang="zh-CN" dirty="0">
                <a:solidFill>
                  <a:prstClr val="black"/>
                </a:solidFill>
                <a:latin typeface="阿里巴巴普惠体 R" panose="00020600040101010101" charset="-122"/>
                <a:ea typeface="阿里巴巴普惠体 R" panose="00020600040101010101" charset="-122"/>
                <a:cs typeface="+mn-ea"/>
                <a:sym typeface="+mn-lt"/>
              </a:rPr>
              <a:t>12</a:t>
            </a:r>
            <a:r>
              <a:rPr lang="zh-CN" altLang="en-US" dirty="0">
                <a:solidFill>
                  <a:prstClr val="black"/>
                </a:solidFill>
                <a:latin typeface="阿里巴巴普惠体 R" panose="00020600040101010101" charset="-122"/>
                <a:ea typeface="阿里巴巴普惠体 R" panose="00020600040101010101" charset="-122"/>
                <a:cs typeface="+mn-ea"/>
                <a:sym typeface="+mn-lt"/>
              </a:rPr>
              <a:t>日），湖南浏阳人。</a:t>
            </a:r>
            <a:r>
              <a:rPr lang="en-US" altLang="zh-CN" dirty="0">
                <a:solidFill>
                  <a:prstClr val="black"/>
                </a:solidFill>
                <a:latin typeface="阿里巴巴普惠体 R" panose="00020600040101010101" charset="-122"/>
                <a:ea typeface="阿里巴巴普惠体 R" panose="00020600040101010101" charset="-122"/>
                <a:cs typeface="+mn-ea"/>
                <a:sym typeface="+mn-lt"/>
              </a:rPr>
              <a:t>1924</a:t>
            </a:r>
            <a:r>
              <a:rPr lang="zh-CN" altLang="en-US" dirty="0">
                <a:solidFill>
                  <a:prstClr val="black"/>
                </a:solidFill>
                <a:latin typeface="阿里巴巴普惠体 R" panose="00020600040101010101" charset="-122"/>
                <a:ea typeface="阿里巴巴普惠体 R" panose="00020600040101010101" charset="-122"/>
                <a:cs typeface="+mn-ea"/>
                <a:sym typeface="+mn-lt"/>
              </a:rPr>
              <a:t>年参加工作。</a:t>
            </a:r>
            <a:r>
              <a:rPr lang="en-US" altLang="zh-CN" dirty="0">
                <a:solidFill>
                  <a:prstClr val="black"/>
                </a:solidFill>
                <a:latin typeface="阿里巴巴普惠体 R" panose="00020600040101010101" charset="-122"/>
                <a:ea typeface="阿里巴巴普惠体 R" panose="00020600040101010101" charset="-122"/>
                <a:cs typeface="+mn-ea"/>
                <a:sym typeface="+mn-lt"/>
              </a:rPr>
              <a:t>1927</a:t>
            </a:r>
            <a:r>
              <a:rPr lang="zh-CN" altLang="en-US" dirty="0">
                <a:solidFill>
                  <a:prstClr val="black"/>
                </a:solidFill>
                <a:latin typeface="阿里巴巴普惠体 R" panose="00020600040101010101" charset="-122"/>
                <a:ea typeface="阿里巴巴普惠体 R" panose="00020600040101010101" charset="-122"/>
                <a:cs typeface="+mn-ea"/>
                <a:sym typeface="+mn-lt"/>
              </a:rPr>
              <a:t>年加入共青团，同年转入中国共产党。</a:t>
            </a:r>
            <a:r>
              <a:rPr lang="en-US" altLang="zh-CN" dirty="0">
                <a:solidFill>
                  <a:prstClr val="black"/>
                </a:solidFill>
                <a:latin typeface="阿里巴巴普惠体 R" panose="00020600040101010101" charset="-122"/>
                <a:ea typeface="阿里巴巴普惠体 R" panose="00020600040101010101" charset="-122"/>
                <a:cs typeface="+mn-ea"/>
                <a:sym typeface="+mn-lt"/>
              </a:rPr>
              <a:t>1929</a:t>
            </a:r>
            <a:r>
              <a:rPr lang="zh-CN" altLang="en-US" dirty="0">
                <a:solidFill>
                  <a:prstClr val="black"/>
                </a:solidFill>
                <a:latin typeface="阿里巴巴普惠体 R" panose="00020600040101010101" charset="-122"/>
                <a:ea typeface="阿里巴巴普惠体 R" panose="00020600040101010101" charset="-122"/>
                <a:cs typeface="+mn-ea"/>
                <a:sym typeface="+mn-lt"/>
              </a:rPr>
              <a:t>年参加中国工农红军。上将军衔。曾任中共中央政治局委员、国务院副总理、中共中央军委委员、中央军委常委、中共中央党校校长、中华人民共和国副主席等职。他也是邓小平时期的“中共八大元老”之一。</a:t>
            </a:r>
          </a:p>
        </p:txBody>
      </p:sp>
      <p:pic>
        <p:nvPicPr>
          <p:cNvPr id="3" name="图片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4" name="图片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500"/>
                            </p:stCondLst>
                            <p:childTnLst>
                              <p:par>
                                <p:cTn id="15" presetID="18" presetClass="entr" presetSubtype="1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13"/>
          <a:stretch>
            <a:fillRect/>
          </a:stretch>
        </p:blipFill>
        <p:spPr>
          <a:xfrm>
            <a:off x="0" y="5727582"/>
            <a:ext cx="12192000" cy="1130418"/>
          </a:xfrm>
          <a:prstGeom prst="rect">
            <a:avLst/>
          </a:prstGeom>
        </p:spPr>
      </p:pic>
      <p:sp>
        <p:nvSpPr>
          <p:cNvPr id="2" name="矩形 1"/>
          <p:cNvSpPr/>
          <p:nvPr/>
        </p:nvSpPr>
        <p:spPr>
          <a:xfrm>
            <a:off x="1156590" y="198375"/>
            <a:ext cx="1723549"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中国抗战人物</a:t>
            </a:r>
          </a:p>
        </p:txBody>
      </p:sp>
      <p:grpSp>
        <p:nvGrpSpPr>
          <p:cNvPr id="5" name="PA-1022132"/>
          <p:cNvGrpSpPr/>
          <p:nvPr>
            <p:custDataLst>
              <p:tags r:id="rId1"/>
            </p:custDataLst>
          </p:nvPr>
        </p:nvGrpSpPr>
        <p:grpSpPr>
          <a:xfrm>
            <a:off x="2018364" y="2349368"/>
            <a:ext cx="8110022" cy="337805"/>
            <a:chOff x="665978" y="1491630"/>
            <a:chExt cx="7704856" cy="255096"/>
          </a:xfrm>
          <a:solidFill>
            <a:srgbClr val="C00000"/>
          </a:solidFill>
        </p:grpSpPr>
        <p:grpSp>
          <p:nvGrpSpPr>
            <p:cNvPr id="6" name="组合 5"/>
            <p:cNvGrpSpPr/>
            <p:nvPr/>
          </p:nvGrpSpPr>
          <p:grpSpPr>
            <a:xfrm>
              <a:off x="4118171" y="1491630"/>
              <a:ext cx="887762" cy="255096"/>
              <a:chOff x="3965502" y="1879809"/>
              <a:chExt cx="1193100" cy="342834"/>
            </a:xfrm>
            <a:grpFill/>
          </p:grpSpPr>
          <p:sp>
            <p:nvSpPr>
              <p:cNvPr id="10" name="PA-dark-star-shape_15445"/>
              <p:cNvSpPr>
                <a:spLocks noChangeAspect="1"/>
              </p:cNvSpPr>
              <p:nvPr>
                <p:custDataLst>
                  <p:tags r:id="rId6"/>
                </p:custDataLst>
              </p:nvPr>
            </p:nvSpPr>
            <p:spPr bwMode="auto">
              <a:xfrm>
                <a:off x="4391609" y="1879809"/>
                <a:ext cx="360781" cy="342834"/>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sp>
            <p:nvSpPr>
              <p:cNvPr id="11" name="PA-dark-star-shape_15445"/>
              <p:cNvSpPr>
                <a:spLocks noChangeAspect="1"/>
              </p:cNvSpPr>
              <p:nvPr>
                <p:custDataLst>
                  <p:tags r:id="rId7"/>
                </p:custDataLst>
              </p:nvPr>
            </p:nvSpPr>
            <p:spPr bwMode="auto">
              <a:xfrm>
                <a:off x="4771621"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sp>
            <p:nvSpPr>
              <p:cNvPr id="12" name="PA-dark-star-shape_15445"/>
              <p:cNvSpPr>
                <a:spLocks noChangeAspect="1"/>
              </p:cNvSpPr>
              <p:nvPr>
                <p:custDataLst>
                  <p:tags r:id="rId8"/>
                </p:custDataLst>
              </p:nvPr>
            </p:nvSpPr>
            <p:spPr bwMode="auto">
              <a:xfrm>
                <a:off x="4161559" y="1951407"/>
                <a:ext cx="210089" cy="199638"/>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sp>
            <p:nvSpPr>
              <p:cNvPr id="13" name="PA-dark-star-shape_15445"/>
              <p:cNvSpPr>
                <a:spLocks noChangeAspect="1"/>
              </p:cNvSpPr>
              <p:nvPr>
                <p:custDataLst>
                  <p:tags r:id="rId9"/>
                </p:custDataLst>
              </p:nvPr>
            </p:nvSpPr>
            <p:spPr bwMode="auto">
              <a:xfrm>
                <a:off x="396550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sp>
            <p:nvSpPr>
              <p:cNvPr id="14" name="PA-dark-star-shape_15445"/>
              <p:cNvSpPr>
                <a:spLocks noChangeAspect="1"/>
              </p:cNvSpPr>
              <p:nvPr>
                <p:custDataLst>
                  <p:tags r:id="rId10"/>
                </p:custDataLst>
              </p:nvPr>
            </p:nvSpPr>
            <p:spPr bwMode="auto">
              <a:xfrm>
                <a:off x="5037912" y="1993883"/>
                <a:ext cx="120690" cy="114687"/>
              </a:xfrm>
              <a:custGeom>
                <a:avLst/>
                <a:gdLst>
                  <a:gd name="T0" fmla="*/ 374 w 723"/>
                  <a:gd name="T1" fmla="*/ 21 h 688"/>
                  <a:gd name="T2" fmla="*/ 425 w 723"/>
                  <a:gd name="T3" fmla="*/ 232 h 688"/>
                  <a:gd name="T4" fmla="*/ 477 w 723"/>
                  <a:gd name="T5" fmla="*/ 270 h 688"/>
                  <a:gd name="T6" fmla="*/ 698 w 723"/>
                  <a:gd name="T7" fmla="*/ 256 h 688"/>
                  <a:gd name="T8" fmla="*/ 706 w 723"/>
                  <a:gd name="T9" fmla="*/ 280 h 688"/>
                  <a:gd name="T10" fmla="*/ 524 w 723"/>
                  <a:gd name="T11" fmla="*/ 388 h 688"/>
                  <a:gd name="T12" fmla="*/ 504 w 723"/>
                  <a:gd name="T13" fmla="*/ 450 h 688"/>
                  <a:gd name="T14" fmla="*/ 582 w 723"/>
                  <a:gd name="T15" fmla="*/ 661 h 688"/>
                  <a:gd name="T16" fmla="*/ 562 w 723"/>
                  <a:gd name="T17" fmla="*/ 675 h 688"/>
                  <a:gd name="T18" fmla="*/ 394 w 723"/>
                  <a:gd name="T19" fmla="*/ 527 h 688"/>
                  <a:gd name="T20" fmla="*/ 329 w 723"/>
                  <a:gd name="T21" fmla="*/ 527 h 688"/>
                  <a:gd name="T22" fmla="*/ 161 w 723"/>
                  <a:gd name="T23" fmla="*/ 675 h 688"/>
                  <a:gd name="T24" fmla="*/ 141 w 723"/>
                  <a:gd name="T25" fmla="*/ 661 h 688"/>
                  <a:gd name="T26" fmla="*/ 219 w 723"/>
                  <a:gd name="T27" fmla="*/ 450 h 688"/>
                  <a:gd name="T28" fmla="*/ 199 w 723"/>
                  <a:gd name="T29" fmla="*/ 388 h 688"/>
                  <a:gd name="T30" fmla="*/ 17 w 723"/>
                  <a:gd name="T31" fmla="*/ 280 h 688"/>
                  <a:gd name="T32" fmla="*/ 25 w 723"/>
                  <a:gd name="T33" fmla="*/ 256 h 688"/>
                  <a:gd name="T34" fmla="*/ 246 w 723"/>
                  <a:gd name="T35" fmla="*/ 270 h 688"/>
                  <a:gd name="T36" fmla="*/ 298 w 723"/>
                  <a:gd name="T37" fmla="*/ 232 h 688"/>
                  <a:gd name="T38" fmla="*/ 349 w 723"/>
                  <a:gd name="T39" fmla="*/ 21 h 688"/>
                  <a:gd name="T40" fmla="*/ 374 w 723"/>
                  <a:gd name="T41" fmla="*/ 2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3" h="688">
                    <a:moveTo>
                      <a:pt x="374" y="21"/>
                    </a:moveTo>
                    <a:lnTo>
                      <a:pt x="425" y="232"/>
                    </a:lnTo>
                    <a:cubicBezTo>
                      <a:pt x="431" y="253"/>
                      <a:pt x="455" y="270"/>
                      <a:pt x="477" y="270"/>
                    </a:cubicBezTo>
                    <a:lnTo>
                      <a:pt x="698" y="256"/>
                    </a:lnTo>
                    <a:cubicBezTo>
                      <a:pt x="720" y="256"/>
                      <a:pt x="723" y="267"/>
                      <a:pt x="706" y="280"/>
                    </a:cubicBezTo>
                    <a:lnTo>
                      <a:pt x="524" y="388"/>
                    </a:lnTo>
                    <a:cubicBezTo>
                      <a:pt x="506" y="401"/>
                      <a:pt x="497" y="429"/>
                      <a:pt x="504" y="450"/>
                    </a:cubicBezTo>
                    <a:lnTo>
                      <a:pt x="582" y="661"/>
                    </a:lnTo>
                    <a:cubicBezTo>
                      <a:pt x="589" y="682"/>
                      <a:pt x="580" y="688"/>
                      <a:pt x="562" y="675"/>
                    </a:cubicBezTo>
                    <a:lnTo>
                      <a:pt x="394" y="527"/>
                    </a:lnTo>
                    <a:cubicBezTo>
                      <a:pt x="376" y="514"/>
                      <a:pt x="347" y="514"/>
                      <a:pt x="329" y="527"/>
                    </a:cubicBezTo>
                    <a:lnTo>
                      <a:pt x="161" y="675"/>
                    </a:lnTo>
                    <a:cubicBezTo>
                      <a:pt x="143" y="688"/>
                      <a:pt x="134" y="682"/>
                      <a:pt x="141" y="661"/>
                    </a:cubicBezTo>
                    <a:lnTo>
                      <a:pt x="219" y="450"/>
                    </a:lnTo>
                    <a:cubicBezTo>
                      <a:pt x="226" y="429"/>
                      <a:pt x="217" y="401"/>
                      <a:pt x="199" y="388"/>
                    </a:cubicBezTo>
                    <a:lnTo>
                      <a:pt x="17" y="280"/>
                    </a:lnTo>
                    <a:cubicBezTo>
                      <a:pt x="0" y="267"/>
                      <a:pt x="3" y="256"/>
                      <a:pt x="25" y="256"/>
                    </a:cubicBezTo>
                    <a:lnTo>
                      <a:pt x="246" y="270"/>
                    </a:lnTo>
                    <a:cubicBezTo>
                      <a:pt x="268" y="270"/>
                      <a:pt x="291" y="253"/>
                      <a:pt x="298" y="232"/>
                    </a:cubicBezTo>
                    <a:lnTo>
                      <a:pt x="349" y="21"/>
                    </a:lnTo>
                    <a:cubicBezTo>
                      <a:pt x="356" y="0"/>
                      <a:pt x="367" y="0"/>
                      <a:pt x="374" y="21"/>
                    </a:cubicBezTo>
                    <a:close/>
                  </a:path>
                </a:pathLst>
              </a:custGeom>
              <a:grpFill/>
              <a:ln>
                <a:solidFill>
                  <a:srgbClr val="C00000"/>
                </a:solid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mn-ea"/>
                  <a:sym typeface="+mn-lt"/>
                </a:endParaRPr>
              </a:p>
            </p:txBody>
          </p:sp>
        </p:grpSp>
        <p:grpSp>
          <p:nvGrpSpPr>
            <p:cNvPr id="7" name="组合 6"/>
            <p:cNvGrpSpPr/>
            <p:nvPr/>
          </p:nvGrpSpPr>
          <p:grpSpPr>
            <a:xfrm>
              <a:off x="665978" y="1619178"/>
              <a:ext cx="7704856" cy="0"/>
              <a:chOff x="665978" y="2082167"/>
              <a:chExt cx="7704856" cy="0"/>
            </a:xfrm>
            <a:grpFill/>
          </p:grpSpPr>
          <p:cxnSp>
            <p:nvCxnSpPr>
              <p:cNvPr id="8" name="PA-直接连接符 7"/>
              <p:cNvCxnSpPr/>
              <p:nvPr>
                <p:custDataLst>
                  <p:tags r:id="rId4"/>
                </p:custDataLst>
              </p:nvPr>
            </p:nvCxnSpPr>
            <p:spPr>
              <a:xfrm>
                <a:off x="5148064" y="2082167"/>
                <a:ext cx="3222770" cy="0"/>
              </a:xfrm>
              <a:prstGeom prst="line">
                <a:avLst/>
              </a:prstGeom>
              <a:grpFill/>
              <a:ln w="15875" cap="flat" cmpd="sng" algn="ctr">
                <a:solidFill>
                  <a:srgbClr val="C00000"/>
                </a:solidFill>
                <a:prstDash val="solid"/>
                <a:miter lim="800000"/>
              </a:ln>
              <a:effectLst/>
            </p:spPr>
          </p:cxnSp>
          <p:cxnSp>
            <p:nvCxnSpPr>
              <p:cNvPr id="9" name="PA-直接连接符 8"/>
              <p:cNvCxnSpPr/>
              <p:nvPr>
                <p:custDataLst>
                  <p:tags r:id="rId5"/>
                </p:custDataLst>
              </p:nvPr>
            </p:nvCxnSpPr>
            <p:spPr>
              <a:xfrm>
                <a:off x="665978" y="2082167"/>
                <a:ext cx="3329958" cy="0"/>
              </a:xfrm>
              <a:prstGeom prst="line">
                <a:avLst/>
              </a:prstGeom>
              <a:grpFill/>
              <a:ln w="15875" cap="flat" cmpd="sng" algn="ctr">
                <a:solidFill>
                  <a:srgbClr val="C00000"/>
                </a:solidFill>
                <a:prstDash val="solid"/>
                <a:miter lim="800000"/>
              </a:ln>
              <a:effectLst/>
            </p:spPr>
          </p:cxnSp>
        </p:grpSp>
      </p:grpSp>
      <p:sp>
        <p:nvSpPr>
          <p:cNvPr id="15" name="PA-1022133"/>
          <p:cNvSpPr/>
          <p:nvPr>
            <p:custDataLst>
              <p:tags r:id="rId2"/>
            </p:custDataLst>
          </p:nvPr>
        </p:nvSpPr>
        <p:spPr>
          <a:xfrm>
            <a:off x="2350869" y="1554268"/>
            <a:ext cx="7490261" cy="662554"/>
          </a:xfrm>
          <a:prstGeom prst="rect">
            <a:avLst/>
          </a:prstGeom>
        </p:spPr>
        <p:txBody>
          <a:bodyPr wrap="square">
            <a:spAutoFit/>
          </a:bodyPr>
          <a:lstStyle/>
          <a:p>
            <a:pPr algn="ctr" fontAlgn="base">
              <a:lnSpc>
                <a:spcPct val="150000"/>
              </a:lnSpc>
              <a:spcBef>
                <a:spcPct val="0"/>
              </a:spcBef>
              <a:spcAft>
                <a:spcPct val="0"/>
              </a:spcAft>
              <a:defRPr/>
            </a:pPr>
            <a:r>
              <a:rPr lang="zh-CN" altLang="en-US" sz="2800" b="1" dirty="0">
                <a:solidFill>
                  <a:srgbClr val="C00000"/>
                </a:solidFill>
                <a:latin typeface="阿里巴巴普惠体 R" panose="00020600040101010101" charset="-122"/>
                <a:ea typeface="阿里巴巴普惠体 R" panose="00020600040101010101" charset="-122"/>
                <a:cs typeface="+mn-ea"/>
                <a:sym typeface="+mn-lt"/>
              </a:rPr>
              <a:t>太行浩气传千古 留得清漳吐血花</a:t>
            </a:r>
            <a:r>
              <a:rPr lang="en-US" altLang="zh-CN" sz="2800" b="1" dirty="0">
                <a:solidFill>
                  <a:srgbClr val="C00000"/>
                </a:solidFill>
                <a:latin typeface="阿里巴巴普惠体 R" panose="00020600040101010101" charset="-122"/>
                <a:ea typeface="阿里巴巴普惠体 R" panose="00020600040101010101" charset="-122"/>
                <a:cs typeface="+mn-ea"/>
                <a:sym typeface="+mn-lt"/>
              </a:rPr>
              <a:t>——</a:t>
            </a:r>
            <a:r>
              <a:rPr lang="zh-CN" altLang="en-US" sz="2800" b="1" dirty="0">
                <a:solidFill>
                  <a:srgbClr val="C00000"/>
                </a:solidFill>
                <a:latin typeface="阿里巴巴普惠体 R" panose="00020600040101010101" charset="-122"/>
                <a:ea typeface="阿里巴巴普惠体 R" panose="00020600040101010101" charset="-122"/>
                <a:cs typeface="+mn-ea"/>
                <a:sym typeface="+mn-lt"/>
              </a:rPr>
              <a:t>左 权</a:t>
            </a:r>
          </a:p>
        </p:txBody>
      </p:sp>
      <p:sp>
        <p:nvSpPr>
          <p:cNvPr id="16" name="PA-1022136"/>
          <p:cNvSpPr/>
          <p:nvPr>
            <p:custDataLst>
              <p:tags r:id="rId3"/>
            </p:custDataLst>
          </p:nvPr>
        </p:nvSpPr>
        <p:spPr>
          <a:xfrm>
            <a:off x="1612367" y="2769807"/>
            <a:ext cx="8967264" cy="2778774"/>
          </a:xfrm>
          <a:prstGeom prst="rect">
            <a:avLst/>
          </a:prstGeom>
        </p:spPr>
        <p:txBody>
          <a:bodyPr wrap="square">
            <a:spAutoFit/>
          </a:bodyPr>
          <a:lstStyle/>
          <a:p>
            <a:pPr fontAlgn="base">
              <a:lnSpc>
                <a:spcPct val="200000"/>
              </a:lnSpc>
              <a:spcBef>
                <a:spcPct val="0"/>
              </a:spcBef>
              <a:spcAft>
                <a:spcPct val="0"/>
              </a:spcAft>
              <a:defRPr/>
            </a:pPr>
            <a:r>
              <a:rPr lang="en-US" altLang="zh-CN" dirty="0">
                <a:solidFill>
                  <a:prstClr val="black"/>
                </a:solidFill>
                <a:latin typeface="阿里巴巴普惠体 R" panose="00020600040101010101" charset="-122"/>
                <a:ea typeface="阿里巴巴普惠体 R" panose="00020600040101010101" charset="-122"/>
                <a:cs typeface="+mn-ea"/>
                <a:sym typeface="+mn-lt"/>
              </a:rPr>
              <a:t>1925</a:t>
            </a:r>
            <a:r>
              <a:rPr lang="zh-CN" altLang="en-US" dirty="0">
                <a:solidFill>
                  <a:prstClr val="black"/>
                </a:solidFill>
                <a:latin typeface="阿里巴巴普惠体 R" panose="00020600040101010101" charset="-122"/>
                <a:ea typeface="阿里巴巴普惠体 R" panose="00020600040101010101" charset="-122"/>
                <a:cs typeface="+mn-ea"/>
                <a:sym typeface="+mn-lt"/>
              </a:rPr>
              <a:t>年，左权加入中国共产党，赴苏联学习；</a:t>
            </a:r>
            <a:r>
              <a:rPr lang="en-US" altLang="zh-CN" dirty="0">
                <a:solidFill>
                  <a:prstClr val="black"/>
                </a:solidFill>
                <a:latin typeface="阿里巴巴普惠体 R" panose="00020600040101010101" charset="-122"/>
                <a:ea typeface="阿里巴巴普惠体 R" panose="00020600040101010101" charset="-122"/>
                <a:cs typeface="+mn-ea"/>
                <a:sym typeface="+mn-lt"/>
              </a:rPr>
              <a:t>1934</a:t>
            </a:r>
            <a:r>
              <a:rPr lang="zh-CN" altLang="en-US" dirty="0">
                <a:solidFill>
                  <a:prstClr val="black"/>
                </a:solidFill>
                <a:latin typeface="阿里巴巴普惠体 R" panose="00020600040101010101" charset="-122"/>
                <a:ea typeface="阿里巴巴普惠体 R" panose="00020600040101010101" charset="-122"/>
                <a:cs typeface="+mn-ea"/>
                <a:sym typeface="+mn-lt"/>
              </a:rPr>
              <a:t>年，参加长征；</a:t>
            </a:r>
            <a:r>
              <a:rPr lang="en-US" altLang="zh-CN" dirty="0">
                <a:solidFill>
                  <a:prstClr val="black"/>
                </a:solidFill>
                <a:latin typeface="阿里巴巴普惠体 R" panose="00020600040101010101" charset="-122"/>
                <a:ea typeface="阿里巴巴普惠体 R" panose="00020600040101010101" charset="-122"/>
                <a:cs typeface="+mn-ea"/>
                <a:sym typeface="+mn-lt"/>
              </a:rPr>
              <a:t>1936</a:t>
            </a:r>
            <a:r>
              <a:rPr lang="zh-CN" altLang="en-US" dirty="0">
                <a:solidFill>
                  <a:prstClr val="black"/>
                </a:solidFill>
                <a:latin typeface="阿里巴巴普惠体 R" panose="00020600040101010101" charset="-122"/>
                <a:ea typeface="阿里巴巴普惠体 R" panose="00020600040101010101" charset="-122"/>
                <a:cs typeface="+mn-ea"/>
                <a:sym typeface="+mn-lt"/>
              </a:rPr>
              <a:t>年，任红一军团代理军团长。抗日战争爆发后，左权历任八路军副总参谋长、八路军前方总部参谋长等职务，协助指挥八路军取得百团大战等战役的胜利。</a:t>
            </a:r>
            <a:r>
              <a:rPr lang="en-US" altLang="zh-CN" dirty="0">
                <a:solidFill>
                  <a:prstClr val="black"/>
                </a:solidFill>
                <a:latin typeface="阿里巴巴普惠体 R" panose="00020600040101010101" charset="-122"/>
                <a:ea typeface="阿里巴巴普惠体 R" panose="00020600040101010101" charset="-122"/>
                <a:cs typeface="+mn-ea"/>
                <a:sym typeface="+mn-lt"/>
              </a:rPr>
              <a:t>1942</a:t>
            </a:r>
            <a:r>
              <a:rPr lang="zh-CN" altLang="en-US" dirty="0">
                <a:solidFill>
                  <a:prstClr val="black"/>
                </a:solidFill>
                <a:latin typeface="阿里巴巴普惠体 R" panose="00020600040101010101" charset="-122"/>
                <a:ea typeface="阿里巴巴普惠体 R" panose="00020600040101010101" charset="-122"/>
                <a:cs typeface="+mn-ea"/>
                <a:sym typeface="+mn-lt"/>
              </a:rPr>
              <a:t>年</a:t>
            </a:r>
            <a:r>
              <a:rPr lang="en-US" altLang="zh-CN" dirty="0">
                <a:solidFill>
                  <a:prstClr val="black"/>
                </a:solidFill>
                <a:latin typeface="阿里巴巴普惠体 R" panose="00020600040101010101" charset="-122"/>
                <a:ea typeface="阿里巴巴普惠体 R" panose="00020600040101010101" charset="-122"/>
                <a:cs typeface="+mn-ea"/>
                <a:sym typeface="+mn-lt"/>
              </a:rPr>
              <a:t>5</a:t>
            </a:r>
            <a:r>
              <a:rPr lang="zh-CN" altLang="en-US" dirty="0">
                <a:solidFill>
                  <a:prstClr val="black"/>
                </a:solidFill>
                <a:latin typeface="阿里巴巴普惠体 R" panose="00020600040101010101" charset="-122"/>
                <a:ea typeface="阿里巴巴普惠体 R" panose="00020600040101010101" charset="-122"/>
                <a:cs typeface="+mn-ea"/>
                <a:sym typeface="+mn-lt"/>
              </a:rPr>
              <a:t>月，日军对太行抗日根据地发动大“扫荡”，左权指挥部队掩护中共中央北方局和八路军总部等机关突围转移，不幸壮烈殉国，年仅</a:t>
            </a:r>
            <a:r>
              <a:rPr lang="en-US" altLang="zh-CN" dirty="0">
                <a:solidFill>
                  <a:prstClr val="black"/>
                </a:solidFill>
                <a:latin typeface="阿里巴巴普惠体 R" panose="00020600040101010101" charset="-122"/>
                <a:ea typeface="阿里巴巴普惠体 R" panose="00020600040101010101" charset="-122"/>
                <a:cs typeface="+mn-ea"/>
                <a:sym typeface="+mn-lt"/>
              </a:rPr>
              <a:t>37</a:t>
            </a:r>
            <a:r>
              <a:rPr lang="zh-CN" altLang="en-US" dirty="0">
                <a:solidFill>
                  <a:prstClr val="black"/>
                </a:solidFill>
                <a:latin typeface="阿里巴巴普惠体 R" panose="00020600040101010101" charset="-122"/>
                <a:ea typeface="阿里巴巴普惠体 R" panose="00020600040101010101" charset="-122"/>
                <a:cs typeface="+mn-ea"/>
                <a:sym typeface="+mn-lt"/>
              </a:rPr>
              <a:t>岁</a:t>
            </a:r>
          </a:p>
        </p:txBody>
      </p:sp>
      <p:pic>
        <p:nvPicPr>
          <p:cNvPr id="3" name="图片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4" name="图片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500"/>
                            </p:stCondLst>
                            <p:childTnLst>
                              <p:par>
                                <p:cTn id="15" presetID="18" presetClass="entr" presetSubtype="12"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downLeft)">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069"/>
            <a:ext cx="4499790" cy="1613275"/>
          </a:xfrm>
          <a:prstGeom prst="rect">
            <a:avLst/>
          </a:prstGeom>
        </p:spPr>
      </p:pic>
      <p:pic>
        <p:nvPicPr>
          <p:cNvPr id="14" name="图片 13" descr="图片包含 文字&#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145" y="4301151"/>
            <a:ext cx="2769833" cy="2040279"/>
          </a:xfrm>
          <a:prstGeom prst="rect">
            <a:avLst/>
          </a:prstGeom>
        </p:spPr>
      </p:pic>
      <p:pic>
        <p:nvPicPr>
          <p:cNvPr id="15" name="图片 14" descr="图片包含 文字&#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84688" y="4301151"/>
            <a:ext cx="2769833" cy="2040279"/>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1" y="5118498"/>
            <a:ext cx="12192001" cy="1739502"/>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289" y="5046363"/>
            <a:ext cx="1864584" cy="1662529"/>
          </a:xfrm>
          <a:prstGeom prst="rect">
            <a:avLst/>
          </a:prstGeom>
        </p:spPr>
      </p:pic>
      <p:pic>
        <p:nvPicPr>
          <p:cNvPr id="27" name="图片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9648" y="3600739"/>
            <a:ext cx="861722" cy="443376"/>
          </a:xfrm>
          <a:prstGeom prst="rect">
            <a:avLst/>
          </a:prstGeom>
        </p:spPr>
      </p:pic>
      <p:pic>
        <p:nvPicPr>
          <p:cNvPr id="28" name="图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238062" y="3595892"/>
            <a:ext cx="861722" cy="443376"/>
          </a:xfrm>
          <a:prstGeom prst="rect">
            <a:avLst/>
          </a:prstGeom>
        </p:spPr>
      </p:pic>
      <p:sp>
        <p:nvSpPr>
          <p:cNvPr id="2" name="文本框 1"/>
          <p:cNvSpPr txBox="1"/>
          <p:nvPr/>
        </p:nvSpPr>
        <p:spPr>
          <a:xfrm>
            <a:off x="1671320" y="2133177"/>
            <a:ext cx="9237980" cy="1322070"/>
          </a:xfrm>
          <a:prstGeom prst="rect">
            <a:avLst/>
          </a:prstGeom>
          <a:noFill/>
          <a:ln w="9525">
            <a:noFill/>
          </a:ln>
        </p:spPr>
        <p:txBody>
          <a:bodyPr wrap="square">
            <a:spAutoFit/>
          </a:bodyPr>
          <a:lstStyle/>
          <a:p>
            <a:pPr algn="ctr"/>
            <a:r>
              <a:rPr lang="zh-CN" altLang="en-US" sz="8000" b="1" dirty="0">
                <a:ln>
                  <a:noFill/>
                </a:ln>
                <a:solidFill>
                  <a:srgbClr val="BF1C20"/>
                </a:solidFill>
                <a:latin typeface="阿里巴巴普惠体 R" panose="00020600040101010101" charset="-122"/>
                <a:ea typeface="阿里巴巴普惠体 R" panose="00020600040101010101" charset="-122"/>
              </a:rPr>
              <a:t>抗战胜利铭记历史</a:t>
            </a:r>
          </a:p>
        </p:txBody>
      </p:sp>
      <p:sp>
        <p:nvSpPr>
          <p:cNvPr id="3" name="文本框 2"/>
          <p:cNvSpPr txBox="1"/>
          <p:nvPr/>
        </p:nvSpPr>
        <p:spPr>
          <a:xfrm>
            <a:off x="4788498" y="3574379"/>
            <a:ext cx="2698175" cy="523220"/>
          </a:xfrm>
          <a:prstGeom prst="rect">
            <a:avLst/>
          </a:prstGeom>
          <a:noFill/>
        </p:spPr>
        <p:txBody>
          <a:bodyPr wrap="none" rtlCol="0">
            <a:spAutoFit/>
          </a:bodyPr>
          <a:lstStyle/>
          <a:p>
            <a:r>
              <a:rPr lang="zh-CN" altLang="en-US" sz="2800" b="1" dirty="0">
                <a:solidFill>
                  <a:srgbClr val="D0000E"/>
                </a:solidFill>
                <a:latin typeface="阿里巴巴普惠体 R" panose="00020600040101010101" charset="-122"/>
                <a:ea typeface="阿里巴巴普惠体 R" panose="00020600040101010101" charset="-122"/>
                <a:cs typeface="阿里巴巴普惠体 R" panose="00020600040101010101" charset="-122"/>
              </a:rPr>
              <a:t>感谢您观看再见</a:t>
            </a:r>
            <a:endParaRPr lang="en-US" altLang="zh-CN" sz="2800" b="1" dirty="0">
              <a:solidFill>
                <a:srgbClr val="D0000E"/>
              </a:solidFill>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par>
                          <p:cTn id="25" fill="hold">
                            <p:stCondLst>
                              <p:cond delay="2500"/>
                            </p:stCondLst>
                            <p:childTnLst>
                              <p:par>
                                <p:cTn id="26" presetID="31" presetClass="entr" presetSubtype="0"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 calcmode="lin" valueType="num">
                                      <p:cBhvr>
                                        <p:cTn id="30" dur="1000" fill="hold"/>
                                        <p:tgtEl>
                                          <p:spTgt spid="19"/>
                                        </p:tgtEl>
                                        <p:attrNameLst>
                                          <p:attrName>style.rotation</p:attrName>
                                        </p:attrNameLst>
                                      </p:cBhvr>
                                      <p:tavLst>
                                        <p:tav tm="0">
                                          <p:val>
                                            <p:fltVal val="90"/>
                                          </p:val>
                                        </p:tav>
                                        <p:tav tm="100000">
                                          <p:val>
                                            <p:fltVal val="0"/>
                                          </p:val>
                                        </p:tav>
                                      </p:tavLst>
                                    </p:anim>
                                    <p:animEffect transition="in" filter="fade">
                                      <p:cBhvr>
                                        <p:cTn id="31" dur="1000"/>
                                        <p:tgtEl>
                                          <p:spTgt spid="19"/>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par>
                                <p:cTn id="36" presetID="14" presetClass="entr" presetSubtype="1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randombar(horizontal)">
                                      <p:cBhvr>
                                        <p:cTn id="38" dur="500"/>
                                        <p:tgtEl>
                                          <p:spTgt spid="28"/>
                                        </p:tgtEl>
                                      </p:cBhvr>
                                    </p:animEffect>
                                  </p:childTnLst>
                                </p:cTn>
                              </p:par>
                            </p:childTnLst>
                          </p:cTn>
                        </p:par>
                        <p:par>
                          <p:cTn id="39" fill="hold">
                            <p:stCondLst>
                              <p:cond delay="4000"/>
                            </p:stCondLst>
                            <p:childTnLst>
                              <p:par>
                                <p:cTn id="40" presetID="16" presetClass="entr" presetSubtype="21"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par>
                          <p:cTn id="43" fill="hold">
                            <p:stCondLst>
                              <p:cond delay="4500"/>
                            </p:stCondLst>
                            <p:childTnLst>
                              <p:par>
                                <p:cTn id="44" presetID="16" presetClass="entr" presetSubtype="2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31" name="图片 30"/>
          <p:cNvPicPr>
            <a:picLocks noChangeAspect="1"/>
          </p:cNvPicPr>
          <p:nvPr/>
        </p:nvPicPr>
        <p:blipFill rotWithShape="1">
          <a:blip r:embed="rId5"/>
          <a:srcRect/>
          <a:stretch>
            <a:fillRect/>
          </a:stretch>
        </p:blipFill>
        <p:spPr>
          <a:xfrm>
            <a:off x="7323245" y="1239856"/>
            <a:ext cx="2180493" cy="709247"/>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0" y="-1069"/>
            <a:ext cx="4499790" cy="1613275"/>
          </a:xfrm>
          <a:prstGeom prst="rect">
            <a:avLst/>
          </a:prstGeom>
        </p:spPr>
      </p:pic>
      <p:grpSp>
        <p:nvGrpSpPr>
          <p:cNvPr id="17" name="组合 16"/>
          <p:cNvGrpSpPr/>
          <p:nvPr/>
        </p:nvGrpSpPr>
        <p:grpSpPr>
          <a:xfrm>
            <a:off x="4868756" y="2167408"/>
            <a:ext cx="6329867" cy="536203"/>
            <a:chOff x="5131595" y="2451585"/>
            <a:chExt cx="6329867" cy="536203"/>
          </a:xfrm>
        </p:grpSpPr>
        <p:sp>
          <p:nvSpPr>
            <p:cNvPr id="20" name="流程图: 可选过程 19"/>
            <p:cNvSpPr/>
            <p:nvPr/>
          </p:nvSpPr>
          <p:spPr>
            <a:xfrm>
              <a:off x="5699154" y="2451585"/>
              <a:ext cx="4115002" cy="536203"/>
            </a:xfrm>
            <a:prstGeom prst="flowChartAlternateProcess">
              <a:avLst/>
            </a:prstGeom>
            <a:solidFill>
              <a:schemeClr val="bg1"/>
            </a:solidFill>
            <a:ln>
              <a:solidFill>
                <a:srgbClr val="D0000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1" name="流程图: 可选过程 20"/>
            <p:cNvSpPr/>
            <p:nvPr/>
          </p:nvSpPr>
          <p:spPr>
            <a:xfrm>
              <a:off x="5131595" y="2451585"/>
              <a:ext cx="768637" cy="536203"/>
            </a:xfrm>
            <a:prstGeom prst="flowChartAlternateProcess">
              <a:avLst/>
            </a:prstGeom>
            <a:gradFill>
              <a:gsLst>
                <a:gs pos="100000">
                  <a:srgbClr val="C00000"/>
                </a:gs>
                <a:gs pos="100000">
                  <a:srgbClr val="FF3300"/>
                </a:gs>
              </a:gsLst>
              <a:lin ang="5400000" scaled="1"/>
            </a:gradFill>
            <a:ln>
              <a:solidFill>
                <a:srgbClr val="D0000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2" name="文本框 21"/>
            <p:cNvSpPr txBox="1"/>
            <p:nvPr/>
          </p:nvSpPr>
          <p:spPr>
            <a:xfrm>
              <a:off x="6021256" y="2475697"/>
              <a:ext cx="5440206" cy="461665"/>
            </a:xfrm>
            <a:prstGeom prst="rect">
              <a:avLst/>
            </a:prstGeom>
            <a:noFill/>
          </p:spPr>
          <p:txBody>
            <a:bodyPr wrap="square" rtlCol="0">
              <a:spAutoFit/>
            </a:bodyPr>
            <a:lstStyle/>
            <a:p>
              <a:r>
                <a:rPr lang="zh-CN" altLang="en-US" sz="2400" b="1"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节日介绍</a:t>
              </a:r>
            </a:p>
          </p:txBody>
        </p:sp>
        <p:sp>
          <p:nvSpPr>
            <p:cNvPr id="23" name="文本框 22"/>
            <p:cNvSpPr txBox="1"/>
            <p:nvPr/>
          </p:nvSpPr>
          <p:spPr>
            <a:xfrm>
              <a:off x="5274377" y="2474647"/>
              <a:ext cx="546945" cy="461665"/>
            </a:xfrm>
            <a:prstGeom prst="rect">
              <a:avLst/>
            </a:prstGeom>
            <a:noFill/>
          </p:spPr>
          <p:txBody>
            <a:bodyPr wrap="none" rtlCol="0">
              <a:spAutoFit/>
            </a:bodyPr>
            <a:lstStyle/>
            <a:p>
              <a:r>
                <a:rPr lang="en-US" altLang="zh-CN"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01</a:t>
              </a:r>
              <a:endParaRPr lang="zh-CN" altLang="en-US"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4" name="组合 23"/>
          <p:cNvGrpSpPr/>
          <p:nvPr/>
        </p:nvGrpSpPr>
        <p:grpSpPr>
          <a:xfrm>
            <a:off x="4868758" y="2862315"/>
            <a:ext cx="5075421" cy="536203"/>
            <a:chOff x="5131596" y="3178288"/>
            <a:chExt cx="5075421" cy="536203"/>
          </a:xfrm>
        </p:grpSpPr>
        <p:sp>
          <p:nvSpPr>
            <p:cNvPr id="25" name="流程图: 可选过程 24"/>
            <p:cNvSpPr/>
            <p:nvPr/>
          </p:nvSpPr>
          <p:spPr>
            <a:xfrm>
              <a:off x="5588796" y="3178288"/>
              <a:ext cx="4225360" cy="536203"/>
            </a:xfrm>
            <a:prstGeom prst="flowChartAlternateProcess">
              <a:avLst/>
            </a:prstGeom>
            <a:solidFill>
              <a:schemeClr val="bg1"/>
            </a:solidFill>
            <a:ln>
              <a:solidFill>
                <a:srgbClr val="D0000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6" name="流程图: 可选过程 25"/>
            <p:cNvSpPr/>
            <p:nvPr/>
          </p:nvSpPr>
          <p:spPr>
            <a:xfrm>
              <a:off x="5131596" y="3178288"/>
              <a:ext cx="768636" cy="536203"/>
            </a:xfrm>
            <a:prstGeom prst="flowChartAlternateProcess">
              <a:avLst/>
            </a:prstGeom>
            <a:gradFill>
              <a:gsLst>
                <a:gs pos="6000">
                  <a:srgbClr val="C00000"/>
                </a:gs>
                <a:gs pos="0">
                  <a:srgbClr val="FF3300"/>
                </a:gs>
              </a:gsLst>
              <a:lin ang="5400000" scaled="1"/>
            </a:gradFill>
            <a:ln>
              <a:solidFill>
                <a:srgbClr val="D0000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7" name="文本框 26"/>
            <p:cNvSpPr txBox="1"/>
            <p:nvPr/>
          </p:nvSpPr>
          <p:spPr>
            <a:xfrm>
              <a:off x="6021256" y="3202400"/>
              <a:ext cx="4185761" cy="461665"/>
            </a:xfrm>
            <a:prstGeom prst="rect">
              <a:avLst/>
            </a:prstGeom>
            <a:noFill/>
          </p:spPr>
          <p:txBody>
            <a:bodyPr wrap="square" rtlCol="0">
              <a:spAutoFit/>
            </a:bodyPr>
            <a:lstStyle>
              <a:defPPr>
                <a:defRPr lang="zh-CN"/>
              </a:defPPr>
              <a:lvl1pPr>
                <a:defRPr sz="2400" b="1">
                  <a:gradFill>
                    <a:gsLst>
                      <a:gs pos="90000">
                        <a:srgbClr val="C00000"/>
                      </a:gs>
                      <a:gs pos="30000">
                        <a:srgbClr val="FF3300"/>
                      </a:gs>
                    </a:gsLst>
                    <a:lin ang="5400000" scaled="1"/>
                  </a:gradFill>
                  <a:cs typeface="+mn-ea"/>
                </a:defRPr>
              </a:lvl1pPr>
            </a:lstStyle>
            <a:p>
              <a:r>
                <a:rPr lang="zh-CN" altLang="en-US"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节日由来及意义</a:t>
              </a:r>
            </a:p>
          </p:txBody>
        </p:sp>
        <p:sp>
          <p:nvSpPr>
            <p:cNvPr id="28" name="文本框 27"/>
            <p:cNvSpPr txBox="1"/>
            <p:nvPr/>
          </p:nvSpPr>
          <p:spPr>
            <a:xfrm>
              <a:off x="5274377" y="3201350"/>
              <a:ext cx="546945" cy="461665"/>
            </a:xfrm>
            <a:prstGeom prst="rect">
              <a:avLst/>
            </a:prstGeom>
            <a:noFill/>
          </p:spPr>
          <p:txBody>
            <a:bodyPr wrap="none" rtlCol="0">
              <a:spAutoFit/>
            </a:bodyPr>
            <a:lstStyle/>
            <a:p>
              <a:r>
                <a:rPr lang="en-US" altLang="zh-CN"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02</a:t>
              </a:r>
              <a:endParaRPr lang="zh-CN" altLang="en-US"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29" name="组合 28"/>
          <p:cNvGrpSpPr/>
          <p:nvPr/>
        </p:nvGrpSpPr>
        <p:grpSpPr>
          <a:xfrm>
            <a:off x="4868756" y="4252131"/>
            <a:ext cx="4682562" cy="536203"/>
            <a:chOff x="5131595" y="3904991"/>
            <a:chExt cx="4682562" cy="536203"/>
          </a:xfrm>
        </p:grpSpPr>
        <p:sp>
          <p:nvSpPr>
            <p:cNvPr id="30" name="流程图: 可选过程 29"/>
            <p:cNvSpPr/>
            <p:nvPr/>
          </p:nvSpPr>
          <p:spPr>
            <a:xfrm>
              <a:off x="5636093" y="3904991"/>
              <a:ext cx="4178064" cy="536203"/>
            </a:xfrm>
            <a:prstGeom prst="flowChartAlternateProcess">
              <a:avLst/>
            </a:prstGeom>
            <a:solidFill>
              <a:schemeClr val="bg1"/>
            </a:solidFill>
            <a:ln>
              <a:solidFill>
                <a:srgbClr val="D0000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2" name="流程图: 可选过程 31"/>
            <p:cNvSpPr/>
            <p:nvPr/>
          </p:nvSpPr>
          <p:spPr>
            <a:xfrm>
              <a:off x="5131595" y="3904991"/>
              <a:ext cx="768637" cy="536203"/>
            </a:xfrm>
            <a:prstGeom prst="flowChartAlternateProcess">
              <a:avLst/>
            </a:prstGeom>
            <a:gradFill>
              <a:gsLst>
                <a:gs pos="4000">
                  <a:srgbClr val="C00000"/>
                </a:gs>
                <a:gs pos="0">
                  <a:srgbClr val="FF3300"/>
                </a:gs>
              </a:gsLst>
              <a:lin ang="5400000" scaled="1"/>
            </a:gradFill>
            <a:ln>
              <a:solidFill>
                <a:srgbClr val="D0000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4" name="文本框 33"/>
            <p:cNvSpPr txBox="1"/>
            <p:nvPr/>
          </p:nvSpPr>
          <p:spPr>
            <a:xfrm>
              <a:off x="6021256" y="3929103"/>
              <a:ext cx="2646878" cy="461665"/>
            </a:xfrm>
            <a:prstGeom prst="rect">
              <a:avLst/>
            </a:prstGeom>
            <a:noFill/>
          </p:spPr>
          <p:txBody>
            <a:bodyPr wrap="square" rtlCol="0">
              <a:spAutoFit/>
            </a:bodyPr>
            <a:lstStyle>
              <a:defPPr>
                <a:defRPr lang="zh-CN"/>
              </a:defPPr>
              <a:lvl1pPr>
                <a:defRPr sz="2400" b="1">
                  <a:gradFill>
                    <a:gsLst>
                      <a:gs pos="90000">
                        <a:srgbClr val="C00000"/>
                      </a:gs>
                      <a:gs pos="30000">
                        <a:srgbClr val="FF3300"/>
                      </a:gs>
                    </a:gsLst>
                    <a:lin ang="5400000" scaled="1"/>
                  </a:gradFill>
                  <a:cs typeface="+mn-ea"/>
                </a:defRPr>
              </a:lvl1pPr>
            </a:lstStyle>
            <a:p>
              <a:r>
                <a:rPr lang="zh-CN" altLang="en-US"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中国抗战人物</a:t>
              </a:r>
            </a:p>
          </p:txBody>
        </p:sp>
        <p:sp>
          <p:nvSpPr>
            <p:cNvPr id="35" name="文本框 34"/>
            <p:cNvSpPr txBox="1"/>
            <p:nvPr/>
          </p:nvSpPr>
          <p:spPr>
            <a:xfrm>
              <a:off x="5274377" y="3928053"/>
              <a:ext cx="546945" cy="461665"/>
            </a:xfrm>
            <a:prstGeom prst="rect">
              <a:avLst/>
            </a:prstGeom>
            <a:noFill/>
          </p:spPr>
          <p:txBody>
            <a:bodyPr wrap="none" rtlCol="0">
              <a:spAutoFit/>
            </a:bodyPr>
            <a:lstStyle/>
            <a:p>
              <a:r>
                <a:rPr lang="en-US" altLang="zh-CN"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04</a:t>
              </a:r>
              <a:endParaRPr lang="zh-CN" altLang="en-US"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36" name="组合 35"/>
          <p:cNvGrpSpPr/>
          <p:nvPr/>
        </p:nvGrpSpPr>
        <p:grpSpPr>
          <a:xfrm>
            <a:off x="4868758" y="3557223"/>
            <a:ext cx="5075421" cy="536203"/>
            <a:chOff x="5131596" y="3178288"/>
            <a:chExt cx="5075421" cy="536203"/>
          </a:xfrm>
        </p:grpSpPr>
        <p:sp>
          <p:nvSpPr>
            <p:cNvPr id="37" name="流程图: 可选过程 36"/>
            <p:cNvSpPr/>
            <p:nvPr/>
          </p:nvSpPr>
          <p:spPr>
            <a:xfrm>
              <a:off x="5714920" y="3178288"/>
              <a:ext cx="4099235" cy="536203"/>
            </a:xfrm>
            <a:prstGeom prst="flowChartAlternateProcess">
              <a:avLst/>
            </a:prstGeom>
            <a:solidFill>
              <a:schemeClr val="bg1"/>
            </a:solidFill>
            <a:ln>
              <a:solidFill>
                <a:srgbClr val="D0000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8" name="流程图: 可选过程 37"/>
            <p:cNvSpPr/>
            <p:nvPr/>
          </p:nvSpPr>
          <p:spPr>
            <a:xfrm>
              <a:off x="5131596" y="3178288"/>
              <a:ext cx="768636" cy="536203"/>
            </a:xfrm>
            <a:prstGeom prst="flowChartAlternateProcess">
              <a:avLst/>
            </a:prstGeom>
            <a:gradFill>
              <a:gsLst>
                <a:gs pos="100000">
                  <a:srgbClr val="C00000"/>
                </a:gs>
                <a:gs pos="100000">
                  <a:srgbClr val="FF3300"/>
                </a:gs>
              </a:gsLst>
              <a:lin ang="5400000" scaled="1"/>
            </a:gradFill>
            <a:ln>
              <a:solidFill>
                <a:srgbClr val="D0000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9" name="文本框 38"/>
            <p:cNvSpPr txBox="1"/>
            <p:nvPr/>
          </p:nvSpPr>
          <p:spPr>
            <a:xfrm>
              <a:off x="6021256" y="3202400"/>
              <a:ext cx="4185761" cy="461665"/>
            </a:xfrm>
            <a:prstGeom prst="rect">
              <a:avLst/>
            </a:prstGeom>
            <a:noFill/>
          </p:spPr>
          <p:txBody>
            <a:bodyPr wrap="square" rtlCol="0">
              <a:spAutoFit/>
            </a:bodyPr>
            <a:lstStyle>
              <a:defPPr>
                <a:defRPr lang="zh-CN"/>
              </a:defPPr>
              <a:lvl1pPr>
                <a:defRPr sz="2400" b="1">
                  <a:gradFill>
                    <a:gsLst>
                      <a:gs pos="90000">
                        <a:srgbClr val="C00000"/>
                      </a:gs>
                      <a:gs pos="30000">
                        <a:srgbClr val="FF3300"/>
                      </a:gs>
                    </a:gsLst>
                    <a:lin ang="5400000" scaled="1"/>
                  </a:gradFill>
                  <a:cs typeface="+mn-ea"/>
                </a:defRPr>
              </a:lvl1pPr>
            </a:lstStyle>
            <a:p>
              <a:r>
                <a:rPr lang="zh-CN" altLang="en-US"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抗日重大战役</a:t>
              </a:r>
            </a:p>
          </p:txBody>
        </p:sp>
        <p:sp>
          <p:nvSpPr>
            <p:cNvPr id="40" name="文本框 39"/>
            <p:cNvSpPr txBox="1"/>
            <p:nvPr/>
          </p:nvSpPr>
          <p:spPr>
            <a:xfrm>
              <a:off x="5274377" y="3201350"/>
              <a:ext cx="546945" cy="461665"/>
            </a:xfrm>
            <a:prstGeom prst="rect">
              <a:avLst/>
            </a:prstGeom>
            <a:noFill/>
          </p:spPr>
          <p:txBody>
            <a:bodyPr wrap="none" rtlCol="0">
              <a:spAutoFit/>
            </a:bodyPr>
            <a:lstStyle/>
            <a:p>
              <a:r>
                <a:rPr lang="en-US" altLang="zh-CN"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03</a:t>
              </a:r>
              <a:endParaRPr lang="zh-CN" altLang="en-US"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useBgFill="1">
        <p:nvSpPr>
          <p:cNvPr id="41" name="文本框 40"/>
          <p:cNvSpPr txBox="1"/>
          <p:nvPr/>
        </p:nvSpPr>
        <p:spPr>
          <a:xfrm>
            <a:off x="2754244" y="2121245"/>
            <a:ext cx="1658082" cy="2554545"/>
          </a:xfrm>
          <a:prstGeom prst="rect">
            <a:avLst/>
          </a:prstGeom>
          <a:noFill/>
        </p:spPr>
        <p:txBody>
          <a:bodyPr wrap="square" rtlCol="0">
            <a:spAutoFit/>
          </a:bodyPr>
          <a:lstStyle>
            <a:defPPr>
              <a:defRPr lang="zh-CN"/>
            </a:defPPr>
            <a:lvl1pPr>
              <a:defRPr sz="2400" b="1">
                <a:gradFill>
                  <a:gsLst>
                    <a:gs pos="90000">
                      <a:srgbClr val="C00000"/>
                    </a:gs>
                    <a:gs pos="30000">
                      <a:srgbClr val="FF3300"/>
                    </a:gs>
                  </a:gsLst>
                  <a:lin ang="5400000" scaled="1"/>
                </a:gradFill>
                <a:cs typeface="+mn-ea"/>
              </a:defRPr>
            </a:lvl1pPr>
          </a:lstStyle>
          <a:p>
            <a:pPr algn="ctr"/>
            <a:r>
              <a:rPr lang="zh-CN" altLang="en-US" sz="8000" dirty="0">
                <a:latin typeface="阿里巴巴普惠体 R" panose="00020600040101010101" charset="-122"/>
                <a:ea typeface="阿里巴巴普惠体 R" panose="00020600040101010101" charset="-122"/>
              </a:rPr>
              <a:t>目  录</a:t>
            </a:r>
          </a:p>
        </p:txBody>
      </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289" y="5046363"/>
            <a:ext cx="1864584" cy="16625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 presetClass="entr" presetSubtype="6" fill="hold" nodeType="afterEffect" p14:presetBounceEnd="50000">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50000">
                                          <p:cBhvr additive="base">
                                            <p:cTn id="21" dur="2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22" dur="20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cTn>
                                  </p:par>
                                </p:childTnLst>
                              </p:cTn>
                            </p:par>
                            <p:par>
                              <p:cTn id="27" fill="hold">
                                <p:stCondLst>
                                  <p:cond delay="4500"/>
                                </p:stCondLst>
                                <p:childTnLst>
                                  <p:par>
                                    <p:cTn id="28" presetID="14" presetClass="entr" presetSubtype="1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par>
                              <p:cTn id="31" fill="hold">
                                <p:stCondLst>
                                  <p:cond delay="5000"/>
                                </p:stCondLst>
                                <p:childTnLst>
                                  <p:par>
                                    <p:cTn id="32" presetID="14" presetClass="entr" presetSubtype="1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par>
                              <p:cTn id="35" fill="hold">
                                <p:stCondLst>
                                  <p:cond delay="5500"/>
                                </p:stCondLst>
                                <p:childTnLst>
                                  <p:par>
                                    <p:cTn id="36" presetID="14" presetClass="entr" presetSubtype="1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randombar(horizontal)">
                                          <p:cBhvr>
                                            <p:cTn id="38" dur="500"/>
                                            <p:tgtEl>
                                              <p:spTgt spid="36"/>
                                            </p:tgtEl>
                                          </p:cBhvr>
                                        </p:animEffect>
                                      </p:childTnLst>
                                    </p:cTn>
                                  </p:par>
                                </p:childTnLst>
                              </p:cTn>
                            </p:par>
                            <p:par>
                              <p:cTn id="39" fill="hold">
                                <p:stCondLst>
                                  <p:cond delay="6000"/>
                                </p:stCondLst>
                                <p:childTnLst>
                                  <p:par>
                                    <p:cTn id="40" presetID="14" presetClass="entr" presetSubtype="1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 presetClass="entr" presetSubtype="6"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2000" fill="hold"/>
                                            <p:tgtEl>
                                              <p:spTgt spid="31"/>
                                            </p:tgtEl>
                                            <p:attrNameLst>
                                              <p:attrName>ppt_x</p:attrName>
                                            </p:attrNameLst>
                                          </p:cBhvr>
                                          <p:tavLst>
                                            <p:tav tm="0">
                                              <p:val>
                                                <p:strVal val="1+#ppt_w/2"/>
                                              </p:val>
                                            </p:tav>
                                            <p:tav tm="100000">
                                              <p:val>
                                                <p:strVal val="#ppt_x"/>
                                              </p:val>
                                            </p:tav>
                                          </p:tavLst>
                                        </p:anim>
                                        <p:anim calcmode="lin" valueType="num">
                                          <p:cBhvr additive="base">
                                            <p:cTn id="22" dur="20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2" presetClass="entr" presetSubtype="4" fill="hold" grpId="0"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down)">
                                          <p:cBhvr>
                                            <p:cTn id="26" dur="500"/>
                                            <p:tgtEl>
                                              <p:spTgt spid="41"/>
                                            </p:tgtEl>
                                          </p:cBhvr>
                                        </p:animEffect>
                                      </p:childTnLst>
                                    </p:cTn>
                                  </p:par>
                                </p:childTnLst>
                              </p:cTn>
                            </p:par>
                            <p:par>
                              <p:cTn id="27" fill="hold">
                                <p:stCondLst>
                                  <p:cond delay="4500"/>
                                </p:stCondLst>
                                <p:childTnLst>
                                  <p:par>
                                    <p:cTn id="28" presetID="14" presetClass="entr" presetSubtype="1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par>
                              <p:cTn id="31" fill="hold">
                                <p:stCondLst>
                                  <p:cond delay="5000"/>
                                </p:stCondLst>
                                <p:childTnLst>
                                  <p:par>
                                    <p:cTn id="32" presetID="14" presetClass="entr" presetSubtype="1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childTnLst>
                              </p:cTn>
                            </p:par>
                            <p:par>
                              <p:cTn id="35" fill="hold">
                                <p:stCondLst>
                                  <p:cond delay="5500"/>
                                </p:stCondLst>
                                <p:childTnLst>
                                  <p:par>
                                    <p:cTn id="36" presetID="14" presetClass="entr" presetSubtype="10"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randombar(horizontal)">
                                          <p:cBhvr>
                                            <p:cTn id="38" dur="500"/>
                                            <p:tgtEl>
                                              <p:spTgt spid="36"/>
                                            </p:tgtEl>
                                          </p:cBhvr>
                                        </p:animEffect>
                                      </p:childTnLst>
                                    </p:cTn>
                                  </p:par>
                                </p:childTnLst>
                              </p:cTn>
                            </p:par>
                            <p:par>
                              <p:cTn id="39" fill="hold">
                                <p:stCondLst>
                                  <p:cond delay="6000"/>
                                </p:stCondLst>
                                <p:childTnLst>
                                  <p:par>
                                    <p:cTn id="40" presetID="14" presetClass="entr" presetSubtype="1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randombar(horizontal)">
                                          <p:cBhvr>
                                            <p:cTn id="4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9605" y="5727582"/>
            <a:ext cx="2556981" cy="1056258"/>
          </a:xfrm>
          <a:prstGeom prst="rect">
            <a:avLst/>
          </a:prstGeom>
        </p:spPr>
      </p:pic>
      <p:pic>
        <p:nvPicPr>
          <p:cNvPr id="31" name="图片 30"/>
          <p:cNvPicPr>
            <a:picLocks noChangeAspect="1"/>
          </p:cNvPicPr>
          <p:nvPr/>
        </p:nvPicPr>
        <p:blipFill rotWithShape="1">
          <a:blip r:embed="rId5"/>
          <a:srcRect/>
          <a:stretch>
            <a:fillRect/>
          </a:stretch>
        </p:blipFill>
        <p:spPr>
          <a:xfrm>
            <a:off x="7323245" y="1239856"/>
            <a:ext cx="2180493" cy="709247"/>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0" y="-1069"/>
            <a:ext cx="4499790" cy="1613275"/>
          </a:xfrm>
          <a:prstGeom prst="rect">
            <a:avLst/>
          </a:prstGeom>
        </p:spPr>
      </p:pic>
      <p:sp>
        <p:nvSpPr>
          <p:cNvPr id="33" name="TextBox 14"/>
          <p:cNvSpPr txBox="1"/>
          <p:nvPr/>
        </p:nvSpPr>
        <p:spPr>
          <a:xfrm>
            <a:off x="4234177" y="1792355"/>
            <a:ext cx="1267876"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latin typeface="阿里巴巴普惠体 R" panose="00020600040101010101" charset="-122"/>
                <a:ea typeface="阿里巴巴普惠体 R" panose="00020600040101010101" charset="-122"/>
                <a:cs typeface="阿里巴巴普惠体 R" panose="00020600040101010101" charset="-122"/>
              </a:rPr>
              <a:t>第</a:t>
            </a:r>
          </a:p>
        </p:txBody>
      </p:sp>
      <p:sp>
        <p:nvSpPr>
          <p:cNvPr id="42" name="TextBox 14"/>
          <p:cNvSpPr txBox="1"/>
          <p:nvPr/>
        </p:nvSpPr>
        <p:spPr>
          <a:xfrm>
            <a:off x="6730453" y="1792355"/>
            <a:ext cx="1152128" cy="94759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zh-CN" altLang="en-US" sz="5335" kern="0" dirty="0">
                <a:gradFill>
                  <a:gsLst>
                    <a:gs pos="90000">
                      <a:srgbClr val="C00000"/>
                    </a:gs>
                    <a:gs pos="30000">
                      <a:srgbClr val="FF3300"/>
                    </a:gs>
                  </a:gsLst>
                  <a:lin ang="5400000" scaled="1"/>
                </a:gradFill>
                <a:effectLst>
                  <a:outerShdw blurRad="127000" sx="102000" sy="102000" algn="ctr" rotWithShape="0">
                    <a:sysClr val="window" lastClr="FFFFFF">
                      <a:alpha val="84000"/>
                    </a:sysClr>
                  </a:outerShdw>
                </a:effectLst>
                <a:latin typeface="阿里巴巴普惠体 R" panose="00020600040101010101" charset="-122"/>
                <a:ea typeface="阿里巴巴普惠体 R" panose="00020600040101010101" charset="-122"/>
                <a:cs typeface="阿里巴巴普惠体 R" panose="00020600040101010101" charset="-122"/>
              </a:rPr>
              <a:t>章</a:t>
            </a:r>
          </a:p>
        </p:txBody>
      </p:sp>
      <p:grpSp>
        <p:nvGrpSpPr>
          <p:cNvPr id="43" name="组合 42"/>
          <p:cNvGrpSpPr/>
          <p:nvPr/>
        </p:nvGrpSpPr>
        <p:grpSpPr>
          <a:xfrm>
            <a:off x="5243939" y="1604798"/>
            <a:ext cx="1678536" cy="1296000"/>
            <a:chOff x="3385106" y="987574"/>
            <a:chExt cx="1258902" cy="972000"/>
          </a:xfrm>
        </p:grpSpPr>
        <p:sp>
          <p:nvSpPr>
            <p:cNvPr id="44" name="椭圆 43"/>
            <p:cNvSpPr/>
            <p:nvPr/>
          </p:nvSpPr>
          <p:spPr>
            <a:xfrm>
              <a:off x="3528557" y="987574"/>
              <a:ext cx="972000" cy="972000"/>
            </a:xfrm>
            <a:prstGeom prst="ellipse">
              <a:avLst/>
            </a:prstGeom>
            <a:solidFill>
              <a:schemeClr val="bg2">
                <a:lumMod val="20000"/>
                <a:lumOff val="80000"/>
                <a:alpha val="50000"/>
              </a:schemeClr>
            </a:solidFill>
            <a:ln w="25400" cap="flat" cmpd="sng" algn="ctr">
              <a:noFill/>
              <a:prstDash val="solid"/>
            </a:ln>
            <a:effectLst/>
          </p:spPr>
          <p:txBody>
            <a:bodyPr rtlCol="0" anchor="ctr"/>
            <a:lstStyle/>
            <a:p>
              <a:pPr algn="ctr" defTabSz="1218565">
                <a:defRPr/>
              </a:pPr>
              <a:endParaRPr lang="zh-CN" altLang="en-US" sz="2400" kern="0">
                <a:solidFill>
                  <a:sysClr val="window" lastClr="FFFFFF"/>
                </a:solidFill>
                <a:cs typeface="阿里巴巴普惠体 R" panose="00020600040101010101" charset="-122"/>
              </a:endParaRPr>
            </a:p>
          </p:txBody>
        </p:sp>
        <p:sp>
          <p:nvSpPr>
            <p:cNvPr id="45" name="椭圆 44"/>
            <p:cNvSpPr/>
            <p:nvPr/>
          </p:nvSpPr>
          <p:spPr>
            <a:xfrm>
              <a:off x="3618557" y="1077574"/>
              <a:ext cx="792000" cy="792000"/>
            </a:xfrm>
            <a:prstGeom prst="ellipse">
              <a:avLst/>
            </a:prstGeom>
            <a:gradFill>
              <a:gsLst>
                <a:gs pos="3000">
                  <a:srgbClr val="C00000"/>
                </a:gs>
                <a:gs pos="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阿里巴巴普惠体 R" panose="00020600040101010101" charset="-122"/>
              </a:endParaRPr>
            </a:p>
          </p:txBody>
        </p:sp>
        <p:sp>
          <p:nvSpPr>
            <p:cNvPr id="46" name="TextBox 14"/>
            <p:cNvSpPr txBox="1"/>
            <p:nvPr/>
          </p:nvSpPr>
          <p:spPr>
            <a:xfrm>
              <a:off x="3385106" y="1148980"/>
              <a:ext cx="1258902" cy="64722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charset="-122"/>
                  <a:ea typeface="微软雅黑" panose="020B0503020204020204" charset="-122"/>
                </a:defRPr>
              </a:lvl1pPr>
            </a:lstStyle>
            <a:p>
              <a:pPr defTabSz="1218565">
                <a:defRPr/>
              </a:pPr>
              <a:r>
                <a:rPr lang="en-US" altLang="zh-CN" sz="4800" kern="0" dirty="0">
                  <a:solidFill>
                    <a:sysClr val="window" lastClr="FFFFFF"/>
                  </a:solidFill>
                  <a:effectLst/>
                  <a:latin typeface="阿里巴巴普惠体 R" panose="00020600040101010101" charset="-122"/>
                  <a:ea typeface="阿里巴巴普惠体 R" panose="00020600040101010101" charset="-122"/>
                  <a:cs typeface="阿里巴巴普惠体 R" panose="00020600040101010101" charset="-122"/>
                </a:rPr>
                <a:t>01</a:t>
              </a:r>
              <a:endParaRPr lang="zh-CN" altLang="en-US" sz="4800" kern="0" dirty="0">
                <a:solidFill>
                  <a:sysClr val="window" lastClr="FFFFFF"/>
                </a:solidFill>
                <a:effectLst/>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47" name="圆角矩形 10"/>
          <p:cNvSpPr/>
          <p:nvPr/>
        </p:nvSpPr>
        <p:spPr>
          <a:xfrm>
            <a:off x="2976000" y="3237075"/>
            <a:ext cx="6240000" cy="864000"/>
          </a:xfrm>
          <a:prstGeom prst="roundRect">
            <a:avLst>
              <a:gd name="adj" fmla="val 50000"/>
            </a:avLst>
          </a:prstGeom>
          <a:gradFill>
            <a:gsLst>
              <a:gs pos="1000">
                <a:srgbClr val="C00000"/>
              </a:gs>
              <a:gs pos="0">
                <a:srgbClr val="FF3300"/>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32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节日介绍</a:t>
            </a:r>
          </a:p>
        </p:txBody>
      </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289" y="5046363"/>
            <a:ext cx="1864584" cy="166252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 presetClass="entr" presetSubtype="6" fill="hold" nodeType="afterEffect" p14:presetBounceEnd="50000">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14:bounceEnd="50000">
                                          <p:cBhvr additive="base">
                                            <p:cTn id="21" dur="2000" fill="hold"/>
                                            <p:tgtEl>
                                              <p:spTgt spid="31"/>
                                            </p:tgtEl>
                                            <p:attrNameLst>
                                              <p:attrName>ppt_x</p:attrName>
                                            </p:attrNameLst>
                                          </p:cBhvr>
                                          <p:tavLst>
                                            <p:tav tm="0">
                                              <p:val>
                                                <p:strVal val="1+#ppt_w/2"/>
                                              </p:val>
                                            </p:tav>
                                            <p:tav tm="100000">
                                              <p:val>
                                                <p:strVal val="#ppt_x"/>
                                              </p:val>
                                            </p:tav>
                                          </p:tavLst>
                                        </p:anim>
                                        <p:anim calcmode="lin" valueType="num" p14:bounceEnd="50000">
                                          <p:cBhvr additive="base">
                                            <p:cTn id="22" dur="20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14" presetClass="entr" presetSubtype="1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randombar(horizontal)">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47"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par>
                              <p:cTn id="18" fill="hold">
                                <p:stCondLst>
                                  <p:cond delay="2000"/>
                                </p:stCondLst>
                                <p:childTnLst>
                                  <p:par>
                                    <p:cTn id="19" presetID="2" presetClass="entr" presetSubtype="6"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2000" fill="hold"/>
                                            <p:tgtEl>
                                              <p:spTgt spid="31"/>
                                            </p:tgtEl>
                                            <p:attrNameLst>
                                              <p:attrName>ppt_x</p:attrName>
                                            </p:attrNameLst>
                                          </p:cBhvr>
                                          <p:tavLst>
                                            <p:tav tm="0">
                                              <p:val>
                                                <p:strVal val="1+#ppt_w/2"/>
                                              </p:val>
                                            </p:tav>
                                            <p:tav tm="100000">
                                              <p:val>
                                                <p:strVal val="#ppt_x"/>
                                              </p:val>
                                            </p:tav>
                                          </p:tavLst>
                                        </p:anim>
                                        <p:anim calcmode="lin" valueType="num">
                                          <p:cBhvr additive="base">
                                            <p:cTn id="22" dur="200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14" presetClass="entr" presetSubtype="1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randombar(horizontal)">
                                          <p:cBhvr>
                                            <p:cTn id="29" dur="500"/>
                                            <p:tgtEl>
                                              <p:spTgt spid="43"/>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randombar(horizontal)">
                                          <p:cBhvr>
                                            <p:cTn id="32" dur="500"/>
                                            <p:tgtEl>
                                              <p:spTgt spid="42"/>
                                            </p:tgtEl>
                                          </p:cBhvr>
                                        </p:animEffect>
                                      </p:childTnLst>
                                    </p:cTn>
                                  </p:par>
                                </p:childTnLst>
                              </p:cTn>
                            </p:par>
                            <p:par>
                              <p:cTn id="33" fill="hold">
                                <p:stCondLst>
                                  <p:cond delay="4500"/>
                                </p:stCondLst>
                                <p:childTnLst>
                                  <p:par>
                                    <p:cTn id="34" presetID="14" presetClass="entr" presetSubtype="1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randombar(horizontal)">
                                          <p:cBhvr>
                                            <p:cTn id="3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2" grpId="0"/>
          <p:bldP spid="47" grpId="0" bldLvl="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009389" y="198375"/>
            <a:ext cx="1210588"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节日介绍</a:t>
            </a:r>
          </a:p>
        </p:txBody>
      </p:sp>
      <p:sp>
        <p:nvSpPr>
          <p:cNvPr id="21" name="圆角矩形 29"/>
          <p:cNvSpPr/>
          <p:nvPr/>
        </p:nvSpPr>
        <p:spPr>
          <a:xfrm>
            <a:off x="798286" y="1316185"/>
            <a:ext cx="10885714" cy="914740"/>
          </a:xfrm>
          <a:prstGeom prst="roundRect">
            <a:avLst>
              <a:gd name="adj" fmla="val 50000"/>
            </a:avLst>
          </a:prstGeom>
          <a:solidFill>
            <a:srgbClr val="FA2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阿里巴巴普惠体 R" panose="00020600040101010101" charset="-122"/>
            </a:endParaRPr>
          </a:p>
        </p:txBody>
      </p:sp>
      <p:sp>
        <p:nvSpPr>
          <p:cNvPr id="22" name="矩形 21"/>
          <p:cNvSpPr/>
          <p:nvPr/>
        </p:nvSpPr>
        <p:spPr>
          <a:xfrm>
            <a:off x="2867660" y="1277620"/>
            <a:ext cx="6901815" cy="922020"/>
          </a:xfrm>
          <a:prstGeom prst="rect">
            <a:avLst/>
          </a:prstGeom>
        </p:spPr>
        <p:txBody>
          <a:bodyPr wrap="square">
            <a:spAutoFit/>
          </a:bodyPr>
          <a:lstStyle/>
          <a:p>
            <a:pPr algn="dist" defTabSz="914400">
              <a:lnSpc>
                <a:spcPct val="135000"/>
              </a:lnSpc>
              <a:defRPr/>
            </a:pPr>
            <a:r>
              <a:rPr lang="zh-CN" altLang="en-US" sz="4000" kern="0" dirty="0">
                <a:solidFill>
                  <a:schemeClr val="bg1"/>
                </a:solidFill>
                <a:latin typeface="阿里巴巴普惠体 R" panose="00020600040101010101" charset="-122"/>
                <a:ea typeface="阿里巴巴普惠体 R" panose="00020600040101010101" charset="-122"/>
                <a:cs typeface="+mn-ea"/>
                <a:sym typeface="阿里巴巴普惠体 R" panose="00020600040101010101" charset="-122"/>
              </a:rPr>
              <a:t>七七事变抗介绍</a:t>
            </a:r>
          </a:p>
        </p:txBody>
      </p:sp>
      <p:grpSp>
        <p:nvGrpSpPr>
          <p:cNvPr id="23" name="组合 32"/>
          <p:cNvGrpSpPr/>
          <p:nvPr/>
        </p:nvGrpSpPr>
        <p:grpSpPr>
          <a:xfrm>
            <a:off x="1019025" y="2664053"/>
            <a:ext cx="576313" cy="502816"/>
            <a:chOff x="3473890" y="2382656"/>
            <a:chExt cx="720080" cy="628248"/>
          </a:xfrm>
        </p:grpSpPr>
        <p:sp>
          <p:nvSpPr>
            <p:cNvPr id="24" name="圆角矩形 5"/>
            <p:cNvSpPr/>
            <p:nvPr/>
          </p:nvSpPr>
          <p:spPr>
            <a:xfrm>
              <a:off x="3473890" y="2434840"/>
              <a:ext cx="576064" cy="576064"/>
            </a:xfrm>
            <a:prstGeom prst="roundRect">
              <a:avLst/>
            </a:prstGeom>
            <a:solidFill>
              <a:srgbClr val="FA2F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5" name="矩形 24"/>
            <p:cNvSpPr/>
            <p:nvPr/>
          </p:nvSpPr>
          <p:spPr>
            <a:xfrm>
              <a:off x="3473890" y="2382656"/>
              <a:ext cx="720080" cy="499624"/>
            </a:xfrm>
            <a:prstGeom prst="rect">
              <a:avLst/>
            </a:prstGeom>
          </p:spPr>
          <p:txBody>
            <a:bodyPr wrap="square">
              <a:spAutoFit/>
            </a:bodyPr>
            <a:lstStyle/>
            <a:p>
              <a:pPr>
                <a:lnSpc>
                  <a:spcPct val="150000"/>
                </a:lnSpc>
              </a:pP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01</a:t>
              </a:r>
              <a:endPar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26" name="矩形 25"/>
          <p:cNvSpPr/>
          <p:nvPr/>
        </p:nvSpPr>
        <p:spPr>
          <a:xfrm>
            <a:off x="1579707" y="2572018"/>
            <a:ext cx="10088662" cy="801694"/>
          </a:xfrm>
          <a:prstGeom prst="rect">
            <a:avLst/>
          </a:prstGeom>
        </p:spPr>
        <p:txBody>
          <a:bodyPr wrap="square">
            <a:spAutoFit/>
          </a:bodyPr>
          <a:lstStyle/>
          <a:p>
            <a:pPr algn="just" defTabSz="914400">
              <a:lnSpc>
                <a:spcPct val="135000"/>
              </a:lnSpc>
              <a:defRPr/>
            </a:pPr>
            <a:r>
              <a:rPr lang="zh-CN" altLang="en-US"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习近平同志多次强调“不忘初心、牢记使命”。在“不忘初心、牢记使命”主题教育工作会议上，习近平同志再次强调</a:t>
            </a:r>
          </a:p>
        </p:txBody>
      </p:sp>
      <p:grpSp>
        <p:nvGrpSpPr>
          <p:cNvPr id="27" name="组合 32"/>
          <p:cNvGrpSpPr/>
          <p:nvPr/>
        </p:nvGrpSpPr>
        <p:grpSpPr>
          <a:xfrm>
            <a:off x="1019025" y="3389649"/>
            <a:ext cx="576313" cy="502816"/>
            <a:chOff x="3473890" y="2382656"/>
            <a:chExt cx="720080" cy="628248"/>
          </a:xfrm>
        </p:grpSpPr>
        <p:sp>
          <p:nvSpPr>
            <p:cNvPr id="28" name="圆角矩形 10"/>
            <p:cNvSpPr/>
            <p:nvPr/>
          </p:nvSpPr>
          <p:spPr>
            <a:xfrm>
              <a:off x="3473890" y="2434840"/>
              <a:ext cx="576064" cy="576064"/>
            </a:xfrm>
            <a:prstGeom prst="roundRect">
              <a:avLst/>
            </a:prstGeom>
            <a:solidFill>
              <a:srgbClr val="FA2F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sp>
          <p:nvSpPr>
            <p:cNvPr id="29" name="矩形 28"/>
            <p:cNvSpPr/>
            <p:nvPr/>
          </p:nvSpPr>
          <p:spPr>
            <a:xfrm>
              <a:off x="3473890" y="2382656"/>
              <a:ext cx="720080" cy="624260"/>
            </a:xfrm>
            <a:prstGeom prst="rect">
              <a:avLst/>
            </a:prstGeom>
          </p:spPr>
          <p:txBody>
            <a:bodyPr wrap="square">
              <a:spAutoFit/>
            </a:bodyPr>
            <a:lstStyle/>
            <a:p>
              <a:pPr>
                <a:lnSpc>
                  <a:spcPct val="150000"/>
                </a:lnSpc>
              </a:pP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02</a:t>
              </a:r>
              <a:endPar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30" name="矩形 29"/>
          <p:cNvSpPr/>
          <p:nvPr/>
        </p:nvSpPr>
        <p:spPr>
          <a:xfrm>
            <a:off x="1595338" y="3471661"/>
            <a:ext cx="10073031" cy="458908"/>
          </a:xfrm>
          <a:prstGeom prst="rect">
            <a:avLst/>
          </a:prstGeom>
        </p:spPr>
        <p:txBody>
          <a:bodyPr wrap="square">
            <a:spAutoFit/>
          </a:bodyPr>
          <a:lstStyle/>
          <a:p>
            <a:pPr algn="just">
              <a:lnSpc>
                <a:spcPct val="150000"/>
              </a:lnSpc>
            </a:pPr>
            <a:r>
              <a:rPr lang="zh-CN" altLang="en-US" kern="0" dirty="0">
                <a:solidFill>
                  <a:srgbClr val="FF0000"/>
                </a:solidFill>
                <a:latin typeface="阿里巴巴普惠体 R" panose="00020600040101010101" charset="-122"/>
                <a:ea typeface="阿里巴巴普惠体 R" panose="00020600040101010101" charset="-122"/>
                <a:cs typeface="+mn-ea"/>
                <a:sym typeface="阿里巴巴普惠体 R" panose="00020600040101010101" charset="-122"/>
              </a:rPr>
              <a:t>“为中国人民谋幸福，为中华民族谋复兴，</a:t>
            </a:r>
            <a:r>
              <a:rPr lang="zh-CN" altLang="en-US"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是中国共产党人的初心和使命，</a:t>
            </a:r>
            <a:endParaRPr lang="en-US" altLang="zh-CN" dirty="0">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2" name="组合 32"/>
          <p:cNvGrpSpPr/>
          <p:nvPr/>
        </p:nvGrpSpPr>
        <p:grpSpPr>
          <a:xfrm>
            <a:off x="1019025" y="4115245"/>
            <a:ext cx="576313" cy="502816"/>
            <a:chOff x="3473890" y="2382656"/>
            <a:chExt cx="720080" cy="628248"/>
          </a:xfrm>
        </p:grpSpPr>
        <p:sp>
          <p:nvSpPr>
            <p:cNvPr id="34" name="圆角矩形 14"/>
            <p:cNvSpPr/>
            <p:nvPr/>
          </p:nvSpPr>
          <p:spPr>
            <a:xfrm>
              <a:off x="3473890" y="2434840"/>
              <a:ext cx="576064" cy="576064"/>
            </a:xfrm>
            <a:prstGeom prst="roundRect">
              <a:avLst/>
            </a:prstGeom>
            <a:solidFill>
              <a:srgbClr val="FA2F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35" name="矩形 34"/>
            <p:cNvSpPr/>
            <p:nvPr/>
          </p:nvSpPr>
          <p:spPr>
            <a:xfrm>
              <a:off x="3473890" y="2382656"/>
              <a:ext cx="720080" cy="624260"/>
            </a:xfrm>
            <a:prstGeom prst="rect">
              <a:avLst/>
            </a:prstGeom>
          </p:spPr>
          <p:txBody>
            <a:bodyPr wrap="square">
              <a:spAutoFit/>
            </a:bodyPr>
            <a:lstStyle/>
            <a:p>
              <a:pPr>
                <a:lnSpc>
                  <a:spcPct val="150000"/>
                </a:lnSpc>
              </a:pP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03</a:t>
              </a:r>
              <a:endPar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36" name="矩形 35"/>
          <p:cNvSpPr/>
          <p:nvPr/>
        </p:nvSpPr>
        <p:spPr>
          <a:xfrm>
            <a:off x="1595338" y="4197257"/>
            <a:ext cx="7344905" cy="458908"/>
          </a:xfrm>
          <a:prstGeom prst="rect">
            <a:avLst/>
          </a:prstGeom>
        </p:spPr>
        <p:txBody>
          <a:bodyPr wrap="square">
            <a:spAutoFit/>
          </a:bodyPr>
          <a:lstStyle/>
          <a:p>
            <a:pPr algn="just">
              <a:lnSpc>
                <a:spcPct val="150000"/>
              </a:lnSpc>
            </a:pPr>
            <a:r>
              <a:rPr lang="zh-CN" altLang="en-US"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是激励一代代中国共产党人前赴后继、英勇奋斗的根本动力。”</a:t>
            </a:r>
            <a:endParaRPr lang="en-US" altLang="zh-CN" dirty="0">
              <a:latin typeface="阿里巴巴普惠体 R" panose="00020600040101010101" charset="-122"/>
              <a:ea typeface="阿里巴巴普惠体 R" panose="00020600040101010101" charset="-122"/>
              <a:cs typeface="阿里巴巴普惠体 R" panose="00020600040101010101" charset="-122"/>
            </a:endParaRPr>
          </a:p>
        </p:txBody>
      </p:sp>
      <p:grpSp>
        <p:nvGrpSpPr>
          <p:cNvPr id="37" name="组合 32"/>
          <p:cNvGrpSpPr/>
          <p:nvPr/>
        </p:nvGrpSpPr>
        <p:grpSpPr>
          <a:xfrm>
            <a:off x="1019025" y="4840841"/>
            <a:ext cx="576313" cy="502816"/>
            <a:chOff x="3473890" y="2382656"/>
            <a:chExt cx="720080" cy="628248"/>
          </a:xfrm>
        </p:grpSpPr>
        <p:sp>
          <p:nvSpPr>
            <p:cNvPr id="38" name="圆角矩形 18"/>
            <p:cNvSpPr/>
            <p:nvPr/>
          </p:nvSpPr>
          <p:spPr>
            <a:xfrm>
              <a:off x="3473890" y="2434840"/>
              <a:ext cx="576064" cy="576064"/>
            </a:xfrm>
            <a:prstGeom prst="roundRect">
              <a:avLst/>
            </a:prstGeom>
            <a:solidFill>
              <a:srgbClr val="FA2F00"/>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39" name="矩形 38"/>
            <p:cNvSpPr/>
            <p:nvPr/>
          </p:nvSpPr>
          <p:spPr>
            <a:xfrm>
              <a:off x="3473890" y="2382656"/>
              <a:ext cx="720080" cy="624260"/>
            </a:xfrm>
            <a:prstGeom prst="rect">
              <a:avLst/>
            </a:prstGeom>
          </p:spPr>
          <p:txBody>
            <a:bodyPr wrap="square">
              <a:spAutoFit/>
            </a:bodyPr>
            <a:lstStyle/>
            <a:p>
              <a:pPr>
                <a:lnSpc>
                  <a:spcPct val="150000"/>
                </a:lnSpc>
              </a:pPr>
              <a:r>
                <a:rPr lang="en-US" altLang="zh-CN"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04</a:t>
              </a:r>
              <a:endParaRPr lang="zh-CN" altLang="en-US" sz="2000"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grpSp>
      <p:sp>
        <p:nvSpPr>
          <p:cNvPr id="40" name="矩形 39"/>
          <p:cNvSpPr/>
          <p:nvPr/>
        </p:nvSpPr>
        <p:spPr>
          <a:xfrm>
            <a:off x="1595338" y="4893825"/>
            <a:ext cx="10088662" cy="801694"/>
          </a:xfrm>
          <a:prstGeom prst="rect">
            <a:avLst/>
          </a:prstGeom>
        </p:spPr>
        <p:txBody>
          <a:bodyPr wrap="square">
            <a:spAutoFit/>
          </a:bodyPr>
          <a:lstStyle/>
          <a:p>
            <a:pPr algn="just" defTabSz="914400">
              <a:lnSpc>
                <a:spcPct val="135000"/>
              </a:lnSpc>
              <a:defRPr/>
            </a:pPr>
            <a:r>
              <a:rPr lang="zh-CN" altLang="en-US"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习近平同志多次强调“不忘初心、牢记使命”。在“不忘初心、牢记使命”主题教育工作会议上，习近平同志再次强调</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lt">
                                    <p:tmPct val="0"/>
                                  </p:iterate>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3" presetClass="entr" presetSubtype="16" fill="hold" grpId="0" nodeType="afterEffect">
                                  <p:stCondLst>
                                    <p:cond delay="0"/>
                                  </p:stCondLst>
                                  <p:iterate type="lt">
                                    <p:tmPct val="10000"/>
                                  </p:iterate>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childTnLst>
                                </p:cTn>
                              </p:par>
                            </p:childTnLst>
                          </p:cTn>
                        </p:par>
                        <p:par>
                          <p:cTn id="23" fill="hold">
                            <p:stCondLst>
                              <p:cond delay="4550"/>
                            </p:stCondLst>
                            <p:childTnLst>
                              <p:par>
                                <p:cTn id="24" presetID="2" presetClass="entr" presetSubtype="4"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childTnLst>
                          </p:cTn>
                        </p:par>
                        <p:par>
                          <p:cTn id="28" fill="hold">
                            <p:stCondLst>
                              <p:cond delay="5050"/>
                            </p:stCondLst>
                            <p:childTnLst>
                              <p:par>
                                <p:cTn id="29" presetID="23" presetClass="entr" presetSubtype="16" fill="hold" grpId="0" nodeType="afterEffect">
                                  <p:stCondLst>
                                    <p:cond delay="0"/>
                                  </p:stCondLst>
                                  <p:iterate type="lt">
                                    <p:tmPct val="10000"/>
                                  </p:iterate>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childTnLst>
                                </p:cTn>
                              </p:par>
                            </p:childTnLst>
                          </p:cTn>
                        </p:par>
                        <p:par>
                          <p:cTn id="33" fill="hold">
                            <p:stCondLst>
                              <p:cond delay="7149"/>
                            </p:stCondLst>
                            <p:childTnLst>
                              <p:par>
                                <p:cTn id="34" presetID="2" presetClass="entr" presetSubtype="4"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childTnLst>
                          </p:cTn>
                        </p:par>
                        <p:par>
                          <p:cTn id="38" fill="hold">
                            <p:stCondLst>
                              <p:cond delay="7649"/>
                            </p:stCondLst>
                            <p:childTnLst>
                              <p:par>
                                <p:cTn id="39" presetID="23" presetClass="entr" presetSubtype="16" fill="hold" grpId="0" nodeType="afterEffect">
                                  <p:stCondLst>
                                    <p:cond delay="0"/>
                                  </p:stCondLst>
                                  <p:iterate type="lt">
                                    <p:tmPct val="10000"/>
                                  </p:iterate>
                                  <p:childTnLst>
                                    <p:set>
                                      <p:cBhvr>
                                        <p:cTn id="40" dur="1" fill="hold">
                                          <p:stCondLst>
                                            <p:cond delay="0"/>
                                          </p:stCondLst>
                                        </p:cTn>
                                        <p:tgtEl>
                                          <p:spTgt spid="36"/>
                                        </p:tgtEl>
                                        <p:attrNameLst>
                                          <p:attrName>style.visibility</p:attrName>
                                        </p:attrNameLst>
                                      </p:cBhvr>
                                      <p:to>
                                        <p:strVal val="visible"/>
                                      </p:to>
                                    </p:set>
                                    <p:anim calcmode="lin" valueType="num">
                                      <p:cBhvr>
                                        <p:cTn id="41" dur="500" fill="hold"/>
                                        <p:tgtEl>
                                          <p:spTgt spid="36"/>
                                        </p:tgtEl>
                                        <p:attrNameLst>
                                          <p:attrName>ppt_w</p:attrName>
                                        </p:attrNameLst>
                                      </p:cBhvr>
                                      <p:tavLst>
                                        <p:tav tm="0">
                                          <p:val>
                                            <p:fltVal val="0"/>
                                          </p:val>
                                        </p:tav>
                                        <p:tav tm="100000">
                                          <p:val>
                                            <p:strVal val="#ppt_w"/>
                                          </p:val>
                                        </p:tav>
                                      </p:tavLst>
                                    </p:anim>
                                    <p:anim calcmode="lin" valueType="num">
                                      <p:cBhvr>
                                        <p:cTn id="42" dur="500" fill="hold"/>
                                        <p:tgtEl>
                                          <p:spTgt spid="36"/>
                                        </p:tgtEl>
                                        <p:attrNameLst>
                                          <p:attrName>ppt_h</p:attrName>
                                        </p:attrNameLst>
                                      </p:cBhvr>
                                      <p:tavLst>
                                        <p:tav tm="0">
                                          <p:val>
                                            <p:fltVal val="0"/>
                                          </p:val>
                                        </p:tav>
                                        <p:tav tm="100000">
                                          <p:val>
                                            <p:strVal val="#ppt_h"/>
                                          </p:val>
                                        </p:tav>
                                      </p:tavLst>
                                    </p:anim>
                                  </p:childTnLst>
                                </p:cTn>
                              </p:par>
                            </p:childTnLst>
                          </p:cTn>
                        </p:par>
                        <p:par>
                          <p:cTn id="43" fill="hold">
                            <p:stCondLst>
                              <p:cond delay="9500"/>
                            </p:stCondLst>
                            <p:childTnLst>
                              <p:par>
                                <p:cTn id="44" presetID="2" presetClass="entr" presetSubtype="4" fill="hold"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childTnLst>
                          </p:cTn>
                        </p:par>
                        <p:par>
                          <p:cTn id="48" fill="hold">
                            <p:stCondLst>
                              <p:cond delay="10000"/>
                            </p:stCondLst>
                            <p:childTnLst>
                              <p:par>
                                <p:cTn id="49" presetID="23" presetClass="entr" presetSubtype="16" fill="hold" grpId="0" nodeType="afterEffect">
                                  <p:stCondLst>
                                    <p:cond delay="0"/>
                                  </p:stCondLst>
                                  <p:iterate type="lt">
                                    <p:tmPct val="10000"/>
                                  </p:iterate>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p:bldP spid="26" grpId="0"/>
      <p:bldP spid="30" grpId="0"/>
      <p:bldP spid="36"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009389" y="198375"/>
            <a:ext cx="1210588"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节日介绍</a:t>
            </a:r>
          </a:p>
        </p:txBody>
      </p:sp>
      <p:sp>
        <p:nvSpPr>
          <p:cNvPr id="31" name="等腰三角形 30"/>
          <p:cNvSpPr/>
          <p:nvPr/>
        </p:nvSpPr>
        <p:spPr>
          <a:xfrm>
            <a:off x="693812" y="1268760"/>
            <a:ext cx="2534121" cy="2184587"/>
          </a:xfrm>
          <a:prstGeom prst="triangle">
            <a:avLst/>
          </a:prstGeom>
          <a:solidFill>
            <a:srgbClr val="FA2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33" name="文本框 38"/>
          <p:cNvSpPr txBox="1"/>
          <p:nvPr/>
        </p:nvSpPr>
        <p:spPr>
          <a:xfrm>
            <a:off x="1168853" y="2204864"/>
            <a:ext cx="1584038" cy="1015663"/>
          </a:xfrm>
          <a:prstGeom prst="rect">
            <a:avLst/>
          </a:prstGeom>
          <a:noFill/>
        </p:spPr>
        <p:txBody>
          <a:bodyPr wrap="square" rtlCol="0">
            <a:spAutoFit/>
          </a:bodyPr>
          <a:lstStyle/>
          <a:p>
            <a:pPr algn="ctr"/>
            <a:r>
              <a:rPr lang="en-US" altLang="zh-CN" sz="6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01</a:t>
            </a:r>
            <a:endParaRPr lang="zh-CN" altLang="en-US" sz="6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1" name="文本框 39"/>
          <p:cNvSpPr txBox="1"/>
          <p:nvPr/>
        </p:nvSpPr>
        <p:spPr>
          <a:xfrm>
            <a:off x="1048321" y="3927786"/>
            <a:ext cx="1755976" cy="461665"/>
          </a:xfrm>
          <a:prstGeom prst="rect">
            <a:avLst/>
          </a:prstGeom>
          <a:noFill/>
        </p:spPr>
        <p:txBody>
          <a:bodyPr wrap="square" rtlCol="0">
            <a:spAutoFit/>
          </a:bodyPr>
          <a:lstStyle/>
          <a:p>
            <a:pPr algn="ctr"/>
            <a:r>
              <a:rPr lang="zh-CN" altLang="en-US" sz="2400" b="1"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节日介绍</a:t>
            </a:r>
          </a:p>
        </p:txBody>
      </p:sp>
      <p:sp>
        <p:nvSpPr>
          <p:cNvPr id="42" name="文本框 40"/>
          <p:cNvSpPr txBox="1"/>
          <p:nvPr/>
        </p:nvSpPr>
        <p:spPr>
          <a:xfrm>
            <a:off x="620480" y="4455310"/>
            <a:ext cx="2650911" cy="1225720"/>
          </a:xfrm>
          <a:prstGeom prst="rect">
            <a:avLst/>
          </a:prstGeom>
          <a:noFill/>
        </p:spPr>
        <p:txBody>
          <a:bodyPr wrap="square" rtlCol="0">
            <a:spAutoFit/>
          </a:bodyPr>
          <a:lstStyle/>
          <a:p>
            <a:pPr algn="just" defTabSz="914400">
              <a:lnSpc>
                <a:spcPct val="135000"/>
              </a:lnSpc>
              <a:defRPr/>
            </a:pP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1945</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3</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日，中国抗日战争胜利纪念日暨世界反法西斯战争胜利纪念日，用以纪念抗日战争胜利。</a:t>
            </a:r>
          </a:p>
        </p:txBody>
      </p:sp>
      <p:sp>
        <p:nvSpPr>
          <p:cNvPr id="43" name="等腰三角形 42"/>
          <p:cNvSpPr/>
          <p:nvPr/>
        </p:nvSpPr>
        <p:spPr>
          <a:xfrm rot="10800000">
            <a:off x="3407996" y="3779447"/>
            <a:ext cx="2534121" cy="2184587"/>
          </a:xfrm>
          <a:prstGeom prst="triangle">
            <a:avLst/>
          </a:prstGeom>
          <a:solidFill>
            <a:srgbClr val="FA2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44" name="文本框 42"/>
          <p:cNvSpPr txBox="1"/>
          <p:nvPr/>
        </p:nvSpPr>
        <p:spPr>
          <a:xfrm>
            <a:off x="3883037" y="3870171"/>
            <a:ext cx="1584038" cy="1015663"/>
          </a:xfrm>
          <a:prstGeom prst="rect">
            <a:avLst/>
          </a:prstGeom>
          <a:noFill/>
        </p:spPr>
        <p:txBody>
          <a:bodyPr wrap="square" rtlCol="0">
            <a:spAutoFit/>
          </a:bodyPr>
          <a:lstStyle/>
          <a:p>
            <a:pPr algn="ctr"/>
            <a:r>
              <a:rPr lang="en-US" altLang="zh-CN" sz="6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02</a:t>
            </a:r>
            <a:endParaRPr lang="zh-CN" altLang="en-US" sz="6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5" name="文本框 43"/>
          <p:cNvSpPr txBox="1"/>
          <p:nvPr/>
        </p:nvSpPr>
        <p:spPr>
          <a:xfrm>
            <a:off x="3805493" y="2030140"/>
            <a:ext cx="1755976" cy="461665"/>
          </a:xfrm>
          <a:prstGeom prst="rect">
            <a:avLst/>
          </a:prstGeom>
          <a:noFill/>
        </p:spPr>
        <p:txBody>
          <a:bodyPr wrap="square" rtlCol="0">
            <a:spAutoFit/>
          </a:bodyPr>
          <a:lstStyle/>
          <a:p>
            <a:pPr algn="ctr"/>
            <a:r>
              <a:rPr lang="zh-CN" altLang="en-US" sz="2400" b="1"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节日介绍</a:t>
            </a:r>
          </a:p>
        </p:txBody>
      </p:sp>
      <p:sp>
        <p:nvSpPr>
          <p:cNvPr id="46" name="文本框 44"/>
          <p:cNvSpPr txBox="1"/>
          <p:nvPr/>
        </p:nvSpPr>
        <p:spPr>
          <a:xfrm>
            <a:off x="3377652" y="2557664"/>
            <a:ext cx="2650911" cy="738664"/>
          </a:xfrm>
          <a:prstGeom prst="rect">
            <a:avLst/>
          </a:prstGeom>
          <a:noFill/>
        </p:spPr>
        <p:txBody>
          <a:bodyPr wrap="square" rtlCol="0">
            <a:spAutoFit/>
          </a:bodyPr>
          <a:lstStyle/>
          <a:p>
            <a:pPr lvl="0" algn="ctr" fontAlgn="base">
              <a:spcBef>
                <a:spcPct val="0"/>
              </a:spcBef>
              <a:spcAft>
                <a:spcPct val="0"/>
              </a:spcAft>
              <a:defRPr/>
            </a:pP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1945</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3</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日，中国人民政府下令举国庆祝，放假</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天，悬旗</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3</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天。</a:t>
            </a:r>
            <a:endParaRPr lang="zh-CN" altLang="en-US" sz="1400" dirty="0">
              <a:solidFill>
                <a:srgbClr val="1F1F1F"/>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7" name="等腰三角形 46"/>
          <p:cNvSpPr/>
          <p:nvPr/>
        </p:nvSpPr>
        <p:spPr>
          <a:xfrm rot="10800000">
            <a:off x="6254579" y="3779447"/>
            <a:ext cx="2534121" cy="2184587"/>
          </a:xfrm>
          <a:prstGeom prst="triangle">
            <a:avLst/>
          </a:prstGeom>
          <a:solidFill>
            <a:srgbClr val="FA2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48" name="文本框 46"/>
          <p:cNvSpPr txBox="1"/>
          <p:nvPr/>
        </p:nvSpPr>
        <p:spPr>
          <a:xfrm>
            <a:off x="6729620" y="3870171"/>
            <a:ext cx="1584038" cy="1015663"/>
          </a:xfrm>
          <a:prstGeom prst="rect">
            <a:avLst/>
          </a:prstGeom>
          <a:noFill/>
        </p:spPr>
        <p:txBody>
          <a:bodyPr wrap="square" rtlCol="0">
            <a:spAutoFit/>
          </a:bodyPr>
          <a:lstStyle/>
          <a:p>
            <a:pPr algn="ctr"/>
            <a:r>
              <a:rPr lang="en-US" altLang="zh-CN" sz="6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03</a:t>
            </a:r>
            <a:endParaRPr lang="zh-CN" altLang="en-US" sz="6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9" name="文本框 47"/>
          <p:cNvSpPr txBox="1"/>
          <p:nvPr/>
        </p:nvSpPr>
        <p:spPr>
          <a:xfrm>
            <a:off x="6583826" y="2030140"/>
            <a:ext cx="1755976" cy="461665"/>
          </a:xfrm>
          <a:prstGeom prst="rect">
            <a:avLst/>
          </a:prstGeom>
          <a:noFill/>
        </p:spPr>
        <p:txBody>
          <a:bodyPr wrap="square" rtlCol="0">
            <a:spAutoFit/>
          </a:bodyPr>
          <a:lstStyle/>
          <a:p>
            <a:pPr algn="ctr"/>
            <a:r>
              <a:rPr lang="zh-CN" altLang="en-US" sz="2400" b="1"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节日介绍</a:t>
            </a:r>
          </a:p>
        </p:txBody>
      </p:sp>
      <p:sp>
        <p:nvSpPr>
          <p:cNvPr id="50" name="文本框 48"/>
          <p:cNvSpPr txBox="1"/>
          <p:nvPr/>
        </p:nvSpPr>
        <p:spPr>
          <a:xfrm>
            <a:off x="6155985" y="2557664"/>
            <a:ext cx="2650911" cy="934871"/>
          </a:xfrm>
          <a:prstGeom prst="rect">
            <a:avLst/>
          </a:prstGeom>
          <a:noFill/>
        </p:spPr>
        <p:txBody>
          <a:bodyPr wrap="square" rtlCol="0">
            <a:spAutoFit/>
          </a:bodyPr>
          <a:lstStyle/>
          <a:p>
            <a:pPr algn="just" defTabSz="914400">
              <a:lnSpc>
                <a:spcPct val="135000"/>
              </a:lnSpc>
              <a:defRPr/>
            </a:pP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1945</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3</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日，中国人民政府下令举国庆祝，放假</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天，悬旗</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3</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天。</a:t>
            </a:r>
          </a:p>
        </p:txBody>
      </p:sp>
      <p:sp>
        <p:nvSpPr>
          <p:cNvPr id="51" name="等腰三角形 50"/>
          <p:cNvSpPr/>
          <p:nvPr/>
        </p:nvSpPr>
        <p:spPr>
          <a:xfrm>
            <a:off x="9058478" y="1268760"/>
            <a:ext cx="2534121" cy="2184587"/>
          </a:xfrm>
          <a:prstGeom prst="triangle">
            <a:avLst/>
          </a:prstGeom>
          <a:solidFill>
            <a:srgbClr val="FA2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52" name="文本框 50"/>
          <p:cNvSpPr txBox="1"/>
          <p:nvPr/>
        </p:nvSpPr>
        <p:spPr>
          <a:xfrm>
            <a:off x="9533519" y="2204864"/>
            <a:ext cx="1584038" cy="1015663"/>
          </a:xfrm>
          <a:prstGeom prst="rect">
            <a:avLst/>
          </a:prstGeom>
          <a:noFill/>
        </p:spPr>
        <p:txBody>
          <a:bodyPr wrap="square" rtlCol="0">
            <a:spAutoFit/>
          </a:bodyPr>
          <a:lstStyle/>
          <a:p>
            <a:pPr algn="ctr"/>
            <a:r>
              <a:rPr lang="en-US" altLang="zh-CN" sz="6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04</a:t>
            </a:r>
            <a:endParaRPr lang="zh-CN" altLang="en-US" sz="6000" b="1" dirty="0">
              <a:solidFill>
                <a:schemeClr val="bg1"/>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3" name="文本框 51"/>
          <p:cNvSpPr txBox="1"/>
          <p:nvPr/>
        </p:nvSpPr>
        <p:spPr>
          <a:xfrm>
            <a:off x="9447815" y="3925798"/>
            <a:ext cx="1755976" cy="461665"/>
          </a:xfrm>
          <a:prstGeom prst="rect">
            <a:avLst/>
          </a:prstGeom>
          <a:noFill/>
        </p:spPr>
        <p:txBody>
          <a:bodyPr wrap="square" rtlCol="0">
            <a:spAutoFit/>
          </a:bodyPr>
          <a:lstStyle/>
          <a:p>
            <a:pPr algn="ctr"/>
            <a:r>
              <a:rPr lang="zh-CN" altLang="en-US" sz="2400" b="1" dirty="0">
                <a:solidFill>
                  <a:srgbClr val="FA2F00"/>
                </a:solidFill>
                <a:latin typeface="阿里巴巴普惠体 R" panose="00020600040101010101" charset="-122"/>
                <a:ea typeface="阿里巴巴普惠体 R" panose="00020600040101010101" charset="-122"/>
                <a:cs typeface="阿里巴巴普惠体 R" panose="00020600040101010101" charset="-122"/>
              </a:rPr>
              <a:t>节日介绍</a:t>
            </a:r>
          </a:p>
        </p:txBody>
      </p:sp>
      <p:sp>
        <p:nvSpPr>
          <p:cNvPr id="54" name="文本框 52"/>
          <p:cNvSpPr txBox="1"/>
          <p:nvPr/>
        </p:nvSpPr>
        <p:spPr>
          <a:xfrm>
            <a:off x="9019974" y="4453322"/>
            <a:ext cx="2650911" cy="1225720"/>
          </a:xfrm>
          <a:prstGeom prst="rect">
            <a:avLst/>
          </a:prstGeom>
          <a:noFill/>
        </p:spPr>
        <p:txBody>
          <a:bodyPr wrap="square" rtlCol="0">
            <a:spAutoFit/>
          </a:bodyPr>
          <a:lstStyle/>
          <a:p>
            <a:pPr algn="just" defTabSz="914400">
              <a:lnSpc>
                <a:spcPct val="135000"/>
              </a:lnSpc>
              <a:defRPr/>
            </a:pP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1945</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3</a:t>
            </a:r>
            <a:r>
              <a:rPr lang="zh-CN" altLang="en-US" sz="14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日，中国抗日战争胜利纪念日暨世界反法西斯战争胜利纪念日，用以纪念抗日战争胜利。</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250"/>
                                        <p:tgtEl>
                                          <p:spTgt spid="31"/>
                                        </p:tgtEl>
                                      </p:cBhvr>
                                    </p:animEffect>
                                    <p:anim calcmode="lin" valueType="num">
                                      <p:cBhvr>
                                        <p:cTn id="8" dur="1250" fill="hold"/>
                                        <p:tgtEl>
                                          <p:spTgt spid="31"/>
                                        </p:tgtEl>
                                        <p:attrNameLst>
                                          <p:attrName>ppt_w</p:attrName>
                                        </p:attrNameLst>
                                      </p:cBhvr>
                                      <p:tavLst>
                                        <p:tav tm="0" fmla="#ppt_w*sin(2.5*pi*$)">
                                          <p:val>
                                            <p:fltVal val="0"/>
                                          </p:val>
                                        </p:tav>
                                        <p:tav tm="100000">
                                          <p:val>
                                            <p:fltVal val="1"/>
                                          </p:val>
                                        </p:tav>
                                      </p:tavLst>
                                    </p:anim>
                                    <p:anim calcmode="lin" valueType="num">
                                      <p:cBhvr>
                                        <p:cTn id="9" dur="1250" fill="hold"/>
                                        <p:tgtEl>
                                          <p:spTgt spid="31"/>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8" presetClass="entr" presetSubtype="12"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strips(downLeft)">
                                      <p:cBhvr>
                                        <p:cTn id="13" dur="500"/>
                                        <p:tgtEl>
                                          <p:spTgt spid="33"/>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par>
                          <p:cTn id="18" fill="hold">
                            <p:stCondLst>
                              <p:cond delay="2500"/>
                            </p:stCondLst>
                            <p:childTnLst>
                              <p:par>
                                <p:cTn id="19" presetID="10" presetClass="entr" presetSubtype="0" fill="hold" grpId="0" nodeType="afterEffect">
                                  <p:stCondLst>
                                    <p:cond delay="0"/>
                                  </p:stCondLst>
                                  <p:iterate type="lt">
                                    <p:tmPct val="10000"/>
                                  </p:iterate>
                                  <p:childTnLst>
                                    <p:set>
                                      <p:cBhvr>
                                        <p:cTn id="20" dur="1" fill="hold">
                                          <p:stCondLst>
                                            <p:cond delay="0"/>
                                          </p:stCondLst>
                                        </p:cTn>
                                        <p:tgtEl>
                                          <p:spTgt spid="42"/>
                                        </p:tgtEl>
                                        <p:attrNameLst>
                                          <p:attrName>style.visibility</p:attrName>
                                        </p:attrNameLst>
                                      </p:cBhvr>
                                      <p:to>
                                        <p:strVal val="visible"/>
                                      </p:to>
                                    </p:set>
                                    <p:animEffect transition="in" filter="fade">
                                      <p:cBhvr>
                                        <p:cTn id="21" dur="250"/>
                                        <p:tgtEl>
                                          <p:spTgt spid="42"/>
                                        </p:tgtEl>
                                      </p:cBhvr>
                                    </p:animEffect>
                                  </p:childTnLst>
                                </p:cTn>
                              </p:par>
                            </p:childTnLst>
                          </p:cTn>
                        </p:par>
                        <p:par>
                          <p:cTn id="22" fill="hold">
                            <p:stCondLst>
                              <p:cond delay="3650"/>
                            </p:stCondLst>
                            <p:childTnLst>
                              <p:par>
                                <p:cTn id="23" presetID="45"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250"/>
                                        <p:tgtEl>
                                          <p:spTgt spid="43"/>
                                        </p:tgtEl>
                                      </p:cBhvr>
                                    </p:animEffect>
                                    <p:anim calcmode="lin" valueType="num">
                                      <p:cBhvr>
                                        <p:cTn id="26" dur="1250" fill="hold"/>
                                        <p:tgtEl>
                                          <p:spTgt spid="43"/>
                                        </p:tgtEl>
                                        <p:attrNameLst>
                                          <p:attrName>ppt_w</p:attrName>
                                        </p:attrNameLst>
                                      </p:cBhvr>
                                      <p:tavLst>
                                        <p:tav tm="0" fmla="#ppt_w*sin(2.5*pi*$)">
                                          <p:val>
                                            <p:fltVal val="0"/>
                                          </p:val>
                                        </p:tav>
                                        <p:tav tm="100000">
                                          <p:val>
                                            <p:fltVal val="1"/>
                                          </p:val>
                                        </p:tav>
                                      </p:tavLst>
                                    </p:anim>
                                    <p:anim calcmode="lin" valueType="num">
                                      <p:cBhvr>
                                        <p:cTn id="27" dur="1250" fill="hold"/>
                                        <p:tgtEl>
                                          <p:spTgt spid="43"/>
                                        </p:tgtEl>
                                        <p:attrNameLst>
                                          <p:attrName>ppt_h</p:attrName>
                                        </p:attrNameLst>
                                      </p:cBhvr>
                                      <p:tavLst>
                                        <p:tav tm="0">
                                          <p:val>
                                            <p:strVal val="#ppt_h"/>
                                          </p:val>
                                        </p:tav>
                                        <p:tav tm="100000">
                                          <p:val>
                                            <p:strVal val="#ppt_h"/>
                                          </p:val>
                                        </p:tav>
                                      </p:tavLst>
                                    </p:anim>
                                  </p:childTnLst>
                                </p:cTn>
                              </p:par>
                            </p:childTnLst>
                          </p:cTn>
                        </p:par>
                        <p:par>
                          <p:cTn id="28" fill="hold">
                            <p:stCondLst>
                              <p:cond delay="5150"/>
                            </p:stCondLst>
                            <p:childTnLst>
                              <p:par>
                                <p:cTn id="29" presetID="18" presetClass="entr" presetSubtype="12"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strips(downLeft)">
                                      <p:cBhvr>
                                        <p:cTn id="31" dur="500"/>
                                        <p:tgtEl>
                                          <p:spTgt spid="44"/>
                                        </p:tgtEl>
                                      </p:cBhvr>
                                    </p:animEffect>
                                  </p:childTnLst>
                                </p:cTn>
                              </p:par>
                            </p:childTnLst>
                          </p:cTn>
                        </p:par>
                        <p:par>
                          <p:cTn id="32" fill="hold">
                            <p:stCondLst>
                              <p:cond delay="5650"/>
                            </p:stCondLst>
                            <p:childTnLst>
                              <p:par>
                                <p:cTn id="33" presetID="10"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par>
                          <p:cTn id="36" fill="hold">
                            <p:stCondLst>
                              <p:cond delay="6150"/>
                            </p:stCondLst>
                            <p:childTnLst>
                              <p:par>
                                <p:cTn id="37" presetID="10" presetClass="entr" presetSubtype="0" fill="hold" grpId="0" nodeType="afterEffect">
                                  <p:stCondLst>
                                    <p:cond delay="0"/>
                                  </p:stCondLst>
                                  <p:iterate type="lt">
                                    <p:tmPct val="10000"/>
                                  </p:iterate>
                                  <p:childTnLst>
                                    <p:set>
                                      <p:cBhvr>
                                        <p:cTn id="38" dur="1" fill="hold">
                                          <p:stCondLst>
                                            <p:cond delay="0"/>
                                          </p:stCondLst>
                                        </p:cTn>
                                        <p:tgtEl>
                                          <p:spTgt spid="46"/>
                                        </p:tgtEl>
                                        <p:attrNameLst>
                                          <p:attrName>style.visibility</p:attrName>
                                        </p:attrNameLst>
                                      </p:cBhvr>
                                      <p:to>
                                        <p:strVal val="visible"/>
                                      </p:to>
                                    </p:set>
                                    <p:animEffect transition="in" filter="fade">
                                      <p:cBhvr>
                                        <p:cTn id="39" dur="250"/>
                                        <p:tgtEl>
                                          <p:spTgt spid="46"/>
                                        </p:tgtEl>
                                      </p:cBhvr>
                                    </p:animEffect>
                                  </p:childTnLst>
                                </p:cTn>
                              </p:par>
                            </p:childTnLst>
                          </p:cTn>
                        </p:par>
                        <p:par>
                          <p:cTn id="40" fill="hold">
                            <p:stCondLst>
                              <p:cond delay="6949"/>
                            </p:stCondLst>
                            <p:childTnLst>
                              <p:par>
                                <p:cTn id="41" presetID="45"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250"/>
                                        <p:tgtEl>
                                          <p:spTgt spid="47"/>
                                        </p:tgtEl>
                                      </p:cBhvr>
                                    </p:animEffect>
                                    <p:anim calcmode="lin" valueType="num">
                                      <p:cBhvr>
                                        <p:cTn id="44" dur="1250" fill="hold"/>
                                        <p:tgtEl>
                                          <p:spTgt spid="47"/>
                                        </p:tgtEl>
                                        <p:attrNameLst>
                                          <p:attrName>ppt_w</p:attrName>
                                        </p:attrNameLst>
                                      </p:cBhvr>
                                      <p:tavLst>
                                        <p:tav tm="0" fmla="#ppt_w*sin(2.5*pi*$)">
                                          <p:val>
                                            <p:fltVal val="0"/>
                                          </p:val>
                                        </p:tav>
                                        <p:tav tm="100000">
                                          <p:val>
                                            <p:fltVal val="1"/>
                                          </p:val>
                                        </p:tav>
                                      </p:tavLst>
                                    </p:anim>
                                    <p:anim calcmode="lin" valueType="num">
                                      <p:cBhvr>
                                        <p:cTn id="45" dur="1250" fill="hold"/>
                                        <p:tgtEl>
                                          <p:spTgt spid="47"/>
                                        </p:tgtEl>
                                        <p:attrNameLst>
                                          <p:attrName>ppt_h</p:attrName>
                                        </p:attrNameLst>
                                      </p:cBhvr>
                                      <p:tavLst>
                                        <p:tav tm="0">
                                          <p:val>
                                            <p:strVal val="#ppt_h"/>
                                          </p:val>
                                        </p:tav>
                                        <p:tav tm="100000">
                                          <p:val>
                                            <p:strVal val="#ppt_h"/>
                                          </p:val>
                                        </p:tav>
                                      </p:tavLst>
                                    </p:anim>
                                  </p:childTnLst>
                                </p:cTn>
                              </p:par>
                            </p:childTnLst>
                          </p:cTn>
                        </p:par>
                        <p:par>
                          <p:cTn id="46" fill="hold">
                            <p:stCondLst>
                              <p:cond delay="8449"/>
                            </p:stCondLst>
                            <p:childTnLst>
                              <p:par>
                                <p:cTn id="47" presetID="18" presetClass="entr" presetSubtype="12"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strips(downLeft)">
                                      <p:cBhvr>
                                        <p:cTn id="49" dur="500"/>
                                        <p:tgtEl>
                                          <p:spTgt spid="48"/>
                                        </p:tgtEl>
                                      </p:cBhvr>
                                    </p:animEffect>
                                  </p:childTnLst>
                                </p:cTn>
                              </p:par>
                            </p:childTnLst>
                          </p:cTn>
                        </p:par>
                        <p:par>
                          <p:cTn id="50" fill="hold">
                            <p:stCondLst>
                              <p:cond delay="8949"/>
                            </p:stCondLst>
                            <p:childTnLst>
                              <p:par>
                                <p:cTn id="51" presetID="1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500"/>
                                        <p:tgtEl>
                                          <p:spTgt spid="49"/>
                                        </p:tgtEl>
                                      </p:cBhvr>
                                    </p:animEffect>
                                  </p:childTnLst>
                                </p:cTn>
                              </p:par>
                            </p:childTnLst>
                          </p:cTn>
                        </p:par>
                        <p:par>
                          <p:cTn id="54" fill="hold">
                            <p:stCondLst>
                              <p:cond delay="9449"/>
                            </p:stCondLst>
                            <p:childTnLst>
                              <p:par>
                                <p:cTn id="55" presetID="10" presetClass="entr" presetSubtype="0" fill="hold" grpId="0" nodeType="afterEffect">
                                  <p:stCondLst>
                                    <p:cond delay="0"/>
                                  </p:stCondLst>
                                  <p:iterate type="lt">
                                    <p:tmPct val="10000"/>
                                  </p:iterate>
                                  <p:childTnLst>
                                    <p:set>
                                      <p:cBhvr>
                                        <p:cTn id="56" dur="1" fill="hold">
                                          <p:stCondLst>
                                            <p:cond delay="0"/>
                                          </p:stCondLst>
                                        </p:cTn>
                                        <p:tgtEl>
                                          <p:spTgt spid="50"/>
                                        </p:tgtEl>
                                        <p:attrNameLst>
                                          <p:attrName>style.visibility</p:attrName>
                                        </p:attrNameLst>
                                      </p:cBhvr>
                                      <p:to>
                                        <p:strVal val="visible"/>
                                      </p:to>
                                    </p:set>
                                    <p:animEffect transition="in" filter="fade">
                                      <p:cBhvr>
                                        <p:cTn id="57" dur="250"/>
                                        <p:tgtEl>
                                          <p:spTgt spid="50"/>
                                        </p:tgtEl>
                                      </p:cBhvr>
                                    </p:animEffect>
                                  </p:childTnLst>
                                </p:cTn>
                              </p:par>
                            </p:childTnLst>
                          </p:cTn>
                        </p:par>
                        <p:par>
                          <p:cTn id="58" fill="hold">
                            <p:stCondLst>
                              <p:cond delay="10250"/>
                            </p:stCondLst>
                            <p:childTnLst>
                              <p:par>
                                <p:cTn id="59" presetID="45"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250"/>
                                        <p:tgtEl>
                                          <p:spTgt spid="51"/>
                                        </p:tgtEl>
                                      </p:cBhvr>
                                    </p:animEffect>
                                    <p:anim calcmode="lin" valueType="num">
                                      <p:cBhvr>
                                        <p:cTn id="62" dur="1250" fill="hold"/>
                                        <p:tgtEl>
                                          <p:spTgt spid="51"/>
                                        </p:tgtEl>
                                        <p:attrNameLst>
                                          <p:attrName>ppt_w</p:attrName>
                                        </p:attrNameLst>
                                      </p:cBhvr>
                                      <p:tavLst>
                                        <p:tav tm="0" fmla="#ppt_w*sin(2.5*pi*$)">
                                          <p:val>
                                            <p:fltVal val="0"/>
                                          </p:val>
                                        </p:tav>
                                        <p:tav tm="100000">
                                          <p:val>
                                            <p:fltVal val="1"/>
                                          </p:val>
                                        </p:tav>
                                      </p:tavLst>
                                    </p:anim>
                                    <p:anim calcmode="lin" valueType="num">
                                      <p:cBhvr>
                                        <p:cTn id="63" dur="1250" fill="hold"/>
                                        <p:tgtEl>
                                          <p:spTgt spid="51"/>
                                        </p:tgtEl>
                                        <p:attrNameLst>
                                          <p:attrName>ppt_h</p:attrName>
                                        </p:attrNameLst>
                                      </p:cBhvr>
                                      <p:tavLst>
                                        <p:tav tm="0">
                                          <p:val>
                                            <p:strVal val="#ppt_h"/>
                                          </p:val>
                                        </p:tav>
                                        <p:tav tm="100000">
                                          <p:val>
                                            <p:strVal val="#ppt_h"/>
                                          </p:val>
                                        </p:tav>
                                      </p:tavLst>
                                    </p:anim>
                                  </p:childTnLst>
                                </p:cTn>
                              </p:par>
                            </p:childTnLst>
                          </p:cTn>
                        </p:par>
                        <p:par>
                          <p:cTn id="64" fill="hold">
                            <p:stCondLst>
                              <p:cond delay="11750"/>
                            </p:stCondLst>
                            <p:childTnLst>
                              <p:par>
                                <p:cTn id="65" presetID="18" presetClass="entr" presetSubtype="12"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strips(downLeft)">
                                      <p:cBhvr>
                                        <p:cTn id="67" dur="500"/>
                                        <p:tgtEl>
                                          <p:spTgt spid="52"/>
                                        </p:tgtEl>
                                      </p:cBhvr>
                                    </p:animEffect>
                                  </p:childTnLst>
                                </p:cTn>
                              </p:par>
                            </p:childTnLst>
                          </p:cTn>
                        </p:par>
                        <p:par>
                          <p:cTn id="68" fill="hold">
                            <p:stCondLst>
                              <p:cond delay="12250"/>
                            </p:stCondLst>
                            <p:childTnLst>
                              <p:par>
                                <p:cTn id="69" presetID="10"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500"/>
                                        <p:tgtEl>
                                          <p:spTgt spid="53"/>
                                        </p:tgtEl>
                                      </p:cBhvr>
                                    </p:animEffect>
                                  </p:childTnLst>
                                </p:cTn>
                              </p:par>
                            </p:childTnLst>
                          </p:cTn>
                        </p:par>
                        <p:par>
                          <p:cTn id="72" fill="hold">
                            <p:stCondLst>
                              <p:cond delay="12750"/>
                            </p:stCondLst>
                            <p:childTnLst>
                              <p:par>
                                <p:cTn id="73" presetID="10" presetClass="entr" presetSubtype="0" fill="hold" grpId="0" nodeType="afterEffect">
                                  <p:stCondLst>
                                    <p:cond delay="0"/>
                                  </p:stCondLst>
                                  <p:iterate type="lt">
                                    <p:tmPct val="10000"/>
                                  </p:iterate>
                                  <p:childTnLst>
                                    <p:set>
                                      <p:cBhvr>
                                        <p:cTn id="74" dur="1" fill="hold">
                                          <p:stCondLst>
                                            <p:cond delay="0"/>
                                          </p:stCondLst>
                                        </p:cTn>
                                        <p:tgtEl>
                                          <p:spTgt spid="54"/>
                                        </p:tgtEl>
                                        <p:attrNameLst>
                                          <p:attrName>style.visibility</p:attrName>
                                        </p:attrNameLst>
                                      </p:cBhvr>
                                      <p:to>
                                        <p:strVal val="visible"/>
                                      </p:to>
                                    </p:set>
                                    <p:animEffect transition="in" filter="fade">
                                      <p:cBhvr>
                                        <p:cTn id="75"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33" grpId="0"/>
      <p:bldP spid="41" grpId="0"/>
      <p:bldP spid="42" grpId="0"/>
      <p:bldP spid="43" grpId="0" bldLvl="0" animBg="1"/>
      <p:bldP spid="44" grpId="0"/>
      <p:bldP spid="45" grpId="0"/>
      <p:bldP spid="46" grpId="0"/>
      <p:bldP spid="47" grpId="0" bldLvl="0" animBg="1"/>
      <p:bldP spid="48" grpId="0"/>
      <p:bldP spid="49" grpId="0"/>
      <p:bldP spid="50" grpId="0"/>
      <p:bldP spid="51" grpId="0" bldLvl="0" animBg="1"/>
      <p:bldP spid="52" grpId="0"/>
      <p:bldP spid="53"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009389" y="198375"/>
            <a:ext cx="1210588"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节日介绍</a:t>
            </a:r>
          </a:p>
        </p:txBody>
      </p:sp>
      <p:grpSp>
        <p:nvGrpSpPr>
          <p:cNvPr id="5" name="组合 4"/>
          <p:cNvGrpSpPr/>
          <p:nvPr/>
        </p:nvGrpSpPr>
        <p:grpSpPr>
          <a:xfrm>
            <a:off x="779584" y="1375235"/>
            <a:ext cx="11019691" cy="4352347"/>
            <a:chOff x="931984" y="1476953"/>
            <a:chExt cx="11019691" cy="4352347"/>
          </a:xfrm>
        </p:grpSpPr>
        <p:sp>
          <p:nvSpPr>
            <p:cNvPr id="6" name="矩形 5"/>
            <p:cNvSpPr/>
            <p:nvPr/>
          </p:nvSpPr>
          <p:spPr>
            <a:xfrm>
              <a:off x="3833444" y="3857953"/>
              <a:ext cx="8118231" cy="880497"/>
            </a:xfrm>
            <a:prstGeom prst="rect">
              <a:avLst/>
            </a:prstGeom>
          </p:spPr>
          <p:txBody>
            <a:bodyPr wrap="square">
              <a:spAutoFit/>
            </a:bodyPr>
            <a:lstStyle/>
            <a:p>
              <a:pPr algn="just" defTabSz="914400">
                <a:lnSpc>
                  <a:spcPct val="135000"/>
                </a:lnSpc>
                <a:defRPr/>
              </a:pP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导致日本走上全面侵华的道路。这次事件爆发后的几年时间内，东北三省全部被日本关东军占领，</a:t>
              </a:r>
            </a:p>
          </p:txBody>
        </p:sp>
        <p:grpSp>
          <p:nvGrpSpPr>
            <p:cNvPr id="7" name="组合 6"/>
            <p:cNvGrpSpPr/>
            <p:nvPr/>
          </p:nvGrpSpPr>
          <p:grpSpPr>
            <a:xfrm>
              <a:off x="931984" y="1476953"/>
              <a:ext cx="10694377" cy="4352347"/>
              <a:chOff x="931984" y="1476953"/>
              <a:chExt cx="10694377" cy="4352347"/>
            </a:xfrm>
          </p:grpSpPr>
          <p:sp>
            <p:nvSpPr>
              <p:cNvPr id="8" name="矩形 7"/>
              <p:cNvSpPr/>
              <p:nvPr/>
            </p:nvSpPr>
            <p:spPr>
              <a:xfrm>
                <a:off x="3833445" y="1539800"/>
                <a:ext cx="7792916" cy="880497"/>
              </a:xfrm>
              <a:prstGeom prst="rect">
                <a:avLst/>
              </a:prstGeom>
            </p:spPr>
            <p:txBody>
              <a:bodyPr wrap="square">
                <a:spAutoFit/>
              </a:bodyPr>
              <a:lstStyle/>
              <a:p>
                <a:pPr algn="just" defTabSz="914400">
                  <a:lnSpc>
                    <a:spcPct val="135000"/>
                  </a:lnSpc>
                  <a:defRPr/>
                </a:pP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为铭记国耻九一八事变而设立。</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1931</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18</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日在中国东北爆发了九一八事变，事件爆发后，</a:t>
                </a:r>
              </a:p>
            </p:txBody>
          </p:sp>
          <p:sp>
            <p:nvSpPr>
              <p:cNvPr id="9" name="矩形 8"/>
              <p:cNvSpPr/>
              <p:nvPr/>
            </p:nvSpPr>
            <p:spPr>
              <a:xfrm>
                <a:off x="3793757" y="3005474"/>
                <a:ext cx="7792916" cy="707886"/>
              </a:xfrm>
              <a:prstGeom prst="rect">
                <a:avLst/>
              </a:prstGeom>
            </p:spPr>
            <p:txBody>
              <a:bodyPr wrap="square">
                <a:spAutoFit/>
              </a:bodyPr>
              <a:lstStyle/>
              <a:p>
                <a:pPr>
                  <a:defRPr/>
                </a:pP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日本与中国之间的矛盾进一步激化，而在日本国内，主战的日本军部地位上升，</a:t>
                </a:r>
                <a:endParaRPr lang="zh-CN" altLang="en-US" sz="2000" kern="100" dirty="0">
                  <a:solidFill>
                    <a:srgbClr val="C00000"/>
                  </a:solidFill>
                  <a:latin typeface="阿里巴巴普惠体 R" panose="00020600040101010101" charset="-122"/>
                  <a:ea typeface="阿里巴巴普惠体 R" panose="00020600040101010101" charset="-122"/>
                  <a:cs typeface="+mn-ea"/>
                  <a:sym typeface="阿里巴巴普惠体 R" panose="00020600040101010101" charset="-122"/>
                </a:endParaRPr>
              </a:p>
            </p:txBody>
          </p:sp>
          <p:sp>
            <p:nvSpPr>
              <p:cNvPr id="10" name="矩形 9"/>
              <p:cNvSpPr/>
              <p:nvPr/>
            </p:nvSpPr>
            <p:spPr>
              <a:xfrm>
                <a:off x="3833444" y="4818424"/>
                <a:ext cx="7792917" cy="880497"/>
              </a:xfrm>
              <a:prstGeom prst="rect">
                <a:avLst/>
              </a:prstGeom>
            </p:spPr>
            <p:txBody>
              <a:bodyPr wrap="square">
                <a:spAutoFit/>
              </a:bodyPr>
              <a:lstStyle/>
              <a:p>
                <a:pPr algn="just" defTabSz="914400">
                  <a:lnSpc>
                    <a:spcPct val="135000"/>
                  </a:lnSpc>
                  <a:defRPr/>
                </a:pP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因此被中国民众视为国耻，直至今日，</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18</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日在中国许多非正式场合都被称为“国耻日”。</a:t>
                </a:r>
              </a:p>
            </p:txBody>
          </p:sp>
          <p:grpSp>
            <p:nvGrpSpPr>
              <p:cNvPr id="11" name="组合 10"/>
              <p:cNvGrpSpPr/>
              <p:nvPr/>
            </p:nvGrpSpPr>
            <p:grpSpPr>
              <a:xfrm>
                <a:off x="931985" y="1690086"/>
                <a:ext cx="1863969" cy="580290"/>
                <a:chOff x="931985" y="1690086"/>
                <a:chExt cx="1863969" cy="580290"/>
              </a:xfrm>
            </p:grpSpPr>
            <p:sp>
              <p:nvSpPr>
                <p:cNvPr id="29" name="矩形 28"/>
                <p:cNvSpPr/>
                <p:nvPr/>
              </p:nvSpPr>
              <p:spPr>
                <a:xfrm>
                  <a:off x="931985" y="1690086"/>
                  <a:ext cx="1863969" cy="580290"/>
                </a:xfrm>
                <a:prstGeom prst="rect">
                  <a:avLst/>
                </a:prstGeom>
                <a:solidFill>
                  <a:srgbClr val="E61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30" name="矩形 29"/>
                <p:cNvSpPr/>
                <p:nvPr/>
              </p:nvSpPr>
              <p:spPr>
                <a:xfrm>
                  <a:off x="1171790" y="1760421"/>
                  <a:ext cx="1415772" cy="461665"/>
                </a:xfrm>
                <a:prstGeom prst="rect">
                  <a:avLst/>
                </a:prstGeom>
              </p:spPr>
              <p:txBody>
                <a:bodyPr wrap="square">
                  <a:spAutoFit/>
                </a:bodyPr>
                <a:lstStyle/>
                <a:p>
                  <a:pPr algn="dist"/>
                  <a:r>
                    <a:rPr lang="zh-CN" altLang="en-US"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九一八</a:t>
                  </a:r>
                </a:p>
              </p:txBody>
            </p:sp>
          </p:grpSp>
          <p:grpSp>
            <p:nvGrpSpPr>
              <p:cNvPr id="12" name="组合 11"/>
              <p:cNvGrpSpPr/>
              <p:nvPr/>
            </p:nvGrpSpPr>
            <p:grpSpPr>
              <a:xfrm>
                <a:off x="931984" y="2778368"/>
                <a:ext cx="1863969" cy="580290"/>
                <a:chOff x="931984" y="2778368"/>
                <a:chExt cx="1863969" cy="580290"/>
              </a:xfrm>
            </p:grpSpPr>
            <p:sp>
              <p:nvSpPr>
                <p:cNvPr id="27" name="矩形 26"/>
                <p:cNvSpPr/>
                <p:nvPr/>
              </p:nvSpPr>
              <p:spPr>
                <a:xfrm>
                  <a:off x="931984" y="2778368"/>
                  <a:ext cx="1863969" cy="580290"/>
                </a:xfrm>
                <a:prstGeom prst="rect">
                  <a:avLst/>
                </a:prstGeom>
                <a:solidFill>
                  <a:srgbClr val="E61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8" name="矩形 27"/>
                <p:cNvSpPr/>
                <p:nvPr/>
              </p:nvSpPr>
              <p:spPr>
                <a:xfrm>
                  <a:off x="1325678" y="2837680"/>
                  <a:ext cx="1107996" cy="461665"/>
                </a:xfrm>
                <a:prstGeom prst="rect">
                  <a:avLst/>
                </a:prstGeom>
              </p:spPr>
              <p:txBody>
                <a:bodyPr wrap="none">
                  <a:spAutoFit/>
                </a:bodyPr>
                <a:lstStyle/>
                <a:p>
                  <a:pPr algn="dist"/>
                  <a:r>
                    <a:rPr lang="zh-CN" altLang="en-US"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九一八</a:t>
                  </a:r>
                </a:p>
              </p:txBody>
            </p:sp>
          </p:grpSp>
          <p:grpSp>
            <p:nvGrpSpPr>
              <p:cNvPr id="13" name="组合 12"/>
              <p:cNvGrpSpPr/>
              <p:nvPr/>
            </p:nvGrpSpPr>
            <p:grpSpPr>
              <a:xfrm>
                <a:off x="931984" y="3866650"/>
                <a:ext cx="1863969" cy="580290"/>
                <a:chOff x="931984" y="3866650"/>
                <a:chExt cx="1863969" cy="580290"/>
              </a:xfrm>
            </p:grpSpPr>
            <p:sp>
              <p:nvSpPr>
                <p:cNvPr id="25" name="矩形 24"/>
                <p:cNvSpPr/>
                <p:nvPr/>
              </p:nvSpPr>
              <p:spPr>
                <a:xfrm>
                  <a:off x="931984" y="3866650"/>
                  <a:ext cx="1863969" cy="580290"/>
                </a:xfrm>
                <a:prstGeom prst="rect">
                  <a:avLst/>
                </a:prstGeom>
                <a:solidFill>
                  <a:srgbClr val="E61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6" name="矩形 25"/>
                <p:cNvSpPr/>
                <p:nvPr/>
              </p:nvSpPr>
              <p:spPr>
                <a:xfrm>
                  <a:off x="1325678" y="3921975"/>
                  <a:ext cx="1107996" cy="461665"/>
                </a:xfrm>
                <a:prstGeom prst="rect">
                  <a:avLst/>
                </a:prstGeom>
              </p:spPr>
              <p:txBody>
                <a:bodyPr wrap="none">
                  <a:spAutoFit/>
                </a:bodyPr>
                <a:lstStyle/>
                <a:p>
                  <a:pPr algn="dist"/>
                  <a:r>
                    <a:rPr lang="zh-CN" altLang="en-US"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九一八</a:t>
                  </a:r>
                </a:p>
              </p:txBody>
            </p:sp>
          </p:grpSp>
          <p:grpSp>
            <p:nvGrpSpPr>
              <p:cNvPr id="14" name="组合 13"/>
              <p:cNvGrpSpPr/>
              <p:nvPr/>
            </p:nvGrpSpPr>
            <p:grpSpPr>
              <a:xfrm>
                <a:off x="931984" y="4954932"/>
                <a:ext cx="1863969" cy="580290"/>
                <a:chOff x="931984" y="4954932"/>
                <a:chExt cx="1863969" cy="580290"/>
              </a:xfrm>
            </p:grpSpPr>
            <p:sp>
              <p:nvSpPr>
                <p:cNvPr id="23" name="矩形 22"/>
                <p:cNvSpPr/>
                <p:nvPr/>
              </p:nvSpPr>
              <p:spPr>
                <a:xfrm>
                  <a:off x="931984" y="4954932"/>
                  <a:ext cx="1863969" cy="580290"/>
                </a:xfrm>
                <a:prstGeom prst="rect">
                  <a:avLst/>
                </a:prstGeom>
                <a:solidFill>
                  <a:srgbClr val="E61E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4" name="矩形 23"/>
                <p:cNvSpPr/>
                <p:nvPr/>
              </p:nvSpPr>
              <p:spPr>
                <a:xfrm>
                  <a:off x="1325678" y="5027841"/>
                  <a:ext cx="1107996" cy="461665"/>
                </a:xfrm>
                <a:prstGeom prst="rect">
                  <a:avLst/>
                </a:prstGeom>
              </p:spPr>
              <p:txBody>
                <a:bodyPr wrap="none">
                  <a:spAutoFit/>
                </a:bodyPr>
                <a:lstStyle/>
                <a:p>
                  <a:pPr algn="dist"/>
                  <a:r>
                    <a:rPr lang="zh-CN" altLang="en-US" sz="2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九一八</a:t>
                  </a:r>
                </a:p>
              </p:txBody>
            </p:sp>
          </p:grpSp>
          <p:grpSp>
            <p:nvGrpSpPr>
              <p:cNvPr id="15" name="组合 14"/>
              <p:cNvGrpSpPr/>
              <p:nvPr/>
            </p:nvGrpSpPr>
            <p:grpSpPr>
              <a:xfrm>
                <a:off x="3199115" y="1476953"/>
                <a:ext cx="231169" cy="4352347"/>
                <a:chOff x="3199115" y="1476953"/>
                <a:chExt cx="231169" cy="4352347"/>
              </a:xfrm>
            </p:grpSpPr>
            <p:cxnSp>
              <p:nvCxnSpPr>
                <p:cNvPr id="16" name="直接连接符 15"/>
                <p:cNvCxnSpPr/>
                <p:nvPr/>
              </p:nvCxnSpPr>
              <p:spPr>
                <a:xfrm>
                  <a:off x="3314700" y="1476953"/>
                  <a:ext cx="0" cy="4352347"/>
                </a:xfrm>
                <a:prstGeom prst="line">
                  <a:avLst/>
                </a:prstGeom>
                <a:ln w="28575">
                  <a:solidFill>
                    <a:srgbClr val="E61E16"/>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199115" y="1864646"/>
                  <a:ext cx="231169" cy="231169"/>
                </a:xfrm>
                <a:prstGeom prst="ellipse">
                  <a:avLst/>
                </a:prstGeom>
                <a:solidFill>
                  <a:srgbClr val="E61E16"/>
                </a:solidFill>
                <a:ln>
                  <a:solidFill>
                    <a:srgbClr val="E61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9" name="椭圆 18"/>
                <p:cNvSpPr/>
                <p:nvPr/>
              </p:nvSpPr>
              <p:spPr>
                <a:xfrm>
                  <a:off x="3199115" y="2986206"/>
                  <a:ext cx="231169" cy="231169"/>
                </a:xfrm>
                <a:prstGeom prst="ellipse">
                  <a:avLst/>
                </a:prstGeom>
                <a:solidFill>
                  <a:srgbClr val="E61E16"/>
                </a:solidFill>
                <a:ln>
                  <a:solidFill>
                    <a:srgbClr val="E61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1" name="椭圆 20"/>
                <p:cNvSpPr/>
                <p:nvPr/>
              </p:nvSpPr>
              <p:spPr>
                <a:xfrm>
                  <a:off x="3199115" y="3992181"/>
                  <a:ext cx="231169" cy="231169"/>
                </a:xfrm>
                <a:prstGeom prst="ellipse">
                  <a:avLst/>
                </a:prstGeom>
                <a:solidFill>
                  <a:srgbClr val="E61E16"/>
                </a:solidFill>
                <a:ln>
                  <a:solidFill>
                    <a:srgbClr val="E61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2" name="椭圆 21"/>
                <p:cNvSpPr/>
                <p:nvPr/>
              </p:nvSpPr>
              <p:spPr>
                <a:xfrm>
                  <a:off x="3199115" y="5088350"/>
                  <a:ext cx="231169" cy="231169"/>
                </a:xfrm>
                <a:prstGeom prst="ellipse">
                  <a:avLst/>
                </a:prstGeom>
                <a:solidFill>
                  <a:srgbClr val="E61E16"/>
                </a:solidFill>
                <a:ln>
                  <a:solidFill>
                    <a:srgbClr val="E61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009389" y="198375"/>
            <a:ext cx="1210588"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节日介绍</a:t>
            </a:r>
          </a:p>
        </p:txBody>
      </p:sp>
      <p:grpSp>
        <p:nvGrpSpPr>
          <p:cNvPr id="5" name="组合 4"/>
          <p:cNvGrpSpPr/>
          <p:nvPr/>
        </p:nvGrpSpPr>
        <p:grpSpPr>
          <a:xfrm>
            <a:off x="1703690" y="1476953"/>
            <a:ext cx="8752560" cy="4352347"/>
            <a:chOff x="3199115" y="1476953"/>
            <a:chExt cx="8752560" cy="4352347"/>
          </a:xfrm>
        </p:grpSpPr>
        <p:sp>
          <p:nvSpPr>
            <p:cNvPr id="6" name="矩形 5"/>
            <p:cNvSpPr/>
            <p:nvPr/>
          </p:nvSpPr>
          <p:spPr>
            <a:xfrm>
              <a:off x="3833444" y="3857953"/>
              <a:ext cx="8118231" cy="880497"/>
            </a:xfrm>
            <a:prstGeom prst="rect">
              <a:avLst/>
            </a:prstGeom>
          </p:spPr>
          <p:txBody>
            <a:bodyPr wrap="square">
              <a:spAutoFit/>
            </a:bodyPr>
            <a:lstStyle/>
            <a:p>
              <a:pPr algn="just" defTabSz="914400">
                <a:lnSpc>
                  <a:spcPct val="135000"/>
                </a:lnSpc>
                <a:defRPr/>
              </a:pP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通告指出：“本院在</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1949</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12</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23</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日所公布的统一全国年节和纪念日放假办法中，曾以</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8</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15</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日为抗日战争胜利日。</a:t>
              </a:r>
            </a:p>
          </p:txBody>
        </p:sp>
        <p:grpSp>
          <p:nvGrpSpPr>
            <p:cNvPr id="7" name="组合 6"/>
            <p:cNvGrpSpPr/>
            <p:nvPr/>
          </p:nvGrpSpPr>
          <p:grpSpPr>
            <a:xfrm>
              <a:off x="3199115" y="1476953"/>
              <a:ext cx="8427246" cy="4352347"/>
              <a:chOff x="3199115" y="1476953"/>
              <a:chExt cx="8427246" cy="4352347"/>
            </a:xfrm>
          </p:grpSpPr>
          <p:sp>
            <p:nvSpPr>
              <p:cNvPr id="8" name="矩形 7"/>
              <p:cNvSpPr/>
              <p:nvPr/>
            </p:nvSpPr>
            <p:spPr>
              <a:xfrm>
                <a:off x="3833445" y="1539800"/>
                <a:ext cx="7792916" cy="880497"/>
              </a:xfrm>
              <a:prstGeom prst="rect">
                <a:avLst/>
              </a:prstGeom>
            </p:spPr>
            <p:txBody>
              <a:bodyPr wrap="square">
                <a:spAutoFit/>
              </a:bodyPr>
              <a:lstStyle/>
              <a:p>
                <a:pPr algn="just" defTabSz="914400">
                  <a:lnSpc>
                    <a:spcPct val="135000"/>
                  </a:lnSpc>
                  <a:defRPr/>
                </a:pP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1949</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12</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23</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日，中华人民共和国政务院曾将</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8</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15</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日作为抗战胜利纪念日。</a:t>
                </a:r>
              </a:p>
            </p:txBody>
          </p:sp>
          <p:sp>
            <p:nvSpPr>
              <p:cNvPr id="9" name="矩形 8"/>
              <p:cNvSpPr/>
              <p:nvPr/>
            </p:nvSpPr>
            <p:spPr>
              <a:xfrm>
                <a:off x="3793757" y="3005474"/>
                <a:ext cx="7792916" cy="707886"/>
              </a:xfrm>
              <a:prstGeom prst="rect">
                <a:avLst/>
              </a:prstGeom>
            </p:spPr>
            <p:txBody>
              <a:bodyPr wrap="square">
                <a:spAutoFit/>
              </a:bodyPr>
              <a:lstStyle/>
              <a:p>
                <a:pPr>
                  <a:defRPr/>
                </a:pP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1951</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8</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13</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日，中央人民政府政务院发表</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政务院规定九月三日为抗日战争胜利纪念日的通告</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a:t>
                </a:r>
                <a:endParaRPr lang="zh-CN" altLang="en-US" sz="2000" kern="100" dirty="0">
                  <a:solidFill>
                    <a:srgbClr val="C00000"/>
                  </a:solidFill>
                  <a:latin typeface="阿里巴巴普惠体 R" panose="00020600040101010101" charset="-122"/>
                  <a:ea typeface="阿里巴巴普惠体 R" panose="00020600040101010101" charset="-122"/>
                  <a:cs typeface="+mn-ea"/>
                  <a:sym typeface="阿里巴巴普惠体 R" panose="00020600040101010101" charset="-122"/>
                </a:endParaRPr>
              </a:p>
            </p:txBody>
          </p:sp>
          <p:sp>
            <p:nvSpPr>
              <p:cNvPr id="10" name="矩形 9"/>
              <p:cNvSpPr/>
              <p:nvPr/>
            </p:nvSpPr>
            <p:spPr>
              <a:xfrm>
                <a:off x="3833444" y="4818424"/>
                <a:ext cx="7792917" cy="880497"/>
              </a:xfrm>
              <a:prstGeom prst="rect">
                <a:avLst/>
              </a:prstGeom>
            </p:spPr>
            <p:txBody>
              <a:bodyPr wrap="square">
                <a:spAutoFit/>
              </a:bodyPr>
              <a:lstStyle/>
              <a:p>
                <a:pPr algn="just" defTabSz="914400">
                  <a:lnSpc>
                    <a:spcPct val="135000"/>
                  </a:lnSpc>
                  <a:defRPr/>
                </a:pP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查日本实行投降，系在</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1945</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2</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日日本政府签字于投降条约以后。故抗日战争胜利纪念日应改定为</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3</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a:t>
                </a:r>
              </a:p>
            </p:txBody>
          </p:sp>
          <p:grpSp>
            <p:nvGrpSpPr>
              <p:cNvPr id="15" name="组合 14"/>
              <p:cNvGrpSpPr/>
              <p:nvPr/>
            </p:nvGrpSpPr>
            <p:grpSpPr>
              <a:xfrm>
                <a:off x="3199115" y="1476953"/>
                <a:ext cx="231169" cy="4352347"/>
                <a:chOff x="3199115" y="1476953"/>
                <a:chExt cx="231169" cy="4352347"/>
              </a:xfrm>
            </p:grpSpPr>
            <p:cxnSp>
              <p:nvCxnSpPr>
                <p:cNvPr id="16" name="直接连接符 15"/>
                <p:cNvCxnSpPr/>
                <p:nvPr/>
              </p:nvCxnSpPr>
              <p:spPr>
                <a:xfrm>
                  <a:off x="3314700" y="1476953"/>
                  <a:ext cx="0" cy="4352347"/>
                </a:xfrm>
                <a:prstGeom prst="line">
                  <a:avLst/>
                </a:prstGeom>
                <a:ln w="28575">
                  <a:solidFill>
                    <a:srgbClr val="E61E16"/>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199115" y="1864646"/>
                  <a:ext cx="231169" cy="231169"/>
                </a:xfrm>
                <a:prstGeom prst="ellipse">
                  <a:avLst/>
                </a:prstGeom>
                <a:solidFill>
                  <a:srgbClr val="E61E16"/>
                </a:solidFill>
                <a:ln>
                  <a:solidFill>
                    <a:srgbClr val="E61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9" name="椭圆 18"/>
                <p:cNvSpPr/>
                <p:nvPr/>
              </p:nvSpPr>
              <p:spPr>
                <a:xfrm>
                  <a:off x="3199115" y="2986206"/>
                  <a:ext cx="231169" cy="231169"/>
                </a:xfrm>
                <a:prstGeom prst="ellipse">
                  <a:avLst/>
                </a:prstGeom>
                <a:solidFill>
                  <a:srgbClr val="E61E16"/>
                </a:solidFill>
                <a:ln>
                  <a:solidFill>
                    <a:srgbClr val="E61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1" name="椭圆 20"/>
                <p:cNvSpPr/>
                <p:nvPr/>
              </p:nvSpPr>
              <p:spPr>
                <a:xfrm>
                  <a:off x="3199115" y="3992181"/>
                  <a:ext cx="231169" cy="231169"/>
                </a:xfrm>
                <a:prstGeom prst="ellipse">
                  <a:avLst/>
                </a:prstGeom>
                <a:solidFill>
                  <a:srgbClr val="E61E16"/>
                </a:solidFill>
                <a:ln>
                  <a:solidFill>
                    <a:srgbClr val="E61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2" name="椭圆 21"/>
                <p:cNvSpPr/>
                <p:nvPr/>
              </p:nvSpPr>
              <p:spPr>
                <a:xfrm>
                  <a:off x="3199115" y="5088350"/>
                  <a:ext cx="231169" cy="231169"/>
                </a:xfrm>
                <a:prstGeom prst="ellipse">
                  <a:avLst/>
                </a:prstGeom>
                <a:solidFill>
                  <a:srgbClr val="E61E16"/>
                </a:solidFill>
                <a:ln>
                  <a:solidFill>
                    <a:srgbClr val="E61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图片包含 橙色, 就坐, 室内&#10;&#10;描述已自动生成"/>
          <p:cNvPicPr>
            <a:picLocks noChangeAspect="1"/>
          </p:cNvPicPr>
          <p:nvPr/>
        </p:nvPicPr>
        <p:blipFill>
          <a:blip r:embed="rId3"/>
          <a:stretch>
            <a:fillRect/>
          </a:stretch>
        </p:blipFill>
        <p:spPr>
          <a:xfrm>
            <a:off x="0" y="5727582"/>
            <a:ext cx="12192000" cy="1130418"/>
          </a:xfrm>
          <a:prstGeom prst="rect">
            <a:avLst/>
          </a:prstGeom>
        </p:spPr>
      </p:pic>
      <p:sp>
        <p:nvSpPr>
          <p:cNvPr id="2" name="矩形 1"/>
          <p:cNvSpPr/>
          <p:nvPr/>
        </p:nvSpPr>
        <p:spPr>
          <a:xfrm>
            <a:off x="1009389" y="198375"/>
            <a:ext cx="1210588" cy="400110"/>
          </a:xfrm>
          <a:prstGeom prst="rect">
            <a:avLst/>
          </a:prstGeom>
        </p:spPr>
        <p:txBody>
          <a:bodyPr wrap="none">
            <a:spAutoFit/>
          </a:bodyPr>
          <a:lstStyle/>
          <a:p>
            <a:r>
              <a:rPr lang="zh-CN" altLang="en-US" sz="2000" b="1" dirty="0">
                <a:solidFill>
                  <a:srgbClr val="BF1C20"/>
                </a:solidFill>
                <a:latin typeface="阿里巴巴普惠体 R" panose="00020600040101010101" charset="-122"/>
                <a:ea typeface="阿里巴巴普惠体 R" panose="00020600040101010101" charset="-122"/>
                <a:cs typeface="阿里巴巴普惠体 R" panose="00020600040101010101" charset="-122"/>
              </a:rPr>
              <a:t>节日介绍</a:t>
            </a:r>
          </a:p>
        </p:txBody>
      </p:sp>
      <p:grpSp>
        <p:nvGrpSpPr>
          <p:cNvPr id="5" name="组合 4"/>
          <p:cNvGrpSpPr/>
          <p:nvPr/>
        </p:nvGrpSpPr>
        <p:grpSpPr>
          <a:xfrm>
            <a:off x="1744965" y="1369106"/>
            <a:ext cx="8752560" cy="4358476"/>
            <a:chOff x="3199115" y="1476953"/>
            <a:chExt cx="8752560" cy="4358476"/>
          </a:xfrm>
        </p:grpSpPr>
        <p:sp>
          <p:nvSpPr>
            <p:cNvPr id="6" name="矩形 5"/>
            <p:cNvSpPr/>
            <p:nvPr/>
          </p:nvSpPr>
          <p:spPr>
            <a:xfrm>
              <a:off x="3833444" y="4127223"/>
              <a:ext cx="8118231" cy="464999"/>
            </a:xfrm>
            <a:prstGeom prst="rect">
              <a:avLst/>
            </a:prstGeom>
          </p:spPr>
          <p:txBody>
            <a:bodyPr wrap="square">
              <a:spAutoFit/>
            </a:bodyPr>
            <a:lstStyle/>
            <a:p>
              <a:pPr algn="just" defTabSz="914400">
                <a:lnSpc>
                  <a:spcPct val="135000"/>
                </a:lnSpc>
                <a:defRPr/>
              </a:pP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日，日本于南京向中华民国政府递交投降书。</a:t>
              </a:r>
            </a:p>
          </p:txBody>
        </p:sp>
        <p:grpSp>
          <p:nvGrpSpPr>
            <p:cNvPr id="7" name="组合 6"/>
            <p:cNvGrpSpPr/>
            <p:nvPr/>
          </p:nvGrpSpPr>
          <p:grpSpPr>
            <a:xfrm>
              <a:off x="3199115" y="1476953"/>
              <a:ext cx="8427246" cy="4358476"/>
              <a:chOff x="3199115" y="1476953"/>
              <a:chExt cx="8427246" cy="4358476"/>
            </a:xfrm>
          </p:grpSpPr>
          <p:sp>
            <p:nvSpPr>
              <p:cNvPr id="8" name="矩形 7"/>
              <p:cNvSpPr/>
              <p:nvPr/>
            </p:nvSpPr>
            <p:spPr>
              <a:xfrm>
                <a:off x="3833445" y="1539800"/>
                <a:ext cx="7792916" cy="880497"/>
              </a:xfrm>
              <a:prstGeom prst="rect">
                <a:avLst/>
              </a:prstGeom>
            </p:spPr>
            <p:txBody>
              <a:bodyPr wrap="square">
                <a:spAutoFit/>
              </a:bodyPr>
              <a:lstStyle/>
              <a:p>
                <a:pPr algn="just" defTabSz="914400">
                  <a:lnSpc>
                    <a:spcPct val="135000"/>
                  </a:lnSpc>
                  <a:defRPr/>
                </a:pP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中国台湾所规定的节日，与大陆的“九三”抗战胜利纪念日为同一天。</a:t>
                </a:r>
              </a:p>
            </p:txBody>
          </p:sp>
          <p:sp>
            <p:nvSpPr>
              <p:cNvPr id="9" name="矩形 8"/>
              <p:cNvSpPr/>
              <p:nvPr/>
            </p:nvSpPr>
            <p:spPr>
              <a:xfrm>
                <a:off x="3793757" y="3005474"/>
                <a:ext cx="7792916" cy="1015663"/>
              </a:xfrm>
              <a:prstGeom prst="rect">
                <a:avLst/>
              </a:prstGeom>
            </p:spPr>
            <p:txBody>
              <a:bodyPr wrap="square">
                <a:spAutoFit/>
              </a:bodyPr>
              <a:lstStyle/>
              <a:p>
                <a:pPr>
                  <a:defRPr/>
                </a:pP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1945</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年</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9</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月</a:t>
                </a:r>
                <a:r>
                  <a:rPr lang="en-US" altLang="zh-CN"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2</a:t>
                </a: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日，日本天皇和政府代表、外务大臣重光葵及军方代表、参谋总长梅津美治郎，在停泊在东京湾的美国海军战列舰密苏里号的甲板上，</a:t>
                </a:r>
                <a:endParaRPr lang="zh-CN" altLang="en-US" sz="2000" kern="100" dirty="0">
                  <a:solidFill>
                    <a:srgbClr val="C00000"/>
                  </a:solidFill>
                  <a:latin typeface="阿里巴巴普惠体 R" panose="00020600040101010101" charset="-122"/>
                  <a:ea typeface="阿里巴巴普惠体 R" panose="00020600040101010101" charset="-122"/>
                  <a:cs typeface="+mn-ea"/>
                  <a:sym typeface="阿里巴巴普惠体 R" panose="00020600040101010101" charset="-122"/>
                </a:endParaRPr>
              </a:p>
            </p:txBody>
          </p:sp>
          <p:sp>
            <p:nvSpPr>
              <p:cNvPr id="10" name="矩形 9"/>
              <p:cNvSpPr/>
              <p:nvPr/>
            </p:nvSpPr>
            <p:spPr>
              <a:xfrm>
                <a:off x="3833444" y="4954932"/>
                <a:ext cx="7792917" cy="880497"/>
              </a:xfrm>
              <a:prstGeom prst="rect">
                <a:avLst/>
              </a:prstGeom>
            </p:spPr>
            <p:txBody>
              <a:bodyPr wrap="square">
                <a:spAutoFit/>
              </a:bodyPr>
              <a:lstStyle/>
              <a:p>
                <a:pPr algn="just" defTabSz="914400">
                  <a:lnSpc>
                    <a:spcPct val="135000"/>
                  </a:lnSpc>
                  <a:defRPr/>
                </a:pPr>
                <a:r>
                  <a:rPr lang="zh-CN" altLang="en-US" sz="2000" kern="0" dirty="0">
                    <a:solidFill>
                      <a:prstClr val="black">
                        <a:lumMod val="95000"/>
                        <a:lumOff val="5000"/>
                      </a:prstClr>
                    </a:solidFill>
                    <a:latin typeface="阿里巴巴普惠体 R" panose="00020600040101010101" charset="-122"/>
                    <a:ea typeface="阿里巴巴普惠体 R" panose="00020600040101010101" charset="-122"/>
                    <a:cs typeface="+mn-ea"/>
                    <a:sym typeface="阿里巴巴普惠体 R" panose="00020600040101010101" charset="-122"/>
                  </a:rPr>
                  <a:t>签字向包括中国在内的同盟国无条件投降，徐永昌代表中华民国在日本投降书上签字确认。</a:t>
                </a:r>
              </a:p>
            </p:txBody>
          </p:sp>
          <p:grpSp>
            <p:nvGrpSpPr>
              <p:cNvPr id="15" name="组合 14"/>
              <p:cNvGrpSpPr/>
              <p:nvPr/>
            </p:nvGrpSpPr>
            <p:grpSpPr>
              <a:xfrm>
                <a:off x="3199115" y="1476953"/>
                <a:ext cx="231169" cy="4352347"/>
                <a:chOff x="3199115" y="1476953"/>
                <a:chExt cx="231169" cy="4352347"/>
              </a:xfrm>
            </p:grpSpPr>
            <p:cxnSp>
              <p:nvCxnSpPr>
                <p:cNvPr id="16" name="直接连接符 15"/>
                <p:cNvCxnSpPr/>
                <p:nvPr/>
              </p:nvCxnSpPr>
              <p:spPr>
                <a:xfrm>
                  <a:off x="3314700" y="1476953"/>
                  <a:ext cx="0" cy="4352347"/>
                </a:xfrm>
                <a:prstGeom prst="line">
                  <a:avLst/>
                </a:prstGeom>
                <a:ln w="28575">
                  <a:solidFill>
                    <a:srgbClr val="E61E16"/>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3199115" y="1864646"/>
                  <a:ext cx="231169" cy="231169"/>
                </a:xfrm>
                <a:prstGeom prst="ellipse">
                  <a:avLst/>
                </a:prstGeom>
                <a:solidFill>
                  <a:srgbClr val="E61E16"/>
                </a:solidFill>
                <a:ln>
                  <a:solidFill>
                    <a:srgbClr val="E61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9" name="椭圆 18"/>
                <p:cNvSpPr/>
                <p:nvPr/>
              </p:nvSpPr>
              <p:spPr>
                <a:xfrm>
                  <a:off x="3199115" y="2986206"/>
                  <a:ext cx="231169" cy="231169"/>
                </a:xfrm>
                <a:prstGeom prst="ellipse">
                  <a:avLst/>
                </a:prstGeom>
                <a:solidFill>
                  <a:srgbClr val="E61E16"/>
                </a:solidFill>
                <a:ln>
                  <a:solidFill>
                    <a:srgbClr val="E61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1" name="椭圆 20"/>
                <p:cNvSpPr/>
                <p:nvPr/>
              </p:nvSpPr>
              <p:spPr>
                <a:xfrm>
                  <a:off x="3199115" y="3992181"/>
                  <a:ext cx="231169" cy="231169"/>
                </a:xfrm>
                <a:prstGeom prst="ellipse">
                  <a:avLst/>
                </a:prstGeom>
                <a:solidFill>
                  <a:srgbClr val="E61E16"/>
                </a:solidFill>
                <a:ln>
                  <a:solidFill>
                    <a:srgbClr val="E61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22" name="椭圆 21"/>
                <p:cNvSpPr/>
                <p:nvPr/>
              </p:nvSpPr>
              <p:spPr>
                <a:xfrm>
                  <a:off x="3199115" y="5088350"/>
                  <a:ext cx="231169" cy="231169"/>
                </a:xfrm>
                <a:prstGeom prst="ellipse">
                  <a:avLst/>
                </a:prstGeom>
                <a:solidFill>
                  <a:srgbClr val="E61E16"/>
                </a:solidFill>
                <a:ln>
                  <a:solidFill>
                    <a:srgbClr val="E61E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gr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640" y="70485"/>
            <a:ext cx="612140" cy="5473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63.xml><?xml version="1.0" encoding="utf-8"?>
<p:tagLst xmlns:a="http://schemas.openxmlformats.org/drawingml/2006/main" xmlns:r="http://schemas.openxmlformats.org/officeDocument/2006/relationships" xmlns:p="http://schemas.openxmlformats.org/presentationml/2006/main">
  <p:tag name="PA" val="v5.2.5"/>
</p:tagLst>
</file>

<file path=ppt/tags/tag64.xml><?xml version="1.0" encoding="utf-8"?>
<p:tagLst xmlns:a="http://schemas.openxmlformats.org/drawingml/2006/main" xmlns:r="http://schemas.openxmlformats.org/officeDocument/2006/relationships" xmlns:p="http://schemas.openxmlformats.org/presentationml/2006/main">
  <p:tag name="PA" val="v5.2.5"/>
</p:tagLst>
</file>

<file path=ppt/tags/tag65.xml><?xml version="1.0" encoding="utf-8"?>
<p:tagLst xmlns:a="http://schemas.openxmlformats.org/drawingml/2006/main" xmlns:r="http://schemas.openxmlformats.org/officeDocument/2006/relationships" xmlns:p="http://schemas.openxmlformats.org/presentationml/2006/main">
  <p:tag name="PA" val="v5.2.5"/>
</p:tagLst>
</file>

<file path=ppt/tags/tag66.xml><?xml version="1.0" encoding="utf-8"?>
<p:tagLst xmlns:a="http://schemas.openxmlformats.org/drawingml/2006/main" xmlns:r="http://schemas.openxmlformats.org/officeDocument/2006/relationships" xmlns:p="http://schemas.openxmlformats.org/presentationml/2006/main">
  <p:tag name="PA" val="v5.2.5"/>
</p:tagLst>
</file>

<file path=ppt/tags/tag67.xml><?xml version="1.0" encoding="utf-8"?>
<p:tagLst xmlns:a="http://schemas.openxmlformats.org/drawingml/2006/main" xmlns:r="http://schemas.openxmlformats.org/officeDocument/2006/relationships" xmlns:p="http://schemas.openxmlformats.org/presentationml/2006/main">
  <p:tag name="PA" val="v5.2.5"/>
</p:tagLst>
</file>

<file path=ppt/tags/tag68.xml><?xml version="1.0" encoding="utf-8"?>
<p:tagLst xmlns:a="http://schemas.openxmlformats.org/drawingml/2006/main" xmlns:r="http://schemas.openxmlformats.org/officeDocument/2006/relationships" xmlns:p="http://schemas.openxmlformats.org/presentationml/2006/main">
  <p:tag name="PA" val="v5.2.5"/>
</p:tagLst>
</file>

<file path=ppt/tags/tag69.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PA" val="v5.2.5"/>
</p:tagLst>
</file>

<file path=ppt/tags/tag71.xml><?xml version="1.0" encoding="utf-8"?>
<p:tagLst xmlns:a="http://schemas.openxmlformats.org/drawingml/2006/main" xmlns:r="http://schemas.openxmlformats.org/officeDocument/2006/relationships" xmlns:p="http://schemas.openxmlformats.org/presentationml/2006/main">
  <p:tag name="PA" val="v5.2.5"/>
</p:tagLst>
</file>

<file path=ppt/tags/tag72.xml><?xml version="1.0" encoding="utf-8"?>
<p:tagLst xmlns:a="http://schemas.openxmlformats.org/drawingml/2006/main" xmlns:r="http://schemas.openxmlformats.org/officeDocument/2006/relationships" xmlns:p="http://schemas.openxmlformats.org/presentationml/2006/main">
  <p:tag name="PA" val="v5.2.5"/>
</p:tagLst>
</file>

<file path=ppt/tags/tag73.xml><?xml version="1.0" encoding="utf-8"?>
<p:tagLst xmlns:a="http://schemas.openxmlformats.org/drawingml/2006/main" xmlns:r="http://schemas.openxmlformats.org/officeDocument/2006/relationships" xmlns:p="http://schemas.openxmlformats.org/presentationml/2006/main">
  <p:tag name="PA" val="v5.2.5"/>
</p:tagLst>
</file>

<file path=ppt/tags/tag74.xml><?xml version="1.0" encoding="utf-8"?>
<p:tagLst xmlns:a="http://schemas.openxmlformats.org/drawingml/2006/main" xmlns:r="http://schemas.openxmlformats.org/officeDocument/2006/relationships" xmlns:p="http://schemas.openxmlformats.org/presentationml/2006/main">
  <p:tag name="PA" val="v5.2.5"/>
</p:tagLst>
</file>

<file path=ppt/tags/tag75.xml><?xml version="1.0" encoding="utf-8"?>
<p:tagLst xmlns:a="http://schemas.openxmlformats.org/drawingml/2006/main" xmlns:r="http://schemas.openxmlformats.org/officeDocument/2006/relationships" xmlns:p="http://schemas.openxmlformats.org/presentationml/2006/main">
  <p:tag name="PA" val="v5.2.5"/>
</p:tagLst>
</file>

<file path=ppt/tags/tag76.xml><?xml version="1.0" encoding="utf-8"?>
<p:tagLst xmlns:a="http://schemas.openxmlformats.org/drawingml/2006/main" xmlns:r="http://schemas.openxmlformats.org/officeDocument/2006/relationships" xmlns:p="http://schemas.openxmlformats.org/presentationml/2006/main">
  <p:tag name="PA" val="v5.2.5"/>
</p:tagLst>
</file>

<file path=ppt/tags/tag77.xml><?xml version="1.0" encoding="utf-8"?>
<p:tagLst xmlns:a="http://schemas.openxmlformats.org/drawingml/2006/main" xmlns:r="http://schemas.openxmlformats.org/officeDocument/2006/relationships" xmlns:p="http://schemas.openxmlformats.org/presentationml/2006/main">
  <p:tag name="PA" val="v5.2.5"/>
</p:tagLst>
</file>

<file path=ppt/tags/tag78.xml><?xml version="1.0" encoding="utf-8"?>
<p:tagLst xmlns:a="http://schemas.openxmlformats.org/drawingml/2006/main" xmlns:r="http://schemas.openxmlformats.org/officeDocument/2006/relationships" xmlns:p="http://schemas.openxmlformats.org/presentationml/2006/main">
  <p:tag name="PA" val="v5.2.5"/>
</p:tagLst>
</file>

<file path=ppt/tags/tag79.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5.2.5"/>
</p:tagLst>
</file>

<file path=ppt/tags/tag81.xml><?xml version="1.0" encoding="utf-8"?>
<p:tagLst xmlns:a="http://schemas.openxmlformats.org/drawingml/2006/main" xmlns:r="http://schemas.openxmlformats.org/officeDocument/2006/relationships" xmlns:p="http://schemas.openxmlformats.org/presentationml/2006/main">
  <p:tag name="PA" val="v5.2.5"/>
</p:tagLst>
</file>

<file path=ppt/tags/tag82.xml><?xml version="1.0" encoding="utf-8"?>
<p:tagLst xmlns:a="http://schemas.openxmlformats.org/drawingml/2006/main" xmlns:r="http://schemas.openxmlformats.org/officeDocument/2006/relationships" xmlns:p="http://schemas.openxmlformats.org/presentationml/2006/main">
  <p:tag name="PA" val="v5.2.5"/>
</p:tagLst>
</file>

<file path=ppt/tags/tag83.xml><?xml version="1.0" encoding="utf-8"?>
<p:tagLst xmlns:a="http://schemas.openxmlformats.org/drawingml/2006/main" xmlns:r="http://schemas.openxmlformats.org/officeDocument/2006/relationships" xmlns:p="http://schemas.openxmlformats.org/presentationml/2006/main">
  <p:tag name="PA" val="v5.2.5"/>
</p:tagLst>
</file>

<file path=ppt/tags/tag84.xml><?xml version="1.0" encoding="utf-8"?>
<p:tagLst xmlns:a="http://schemas.openxmlformats.org/drawingml/2006/main" xmlns:r="http://schemas.openxmlformats.org/officeDocument/2006/relationships" xmlns:p="http://schemas.openxmlformats.org/presentationml/2006/main">
  <p:tag name="PA" val="v5.2.5"/>
</p:tagLst>
</file>

<file path=ppt/tags/tag85.xml><?xml version="1.0" encoding="utf-8"?>
<p:tagLst xmlns:a="http://schemas.openxmlformats.org/drawingml/2006/main" xmlns:r="http://schemas.openxmlformats.org/officeDocument/2006/relationships" xmlns:p="http://schemas.openxmlformats.org/presentationml/2006/main">
  <p:tag name="PA" val="v5.2.5"/>
</p:tagLst>
</file>

<file path=ppt/tags/tag86.xml><?xml version="1.0" encoding="utf-8"?>
<p:tagLst xmlns:a="http://schemas.openxmlformats.org/drawingml/2006/main" xmlns:r="http://schemas.openxmlformats.org/officeDocument/2006/relationships" xmlns:p="http://schemas.openxmlformats.org/presentationml/2006/main">
  <p:tag name="PA" val="v5.2.5"/>
</p:tagLst>
</file>

<file path=ppt/tags/tag87.xml><?xml version="1.0" encoding="utf-8"?>
<p:tagLst xmlns:a="http://schemas.openxmlformats.org/drawingml/2006/main" xmlns:r="http://schemas.openxmlformats.org/officeDocument/2006/relationships" xmlns:p="http://schemas.openxmlformats.org/presentationml/2006/main">
  <p:tag name="PA" val="v5.2.5"/>
</p:tagLst>
</file>

<file path=ppt/tags/tag88.xml><?xml version="1.0" encoding="utf-8"?>
<p:tagLst xmlns:a="http://schemas.openxmlformats.org/drawingml/2006/main" xmlns:r="http://schemas.openxmlformats.org/officeDocument/2006/relationships" xmlns:p="http://schemas.openxmlformats.org/presentationml/2006/main">
  <p:tag name="PA" val="v5.2.5"/>
</p:tagLst>
</file>

<file path=ppt/tags/tag89.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PA" val="v5.2.5"/>
</p:tagLst>
</file>

<file path=ppt/tags/tag91.xml><?xml version="1.0" encoding="utf-8"?>
<p:tagLst xmlns:a="http://schemas.openxmlformats.org/drawingml/2006/main" xmlns:r="http://schemas.openxmlformats.org/officeDocument/2006/relationships" xmlns:p="http://schemas.openxmlformats.org/presentationml/2006/main">
  <p:tag name="PA" val="v5.2.5"/>
</p:tagLst>
</file>

<file path=ppt/tags/tag92.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办公资源网: www.bangongziyuan.com">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自定义 9">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阿里巴巴普惠体 R"/>
        <a:font script="Hebr" typeface="阿里巴巴普惠体 R"/>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1753</Words>
  <Application>Microsoft Office PowerPoint</Application>
  <PresentationFormat>宽屏</PresentationFormat>
  <Paragraphs>160</Paragraphs>
  <Slides>24</Slides>
  <Notes>24</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24</vt:i4>
      </vt:variant>
    </vt:vector>
  </HeadingPairs>
  <TitlesOfParts>
    <vt:vector size="28" baseType="lpstr">
      <vt:lpstr>阿里巴巴普惠体 R</vt:lpstr>
      <vt:lpstr>Arial</vt:lpstr>
      <vt:lpstr>Wingdings</vt:lpstr>
      <vt:lpstr>办公资源网: 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79</cp:revision>
  <dcterms:created xsi:type="dcterms:W3CDTF">2019-06-19T02:08:00Z</dcterms:created>
  <dcterms:modified xsi:type="dcterms:W3CDTF">2021-01-05T07:28:23Z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