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80"/>
  </p:notesMasterIdLst>
  <p:sldIdLst>
    <p:sldId id="406" r:id="rId2"/>
    <p:sldId id="329" r:id="rId3"/>
    <p:sldId id="439" r:id="rId4"/>
    <p:sldId id="392" r:id="rId5"/>
    <p:sldId id="393" r:id="rId6"/>
    <p:sldId id="456" r:id="rId7"/>
    <p:sldId id="457" r:id="rId8"/>
    <p:sldId id="458" r:id="rId9"/>
    <p:sldId id="459" r:id="rId10"/>
    <p:sldId id="452" r:id="rId11"/>
    <p:sldId id="460" r:id="rId12"/>
    <p:sldId id="461" r:id="rId13"/>
    <p:sldId id="462" r:id="rId14"/>
    <p:sldId id="463" r:id="rId15"/>
    <p:sldId id="453" r:id="rId16"/>
    <p:sldId id="464" r:id="rId17"/>
    <p:sldId id="465" r:id="rId18"/>
    <p:sldId id="466" r:id="rId19"/>
    <p:sldId id="467" r:id="rId20"/>
    <p:sldId id="468" r:id="rId21"/>
    <p:sldId id="469" r:id="rId22"/>
    <p:sldId id="470" r:id="rId23"/>
    <p:sldId id="471" r:id="rId24"/>
    <p:sldId id="472" r:id="rId25"/>
    <p:sldId id="473" r:id="rId26"/>
    <p:sldId id="474" r:id="rId27"/>
    <p:sldId id="475" r:id="rId28"/>
    <p:sldId id="454" r:id="rId29"/>
    <p:sldId id="476" r:id="rId30"/>
    <p:sldId id="477" r:id="rId31"/>
    <p:sldId id="478" r:id="rId32"/>
    <p:sldId id="479" r:id="rId33"/>
    <p:sldId id="480" r:id="rId34"/>
    <p:sldId id="481" r:id="rId35"/>
    <p:sldId id="482" r:id="rId36"/>
    <p:sldId id="483" r:id="rId37"/>
    <p:sldId id="484" r:id="rId38"/>
    <p:sldId id="485" r:id="rId39"/>
    <p:sldId id="486" r:id="rId40"/>
    <p:sldId id="487" r:id="rId41"/>
    <p:sldId id="488" r:id="rId42"/>
    <p:sldId id="489" r:id="rId43"/>
    <p:sldId id="490" r:id="rId44"/>
    <p:sldId id="491" r:id="rId45"/>
    <p:sldId id="492" r:id="rId46"/>
    <p:sldId id="493" r:id="rId47"/>
    <p:sldId id="494" r:id="rId48"/>
    <p:sldId id="495" r:id="rId49"/>
    <p:sldId id="496" r:id="rId50"/>
    <p:sldId id="497" r:id="rId51"/>
    <p:sldId id="498" r:id="rId52"/>
    <p:sldId id="499" r:id="rId53"/>
    <p:sldId id="500" r:id="rId54"/>
    <p:sldId id="501" r:id="rId55"/>
    <p:sldId id="502" r:id="rId56"/>
    <p:sldId id="503" r:id="rId57"/>
    <p:sldId id="504" r:id="rId58"/>
    <p:sldId id="505" r:id="rId59"/>
    <p:sldId id="506" r:id="rId60"/>
    <p:sldId id="507" r:id="rId61"/>
    <p:sldId id="508" r:id="rId62"/>
    <p:sldId id="509" r:id="rId63"/>
    <p:sldId id="510" r:id="rId64"/>
    <p:sldId id="511" r:id="rId65"/>
    <p:sldId id="512" r:id="rId66"/>
    <p:sldId id="513" r:id="rId67"/>
    <p:sldId id="514" r:id="rId68"/>
    <p:sldId id="515" r:id="rId69"/>
    <p:sldId id="516" r:id="rId70"/>
    <p:sldId id="455" r:id="rId71"/>
    <p:sldId id="517" r:id="rId72"/>
    <p:sldId id="518" r:id="rId73"/>
    <p:sldId id="519" r:id="rId74"/>
    <p:sldId id="520" r:id="rId75"/>
    <p:sldId id="521" r:id="rId76"/>
    <p:sldId id="522" r:id="rId77"/>
    <p:sldId id="523" r:id="rId78"/>
    <p:sldId id="444" r:id="rId79"/>
  </p:sldIdLst>
  <p:sldSz cx="9144000" cy="5143500" type="screen16x9"/>
  <p:notesSz cx="6858000" cy="9144000"/>
  <p:custDataLst>
    <p:tags r:id="rId8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guide id="3" orient="horz" pos="2618">
          <p15:clr>
            <a:srgbClr val="A4A3A4"/>
          </p15:clr>
        </p15:guide>
        <p15:guide id="4" pos="5738">
          <p15:clr>
            <a:srgbClr val="A4A3A4"/>
          </p15:clr>
        </p15:guide>
        <p15:guide id="5" orient="horz" pos="2799">
          <p15:clr>
            <a:srgbClr val="A4A3A4"/>
          </p15:clr>
        </p15:guide>
        <p15:guide id="6" pos="5759">
          <p15:clr>
            <a:srgbClr val="A4A3A4"/>
          </p15:clr>
        </p15:guide>
        <p15:guide id="7" pos="3969">
          <p15:clr>
            <a:srgbClr val="A4A3A4"/>
          </p15:clr>
        </p15:guide>
        <p15:guide id="8" pos="3107">
          <p15:clr>
            <a:srgbClr val="A4A3A4"/>
          </p15:clr>
        </p15:guide>
        <p15:guide id="9" orient="horz" pos="2663">
          <p15:clr>
            <a:srgbClr val="A4A3A4"/>
          </p15:clr>
        </p15:guide>
        <p15:guide id="10" pos="3288">
          <p15:clr>
            <a:srgbClr val="A4A3A4"/>
          </p15:clr>
        </p15:guide>
        <p15:guide id="11" orient="horz" pos="3239">
          <p15:clr>
            <a:srgbClr val="A4A3A4"/>
          </p15:clr>
        </p15:guide>
        <p15:guide id="12" orient="horz" pos="2210">
          <p15:clr>
            <a:srgbClr val="A4A3A4"/>
          </p15:clr>
        </p15:guide>
        <p15:guide id="13" pos="3061">
          <p15:clr>
            <a:srgbClr val="A4A3A4"/>
          </p15:clr>
        </p15:guide>
        <p15:guide id="14" pos="2290">
          <p15:clr>
            <a:srgbClr val="A4A3A4"/>
          </p15:clr>
        </p15:guide>
        <p15:guide id="15" pos="496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B0D13"/>
    <a:srgbClr val="FFF2CC"/>
    <a:srgbClr val="FFFFF3"/>
    <a:srgbClr val="FFFFFF"/>
    <a:srgbClr val="FFFFCC"/>
    <a:srgbClr val="FFFFA8"/>
    <a:srgbClr val="FFFF75"/>
    <a:srgbClr val="F5D7A5"/>
    <a:srgbClr val="FCF3E4"/>
    <a:srgbClr val="36040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755" autoAdjust="0"/>
    <p:restoredTop sz="94075" autoAdjust="0"/>
  </p:normalViewPr>
  <p:slideViewPr>
    <p:cSldViewPr>
      <p:cViewPr varScale="1">
        <p:scale>
          <a:sx n="137" d="100"/>
          <a:sy n="137" d="100"/>
        </p:scale>
        <p:origin x="1086" y="96"/>
      </p:cViewPr>
      <p:guideLst>
        <p:guide orient="horz" pos="1620"/>
        <p:guide pos="2880"/>
        <p:guide orient="horz" pos="2618"/>
        <p:guide pos="5738"/>
        <p:guide orient="horz" pos="2799"/>
        <p:guide pos="5759"/>
        <p:guide pos="3969"/>
        <p:guide pos="3107"/>
        <p:guide orient="horz" pos="2663"/>
        <p:guide pos="3288"/>
        <p:guide orient="horz" pos="3239"/>
        <p:guide orient="horz" pos="2210"/>
        <p:guide pos="3061"/>
        <p:guide pos="2290"/>
        <p:guide pos="4967"/>
      </p:guideLst>
    </p:cSldViewPr>
  </p:slideViewPr>
  <p:notesTextViewPr>
    <p:cViewPr>
      <p:scale>
        <a:sx n="100" d="100"/>
        <a:sy n="100" d="100"/>
      </p:scale>
      <p:origin x="0" y="0"/>
    </p:cViewPr>
  </p:notesTextViewPr>
  <p:sorterViewPr>
    <p:cViewPr>
      <p:scale>
        <a:sx n="52" d="100"/>
        <a:sy n="52" d="100"/>
      </p:scale>
      <p:origin x="0" y="0"/>
    </p:cViewPr>
  </p:sorterViewPr>
  <p:notesViewPr>
    <p:cSldViewPr showGuides="1">
      <p:cViewPr varScale="1">
        <p:scale>
          <a:sx n="54" d="100"/>
          <a:sy n="54" d="100"/>
        </p:scale>
        <p:origin x="-2928"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presProps" Target="presProp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625EEFF-2679-467A-B247-40FD39B65F2F}"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BCC75BC-847C-4F83-9AE3-DC3F6F592ECA}"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BCC75BC-847C-4F83-9AE3-DC3F6F592ECA}"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BCC75BC-847C-4F83-9AE3-DC3F6F592ECA}"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BCC75BC-847C-4F83-9AE3-DC3F6F592ECA}" type="slidenum">
              <a:rPr lang="zh-CN" altLang="en-US" smtClean="0"/>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30</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31</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32</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33</a:t>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34</a:t>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35</a:t>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36</a:t>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37</a:t>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38</a:t>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39</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BCC75BC-847C-4F83-9AE3-DC3F6F592ECA}" type="slidenum">
              <a:rPr lang="zh-CN" altLang="en-US" smtClean="0"/>
              <a:t>4</a:t>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40</a:t>
            </a:fld>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41</a:t>
            </a:fld>
            <a:endParaRPr lang="zh-CN"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42</a:t>
            </a:fld>
            <a:endParaRPr lang="zh-CN"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43</a:t>
            </a:fld>
            <a:endParaRPr lang="zh-CN"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44</a:t>
            </a:fld>
            <a:endParaRPr lang="zh-CN"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45</a:t>
            </a:fld>
            <a:endParaRPr lang="zh-CN"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46</a:t>
            </a:fld>
            <a:endParaRPr lang="zh-CN"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47</a:t>
            </a:fld>
            <a:endParaRPr lang="zh-CN"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48</a:t>
            </a:fld>
            <a:endParaRPr lang="zh-CN"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49</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BCC75BC-847C-4F83-9AE3-DC3F6F592ECA}" type="slidenum">
              <a:rPr lang="zh-CN" altLang="en-US" smtClean="0"/>
              <a:t>5</a:t>
            </a:fld>
            <a:endParaRPr lang="zh-CN"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50</a:t>
            </a:fld>
            <a:endParaRPr lang="zh-CN"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51</a:t>
            </a:fld>
            <a:endParaRPr lang="zh-CN"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52</a:t>
            </a:fld>
            <a:endParaRPr lang="zh-CN"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53</a:t>
            </a:fld>
            <a:endParaRPr lang="zh-CN"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54</a:t>
            </a:fld>
            <a:endParaRPr lang="zh-CN" alt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55</a:t>
            </a:fld>
            <a:endParaRPr lang="zh-CN" alt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56</a:t>
            </a:fld>
            <a:endParaRPr lang="zh-CN" alt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57</a:t>
            </a:fld>
            <a:endParaRPr lang="zh-CN" alt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58</a:t>
            </a:fld>
            <a:endParaRPr lang="zh-CN" alt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59</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6</a:t>
            </a:fld>
            <a:endParaRPr lang="zh-CN" alt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60</a:t>
            </a:fld>
            <a:endParaRPr lang="zh-CN" alt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61</a:t>
            </a:fld>
            <a:endParaRPr lang="zh-CN" alt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62</a:t>
            </a:fld>
            <a:endParaRPr lang="zh-CN" alt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63</a:t>
            </a:fld>
            <a:endParaRPr lang="zh-CN" alt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64</a:t>
            </a:fld>
            <a:endParaRPr lang="zh-CN" alt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65</a:t>
            </a:fld>
            <a:endParaRPr lang="zh-CN" alt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66</a:t>
            </a:fld>
            <a:endParaRPr lang="zh-CN" alt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67</a:t>
            </a:fld>
            <a:endParaRPr lang="zh-CN" alt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68</a:t>
            </a:fld>
            <a:endParaRPr lang="zh-CN" alt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69</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7</a:t>
            </a:fld>
            <a:endParaRPr lang="zh-CN" alt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BCC75BC-847C-4F83-9AE3-DC3F6F592ECA}" type="slidenum">
              <a:rPr lang="zh-CN" altLang="en-US" smtClean="0"/>
              <a:t>70</a:t>
            </a:fld>
            <a:endParaRPr lang="zh-CN" alt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71</a:t>
            </a:fld>
            <a:endParaRPr lang="zh-CN" alt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72</a:t>
            </a:fld>
            <a:endParaRPr lang="zh-CN" alt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73</a:t>
            </a:fld>
            <a:endParaRPr lang="zh-CN" alt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74</a:t>
            </a:fld>
            <a:endParaRPr lang="zh-CN" alt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75</a:t>
            </a:fld>
            <a:endParaRPr lang="zh-CN" alt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76</a:t>
            </a:fld>
            <a:endParaRPr lang="zh-CN" alt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77</a:t>
            </a:fld>
            <a:endParaRPr lang="zh-CN" alt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78</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 Id="rId9" Type="http://schemas.microsoft.com/office/2007/relationships/hdphoto" Target="../media/hdphoto1.wdp"/></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11.jpeg"/><Relationship Id="rId1" Type="http://schemas.openxmlformats.org/officeDocument/2006/relationships/slideMaster" Target="../slideMasters/slideMaster1.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Master" Target="../slideMasters/slideMaster1.xml"/><Relationship Id="rId4" Type="http://schemas.openxmlformats.org/officeDocument/2006/relationships/image" Target="../media/image19.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0.jpe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10.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标题和内容">
    <p:bg>
      <p:bgPr>
        <a:solidFill>
          <a:srgbClr val="C00000"/>
        </a:solidFill>
        <a:effectLst/>
      </p:bgPr>
    </p:bg>
    <p:spTree>
      <p:nvGrpSpPr>
        <p:cNvPr id="1" name=""/>
        <p:cNvGrpSpPr/>
        <p:nvPr/>
      </p:nvGrpSpPr>
      <p:grpSpPr>
        <a:xfrm>
          <a:off x="0" y="0"/>
          <a:ext cx="0" cy="0"/>
          <a:chOff x="0" y="0"/>
          <a:chExt cx="0" cy="0"/>
        </a:xfrm>
      </p:grpSpPr>
      <p:pic>
        <p:nvPicPr>
          <p:cNvPr id="10" name="Picture 2" descr="F:\1-原创素材\1_mm1102\PPT\PPT_023\materials\home_1.png"/>
          <p:cNvPicPr>
            <a:picLocks noChangeAspect="1" noChangeArrowheads="1"/>
          </p:cNvPicPr>
          <p:nvPr userDrawn="1"/>
        </p:nvPicPr>
        <p:blipFill>
          <a:blip r:embed="rId2" cstate="email"/>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F:\1-原创素材\1_mm1102\PPT\PPT_023\materials\home_2.png"/>
          <p:cNvPicPr>
            <a:picLocks noChangeAspect="1" noChangeArrowheads="1"/>
          </p:cNvPicPr>
          <p:nvPr userDrawn="1"/>
        </p:nvPicPr>
        <p:blipFill>
          <a:blip r:embed="rId3" cstate="email"/>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F:\1-原创素材\1_mm1102\PPT\PPT_023\materials\home_3.png"/>
          <p:cNvPicPr>
            <a:picLocks noChangeAspect="1" noChangeArrowheads="1"/>
          </p:cNvPicPr>
          <p:nvPr userDrawn="1"/>
        </p:nvPicPr>
        <p:blipFill>
          <a:blip r:embed="rId4" cstate="email"/>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50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2000"/>
                                        <p:tgtEl>
                                          <p:spTgt spid="11"/>
                                        </p:tgtEl>
                                      </p:cBhvr>
                                    </p:animEffect>
                                  </p:childTnLst>
                                </p:cTn>
                              </p:par>
                              <p:par>
                                <p:cTn id="11" presetID="10" presetClass="entr" presetSubtype="0" fill="hold" nodeType="withEffect">
                                  <p:stCondLst>
                                    <p:cond delay="500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bg>
      <p:bgPr>
        <a:solidFill>
          <a:srgbClr val="C00000"/>
        </a:solid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email"/>
          <a:stretch>
            <a:fillRect/>
          </a:stretch>
        </p:blipFill>
        <p:spPr>
          <a:xfrm>
            <a:off x="0" y="0"/>
            <a:ext cx="9144000" cy="5143500"/>
          </a:xfrm>
          <a:prstGeom prst="rect">
            <a:avLst/>
          </a:prstGeom>
        </p:spPr>
      </p:pic>
      <p:pic>
        <p:nvPicPr>
          <p:cNvPr id="4" name="图片 3"/>
          <p:cNvPicPr>
            <a:picLocks noChangeAspect="1"/>
          </p:cNvPicPr>
          <p:nvPr userDrawn="1"/>
        </p:nvPicPr>
        <p:blipFill>
          <a:blip r:embed="rId3" cstate="email"/>
          <a:stretch>
            <a:fillRect/>
          </a:stretch>
        </p:blipFill>
        <p:spPr>
          <a:xfrm>
            <a:off x="0" y="0"/>
            <a:ext cx="9144000" cy="5143500"/>
          </a:xfrm>
          <a:prstGeom prst="rect">
            <a:avLst/>
          </a:prstGeom>
        </p:spPr>
      </p:pic>
      <p:pic>
        <p:nvPicPr>
          <p:cNvPr id="5" name="图片 4"/>
          <p:cNvPicPr>
            <a:picLocks noChangeAspect="1"/>
          </p:cNvPicPr>
          <p:nvPr userDrawn="1"/>
        </p:nvPicPr>
        <p:blipFill>
          <a:blip r:embed="rId4" cstate="email"/>
          <a:stretch>
            <a:fillRect/>
          </a:stretch>
        </p:blipFill>
        <p:spPr>
          <a:xfrm>
            <a:off x="0" y="0"/>
            <a:ext cx="9144000" cy="5143500"/>
          </a:xfrm>
          <a:prstGeom prst="rect">
            <a:avLst/>
          </a:prstGeom>
        </p:spPr>
      </p:pic>
      <p:pic>
        <p:nvPicPr>
          <p:cNvPr id="6" name="图片 5"/>
          <p:cNvPicPr>
            <a:picLocks noChangeAspect="1"/>
          </p:cNvPicPr>
          <p:nvPr userDrawn="1"/>
        </p:nvPicPr>
        <p:blipFill>
          <a:blip r:embed="rId5" cstate="email"/>
          <a:stretch>
            <a:fillRect/>
          </a:stretch>
        </p:blipFill>
        <p:spPr>
          <a:xfrm>
            <a:off x="0" y="0"/>
            <a:ext cx="9144000" cy="5143500"/>
          </a:xfrm>
          <a:prstGeom prst="rect">
            <a:avLst/>
          </a:prstGeom>
        </p:spPr>
      </p:pic>
      <p:pic>
        <p:nvPicPr>
          <p:cNvPr id="8" name="图片 7"/>
          <p:cNvPicPr>
            <a:picLocks noChangeAspect="1"/>
          </p:cNvPicPr>
          <p:nvPr userDrawn="1"/>
        </p:nvPicPr>
        <p:blipFill>
          <a:blip r:embed="rId6" cstate="email"/>
          <a:stretch>
            <a:fillRect/>
          </a:stretch>
        </p:blipFill>
        <p:spPr>
          <a:xfrm>
            <a:off x="0" y="0"/>
            <a:ext cx="9144000" cy="5143500"/>
          </a:xfrm>
          <a:prstGeom prst="rect">
            <a:avLst/>
          </a:prstGeom>
        </p:spPr>
      </p:pic>
      <p:pic>
        <p:nvPicPr>
          <p:cNvPr id="9" name="图片 8"/>
          <p:cNvPicPr>
            <a:picLocks noChangeAspect="1"/>
          </p:cNvPicPr>
          <p:nvPr userDrawn="1"/>
        </p:nvPicPr>
        <p:blipFill>
          <a:blip r:embed="rId7" cstate="email"/>
          <a:stretch>
            <a:fillRect/>
          </a:stretch>
        </p:blipFill>
        <p:spPr>
          <a:xfrm>
            <a:off x="0" y="0"/>
            <a:ext cx="9144000" cy="51435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par>
                                <p:cTn id="8" presetID="10" presetClass="entr" presetSubtype="0" fill="hold" nodeType="withEffect">
                                  <p:stCondLst>
                                    <p:cond delay="100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childTnLst>
                                </p:cTn>
                              </p:par>
                              <p:par>
                                <p:cTn id="11" presetID="10" presetClass="entr" presetSubtype="0" fill="hold" nodeType="withEffect">
                                  <p:stCondLst>
                                    <p:cond delay="200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childTnLst>
                                </p:cTn>
                              </p:par>
                              <p:par>
                                <p:cTn id="14" presetID="10" presetClass="entr" presetSubtype="0" fill="hold" nodeType="withEffect">
                                  <p:stCondLst>
                                    <p:cond delay="300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childTnLst>
                                </p:cTn>
                              </p:par>
                              <p:par>
                                <p:cTn id="17" presetID="10" presetClass="entr" presetSubtype="0" fill="hold" nodeType="withEffect">
                                  <p:stCondLst>
                                    <p:cond delay="350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childTnLst>
                                </p:cTn>
                              </p:par>
                              <p:par>
                                <p:cTn id="20" presetID="26" presetClass="emph" presetSubtype="0" repeatCount="2000" fill="hold" nodeType="withEffect">
                                  <p:stCondLst>
                                    <p:cond delay="4600"/>
                                  </p:stCondLst>
                                  <p:childTnLst>
                                    <p:animEffect transition="out" filter="fade">
                                      <p:cBhvr>
                                        <p:cTn id="21" dur="200" tmFilter="0, 0; .2, .5; .8, .5; 1, 0"/>
                                        <p:tgtEl>
                                          <p:spTgt spid="9"/>
                                        </p:tgtEl>
                                      </p:cBhvr>
                                    </p:animEffect>
                                    <p:animScale>
                                      <p:cBhvr>
                                        <p:cTn id="22" dur="100" autoRev="1" fill="hold"/>
                                        <p:tgtEl>
                                          <p:spTgt spid="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标题和内容">
    <p:bg>
      <p:bgPr>
        <a:solidFill>
          <a:srgbClr val="C00000"/>
        </a:solid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email"/>
          <a:stretch>
            <a:fillRect/>
          </a:stretch>
        </p:blipFill>
        <p:spPr>
          <a:xfrm>
            <a:off x="0" y="0"/>
            <a:ext cx="9144000" cy="5143500"/>
          </a:xfrm>
          <a:prstGeom prst="rect">
            <a:avLst/>
          </a:prstGeom>
        </p:spPr>
      </p:pic>
      <p:pic>
        <p:nvPicPr>
          <p:cNvPr id="4" name="图片 3"/>
          <p:cNvPicPr>
            <a:picLocks noChangeAspect="1"/>
          </p:cNvPicPr>
          <p:nvPr userDrawn="1"/>
        </p:nvPicPr>
        <p:blipFill>
          <a:blip r:embed="rId3" cstate="email"/>
          <a:stretch>
            <a:fillRect/>
          </a:stretch>
        </p:blipFill>
        <p:spPr>
          <a:xfrm>
            <a:off x="0" y="0"/>
            <a:ext cx="9144000" cy="5143500"/>
          </a:xfrm>
          <a:prstGeom prst="rect">
            <a:avLst/>
          </a:prstGeom>
        </p:spPr>
      </p:pic>
      <p:pic>
        <p:nvPicPr>
          <p:cNvPr id="5" name="图片 4"/>
          <p:cNvPicPr>
            <a:picLocks noChangeAspect="1"/>
          </p:cNvPicPr>
          <p:nvPr userDrawn="1"/>
        </p:nvPicPr>
        <p:blipFill>
          <a:blip r:embed="rId4" cstate="email"/>
          <a:stretch>
            <a:fillRect/>
          </a:stretch>
        </p:blipFill>
        <p:spPr>
          <a:xfrm>
            <a:off x="0" y="0"/>
            <a:ext cx="9144000" cy="5143500"/>
          </a:xfrm>
          <a:prstGeom prst="rect">
            <a:avLst/>
          </a:prstGeom>
        </p:spPr>
      </p:pic>
      <p:pic>
        <p:nvPicPr>
          <p:cNvPr id="6" name="图片 5"/>
          <p:cNvPicPr>
            <a:picLocks noChangeAspect="1"/>
          </p:cNvPicPr>
          <p:nvPr userDrawn="1"/>
        </p:nvPicPr>
        <p:blipFill>
          <a:blip r:embed="rId5" cstate="email"/>
          <a:stretch>
            <a:fillRect/>
          </a:stretch>
        </p:blipFill>
        <p:spPr>
          <a:xfrm>
            <a:off x="0" y="0"/>
            <a:ext cx="9144000" cy="5143500"/>
          </a:xfrm>
          <a:prstGeom prst="rect">
            <a:avLst/>
          </a:prstGeom>
        </p:spPr>
      </p:pic>
      <p:pic>
        <p:nvPicPr>
          <p:cNvPr id="8" name="图片 7"/>
          <p:cNvPicPr>
            <a:picLocks noChangeAspect="1"/>
          </p:cNvPicPr>
          <p:nvPr userDrawn="1"/>
        </p:nvPicPr>
        <p:blipFill>
          <a:blip r:embed="rId6" cstate="email"/>
          <a:stretch>
            <a:fillRect/>
          </a:stretch>
        </p:blipFill>
        <p:spPr>
          <a:xfrm>
            <a:off x="0" y="0"/>
            <a:ext cx="9144000" cy="5143500"/>
          </a:xfrm>
          <a:prstGeom prst="rect">
            <a:avLst/>
          </a:prstGeom>
        </p:spPr>
      </p:pic>
      <p:pic>
        <p:nvPicPr>
          <p:cNvPr id="9" name="图片 8"/>
          <p:cNvPicPr>
            <a:picLocks noChangeAspect="1"/>
          </p:cNvPicPr>
          <p:nvPr userDrawn="1"/>
        </p:nvPicPr>
        <p:blipFill>
          <a:blip r:embed="rId7" cstate="email"/>
          <a:stretch>
            <a:fillRect/>
          </a:stretch>
        </p:blipFill>
        <p:spPr>
          <a:xfrm>
            <a:off x="0" y="0"/>
            <a:ext cx="9144000" cy="5143500"/>
          </a:xfrm>
          <a:prstGeom prst="rect">
            <a:avLst/>
          </a:prstGeom>
        </p:spPr>
      </p:pic>
      <p:grpSp>
        <p:nvGrpSpPr>
          <p:cNvPr id="3" name="组合 2"/>
          <p:cNvGrpSpPr/>
          <p:nvPr userDrawn="1"/>
        </p:nvGrpSpPr>
        <p:grpSpPr>
          <a:xfrm>
            <a:off x="1619672" y="1629295"/>
            <a:ext cx="3156687" cy="652268"/>
            <a:chOff x="1490008" y="1125239"/>
            <a:chExt cx="3156687" cy="652268"/>
          </a:xfrm>
        </p:grpSpPr>
        <p:pic>
          <p:nvPicPr>
            <p:cNvPr id="10" name="Picture 3" descr="G:\文件临时存放区\56bOOOPIC31\图片\image 2416.png"/>
            <p:cNvPicPr>
              <a:picLocks noChangeAspect="1" noChangeArrowheads="1"/>
            </p:cNvPicPr>
            <p:nvPr userDrawn="1"/>
          </p:nvPicPr>
          <p:blipFill>
            <a:blip r:embed="rId8" cstate="email">
              <a:extLst>
                <a:ext uri="{BEBA8EAE-BF5A-486C-A8C5-ECC9F3942E4B}">
                  <a14:imgProps xmlns:a14="http://schemas.microsoft.com/office/drawing/2010/main">
                    <a14:imgLayer r:embed="rId9">
                      <a14:imgEffect>
                        <a14:brightnessContrast bright="20000"/>
                      </a14:imgEffect>
                    </a14:imgLayer>
                  </a14:imgProps>
                </a:ext>
              </a:extLst>
            </a:blip>
            <a:srcRect/>
            <a:stretch>
              <a:fillRect/>
            </a:stretch>
          </p:blipFill>
          <p:spPr bwMode="auto">
            <a:xfrm>
              <a:off x="1490008" y="1129435"/>
              <a:ext cx="523289" cy="648072"/>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组合 10"/>
            <p:cNvGrpSpPr/>
            <p:nvPr userDrawn="1"/>
          </p:nvGrpSpPr>
          <p:grpSpPr>
            <a:xfrm>
              <a:off x="1691680" y="1125239"/>
              <a:ext cx="2955015" cy="584775"/>
              <a:chOff x="3567461" y="2548638"/>
              <a:chExt cx="3940020" cy="779701"/>
            </a:xfrm>
          </p:grpSpPr>
          <p:sp>
            <p:nvSpPr>
              <p:cNvPr id="12" name="TextBox 19"/>
              <p:cNvSpPr txBox="1"/>
              <p:nvPr/>
            </p:nvSpPr>
            <p:spPr>
              <a:xfrm>
                <a:off x="3567461" y="3011761"/>
                <a:ext cx="2442320" cy="256480"/>
              </a:xfrm>
              <a:prstGeom prst="rect">
                <a:avLst/>
              </a:prstGeom>
            </p:spPr>
            <p:txBody>
              <a:bodyPr wrap="square">
                <a:spAutoFit/>
              </a:bodyPr>
              <a:lstStyle>
                <a:defPPr>
                  <a:defRPr lang="zh-CN"/>
                </a:defPPr>
                <a:lvl1pPr algn="ctr">
                  <a:defRPr sz="5000" b="1">
                    <a:gradFill>
                      <a:gsLst>
                        <a:gs pos="100000">
                          <a:srgbClr val="FFFF00"/>
                        </a:gs>
                        <a:gs pos="0">
                          <a:schemeClr val="bg1"/>
                        </a:gs>
                      </a:gsLst>
                      <a:lin ang="5400000" scaled="0"/>
                    </a:gradFill>
                    <a:effectLst>
                      <a:glow rad="101600">
                        <a:srgbClr val="C00000"/>
                      </a:glow>
                      <a:reflection stA="50000" endA="300" endPos="33000" dist="63500" dir="5400000" sy="-100000" algn="bl" rotWithShape="0"/>
                    </a:effectLst>
                    <a:latin typeface="微软雅黑" panose="020B0503020204020204" pitchFamily="34" charset="-122"/>
                    <a:ea typeface="微软雅黑" panose="020B0503020204020204" pitchFamily="34" charset="-122"/>
                  </a:defRPr>
                </a:lvl1pPr>
              </a:lstStyle>
              <a:p>
                <a:pPr algn="r"/>
                <a:r>
                  <a:rPr lang="en-US" altLang="zh-CN" sz="650">
                    <a:sym typeface="+mn-lt"/>
                  </a:rPr>
                  <a:t>COMMUNIST PARTY OF CHINA</a:t>
                </a:r>
                <a:endParaRPr lang="zh-CN" altLang="en-US" sz="650" dirty="0">
                  <a:sym typeface="+mn-lt"/>
                </a:endParaRPr>
              </a:p>
            </p:txBody>
          </p:sp>
          <p:sp>
            <p:nvSpPr>
              <p:cNvPr id="13" name="TextBox 20"/>
              <p:cNvSpPr txBox="1"/>
              <p:nvPr/>
            </p:nvSpPr>
            <p:spPr>
              <a:xfrm>
                <a:off x="3634914" y="2590041"/>
                <a:ext cx="2341277" cy="533479"/>
              </a:xfrm>
              <a:prstGeom prst="rect">
                <a:avLst/>
              </a:prstGeom>
            </p:spPr>
            <p:txBody>
              <a:bodyPr wrap="square">
                <a:spAutoFit/>
              </a:bodyPr>
              <a:lstStyle>
                <a:defPPr>
                  <a:defRPr lang="zh-CN"/>
                </a:defPPr>
                <a:lvl1pPr algn="ctr">
                  <a:defRPr sz="5000" b="1">
                    <a:gradFill>
                      <a:gsLst>
                        <a:gs pos="100000">
                          <a:srgbClr val="FFFF00"/>
                        </a:gs>
                        <a:gs pos="0">
                          <a:schemeClr val="bg1"/>
                        </a:gs>
                      </a:gsLst>
                      <a:lin ang="5400000" scaled="0"/>
                    </a:gradFill>
                    <a:effectLst>
                      <a:glow rad="101600">
                        <a:srgbClr val="C00000"/>
                      </a:glow>
                      <a:reflection stA="50000" endA="300" endPos="33000" dist="63500" dir="5400000" sy="-100000" algn="bl" rotWithShape="0"/>
                    </a:effectLst>
                    <a:latin typeface="微软雅黑" panose="020B0503020204020204" pitchFamily="34" charset="-122"/>
                    <a:ea typeface="微软雅黑" panose="020B0503020204020204" pitchFamily="34" charset="-122"/>
                  </a:defRPr>
                </a:lvl1pPr>
              </a:lstStyle>
              <a:p>
                <a:pPr algn="r"/>
                <a:r>
                  <a:rPr lang="zh-CN" altLang="en-US" sz="2000" dirty="0">
                    <a:sym typeface="+mn-lt"/>
                  </a:rPr>
                  <a:t>中国共产党</a:t>
                </a:r>
                <a:endParaRPr lang="en-US" altLang="zh-CN" sz="2000" dirty="0">
                  <a:sym typeface="+mn-lt"/>
                </a:endParaRPr>
              </a:p>
            </p:txBody>
          </p:sp>
          <p:sp>
            <p:nvSpPr>
              <p:cNvPr id="14" name="TextBox 14"/>
              <p:cNvSpPr txBox="1"/>
              <p:nvPr/>
            </p:nvSpPr>
            <p:spPr>
              <a:xfrm>
                <a:off x="5865453" y="2548638"/>
                <a:ext cx="1642028" cy="779701"/>
              </a:xfrm>
              <a:prstGeom prst="rect">
                <a:avLst/>
              </a:prstGeom>
            </p:spPr>
            <p:txBody>
              <a:bodyPr wrap="square">
                <a:spAutoFit/>
              </a:bodyPr>
              <a:lstStyle>
                <a:defPPr>
                  <a:defRPr lang="zh-CN"/>
                </a:defPPr>
                <a:lvl1pPr algn="ctr">
                  <a:defRPr sz="5000" b="1">
                    <a:gradFill>
                      <a:gsLst>
                        <a:gs pos="100000">
                          <a:srgbClr val="FFFF00"/>
                        </a:gs>
                        <a:gs pos="0">
                          <a:schemeClr val="bg1"/>
                        </a:gs>
                      </a:gsLst>
                      <a:lin ang="5400000" scaled="0"/>
                    </a:gradFill>
                    <a:effectLst>
                      <a:glow rad="101600">
                        <a:srgbClr val="C00000"/>
                      </a:glow>
                      <a:reflection stA="50000" endA="300" endPos="33000" dist="63500" dir="5400000" sy="-100000" algn="bl" rotWithShape="0"/>
                    </a:effectLst>
                    <a:latin typeface="微软雅黑" panose="020B0503020204020204" pitchFamily="34" charset="-122"/>
                    <a:ea typeface="微软雅黑" panose="020B0503020204020204" pitchFamily="34" charset="-122"/>
                  </a:defRPr>
                </a:lvl1pPr>
              </a:lstStyle>
              <a:p>
                <a:pPr algn="l"/>
                <a:r>
                  <a:rPr lang="zh-CN" altLang="en-US" sz="3200" b="1">
                    <a:effectLst>
                      <a:glow rad="101600">
                        <a:srgbClr val="C00000"/>
                      </a:glow>
                    </a:effectLst>
                    <a:sym typeface="+mn-lt"/>
                  </a:rPr>
                  <a:t>章程</a:t>
                </a:r>
                <a:endParaRPr lang="zh-CN" altLang="en-US" sz="3200" b="1" dirty="0">
                  <a:effectLst>
                    <a:glow rad="101600">
                      <a:srgbClr val="C00000"/>
                    </a:glow>
                  </a:effectLst>
                  <a:sym typeface="+mn-lt"/>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par>
                                <p:cTn id="8" presetID="10" presetClass="entr" presetSubtype="0" fill="hold" nodeType="withEffect">
                                  <p:stCondLst>
                                    <p:cond delay="100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childTnLst>
                                </p:cTn>
                              </p:par>
                              <p:par>
                                <p:cTn id="11" presetID="10" presetClass="entr" presetSubtype="0" fill="hold" nodeType="withEffect">
                                  <p:stCondLst>
                                    <p:cond delay="200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childTnLst>
                                </p:cTn>
                              </p:par>
                              <p:par>
                                <p:cTn id="14" presetID="10" presetClass="entr" presetSubtype="0" fill="hold" nodeType="withEffect">
                                  <p:stCondLst>
                                    <p:cond delay="300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childTnLst>
                                </p:cTn>
                              </p:par>
                              <p:par>
                                <p:cTn id="17" presetID="10" presetClass="entr" presetSubtype="0" fill="hold" nodeType="withEffect">
                                  <p:stCondLst>
                                    <p:cond delay="350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childTnLst>
                                </p:cTn>
                              </p:par>
                              <p:par>
                                <p:cTn id="20" presetID="26" presetClass="emph" presetSubtype="0" repeatCount="2000" fill="hold" nodeType="withEffect">
                                  <p:stCondLst>
                                    <p:cond delay="4600"/>
                                  </p:stCondLst>
                                  <p:childTnLst>
                                    <p:animEffect transition="out" filter="fade">
                                      <p:cBhvr>
                                        <p:cTn id="21" dur="200" tmFilter="0, 0; .2, .5; .8, .5; 1, 0"/>
                                        <p:tgtEl>
                                          <p:spTgt spid="9"/>
                                        </p:tgtEl>
                                      </p:cBhvr>
                                    </p:animEffect>
                                    <p:animScale>
                                      <p:cBhvr>
                                        <p:cTn id="22" dur="100" autoRev="1" fill="hold"/>
                                        <p:tgtEl>
                                          <p:spTgt spid="9"/>
                                        </p:tgtEl>
                                      </p:cBhvr>
                                      <p:by x="105000" y="105000"/>
                                    </p:animScale>
                                  </p:childTnLst>
                                </p:cTn>
                              </p:par>
                              <p:par>
                                <p:cTn id="23" presetID="18" presetClass="entr" presetSubtype="6" fill="hold" nodeType="withEffect">
                                  <p:stCondLst>
                                    <p:cond delay="500"/>
                                  </p:stCondLst>
                                  <p:childTnLst>
                                    <p:set>
                                      <p:cBhvr>
                                        <p:cTn id="24" dur="1" fill="hold">
                                          <p:stCondLst>
                                            <p:cond delay="0"/>
                                          </p:stCondLst>
                                        </p:cTn>
                                        <p:tgtEl>
                                          <p:spTgt spid="3"/>
                                        </p:tgtEl>
                                        <p:attrNameLst>
                                          <p:attrName>style.visibility</p:attrName>
                                        </p:attrNameLst>
                                      </p:cBhvr>
                                      <p:to>
                                        <p:strVal val="visible"/>
                                      </p:to>
                                    </p:set>
                                    <p:animEffect transition="in" filter="strips(downRight)">
                                      <p:cBhvr>
                                        <p:cTn id="25"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标题和内容">
    <p:bg>
      <p:bgPr>
        <a:solidFill>
          <a:srgbClr val="C00000"/>
        </a:solidFill>
        <a:effectLst/>
      </p:bgPr>
    </p:bg>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email"/>
          <a:stretch>
            <a:fillRect/>
          </a:stretch>
        </p:blipFill>
        <p:spPr>
          <a:xfrm flipH="1">
            <a:off x="0" y="0"/>
            <a:ext cx="9144000" cy="5143500"/>
          </a:xfrm>
          <a:prstGeom prst="rect">
            <a:avLst/>
          </a:prstGeom>
        </p:spPr>
      </p:pic>
      <p:pic>
        <p:nvPicPr>
          <p:cNvPr id="7" name="图片 6"/>
          <p:cNvPicPr>
            <a:picLocks noChangeAspect="1"/>
          </p:cNvPicPr>
          <p:nvPr userDrawn="1"/>
        </p:nvPicPr>
        <p:blipFill>
          <a:blip r:embed="rId3" cstate="email"/>
          <a:stretch>
            <a:fillRect/>
          </a:stretch>
        </p:blipFill>
        <p:spPr>
          <a:xfrm flipH="1">
            <a:off x="0" y="0"/>
            <a:ext cx="9144000" cy="5143500"/>
          </a:xfrm>
          <a:prstGeom prst="rect">
            <a:avLst/>
          </a:prstGeom>
        </p:spPr>
      </p:pic>
      <p:pic>
        <p:nvPicPr>
          <p:cNvPr id="10" name="图片 9"/>
          <p:cNvPicPr>
            <a:picLocks noChangeAspect="1"/>
          </p:cNvPicPr>
          <p:nvPr userDrawn="1"/>
        </p:nvPicPr>
        <p:blipFill>
          <a:blip r:embed="rId4" cstate="email"/>
          <a:stretch>
            <a:fillRect/>
          </a:stretch>
        </p:blipFill>
        <p:spPr>
          <a:xfrm flipH="1">
            <a:off x="0" y="0"/>
            <a:ext cx="9144000" cy="5143500"/>
          </a:xfrm>
          <a:prstGeom prst="rect">
            <a:avLst/>
          </a:prstGeom>
        </p:spPr>
      </p:pic>
      <p:pic>
        <p:nvPicPr>
          <p:cNvPr id="11" name="图片 10"/>
          <p:cNvPicPr>
            <a:picLocks noChangeAspect="1"/>
          </p:cNvPicPr>
          <p:nvPr userDrawn="1"/>
        </p:nvPicPr>
        <p:blipFill>
          <a:blip r:embed="rId5" cstate="email"/>
          <a:stretch>
            <a:fillRect/>
          </a:stretch>
        </p:blipFill>
        <p:spPr>
          <a:xfrm flipH="1">
            <a:off x="0" y="0"/>
            <a:ext cx="9144000" cy="5143500"/>
          </a:xfrm>
          <a:prstGeom prst="rect">
            <a:avLst/>
          </a:prstGeom>
        </p:spPr>
      </p:pic>
      <p:pic>
        <p:nvPicPr>
          <p:cNvPr id="12" name="图片 11"/>
          <p:cNvPicPr>
            <a:picLocks noChangeAspect="1"/>
          </p:cNvPicPr>
          <p:nvPr userDrawn="1"/>
        </p:nvPicPr>
        <p:blipFill>
          <a:blip r:embed="rId6" cstate="email"/>
          <a:stretch>
            <a:fillRect/>
          </a:stretch>
        </p:blipFill>
        <p:spPr>
          <a:xfrm flipH="1">
            <a:off x="0" y="0"/>
            <a:ext cx="9144000" cy="5143500"/>
          </a:xfrm>
          <a:prstGeom prst="rect">
            <a:avLst/>
          </a:prstGeom>
        </p:spPr>
      </p:pic>
      <p:pic>
        <p:nvPicPr>
          <p:cNvPr id="13" name="图片 12"/>
          <p:cNvPicPr>
            <a:picLocks noChangeAspect="1"/>
          </p:cNvPicPr>
          <p:nvPr userDrawn="1"/>
        </p:nvPicPr>
        <p:blipFill>
          <a:blip r:embed="rId7" cstate="email"/>
          <a:stretch>
            <a:fillRect/>
          </a:stretch>
        </p:blipFill>
        <p:spPr>
          <a:xfrm flipH="1">
            <a:off x="0" y="0"/>
            <a:ext cx="9144000" cy="51435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par>
                                <p:cTn id="8" presetID="10" presetClass="entr" presetSubtype="0" fill="hold" nodeType="withEffect">
                                  <p:stCondLst>
                                    <p:cond delay="75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1000"/>
                                        <p:tgtEl>
                                          <p:spTgt spid="10"/>
                                        </p:tgtEl>
                                      </p:cBhvr>
                                    </p:animEffect>
                                  </p:childTnLst>
                                </p:cTn>
                              </p:par>
                              <p:par>
                                <p:cTn id="11" presetID="10" presetClass="entr" presetSubtype="0" fill="hold" nodeType="withEffect">
                                  <p:stCondLst>
                                    <p:cond delay="150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childTnLst>
                                </p:cTn>
                              </p:par>
                              <p:par>
                                <p:cTn id="14" presetID="10" presetClass="entr" presetSubtype="0" fill="hold" nodeType="withEffect">
                                  <p:stCondLst>
                                    <p:cond delay="225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childTnLst>
                                </p:cTn>
                              </p:par>
                              <p:par>
                                <p:cTn id="17" presetID="10" presetClass="entr" presetSubtype="0" fill="hold" nodeType="withEffect">
                                  <p:stCondLst>
                                    <p:cond delay="300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childTnLst>
                                </p:cTn>
                              </p:par>
                              <p:par>
                                <p:cTn id="20" presetID="26" presetClass="emph" presetSubtype="0" repeatCount="2000" fill="hold" nodeType="withEffect">
                                  <p:stCondLst>
                                    <p:cond delay="4250"/>
                                  </p:stCondLst>
                                  <p:childTnLst>
                                    <p:animEffect transition="out" filter="fade">
                                      <p:cBhvr>
                                        <p:cTn id="21" dur="200" tmFilter="0, 0; .2, .5; .8, .5; 1, 0"/>
                                        <p:tgtEl>
                                          <p:spTgt spid="13"/>
                                        </p:tgtEl>
                                      </p:cBhvr>
                                    </p:animEffect>
                                    <p:animScale>
                                      <p:cBhvr>
                                        <p:cTn id="22" dur="100" autoRev="1" fill="hold"/>
                                        <p:tgtEl>
                                          <p:spTgt spid="1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0_标题和内容">
    <p:spTree>
      <p:nvGrpSpPr>
        <p:cNvPr id="1" name=""/>
        <p:cNvGrpSpPr/>
        <p:nvPr/>
      </p:nvGrpSpPr>
      <p:grpSpPr>
        <a:xfrm>
          <a:off x="0" y="0"/>
          <a:ext cx="0" cy="0"/>
          <a:chOff x="0" y="0"/>
          <a:chExt cx="0" cy="0"/>
        </a:xfrm>
      </p:grpSpPr>
      <p:pic>
        <p:nvPicPr>
          <p:cNvPr id="25" name="图片 24"/>
          <p:cNvPicPr>
            <a:picLocks noChangeAspect="1"/>
          </p:cNvPicPr>
          <p:nvPr userDrawn="1"/>
        </p:nvPicPr>
        <p:blipFill>
          <a:blip r:embed="rId2" cstate="email"/>
          <a:stretch>
            <a:fillRect/>
          </a:stretch>
        </p:blipFill>
        <p:spPr>
          <a:xfrm>
            <a:off x="0" y="0"/>
            <a:ext cx="9144000" cy="5143500"/>
          </a:xfrm>
          <a:prstGeom prst="rect">
            <a:avLst/>
          </a:prstGeom>
        </p:spPr>
      </p:pic>
      <p:grpSp>
        <p:nvGrpSpPr>
          <p:cNvPr id="3" name="组合 2"/>
          <p:cNvGrpSpPr/>
          <p:nvPr userDrawn="1"/>
        </p:nvGrpSpPr>
        <p:grpSpPr>
          <a:xfrm>
            <a:off x="0" y="0"/>
            <a:ext cx="9144000" cy="5143500"/>
            <a:chOff x="0" y="0"/>
            <a:chExt cx="9144000" cy="5143500"/>
          </a:xfrm>
        </p:grpSpPr>
        <p:pic>
          <p:nvPicPr>
            <p:cNvPr id="27" name="图片 26"/>
            <p:cNvPicPr>
              <a:picLocks noChangeAspect="1"/>
            </p:cNvPicPr>
            <p:nvPr userDrawn="1"/>
          </p:nvPicPr>
          <p:blipFill>
            <a:blip r:embed="rId3" cstate="email"/>
            <a:stretch>
              <a:fillRect/>
            </a:stretch>
          </p:blipFill>
          <p:spPr>
            <a:xfrm>
              <a:off x="0" y="0"/>
              <a:ext cx="9144000" cy="5143500"/>
            </a:xfrm>
            <a:prstGeom prst="rect">
              <a:avLst/>
            </a:prstGeom>
          </p:spPr>
        </p:pic>
        <p:grpSp>
          <p:nvGrpSpPr>
            <p:cNvPr id="2" name="组合 1"/>
            <p:cNvGrpSpPr/>
            <p:nvPr userDrawn="1"/>
          </p:nvGrpSpPr>
          <p:grpSpPr>
            <a:xfrm>
              <a:off x="161639" y="987574"/>
              <a:ext cx="4266345" cy="1872230"/>
              <a:chOff x="161639" y="987574"/>
              <a:chExt cx="4266345" cy="1872230"/>
            </a:xfrm>
          </p:grpSpPr>
          <p:grpSp>
            <p:nvGrpSpPr>
              <p:cNvPr id="32" name="组合 31"/>
              <p:cNvGrpSpPr/>
              <p:nvPr userDrawn="1"/>
            </p:nvGrpSpPr>
            <p:grpSpPr>
              <a:xfrm>
                <a:off x="161639" y="2151918"/>
                <a:ext cx="4266345" cy="707886"/>
                <a:chOff x="322800" y="1715802"/>
                <a:chExt cx="4266345" cy="707886"/>
              </a:xfrm>
            </p:grpSpPr>
            <p:sp>
              <p:nvSpPr>
                <p:cNvPr id="33" name="TextBox 19"/>
                <p:cNvSpPr txBox="1"/>
                <p:nvPr/>
              </p:nvSpPr>
              <p:spPr>
                <a:xfrm>
                  <a:off x="322800" y="2206018"/>
                  <a:ext cx="2049588" cy="200055"/>
                </a:xfrm>
                <a:prstGeom prst="rect">
                  <a:avLst/>
                </a:prstGeom>
                <a:noFill/>
                <a:effectLst/>
              </p:spPr>
              <p:txBody>
                <a:bodyPr wrap="square" rtlCol="0">
                  <a:spAutoFit/>
                </a:bodyPr>
                <a:lstStyle>
                  <a:defPPr>
                    <a:defRPr lang="zh-CN"/>
                  </a:defPPr>
                  <a:lvl1pPr>
                    <a:defRPr sz="2800" b="1">
                      <a:ln>
                        <a:noFill/>
                      </a:ln>
                      <a:gradFill>
                        <a:gsLst>
                          <a:gs pos="60000">
                            <a:srgbClr val="FFFF00"/>
                          </a:gs>
                          <a:gs pos="32000">
                            <a:schemeClr val="bg1"/>
                          </a:gs>
                          <a:gs pos="87000">
                            <a:schemeClr val="bg1"/>
                          </a:gs>
                        </a:gsLst>
                        <a:lin ang="5400000" scaled="1"/>
                      </a:gradFill>
                      <a:effectLst>
                        <a:outerShdw blurRad="50800" dist="50800" dir="5400000" algn="ctr" rotWithShape="0">
                          <a:srgbClr val="800000"/>
                        </a:outerShdw>
                        <a:reflection blurRad="12700" stA="55000" endA="300" endPos="30000" dist="57150" dir="5400000" sy="-100000" algn="bl" rotWithShape="0"/>
                      </a:effectLst>
                      <a:cs typeface="+mn-ea"/>
                    </a:defRPr>
                  </a:lvl1pPr>
                </a:lstStyle>
                <a:p>
                  <a:pPr algn="r"/>
                  <a:r>
                    <a:rPr lang="en-US" altLang="zh-CN" sz="700" spc="0">
                      <a:effectLst>
                        <a:outerShdw blurRad="50800" dist="50800" dir="5400000" algn="ctr" rotWithShape="0">
                          <a:srgbClr val="800000"/>
                        </a:outerShdw>
                      </a:effectLst>
                      <a:latin typeface="+mj-ea"/>
                      <a:ea typeface="+mj-ea"/>
                      <a:sym typeface="+mn-lt"/>
                    </a:rPr>
                    <a:t>COMMUNIST PARTY OF CHINA</a:t>
                  </a:r>
                  <a:endParaRPr lang="zh-CN" altLang="en-US" sz="700" spc="0" dirty="0">
                    <a:effectLst>
                      <a:outerShdw blurRad="50800" dist="50800" dir="5400000" algn="ctr" rotWithShape="0">
                        <a:srgbClr val="800000"/>
                      </a:outerShdw>
                    </a:effectLst>
                    <a:latin typeface="+mj-ea"/>
                    <a:ea typeface="+mj-ea"/>
                    <a:sym typeface="+mn-lt"/>
                  </a:endParaRPr>
                </a:p>
              </p:txBody>
            </p:sp>
            <p:sp>
              <p:nvSpPr>
                <p:cNvPr id="34" name="TextBox 20"/>
                <p:cNvSpPr txBox="1"/>
                <p:nvPr/>
              </p:nvSpPr>
              <p:spPr>
                <a:xfrm>
                  <a:off x="395536" y="1805982"/>
                  <a:ext cx="1964793" cy="446276"/>
                </a:xfrm>
                <a:prstGeom prst="rect">
                  <a:avLst/>
                </a:prstGeom>
                <a:noFill/>
                <a:effectLst/>
              </p:spPr>
              <p:txBody>
                <a:bodyPr wrap="square" rtlCol="0">
                  <a:spAutoFit/>
                </a:bodyPr>
                <a:lstStyle>
                  <a:defPPr>
                    <a:defRPr lang="zh-CN"/>
                  </a:defPPr>
                  <a:lvl1pPr>
                    <a:defRPr sz="2800" b="1">
                      <a:ln>
                        <a:noFill/>
                      </a:ln>
                      <a:gradFill>
                        <a:gsLst>
                          <a:gs pos="60000">
                            <a:srgbClr val="FFFF00"/>
                          </a:gs>
                          <a:gs pos="32000">
                            <a:schemeClr val="bg1"/>
                          </a:gs>
                          <a:gs pos="87000">
                            <a:schemeClr val="bg1"/>
                          </a:gs>
                        </a:gsLst>
                        <a:lin ang="5400000" scaled="1"/>
                      </a:gradFill>
                      <a:effectLst>
                        <a:outerShdw blurRad="50800" dist="50800" dir="5400000" algn="ctr" rotWithShape="0">
                          <a:srgbClr val="800000"/>
                        </a:outerShdw>
                        <a:reflection blurRad="12700" stA="55000" endA="300" endPos="30000" dist="57150" dir="5400000" sy="-100000" algn="bl" rotWithShape="0"/>
                      </a:effectLst>
                      <a:cs typeface="+mn-ea"/>
                    </a:defRPr>
                  </a:lvl1pPr>
                </a:lstStyle>
                <a:p>
                  <a:pPr algn="r"/>
                  <a:r>
                    <a:rPr lang="zh-CN" altLang="en-US" sz="2300" dirty="0">
                      <a:effectLst>
                        <a:outerShdw blurRad="50800" dist="50800" dir="5400000" algn="ctr" rotWithShape="0">
                          <a:srgbClr val="800000"/>
                        </a:outerShdw>
                      </a:effectLst>
                      <a:sym typeface="+mn-lt"/>
                    </a:rPr>
                    <a:t>中国共产党</a:t>
                  </a:r>
                  <a:endParaRPr lang="en-US" altLang="zh-CN" sz="2300" dirty="0">
                    <a:effectLst>
                      <a:outerShdw blurRad="50800" dist="50800" dir="5400000" algn="ctr" rotWithShape="0">
                        <a:srgbClr val="800000"/>
                      </a:outerShdw>
                    </a:effectLst>
                    <a:sym typeface="+mn-lt"/>
                  </a:endParaRPr>
                </a:p>
              </p:txBody>
            </p:sp>
            <p:sp>
              <p:nvSpPr>
                <p:cNvPr id="35" name="TextBox 14"/>
                <p:cNvSpPr txBox="1"/>
                <p:nvPr/>
              </p:nvSpPr>
              <p:spPr>
                <a:xfrm>
                  <a:off x="2242594" y="1715802"/>
                  <a:ext cx="2346551" cy="707886"/>
                </a:xfrm>
                <a:prstGeom prst="rect">
                  <a:avLst/>
                </a:prstGeom>
                <a:noFill/>
                <a:effectLst/>
              </p:spPr>
              <p:txBody>
                <a:bodyPr wrap="square" rtlCol="0">
                  <a:spAutoFit/>
                </a:bodyPr>
                <a:lstStyle/>
                <a:p>
                  <a:r>
                    <a:rPr lang="zh-CN" altLang="en-US" sz="4000" b="1">
                      <a:gradFill>
                        <a:gsLst>
                          <a:gs pos="60000">
                            <a:srgbClr val="FFFF00"/>
                          </a:gs>
                          <a:gs pos="32000">
                            <a:schemeClr val="bg1"/>
                          </a:gs>
                          <a:gs pos="87000">
                            <a:schemeClr val="bg1"/>
                          </a:gs>
                        </a:gsLst>
                        <a:lin ang="5400000" scaled="1"/>
                      </a:gradFill>
                      <a:effectLst>
                        <a:outerShdw blurRad="50800" dist="50800" dir="5400000" algn="ctr" rotWithShape="0">
                          <a:srgbClr val="800000"/>
                        </a:outerShdw>
                      </a:effectLst>
                      <a:cs typeface="+mn-ea"/>
                      <a:sym typeface="+mn-lt"/>
                    </a:rPr>
                    <a:t>章程</a:t>
                  </a:r>
                  <a:endParaRPr lang="zh-CN" altLang="en-US" sz="4000" b="1" dirty="0">
                    <a:gradFill>
                      <a:gsLst>
                        <a:gs pos="60000">
                          <a:srgbClr val="FFFF00"/>
                        </a:gs>
                        <a:gs pos="32000">
                          <a:schemeClr val="bg1"/>
                        </a:gs>
                        <a:gs pos="87000">
                          <a:schemeClr val="bg1"/>
                        </a:gs>
                      </a:gsLst>
                      <a:lin ang="5400000" scaled="1"/>
                    </a:gradFill>
                    <a:effectLst>
                      <a:outerShdw blurRad="50800" dist="50800" dir="5400000" algn="ctr" rotWithShape="0">
                        <a:srgbClr val="800000"/>
                      </a:outerShdw>
                    </a:effectLst>
                    <a:cs typeface="+mn-ea"/>
                    <a:sym typeface="+mn-lt"/>
                  </a:endParaRPr>
                </a:p>
              </p:txBody>
            </p:sp>
          </p:grpSp>
          <p:pic>
            <p:nvPicPr>
              <p:cNvPr id="36" name="图片 35"/>
              <p:cNvPicPr>
                <a:picLocks noChangeAspect="1"/>
              </p:cNvPicPr>
              <p:nvPr userDrawn="1"/>
            </p:nvPicPr>
            <p:blipFill>
              <a:blip r:embed="rId4" cstate="email"/>
              <a:stretch>
                <a:fillRect/>
              </a:stretch>
            </p:blipFill>
            <p:spPr>
              <a:xfrm>
                <a:off x="1112188" y="987574"/>
                <a:ext cx="1479817" cy="1260812"/>
              </a:xfrm>
              <a:prstGeom prst="rect">
                <a:avLst/>
              </a:prstGeom>
            </p:spPr>
          </p:pic>
        </p:grpSp>
      </p:grpSp>
      <p:sp>
        <p:nvSpPr>
          <p:cNvPr id="4" name="Delay"/>
          <p:cNvSpPr/>
          <p:nvPr userDrawn="1"/>
        </p:nvSpPr>
        <p:spPr>
          <a:xfrm>
            <a:off x="9396536" y="5452070"/>
            <a:ext cx="144016" cy="144016"/>
          </a:xfrm>
          <a:prstGeom prst="rect">
            <a:avLst/>
          </a:prstGeom>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400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1_标题和内容">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rotWithShape="1">
          <a:blip r:embed="rId2" cstate="email"/>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图片 24"/>
          <p:cNvPicPr>
            <a:picLocks noChangeAspect="1"/>
          </p:cNvPicPr>
          <p:nvPr userDrawn="1"/>
        </p:nvPicPr>
        <p:blipFill rotWithShape="1">
          <a:blip r:embed="rId3" cstate="email"/>
          <a:srcRect/>
          <a:stretch>
            <a:fillRect/>
          </a:stretch>
        </p:blipFill>
        <p:spPr>
          <a:xfrm>
            <a:off x="0" y="0"/>
            <a:ext cx="9144000" cy="2104482"/>
          </a:xfrm>
          <a:prstGeom prst="rect">
            <a:avLst/>
          </a:prstGeom>
        </p:spPr>
      </p:pic>
      <p:grpSp>
        <p:nvGrpSpPr>
          <p:cNvPr id="27" name="组合 26"/>
          <p:cNvGrpSpPr/>
          <p:nvPr userDrawn="1"/>
        </p:nvGrpSpPr>
        <p:grpSpPr>
          <a:xfrm>
            <a:off x="-184720" y="442551"/>
            <a:ext cx="5618914" cy="1126468"/>
            <a:chOff x="341548" y="1933203"/>
            <a:chExt cx="5618914" cy="1126468"/>
          </a:xfrm>
        </p:grpSpPr>
        <p:sp>
          <p:nvSpPr>
            <p:cNvPr id="28" name="TextBox 19"/>
            <p:cNvSpPr txBox="1"/>
            <p:nvPr/>
          </p:nvSpPr>
          <p:spPr>
            <a:xfrm>
              <a:off x="341548" y="2736506"/>
              <a:ext cx="3312369" cy="323165"/>
            </a:xfrm>
            <a:prstGeom prst="rect">
              <a:avLst/>
            </a:prstGeom>
            <a:noFill/>
            <a:effectLst/>
          </p:spPr>
          <p:txBody>
            <a:bodyPr wrap="square" rtlCol="0">
              <a:spAutoFit/>
            </a:bodyPr>
            <a:lstStyle>
              <a:defPPr>
                <a:defRPr lang="zh-CN"/>
              </a:defPPr>
              <a:lvl1pPr>
                <a:defRPr sz="2800" b="1">
                  <a:ln>
                    <a:noFill/>
                  </a:ln>
                  <a:gradFill>
                    <a:gsLst>
                      <a:gs pos="60000">
                        <a:srgbClr val="FFFF00"/>
                      </a:gs>
                      <a:gs pos="32000">
                        <a:schemeClr val="bg1"/>
                      </a:gs>
                      <a:gs pos="87000">
                        <a:schemeClr val="bg1"/>
                      </a:gs>
                    </a:gsLst>
                    <a:lin ang="5400000" scaled="1"/>
                  </a:gradFill>
                  <a:effectLst>
                    <a:outerShdw blurRad="50800" dist="50800" dir="5400000" algn="ctr" rotWithShape="0">
                      <a:srgbClr val="800000"/>
                    </a:outerShdw>
                    <a:reflection blurRad="12700" stA="55000" endA="300" endPos="30000" dist="57150" dir="5400000" sy="-100000" algn="bl" rotWithShape="0"/>
                  </a:effectLst>
                  <a:cs typeface="+mn-ea"/>
                </a:defRPr>
              </a:lvl1pPr>
            </a:lstStyle>
            <a:p>
              <a:pPr algn="r"/>
              <a:r>
                <a:rPr lang="en-US" altLang="zh-CN" sz="1500" spc="-150">
                  <a:latin typeface="+mj-ea"/>
                  <a:ea typeface="+mj-ea"/>
                  <a:sym typeface="+mn-lt"/>
                </a:rPr>
                <a:t>COMMUNIST PARTY OF CHINA</a:t>
              </a:r>
              <a:endParaRPr lang="zh-CN" altLang="en-US" sz="1500" spc="-150" dirty="0">
                <a:latin typeface="+mj-ea"/>
                <a:ea typeface="+mj-ea"/>
                <a:sym typeface="+mn-lt"/>
              </a:endParaRPr>
            </a:p>
          </p:txBody>
        </p:sp>
        <p:grpSp>
          <p:nvGrpSpPr>
            <p:cNvPr id="32" name="组合 31"/>
            <p:cNvGrpSpPr/>
            <p:nvPr/>
          </p:nvGrpSpPr>
          <p:grpSpPr>
            <a:xfrm>
              <a:off x="539552" y="1933203"/>
              <a:ext cx="5420910" cy="1092607"/>
              <a:chOff x="449524" y="1812339"/>
              <a:chExt cx="5420910" cy="1092607"/>
            </a:xfrm>
          </p:grpSpPr>
          <p:sp>
            <p:nvSpPr>
              <p:cNvPr id="33" name="TextBox 20"/>
              <p:cNvSpPr txBox="1"/>
              <p:nvPr/>
            </p:nvSpPr>
            <p:spPr>
              <a:xfrm>
                <a:off x="449524" y="1936206"/>
                <a:ext cx="3175331" cy="715581"/>
              </a:xfrm>
              <a:prstGeom prst="rect">
                <a:avLst/>
              </a:prstGeom>
              <a:noFill/>
              <a:effectLst/>
            </p:spPr>
            <p:txBody>
              <a:bodyPr wrap="square" rtlCol="0">
                <a:spAutoFit/>
              </a:bodyPr>
              <a:lstStyle>
                <a:defPPr>
                  <a:defRPr lang="zh-CN"/>
                </a:defPPr>
                <a:lvl1pPr>
                  <a:defRPr sz="2800" b="1">
                    <a:ln>
                      <a:noFill/>
                    </a:ln>
                    <a:gradFill>
                      <a:gsLst>
                        <a:gs pos="60000">
                          <a:srgbClr val="FFFF00"/>
                        </a:gs>
                        <a:gs pos="32000">
                          <a:schemeClr val="bg1"/>
                        </a:gs>
                        <a:gs pos="87000">
                          <a:schemeClr val="bg1"/>
                        </a:gs>
                      </a:gsLst>
                      <a:lin ang="5400000" scaled="1"/>
                    </a:gradFill>
                    <a:effectLst>
                      <a:outerShdw blurRad="50800" dist="50800" dir="5400000" algn="ctr" rotWithShape="0">
                        <a:srgbClr val="800000"/>
                      </a:outerShdw>
                      <a:reflection blurRad="12700" stA="55000" endA="300" endPos="30000" dist="57150" dir="5400000" sy="-100000" algn="bl" rotWithShape="0"/>
                    </a:effectLst>
                    <a:cs typeface="+mn-ea"/>
                  </a:defRPr>
                </a:lvl1pPr>
              </a:lstStyle>
              <a:p>
                <a:pPr algn="r"/>
                <a:r>
                  <a:rPr lang="zh-CN" altLang="en-US" sz="4050" dirty="0">
                    <a:sym typeface="+mn-lt"/>
                  </a:rPr>
                  <a:t>中国共产党</a:t>
                </a:r>
                <a:endParaRPr lang="en-US" altLang="zh-CN" sz="4050" dirty="0">
                  <a:sym typeface="+mn-lt"/>
                </a:endParaRPr>
              </a:p>
            </p:txBody>
          </p:sp>
          <p:sp>
            <p:nvSpPr>
              <p:cNvPr id="34" name="TextBox 14"/>
              <p:cNvSpPr txBox="1"/>
              <p:nvPr/>
            </p:nvSpPr>
            <p:spPr>
              <a:xfrm>
                <a:off x="3523883" y="1812339"/>
                <a:ext cx="2346551" cy="1092607"/>
              </a:xfrm>
              <a:prstGeom prst="rect">
                <a:avLst/>
              </a:prstGeom>
              <a:noFill/>
              <a:effectLst/>
            </p:spPr>
            <p:txBody>
              <a:bodyPr wrap="square" rtlCol="0">
                <a:spAutoFit/>
              </a:bodyPr>
              <a:lstStyle/>
              <a:p>
                <a:r>
                  <a:rPr lang="zh-CN" altLang="en-US" sz="6500" b="1">
                    <a:gradFill>
                      <a:gsLst>
                        <a:gs pos="60000">
                          <a:srgbClr val="FFFF00"/>
                        </a:gs>
                        <a:gs pos="32000">
                          <a:schemeClr val="bg1"/>
                        </a:gs>
                        <a:gs pos="87000">
                          <a:schemeClr val="bg1"/>
                        </a:gs>
                      </a:gsLst>
                      <a:lin ang="5400000" scaled="1"/>
                    </a:gradFill>
                    <a:effectLst>
                      <a:outerShdw blurRad="50800" dist="50800" dir="5400000" algn="ctr" rotWithShape="0">
                        <a:srgbClr val="800000"/>
                      </a:outerShdw>
                      <a:reflection blurRad="12700" stA="55000" endA="300" endPos="30000" dist="57150" dir="5400000" sy="-100000" algn="bl" rotWithShape="0"/>
                    </a:effectLst>
                    <a:cs typeface="+mn-ea"/>
                    <a:sym typeface="+mn-lt"/>
                  </a:rPr>
                  <a:t>章程</a:t>
                </a:r>
                <a:endParaRPr lang="zh-CN" altLang="en-US" sz="6500" b="1" dirty="0">
                  <a:gradFill>
                    <a:gsLst>
                      <a:gs pos="60000">
                        <a:srgbClr val="FFFF00"/>
                      </a:gs>
                      <a:gs pos="32000">
                        <a:schemeClr val="bg1"/>
                      </a:gs>
                      <a:gs pos="87000">
                        <a:schemeClr val="bg1"/>
                      </a:gs>
                    </a:gsLst>
                    <a:lin ang="5400000" scaled="1"/>
                  </a:gradFill>
                  <a:effectLst>
                    <a:outerShdw blurRad="50800" dist="50800" dir="5400000" algn="ctr" rotWithShape="0">
                      <a:srgbClr val="800000"/>
                    </a:outerShdw>
                    <a:reflection blurRad="12700" stA="55000" endA="300" endPos="30000" dist="57150" dir="5400000" sy="-100000" algn="bl" rotWithShape="0"/>
                  </a:effectLst>
                  <a:cs typeface="+mn-ea"/>
                  <a:sym typeface="+mn-lt"/>
                </a:endParaRPr>
              </a:p>
            </p:txBody>
          </p:sp>
        </p:grpSp>
      </p:grpSp>
      <p:sp>
        <p:nvSpPr>
          <p:cNvPr id="35" name="矩形 34"/>
          <p:cNvSpPr/>
          <p:nvPr userDrawn="1"/>
        </p:nvSpPr>
        <p:spPr>
          <a:xfrm>
            <a:off x="0" y="2055141"/>
            <a:ext cx="9144000" cy="45719"/>
          </a:xfrm>
          <a:prstGeom prst="rect">
            <a:avLst/>
          </a:prstGeom>
          <a:solidFill>
            <a:schemeClr val="accent6">
              <a:lumMod val="60000"/>
              <a:lumOff val="4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8_标题和内容">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rotWithShape="1">
          <a:blip r:embed="rId2" cstate="email"/>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图片 6"/>
          <p:cNvPicPr>
            <a:picLocks noChangeAspect="1"/>
          </p:cNvPicPr>
          <p:nvPr userDrawn="1"/>
        </p:nvPicPr>
        <p:blipFill>
          <a:blip r:embed="rId3" cstate="email"/>
          <a:stretch>
            <a:fillRect/>
          </a:stretch>
        </p:blipFill>
        <p:spPr>
          <a:xfrm>
            <a:off x="1" y="0"/>
            <a:ext cx="9144000" cy="1059582"/>
          </a:xfrm>
          <a:prstGeom prst="rect">
            <a:avLst/>
          </a:prstGeom>
        </p:spPr>
      </p:pic>
      <p:sp>
        <p:nvSpPr>
          <p:cNvPr id="11" name="矩形 10"/>
          <p:cNvSpPr/>
          <p:nvPr userDrawn="1"/>
        </p:nvSpPr>
        <p:spPr>
          <a:xfrm>
            <a:off x="0" y="1048152"/>
            <a:ext cx="9144000" cy="45719"/>
          </a:xfrm>
          <a:prstGeom prst="rect">
            <a:avLst/>
          </a:prstGeom>
          <a:solidFill>
            <a:srgbClr val="F5D7A5"/>
          </a:solidFill>
          <a:ln w="1905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Impact" panose="020B0806030902050204"/>
              <a:ea typeface="微软雅黑" panose="020B0503020204020204" pitchFamily="34" charset="-122"/>
              <a:cs typeface="+mn-cs"/>
            </a:endParaRPr>
          </a:p>
        </p:txBody>
      </p:sp>
      <p:pic>
        <p:nvPicPr>
          <p:cNvPr id="9" name="Picture 3" descr="G:\文件临时存放区\56bOOOPIC31\图片\image 2416.png"/>
          <p:cNvPicPr>
            <a:picLocks noChangeAspect="1" noChangeArrowheads="1"/>
          </p:cNvPicPr>
          <p:nvPr userDrawn="1"/>
        </p:nvPicPr>
        <p:blipFill>
          <a:blip r:embed="rId4" cstate="email">
            <a:extLst>
              <a:ext uri="{BEBA8EAE-BF5A-486C-A8C5-ECC9F3942E4B}">
                <a14:imgProps xmlns:a14="http://schemas.microsoft.com/office/drawing/2010/main">
                  <a14:imgLayer r:embed="rId5">
                    <a14:imgEffect>
                      <a14:brightnessContrast bright="20000"/>
                    </a14:imgEffect>
                  </a14:imgLayer>
                </a14:imgProps>
              </a:ext>
            </a:extLst>
          </a:blip>
          <a:srcRect/>
          <a:stretch>
            <a:fillRect/>
          </a:stretch>
        </p:blipFill>
        <p:spPr bwMode="auto">
          <a:xfrm>
            <a:off x="160279" y="324644"/>
            <a:ext cx="523289" cy="64807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9_标题和内容">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rotWithShape="1">
          <a:blip r:embed="rId2" cstate="email"/>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4767263"/>
            <a:ext cx="2057400" cy="273844"/>
          </a:xfrm>
        </p:spPr>
        <p:txBody>
          <a:bodyPr/>
          <a:lstStyle/>
          <a:p>
            <a:fld id="{76EF31D4-1AA4-45E7-8F10-C007A9A6DDB0}" type="datetimeFigureOut">
              <a:rPr lang="zh-HK" altLang="en-US" smtClean="0"/>
              <a:t>5/1/2021</a:t>
            </a:fld>
            <a:endParaRPr lang="zh-HK" altLang="en-US"/>
          </a:p>
        </p:txBody>
      </p:sp>
      <p:sp>
        <p:nvSpPr>
          <p:cNvPr id="3" name="Footer Placeholder 2"/>
          <p:cNvSpPr>
            <a:spLocks noGrp="1"/>
          </p:cNvSpPr>
          <p:nvPr>
            <p:ph type="ftr" sz="quarter" idx="11"/>
          </p:nvPr>
        </p:nvSpPr>
        <p:spPr>
          <a:xfrm>
            <a:off x="3028950" y="4767263"/>
            <a:ext cx="3086100" cy="273844"/>
          </a:xfrm>
        </p:spPr>
        <p:txBody>
          <a:bodyPr/>
          <a:lstStyle/>
          <a:p>
            <a:endParaRPr lang="zh-HK" altLang="en-US"/>
          </a:p>
        </p:txBody>
      </p:sp>
      <p:sp>
        <p:nvSpPr>
          <p:cNvPr id="4" name="Slide Number Placeholder 3"/>
          <p:cNvSpPr>
            <a:spLocks noGrp="1"/>
          </p:cNvSpPr>
          <p:nvPr>
            <p:ph type="sldNum" sz="quarter" idx="12"/>
          </p:nvPr>
        </p:nvSpPr>
        <p:spPr>
          <a:xfrm>
            <a:off x="6457950" y="4767263"/>
            <a:ext cx="2057400" cy="273844"/>
          </a:xfrm>
        </p:spPr>
        <p:txBody>
          <a:bodyPr/>
          <a:lstStyle/>
          <a:p>
            <a:fld id="{9E45C72C-05F9-42DA-A32C-E89F323A6F21}" type="slidenum">
              <a:rPr lang="zh-HK" altLang="en-US" smtClean="0"/>
              <a:t>‹#›</a:t>
            </a:fld>
            <a:endParaRPr lang="zh-HK"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B0D13"/>
        </a:solidFill>
        <a:effectLst/>
      </p:bgPr>
    </p:bg>
    <p:spTree>
      <p:nvGrpSpPr>
        <p:cNvPr id="1" name=""/>
        <p:cNvGrpSpPr/>
        <p:nvPr/>
      </p:nvGrpSpPr>
      <p:grpSpPr>
        <a:xfrm>
          <a:off x="0" y="0"/>
          <a:ext cx="0" cy="0"/>
          <a:chOff x="0" y="0"/>
          <a:chExt cx="0" cy="0"/>
        </a:xfrm>
      </p:grpSpPr>
      <p:sp>
        <p:nvSpPr>
          <p:cNvPr id="5" name="矩形 4"/>
          <p:cNvSpPr/>
          <p:nvPr userDrawn="1"/>
        </p:nvSpPr>
        <p:spPr>
          <a:xfrm>
            <a:off x="166043" y="5380062"/>
            <a:ext cx="144016" cy="144016"/>
          </a:xfrm>
          <a:prstGeom prst="rect">
            <a:avLst/>
          </a:prstGeom>
          <a:solidFill>
            <a:srgbClr val="C0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userDrawn="1"/>
        </p:nvSpPr>
        <p:spPr>
          <a:xfrm>
            <a:off x="327075" y="5380062"/>
            <a:ext cx="144016" cy="144016"/>
          </a:xfrm>
          <a:prstGeom prst="rect">
            <a:avLst/>
          </a:prstGeom>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userDrawn="1"/>
        </p:nvSpPr>
        <p:spPr>
          <a:xfrm>
            <a:off x="488107" y="5380062"/>
            <a:ext cx="144016" cy="144016"/>
          </a:xfrm>
          <a:prstGeom prst="rect">
            <a:avLst/>
          </a:prstGeom>
          <a:solidFill>
            <a:schemeClr val="accent2">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nvSpPr>
        <p:spPr>
          <a:xfrm>
            <a:off x="5011" y="5380062"/>
            <a:ext cx="144016" cy="144016"/>
          </a:xfrm>
          <a:prstGeom prst="rect">
            <a:avLst/>
          </a:prstGeom>
          <a:solidFill>
            <a:srgbClr val="36040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2.wdp"/></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microsoft.com/office/2007/relationships/hdphoto" Target="../media/hdphoto4.wdp"/></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6.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9.xml"/><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microsoft.com/office/2007/relationships/hdphoto" Target="../media/hdphoto3.wdp"/></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 descr="G:\文件临时存放区\56bOOOPIC31\图片\image 2416.png"/>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Lst>
          </a:blip>
          <a:srcRect/>
          <a:stretch>
            <a:fillRect/>
          </a:stretch>
        </p:blipFill>
        <p:spPr bwMode="auto">
          <a:xfrm>
            <a:off x="4788024" y="555526"/>
            <a:ext cx="1293844" cy="1602375"/>
          </a:xfrm>
          <a:prstGeom prst="rect">
            <a:avLst/>
          </a:prstGeom>
          <a:noFill/>
          <a:extLst>
            <a:ext uri="{909E8E84-426E-40DD-AFC4-6F175D3DCCD1}">
              <a14:hiddenFill xmlns:a14="http://schemas.microsoft.com/office/drawing/2010/main">
                <a:solidFill>
                  <a:srgbClr val="FFFFFF"/>
                </a:solidFill>
              </a14:hiddenFill>
            </a:ext>
          </a:extLst>
        </p:spPr>
      </p:pic>
      <p:sp>
        <p:nvSpPr>
          <p:cNvPr id="31" name="文本框 30"/>
          <p:cNvSpPr txBox="1"/>
          <p:nvPr/>
        </p:nvSpPr>
        <p:spPr>
          <a:xfrm>
            <a:off x="4015225" y="3120400"/>
            <a:ext cx="3096344" cy="430887"/>
          </a:xfrm>
          <a:prstGeom prst="rect">
            <a:avLst/>
          </a:prstGeom>
        </p:spPr>
        <p:txBody>
          <a:bodyPr wrap="square">
            <a:spAutoFit/>
          </a:bodyPr>
          <a:lstStyle>
            <a:defPPr>
              <a:defRPr lang="zh-CN"/>
            </a:defPPr>
            <a:lvl1pPr>
              <a:defRPr sz="5200" b="1">
                <a:gradFill>
                  <a:gsLst>
                    <a:gs pos="100000">
                      <a:srgbClr val="FFFF00"/>
                    </a:gs>
                    <a:gs pos="0">
                      <a:schemeClr val="bg1"/>
                    </a:gs>
                  </a:gsLst>
                  <a:lin ang="5400000" scaled="0"/>
                </a:gradFill>
                <a:effectLst>
                  <a:glow rad="101600">
                    <a:srgbClr val="C00000"/>
                  </a:glow>
                </a:effectLst>
                <a:latin typeface="微软雅黑" panose="020B0503020204020204" pitchFamily="34" charset="-122"/>
                <a:ea typeface="微软雅黑" panose="020B0503020204020204" pitchFamily="34" charset="-122"/>
              </a:defRPr>
            </a:lvl1pPr>
          </a:lstStyle>
          <a:p>
            <a:pPr algn="ctr"/>
            <a:r>
              <a:rPr lang="zh-CN" altLang="en-US" sz="2200" spc="600"/>
              <a:t>新党章党课学习</a:t>
            </a:r>
          </a:p>
        </p:txBody>
      </p:sp>
      <p:grpSp>
        <p:nvGrpSpPr>
          <p:cNvPr id="32" name="组合 31"/>
          <p:cNvGrpSpPr/>
          <p:nvPr/>
        </p:nvGrpSpPr>
        <p:grpSpPr>
          <a:xfrm>
            <a:off x="1979712" y="1779662"/>
            <a:ext cx="7276256" cy="1323439"/>
            <a:chOff x="848837" y="2458899"/>
            <a:chExt cx="9701673" cy="1764586"/>
          </a:xfrm>
        </p:grpSpPr>
        <p:sp>
          <p:nvSpPr>
            <p:cNvPr id="33" name="TextBox 19"/>
            <p:cNvSpPr txBox="1"/>
            <p:nvPr/>
          </p:nvSpPr>
          <p:spPr>
            <a:xfrm>
              <a:off x="848837" y="3527355"/>
              <a:ext cx="5096683" cy="595035"/>
            </a:xfrm>
            <a:prstGeom prst="rect">
              <a:avLst/>
            </a:prstGeom>
          </p:spPr>
          <p:txBody>
            <a:bodyPr wrap="square">
              <a:spAutoFit/>
            </a:bodyPr>
            <a:lstStyle>
              <a:defPPr>
                <a:defRPr lang="zh-CN"/>
              </a:defPPr>
              <a:lvl1pPr indent="0" algn="ctr">
                <a:spcBef>
                  <a:spcPct val="20000"/>
                </a:spcBef>
                <a:buFont typeface="Arial" panose="020B0604020202020204" pitchFamily="34" charset="0"/>
                <a:buNone/>
                <a:defRPr sz="2400" b="1" spc="-150">
                  <a:gradFill>
                    <a:gsLst>
                      <a:gs pos="27000">
                        <a:srgbClr val="FF0000"/>
                      </a:gs>
                      <a:gs pos="80000">
                        <a:srgbClr val="6D090E"/>
                      </a:gs>
                    </a:gsLst>
                    <a:lin ang="5400000" scaled="1"/>
                  </a:gradFill>
                  <a:effectLst>
                    <a:glow rad="152400">
                      <a:srgbClr val="FFFFCC"/>
                    </a:glow>
                  </a:effectLst>
                  <a:latin typeface="+mn-ea"/>
                </a:defRPr>
              </a:lvl1pPr>
              <a:lvl2pPr marL="742950" indent="-285750">
                <a:spcBef>
                  <a:spcPct val="20000"/>
                </a:spcBef>
                <a:buFont typeface="Arial" panose="020B0604020202020204" pitchFamily="34" charset="0"/>
                <a:buChar char="–"/>
                <a:defRPr sz="2800"/>
              </a:lvl2pPr>
              <a:lvl3pPr marL="1143000" indent="-228600">
                <a:spcBef>
                  <a:spcPct val="20000"/>
                </a:spcBef>
                <a:buFont typeface="Arial" panose="020B0604020202020204" pitchFamily="34" charset="0"/>
                <a:buChar char="•"/>
                <a:defRPr sz="2400"/>
              </a:lvl3pPr>
              <a:lvl4pPr marL="1600200" indent="-228600">
                <a:spcBef>
                  <a:spcPct val="20000"/>
                </a:spcBef>
                <a:buFont typeface="Arial" panose="020B0604020202020204" pitchFamily="34" charset="0"/>
                <a:buChar char="–"/>
                <a:defRPr sz="2000"/>
              </a:lvl4pPr>
              <a:lvl5pPr marL="2057400" indent="-228600">
                <a:spcBef>
                  <a:spcPct val="20000"/>
                </a:spcBef>
                <a:buFont typeface="Arial" panose="020B0604020202020204" pitchFamily="34" charset="0"/>
                <a:buChar char="»"/>
                <a:defRPr sz="20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algn="r"/>
              <a:r>
                <a:rPr lang="en-US" altLang="zh-CN" sz="2200" b="0" spc="0">
                  <a:effectLst>
                    <a:glow rad="152400">
                      <a:srgbClr val="FFFFF3"/>
                    </a:glow>
                  </a:effectLst>
                  <a:latin typeface="+mj-lt"/>
                  <a:sym typeface="+mn-lt"/>
                </a:rPr>
                <a:t>COMMUNIST PARTY OF CHINA</a:t>
              </a:r>
              <a:endParaRPr lang="zh-CN" altLang="en-US" sz="2200" b="0" spc="0" dirty="0">
                <a:effectLst>
                  <a:glow rad="152400">
                    <a:srgbClr val="FFFFF3"/>
                  </a:glow>
                </a:effectLst>
                <a:latin typeface="+mj-lt"/>
                <a:sym typeface="+mn-lt"/>
              </a:endParaRPr>
            </a:p>
          </p:txBody>
        </p:sp>
        <p:sp>
          <p:nvSpPr>
            <p:cNvPr id="34" name="TextBox 20"/>
            <p:cNvSpPr txBox="1"/>
            <p:nvPr/>
          </p:nvSpPr>
          <p:spPr>
            <a:xfrm>
              <a:off x="944849" y="2539240"/>
              <a:ext cx="5018642" cy="1149032"/>
            </a:xfrm>
            <a:prstGeom prst="rect">
              <a:avLst/>
            </a:prstGeom>
          </p:spPr>
          <p:txBody>
            <a:bodyPr wrap="square">
              <a:spAutoFit/>
            </a:bodyPr>
            <a:lstStyle>
              <a:defPPr>
                <a:defRPr lang="zh-CN"/>
              </a:defPPr>
              <a:lvl1pPr indent="0" algn="ctr">
                <a:spcBef>
                  <a:spcPct val="20000"/>
                </a:spcBef>
                <a:buFont typeface="Arial" panose="020B0604020202020204" pitchFamily="34" charset="0"/>
                <a:buNone/>
                <a:defRPr sz="6800" b="1">
                  <a:gradFill>
                    <a:gsLst>
                      <a:gs pos="27000">
                        <a:srgbClr val="FF0000"/>
                      </a:gs>
                      <a:gs pos="80000">
                        <a:srgbClr val="6D090E"/>
                      </a:gs>
                    </a:gsLst>
                    <a:lin ang="5400000" scaled="1"/>
                  </a:gradFill>
                  <a:effectLst>
                    <a:glow rad="152400">
                      <a:srgbClr val="FFFFCC"/>
                    </a:glow>
                  </a:effectLst>
                  <a:latin typeface="+mn-ea"/>
                </a:defRPr>
              </a:lvl1pPr>
              <a:lvl2pPr marL="742950" indent="-285750">
                <a:spcBef>
                  <a:spcPct val="20000"/>
                </a:spcBef>
                <a:buFont typeface="Arial" panose="020B0604020202020204" pitchFamily="34" charset="0"/>
                <a:buChar char="–"/>
                <a:defRPr sz="2800"/>
              </a:lvl2pPr>
              <a:lvl3pPr marL="1143000" indent="-228600">
                <a:spcBef>
                  <a:spcPct val="20000"/>
                </a:spcBef>
                <a:buFont typeface="Arial" panose="020B0604020202020204" pitchFamily="34" charset="0"/>
                <a:buChar char="•"/>
                <a:defRPr sz="2400"/>
              </a:lvl3pPr>
              <a:lvl4pPr marL="1600200" indent="-228600">
                <a:spcBef>
                  <a:spcPct val="20000"/>
                </a:spcBef>
                <a:buFont typeface="Arial" panose="020B0604020202020204" pitchFamily="34" charset="0"/>
                <a:buChar char="–"/>
                <a:defRPr sz="2000"/>
              </a:lvl4pPr>
              <a:lvl5pPr marL="2057400" indent="-228600">
                <a:spcBef>
                  <a:spcPct val="20000"/>
                </a:spcBef>
                <a:buFont typeface="Arial" panose="020B0604020202020204" pitchFamily="34" charset="0"/>
                <a:buChar char="»"/>
                <a:defRPr sz="20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algn="r"/>
              <a:r>
                <a:rPr lang="zh-CN" altLang="en-US" sz="5000" dirty="0">
                  <a:effectLst>
                    <a:glow rad="152400">
                      <a:srgbClr val="FFFFF3"/>
                    </a:glow>
                  </a:effectLst>
                  <a:sym typeface="+mn-lt"/>
                </a:rPr>
                <a:t>中国共产党</a:t>
              </a:r>
              <a:endParaRPr lang="en-US" altLang="zh-CN" sz="5000" dirty="0">
                <a:effectLst>
                  <a:glow rad="152400">
                    <a:srgbClr val="FFFFF3"/>
                  </a:glow>
                </a:effectLst>
                <a:sym typeface="+mn-lt"/>
              </a:endParaRPr>
            </a:p>
          </p:txBody>
        </p:sp>
        <p:sp>
          <p:nvSpPr>
            <p:cNvPr id="35" name="TextBox 14"/>
            <p:cNvSpPr txBox="1"/>
            <p:nvPr/>
          </p:nvSpPr>
          <p:spPr>
            <a:xfrm>
              <a:off x="5898952" y="2458899"/>
              <a:ext cx="4651558" cy="1764586"/>
            </a:xfrm>
            <a:prstGeom prst="rect">
              <a:avLst/>
            </a:prstGeom>
          </p:spPr>
          <p:txBody>
            <a:bodyPr wrap="square">
              <a:spAutoFit/>
            </a:bodyPr>
            <a:lstStyle>
              <a:defPPr>
                <a:defRPr lang="zh-CN"/>
              </a:defPPr>
              <a:lvl1pPr indent="0" algn="ctr">
                <a:spcBef>
                  <a:spcPct val="20000"/>
                </a:spcBef>
                <a:buFont typeface="Arial" panose="020B0604020202020204" pitchFamily="34" charset="0"/>
                <a:buNone/>
                <a:defRPr sz="6800" b="1">
                  <a:gradFill>
                    <a:gsLst>
                      <a:gs pos="27000">
                        <a:srgbClr val="FF0000"/>
                      </a:gs>
                      <a:gs pos="80000">
                        <a:srgbClr val="6D090E"/>
                      </a:gs>
                    </a:gsLst>
                    <a:lin ang="5400000" scaled="1"/>
                  </a:gradFill>
                  <a:effectLst>
                    <a:glow rad="152400">
                      <a:srgbClr val="FFFFCC"/>
                    </a:glow>
                  </a:effectLst>
                  <a:latin typeface="+mn-ea"/>
                </a:defRPr>
              </a:lvl1pPr>
              <a:lvl2pPr marL="742950" indent="-285750">
                <a:spcBef>
                  <a:spcPct val="20000"/>
                </a:spcBef>
                <a:buFont typeface="Arial" panose="020B0604020202020204" pitchFamily="34" charset="0"/>
                <a:buChar char="–"/>
                <a:defRPr sz="2800"/>
              </a:lvl2pPr>
              <a:lvl3pPr marL="1143000" indent="-228600">
                <a:spcBef>
                  <a:spcPct val="20000"/>
                </a:spcBef>
                <a:buFont typeface="Arial" panose="020B0604020202020204" pitchFamily="34" charset="0"/>
                <a:buChar char="•"/>
                <a:defRPr sz="2400"/>
              </a:lvl3pPr>
              <a:lvl4pPr marL="1600200" indent="-228600">
                <a:spcBef>
                  <a:spcPct val="20000"/>
                </a:spcBef>
                <a:buFont typeface="Arial" panose="020B0604020202020204" pitchFamily="34" charset="0"/>
                <a:buChar char="–"/>
                <a:defRPr sz="2000"/>
              </a:lvl4pPr>
              <a:lvl5pPr marL="2057400" indent="-228600">
                <a:spcBef>
                  <a:spcPct val="20000"/>
                </a:spcBef>
                <a:buFont typeface="Arial" panose="020B0604020202020204" pitchFamily="34" charset="0"/>
                <a:buChar char="»"/>
                <a:defRPr sz="20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algn="l"/>
              <a:r>
                <a:rPr lang="zh-CN" altLang="en-US" sz="8000">
                  <a:effectLst>
                    <a:glow rad="152400">
                      <a:srgbClr val="FFFFF3"/>
                    </a:glow>
                  </a:effectLst>
                  <a:sym typeface="+mn-lt"/>
                </a:rPr>
                <a:t>章程</a:t>
              </a:r>
              <a:endParaRPr lang="zh-CN" altLang="en-US" sz="8000" dirty="0">
                <a:effectLst>
                  <a:glow rad="152400">
                    <a:srgbClr val="FFFFF3"/>
                  </a:glow>
                </a:effectLst>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200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par>
                                <p:cTn id="9" presetID="23" presetClass="entr" presetSubtype="36" fill="hold" nodeType="withEffect">
                                  <p:stCondLst>
                                    <p:cond delay="2500"/>
                                  </p:stCondLst>
                                  <p:childTnLst>
                                    <p:set>
                                      <p:cBhvr>
                                        <p:cTn id="10" dur="1" fill="hold">
                                          <p:stCondLst>
                                            <p:cond delay="0"/>
                                          </p:stCondLst>
                                        </p:cTn>
                                        <p:tgtEl>
                                          <p:spTgt spid="32"/>
                                        </p:tgtEl>
                                        <p:attrNameLst>
                                          <p:attrName>style.visibility</p:attrName>
                                        </p:attrNameLst>
                                      </p:cBhvr>
                                      <p:to>
                                        <p:strVal val="visible"/>
                                      </p:to>
                                    </p:set>
                                    <p:anim calcmode="lin" valueType="num">
                                      <p:cBhvr>
                                        <p:cTn id="11" dur="1000" fill="hold"/>
                                        <p:tgtEl>
                                          <p:spTgt spid="32"/>
                                        </p:tgtEl>
                                        <p:attrNameLst>
                                          <p:attrName>ppt_w</p:attrName>
                                        </p:attrNameLst>
                                      </p:cBhvr>
                                      <p:tavLst>
                                        <p:tav tm="0">
                                          <p:val>
                                            <p:strVal val="(6*min(max(#ppt_w*#ppt_h,.3),1)-7.4)/-.7*#ppt_w"/>
                                          </p:val>
                                        </p:tav>
                                        <p:tav tm="100000">
                                          <p:val>
                                            <p:strVal val="#ppt_w"/>
                                          </p:val>
                                        </p:tav>
                                      </p:tavLst>
                                    </p:anim>
                                    <p:anim calcmode="lin" valueType="num">
                                      <p:cBhvr>
                                        <p:cTn id="12" dur="1000" fill="hold"/>
                                        <p:tgtEl>
                                          <p:spTgt spid="32"/>
                                        </p:tgtEl>
                                        <p:attrNameLst>
                                          <p:attrName>ppt_h</p:attrName>
                                        </p:attrNameLst>
                                      </p:cBhvr>
                                      <p:tavLst>
                                        <p:tav tm="0">
                                          <p:val>
                                            <p:strVal val="(6*min(max(#ppt_w*#ppt_h,.3),1)-7.4)/-.7*#ppt_h"/>
                                          </p:val>
                                        </p:tav>
                                        <p:tav tm="100000">
                                          <p:val>
                                            <p:strVal val="#ppt_h"/>
                                          </p:val>
                                        </p:tav>
                                      </p:tavLst>
                                    </p:anim>
                                    <p:anim calcmode="lin" valueType="num">
                                      <p:cBhvr>
                                        <p:cTn id="13" dur="1000" fill="hold"/>
                                        <p:tgtEl>
                                          <p:spTgt spid="32"/>
                                        </p:tgtEl>
                                        <p:attrNameLst>
                                          <p:attrName>ppt_x</p:attrName>
                                        </p:attrNameLst>
                                      </p:cBhvr>
                                      <p:tavLst>
                                        <p:tav tm="0">
                                          <p:val>
                                            <p:fltVal val="0.5"/>
                                          </p:val>
                                        </p:tav>
                                        <p:tav tm="100000">
                                          <p:val>
                                            <p:strVal val="#ppt_x"/>
                                          </p:val>
                                        </p:tav>
                                      </p:tavLst>
                                    </p:anim>
                                    <p:anim calcmode="lin" valueType="num">
                                      <p:cBhvr>
                                        <p:cTn id="14" dur="1000" fill="hold"/>
                                        <p:tgtEl>
                                          <p:spTgt spid="32"/>
                                        </p:tgtEl>
                                        <p:attrNameLst>
                                          <p:attrName>ppt_y</p:attrName>
                                        </p:attrNameLst>
                                      </p:cBhvr>
                                      <p:tavLst>
                                        <p:tav tm="0">
                                          <p:val>
                                            <p:strVal val="1+(6*min(max(#ppt_w*#ppt_h,.3),1)-7.4)/-.7*#ppt_h/2"/>
                                          </p:val>
                                        </p:tav>
                                        <p:tav tm="100000">
                                          <p:val>
                                            <p:strVal val="#ppt_y"/>
                                          </p:val>
                                        </p:tav>
                                      </p:tavLst>
                                    </p:anim>
                                  </p:childTnLst>
                                </p:cTn>
                              </p:par>
                              <p:par>
                                <p:cTn id="15" presetID="22" presetClass="entr" presetSubtype="8" fill="hold" grpId="0" nodeType="withEffect">
                                  <p:stCondLst>
                                    <p:cond delay="3500"/>
                                  </p:stCondLst>
                                  <p:childTnLst>
                                    <p:set>
                                      <p:cBhvr>
                                        <p:cTn id="16" dur="1" fill="hold">
                                          <p:stCondLst>
                                            <p:cond delay="0"/>
                                          </p:stCondLst>
                                        </p:cTn>
                                        <p:tgtEl>
                                          <p:spTgt spid="31"/>
                                        </p:tgtEl>
                                        <p:attrNameLst>
                                          <p:attrName>style.visibility</p:attrName>
                                        </p:attrNameLst>
                                      </p:cBhvr>
                                      <p:to>
                                        <p:strVal val="visible"/>
                                      </p:to>
                                    </p:set>
                                    <p:animEffect transition="in" filter="wipe(left)">
                                      <p:cBhvr>
                                        <p:cTn id="17" dur="1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2283718"/>
            <a:ext cx="6372200" cy="861774"/>
          </a:xfrm>
          <a:prstGeom prst="rect">
            <a:avLst/>
          </a:prstGeom>
        </p:spPr>
        <p:txBody>
          <a:bodyPr wrap="square">
            <a:spAutoFit/>
          </a:bodyPr>
          <a:lstStyle/>
          <a:p>
            <a:pPr algn="ctr"/>
            <a:r>
              <a:rPr lang="en-US" altLang="zh-CN" sz="5000" b="1">
                <a:gradFill>
                  <a:gsLst>
                    <a:gs pos="100000">
                      <a:srgbClr val="FFFF00"/>
                    </a:gs>
                    <a:gs pos="0">
                      <a:schemeClr val="bg1"/>
                    </a:gs>
                  </a:gsLst>
                  <a:lin ang="5400000" scaled="0"/>
                </a:gradFill>
                <a:effectLst>
                  <a:glow rad="101600">
                    <a:srgbClr val="C00000"/>
                  </a:glow>
                </a:effectLst>
                <a:latin typeface="微软雅黑" panose="020B0503020204020204" pitchFamily="34" charset="-122"/>
                <a:ea typeface="微软雅黑" panose="020B0503020204020204" pitchFamily="34" charset="-122"/>
                <a:sym typeface="+mn-lt"/>
              </a:rPr>
              <a:t>02 </a:t>
            </a:r>
            <a:r>
              <a:rPr lang="zh-CN" altLang="en-US" sz="5000" b="1">
                <a:gradFill>
                  <a:gsLst>
                    <a:gs pos="100000">
                      <a:srgbClr val="FFFF00"/>
                    </a:gs>
                    <a:gs pos="0">
                      <a:schemeClr val="bg1"/>
                    </a:gs>
                  </a:gsLst>
                  <a:lin ang="5400000" scaled="0"/>
                </a:gradFill>
                <a:effectLst>
                  <a:glow rad="101600">
                    <a:srgbClr val="C00000"/>
                  </a:glow>
                </a:effectLst>
                <a:latin typeface="微软雅黑" panose="020B0503020204020204" pitchFamily="34" charset="-122"/>
                <a:ea typeface="微软雅黑" panose="020B0503020204020204" pitchFamily="34" charset="-122"/>
                <a:sym typeface="+mn-lt"/>
              </a:rPr>
              <a:t>党章的发展历程</a:t>
            </a:r>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150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4294967295"/>
          </p:nvPr>
        </p:nvSpPr>
        <p:spPr>
          <a:xfrm>
            <a:off x="755576" y="292863"/>
            <a:ext cx="8388424" cy="584775"/>
          </a:xfrm>
          <a:prstGeom prst="rect">
            <a:avLst/>
          </a:prstGeom>
          <a:noFill/>
          <a:effectLst/>
        </p:spPr>
        <p:txBody>
          <a:bodyPr wrap="square" rtlCol="0">
            <a:spAutoFit/>
          </a:bodyPr>
          <a:lstStyle/>
          <a:p>
            <a:pPr marL="0" indent="0">
              <a:buNone/>
            </a:pPr>
            <a:r>
              <a:rPr lang="zh-CN" altLang="en-US" dirty="0">
                <a:gradFill>
                  <a:gsLst>
                    <a:gs pos="60000">
                      <a:srgbClr val="FCCE5A"/>
                    </a:gs>
                    <a:gs pos="30000">
                      <a:schemeClr val="bg1"/>
                    </a:gs>
                    <a:gs pos="87000">
                      <a:schemeClr val="bg1"/>
                    </a:gs>
                  </a:gsLst>
                  <a:lin ang="5400000" scaled="1"/>
                </a:gradFill>
                <a:effectLst>
                  <a:outerShdw blurRad="50800" dist="50800" dir="5400000" algn="ctr" rotWithShape="0">
                    <a:srgbClr val="800000"/>
                  </a:outerShdw>
                </a:effectLst>
                <a:latin typeface="+mj-ea"/>
                <a:ea typeface="+mj-ea"/>
                <a:cs typeface="+mn-ea"/>
                <a:sym typeface="+mn-lt"/>
              </a:rPr>
              <a:t>党章的制定修改和四大体系</a:t>
            </a:r>
          </a:p>
        </p:txBody>
      </p:sp>
      <p:sp>
        <p:nvSpPr>
          <p:cNvPr id="4" name="TextBox 3"/>
          <p:cNvSpPr txBox="1"/>
          <p:nvPr/>
        </p:nvSpPr>
        <p:spPr>
          <a:xfrm>
            <a:off x="5508104" y="1995686"/>
            <a:ext cx="2916324" cy="2446824"/>
          </a:xfrm>
          <a:prstGeom prst="rect">
            <a:avLst/>
          </a:prstGeom>
          <a:noFill/>
        </p:spPr>
        <p:txBody>
          <a:bodyPr wrap="square" rtlCol="0">
            <a:spAutoFit/>
          </a:bodyPr>
          <a:lstStyle/>
          <a:p>
            <a:pPr algn="just">
              <a:lnSpc>
                <a:spcPct val="150000"/>
              </a:lnSpc>
            </a:pPr>
            <a:r>
              <a:rPr lang="zh-CN" altLang="en-US" sz="1700" spc="-150" dirty="0">
                <a:solidFill>
                  <a:srgbClr val="360406"/>
                </a:solidFill>
                <a:latin typeface="+mj-ea"/>
                <a:ea typeface="+mj-ea"/>
                <a:cs typeface="+mn-ea"/>
                <a:sym typeface="+mn-lt"/>
              </a:rPr>
              <a:t>中国共产党自</a:t>
            </a:r>
            <a:r>
              <a:rPr lang="en-US" altLang="zh-CN" sz="1700" spc="-150" dirty="0">
                <a:solidFill>
                  <a:schemeClr val="accent1"/>
                </a:solidFill>
                <a:latin typeface="+mj-ea"/>
                <a:ea typeface="+mj-ea"/>
                <a:cs typeface="+mn-ea"/>
                <a:sym typeface="+mn-lt"/>
              </a:rPr>
              <a:t>1921</a:t>
            </a:r>
            <a:r>
              <a:rPr lang="zh-CN" altLang="en-US" sz="1700" spc="-150" dirty="0">
                <a:solidFill>
                  <a:schemeClr val="accent1"/>
                </a:solidFill>
                <a:latin typeface="+mj-ea"/>
                <a:ea typeface="+mj-ea"/>
                <a:cs typeface="+mn-ea"/>
                <a:sym typeface="+mn-lt"/>
              </a:rPr>
              <a:t>年诞生</a:t>
            </a:r>
            <a:r>
              <a:rPr lang="zh-CN" altLang="en-US" sz="1700" spc="-150" dirty="0">
                <a:solidFill>
                  <a:srgbClr val="360406"/>
                </a:solidFill>
                <a:latin typeface="+mj-ea"/>
                <a:ea typeface="+mj-ea"/>
                <a:cs typeface="+mn-ea"/>
                <a:sym typeface="+mn-lt"/>
              </a:rPr>
              <a:t>至</a:t>
            </a:r>
            <a:r>
              <a:rPr lang="zh-CN" altLang="en-US" sz="1700" spc="-150" dirty="0">
                <a:solidFill>
                  <a:schemeClr val="accent1"/>
                </a:solidFill>
                <a:latin typeface="+mj-ea"/>
                <a:ea typeface="+mj-ea"/>
                <a:cs typeface="+mn-ea"/>
                <a:sym typeface="+mn-lt"/>
              </a:rPr>
              <a:t>十八大</a:t>
            </a:r>
            <a:r>
              <a:rPr lang="zh-CN" altLang="en-US" sz="1700" spc="-150" dirty="0">
                <a:solidFill>
                  <a:srgbClr val="360406"/>
                </a:solidFill>
                <a:latin typeface="+mj-ea"/>
                <a:ea typeface="+mj-ea"/>
                <a:cs typeface="+mn-ea"/>
                <a:sym typeface="+mn-lt"/>
              </a:rPr>
              <a:t>，先后</a:t>
            </a:r>
            <a:r>
              <a:rPr lang="zh-CN" altLang="en-US" sz="1700" spc="-150" dirty="0">
                <a:solidFill>
                  <a:schemeClr val="accent1"/>
                </a:solidFill>
                <a:latin typeface="+mj-ea"/>
                <a:ea typeface="+mj-ea"/>
                <a:cs typeface="+mn-ea"/>
                <a:sym typeface="+mn-lt"/>
              </a:rPr>
              <a:t>制定、修改过次十八次党章。</a:t>
            </a:r>
            <a:r>
              <a:rPr lang="en-US" altLang="zh-CN" sz="1700" spc="-150" dirty="0">
                <a:solidFill>
                  <a:srgbClr val="360406"/>
                </a:solidFill>
                <a:latin typeface="+mj-ea"/>
                <a:ea typeface="+mj-ea"/>
                <a:cs typeface="+mn-ea"/>
                <a:sym typeface="+mn-lt"/>
              </a:rPr>
              <a:t>（</a:t>
            </a:r>
            <a:r>
              <a:rPr lang="zh-CN" altLang="en-US" sz="1700" spc="-150" dirty="0">
                <a:solidFill>
                  <a:srgbClr val="360406"/>
                </a:solidFill>
                <a:latin typeface="+mj-ea"/>
                <a:ea typeface="+mj-ea"/>
                <a:cs typeface="+mn-ea"/>
                <a:sym typeface="+mn-lt"/>
              </a:rPr>
              <a:t>包含</a:t>
            </a:r>
            <a:r>
              <a:rPr lang="zh-CN" altLang="en-US" sz="1700" spc="-150" dirty="0">
                <a:solidFill>
                  <a:schemeClr val="accent1"/>
                </a:solidFill>
                <a:latin typeface="+mj-ea"/>
                <a:ea typeface="+mj-ea"/>
                <a:cs typeface="+mn-ea"/>
                <a:sym typeface="+mn-lt"/>
              </a:rPr>
              <a:t>一大</a:t>
            </a:r>
            <a:r>
              <a:rPr lang="zh-CN" altLang="en-US" sz="1700" spc="-150" dirty="0">
                <a:solidFill>
                  <a:srgbClr val="360406"/>
                </a:solidFill>
                <a:latin typeface="+mj-ea"/>
                <a:ea typeface="+mj-ea"/>
                <a:cs typeface="+mn-ea"/>
                <a:sym typeface="+mn-lt"/>
              </a:rPr>
              <a:t>的</a:t>
            </a:r>
            <a:r>
              <a:rPr lang="en-US" altLang="zh-CN" sz="1700" spc="-150" dirty="0">
                <a:solidFill>
                  <a:srgbClr val="360406"/>
                </a:solidFill>
                <a:latin typeface="+mj-ea"/>
                <a:ea typeface="+mj-ea"/>
                <a:cs typeface="+mn-ea"/>
                <a:sym typeface="+mn-lt"/>
              </a:rPr>
              <a:t>《</a:t>
            </a:r>
            <a:r>
              <a:rPr lang="zh-CN" altLang="en-US" sz="1700" spc="-150" dirty="0">
                <a:solidFill>
                  <a:srgbClr val="360406"/>
                </a:solidFill>
                <a:latin typeface="+mj-ea"/>
                <a:ea typeface="+mj-ea"/>
                <a:cs typeface="+mn-ea"/>
                <a:sym typeface="+mn-lt"/>
              </a:rPr>
              <a:t>中国共产党第一个纲领</a:t>
            </a:r>
            <a:r>
              <a:rPr lang="en-US" altLang="zh-CN" sz="1700" spc="-150" dirty="0">
                <a:solidFill>
                  <a:srgbClr val="360406"/>
                </a:solidFill>
                <a:latin typeface="+mj-ea"/>
                <a:ea typeface="+mj-ea"/>
                <a:cs typeface="+mn-ea"/>
                <a:sym typeface="+mn-lt"/>
              </a:rPr>
              <a:t>》</a:t>
            </a:r>
            <a:r>
              <a:rPr lang="zh-CN" altLang="en-US" sz="1700" spc="-150" dirty="0">
                <a:solidFill>
                  <a:srgbClr val="360406"/>
                </a:solidFill>
                <a:latin typeface="+mj-ea"/>
                <a:ea typeface="+mj-ea"/>
                <a:cs typeface="+mn-ea"/>
                <a:sym typeface="+mn-lt"/>
              </a:rPr>
              <a:t>和</a:t>
            </a:r>
            <a:r>
              <a:rPr lang="zh-CN" altLang="en-US" sz="1700" spc="-150" dirty="0">
                <a:solidFill>
                  <a:schemeClr val="accent1"/>
                </a:solidFill>
                <a:latin typeface="+mj-ea"/>
                <a:ea typeface="+mj-ea"/>
                <a:cs typeface="+mn-ea"/>
                <a:sym typeface="+mn-lt"/>
              </a:rPr>
              <a:t>十三大</a:t>
            </a:r>
            <a:r>
              <a:rPr lang="zh-CN" altLang="en-US" sz="1700" spc="-150" dirty="0">
                <a:solidFill>
                  <a:srgbClr val="360406"/>
                </a:solidFill>
                <a:latin typeface="+mj-ea"/>
                <a:ea typeface="+mj-ea"/>
                <a:cs typeface="+mn-ea"/>
                <a:sym typeface="+mn-lt"/>
              </a:rPr>
              <a:t>的</a:t>
            </a:r>
            <a:r>
              <a:rPr lang="en-US" altLang="zh-CN" sz="1700" spc="-150" dirty="0">
                <a:solidFill>
                  <a:srgbClr val="360406"/>
                </a:solidFill>
                <a:latin typeface="+mj-ea"/>
                <a:ea typeface="+mj-ea"/>
                <a:cs typeface="+mn-ea"/>
                <a:sym typeface="+mn-lt"/>
              </a:rPr>
              <a:t>《</a:t>
            </a:r>
            <a:r>
              <a:rPr lang="zh-CN" altLang="en-US" sz="1700" spc="-150" dirty="0">
                <a:solidFill>
                  <a:srgbClr val="360406"/>
                </a:solidFill>
                <a:latin typeface="+mj-ea"/>
                <a:ea typeface="+mj-ea"/>
                <a:cs typeface="+mn-ea"/>
                <a:sym typeface="+mn-lt"/>
              </a:rPr>
              <a:t>中国共产党章程部分条文修正案</a:t>
            </a:r>
            <a:r>
              <a:rPr lang="en-US" altLang="zh-CN" sz="1700" spc="-150" dirty="0">
                <a:solidFill>
                  <a:srgbClr val="360406"/>
                </a:solidFill>
                <a:latin typeface="+mj-ea"/>
                <a:ea typeface="+mj-ea"/>
                <a:cs typeface="+mn-ea"/>
                <a:sym typeface="+mn-lt"/>
              </a:rPr>
              <a:t>》）</a:t>
            </a:r>
            <a:endParaRPr lang="zh-CN" altLang="en-US" sz="1700" spc="-150" dirty="0">
              <a:solidFill>
                <a:srgbClr val="360406"/>
              </a:solidFill>
              <a:latin typeface="+mj-ea"/>
              <a:ea typeface="+mj-ea"/>
              <a:cs typeface="+mn-ea"/>
              <a:sym typeface="+mn-lt"/>
            </a:endParaRPr>
          </a:p>
        </p:txBody>
      </p:sp>
      <p:grpSp>
        <p:nvGrpSpPr>
          <p:cNvPr id="8" name="组合 7"/>
          <p:cNvGrpSpPr/>
          <p:nvPr/>
        </p:nvGrpSpPr>
        <p:grpSpPr>
          <a:xfrm>
            <a:off x="456704" y="1514872"/>
            <a:ext cx="1415772" cy="1435968"/>
            <a:chOff x="456704" y="1514872"/>
            <a:chExt cx="1415772" cy="1435968"/>
          </a:xfrm>
        </p:grpSpPr>
        <p:sp>
          <p:nvSpPr>
            <p:cNvPr id="30" name="椭圆 29"/>
            <p:cNvSpPr/>
            <p:nvPr/>
          </p:nvSpPr>
          <p:spPr>
            <a:xfrm>
              <a:off x="770434" y="2014736"/>
              <a:ext cx="936104" cy="936104"/>
            </a:xfrm>
            <a:prstGeom prst="ellipse">
              <a:avLst/>
            </a:prstGeom>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rgbClr val="9B0D13"/>
                </a:solidFill>
              </a:endParaRPr>
            </a:p>
          </p:txBody>
        </p:sp>
        <p:sp>
          <p:nvSpPr>
            <p:cNvPr id="56" name="文本框 55"/>
            <p:cNvSpPr txBox="1"/>
            <p:nvPr/>
          </p:nvSpPr>
          <p:spPr>
            <a:xfrm>
              <a:off x="1035593" y="2283718"/>
              <a:ext cx="335348" cy="400110"/>
            </a:xfrm>
            <a:prstGeom prst="rect">
              <a:avLst/>
            </a:prstGeom>
            <a:noFill/>
          </p:spPr>
          <p:txBody>
            <a:bodyPr wrap="none" rtlCol="0">
              <a:spAutoFit/>
            </a:bodyPr>
            <a:lstStyle/>
            <a:p>
              <a:pPr algn="ctr"/>
              <a:r>
                <a:rPr lang="en-US" altLang="zh-CN" sz="2000">
                  <a:solidFill>
                    <a:srgbClr val="FFF2CC"/>
                  </a:solidFill>
                  <a:latin typeface="+mj-ea"/>
                  <a:ea typeface="+mj-ea"/>
                </a:rPr>
                <a:t>1</a:t>
              </a:r>
              <a:endParaRPr lang="zh-CN" altLang="en-US" sz="2000">
                <a:solidFill>
                  <a:srgbClr val="FFF2CC"/>
                </a:solidFill>
                <a:latin typeface="+mj-ea"/>
                <a:ea typeface="+mj-ea"/>
              </a:endParaRPr>
            </a:p>
          </p:txBody>
        </p:sp>
        <p:sp>
          <p:nvSpPr>
            <p:cNvPr id="10" name="矩形 9"/>
            <p:cNvSpPr/>
            <p:nvPr/>
          </p:nvSpPr>
          <p:spPr>
            <a:xfrm>
              <a:off x="456704" y="1514872"/>
              <a:ext cx="1415772" cy="276999"/>
            </a:xfrm>
            <a:prstGeom prst="rect">
              <a:avLst/>
            </a:prstGeom>
          </p:spPr>
          <p:txBody>
            <a:bodyPr wrap="none">
              <a:spAutoFit/>
            </a:bodyPr>
            <a:lstStyle/>
            <a:p>
              <a:pPr algn="ctr"/>
              <a:r>
                <a:rPr lang="zh-CN" altLang="en-US" sz="1200">
                  <a:solidFill>
                    <a:srgbClr val="9B0D13"/>
                  </a:solidFill>
                  <a:latin typeface="+mj-ea"/>
                </a:rPr>
                <a:t>建党初期党章体系</a:t>
              </a:r>
              <a:endParaRPr lang="en-US" altLang="zh-CN" sz="1200">
                <a:solidFill>
                  <a:srgbClr val="9B0D13"/>
                </a:solidFill>
                <a:latin typeface="+mj-ea"/>
              </a:endParaRPr>
            </a:p>
          </p:txBody>
        </p:sp>
        <p:sp>
          <p:nvSpPr>
            <p:cNvPr id="11" name="矩形 10"/>
            <p:cNvSpPr/>
            <p:nvPr/>
          </p:nvSpPr>
          <p:spPr>
            <a:xfrm>
              <a:off x="473535" y="1696988"/>
              <a:ext cx="1382110" cy="307777"/>
            </a:xfrm>
            <a:prstGeom prst="rect">
              <a:avLst/>
            </a:prstGeom>
          </p:spPr>
          <p:txBody>
            <a:bodyPr wrap="none">
              <a:spAutoFit/>
            </a:bodyPr>
            <a:lstStyle/>
            <a:p>
              <a:pPr algn="ctr"/>
              <a:r>
                <a:rPr lang="zh-CN" altLang="en-US" sz="1400" b="1">
                  <a:solidFill>
                    <a:srgbClr val="9B0D13"/>
                  </a:solidFill>
                  <a:latin typeface="+mj-ea"/>
                </a:rPr>
                <a:t>（</a:t>
              </a:r>
              <a:r>
                <a:rPr lang="en-US" altLang="zh-CN" sz="1400" b="1">
                  <a:solidFill>
                    <a:srgbClr val="9B0D13"/>
                  </a:solidFill>
                  <a:latin typeface="+mj-ea"/>
                </a:rPr>
                <a:t>1-6</a:t>
              </a:r>
              <a:r>
                <a:rPr lang="zh-CN" altLang="en-US" sz="1400" b="1">
                  <a:solidFill>
                    <a:srgbClr val="9B0D13"/>
                  </a:solidFill>
                  <a:latin typeface="+mj-ea"/>
                </a:rPr>
                <a:t>大党章）</a:t>
              </a:r>
            </a:p>
          </p:txBody>
        </p:sp>
      </p:grpSp>
      <p:grpSp>
        <p:nvGrpSpPr>
          <p:cNvPr id="9" name="组合 8"/>
          <p:cNvGrpSpPr/>
          <p:nvPr/>
        </p:nvGrpSpPr>
        <p:grpSpPr>
          <a:xfrm>
            <a:off x="2210594" y="1582688"/>
            <a:ext cx="2238307" cy="936104"/>
            <a:chOff x="2210594" y="1582688"/>
            <a:chExt cx="2238307" cy="936104"/>
          </a:xfrm>
        </p:grpSpPr>
        <p:sp>
          <p:nvSpPr>
            <p:cNvPr id="28" name="椭圆 27"/>
            <p:cNvSpPr/>
            <p:nvPr/>
          </p:nvSpPr>
          <p:spPr>
            <a:xfrm>
              <a:off x="2210594" y="1582688"/>
              <a:ext cx="936104" cy="936104"/>
            </a:xfrm>
            <a:prstGeom prst="ellipse">
              <a:avLst/>
            </a:prstGeom>
            <a:solidFill>
              <a:srgbClr val="C0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7" name="文本框 6"/>
            <p:cNvSpPr txBox="1"/>
            <p:nvPr/>
          </p:nvSpPr>
          <p:spPr>
            <a:xfrm>
              <a:off x="2547761" y="1779662"/>
              <a:ext cx="335348" cy="400110"/>
            </a:xfrm>
            <a:prstGeom prst="rect">
              <a:avLst/>
            </a:prstGeom>
            <a:noFill/>
          </p:spPr>
          <p:txBody>
            <a:bodyPr wrap="none" rtlCol="0">
              <a:spAutoFit/>
            </a:bodyPr>
            <a:lstStyle/>
            <a:p>
              <a:pPr algn="ctr"/>
              <a:r>
                <a:rPr lang="en-US" altLang="zh-CN" sz="2000">
                  <a:solidFill>
                    <a:srgbClr val="FFF2CC"/>
                  </a:solidFill>
                  <a:latin typeface="+mj-ea"/>
                  <a:ea typeface="+mj-ea"/>
                </a:rPr>
                <a:t>2</a:t>
              </a:r>
              <a:endParaRPr lang="zh-CN" altLang="en-US" sz="2000">
                <a:solidFill>
                  <a:srgbClr val="FFF2CC"/>
                </a:solidFill>
                <a:latin typeface="+mj-ea"/>
                <a:ea typeface="+mj-ea"/>
              </a:endParaRPr>
            </a:p>
          </p:txBody>
        </p:sp>
        <p:sp>
          <p:nvSpPr>
            <p:cNvPr id="57" name="矩形 56"/>
            <p:cNvSpPr/>
            <p:nvPr/>
          </p:nvSpPr>
          <p:spPr>
            <a:xfrm>
              <a:off x="3203848" y="1635646"/>
              <a:ext cx="1107996" cy="276999"/>
            </a:xfrm>
            <a:prstGeom prst="rect">
              <a:avLst/>
            </a:prstGeom>
          </p:spPr>
          <p:txBody>
            <a:bodyPr wrap="none">
              <a:spAutoFit/>
            </a:bodyPr>
            <a:lstStyle/>
            <a:p>
              <a:pPr algn="ctr"/>
              <a:r>
                <a:rPr lang="zh-CN" altLang="en-US" sz="1200">
                  <a:solidFill>
                    <a:srgbClr val="9B0D13"/>
                  </a:solidFill>
                  <a:latin typeface="+mj-ea"/>
                </a:rPr>
                <a:t>七大党章体系</a:t>
              </a:r>
            </a:p>
          </p:txBody>
        </p:sp>
        <p:sp>
          <p:nvSpPr>
            <p:cNvPr id="58" name="矩形 57"/>
            <p:cNvSpPr/>
            <p:nvPr/>
          </p:nvSpPr>
          <p:spPr>
            <a:xfrm>
              <a:off x="3066791" y="1817762"/>
              <a:ext cx="1382110" cy="307777"/>
            </a:xfrm>
            <a:prstGeom prst="rect">
              <a:avLst/>
            </a:prstGeom>
          </p:spPr>
          <p:txBody>
            <a:bodyPr wrap="none">
              <a:spAutoFit/>
            </a:bodyPr>
            <a:lstStyle/>
            <a:p>
              <a:pPr algn="ctr"/>
              <a:r>
                <a:rPr lang="zh-CN" altLang="en-US" sz="1400" b="1">
                  <a:solidFill>
                    <a:srgbClr val="9B0D13"/>
                  </a:solidFill>
                  <a:latin typeface="+mj-ea"/>
                </a:rPr>
                <a:t>（</a:t>
              </a:r>
              <a:r>
                <a:rPr lang="en-US" altLang="zh-CN" sz="1400" b="1">
                  <a:solidFill>
                    <a:srgbClr val="9B0D13"/>
                  </a:solidFill>
                  <a:latin typeface="+mj-ea"/>
                </a:rPr>
                <a:t>7-8</a:t>
              </a:r>
              <a:r>
                <a:rPr lang="zh-CN" altLang="en-US" sz="1400" b="1">
                  <a:solidFill>
                    <a:srgbClr val="9B0D13"/>
                  </a:solidFill>
                  <a:latin typeface="+mj-ea"/>
                </a:rPr>
                <a:t>大党章）</a:t>
              </a:r>
            </a:p>
          </p:txBody>
        </p:sp>
      </p:grpSp>
      <p:grpSp>
        <p:nvGrpSpPr>
          <p:cNvPr id="14" name="组合 13"/>
          <p:cNvGrpSpPr/>
          <p:nvPr/>
        </p:nvGrpSpPr>
        <p:grpSpPr>
          <a:xfrm>
            <a:off x="69033" y="3238872"/>
            <a:ext cx="2357585" cy="1694979"/>
            <a:chOff x="69033" y="3238872"/>
            <a:chExt cx="2357585" cy="1694979"/>
          </a:xfrm>
        </p:grpSpPr>
        <p:sp>
          <p:nvSpPr>
            <p:cNvPr id="31" name="椭圆 30"/>
            <p:cNvSpPr/>
            <p:nvPr/>
          </p:nvSpPr>
          <p:spPr>
            <a:xfrm>
              <a:off x="1058466" y="3238872"/>
              <a:ext cx="1368152" cy="1368152"/>
            </a:xfrm>
            <a:prstGeom prst="ellipse">
              <a:avLst/>
            </a:prstGeom>
            <a:solidFill>
              <a:srgbClr val="C0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6" name="文本框 45"/>
            <p:cNvSpPr txBox="1"/>
            <p:nvPr/>
          </p:nvSpPr>
          <p:spPr>
            <a:xfrm>
              <a:off x="1502408" y="3705969"/>
              <a:ext cx="486030" cy="707886"/>
            </a:xfrm>
            <a:prstGeom prst="rect">
              <a:avLst/>
            </a:prstGeom>
            <a:noFill/>
          </p:spPr>
          <p:txBody>
            <a:bodyPr wrap="none" rtlCol="0">
              <a:spAutoFit/>
            </a:bodyPr>
            <a:lstStyle/>
            <a:p>
              <a:pPr algn="ctr"/>
              <a:r>
                <a:rPr lang="en-US" altLang="zh-CN" sz="4000">
                  <a:solidFill>
                    <a:srgbClr val="FFF2CC"/>
                  </a:solidFill>
                  <a:latin typeface="+mj-ea"/>
                  <a:ea typeface="+mj-ea"/>
                </a:rPr>
                <a:t>4</a:t>
              </a:r>
              <a:endParaRPr lang="zh-CN" altLang="en-US" sz="4000">
                <a:solidFill>
                  <a:srgbClr val="FFF2CC"/>
                </a:solidFill>
                <a:latin typeface="+mj-ea"/>
                <a:ea typeface="+mj-ea"/>
              </a:endParaRPr>
            </a:p>
          </p:txBody>
        </p:sp>
        <p:sp>
          <p:nvSpPr>
            <p:cNvPr id="59" name="矩形 58"/>
            <p:cNvSpPr/>
            <p:nvPr/>
          </p:nvSpPr>
          <p:spPr>
            <a:xfrm>
              <a:off x="261392" y="4443958"/>
              <a:ext cx="1107996" cy="276999"/>
            </a:xfrm>
            <a:prstGeom prst="rect">
              <a:avLst/>
            </a:prstGeom>
          </p:spPr>
          <p:txBody>
            <a:bodyPr wrap="none">
              <a:spAutoFit/>
            </a:bodyPr>
            <a:lstStyle/>
            <a:p>
              <a:pPr algn="ctr"/>
              <a:r>
                <a:rPr lang="zh-CN" altLang="en-US" sz="1200">
                  <a:solidFill>
                    <a:srgbClr val="9B0D13"/>
                  </a:solidFill>
                  <a:latin typeface="+mj-ea"/>
                </a:rPr>
                <a:t>九大党章体系</a:t>
              </a:r>
            </a:p>
          </p:txBody>
        </p:sp>
        <p:sp>
          <p:nvSpPr>
            <p:cNvPr id="60" name="矩形 59"/>
            <p:cNvSpPr/>
            <p:nvPr/>
          </p:nvSpPr>
          <p:spPr>
            <a:xfrm>
              <a:off x="69033" y="4626074"/>
              <a:ext cx="1492716" cy="307777"/>
            </a:xfrm>
            <a:prstGeom prst="rect">
              <a:avLst/>
            </a:prstGeom>
          </p:spPr>
          <p:txBody>
            <a:bodyPr wrap="none">
              <a:spAutoFit/>
            </a:bodyPr>
            <a:lstStyle/>
            <a:p>
              <a:pPr algn="ctr"/>
              <a:r>
                <a:rPr lang="zh-CN" altLang="en-US" sz="1400" b="1">
                  <a:solidFill>
                    <a:srgbClr val="9B0D13"/>
                  </a:solidFill>
                  <a:latin typeface="+mj-ea"/>
                </a:rPr>
                <a:t>（</a:t>
              </a:r>
              <a:r>
                <a:rPr lang="en-US" altLang="zh-CN" sz="1400" b="1">
                  <a:solidFill>
                    <a:srgbClr val="9B0D13"/>
                  </a:solidFill>
                  <a:latin typeface="+mj-ea"/>
                </a:rPr>
                <a:t>9-11</a:t>
              </a:r>
              <a:r>
                <a:rPr lang="zh-CN" altLang="en-US" sz="1400" b="1">
                  <a:solidFill>
                    <a:srgbClr val="9B0D13"/>
                  </a:solidFill>
                  <a:latin typeface="+mj-ea"/>
                </a:rPr>
                <a:t>大党章）</a:t>
              </a:r>
            </a:p>
          </p:txBody>
        </p:sp>
      </p:grpSp>
      <p:grpSp>
        <p:nvGrpSpPr>
          <p:cNvPr id="13" name="组合 12"/>
          <p:cNvGrpSpPr/>
          <p:nvPr/>
        </p:nvGrpSpPr>
        <p:grpSpPr>
          <a:xfrm>
            <a:off x="2894048" y="2715766"/>
            <a:ext cx="1603324" cy="1930053"/>
            <a:chOff x="2894048" y="2715766"/>
            <a:chExt cx="1603324" cy="1930053"/>
          </a:xfrm>
        </p:grpSpPr>
        <p:grpSp>
          <p:nvGrpSpPr>
            <p:cNvPr id="12" name="组合 11"/>
            <p:cNvGrpSpPr/>
            <p:nvPr/>
          </p:nvGrpSpPr>
          <p:grpSpPr>
            <a:xfrm>
              <a:off x="2915816" y="2715766"/>
              <a:ext cx="1368152" cy="1368152"/>
              <a:chOff x="2915816" y="2715766"/>
              <a:chExt cx="1368152" cy="1368152"/>
            </a:xfrm>
          </p:grpSpPr>
          <p:sp>
            <p:nvSpPr>
              <p:cNvPr id="29" name="椭圆 28"/>
              <p:cNvSpPr/>
              <p:nvPr/>
            </p:nvSpPr>
            <p:spPr>
              <a:xfrm>
                <a:off x="2915816" y="2715766"/>
                <a:ext cx="1368152" cy="1368152"/>
              </a:xfrm>
              <a:prstGeom prst="ellipse">
                <a:avLst/>
              </a:prstGeom>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rgbClr val="9B0D13"/>
                  </a:solidFill>
                </a:endParaRPr>
              </a:p>
            </p:txBody>
          </p:sp>
          <p:sp>
            <p:nvSpPr>
              <p:cNvPr id="34" name="文本框 33"/>
              <p:cNvSpPr txBox="1"/>
              <p:nvPr/>
            </p:nvSpPr>
            <p:spPr>
              <a:xfrm>
                <a:off x="3389474" y="3095997"/>
                <a:ext cx="486030" cy="707886"/>
              </a:xfrm>
              <a:prstGeom prst="rect">
                <a:avLst/>
              </a:prstGeom>
              <a:noFill/>
            </p:spPr>
            <p:txBody>
              <a:bodyPr wrap="none" rtlCol="0">
                <a:spAutoFit/>
              </a:bodyPr>
              <a:lstStyle/>
              <a:p>
                <a:pPr algn="ctr"/>
                <a:r>
                  <a:rPr lang="en-US" altLang="zh-CN" sz="4000">
                    <a:solidFill>
                      <a:srgbClr val="FFF2CC"/>
                    </a:solidFill>
                    <a:latin typeface="+mj-ea"/>
                    <a:ea typeface="+mj-ea"/>
                  </a:rPr>
                  <a:t>3</a:t>
                </a:r>
                <a:endParaRPr lang="zh-CN" altLang="en-US" sz="4000">
                  <a:solidFill>
                    <a:srgbClr val="FFF2CC"/>
                  </a:solidFill>
                  <a:latin typeface="+mj-ea"/>
                  <a:ea typeface="+mj-ea"/>
                </a:endParaRPr>
              </a:p>
            </p:txBody>
          </p:sp>
        </p:grpSp>
        <p:sp>
          <p:nvSpPr>
            <p:cNvPr id="61" name="矩形 60"/>
            <p:cNvSpPr/>
            <p:nvPr/>
          </p:nvSpPr>
          <p:spPr>
            <a:xfrm>
              <a:off x="3064768" y="4155926"/>
              <a:ext cx="1261884" cy="276999"/>
            </a:xfrm>
            <a:prstGeom prst="rect">
              <a:avLst/>
            </a:prstGeom>
          </p:spPr>
          <p:txBody>
            <a:bodyPr wrap="none">
              <a:spAutoFit/>
            </a:bodyPr>
            <a:lstStyle/>
            <a:p>
              <a:pPr algn="ctr"/>
              <a:r>
                <a:rPr lang="zh-CN" altLang="en-US" sz="1200">
                  <a:solidFill>
                    <a:srgbClr val="9B0D13"/>
                  </a:solidFill>
                  <a:latin typeface="+mj-ea"/>
                </a:rPr>
                <a:t>十二大党章体系</a:t>
              </a:r>
            </a:p>
          </p:txBody>
        </p:sp>
        <p:sp>
          <p:nvSpPr>
            <p:cNvPr id="62" name="矩形 61"/>
            <p:cNvSpPr/>
            <p:nvPr/>
          </p:nvSpPr>
          <p:spPr>
            <a:xfrm>
              <a:off x="2894048" y="4338042"/>
              <a:ext cx="1603324" cy="307777"/>
            </a:xfrm>
            <a:prstGeom prst="rect">
              <a:avLst/>
            </a:prstGeom>
          </p:spPr>
          <p:txBody>
            <a:bodyPr wrap="none">
              <a:spAutoFit/>
            </a:bodyPr>
            <a:lstStyle/>
            <a:p>
              <a:pPr algn="ctr"/>
              <a:r>
                <a:rPr lang="zh-CN" altLang="en-US" sz="1400" b="1">
                  <a:solidFill>
                    <a:srgbClr val="9B0D13"/>
                  </a:solidFill>
                  <a:latin typeface="+mj-ea"/>
                </a:rPr>
                <a:t>（</a:t>
              </a:r>
              <a:r>
                <a:rPr lang="en-US" altLang="zh-CN" sz="1400" b="1">
                  <a:solidFill>
                    <a:srgbClr val="9B0D13"/>
                  </a:solidFill>
                  <a:latin typeface="+mj-ea"/>
                </a:rPr>
                <a:t>12-18</a:t>
              </a:r>
              <a:r>
                <a:rPr lang="zh-CN" altLang="en-US" sz="1400" b="1">
                  <a:solidFill>
                    <a:srgbClr val="9B0D13"/>
                  </a:solidFill>
                  <a:latin typeface="+mj-ea"/>
                </a:rPr>
                <a:t>大党章）</a:t>
              </a:r>
            </a:p>
          </p:txBody>
        </p:sp>
      </p:grpSp>
      <p:sp>
        <p:nvSpPr>
          <p:cNvPr id="23" name="双括号 22"/>
          <p:cNvSpPr/>
          <p:nvPr/>
        </p:nvSpPr>
        <p:spPr>
          <a:xfrm>
            <a:off x="5148064" y="1707654"/>
            <a:ext cx="3600400" cy="3096344"/>
          </a:xfrm>
          <a:prstGeom prst="bracketPair">
            <a:avLst>
              <a:gd name="adj" fmla="val 12641"/>
            </a:avLst>
          </a:prstGeom>
          <a:ln w="19050">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2" name="组合 1"/>
          <p:cNvGrpSpPr/>
          <p:nvPr/>
        </p:nvGrpSpPr>
        <p:grpSpPr>
          <a:xfrm>
            <a:off x="1380406" y="2071886"/>
            <a:ext cx="1800200" cy="1800200"/>
            <a:chOff x="1380406" y="2071886"/>
            <a:chExt cx="1800200" cy="1800200"/>
          </a:xfrm>
        </p:grpSpPr>
        <p:sp>
          <p:nvSpPr>
            <p:cNvPr id="5" name="椭圆 4"/>
            <p:cNvSpPr/>
            <p:nvPr/>
          </p:nvSpPr>
          <p:spPr>
            <a:xfrm>
              <a:off x="1380406" y="2071886"/>
              <a:ext cx="1800200" cy="1800200"/>
            </a:xfrm>
            <a:prstGeom prst="ellipse">
              <a:avLst/>
            </a:prstGeom>
            <a:solidFill>
              <a:schemeClr val="bg1">
                <a:alpha val="50196"/>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 name="矩形 5"/>
            <p:cNvSpPr/>
            <p:nvPr/>
          </p:nvSpPr>
          <p:spPr>
            <a:xfrm>
              <a:off x="1452414" y="2464155"/>
              <a:ext cx="1656184" cy="1015663"/>
            </a:xfrm>
            <a:prstGeom prst="rect">
              <a:avLst/>
            </a:prstGeom>
          </p:spPr>
          <p:txBody>
            <a:bodyPr wrap="square">
              <a:spAutoFit/>
            </a:bodyPr>
            <a:lstStyle/>
            <a:p>
              <a:pPr algn="ctr"/>
              <a:r>
                <a:rPr lang="zh-CN" altLang="en-US" sz="3600" b="1">
                  <a:solidFill>
                    <a:srgbClr val="360406"/>
                  </a:solidFill>
                  <a:latin typeface="+mj-ea"/>
                </a:rPr>
                <a:t>四大</a:t>
              </a:r>
              <a:endParaRPr lang="en-US" altLang="zh-CN" sz="3600" b="1">
                <a:solidFill>
                  <a:srgbClr val="360406"/>
                </a:solidFill>
                <a:latin typeface="+mj-ea"/>
              </a:endParaRPr>
            </a:p>
            <a:p>
              <a:pPr algn="ctr"/>
              <a:r>
                <a:rPr lang="zh-CN" altLang="en-US" sz="2400" b="1">
                  <a:solidFill>
                    <a:srgbClr val="360406"/>
                  </a:solidFill>
                  <a:latin typeface="+mj-ea"/>
                </a:rPr>
                <a:t>党章体系</a:t>
              </a:r>
              <a:endParaRPr lang="zh-CN" altLang="en-US" sz="2400" b="1" dirty="0">
                <a:solidFill>
                  <a:srgbClr val="360406"/>
                </a:solidFill>
                <a:latin typeface="+mj-ea"/>
              </a:endParaRPr>
            </a:p>
          </p:txBody>
        </p:sp>
      </p:grp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childTnLst>
                          </p:cTn>
                        </p:par>
                        <p:par>
                          <p:cTn id="16" fill="hold">
                            <p:stCondLst>
                              <p:cond delay="1000"/>
                            </p:stCondLst>
                            <p:childTnLst>
                              <p:par>
                                <p:cTn id="17" presetID="10"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par>
                          <p:cTn id="20" fill="hold">
                            <p:stCondLst>
                              <p:cond delay="1500"/>
                            </p:stCondLst>
                            <p:childTnLst>
                              <p:par>
                                <p:cTn id="21" presetID="10" presetClass="entr" presetSubtype="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par>
                          <p:cTn id="24" fill="hold">
                            <p:stCondLst>
                              <p:cond delay="2000"/>
                            </p:stCondLst>
                            <p:childTnLst>
                              <p:par>
                                <p:cTn id="25" presetID="10" presetClass="entr" presetSubtype="0" fill="hold"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par>
                          <p:cTn id="28" fill="hold">
                            <p:stCondLst>
                              <p:cond delay="2500"/>
                            </p:stCondLst>
                            <p:childTnLst>
                              <p:par>
                                <p:cTn id="29" presetID="10" presetClass="entr" presetSubtype="0"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childTnLst>
                          </p:cTn>
                        </p:par>
                        <p:par>
                          <p:cTn id="32" fill="hold">
                            <p:stCondLst>
                              <p:cond delay="3000"/>
                            </p:stCondLst>
                            <p:childTnLst>
                              <p:par>
                                <p:cTn id="33" presetID="17" presetClass="entr" presetSubtype="10"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p:cTn id="35" dur="250" fill="hold"/>
                                        <p:tgtEl>
                                          <p:spTgt spid="23"/>
                                        </p:tgtEl>
                                        <p:attrNameLst>
                                          <p:attrName>ppt_w</p:attrName>
                                        </p:attrNameLst>
                                      </p:cBhvr>
                                      <p:tavLst>
                                        <p:tav tm="0">
                                          <p:val>
                                            <p:fltVal val="0"/>
                                          </p:val>
                                        </p:tav>
                                        <p:tav tm="100000">
                                          <p:val>
                                            <p:strVal val="#ppt_w"/>
                                          </p:val>
                                        </p:tav>
                                      </p:tavLst>
                                    </p:anim>
                                    <p:anim calcmode="lin" valueType="num">
                                      <p:cBhvr>
                                        <p:cTn id="36" dur="250" fill="hold"/>
                                        <p:tgtEl>
                                          <p:spTgt spid="23"/>
                                        </p:tgtEl>
                                        <p:attrNameLst>
                                          <p:attrName>ppt_h</p:attrName>
                                        </p:attrNameLst>
                                      </p:cBhvr>
                                      <p:tavLst>
                                        <p:tav tm="0">
                                          <p:val>
                                            <p:strVal val="#ppt_h"/>
                                          </p:val>
                                        </p:tav>
                                        <p:tav tm="100000">
                                          <p:val>
                                            <p:strVal val="#ppt_h"/>
                                          </p:val>
                                        </p:tav>
                                      </p:tavLst>
                                    </p:anim>
                                  </p:childTnLst>
                                </p:cTn>
                              </p:par>
                              <p:par>
                                <p:cTn id="37" presetID="1" presetClass="entr" presetSubtype="0" fill="hold" grpId="0" nodeType="withEffect">
                                  <p:stCondLst>
                                    <p:cond delay="0"/>
                                  </p:stCondLst>
                                  <p:iterate type="lt">
                                    <p:tmAbs val="30"/>
                                  </p:iterate>
                                  <p:childTnLst>
                                    <p:set>
                                      <p:cBhvr>
                                        <p:cTn id="3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2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4294967295"/>
          </p:nvPr>
        </p:nvSpPr>
        <p:spPr>
          <a:xfrm>
            <a:off x="755576" y="292863"/>
            <a:ext cx="4577302" cy="584775"/>
          </a:xfrm>
          <a:prstGeom prst="rect">
            <a:avLst/>
          </a:prstGeom>
          <a:noFill/>
          <a:effectLst/>
        </p:spPr>
        <p:txBody>
          <a:bodyPr wrap="square" rtlCol="0">
            <a:spAutoFit/>
          </a:bodyPr>
          <a:lstStyle/>
          <a:p>
            <a:pPr marL="0" indent="0">
              <a:buNone/>
            </a:pPr>
            <a:r>
              <a:rPr lang="zh-CN" altLang="en-US" dirty="0">
                <a:gradFill>
                  <a:gsLst>
                    <a:gs pos="60000">
                      <a:srgbClr val="FCCE5A"/>
                    </a:gs>
                    <a:gs pos="30000">
                      <a:schemeClr val="bg1"/>
                    </a:gs>
                    <a:gs pos="87000">
                      <a:schemeClr val="bg1"/>
                    </a:gs>
                  </a:gsLst>
                  <a:lin ang="5400000" scaled="1"/>
                </a:gradFill>
                <a:effectLst>
                  <a:outerShdw blurRad="50800" dist="50800" dir="5400000" algn="ctr" rotWithShape="0">
                    <a:srgbClr val="800000"/>
                  </a:outerShdw>
                </a:effectLst>
                <a:latin typeface="+mj-ea"/>
                <a:ea typeface="+mj-ea"/>
                <a:cs typeface="+mn-ea"/>
                <a:sym typeface="+mn-lt"/>
              </a:rPr>
              <a:t>党的第一个纲领</a:t>
            </a:r>
          </a:p>
        </p:txBody>
      </p:sp>
      <p:sp>
        <p:nvSpPr>
          <p:cNvPr id="8" name="TextBox 7"/>
          <p:cNvSpPr txBox="1"/>
          <p:nvPr/>
        </p:nvSpPr>
        <p:spPr>
          <a:xfrm>
            <a:off x="3491880" y="1635646"/>
            <a:ext cx="4896544" cy="461665"/>
          </a:xfrm>
          <a:prstGeom prst="rect">
            <a:avLst/>
          </a:prstGeom>
          <a:noFill/>
        </p:spPr>
        <p:txBody>
          <a:bodyPr wrap="square" rtlCol="0">
            <a:spAutoFit/>
          </a:bodyPr>
          <a:lstStyle/>
          <a:p>
            <a:r>
              <a:rPr lang="zh-CN" altLang="en-US" sz="2400">
                <a:solidFill>
                  <a:schemeClr val="accent1"/>
                </a:solidFill>
                <a:latin typeface="+mj-ea"/>
                <a:cs typeface="+mn-ea"/>
                <a:sym typeface="+mn-lt"/>
              </a:rPr>
              <a:t>中国共产党</a:t>
            </a:r>
            <a:r>
              <a:rPr lang="zh-CN" altLang="en-US" sz="2400" b="1">
                <a:solidFill>
                  <a:srgbClr val="360406"/>
                </a:solidFill>
                <a:latin typeface="+mj-ea"/>
                <a:ea typeface="+mj-ea"/>
                <a:cs typeface="+mn-ea"/>
                <a:sym typeface="+mn-lt"/>
              </a:rPr>
              <a:t>第一次</a:t>
            </a:r>
            <a:r>
              <a:rPr lang="zh-CN" altLang="en-US" sz="2400" b="1" dirty="0">
                <a:solidFill>
                  <a:srgbClr val="360406"/>
                </a:solidFill>
                <a:latin typeface="+mj-ea"/>
                <a:ea typeface="+mj-ea"/>
                <a:cs typeface="+mn-ea"/>
                <a:sym typeface="+mn-lt"/>
              </a:rPr>
              <a:t>全国代表大会</a:t>
            </a:r>
          </a:p>
        </p:txBody>
      </p:sp>
      <p:sp>
        <p:nvSpPr>
          <p:cNvPr id="9" name="TextBox 8"/>
          <p:cNvSpPr txBox="1"/>
          <p:nvPr/>
        </p:nvSpPr>
        <p:spPr>
          <a:xfrm>
            <a:off x="755576" y="3857441"/>
            <a:ext cx="3024336" cy="830997"/>
          </a:xfrm>
          <a:prstGeom prst="rect">
            <a:avLst/>
          </a:prstGeom>
          <a:noFill/>
        </p:spPr>
        <p:txBody>
          <a:bodyPr wrap="square" rtlCol="0">
            <a:spAutoFit/>
          </a:bodyPr>
          <a:lstStyle/>
          <a:p>
            <a:pPr algn="just"/>
            <a:r>
              <a:rPr lang="en-US" altLang="zh-CN" sz="1200" dirty="0">
                <a:solidFill>
                  <a:srgbClr val="360406"/>
                </a:solidFill>
                <a:latin typeface="+mj-ea"/>
                <a:ea typeface="+mj-ea"/>
                <a:cs typeface="+mn-ea"/>
                <a:sym typeface="+mn-lt"/>
              </a:rPr>
              <a:t>1921</a:t>
            </a:r>
            <a:r>
              <a:rPr lang="zh-CN" altLang="en-US" sz="1200" dirty="0">
                <a:solidFill>
                  <a:srgbClr val="360406"/>
                </a:solidFill>
                <a:latin typeface="+mj-ea"/>
                <a:ea typeface="+mj-ea"/>
                <a:cs typeface="+mn-ea"/>
                <a:sym typeface="+mn-lt"/>
              </a:rPr>
              <a:t>年</a:t>
            </a:r>
            <a:r>
              <a:rPr lang="en-US" altLang="zh-CN" sz="1200" dirty="0">
                <a:solidFill>
                  <a:srgbClr val="360406"/>
                </a:solidFill>
                <a:latin typeface="+mj-ea"/>
                <a:ea typeface="+mj-ea"/>
                <a:cs typeface="+mn-ea"/>
                <a:sym typeface="+mn-lt"/>
              </a:rPr>
              <a:t>7</a:t>
            </a:r>
            <a:r>
              <a:rPr lang="zh-CN" altLang="en-US" sz="1200" dirty="0">
                <a:solidFill>
                  <a:srgbClr val="360406"/>
                </a:solidFill>
                <a:latin typeface="+mj-ea"/>
                <a:ea typeface="+mj-ea"/>
                <a:cs typeface="+mn-ea"/>
                <a:sym typeface="+mn-lt"/>
              </a:rPr>
              <a:t>月，中国共产党在上海召开第一次全国代表大会，大会讨论和通过了</a:t>
            </a:r>
            <a:r>
              <a:rPr lang="en-US" altLang="zh-CN" sz="1200" dirty="0">
                <a:solidFill>
                  <a:srgbClr val="360406"/>
                </a:solidFill>
                <a:latin typeface="+mj-ea"/>
                <a:ea typeface="+mj-ea"/>
                <a:cs typeface="+mn-ea"/>
                <a:sym typeface="+mn-lt"/>
              </a:rPr>
              <a:t>《</a:t>
            </a:r>
            <a:r>
              <a:rPr lang="zh-CN" altLang="en-US" sz="1200" dirty="0">
                <a:solidFill>
                  <a:srgbClr val="360406"/>
                </a:solidFill>
                <a:latin typeface="+mj-ea"/>
                <a:ea typeface="+mj-ea"/>
                <a:cs typeface="+mn-ea"/>
                <a:sym typeface="+mn-lt"/>
              </a:rPr>
              <a:t>中国共产党第一个纲领</a:t>
            </a:r>
            <a:r>
              <a:rPr lang="en-US" altLang="zh-CN" sz="1200" dirty="0">
                <a:solidFill>
                  <a:srgbClr val="360406"/>
                </a:solidFill>
                <a:latin typeface="+mj-ea"/>
                <a:ea typeface="+mj-ea"/>
                <a:cs typeface="+mn-ea"/>
                <a:sym typeface="+mn-lt"/>
              </a:rPr>
              <a:t>》，</a:t>
            </a:r>
            <a:r>
              <a:rPr lang="zh-CN" altLang="en-US" sz="1200" dirty="0">
                <a:solidFill>
                  <a:srgbClr val="360406"/>
                </a:solidFill>
                <a:latin typeface="+mj-ea"/>
                <a:ea typeface="+mj-ea"/>
                <a:cs typeface="+mn-ea"/>
                <a:sym typeface="+mn-lt"/>
              </a:rPr>
              <a:t>标志着中国共产党的诞生。</a:t>
            </a:r>
          </a:p>
        </p:txBody>
      </p:sp>
      <p:sp>
        <p:nvSpPr>
          <p:cNvPr id="91" name="TextBox 90"/>
          <p:cNvSpPr txBox="1"/>
          <p:nvPr/>
        </p:nvSpPr>
        <p:spPr>
          <a:xfrm>
            <a:off x="3491880" y="3147814"/>
            <a:ext cx="3600400" cy="461665"/>
          </a:xfrm>
          <a:prstGeom prst="rect">
            <a:avLst/>
          </a:prstGeom>
          <a:noFill/>
        </p:spPr>
        <p:txBody>
          <a:bodyPr wrap="square" rtlCol="0">
            <a:spAutoFit/>
          </a:bodyPr>
          <a:lstStyle/>
          <a:p>
            <a:r>
              <a:rPr lang="zh-CN" altLang="en-US" sz="2400" dirty="0">
                <a:solidFill>
                  <a:srgbClr val="360406"/>
                </a:solidFill>
                <a:latin typeface="+mn-ea"/>
                <a:cs typeface="+mn-ea"/>
                <a:sym typeface="+mn-lt"/>
              </a:rPr>
              <a:t>中国共产党</a:t>
            </a:r>
            <a:r>
              <a:rPr lang="zh-CN" altLang="en-US" sz="2400">
                <a:solidFill>
                  <a:srgbClr val="360406"/>
                </a:solidFill>
                <a:latin typeface="+mn-ea"/>
                <a:cs typeface="+mn-ea"/>
                <a:sym typeface="+mn-lt"/>
              </a:rPr>
              <a:t>第一个</a:t>
            </a:r>
            <a:r>
              <a:rPr lang="zh-CN" altLang="en-US" sz="2400" b="1">
                <a:solidFill>
                  <a:schemeClr val="accent1"/>
                </a:solidFill>
                <a:latin typeface="+mn-ea"/>
                <a:cs typeface="+mn-ea"/>
                <a:sym typeface="+mn-lt"/>
              </a:rPr>
              <a:t>纲领</a:t>
            </a:r>
          </a:p>
        </p:txBody>
      </p:sp>
      <p:grpSp>
        <p:nvGrpSpPr>
          <p:cNvPr id="4" name="组合 3"/>
          <p:cNvGrpSpPr/>
          <p:nvPr/>
        </p:nvGrpSpPr>
        <p:grpSpPr>
          <a:xfrm>
            <a:off x="3572802" y="2214665"/>
            <a:ext cx="3392404" cy="307777"/>
            <a:chOff x="3572802" y="2214665"/>
            <a:chExt cx="3392404" cy="307777"/>
          </a:xfrm>
        </p:grpSpPr>
        <p:sp>
          <p:nvSpPr>
            <p:cNvPr id="12" name="TextBox 11"/>
            <p:cNvSpPr txBox="1"/>
            <p:nvPr/>
          </p:nvSpPr>
          <p:spPr>
            <a:xfrm>
              <a:off x="4355975" y="2214665"/>
              <a:ext cx="2609231" cy="307777"/>
            </a:xfrm>
            <a:prstGeom prst="rect">
              <a:avLst/>
            </a:prstGeom>
            <a:solidFill>
              <a:srgbClr val="360406"/>
            </a:solidFill>
          </p:spPr>
          <p:txBody>
            <a:bodyPr wrap="square" rtlCol="0">
              <a:spAutoFit/>
            </a:bodyPr>
            <a:lstStyle/>
            <a:p>
              <a:r>
                <a:rPr lang="en-US" altLang="zh-CN" sz="1400" dirty="0">
                  <a:solidFill>
                    <a:srgbClr val="FFF2CC"/>
                  </a:solidFill>
                  <a:latin typeface="+mj-ea"/>
                  <a:ea typeface="+mj-ea"/>
                  <a:cs typeface="+mn-ea"/>
                  <a:sym typeface="+mn-lt"/>
                </a:rPr>
                <a:t>1921</a:t>
              </a:r>
              <a:r>
                <a:rPr lang="zh-CN" altLang="en-US" sz="1400" dirty="0">
                  <a:solidFill>
                    <a:srgbClr val="FFF2CC"/>
                  </a:solidFill>
                  <a:latin typeface="+mj-ea"/>
                  <a:ea typeface="+mj-ea"/>
                  <a:cs typeface="+mn-ea"/>
                  <a:sym typeface="+mn-lt"/>
                </a:rPr>
                <a:t>年</a:t>
              </a:r>
              <a:r>
                <a:rPr lang="en-US" altLang="zh-CN" sz="1400" dirty="0">
                  <a:solidFill>
                    <a:srgbClr val="FFF2CC"/>
                  </a:solidFill>
                  <a:latin typeface="+mj-ea"/>
                  <a:ea typeface="+mj-ea"/>
                  <a:cs typeface="+mn-ea"/>
                  <a:sym typeface="+mn-lt"/>
                </a:rPr>
                <a:t>7</a:t>
              </a:r>
              <a:r>
                <a:rPr lang="zh-CN" altLang="en-US" sz="1400" dirty="0">
                  <a:solidFill>
                    <a:srgbClr val="FFF2CC"/>
                  </a:solidFill>
                  <a:latin typeface="+mj-ea"/>
                  <a:ea typeface="+mj-ea"/>
                  <a:cs typeface="+mn-ea"/>
                  <a:sym typeface="+mn-lt"/>
                </a:rPr>
                <a:t>月</a:t>
              </a:r>
            </a:p>
          </p:txBody>
        </p:sp>
        <p:sp>
          <p:nvSpPr>
            <p:cNvPr id="13" name="TextBox 12"/>
            <p:cNvSpPr txBox="1"/>
            <p:nvPr/>
          </p:nvSpPr>
          <p:spPr>
            <a:xfrm>
              <a:off x="3572802" y="2214665"/>
              <a:ext cx="756084" cy="307777"/>
            </a:xfrm>
            <a:prstGeom prst="rect">
              <a:avLst/>
            </a:prstGeom>
            <a:solidFill>
              <a:srgbClr val="9B0D13"/>
            </a:solidFill>
          </p:spPr>
          <p:txBody>
            <a:bodyPr wrap="square" rtlCol="0">
              <a:spAutoFit/>
            </a:bodyPr>
            <a:lstStyle/>
            <a:p>
              <a:pPr algn="ctr"/>
              <a:r>
                <a:rPr lang="zh-CN" altLang="en-US" sz="1400" b="1">
                  <a:solidFill>
                    <a:srgbClr val="FFF2CC"/>
                  </a:solidFill>
                  <a:latin typeface="+mj-ea"/>
                  <a:ea typeface="+mj-ea"/>
                  <a:cs typeface="+mn-ea"/>
                  <a:sym typeface="+mn-lt"/>
                </a:rPr>
                <a:t>时间</a:t>
              </a:r>
            </a:p>
          </p:txBody>
        </p:sp>
      </p:grpSp>
      <p:grpSp>
        <p:nvGrpSpPr>
          <p:cNvPr id="5" name="组合 4"/>
          <p:cNvGrpSpPr/>
          <p:nvPr/>
        </p:nvGrpSpPr>
        <p:grpSpPr>
          <a:xfrm>
            <a:off x="3572802" y="2624013"/>
            <a:ext cx="4815622" cy="307777"/>
            <a:chOff x="3572802" y="2624013"/>
            <a:chExt cx="4815622" cy="307777"/>
          </a:xfrm>
        </p:grpSpPr>
        <p:sp>
          <p:nvSpPr>
            <p:cNvPr id="92" name="TextBox 91"/>
            <p:cNvSpPr txBox="1"/>
            <p:nvPr/>
          </p:nvSpPr>
          <p:spPr>
            <a:xfrm>
              <a:off x="4355976" y="2624013"/>
              <a:ext cx="4032448" cy="307777"/>
            </a:xfrm>
            <a:prstGeom prst="rect">
              <a:avLst/>
            </a:prstGeom>
            <a:solidFill>
              <a:srgbClr val="360406"/>
            </a:solidFill>
          </p:spPr>
          <p:txBody>
            <a:bodyPr wrap="square" rtlCol="0">
              <a:spAutoFit/>
            </a:bodyPr>
            <a:lstStyle/>
            <a:p>
              <a:r>
                <a:rPr lang="zh-CN" altLang="en-US" sz="1400" dirty="0">
                  <a:solidFill>
                    <a:srgbClr val="FFF2CC"/>
                  </a:solidFill>
                  <a:latin typeface="+mj-ea"/>
                  <a:ea typeface="+mj-ea"/>
                  <a:cs typeface="+mn-ea"/>
                  <a:sym typeface="+mn-lt"/>
                </a:rPr>
                <a:t>上海法租界贝勒路树德里</a:t>
              </a:r>
              <a:r>
                <a:rPr lang="en-US" altLang="zh-CN" sz="1400" dirty="0">
                  <a:solidFill>
                    <a:srgbClr val="FFF2CC"/>
                  </a:solidFill>
                  <a:latin typeface="+mj-ea"/>
                  <a:ea typeface="+mj-ea"/>
                  <a:cs typeface="+mn-ea"/>
                  <a:sym typeface="+mn-lt"/>
                </a:rPr>
                <a:t>3</a:t>
              </a:r>
              <a:r>
                <a:rPr lang="zh-CN" altLang="en-US" sz="1400" dirty="0">
                  <a:solidFill>
                    <a:srgbClr val="FFF2CC"/>
                  </a:solidFill>
                  <a:latin typeface="+mj-ea"/>
                  <a:ea typeface="+mj-ea"/>
                  <a:cs typeface="+mn-ea"/>
                  <a:sym typeface="+mn-lt"/>
                </a:rPr>
                <a:t>号</a:t>
              </a:r>
            </a:p>
          </p:txBody>
        </p:sp>
        <p:sp>
          <p:nvSpPr>
            <p:cNvPr id="93" name="TextBox 92"/>
            <p:cNvSpPr txBox="1"/>
            <p:nvPr/>
          </p:nvSpPr>
          <p:spPr>
            <a:xfrm>
              <a:off x="3572802" y="2624013"/>
              <a:ext cx="756084" cy="307777"/>
            </a:xfrm>
            <a:prstGeom prst="rect">
              <a:avLst/>
            </a:prstGeom>
            <a:solidFill>
              <a:srgbClr val="9B0D13"/>
            </a:solidFill>
          </p:spPr>
          <p:txBody>
            <a:bodyPr wrap="square" rtlCol="0">
              <a:spAutoFit/>
            </a:bodyPr>
            <a:lstStyle/>
            <a:p>
              <a:pPr algn="ctr"/>
              <a:r>
                <a:rPr lang="zh-CN" altLang="en-US" sz="1400" b="1">
                  <a:solidFill>
                    <a:srgbClr val="FFF2CC"/>
                  </a:solidFill>
                  <a:latin typeface="+mj-ea"/>
                  <a:ea typeface="+mj-ea"/>
                  <a:cs typeface="+mn-ea"/>
                  <a:sym typeface="+mn-lt"/>
                </a:rPr>
                <a:t>地点</a:t>
              </a:r>
              <a:endParaRPr lang="zh-CN" altLang="en-US" sz="1400" b="1" dirty="0">
                <a:solidFill>
                  <a:srgbClr val="FFF2CC"/>
                </a:solidFill>
                <a:latin typeface="+mj-ea"/>
                <a:ea typeface="+mj-ea"/>
                <a:cs typeface="+mn-ea"/>
                <a:sym typeface="+mn-lt"/>
              </a:endParaRPr>
            </a:p>
          </p:txBody>
        </p:sp>
      </p:grpSp>
      <p:sp>
        <p:nvSpPr>
          <p:cNvPr id="2" name="矩形 1"/>
          <p:cNvSpPr/>
          <p:nvPr/>
        </p:nvSpPr>
        <p:spPr>
          <a:xfrm>
            <a:off x="4139952" y="3795886"/>
            <a:ext cx="3744416" cy="830997"/>
          </a:xfrm>
          <a:prstGeom prst="rect">
            <a:avLst/>
          </a:prstGeom>
          <a:noFill/>
        </p:spPr>
        <p:txBody>
          <a:bodyPr wrap="square" rtlCol="0">
            <a:spAutoFit/>
          </a:bodyPr>
          <a:lstStyle/>
          <a:p>
            <a:pPr algn="just"/>
            <a:r>
              <a:rPr lang="zh-CN" altLang="en-US" sz="1200" b="1">
                <a:solidFill>
                  <a:srgbClr val="360406"/>
                </a:solidFill>
                <a:latin typeface="+mj-ea"/>
                <a:ea typeface="+mj-ea"/>
                <a:cs typeface="+mn-ea"/>
                <a:sym typeface="+mn-lt"/>
              </a:rPr>
              <a:t>纲领</a:t>
            </a:r>
            <a:r>
              <a:rPr lang="zh-CN" altLang="en-US" sz="1200">
                <a:solidFill>
                  <a:srgbClr val="360406"/>
                </a:solidFill>
                <a:latin typeface="+mj-ea"/>
                <a:ea typeface="+mj-ea"/>
                <a:cs typeface="+mn-ea"/>
                <a:sym typeface="+mn-lt"/>
              </a:rPr>
              <a:t>共</a:t>
            </a:r>
            <a:r>
              <a:rPr lang="en-US" altLang="zh-CN" sz="1200">
                <a:solidFill>
                  <a:srgbClr val="360406"/>
                </a:solidFill>
                <a:latin typeface="+mj-ea"/>
                <a:ea typeface="+mj-ea"/>
                <a:cs typeface="+mn-ea"/>
              </a:rPr>
              <a:t>15</a:t>
            </a:r>
            <a:r>
              <a:rPr lang="zh-CN" altLang="en-US" sz="1200">
                <a:solidFill>
                  <a:srgbClr val="360406"/>
                </a:solidFill>
                <a:latin typeface="+mj-ea"/>
                <a:ea typeface="+mj-ea"/>
                <a:cs typeface="+mn-ea"/>
              </a:rPr>
              <a:t>条约</a:t>
            </a:r>
            <a:r>
              <a:rPr lang="en-US" altLang="zh-CN" sz="1200">
                <a:solidFill>
                  <a:srgbClr val="360406"/>
                </a:solidFill>
                <a:latin typeface="+mj-ea"/>
                <a:ea typeface="+mj-ea"/>
                <a:cs typeface="+mn-ea"/>
              </a:rPr>
              <a:t>700</a:t>
            </a:r>
            <a:r>
              <a:rPr lang="zh-CN" altLang="en-US" sz="1200">
                <a:solidFill>
                  <a:srgbClr val="360406"/>
                </a:solidFill>
                <a:latin typeface="+mj-ea"/>
                <a:ea typeface="+mj-ea"/>
                <a:cs typeface="+mn-ea"/>
              </a:rPr>
              <a:t>字</a:t>
            </a:r>
            <a:r>
              <a:rPr lang="zh-CN" altLang="en-US" sz="1200" dirty="0">
                <a:solidFill>
                  <a:srgbClr val="360406"/>
                </a:solidFill>
                <a:latin typeface="+mj-ea"/>
                <a:ea typeface="+mj-ea"/>
                <a:cs typeface="+mn-ea"/>
              </a:rPr>
              <a:t>，确定了党的名称、奋斗目标、基本政策、提出了发展党员、建立地方和中央机构等组织制度，兼有党纲和党章的内容，是党的第一个正式文献。</a:t>
            </a:r>
          </a:p>
        </p:txBody>
      </p:sp>
      <p:pic>
        <p:nvPicPr>
          <p:cNvPr id="10" name="图片 9"/>
          <p:cNvPicPr>
            <a:picLocks noChangeAspect="1"/>
          </p:cNvPicPr>
          <p:nvPr/>
        </p:nvPicPr>
        <p:blipFill>
          <a:blip r:embed="rId3" cstate="email"/>
          <a:stretch>
            <a:fillRect/>
          </a:stretch>
        </p:blipFill>
        <p:spPr>
          <a:xfrm>
            <a:off x="899592" y="1779662"/>
            <a:ext cx="2304256" cy="1706437"/>
          </a:xfrm>
          <a:prstGeom prst="rect">
            <a:avLst/>
          </a:prstGeom>
          <a:ln w="19050">
            <a:solidFill>
              <a:srgbClr val="9B0D13"/>
            </a:solidFill>
          </a:ln>
        </p:spPr>
      </p:pic>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par>
                          <p:cTn id="10" fill="hold">
                            <p:stCondLst>
                              <p:cond delay="500"/>
                            </p:stCondLst>
                            <p:childTnLst>
                              <p:par>
                                <p:cTn id="11" presetID="2" presetClass="entr" presetSubtype="8"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0-#ppt_w/2"/>
                                          </p:val>
                                        </p:tav>
                                        <p:tav tm="100000">
                                          <p:val>
                                            <p:strVal val="#ppt_x"/>
                                          </p:val>
                                        </p:tav>
                                      </p:tavLst>
                                    </p:anim>
                                    <p:anim calcmode="lin" valueType="num">
                                      <p:cBhvr additive="base">
                                        <p:cTn id="14" dur="500" fill="hold"/>
                                        <p:tgtEl>
                                          <p:spTgt spid="10"/>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2" presetClass="entr" presetSubtype="2"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1+#ppt_w/2"/>
                                          </p:val>
                                        </p:tav>
                                        <p:tav tm="100000">
                                          <p:val>
                                            <p:strVal val="#ppt_x"/>
                                          </p:val>
                                        </p:tav>
                                      </p:tavLst>
                                    </p:anim>
                                    <p:anim calcmode="lin" valueType="num">
                                      <p:cBhvr additive="base">
                                        <p:cTn id="19" dur="500" fill="hold"/>
                                        <p:tgtEl>
                                          <p:spTgt spid="8"/>
                                        </p:tgtEl>
                                        <p:attrNameLst>
                                          <p:attrName>ppt_y</p:attrName>
                                        </p:attrNameLst>
                                      </p:cBhvr>
                                      <p:tavLst>
                                        <p:tav tm="0">
                                          <p:val>
                                            <p:strVal val="#ppt_y"/>
                                          </p:val>
                                        </p:tav>
                                        <p:tav tm="100000">
                                          <p:val>
                                            <p:strVal val="#ppt_y"/>
                                          </p:val>
                                        </p:tav>
                                      </p:tavLst>
                                    </p:anim>
                                  </p:childTnLst>
                                </p:cTn>
                              </p:par>
                              <p:par>
                                <p:cTn id="20" presetID="2" presetClass="entr" presetSubtype="2" fill="hold" nodeType="withEffect">
                                  <p:stCondLst>
                                    <p:cond delay="25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1+#ppt_w/2"/>
                                          </p:val>
                                        </p:tav>
                                        <p:tav tm="100000">
                                          <p:val>
                                            <p:strVal val="#ppt_x"/>
                                          </p:val>
                                        </p:tav>
                                      </p:tavLst>
                                    </p:anim>
                                    <p:anim calcmode="lin" valueType="num">
                                      <p:cBhvr additive="base">
                                        <p:cTn id="23" dur="500" fill="hold"/>
                                        <p:tgtEl>
                                          <p:spTgt spid="4"/>
                                        </p:tgtEl>
                                        <p:attrNameLst>
                                          <p:attrName>ppt_y</p:attrName>
                                        </p:attrNameLst>
                                      </p:cBhvr>
                                      <p:tavLst>
                                        <p:tav tm="0">
                                          <p:val>
                                            <p:strVal val="#ppt_y"/>
                                          </p:val>
                                        </p:tav>
                                        <p:tav tm="100000">
                                          <p:val>
                                            <p:strVal val="#ppt_y"/>
                                          </p:val>
                                        </p:tav>
                                      </p:tavLst>
                                    </p:anim>
                                  </p:childTnLst>
                                </p:cTn>
                              </p:par>
                              <p:par>
                                <p:cTn id="24" presetID="2" presetClass="entr" presetSubtype="2" fill="hold" nodeType="withEffect">
                                  <p:stCondLst>
                                    <p:cond delay="500"/>
                                  </p:stCondLst>
                                  <p:childTnLst>
                                    <p:set>
                                      <p:cBhvr>
                                        <p:cTn id="25" dur="1" fill="hold">
                                          <p:stCondLst>
                                            <p:cond delay="0"/>
                                          </p:stCondLst>
                                        </p:cTn>
                                        <p:tgtEl>
                                          <p:spTgt spid="5"/>
                                        </p:tgtEl>
                                        <p:attrNameLst>
                                          <p:attrName>style.visibility</p:attrName>
                                        </p:attrNameLst>
                                      </p:cBhvr>
                                      <p:to>
                                        <p:strVal val="visible"/>
                                      </p:to>
                                    </p:set>
                                    <p:anim calcmode="lin" valueType="num">
                                      <p:cBhvr additive="base">
                                        <p:cTn id="26" dur="500" fill="hold"/>
                                        <p:tgtEl>
                                          <p:spTgt spid="5"/>
                                        </p:tgtEl>
                                        <p:attrNameLst>
                                          <p:attrName>ppt_x</p:attrName>
                                        </p:attrNameLst>
                                      </p:cBhvr>
                                      <p:tavLst>
                                        <p:tav tm="0">
                                          <p:val>
                                            <p:strVal val="1+#ppt_w/2"/>
                                          </p:val>
                                        </p:tav>
                                        <p:tav tm="100000">
                                          <p:val>
                                            <p:strVal val="#ppt_x"/>
                                          </p:val>
                                        </p:tav>
                                      </p:tavLst>
                                    </p:anim>
                                    <p:anim calcmode="lin" valueType="num">
                                      <p:cBhvr additive="base">
                                        <p:cTn id="27" dur="500" fill="hold"/>
                                        <p:tgtEl>
                                          <p:spTgt spid="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750"/>
                                  </p:stCondLst>
                                  <p:childTnLst>
                                    <p:set>
                                      <p:cBhvr>
                                        <p:cTn id="29" dur="1" fill="hold">
                                          <p:stCondLst>
                                            <p:cond delay="0"/>
                                          </p:stCondLst>
                                        </p:cTn>
                                        <p:tgtEl>
                                          <p:spTgt spid="91"/>
                                        </p:tgtEl>
                                        <p:attrNameLst>
                                          <p:attrName>style.visibility</p:attrName>
                                        </p:attrNameLst>
                                      </p:cBhvr>
                                      <p:to>
                                        <p:strVal val="visible"/>
                                      </p:to>
                                    </p:set>
                                    <p:anim calcmode="lin" valueType="num">
                                      <p:cBhvr additive="base">
                                        <p:cTn id="30" dur="500" fill="hold"/>
                                        <p:tgtEl>
                                          <p:spTgt spid="91"/>
                                        </p:tgtEl>
                                        <p:attrNameLst>
                                          <p:attrName>ppt_x</p:attrName>
                                        </p:attrNameLst>
                                      </p:cBhvr>
                                      <p:tavLst>
                                        <p:tav tm="0">
                                          <p:val>
                                            <p:strVal val="1+#ppt_w/2"/>
                                          </p:val>
                                        </p:tav>
                                        <p:tav tm="100000">
                                          <p:val>
                                            <p:strVal val="#ppt_x"/>
                                          </p:val>
                                        </p:tav>
                                      </p:tavLst>
                                    </p:anim>
                                    <p:anim calcmode="lin" valueType="num">
                                      <p:cBhvr additive="base">
                                        <p:cTn id="31" dur="500" fill="hold"/>
                                        <p:tgtEl>
                                          <p:spTgt spid="91"/>
                                        </p:tgtEl>
                                        <p:attrNameLst>
                                          <p:attrName>ppt_y</p:attrName>
                                        </p:attrNameLst>
                                      </p:cBhvr>
                                      <p:tavLst>
                                        <p:tav tm="0">
                                          <p:val>
                                            <p:strVal val="#ppt_y"/>
                                          </p:val>
                                        </p:tav>
                                        <p:tav tm="100000">
                                          <p:val>
                                            <p:strVal val="#ppt_y"/>
                                          </p:val>
                                        </p:tav>
                                      </p:tavLst>
                                    </p:anim>
                                  </p:childTnLst>
                                </p:cTn>
                              </p:par>
                            </p:childTnLst>
                          </p:cTn>
                        </p:par>
                        <p:par>
                          <p:cTn id="32" fill="hold">
                            <p:stCondLst>
                              <p:cond delay="1500"/>
                            </p:stCondLst>
                            <p:childTnLst>
                              <p:par>
                                <p:cTn id="33" presetID="1" presetClass="entr" presetSubtype="0" fill="hold" grpId="0" nodeType="afterEffect">
                                  <p:stCondLst>
                                    <p:cond delay="0"/>
                                  </p:stCondLst>
                                  <p:iterate type="lt">
                                    <p:tmAbs val="30"/>
                                  </p:iterate>
                                  <p:childTnLst>
                                    <p:set>
                                      <p:cBhvr>
                                        <p:cTn id="34" dur="1" fill="hold">
                                          <p:stCondLst>
                                            <p:cond delay="0"/>
                                          </p:stCondLst>
                                        </p:cTn>
                                        <p:tgtEl>
                                          <p:spTgt spid="9"/>
                                        </p:tgtEl>
                                        <p:attrNameLst>
                                          <p:attrName>style.visibility</p:attrName>
                                        </p:attrNameLst>
                                      </p:cBhvr>
                                      <p:to>
                                        <p:strVal val="visible"/>
                                      </p:to>
                                    </p:set>
                                  </p:childTnLst>
                                </p:cTn>
                              </p:par>
                              <p:par>
                                <p:cTn id="35" presetID="1" presetClass="entr" presetSubtype="0" fill="hold" grpId="0" nodeType="withEffect">
                                  <p:stCondLst>
                                    <p:cond delay="0"/>
                                  </p:stCondLst>
                                  <p:iterate type="lt">
                                    <p:tmAbs val="30"/>
                                  </p:iterate>
                                  <p:childTnLst>
                                    <p:set>
                                      <p:cBhvr>
                                        <p:cTn id="3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P spid="9" grpId="0"/>
      <p:bldP spid="91" grpId="0"/>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4294967295"/>
          </p:nvPr>
        </p:nvSpPr>
        <p:spPr>
          <a:xfrm>
            <a:off x="755576" y="292863"/>
            <a:ext cx="4577302" cy="584775"/>
          </a:xfrm>
          <a:prstGeom prst="rect">
            <a:avLst/>
          </a:prstGeom>
          <a:noFill/>
          <a:effectLst/>
        </p:spPr>
        <p:txBody>
          <a:bodyPr wrap="square" rtlCol="0">
            <a:spAutoFit/>
          </a:bodyPr>
          <a:lstStyle/>
          <a:p>
            <a:pPr marL="0" indent="0">
              <a:buNone/>
            </a:pPr>
            <a:r>
              <a:rPr lang="zh-CN" altLang="en-US" dirty="0">
                <a:gradFill>
                  <a:gsLst>
                    <a:gs pos="60000">
                      <a:srgbClr val="FCCE5A"/>
                    </a:gs>
                    <a:gs pos="30000">
                      <a:schemeClr val="bg1"/>
                    </a:gs>
                    <a:gs pos="87000">
                      <a:schemeClr val="bg1"/>
                    </a:gs>
                  </a:gsLst>
                  <a:lin ang="5400000" scaled="1"/>
                </a:gradFill>
                <a:effectLst>
                  <a:outerShdw blurRad="50800" dist="50800" dir="5400000" algn="ctr" rotWithShape="0">
                    <a:srgbClr val="800000"/>
                  </a:outerShdw>
                </a:effectLst>
                <a:latin typeface="+mj-ea"/>
                <a:ea typeface="+mj-ea"/>
                <a:cs typeface="+mn-ea"/>
                <a:sym typeface="+mn-lt"/>
              </a:rPr>
              <a:t>党的第一部章程</a:t>
            </a:r>
          </a:p>
        </p:txBody>
      </p:sp>
      <p:sp>
        <p:nvSpPr>
          <p:cNvPr id="23" name="TextBox 7"/>
          <p:cNvSpPr txBox="1"/>
          <p:nvPr/>
        </p:nvSpPr>
        <p:spPr>
          <a:xfrm>
            <a:off x="683568" y="1583383"/>
            <a:ext cx="4896544" cy="461665"/>
          </a:xfrm>
          <a:prstGeom prst="rect">
            <a:avLst/>
          </a:prstGeom>
          <a:noFill/>
        </p:spPr>
        <p:txBody>
          <a:bodyPr wrap="square" rtlCol="0">
            <a:spAutoFit/>
          </a:bodyPr>
          <a:lstStyle/>
          <a:p>
            <a:r>
              <a:rPr lang="zh-CN" altLang="en-US" sz="2400">
                <a:solidFill>
                  <a:schemeClr val="accent1"/>
                </a:solidFill>
                <a:latin typeface="+mj-ea"/>
                <a:cs typeface="+mn-ea"/>
                <a:sym typeface="+mn-lt"/>
              </a:rPr>
              <a:t>中国共产党</a:t>
            </a:r>
            <a:r>
              <a:rPr lang="zh-CN" altLang="en-US" sz="2400" b="1">
                <a:solidFill>
                  <a:srgbClr val="360406"/>
                </a:solidFill>
                <a:latin typeface="+mj-ea"/>
                <a:ea typeface="+mj-ea"/>
                <a:cs typeface="+mn-ea"/>
                <a:sym typeface="+mn-lt"/>
              </a:rPr>
              <a:t>第</a:t>
            </a:r>
            <a:r>
              <a:rPr lang="zh-CN" altLang="en-US" sz="2400" b="1">
                <a:solidFill>
                  <a:srgbClr val="360406"/>
                </a:solidFill>
                <a:latin typeface="+mj-ea"/>
                <a:cs typeface="+mn-ea"/>
                <a:sym typeface="+mn-lt"/>
              </a:rPr>
              <a:t>二</a:t>
            </a:r>
            <a:r>
              <a:rPr lang="zh-CN" altLang="en-US" sz="2400" b="1">
                <a:solidFill>
                  <a:srgbClr val="360406"/>
                </a:solidFill>
                <a:latin typeface="+mj-ea"/>
                <a:ea typeface="+mj-ea"/>
                <a:cs typeface="+mn-ea"/>
                <a:sym typeface="+mn-lt"/>
              </a:rPr>
              <a:t>次</a:t>
            </a:r>
            <a:r>
              <a:rPr lang="zh-CN" altLang="en-US" sz="2400" b="1" dirty="0">
                <a:solidFill>
                  <a:srgbClr val="360406"/>
                </a:solidFill>
                <a:latin typeface="+mj-ea"/>
                <a:ea typeface="+mj-ea"/>
                <a:cs typeface="+mn-ea"/>
                <a:sym typeface="+mn-lt"/>
              </a:rPr>
              <a:t>全国代表大会</a:t>
            </a:r>
          </a:p>
        </p:txBody>
      </p:sp>
      <p:sp>
        <p:nvSpPr>
          <p:cNvPr id="25" name="TextBox 90"/>
          <p:cNvSpPr txBox="1"/>
          <p:nvPr/>
        </p:nvSpPr>
        <p:spPr>
          <a:xfrm>
            <a:off x="683568" y="3095551"/>
            <a:ext cx="3600400" cy="461665"/>
          </a:xfrm>
          <a:prstGeom prst="rect">
            <a:avLst/>
          </a:prstGeom>
          <a:noFill/>
        </p:spPr>
        <p:txBody>
          <a:bodyPr wrap="square" rtlCol="0">
            <a:spAutoFit/>
          </a:bodyPr>
          <a:lstStyle/>
          <a:p>
            <a:r>
              <a:rPr lang="zh-CN" altLang="en-US" sz="2400">
                <a:solidFill>
                  <a:srgbClr val="360406"/>
                </a:solidFill>
                <a:latin typeface="+mj-ea"/>
                <a:cs typeface="+mn-ea"/>
                <a:sym typeface="+mn-lt"/>
              </a:rPr>
              <a:t>中国共产党第一部</a:t>
            </a:r>
            <a:r>
              <a:rPr lang="zh-CN" altLang="en-US" sz="2400" b="1">
                <a:solidFill>
                  <a:schemeClr val="accent1"/>
                </a:solidFill>
                <a:latin typeface="+mj-ea"/>
                <a:cs typeface="+mn-ea"/>
                <a:sym typeface="+mn-lt"/>
              </a:rPr>
              <a:t>章程</a:t>
            </a:r>
          </a:p>
        </p:txBody>
      </p:sp>
      <p:grpSp>
        <p:nvGrpSpPr>
          <p:cNvPr id="2" name="组合 1"/>
          <p:cNvGrpSpPr/>
          <p:nvPr/>
        </p:nvGrpSpPr>
        <p:grpSpPr>
          <a:xfrm>
            <a:off x="764490" y="2162402"/>
            <a:ext cx="3392404" cy="307777"/>
            <a:chOff x="764490" y="2162402"/>
            <a:chExt cx="3392404" cy="307777"/>
          </a:xfrm>
        </p:grpSpPr>
        <p:sp>
          <p:nvSpPr>
            <p:cNvPr id="26" name="TextBox 11"/>
            <p:cNvSpPr txBox="1"/>
            <p:nvPr/>
          </p:nvSpPr>
          <p:spPr>
            <a:xfrm>
              <a:off x="1547663" y="2162402"/>
              <a:ext cx="2609231" cy="307777"/>
            </a:xfrm>
            <a:prstGeom prst="rect">
              <a:avLst/>
            </a:prstGeom>
            <a:solidFill>
              <a:srgbClr val="360406"/>
            </a:solidFill>
          </p:spPr>
          <p:txBody>
            <a:bodyPr wrap="square" rtlCol="0">
              <a:spAutoFit/>
            </a:bodyPr>
            <a:lstStyle/>
            <a:p>
              <a:r>
                <a:rPr lang="en-US" altLang="zh-CN" sz="1400">
                  <a:solidFill>
                    <a:srgbClr val="FFF2CC"/>
                  </a:solidFill>
                  <a:latin typeface="+mj-ea"/>
                  <a:ea typeface="+mj-ea"/>
                  <a:cs typeface="+mn-ea"/>
                  <a:sym typeface="+mn-lt"/>
                </a:rPr>
                <a:t>1922</a:t>
              </a:r>
              <a:r>
                <a:rPr lang="zh-CN" altLang="en-US" sz="1400">
                  <a:solidFill>
                    <a:srgbClr val="FFF2CC"/>
                  </a:solidFill>
                  <a:latin typeface="+mj-ea"/>
                  <a:ea typeface="+mj-ea"/>
                  <a:cs typeface="+mn-ea"/>
                  <a:sym typeface="+mn-lt"/>
                </a:rPr>
                <a:t>年</a:t>
              </a:r>
              <a:r>
                <a:rPr lang="en-US" altLang="zh-CN" sz="1400">
                  <a:solidFill>
                    <a:srgbClr val="FFF2CC"/>
                  </a:solidFill>
                  <a:latin typeface="+mj-ea"/>
                  <a:ea typeface="+mj-ea"/>
                  <a:cs typeface="+mn-ea"/>
                  <a:sym typeface="+mn-lt"/>
                </a:rPr>
                <a:t>7</a:t>
              </a:r>
              <a:r>
                <a:rPr lang="zh-CN" altLang="en-US" sz="1400">
                  <a:solidFill>
                    <a:srgbClr val="FFF2CC"/>
                  </a:solidFill>
                  <a:latin typeface="+mj-ea"/>
                  <a:ea typeface="+mj-ea"/>
                  <a:cs typeface="+mn-ea"/>
                  <a:sym typeface="+mn-lt"/>
                </a:rPr>
                <a:t>月</a:t>
              </a:r>
            </a:p>
          </p:txBody>
        </p:sp>
        <p:sp>
          <p:nvSpPr>
            <p:cNvPr id="27" name="TextBox 12"/>
            <p:cNvSpPr txBox="1"/>
            <p:nvPr/>
          </p:nvSpPr>
          <p:spPr>
            <a:xfrm>
              <a:off x="764490" y="2162402"/>
              <a:ext cx="756084" cy="307777"/>
            </a:xfrm>
            <a:prstGeom prst="rect">
              <a:avLst/>
            </a:prstGeom>
            <a:solidFill>
              <a:srgbClr val="9B0D13"/>
            </a:solidFill>
          </p:spPr>
          <p:txBody>
            <a:bodyPr wrap="square" rtlCol="0">
              <a:spAutoFit/>
            </a:bodyPr>
            <a:lstStyle/>
            <a:p>
              <a:pPr algn="ctr"/>
              <a:r>
                <a:rPr lang="zh-CN" altLang="en-US" sz="1400" b="1">
                  <a:solidFill>
                    <a:srgbClr val="FFF2CC"/>
                  </a:solidFill>
                  <a:latin typeface="+mj-ea"/>
                  <a:ea typeface="+mj-ea"/>
                  <a:cs typeface="+mn-ea"/>
                  <a:sym typeface="+mn-lt"/>
                </a:rPr>
                <a:t>时间</a:t>
              </a:r>
            </a:p>
          </p:txBody>
        </p:sp>
      </p:grpSp>
      <p:grpSp>
        <p:nvGrpSpPr>
          <p:cNvPr id="4" name="组合 3"/>
          <p:cNvGrpSpPr/>
          <p:nvPr/>
        </p:nvGrpSpPr>
        <p:grpSpPr>
          <a:xfrm>
            <a:off x="764490" y="2571750"/>
            <a:ext cx="4815622" cy="307777"/>
            <a:chOff x="764490" y="2571750"/>
            <a:chExt cx="4815622" cy="307777"/>
          </a:xfrm>
        </p:grpSpPr>
        <p:sp>
          <p:nvSpPr>
            <p:cNvPr id="28" name="TextBox 91"/>
            <p:cNvSpPr txBox="1"/>
            <p:nvPr/>
          </p:nvSpPr>
          <p:spPr>
            <a:xfrm>
              <a:off x="1547664" y="2571750"/>
              <a:ext cx="4032448" cy="307777"/>
            </a:xfrm>
            <a:prstGeom prst="rect">
              <a:avLst/>
            </a:prstGeom>
            <a:solidFill>
              <a:srgbClr val="360406"/>
            </a:solidFill>
          </p:spPr>
          <p:txBody>
            <a:bodyPr wrap="square" rtlCol="0">
              <a:spAutoFit/>
            </a:bodyPr>
            <a:lstStyle/>
            <a:p>
              <a:r>
                <a:rPr lang="zh-CN" altLang="en-US" sz="1400">
                  <a:solidFill>
                    <a:srgbClr val="FFF2CC"/>
                  </a:solidFill>
                  <a:latin typeface="+mj-ea"/>
                  <a:ea typeface="+mj-ea"/>
                  <a:cs typeface="+mn-ea"/>
                  <a:sym typeface="+mn-lt"/>
                </a:rPr>
                <a:t>上海南成都路辅德里</a:t>
              </a:r>
              <a:r>
                <a:rPr lang="en-US" altLang="zh-CN" sz="1400">
                  <a:solidFill>
                    <a:srgbClr val="FFF2CC"/>
                  </a:solidFill>
                  <a:latin typeface="+mj-ea"/>
                  <a:ea typeface="+mj-ea"/>
                  <a:cs typeface="+mn-ea"/>
                  <a:sym typeface="+mn-lt"/>
                </a:rPr>
                <a:t>625</a:t>
              </a:r>
              <a:r>
                <a:rPr lang="zh-CN" altLang="en-US" sz="1400">
                  <a:solidFill>
                    <a:srgbClr val="FFF2CC"/>
                  </a:solidFill>
                  <a:latin typeface="+mj-ea"/>
                  <a:ea typeface="+mj-ea"/>
                  <a:cs typeface="+mn-ea"/>
                  <a:sym typeface="+mn-lt"/>
                </a:rPr>
                <a:t>号</a:t>
              </a:r>
            </a:p>
          </p:txBody>
        </p:sp>
        <p:sp>
          <p:nvSpPr>
            <p:cNvPr id="29" name="TextBox 92"/>
            <p:cNvSpPr txBox="1"/>
            <p:nvPr/>
          </p:nvSpPr>
          <p:spPr>
            <a:xfrm>
              <a:off x="764490" y="2571750"/>
              <a:ext cx="756084" cy="307777"/>
            </a:xfrm>
            <a:prstGeom prst="rect">
              <a:avLst/>
            </a:prstGeom>
            <a:solidFill>
              <a:srgbClr val="9B0D13"/>
            </a:solidFill>
          </p:spPr>
          <p:txBody>
            <a:bodyPr wrap="square" rtlCol="0">
              <a:spAutoFit/>
            </a:bodyPr>
            <a:lstStyle/>
            <a:p>
              <a:pPr algn="ctr"/>
              <a:r>
                <a:rPr lang="zh-CN" altLang="en-US" sz="1400" b="1">
                  <a:solidFill>
                    <a:srgbClr val="FFF2CC"/>
                  </a:solidFill>
                  <a:latin typeface="+mj-ea"/>
                  <a:ea typeface="+mj-ea"/>
                  <a:cs typeface="+mn-ea"/>
                  <a:sym typeface="+mn-lt"/>
                </a:rPr>
                <a:t>地点</a:t>
              </a:r>
              <a:endParaRPr lang="zh-CN" altLang="en-US" sz="1400" b="1" dirty="0">
                <a:solidFill>
                  <a:srgbClr val="FFF2CC"/>
                </a:solidFill>
                <a:latin typeface="+mj-ea"/>
                <a:ea typeface="+mj-ea"/>
                <a:cs typeface="+mn-ea"/>
                <a:sym typeface="+mn-lt"/>
              </a:endParaRPr>
            </a:p>
          </p:txBody>
        </p:sp>
      </p:grpSp>
      <p:sp>
        <p:nvSpPr>
          <p:cNvPr id="40" name="TextBox 8"/>
          <p:cNvSpPr txBox="1"/>
          <p:nvPr/>
        </p:nvSpPr>
        <p:spPr>
          <a:xfrm>
            <a:off x="683568" y="3599607"/>
            <a:ext cx="4896544" cy="461665"/>
          </a:xfrm>
          <a:prstGeom prst="rect">
            <a:avLst/>
          </a:prstGeom>
          <a:noFill/>
        </p:spPr>
        <p:txBody>
          <a:bodyPr wrap="square" rtlCol="0">
            <a:spAutoFit/>
          </a:bodyPr>
          <a:lstStyle/>
          <a:p>
            <a:pPr algn="just"/>
            <a:r>
              <a:rPr lang="en-US" altLang="zh-CN" sz="1200">
                <a:solidFill>
                  <a:srgbClr val="360406"/>
                </a:solidFill>
                <a:latin typeface="+mj-ea"/>
                <a:ea typeface="+mj-ea"/>
                <a:cs typeface="+mn-ea"/>
                <a:sym typeface="+mn-lt"/>
              </a:rPr>
              <a:t>1922</a:t>
            </a:r>
            <a:r>
              <a:rPr lang="zh-CN" altLang="en-US" sz="1200">
                <a:solidFill>
                  <a:srgbClr val="360406"/>
                </a:solidFill>
                <a:latin typeface="+mj-ea"/>
                <a:ea typeface="+mj-ea"/>
                <a:cs typeface="+mn-ea"/>
                <a:sym typeface="+mn-lt"/>
              </a:rPr>
              <a:t>年</a:t>
            </a:r>
            <a:r>
              <a:rPr lang="en-US" altLang="zh-CN" sz="1200">
                <a:solidFill>
                  <a:srgbClr val="360406"/>
                </a:solidFill>
                <a:latin typeface="+mj-ea"/>
                <a:ea typeface="+mj-ea"/>
                <a:cs typeface="+mn-ea"/>
                <a:sym typeface="+mn-lt"/>
              </a:rPr>
              <a:t>7</a:t>
            </a:r>
            <a:r>
              <a:rPr lang="zh-CN" altLang="en-US" sz="1200">
                <a:solidFill>
                  <a:srgbClr val="360406"/>
                </a:solidFill>
                <a:latin typeface="+mj-ea"/>
                <a:ea typeface="+mj-ea"/>
                <a:cs typeface="+mn-ea"/>
                <a:sym typeface="+mn-lt"/>
              </a:rPr>
              <a:t>月在上海召开的中国共产党第二次全国代表大会，讨论和通过了</a:t>
            </a:r>
            <a:r>
              <a:rPr lang="en-US" altLang="zh-CN" sz="1200">
                <a:solidFill>
                  <a:srgbClr val="360406"/>
                </a:solidFill>
                <a:latin typeface="+mj-ea"/>
                <a:ea typeface="+mj-ea"/>
                <a:cs typeface="+mn-ea"/>
                <a:sym typeface="+mn-lt"/>
              </a:rPr>
              <a:t>《</a:t>
            </a:r>
            <a:r>
              <a:rPr lang="zh-CN" altLang="en-US" sz="1200">
                <a:solidFill>
                  <a:srgbClr val="360406"/>
                </a:solidFill>
                <a:latin typeface="+mj-ea"/>
                <a:ea typeface="+mj-ea"/>
                <a:cs typeface="+mn-ea"/>
                <a:sym typeface="+mn-lt"/>
              </a:rPr>
              <a:t>中国共产党章程</a:t>
            </a:r>
            <a:r>
              <a:rPr lang="en-US" altLang="zh-CN" sz="1200">
                <a:solidFill>
                  <a:srgbClr val="360406"/>
                </a:solidFill>
                <a:latin typeface="+mj-ea"/>
                <a:ea typeface="+mj-ea"/>
                <a:cs typeface="+mn-ea"/>
                <a:sym typeface="+mn-lt"/>
              </a:rPr>
              <a:t>》 </a:t>
            </a:r>
            <a:r>
              <a:rPr lang="zh-CN" altLang="en-US" sz="1200">
                <a:solidFill>
                  <a:srgbClr val="360406"/>
                </a:solidFill>
                <a:latin typeface="+mj-ea"/>
                <a:ea typeface="+mj-ea"/>
                <a:cs typeface="+mn-ea"/>
                <a:sym typeface="+mn-lt"/>
              </a:rPr>
              <a:t>，共六章，二十九条。</a:t>
            </a:r>
          </a:p>
        </p:txBody>
      </p:sp>
      <p:sp>
        <p:nvSpPr>
          <p:cNvPr id="41" name="矩形 40"/>
          <p:cNvSpPr/>
          <p:nvPr/>
        </p:nvSpPr>
        <p:spPr>
          <a:xfrm>
            <a:off x="683568" y="4175671"/>
            <a:ext cx="8136904" cy="461665"/>
          </a:xfrm>
          <a:prstGeom prst="rect">
            <a:avLst/>
          </a:prstGeom>
          <a:noFill/>
        </p:spPr>
        <p:txBody>
          <a:bodyPr wrap="square" rtlCol="0">
            <a:spAutoFit/>
          </a:bodyPr>
          <a:lstStyle/>
          <a:p>
            <a:r>
              <a:rPr lang="zh-CN" altLang="en-US" sz="1200" b="1">
                <a:solidFill>
                  <a:srgbClr val="360406"/>
                </a:solidFill>
                <a:latin typeface="+mj-ea"/>
                <a:sym typeface="+mn-lt"/>
              </a:rPr>
              <a:t>章程</a:t>
            </a:r>
            <a:r>
              <a:rPr lang="zh-CN" altLang="en-US" sz="1200">
                <a:solidFill>
                  <a:srgbClr val="360406"/>
                </a:solidFill>
                <a:latin typeface="+mj-ea"/>
                <a:sym typeface="+mn-lt"/>
              </a:rPr>
              <a:t>第一次明确提出了彻底地反对帝国主义和反对封建主义的民主革命纲领，即党的最低纲领；第一次详尽地规定了党员条件和入党手续，对党的组织原则、组织机构、党的纪律和制度，作了具体的规定。</a:t>
            </a:r>
            <a:endParaRPr lang="zh-CN" altLang="en-US" sz="1200" dirty="0">
              <a:solidFill>
                <a:srgbClr val="360406"/>
              </a:solidFill>
              <a:latin typeface="+mj-ea"/>
              <a:sym typeface="+mn-lt"/>
            </a:endParaRPr>
          </a:p>
        </p:txBody>
      </p:sp>
      <p:pic>
        <p:nvPicPr>
          <p:cNvPr id="6" name="图片 5"/>
          <p:cNvPicPr>
            <a:picLocks noChangeAspect="1"/>
          </p:cNvPicPr>
          <p:nvPr/>
        </p:nvPicPr>
        <p:blipFill>
          <a:blip r:embed="rId3" cstate="email"/>
          <a:stretch>
            <a:fillRect/>
          </a:stretch>
        </p:blipFill>
        <p:spPr>
          <a:xfrm>
            <a:off x="5940152" y="1563638"/>
            <a:ext cx="2808312" cy="2044247"/>
          </a:xfrm>
          <a:prstGeom prst="rect">
            <a:avLst/>
          </a:prstGeom>
          <a:ln w="19050">
            <a:solidFill>
              <a:srgbClr val="9B0D13"/>
            </a:solidFill>
          </a:ln>
        </p:spPr>
      </p:pic>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par>
                          <p:cTn id="10" fill="hold">
                            <p:stCondLst>
                              <p:cond delay="500"/>
                            </p:stCondLst>
                            <p:childTnLst>
                              <p:par>
                                <p:cTn id="11" presetID="2" presetClass="entr" presetSubtype="8"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additive="base">
                                        <p:cTn id="13" dur="500" fill="hold"/>
                                        <p:tgtEl>
                                          <p:spTgt spid="23"/>
                                        </p:tgtEl>
                                        <p:attrNameLst>
                                          <p:attrName>ppt_x</p:attrName>
                                        </p:attrNameLst>
                                      </p:cBhvr>
                                      <p:tavLst>
                                        <p:tav tm="0">
                                          <p:val>
                                            <p:strVal val="0-#ppt_w/2"/>
                                          </p:val>
                                        </p:tav>
                                        <p:tav tm="100000">
                                          <p:val>
                                            <p:strVal val="#ppt_x"/>
                                          </p:val>
                                        </p:tav>
                                      </p:tavLst>
                                    </p:anim>
                                    <p:anim calcmode="lin" valueType="num">
                                      <p:cBhvr additive="base">
                                        <p:cTn id="14" dur="500" fill="hold"/>
                                        <p:tgtEl>
                                          <p:spTgt spid="23"/>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2" presetClass="entr" presetSubtype="8"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0-#ppt_w/2"/>
                                          </p:val>
                                        </p:tav>
                                        <p:tav tm="100000">
                                          <p:val>
                                            <p:strVal val="#ppt_x"/>
                                          </p:val>
                                        </p:tav>
                                      </p:tavLst>
                                    </p:anim>
                                    <p:anim calcmode="lin" valueType="num">
                                      <p:cBhvr additive="base">
                                        <p:cTn id="19" dur="500" fill="hold"/>
                                        <p:tgtEl>
                                          <p:spTgt spid="2"/>
                                        </p:tgtEl>
                                        <p:attrNameLst>
                                          <p:attrName>ppt_y</p:attrName>
                                        </p:attrNameLst>
                                      </p:cBhvr>
                                      <p:tavLst>
                                        <p:tav tm="0">
                                          <p:val>
                                            <p:strVal val="#ppt_y"/>
                                          </p:val>
                                        </p:tav>
                                        <p:tav tm="100000">
                                          <p:val>
                                            <p:strVal val="#ppt_y"/>
                                          </p:val>
                                        </p:tav>
                                      </p:tavLst>
                                    </p:anim>
                                  </p:childTnLst>
                                </p:cTn>
                              </p:par>
                            </p:childTnLst>
                          </p:cTn>
                        </p:par>
                        <p:par>
                          <p:cTn id="20" fill="hold">
                            <p:stCondLst>
                              <p:cond delay="1500"/>
                            </p:stCondLst>
                            <p:childTnLst>
                              <p:par>
                                <p:cTn id="21" presetID="2" presetClass="entr" presetSubtype="8"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0-#ppt_w/2"/>
                                          </p:val>
                                        </p:tav>
                                        <p:tav tm="100000">
                                          <p:val>
                                            <p:strVal val="#ppt_x"/>
                                          </p:val>
                                        </p:tav>
                                      </p:tavLst>
                                    </p:anim>
                                    <p:anim calcmode="lin" valueType="num">
                                      <p:cBhvr additive="base">
                                        <p:cTn id="24" dur="500" fill="hold"/>
                                        <p:tgtEl>
                                          <p:spTgt spid="4"/>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2" presetClass="entr" presetSubtype="8" fill="hold" grpId="0" nodeType="afterEffect">
                                  <p:stCondLst>
                                    <p:cond delay="0"/>
                                  </p:stCondLst>
                                  <p:childTnLst>
                                    <p:set>
                                      <p:cBhvr>
                                        <p:cTn id="27" dur="1" fill="hold">
                                          <p:stCondLst>
                                            <p:cond delay="0"/>
                                          </p:stCondLst>
                                        </p:cTn>
                                        <p:tgtEl>
                                          <p:spTgt spid="25"/>
                                        </p:tgtEl>
                                        <p:attrNameLst>
                                          <p:attrName>style.visibility</p:attrName>
                                        </p:attrNameLst>
                                      </p:cBhvr>
                                      <p:to>
                                        <p:strVal val="visible"/>
                                      </p:to>
                                    </p:set>
                                    <p:anim calcmode="lin" valueType="num">
                                      <p:cBhvr additive="base">
                                        <p:cTn id="28" dur="500" fill="hold"/>
                                        <p:tgtEl>
                                          <p:spTgt spid="25"/>
                                        </p:tgtEl>
                                        <p:attrNameLst>
                                          <p:attrName>ppt_x</p:attrName>
                                        </p:attrNameLst>
                                      </p:cBhvr>
                                      <p:tavLst>
                                        <p:tav tm="0">
                                          <p:val>
                                            <p:strVal val="0-#ppt_w/2"/>
                                          </p:val>
                                        </p:tav>
                                        <p:tav tm="100000">
                                          <p:val>
                                            <p:strVal val="#ppt_x"/>
                                          </p:val>
                                        </p:tav>
                                      </p:tavLst>
                                    </p:anim>
                                    <p:anim calcmode="lin" valueType="num">
                                      <p:cBhvr additive="base">
                                        <p:cTn id="29" dur="500" fill="hold"/>
                                        <p:tgtEl>
                                          <p:spTgt spid="25"/>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additive="base">
                                        <p:cTn id="33" dur="500" fill="hold"/>
                                        <p:tgtEl>
                                          <p:spTgt spid="6"/>
                                        </p:tgtEl>
                                        <p:attrNameLst>
                                          <p:attrName>ppt_x</p:attrName>
                                        </p:attrNameLst>
                                      </p:cBhvr>
                                      <p:tavLst>
                                        <p:tav tm="0">
                                          <p:val>
                                            <p:strVal val="1+#ppt_w/2"/>
                                          </p:val>
                                        </p:tav>
                                        <p:tav tm="100000">
                                          <p:val>
                                            <p:strVal val="#ppt_x"/>
                                          </p:val>
                                        </p:tav>
                                      </p:tavLst>
                                    </p:anim>
                                    <p:anim calcmode="lin" valueType="num">
                                      <p:cBhvr additive="base">
                                        <p:cTn id="34" dur="500" fill="hold"/>
                                        <p:tgtEl>
                                          <p:spTgt spid="6"/>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40"/>
                                        </p:tgtEl>
                                        <p:attrNameLst>
                                          <p:attrName>style.visibility</p:attrName>
                                        </p:attrNameLst>
                                      </p:cBhvr>
                                      <p:to>
                                        <p:strVal val="visible"/>
                                      </p:to>
                                    </p:set>
                                    <p:animEffect transition="in" filter="fade">
                                      <p:cBhvr>
                                        <p:cTn id="38" dur="500"/>
                                        <p:tgtEl>
                                          <p:spTgt spid="40"/>
                                        </p:tgtEl>
                                      </p:cBhvr>
                                    </p:animEffect>
                                    <p:anim calcmode="lin" valueType="num">
                                      <p:cBhvr>
                                        <p:cTn id="39" dur="500" fill="hold"/>
                                        <p:tgtEl>
                                          <p:spTgt spid="40"/>
                                        </p:tgtEl>
                                        <p:attrNameLst>
                                          <p:attrName>ppt_x</p:attrName>
                                        </p:attrNameLst>
                                      </p:cBhvr>
                                      <p:tavLst>
                                        <p:tav tm="0">
                                          <p:val>
                                            <p:strVal val="#ppt_x"/>
                                          </p:val>
                                        </p:tav>
                                        <p:tav tm="100000">
                                          <p:val>
                                            <p:strVal val="#ppt_x"/>
                                          </p:val>
                                        </p:tav>
                                      </p:tavLst>
                                    </p:anim>
                                    <p:anim calcmode="lin" valueType="num">
                                      <p:cBhvr>
                                        <p:cTn id="40" dur="500" fill="hold"/>
                                        <p:tgtEl>
                                          <p:spTgt spid="40"/>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500"/>
                                        <p:tgtEl>
                                          <p:spTgt spid="41"/>
                                        </p:tgtEl>
                                      </p:cBhvr>
                                    </p:animEffect>
                                    <p:anim calcmode="lin" valueType="num">
                                      <p:cBhvr>
                                        <p:cTn id="45" dur="500" fill="hold"/>
                                        <p:tgtEl>
                                          <p:spTgt spid="41"/>
                                        </p:tgtEl>
                                        <p:attrNameLst>
                                          <p:attrName>ppt_x</p:attrName>
                                        </p:attrNameLst>
                                      </p:cBhvr>
                                      <p:tavLst>
                                        <p:tav tm="0">
                                          <p:val>
                                            <p:strVal val="#ppt_x"/>
                                          </p:val>
                                        </p:tav>
                                        <p:tav tm="100000">
                                          <p:val>
                                            <p:strVal val="#ppt_x"/>
                                          </p:val>
                                        </p:tav>
                                      </p:tavLst>
                                    </p:anim>
                                    <p:anim calcmode="lin" valueType="num">
                                      <p:cBhvr>
                                        <p:cTn id="46" dur="500" fill="hold"/>
                                        <p:tgtEl>
                                          <p:spTgt spid="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3" grpId="0"/>
      <p:bldP spid="25" grpId="0"/>
      <p:bldP spid="40" grpId="0"/>
      <p:bldP spid="4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4294967295"/>
          </p:nvPr>
        </p:nvSpPr>
        <p:spPr>
          <a:xfrm>
            <a:off x="755576" y="292863"/>
            <a:ext cx="4577302" cy="584775"/>
          </a:xfrm>
          <a:prstGeom prst="rect">
            <a:avLst/>
          </a:prstGeom>
          <a:noFill/>
          <a:effectLst/>
        </p:spPr>
        <p:txBody>
          <a:bodyPr wrap="square" rtlCol="0">
            <a:spAutoFit/>
          </a:bodyPr>
          <a:lstStyle/>
          <a:p>
            <a:pPr marL="0" indent="0">
              <a:buNone/>
            </a:pPr>
            <a:r>
              <a:rPr lang="zh-CN" altLang="en-US" dirty="0">
                <a:gradFill>
                  <a:gsLst>
                    <a:gs pos="60000">
                      <a:srgbClr val="FCCE5A"/>
                    </a:gs>
                    <a:gs pos="30000">
                      <a:schemeClr val="bg1"/>
                    </a:gs>
                    <a:gs pos="87000">
                      <a:schemeClr val="bg1"/>
                    </a:gs>
                  </a:gsLst>
                  <a:lin ang="5400000" scaled="1"/>
                </a:gradFill>
                <a:effectLst>
                  <a:outerShdw blurRad="50800" dist="50800" dir="5400000" algn="ctr" rotWithShape="0">
                    <a:srgbClr val="800000"/>
                  </a:outerShdw>
                </a:effectLst>
                <a:latin typeface="+mj-ea"/>
                <a:ea typeface="+mj-ea"/>
                <a:cs typeface="+mn-ea"/>
                <a:sym typeface="+mn-lt"/>
              </a:rPr>
              <a:t>党章的五大里程碑</a:t>
            </a:r>
          </a:p>
        </p:txBody>
      </p:sp>
      <p:grpSp>
        <p:nvGrpSpPr>
          <p:cNvPr id="2" name="组合 1"/>
          <p:cNvGrpSpPr/>
          <p:nvPr/>
        </p:nvGrpSpPr>
        <p:grpSpPr>
          <a:xfrm>
            <a:off x="611560" y="1347614"/>
            <a:ext cx="1370816" cy="3580302"/>
            <a:chOff x="611560" y="1347614"/>
            <a:chExt cx="1370816" cy="3580302"/>
          </a:xfrm>
        </p:grpSpPr>
        <p:sp>
          <p:nvSpPr>
            <p:cNvPr id="14" name="椭圆 13"/>
            <p:cNvSpPr/>
            <p:nvPr/>
          </p:nvSpPr>
          <p:spPr>
            <a:xfrm>
              <a:off x="780180" y="1819157"/>
              <a:ext cx="1140314" cy="1141059"/>
            </a:xfrm>
            <a:prstGeom prst="ellipse">
              <a:avLst/>
            </a:prstGeom>
            <a:noFill/>
            <a:ln w="19050">
              <a:solidFill>
                <a:srgbClr val="9B0D1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5000">
                  <a:solidFill>
                    <a:srgbClr val="9B0D13"/>
                  </a:solidFill>
                  <a:latin typeface="+mj-ea"/>
                  <a:ea typeface="+mj-ea"/>
                </a:rPr>
                <a:t>1</a:t>
              </a:r>
              <a:endParaRPr lang="zh-CN" altLang="en-US" sz="5000">
                <a:solidFill>
                  <a:srgbClr val="9B0D13"/>
                </a:solidFill>
                <a:latin typeface="+mj-ea"/>
                <a:ea typeface="+mj-ea"/>
              </a:endParaRPr>
            </a:p>
          </p:txBody>
        </p:sp>
        <p:grpSp>
          <p:nvGrpSpPr>
            <p:cNvPr id="25" name="组合 24"/>
            <p:cNvGrpSpPr/>
            <p:nvPr/>
          </p:nvGrpSpPr>
          <p:grpSpPr>
            <a:xfrm>
              <a:off x="1350528" y="1347614"/>
              <a:ext cx="631848" cy="472346"/>
              <a:chOff x="1888599" y="1275606"/>
              <a:chExt cx="674266" cy="504056"/>
            </a:xfrm>
          </p:grpSpPr>
          <p:grpSp>
            <p:nvGrpSpPr>
              <p:cNvPr id="20" name="组合 19"/>
              <p:cNvGrpSpPr/>
              <p:nvPr/>
            </p:nvGrpSpPr>
            <p:grpSpPr>
              <a:xfrm>
                <a:off x="1907703" y="1275606"/>
                <a:ext cx="648073" cy="504056"/>
                <a:chOff x="1907703" y="1275606"/>
                <a:chExt cx="648073" cy="504056"/>
              </a:xfrm>
            </p:grpSpPr>
            <p:sp>
              <p:nvSpPr>
                <p:cNvPr id="15" name="波形 14"/>
                <p:cNvSpPr/>
                <p:nvPr/>
              </p:nvSpPr>
              <p:spPr>
                <a:xfrm>
                  <a:off x="1907704" y="1275606"/>
                  <a:ext cx="648072" cy="360040"/>
                </a:xfrm>
                <a:prstGeom prst="wave">
                  <a:avLst/>
                </a:prstGeom>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9" name="矩形 18"/>
                <p:cNvSpPr/>
                <p:nvPr/>
              </p:nvSpPr>
              <p:spPr>
                <a:xfrm>
                  <a:off x="1907703" y="1347614"/>
                  <a:ext cx="19516" cy="432048"/>
                </a:xfrm>
                <a:prstGeom prst="rect">
                  <a:avLst/>
                </a:prstGeom>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
            <p:nvSpPr>
              <p:cNvPr id="21" name="矩形 20"/>
              <p:cNvSpPr/>
              <p:nvPr/>
            </p:nvSpPr>
            <p:spPr>
              <a:xfrm>
                <a:off x="1888599" y="1295226"/>
                <a:ext cx="338554" cy="276999"/>
              </a:xfrm>
              <a:prstGeom prst="rect">
                <a:avLst/>
              </a:prstGeom>
            </p:spPr>
            <p:txBody>
              <a:bodyPr wrap="none">
                <a:spAutoFit/>
              </a:bodyPr>
              <a:lstStyle/>
              <a:p>
                <a:pPr algn="ctr"/>
                <a:r>
                  <a:rPr lang="zh-CN" altLang="en-US" sz="1200">
                    <a:solidFill>
                      <a:srgbClr val="FFF2CC"/>
                    </a:solidFill>
                    <a:latin typeface="+mj-ea"/>
                    <a:cs typeface="+mn-ea"/>
                    <a:sym typeface="+mn-lt"/>
                  </a:rPr>
                  <a:t>里</a:t>
                </a:r>
                <a:endParaRPr lang="zh-CN" altLang="en-US" sz="1200" dirty="0">
                  <a:solidFill>
                    <a:srgbClr val="FFF2CC"/>
                  </a:solidFill>
                  <a:latin typeface="+mj-ea"/>
                  <a:cs typeface="+mn-ea"/>
                  <a:sym typeface="+mn-lt"/>
                </a:endParaRPr>
              </a:p>
            </p:txBody>
          </p:sp>
          <p:sp>
            <p:nvSpPr>
              <p:cNvPr id="23" name="矩形 22"/>
              <p:cNvSpPr/>
              <p:nvPr/>
            </p:nvSpPr>
            <p:spPr>
              <a:xfrm>
                <a:off x="2057646" y="1316658"/>
                <a:ext cx="338554" cy="276999"/>
              </a:xfrm>
              <a:prstGeom prst="rect">
                <a:avLst/>
              </a:prstGeom>
            </p:spPr>
            <p:txBody>
              <a:bodyPr wrap="none">
                <a:spAutoFit/>
              </a:bodyPr>
              <a:lstStyle/>
              <a:p>
                <a:pPr algn="ctr"/>
                <a:r>
                  <a:rPr lang="zh-CN" altLang="en-US" sz="1200">
                    <a:solidFill>
                      <a:srgbClr val="FFF2CC"/>
                    </a:solidFill>
                    <a:latin typeface="+mj-ea"/>
                    <a:cs typeface="+mn-ea"/>
                    <a:sym typeface="+mn-lt"/>
                  </a:rPr>
                  <a:t>程</a:t>
                </a:r>
                <a:endParaRPr lang="zh-CN" altLang="en-US" sz="1200">
                  <a:solidFill>
                    <a:srgbClr val="FFF2CC"/>
                  </a:solidFill>
                </a:endParaRPr>
              </a:p>
            </p:txBody>
          </p:sp>
          <p:sp>
            <p:nvSpPr>
              <p:cNvPr id="24" name="矩形 23"/>
              <p:cNvSpPr/>
              <p:nvPr/>
            </p:nvSpPr>
            <p:spPr>
              <a:xfrm>
                <a:off x="2224311" y="1352376"/>
                <a:ext cx="338554" cy="276999"/>
              </a:xfrm>
              <a:prstGeom prst="rect">
                <a:avLst/>
              </a:prstGeom>
            </p:spPr>
            <p:txBody>
              <a:bodyPr wrap="none">
                <a:spAutoFit/>
              </a:bodyPr>
              <a:lstStyle/>
              <a:p>
                <a:pPr algn="ctr"/>
                <a:r>
                  <a:rPr lang="zh-CN" altLang="en-US" sz="1200">
                    <a:solidFill>
                      <a:srgbClr val="FFF2CC"/>
                    </a:solidFill>
                    <a:latin typeface="+mj-ea"/>
                    <a:cs typeface="+mn-ea"/>
                    <a:sym typeface="+mn-lt"/>
                  </a:rPr>
                  <a:t>碑</a:t>
                </a:r>
                <a:endParaRPr lang="zh-CN" altLang="en-US" sz="1200">
                  <a:solidFill>
                    <a:srgbClr val="FFF2CC"/>
                  </a:solidFill>
                </a:endParaRPr>
              </a:p>
            </p:txBody>
          </p:sp>
        </p:grpSp>
        <p:cxnSp>
          <p:nvCxnSpPr>
            <p:cNvPr id="29" name="直接箭头连接符 28"/>
            <p:cNvCxnSpPr/>
            <p:nvPr/>
          </p:nvCxnSpPr>
          <p:spPr>
            <a:xfrm>
              <a:off x="1320003" y="2966282"/>
              <a:ext cx="0" cy="1097280"/>
            </a:xfrm>
            <a:prstGeom prst="straightConnector1">
              <a:avLst/>
            </a:prstGeom>
            <a:ln w="19050">
              <a:prstDash val="sysDot"/>
              <a:tailEnd type="stealth" w="lg" len="lg"/>
            </a:ln>
          </p:spPr>
          <p:style>
            <a:lnRef idx="1">
              <a:schemeClr val="accent1"/>
            </a:lnRef>
            <a:fillRef idx="0">
              <a:schemeClr val="accent1"/>
            </a:fillRef>
            <a:effectRef idx="0">
              <a:schemeClr val="accent1"/>
            </a:effectRef>
            <a:fontRef idx="minor">
              <a:schemeClr val="tx1"/>
            </a:fontRef>
          </p:style>
        </p:cxnSp>
        <p:sp>
          <p:nvSpPr>
            <p:cNvPr id="60" name="矩形 59"/>
            <p:cNvSpPr/>
            <p:nvPr/>
          </p:nvSpPr>
          <p:spPr>
            <a:xfrm>
              <a:off x="611560" y="4445209"/>
              <a:ext cx="1349409" cy="209440"/>
            </a:xfrm>
            <a:prstGeom prst="rect">
              <a:avLst/>
            </a:prstGeom>
            <a:solidFill>
              <a:srgbClr val="9B0D13"/>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solidFill>
                    <a:srgbClr val="FFF2CC"/>
                  </a:solidFill>
                  <a:latin typeface="+mj-ea"/>
                  <a:ea typeface="+mj-ea"/>
                  <a:cs typeface="+mn-ea"/>
                  <a:sym typeface="+mn-lt"/>
                </a:rPr>
                <a:t>二大党章</a:t>
              </a:r>
            </a:p>
          </p:txBody>
        </p:sp>
        <p:sp>
          <p:nvSpPr>
            <p:cNvPr id="61" name="TextBox 67"/>
            <p:cNvSpPr txBox="1"/>
            <p:nvPr/>
          </p:nvSpPr>
          <p:spPr>
            <a:xfrm>
              <a:off x="712702" y="4169643"/>
              <a:ext cx="1147125" cy="307777"/>
            </a:xfrm>
            <a:prstGeom prst="rect">
              <a:avLst/>
            </a:prstGeom>
            <a:noFill/>
          </p:spPr>
          <p:txBody>
            <a:bodyPr wrap="square" rtlCol="0">
              <a:spAutoFit/>
            </a:bodyPr>
            <a:lstStyle/>
            <a:p>
              <a:pPr algn="ctr"/>
              <a:r>
                <a:rPr lang="en-US" altLang="zh-CN" sz="1400" dirty="0">
                  <a:solidFill>
                    <a:srgbClr val="360406"/>
                  </a:solidFill>
                  <a:latin typeface="+mj-ea"/>
                  <a:ea typeface="+mj-ea"/>
                  <a:cs typeface="+mn-ea"/>
                  <a:sym typeface="+mn-lt"/>
                </a:rPr>
                <a:t>1922·</a:t>
              </a:r>
              <a:r>
                <a:rPr lang="zh-CN" altLang="en-US" sz="1400" dirty="0">
                  <a:solidFill>
                    <a:srgbClr val="360406"/>
                  </a:solidFill>
                  <a:latin typeface="+mj-ea"/>
                  <a:ea typeface="+mj-ea"/>
                  <a:cs typeface="+mn-ea"/>
                  <a:sym typeface="+mn-lt"/>
                </a:rPr>
                <a:t>上海</a:t>
              </a:r>
            </a:p>
          </p:txBody>
        </p:sp>
        <p:sp>
          <p:nvSpPr>
            <p:cNvPr id="62" name="矩形 61"/>
            <p:cNvSpPr/>
            <p:nvPr/>
          </p:nvSpPr>
          <p:spPr>
            <a:xfrm>
              <a:off x="611560" y="4681695"/>
              <a:ext cx="1349409" cy="246221"/>
            </a:xfrm>
            <a:prstGeom prst="rect">
              <a:avLst/>
            </a:prstGeom>
          </p:spPr>
          <p:txBody>
            <a:bodyPr wrap="square">
              <a:spAutoFit/>
            </a:bodyPr>
            <a:lstStyle/>
            <a:p>
              <a:pPr algn="ctr"/>
              <a:r>
                <a:rPr lang="zh-CN" altLang="en-US" sz="1000" dirty="0">
                  <a:solidFill>
                    <a:srgbClr val="360406"/>
                  </a:solidFill>
                  <a:latin typeface="+mj-ea"/>
                  <a:ea typeface="+mj-ea"/>
                  <a:cs typeface="+mn-ea"/>
                  <a:sym typeface="+mn-lt"/>
                </a:rPr>
                <a:t>第一</a:t>
              </a:r>
              <a:r>
                <a:rPr lang="zh-CN" altLang="en-US" sz="1000">
                  <a:solidFill>
                    <a:srgbClr val="360406"/>
                  </a:solidFill>
                  <a:latin typeface="+mj-ea"/>
                  <a:ea typeface="+mj-ea"/>
                  <a:cs typeface="+mn-ea"/>
                  <a:sym typeface="+mn-lt"/>
                </a:rPr>
                <a:t>个正式</a:t>
              </a:r>
              <a:r>
                <a:rPr lang="en-US" altLang="zh-CN" sz="1000">
                  <a:solidFill>
                    <a:srgbClr val="360406"/>
                  </a:solidFill>
                  <a:latin typeface="+mj-ea"/>
                  <a:ea typeface="+mj-ea"/>
                  <a:cs typeface="+mn-ea"/>
                  <a:sym typeface="+mn-lt"/>
                </a:rPr>
                <a:t>《</a:t>
              </a:r>
              <a:r>
                <a:rPr lang="zh-CN" altLang="en-US" sz="1000" dirty="0">
                  <a:solidFill>
                    <a:srgbClr val="360406"/>
                  </a:solidFill>
                  <a:latin typeface="+mj-ea"/>
                  <a:ea typeface="+mj-ea"/>
                  <a:cs typeface="+mn-ea"/>
                  <a:sym typeface="+mn-lt"/>
                </a:rPr>
                <a:t>党章</a:t>
              </a:r>
              <a:r>
                <a:rPr lang="en-US" altLang="zh-CN" sz="1000" dirty="0">
                  <a:solidFill>
                    <a:srgbClr val="360406"/>
                  </a:solidFill>
                  <a:latin typeface="+mj-ea"/>
                  <a:ea typeface="+mj-ea"/>
                  <a:cs typeface="+mn-ea"/>
                  <a:sym typeface="+mn-lt"/>
                </a:rPr>
                <a:t>》</a:t>
              </a:r>
              <a:endParaRPr lang="zh-CN" altLang="en-US" sz="1000" dirty="0">
                <a:solidFill>
                  <a:srgbClr val="360406"/>
                </a:solidFill>
                <a:latin typeface="+mj-ea"/>
                <a:ea typeface="+mj-ea"/>
                <a:cs typeface="+mn-ea"/>
                <a:sym typeface="+mn-lt"/>
              </a:endParaRPr>
            </a:p>
          </p:txBody>
        </p:sp>
      </p:grpSp>
      <p:grpSp>
        <p:nvGrpSpPr>
          <p:cNvPr id="4" name="组合 3"/>
          <p:cNvGrpSpPr/>
          <p:nvPr/>
        </p:nvGrpSpPr>
        <p:grpSpPr>
          <a:xfrm>
            <a:off x="2240721" y="2031690"/>
            <a:ext cx="1370816" cy="3050115"/>
            <a:chOff x="2240721" y="2031690"/>
            <a:chExt cx="1370816" cy="3050115"/>
          </a:xfrm>
        </p:grpSpPr>
        <p:sp>
          <p:nvSpPr>
            <p:cNvPr id="89" name="椭圆 88"/>
            <p:cNvSpPr/>
            <p:nvPr/>
          </p:nvSpPr>
          <p:spPr>
            <a:xfrm>
              <a:off x="2409341" y="2503233"/>
              <a:ext cx="1140314" cy="1141059"/>
            </a:xfrm>
            <a:prstGeom prst="ellipse">
              <a:avLst/>
            </a:prstGeom>
            <a:noFill/>
            <a:ln w="19050">
              <a:solidFill>
                <a:srgbClr val="9B0D1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5000">
                  <a:solidFill>
                    <a:srgbClr val="9B0D13"/>
                  </a:solidFill>
                  <a:latin typeface="+mj-ea"/>
                  <a:ea typeface="+mj-ea"/>
                </a:rPr>
                <a:t>2</a:t>
              </a:r>
              <a:endParaRPr lang="zh-CN" altLang="en-US" sz="5000">
                <a:solidFill>
                  <a:srgbClr val="9B0D13"/>
                </a:solidFill>
                <a:latin typeface="+mj-ea"/>
                <a:ea typeface="+mj-ea"/>
              </a:endParaRPr>
            </a:p>
          </p:txBody>
        </p:sp>
        <p:grpSp>
          <p:nvGrpSpPr>
            <p:cNvPr id="95" name="组合 94"/>
            <p:cNvGrpSpPr/>
            <p:nvPr/>
          </p:nvGrpSpPr>
          <p:grpSpPr>
            <a:xfrm>
              <a:off x="2979689" y="2031690"/>
              <a:ext cx="631848" cy="472346"/>
              <a:chOff x="1888599" y="1275606"/>
              <a:chExt cx="674266" cy="504056"/>
            </a:xfrm>
          </p:grpSpPr>
          <p:grpSp>
            <p:nvGrpSpPr>
              <p:cNvPr id="109" name="组合 108"/>
              <p:cNvGrpSpPr/>
              <p:nvPr/>
            </p:nvGrpSpPr>
            <p:grpSpPr>
              <a:xfrm>
                <a:off x="1907703" y="1275606"/>
                <a:ext cx="648073" cy="504056"/>
                <a:chOff x="1907703" y="1275606"/>
                <a:chExt cx="648073" cy="504056"/>
              </a:xfrm>
            </p:grpSpPr>
            <p:sp>
              <p:nvSpPr>
                <p:cNvPr id="113" name="波形 112"/>
                <p:cNvSpPr/>
                <p:nvPr/>
              </p:nvSpPr>
              <p:spPr>
                <a:xfrm>
                  <a:off x="1907704" y="1275606"/>
                  <a:ext cx="648072" cy="360040"/>
                </a:xfrm>
                <a:prstGeom prst="wave">
                  <a:avLst/>
                </a:prstGeom>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14" name="矩形 113"/>
                <p:cNvSpPr/>
                <p:nvPr/>
              </p:nvSpPr>
              <p:spPr>
                <a:xfrm>
                  <a:off x="1907703" y="1347614"/>
                  <a:ext cx="19516" cy="432048"/>
                </a:xfrm>
                <a:prstGeom prst="rect">
                  <a:avLst/>
                </a:prstGeom>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
            <p:nvSpPr>
              <p:cNvPr id="110" name="矩形 109"/>
              <p:cNvSpPr/>
              <p:nvPr/>
            </p:nvSpPr>
            <p:spPr>
              <a:xfrm>
                <a:off x="1888599" y="1295226"/>
                <a:ext cx="338554" cy="276999"/>
              </a:xfrm>
              <a:prstGeom prst="rect">
                <a:avLst/>
              </a:prstGeom>
            </p:spPr>
            <p:txBody>
              <a:bodyPr wrap="none">
                <a:spAutoFit/>
              </a:bodyPr>
              <a:lstStyle/>
              <a:p>
                <a:pPr algn="ctr"/>
                <a:r>
                  <a:rPr lang="zh-CN" altLang="en-US" sz="1200">
                    <a:solidFill>
                      <a:srgbClr val="FFF2CC"/>
                    </a:solidFill>
                    <a:latin typeface="+mj-ea"/>
                    <a:cs typeface="+mn-ea"/>
                    <a:sym typeface="+mn-lt"/>
                  </a:rPr>
                  <a:t>里</a:t>
                </a:r>
                <a:endParaRPr lang="zh-CN" altLang="en-US" sz="1200" dirty="0">
                  <a:solidFill>
                    <a:srgbClr val="FFF2CC"/>
                  </a:solidFill>
                  <a:latin typeface="+mj-ea"/>
                  <a:cs typeface="+mn-ea"/>
                  <a:sym typeface="+mn-lt"/>
                </a:endParaRPr>
              </a:p>
            </p:txBody>
          </p:sp>
          <p:sp>
            <p:nvSpPr>
              <p:cNvPr id="111" name="矩形 110"/>
              <p:cNvSpPr/>
              <p:nvPr/>
            </p:nvSpPr>
            <p:spPr>
              <a:xfrm>
                <a:off x="2057646" y="1316658"/>
                <a:ext cx="338554" cy="276999"/>
              </a:xfrm>
              <a:prstGeom prst="rect">
                <a:avLst/>
              </a:prstGeom>
            </p:spPr>
            <p:txBody>
              <a:bodyPr wrap="none">
                <a:spAutoFit/>
              </a:bodyPr>
              <a:lstStyle/>
              <a:p>
                <a:pPr algn="ctr"/>
                <a:r>
                  <a:rPr lang="zh-CN" altLang="en-US" sz="1200">
                    <a:solidFill>
                      <a:srgbClr val="FFF2CC"/>
                    </a:solidFill>
                    <a:latin typeface="+mj-ea"/>
                    <a:cs typeface="+mn-ea"/>
                    <a:sym typeface="+mn-lt"/>
                  </a:rPr>
                  <a:t>程</a:t>
                </a:r>
                <a:endParaRPr lang="zh-CN" altLang="en-US" sz="1200">
                  <a:solidFill>
                    <a:srgbClr val="FFF2CC"/>
                  </a:solidFill>
                </a:endParaRPr>
              </a:p>
            </p:txBody>
          </p:sp>
          <p:sp>
            <p:nvSpPr>
              <p:cNvPr id="112" name="矩形 111"/>
              <p:cNvSpPr/>
              <p:nvPr/>
            </p:nvSpPr>
            <p:spPr>
              <a:xfrm>
                <a:off x="2224311" y="1352376"/>
                <a:ext cx="338554" cy="276999"/>
              </a:xfrm>
              <a:prstGeom prst="rect">
                <a:avLst/>
              </a:prstGeom>
            </p:spPr>
            <p:txBody>
              <a:bodyPr wrap="none">
                <a:spAutoFit/>
              </a:bodyPr>
              <a:lstStyle/>
              <a:p>
                <a:pPr algn="ctr"/>
                <a:r>
                  <a:rPr lang="zh-CN" altLang="en-US" sz="1200">
                    <a:solidFill>
                      <a:srgbClr val="FFF2CC"/>
                    </a:solidFill>
                    <a:latin typeface="+mj-ea"/>
                    <a:cs typeface="+mn-ea"/>
                    <a:sym typeface="+mn-lt"/>
                  </a:rPr>
                  <a:t>碑</a:t>
                </a:r>
                <a:endParaRPr lang="zh-CN" altLang="en-US" sz="1200">
                  <a:solidFill>
                    <a:srgbClr val="FFF2CC"/>
                  </a:solidFill>
                </a:endParaRPr>
              </a:p>
            </p:txBody>
          </p:sp>
        </p:grpSp>
        <p:cxnSp>
          <p:nvCxnSpPr>
            <p:cNvPr id="105" name="直接箭头连接符 104"/>
            <p:cNvCxnSpPr/>
            <p:nvPr/>
          </p:nvCxnSpPr>
          <p:spPr>
            <a:xfrm>
              <a:off x="2949164" y="3650358"/>
              <a:ext cx="0" cy="472346"/>
            </a:xfrm>
            <a:prstGeom prst="straightConnector1">
              <a:avLst/>
            </a:prstGeom>
            <a:ln w="19050">
              <a:prstDash val="sysDot"/>
              <a:tailEnd type="stealth" w="lg" len="lg"/>
            </a:ln>
          </p:spPr>
          <p:style>
            <a:lnRef idx="1">
              <a:schemeClr val="accent1"/>
            </a:lnRef>
            <a:fillRef idx="0">
              <a:schemeClr val="accent1"/>
            </a:fillRef>
            <a:effectRef idx="0">
              <a:schemeClr val="accent1"/>
            </a:effectRef>
            <a:fontRef idx="minor">
              <a:schemeClr val="tx1"/>
            </a:fontRef>
          </p:style>
        </p:cxnSp>
        <p:sp>
          <p:nvSpPr>
            <p:cNvPr id="106" name="矩形 105"/>
            <p:cNvSpPr/>
            <p:nvPr/>
          </p:nvSpPr>
          <p:spPr>
            <a:xfrm>
              <a:off x="2240721" y="4445209"/>
              <a:ext cx="1349409" cy="209440"/>
            </a:xfrm>
            <a:prstGeom prst="rect">
              <a:avLst/>
            </a:prstGeom>
            <a:solidFill>
              <a:srgbClr val="9B0D13"/>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a:solidFill>
                    <a:srgbClr val="FFF2CC"/>
                  </a:solidFill>
                  <a:latin typeface="+mj-ea"/>
                  <a:cs typeface="+mn-ea"/>
                  <a:sym typeface="+mn-lt"/>
                </a:rPr>
                <a:t>五大党章</a:t>
              </a:r>
              <a:endParaRPr lang="zh-CN" altLang="en-US" sz="1200" b="1" dirty="0">
                <a:solidFill>
                  <a:srgbClr val="FFF2CC"/>
                </a:solidFill>
                <a:latin typeface="+mj-ea"/>
                <a:cs typeface="+mn-ea"/>
                <a:sym typeface="+mn-lt"/>
              </a:endParaRPr>
            </a:p>
          </p:txBody>
        </p:sp>
        <p:sp>
          <p:nvSpPr>
            <p:cNvPr id="107" name="TextBox 67"/>
            <p:cNvSpPr txBox="1"/>
            <p:nvPr/>
          </p:nvSpPr>
          <p:spPr>
            <a:xfrm>
              <a:off x="2341863" y="4169643"/>
              <a:ext cx="1147125" cy="307777"/>
            </a:xfrm>
            <a:prstGeom prst="rect">
              <a:avLst/>
            </a:prstGeom>
            <a:noFill/>
          </p:spPr>
          <p:txBody>
            <a:bodyPr wrap="square" rtlCol="0">
              <a:spAutoFit/>
            </a:bodyPr>
            <a:lstStyle/>
            <a:p>
              <a:pPr algn="ctr"/>
              <a:r>
                <a:rPr lang="en-US" altLang="zh-CN" sz="1400">
                  <a:solidFill>
                    <a:srgbClr val="360406"/>
                  </a:solidFill>
                  <a:latin typeface="+mj-ea"/>
                  <a:cs typeface="+mn-ea"/>
                  <a:sym typeface="+mn-lt"/>
                </a:rPr>
                <a:t>1927·</a:t>
              </a:r>
              <a:r>
                <a:rPr lang="zh-CN" altLang="en-US" sz="1400">
                  <a:solidFill>
                    <a:srgbClr val="360406"/>
                  </a:solidFill>
                  <a:latin typeface="+mj-ea"/>
                  <a:cs typeface="+mn-ea"/>
                  <a:sym typeface="+mn-lt"/>
                </a:rPr>
                <a:t>武汉</a:t>
              </a:r>
              <a:endParaRPr lang="zh-CN" altLang="en-US" sz="1400" dirty="0">
                <a:solidFill>
                  <a:srgbClr val="360406"/>
                </a:solidFill>
                <a:latin typeface="+mj-ea"/>
                <a:cs typeface="+mn-ea"/>
                <a:sym typeface="+mn-lt"/>
              </a:endParaRPr>
            </a:p>
          </p:txBody>
        </p:sp>
        <p:sp>
          <p:nvSpPr>
            <p:cNvPr id="108" name="矩形 107"/>
            <p:cNvSpPr/>
            <p:nvPr/>
          </p:nvSpPr>
          <p:spPr>
            <a:xfrm>
              <a:off x="2240721" y="4681695"/>
              <a:ext cx="1349409" cy="400110"/>
            </a:xfrm>
            <a:prstGeom prst="rect">
              <a:avLst/>
            </a:prstGeom>
          </p:spPr>
          <p:txBody>
            <a:bodyPr wrap="square">
              <a:spAutoFit/>
            </a:bodyPr>
            <a:lstStyle/>
            <a:p>
              <a:pPr algn="ctr"/>
              <a:r>
                <a:rPr lang="zh-CN" altLang="en-US" sz="1000">
                  <a:solidFill>
                    <a:srgbClr val="360406"/>
                  </a:solidFill>
                  <a:latin typeface="+mj-ea"/>
                  <a:cs typeface="+mn-ea"/>
                  <a:sym typeface="+mn-lt"/>
                </a:rPr>
                <a:t>确立中国共产党</a:t>
              </a:r>
              <a:endParaRPr lang="en-US" altLang="zh-CN" sz="1000">
                <a:solidFill>
                  <a:srgbClr val="360406"/>
                </a:solidFill>
                <a:latin typeface="+mj-ea"/>
                <a:cs typeface="+mn-ea"/>
                <a:sym typeface="+mn-lt"/>
              </a:endParaRPr>
            </a:p>
            <a:p>
              <a:pPr algn="ctr"/>
              <a:r>
                <a:rPr lang="zh-CN" altLang="en-US" sz="1000">
                  <a:solidFill>
                    <a:srgbClr val="360406"/>
                  </a:solidFill>
                  <a:latin typeface="+mj-ea"/>
                  <a:cs typeface="+mn-ea"/>
                  <a:sym typeface="+mn-lt"/>
                </a:rPr>
                <a:t>的政党体制</a:t>
              </a:r>
              <a:endParaRPr lang="zh-CN" altLang="en-US" sz="1000" dirty="0">
                <a:solidFill>
                  <a:srgbClr val="360406"/>
                </a:solidFill>
                <a:latin typeface="+mj-ea"/>
                <a:cs typeface="+mn-ea"/>
                <a:sym typeface="+mn-lt"/>
              </a:endParaRPr>
            </a:p>
          </p:txBody>
        </p:sp>
      </p:grpSp>
      <p:grpSp>
        <p:nvGrpSpPr>
          <p:cNvPr id="5" name="组合 4"/>
          <p:cNvGrpSpPr/>
          <p:nvPr/>
        </p:nvGrpSpPr>
        <p:grpSpPr>
          <a:xfrm>
            <a:off x="3869882" y="1347614"/>
            <a:ext cx="1370816" cy="3734191"/>
            <a:chOff x="3869882" y="1347614"/>
            <a:chExt cx="1370816" cy="3734191"/>
          </a:xfrm>
        </p:grpSpPr>
        <p:sp>
          <p:nvSpPr>
            <p:cNvPr id="116" name="椭圆 115"/>
            <p:cNvSpPr/>
            <p:nvPr/>
          </p:nvSpPr>
          <p:spPr>
            <a:xfrm>
              <a:off x="4038502" y="1819157"/>
              <a:ext cx="1140314" cy="1141059"/>
            </a:xfrm>
            <a:prstGeom prst="ellipse">
              <a:avLst/>
            </a:prstGeom>
            <a:noFill/>
            <a:ln w="19050">
              <a:solidFill>
                <a:srgbClr val="9B0D1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5000">
                  <a:solidFill>
                    <a:srgbClr val="9B0D13"/>
                  </a:solidFill>
                  <a:latin typeface="+mj-ea"/>
                  <a:ea typeface="+mj-ea"/>
                </a:rPr>
                <a:t>3</a:t>
              </a:r>
              <a:endParaRPr lang="zh-CN" altLang="en-US" sz="5000">
                <a:solidFill>
                  <a:srgbClr val="9B0D13"/>
                </a:solidFill>
                <a:latin typeface="+mj-ea"/>
                <a:ea typeface="+mj-ea"/>
              </a:endParaRPr>
            </a:p>
          </p:txBody>
        </p:sp>
        <p:grpSp>
          <p:nvGrpSpPr>
            <p:cNvPr id="117" name="组合 116"/>
            <p:cNvGrpSpPr/>
            <p:nvPr/>
          </p:nvGrpSpPr>
          <p:grpSpPr>
            <a:xfrm>
              <a:off x="4608850" y="1347614"/>
              <a:ext cx="631848" cy="472346"/>
              <a:chOff x="1888599" y="1275606"/>
              <a:chExt cx="674266" cy="504056"/>
            </a:xfrm>
          </p:grpSpPr>
          <p:grpSp>
            <p:nvGrpSpPr>
              <p:cNvPr id="122" name="组合 121"/>
              <p:cNvGrpSpPr/>
              <p:nvPr/>
            </p:nvGrpSpPr>
            <p:grpSpPr>
              <a:xfrm>
                <a:off x="1907703" y="1275606"/>
                <a:ext cx="648073" cy="504056"/>
                <a:chOff x="1907703" y="1275606"/>
                <a:chExt cx="648073" cy="504056"/>
              </a:xfrm>
            </p:grpSpPr>
            <p:sp>
              <p:nvSpPr>
                <p:cNvPr id="126" name="波形 125"/>
                <p:cNvSpPr/>
                <p:nvPr/>
              </p:nvSpPr>
              <p:spPr>
                <a:xfrm>
                  <a:off x="1907704" y="1275606"/>
                  <a:ext cx="648072" cy="360040"/>
                </a:xfrm>
                <a:prstGeom prst="wave">
                  <a:avLst/>
                </a:prstGeom>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27" name="矩形 126"/>
                <p:cNvSpPr/>
                <p:nvPr/>
              </p:nvSpPr>
              <p:spPr>
                <a:xfrm>
                  <a:off x="1907703" y="1347614"/>
                  <a:ext cx="19516" cy="432048"/>
                </a:xfrm>
                <a:prstGeom prst="rect">
                  <a:avLst/>
                </a:prstGeom>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
            <p:nvSpPr>
              <p:cNvPr id="123" name="矩形 122"/>
              <p:cNvSpPr/>
              <p:nvPr/>
            </p:nvSpPr>
            <p:spPr>
              <a:xfrm>
                <a:off x="1888599" y="1295226"/>
                <a:ext cx="338554" cy="276999"/>
              </a:xfrm>
              <a:prstGeom prst="rect">
                <a:avLst/>
              </a:prstGeom>
            </p:spPr>
            <p:txBody>
              <a:bodyPr wrap="none">
                <a:spAutoFit/>
              </a:bodyPr>
              <a:lstStyle/>
              <a:p>
                <a:pPr algn="ctr"/>
                <a:r>
                  <a:rPr lang="zh-CN" altLang="en-US" sz="1200">
                    <a:solidFill>
                      <a:srgbClr val="FFF2CC"/>
                    </a:solidFill>
                    <a:latin typeface="+mj-ea"/>
                    <a:cs typeface="+mn-ea"/>
                    <a:sym typeface="+mn-lt"/>
                  </a:rPr>
                  <a:t>里</a:t>
                </a:r>
                <a:endParaRPr lang="zh-CN" altLang="en-US" sz="1200" dirty="0">
                  <a:solidFill>
                    <a:srgbClr val="FFF2CC"/>
                  </a:solidFill>
                  <a:latin typeface="+mj-ea"/>
                  <a:cs typeface="+mn-ea"/>
                  <a:sym typeface="+mn-lt"/>
                </a:endParaRPr>
              </a:p>
            </p:txBody>
          </p:sp>
          <p:sp>
            <p:nvSpPr>
              <p:cNvPr id="124" name="矩形 123"/>
              <p:cNvSpPr/>
              <p:nvPr/>
            </p:nvSpPr>
            <p:spPr>
              <a:xfrm>
                <a:off x="2057646" y="1316658"/>
                <a:ext cx="338554" cy="276999"/>
              </a:xfrm>
              <a:prstGeom prst="rect">
                <a:avLst/>
              </a:prstGeom>
            </p:spPr>
            <p:txBody>
              <a:bodyPr wrap="none">
                <a:spAutoFit/>
              </a:bodyPr>
              <a:lstStyle/>
              <a:p>
                <a:pPr algn="ctr"/>
                <a:r>
                  <a:rPr lang="zh-CN" altLang="en-US" sz="1200">
                    <a:solidFill>
                      <a:srgbClr val="FFF2CC"/>
                    </a:solidFill>
                    <a:latin typeface="+mj-ea"/>
                    <a:cs typeface="+mn-ea"/>
                    <a:sym typeface="+mn-lt"/>
                  </a:rPr>
                  <a:t>程</a:t>
                </a:r>
                <a:endParaRPr lang="zh-CN" altLang="en-US" sz="1200">
                  <a:solidFill>
                    <a:srgbClr val="FFF2CC"/>
                  </a:solidFill>
                </a:endParaRPr>
              </a:p>
            </p:txBody>
          </p:sp>
          <p:sp>
            <p:nvSpPr>
              <p:cNvPr id="125" name="矩形 124"/>
              <p:cNvSpPr/>
              <p:nvPr/>
            </p:nvSpPr>
            <p:spPr>
              <a:xfrm>
                <a:off x="2224311" y="1352376"/>
                <a:ext cx="338554" cy="276999"/>
              </a:xfrm>
              <a:prstGeom prst="rect">
                <a:avLst/>
              </a:prstGeom>
            </p:spPr>
            <p:txBody>
              <a:bodyPr wrap="none">
                <a:spAutoFit/>
              </a:bodyPr>
              <a:lstStyle/>
              <a:p>
                <a:pPr algn="ctr"/>
                <a:r>
                  <a:rPr lang="zh-CN" altLang="en-US" sz="1200">
                    <a:solidFill>
                      <a:srgbClr val="FFF2CC"/>
                    </a:solidFill>
                    <a:latin typeface="+mj-ea"/>
                    <a:cs typeface="+mn-ea"/>
                    <a:sym typeface="+mn-lt"/>
                  </a:rPr>
                  <a:t>碑</a:t>
                </a:r>
                <a:endParaRPr lang="zh-CN" altLang="en-US" sz="1200">
                  <a:solidFill>
                    <a:srgbClr val="FFF2CC"/>
                  </a:solidFill>
                </a:endParaRPr>
              </a:p>
            </p:txBody>
          </p:sp>
        </p:grpSp>
        <p:cxnSp>
          <p:nvCxnSpPr>
            <p:cNvPr id="118" name="直接箭头连接符 117"/>
            <p:cNvCxnSpPr/>
            <p:nvPr/>
          </p:nvCxnSpPr>
          <p:spPr>
            <a:xfrm>
              <a:off x="4578325" y="2966282"/>
              <a:ext cx="0" cy="1097280"/>
            </a:xfrm>
            <a:prstGeom prst="straightConnector1">
              <a:avLst/>
            </a:prstGeom>
            <a:ln w="19050">
              <a:prstDash val="sysDot"/>
              <a:tailEnd type="stealth" w="lg" len="lg"/>
            </a:ln>
          </p:spPr>
          <p:style>
            <a:lnRef idx="1">
              <a:schemeClr val="accent1"/>
            </a:lnRef>
            <a:fillRef idx="0">
              <a:schemeClr val="accent1"/>
            </a:fillRef>
            <a:effectRef idx="0">
              <a:schemeClr val="accent1"/>
            </a:effectRef>
            <a:fontRef idx="minor">
              <a:schemeClr val="tx1"/>
            </a:fontRef>
          </p:style>
        </p:cxnSp>
        <p:sp>
          <p:nvSpPr>
            <p:cNvPr id="119" name="矩形 118"/>
            <p:cNvSpPr/>
            <p:nvPr/>
          </p:nvSpPr>
          <p:spPr>
            <a:xfrm>
              <a:off x="3869882" y="4445209"/>
              <a:ext cx="1349409" cy="209440"/>
            </a:xfrm>
            <a:prstGeom prst="rect">
              <a:avLst/>
            </a:prstGeom>
            <a:solidFill>
              <a:srgbClr val="9B0D13"/>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a:solidFill>
                    <a:srgbClr val="FFF2CC"/>
                  </a:solidFill>
                  <a:latin typeface="+mj-ea"/>
                  <a:cs typeface="+mn-ea"/>
                  <a:sym typeface="+mn-lt"/>
                </a:rPr>
                <a:t>七大党章</a:t>
              </a:r>
              <a:endParaRPr lang="zh-CN" altLang="en-US" sz="1200" b="1" dirty="0">
                <a:solidFill>
                  <a:srgbClr val="FFF2CC"/>
                </a:solidFill>
                <a:latin typeface="+mj-ea"/>
                <a:cs typeface="+mn-ea"/>
                <a:sym typeface="+mn-lt"/>
              </a:endParaRPr>
            </a:p>
          </p:txBody>
        </p:sp>
        <p:sp>
          <p:nvSpPr>
            <p:cNvPr id="120" name="TextBox 67"/>
            <p:cNvSpPr txBox="1"/>
            <p:nvPr/>
          </p:nvSpPr>
          <p:spPr>
            <a:xfrm>
              <a:off x="3971024" y="4169643"/>
              <a:ext cx="1147125" cy="307777"/>
            </a:xfrm>
            <a:prstGeom prst="rect">
              <a:avLst/>
            </a:prstGeom>
            <a:noFill/>
          </p:spPr>
          <p:txBody>
            <a:bodyPr wrap="square" rtlCol="0">
              <a:spAutoFit/>
            </a:bodyPr>
            <a:lstStyle/>
            <a:p>
              <a:pPr algn="ctr"/>
              <a:r>
                <a:rPr lang="en-US" altLang="zh-CN" sz="1400">
                  <a:solidFill>
                    <a:srgbClr val="360406"/>
                  </a:solidFill>
                  <a:latin typeface="+mj-ea"/>
                  <a:cs typeface="+mn-ea"/>
                  <a:sym typeface="+mn-lt"/>
                </a:rPr>
                <a:t>1945·</a:t>
              </a:r>
              <a:r>
                <a:rPr lang="zh-CN" altLang="en-US" sz="1400">
                  <a:solidFill>
                    <a:srgbClr val="360406"/>
                  </a:solidFill>
                  <a:latin typeface="+mj-ea"/>
                  <a:cs typeface="+mn-ea"/>
                  <a:sym typeface="+mn-lt"/>
                </a:rPr>
                <a:t>延安</a:t>
              </a:r>
              <a:endParaRPr lang="zh-CN" altLang="en-US" sz="1400" dirty="0">
                <a:solidFill>
                  <a:srgbClr val="360406"/>
                </a:solidFill>
                <a:latin typeface="+mj-ea"/>
                <a:cs typeface="+mn-ea"/>
                <a:sym typeface="+mn-lt"/>
              </a:endParaRPr>
            </a:p>
          </p:txBody>
        </p:sp>
        <p:sp>
          <p:nvSpPr>
            <p:cNvPr id="121" name="矩形 120"/>
            <p:cNvSpPr/>
            <p:nvPr/>
          </p:nvSpPr>
          <p:spPr>
            <a:xfrm>
              <a:off x="3869882" y="4681695"/>
              <a:ext cx="1349409" cy="400110"/>
            </a:xfrm>
            <a:prstGeom prst="rect">
              <a:avLst/>
            </a:prstGeom>
          </p:spPr>
          <p:txBody>
            <a:bodyPr wrap="square">
              <a:spAutoFit/>
            </a:bodyPr>
            <a:lstStyle/>
            <a:p>
              <a:pPr algn="ctr"/>
              <a:r>
                <a:rPr lang="zh-CN" altLang="en-US" sz="1000">
                  <a:solidFill>
                    <a:srgbClr val="360406"/>
                  </a:solidFill>
                  <a:latin typeface="+mj-ea"/>
                  <a:cs typeface="+mn-ea"/>
                  <a:sym typeface="+mn-lt"/>
                </a:rPr>
                <a:t>确立指导思想</a:t>
              </a:r>
              <a:endParaRPr lang="en-US" altLang="zh-CN" sz="1000">
                <a:solidFill>
                  <a:srgbClr val="360406"/>
                </a:solidFill>
                <a:latin typeface="+mj-ea"/>
                <a:cs typeface="+mn-ea"/>
                <a:sym typeface="+mn-lt"/>
              </a:endParaRPr>
            </a:p>
            <a:p>
              <a:pPr algn="ctr"/>
              <a:r>
                <a:rPr lang="zh-CN" altLang="en-US" sz="1000">
                  <a:solidFill>
                    <a:srgbClr val="360406"/>
                  </a:solidFill>
                  <a:latin typeface="+mj-ea"/>
                  <a:cs typeface="+mn-ea"/>
                  <a:sym typeface="+mn-lt"/>
                </a:rPr>
                <a:t>即毛泽东思想</a:t>
              </a:r>
              <a:endParaRPr lang="zh-CN" altLang="en-US" sz="1000" dirty="0">
                <a:solidFill>
                  <a:srgbClr val="360406"/>
                </a:solidFill>
                <a:latin typeface="+mj-ea"/>
                <a:cs typeface="+mn-ea"/>
                <a:sym typeface="+mn-lt"/>
              </a:endParaRPr>
            </a:p>
          </p:txBody>
        </p:sp>
      </p:grpSp>
      <p:grpSp>
        <p:nvGrpSpPr>
          <p:cNvPr id="6" name="组合 5"/>
          <p:cNvGrpSpPr/>
          <p:nvPr/>
        </p:nvGrpSpPr>
        <p:grpSpPr>
          <a:xfrm>
            <a:off x="5499043" y="2022103"/>
            <a:ext cx="1389866" cy="3059702"/>
            <a:chOff x="5499043" y="2022103"/>
            <a:chExt cx="1389866" cy="3059702"/>
          </a:xfrm>
        </p:grpSpPr>
        <p:sp>
          <p:nvSpPr>
            <p:cNvPr id="129" name="椭圆 128"/>
            <p:cNvSpPr/>
            <p:nvPr/>
          </p:nvSpPr>
          <p:spPr>
            <a:xfrm>
              <a:off x="5667663" y="2503233"/>
              <a:ext cx="1140314" cy="1141059"/>
            </a:xfrm>
            <a:prstGeom prst="ellipse">
              <a:avLst/>
            </a:prstGeom>
            <a:noFill/>
            <a:ln w="19050">
              <a:solidFill>
                <a:srgbClr val="9B0D1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5000">
                  <a:solidFill>
                    <a:srgbClr val="9B0D13"/>
                  </a:solidFill>
                  <a:latin typeface="+mj-ea"/>
                  <a:ea typeface="+mj-ea"/>
                </a:rPr>
                <a:t>4</a:t>
              </a:r>
              <a:endParaRPr lang="zh-CN" altLang="en-US" sz="5000">
                <a:solidFill>
                  <a:srgbClr val="9B0D13"/>
                </a:solidFill>
                <a:latin typeface="+mj-ea"/>
                <a:ea typeface="+mj-ea"/>
              </a:endParaRPr>
            </a:p>
          </p:txBody>
        </p:sp>
        <p:grpSp>
          <p:nvGrpSpPr>
            <p:cNvPr id="130" name="组合 129"/>
            <p:cNvGrpSpPr/>
            <p:nvPr/>
          </p:nvGrpSpPr>
          <p:grpSpPr>
            <a:xfrm>
              <a:off x="6257061" y="2022103"/>
              <a:ext cx="631848" cy="472346"/>
              <a:chOff x="1888599" y="1275606"/>
              <a:chExt cx="674266" cy="504056"/>
            </a:xfrm>
          </p:grpSpPr>
          <p:grpSp>
            <p:nvGrpSpPr>
              <p:cNvPr id="135" name="组合 134"/>
              <p:cNvGrpSpPr/>
              <p:nvPr/>
            </p:nvGrpSpPr>
            <p:grpSpPr>
              <a:xfrm>
                <a:off x="1907703" y="1275606"/>
                <a:ext cx="648073" cy="504056"/>
                <a:chOff x="1907703" y="1275606"/>
                <a:chExt cx="648073" cy="504056"/>
              </a:xfrm>
            </p:grpSpPr>
            <p:sp>
              <p:nvSpPr>
                <p:cNvPr id="139" name="波形 138"/>
                <p:cNvSpPr/>
                <p:nvPr/>
              </p:nvSpPr>
              <p:spPr>
                <a:xfrm>
                  <a:off x="1907704" y="1275606"/>
                  <a:ext cx="648072" cy="360040"/>
                </a:xfrm>
                <a:prstGeom prst="wave">
                  <a:avLst/>
                </a:prstGeom>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40" name="矩形 139"/>
                <p:cNvSpPr/>
                <p:nvPr/>
              </p:nvSpPr>
              <p:spPr>
                <a:xfrm>
                  <a:off x="1907703" y="1347614"/>
                  <a:ext cx="19516" cy="432048"/>
                </a:xfrm>
                <a:prstGeom prst="rect">
                  <a:avLst/>
                </a:prstGeom>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
            <p:nvSpPr>
              <p:cNvPr id="136" name="矩形 135"/>
              <p:cNvSpPr/>
              <p:nvPr/>
            </p:nvSpPr>
            <p:spPr>
              <a:xfrm>
                <a:off x="1888599" y="1295226"/>
                <a:ext cx="338554" cy="276999"/>
              </a:xfrm>
              <a:prstGeom prst="rect">
                <a:avLst/>
              </a:prstGeom>
            </p:spPr>
            <p:txBody>
              <a:bodyPr wrap="none">
                <a:spAutoFit/>
              </a:bodyPr>
              <a:lstStyle/>
              <a:p>
                <a:pPr algn="ctr"/>
                <a:r>
                  <a:rPr lang="zh-CN" altLang="en-US" sz="1200">
                    <a:solidFill>
                      <a:srgbClr val="FFF2CC"/>
                    </a:solidFill>
                    <a:latin typeface="+mj-ea"/>
                    <a:cs typeface="+mn-ea"/>
                    <a:sym typeface="+mn-lt"/>
                  </a:rPr>
                  <a:t>里</a:t>
                </a:r>
                <a:endParaRPr lang="zh-CN" altLang="en-US" sz="1200" dirty="0">
                  <a:solidFill>
                    <a:srgbClr val="FFF2CC"/>
                  </a:solidFill>
                  <a:latin typeface="+mj-ea"/>
                  <a:cs typeface="+mn-ea"/>
                  <a:sym typeface="+mn-lt"/>
                </a:endParaRPr>
              </a:p>
            </p:txBody>
          </p:sp>
          <p:sp>
            <p:nvSpPr>
              <p:cNvPr id="137" name="矩形 136"/>
              <p:cNvSpPr/>
              <p:nvPr/>
            </p:nvSpPr>
            <p:spPr>
              <a:xfrm>
                <a:off x="2057646" y="1316658"/>
                <a:ext cx="338554" cy="276999"/>
              </a:xfrm>
              <a:prstGeom prst="rect">
                <a:avLst/>
              </a:prstGeom>
            </p:spPr>
            <p:txBody>
              <a:bodyPr wrap="none">
                <a:spAutoFit/>
              </a:bodyPr>
              <a:lstStyle/>
              <a:p>
                <a:pPr algn="ctr"/>
                <a:r>
                  <a:rPr lang="zh-CN" altLang="en-US" sz="1200">
                    <a:solidFill>
                      <a:srgbClr val="FFF2CC"/>
                    </a:solidFill>
                    <a:latin typeface="+mj-ea"/>
                    <a:cs typeface="+mn-ea"/>
                    <a:sym typeface="+mn-lt"/>
                  </a:rPr>
                  <a:t>程</a:t>
                </a:r>
                <a:endParaRPr lang="zh-CN" altLang="en-US" sz="1200">
                  <a:solidFill>
                    <a:srgbClr val="FFF2CC"/>
                  </a:solidFill>
                </a:endParaRPr>
              </a:p>
            </p:txBody>
          </p:sp>
          <p:sp>
            <p:nvSpPr>
              <p:cNvPr id="138" name="矩形 137"/>
              <p:cNvSpPr/>
              <p:nvPr/>
            </p:nvSpPr>
            <p:spPr>
              <a:xfrm>
                <a:off x="2224311" y="1352376"/>
                <a:ext cx="338554" cy="276999"/>
              </a:xfrm>
              <a:prstGeom prst="rect">
                <a:avLst/>
              </a:prstGeom>
            </p:spPr>
            <p:txBody>
              <a:bodyPr wrap="none">
                <a:spAutoFit/>
              </a:bodyPr>
              <a:lstStyle/>
              <a:p>
                <a:pPr algn="ctr"/>
                <a:r>
                  <a:rPr lang="zh-CN" altLang="en-US" sz="1200">
                    <a:solidFill>
                      <a:srgbClr val="FFF2CC"/>
                    </a:solidFill>
                    <a:latin typeface="+mj-ea"/>
                    <a:cs typeface="+mn-ea"/>
                    <a:sym typeface="+mn-lt"/>
                  </a:rPr>
                  <a:t>碑</a:t>
                </a:r>
                <a:endParaRPr lang="zh-CN" altLang="en-US" sz="1200">
                  <a:solidFill>
                    <a:srgbClr val="FFF2CC"/>
                  </a:solidFill>
                </a:endParaRPr>
              </a:p>
            </p:txBody>
          </p:sp>
        </p:grpSp>
        <p:cxnSp>
          <p:nvCxnSpPr>
            <p:cNvPr id="131" name="直接箭头连接符 130"/>
            <p:cNvCxnSpPr/>
            <p:nvPr/>
          </p:nvCxnSpPr>
          <p:spPr>
            <a:xfrm>
              <a:off x="6207486" y="3650358"/>
              <a:ext cx="0" cy="472346"/>
            </a:xfrm>
            <a:prstGeom prst="straightConnector1">
              <a:avLst/>
            </a:prstGeom>
            <a:ln w="19050">
              <a:prstDash val="sysDot"/>
              <a:tailEnd type="stealth" w="lg" len="lg"/>
            </a:ln>
          </p:spPr>
          <p:style>
            <a:lnRef idx="1">
              <a:schemeClr val="accent1"/>
            </a:lnRef>
            <a:fillRef idx="0">
              <a:schemeClr val="accent1"/>
            </a:fillRef>
            <a:effectRef idx="0">
              <a:schemeClr val="accent1"/>
            </a:effectRef>
            <a:fontRef idx="minor">
              <a:schemeClr val="tx1"/>
            </a:fontRef>
          </p:style>
        </p:cxnSp>
        <p:sp>
          <p:nvSpPr>
            <p:cNvPr id="132" name="矩形 131"/>
            <p:cNvSpPr/>
            <p:nvPr/>
          </p:nvSpPr>
          <p:spPr>
            <a:xfrm>
              <a:off x="5499043" y="4445209"/>
              <a:ext cx="1349409" cy="209440"/>
            </a:xfrm>
            <a:prstGeom prst="rect">
              <a:avLst/>
            </a:prstGeom>
            <a:solidFill>
              <a:srgbClr val="9B0D13"/>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a:solidFill>
                    <a:srgbClr val="FFF2CC"/>
                  </a:solidFill>
                  <a:latin typeface="+mj-ea"/>
                  <a:cs typeface="+mn-ea"/>
                  <a:sym typeface="+mn-lt"/>
                </a:rPr>
                <a:t>十二大党章</a:t>
              </a:r>
              <a:endParaRPr lang="zh-CN" altLang="en-US" sz="1200" b="1" dirty="0">
                <a:solidFill>
                  <a:srgbClr val="FFF2CC"/>
                </a:solidFill>
                <a:latin typeface="+mj-ea"/>
                <a:cs typeface="+mn-ea"/>
                <a:sym typeface="+mn-lt"/>
              </a:endParaRPr>
            </a:p>
          </p:txBody>
        </p:sp>
        <p:sp>
          <p:nvSpPr>
            <p:cNvPr id="133" name="TextBox 67"/>
            <p:cNvSpPr txBox="1"/>
            <p:nvPr/>
          </p:nvSpPr>
          <p:spPr>
            <a:xfrm>
              <a:off x="5600185" y="4169643"/>
              <a:ext cx="1147125" cy="307777"/>
            </a:xfrm>
            <a:prstGeom prst="rect">
              <a:avLst/>
            </a:prstGeom>
            <a:noFill/>
          </p:spPr>
          <p:txBody>
            <a:bodyPr wrap="square" rtlCol="0">
              <a:spAutoFit/>
            </a:bodyPr>
            <a:lstStyle/>
            <a:p>
              <a:pPr algn="ctr"/>
              <a:r>
                <a:rPr lang="en-US" altLang="zh-CN" sz="1400">
                  <a:solidFill>
                    <a:srgbClr val="360406"/>
                  </a:solidFill>
                  <a:latin typeface="+mj-ea"/>
                  <a:cs typeface="+mn-ea"/>
                  <a:sym typeface="+mn-lt"/>
                </a:rPr>
                <a:t>1982·</a:t>
              </a:r>
              <a:r>
                <a:rPr lang="zh-CN" altLang="en-US" sz="1400">
                  <a:solidFill>
                    <a:srgbClr val="360406"/>
                  </a:solidFill>
                  <a:latin typeface="+mj-ea"/>
                  <a:cs typeface="+mn-ea"/>
                  <a:sym typeface="+mn-lt"/>
                </a:rPr>
                <a:t>北京</a:t>
              </a:r>
              <a:endParaRPr lang="zh-CN" altLang="en-US" sz="1400" dirty="0">
                <a:solidFill>
                  <a:srgbClr val="360406"/>
                </a:solidFill>
                <a:latin typeface="+mj-ea"/>
                <a:cs typeface="+mn-ea"/>
                <a:sym typeface="+mn-lt"/>
              </a:endParaRPr>
            </a:p>
          </p:txBody>
        </p:sp>
        <p:sp>
          <p:nvSpPr>
            <p:cNvPr id="134" name="矩形 133"/>
            <p:cNvSpPr/>
            <p:nvPr/>
          </p:nvSpPr>
          <p:spPr>
            <a:xfrm>
              <a:off x="5499043" y="4681695"/>
              <a:ext cx="1349409" cy="400110"/>
            </a:xfrm>
            <a:prstGeom prst="rect">
              <a:avLst/>
            </a:prstGeom>
          </p:spPr>
          <p:txBody>
            <a:bodyPr wrap="square">
              <a:spAutoFit/>
            </a:bodyPr>
            <a:lstStyle/>
            <a:p>
              <a:pPr algn="ctr"/>
              <a:r>
                <a:rPr lang="zh-CN" altLang="en-US" sz="1000">
                  <a:solidFill>
                    <a:srgbClr val="360406"/>
                  </a:solidFill>
                  <a:latin typeface="+mj-ea"/>
                  <a:cs typeface="+mn-ea"/>
                  <a:sym typeface="+mn-lt"/>
                </a:rPr>
                <a:t>走上依章建</a:t>
              </a:r>
              <a:endParaRPr lang="en-US" altLang="zh-CN" sz="1000">
                <a:solidFill>
                  <a:srgbClr val="360406"/>
                </a:solidFill>
                <a:latin typeface="+mj-ea"/>
                <a:cs typeface="+mn-ea"/>
                <a:sym typeface="+mn-lt"/>
              </a:endParaRPr>
            </a:p>
            <a:p>
              <a:pPr algn="ctr"/>
              <a:r>
                <a:rPr lang="zh-CN" altLang="en-US" sz="1000">
                  <a:solidFill>
                    <a:srgbClr val="360406"/>
                  </a:solidFill>
                  <a:latin typeface="+mj-ea"/>
                  <a:cs typeface="+mn-ea"/>
                  <a:sym typeface="+mn-lt"/>
                </a:rPr>
                <a:t>党发展道路</a:t>
              </a:r>
              <a:endParaRPr lang="zh-CN" altLang="en-US" sz="1000" dirty="0">
                <a:solidFill>
                  <a:srgbClr val="360406"/>
                </a:solidFill>
                <a:latin typeface="+mj-ea"/>
                <a:cs typeface="+mn-ea"/>
                <a:sym typeface="+mn-lt"/>
              </a:endParaRPr>
            </a:p>
          </p:txBody>
        </p:sp>
      </p:grpSp>
      <p:grpSp>
        <p:nvGrpSpPr>
          <p:cNvPr id="7" name="组合 6"/>
          <p:cNvGrpSpPr/>
          <p:nvPr/>
        </p:nvGrpSpPr>
        <p:grpSpPr>
          <a:xfrm>
            <a:off x="7128204" y="1347614"/>
            <a:ext cx="1370816" cy="3734191"/>
            <a:chOff x="7128204" y="1347614"/>
            <a:chExt cx="1370816" cy="3734191"/>
          </a:xfrm>
        </p:grpSpPr>
        <p:sp>
          <p:nvSpPr>
            <p:cNvPr id="142" name="椭圆 141"/>
            <p:cNvSpPr/>
            <p:nvPr/>
          </p:nvSpPr>
          <p:spPr>
            <a:xfrm>
              <a:off x="7296824" y="1819157"/>
              <a:ext cx="1140314" cy="1141059"/>
            </a:xfrm>
            <a:prstGeom prst="ellipse">
              <a:avLst/>
            </a:prstGeom>
            <a:noFill/>
            <a:ln w="19050">
              <a:solidFill>
                <a:srgbClr val="9B0D1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5000">
                  <a:solidFill>
                    <a:srgbClr val="9B0D13"/>
                  </a:solidFill>
                  <a:latin typeface="+mj-ea"/>
                  <a:ea typeface="+mj-ea"/>
                </a:rPr>
                <a:t>5</a:t>
              </a:r>
              <a:endParaRPr lang="zh-CN" altLang="en-US" sz="5000">
                <a:solidFill>
                  <a:srgbClr val="9B0D13"/>
                </a:solidFill>
                <a:latin typeface="+mj-ea"/>
                <a:ea typeface="+mj-ea"/>
              </a:endParaRPr>
            </a:p>
          </p:txBody>
        </p:sp>
        <p:grpSp>
          <p:nvGrpSpPr>
            <p:cNvPr id="143" name="组合 142"/>
            <p:cNvGrpSpPr/>
            <p:nvPr/>
          </p:nvGrpSpPr>
          <p:grpSpPr>
            <a:xfrm>
              <a:off x="7867172" y="1347614"/>
              <a:ext cx="631848" cy="472346"/>
              <a:chOff x="1888599" y="1275606"/>
              <a:chExt cx="674266" cy="504056"/>
            </a:xfrm>
          </p:grpSpPr>
          <p:grpSp>
            <p:nvGrpSpPr>
              <p:cNvPr id="148" name="组合 147"/>
              <p:cNvGrpSpPr/>
              <p:nvPr/>
            </p:nvGrpSpPr>
            <p:grpSpPr>
              <a:xfrm>
                <a:off x="1907703" y="1275606"/>
                <a:ext cx="648073" cy="504056"/>
                <a:chOff x="1907703" y="1275606"/>
                <a:chExt cx="648073" cy="504056"/>
              </a:xfrm>
            </p:grpSpPr>
            <p:sp>
              <p:nvSpPr>
                <p:cNvPr id="152" name="波形 151"/>
                <p:cNvSpPr/>
                <p:nvPr/>
              </p:nvSpPr>
              <p:spPr>
                <a:xfrm>
                  <a:off x="1907704" y="1275606"/>
                  <a:ext cx="648072" cy="360040"/>
                </a:xfrm>
                <a:prstGeom prst="wave">
                  <a:avLst/>
                </a:prstGeom>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53" name="矩形 152"/>
                <p:cNvSpPr/>
                <p:nvPr/>
              </p:nvSpPr>
              <p:spPr>
                <a:xfrm>
                  <a:off x="1907703" y="1347614"/>
                  <a:ext cx="19516" cy="432048"/>
                </a:xfrm>
                <a:prstGeom prst="rect">
                  <a:avLst/>
                </a:prstGeom>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
            <p:nvSpPr>
              <p:cNvPr id="149" name="矩形 148"/>
              <p:cNvSpPr/>
              <p:nvPr/>
            </p:nvSpPr>
            <p:spPr>
              <a:xfrm>
                <a:off x="1888599" y="1295226"/>
                <a:ext cx="338554" cy="276999"/>
              </a:xfrm>
              <a:prstGeom prst="rect">
                <a:avLst/>
              </a:prstGeom>
            </p:spPr>
            <p:txBody>
              <a:bodyPr wrap="none">
                <a:spAutoFit/>
              </a:bodyPr>
              <a:lstStyle/>
              <a:p>
                <a:pPr algn="ctr"/>
                <a:r>
                  <a:rPr lang="zh-CN" altLang="en-US" sz="1200">
                    <a:solidFill>
                      <a:srgbClr val="FFF2CC"/>
                    </a:solidFill>
                    <a:latin typeface="+mj-ea"/>
                    <a:cs typeface="+mn-ea"/>
                    <a:sym typeface="+mn-lt"/>
                  </a:rPr>
                  <a:t>里</a:t>
                </a:r>
                <a:endParaRPr lang="zh-CN" altLang="en-US" sz="1200" dirty="0">
                  <a:solidFill>
                    <a:srgbClr val="FFF2CC"/>
                  </a:solidFill>
                  <a:latin typeface="+mj-ea"/>
                  <a:cs typeface="+mn-ea"/>
                  <a:sym typeface="+mn-lt"/>
                </a:endParaRPr>
              </a:p>
            </p:txBody>
          </p:sp>
          <p:sp>
            <p:nvSpPr>
              <p:cNvPr id="150" name="矩形 149"/>
              <p:cNvSpPr/>
              <p:nvPr/>
            </p:nvSpPr>
            <p:spPr>
              <a:xfrm>
                <a:off x="2057646" y="1316658"/>
                <a:ext cx="338554" cy="276999"/>
              </a:xfrm>
              <a:prstGeom prst="rect">
                <a:avLst/>
              </a:prstGeom>
            </p:spPr>
            <p:txBody>
              <a:bodyPr wrap="none">
                <a:spAutoFit/>
              </a:bodyPr>
              <a:lstStyle/>
              <a:p>
                <a:pPr algn="ctr"/>
                <a:r>
                  <a:rPr lang="zh-CN" altLang="en-US" sz="1200">
                    <a:solidFill>
                      <a:srgbClr val="FFF2CC"/>
                    </a:solidFill>
                    <a:latin typeface="+mj-ea"/>
                    <a:cs typeface="+mn-ea"/>
                    <a:sym typeface="+mn-lt"/>
                  </a:rPr>
                  <a:t>程</a:t>
                </a:r>
                <a:endParaRPr lang="zh-CN" altLang="en-US" sz="1200">
                  <a:solidFill>
                    <a:srgbClr val="FFF2CC"/>
                  </a:solidFill>
                </a:endParaRPr>
              </a:p>
            </p:txBody>
          </p:sp>
          <p:sp>
            <p:nvSpPr>
              <p:cNvPr id="151" name="矩形 150"/>
              <p:cNvSpPr/>
              <p:nvPr/>
            </p:nvSpPr>
            <p:spPr>
              <a:xfrm>
                <a:off x="2224311" y="1352376"/>
                <a:ext cx="338554" cy="276999"/>
              </a:xfrm>
              <a:prstGeom prst="rect">
                <a:avLst/>
              </a:prstGeom>
            </p:spPr>
            <p:txBody>
              <a:bodyPr wrap="none">
                <a:spAutoFit/>
              </a:bodyPr>
              <a:lstStyle/>
              <a:p>
                <a:pPr algn="ctr"/>
                <a:r>
                  <a:rPr lang="zh-CN" altLang="en-US" sz="1200">
                    <a:solidFill>
                      <a:srgbClr val="FFF2CC"/>
                    </a:solidFill>
                    <a:latin typeface="+mj-ea"/>
                    <a:cs typeface="+mn-ea"/>
                    <a:sym typeface="+mn-lt"/>
                  </a:rPr>
                  <a:t>碑</a:t>
                </a:r>
                <a:endParaRPr lang="zh-CN" altLang="en-US" sz="1200">
                  <a:solidFill>
                    <a:srgbClr val="FFF2CC"/>
                  </a:solidFill>
                </a:endParaRPr>
              </a:p>
            </p:txBody>
          </p:sp>
        </p:grpSp>
        <p:cxnSp>
          <p:nvCxnSpPr>
            <p:cNvPr id="144" name="直接箭头连接符 143"/>
            <p:cNvCxnSpPr/>
            <p:nvPr/>
          </p:nvCxnSpPr>
          <p:spPr>
            <a:xfrm>
              <a:off x="7836647" y="2966282"/>
              <a:ext cx="0" cy="1097280"/>
            </a:xfrm>
            <a:prstGeom prst="straightConnector1">
              <a:avLst/>
            </a:prstGeom>
            <a:ln w="19050">
              <a:prstDash val="sysDot"/>
              <a:tailEnd type="stealth" w="lg" len="lg"/>
            </a:ln>
          </p:spPr>
          <p:style>
            <a:lnRef idx="1">
              <a:schemeClr val="accent1"/>
            </a:lnRef>
            <a:fillRef idx="0">
              <a:schemeClr val="accent1"/>
            </a:fillRef>
            <a:effectRef idx="0">
              <a:schemeClr val="accent1"/>
            </a:effectRef>
            <a:fontRef idx="minor">
              <a:schemeClr val="tx1"/>
            </a:fontRef>
          </p:style>
        </p:cxnSp>
        <p:sp>
          <p:nvSpPr>
            <p:cNvPr id="145" name="矩形 144"/>
            <p:cNvSpPr/>
            <p:nvPr/>
          </p:nvSpPr>
          <p:spPr>
            <a:xfrm>
              <a:off x="7128204" y="4445209"/>
              <a:ext cx="1349409" cy="209440"/>
            </a:xfrm>
            <a:prstGeom prst="rect">
              <a:avLst/>
            </a:prstGeom>
            <a:solidFill>
              <a:srgbClr val="9B0D13"/>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a:solidFill>
                    <a:srgbClr val="FFF2CC"/>
                  </a:solidFill>
                  <a:latin typeface="+mj-ea"/>
                  <a:cs typeface="+mn-ea"/>
                  <a:sym typeface="+mn-lt"/>
                </a:rPr>
                <a:t>十六大党章</a:t>
              </a:r>
              <a:endParaRPr lang="zh-CN" altLang="en-US" sz="1200" b="1" dirty="0">
                <a:solidFill>
                  <a:srgbClr val="FFF2CC"/>
                </a:solidFill>
                <a:latin typeface="+mj-ea"/>
                <a:cs typeface="+mn-ea"/>
                <a:sym typeface="+mn-lt"/>
              </a:endParaRPr>
            </a:p>
          </p:txBody>
        </p:sp>
        <p:sp>
          <p:nvSpPr>
            <p:cNvPr id="146" name="TextBox 67"/>
            <p:cNvSpPr txBox="1"/>
            <p:nvPr/>
          </p:nvSpPr>
          <p:spPr>
            <a:xfrm>
              <a:off x="7229346" y="4169643"/>
              <a:ext cx="1147125" cy="307777"/>
            </a:xfrm>
            <a:prstGeom prst="rect">
              <a:avLst/>
            </a:prstGeom>
            <a:noFill/>
          </p:spPr>
          <p:txBody>
            <a:bodyPr wrap="square" rtlCol="0">
              <a:spAutoFit/>
            </a:bodyPr>
            <a:lstStyle/>
            <a:p>
              <a:pPr algn="ctr"/>
              <a:r>
                <a:rPr lang="en-US" altLang="zh-CN" sz="1400">
                  <a:solidFill>
                    <a:srgbClr val="360406"/>
                  </a:solidFill>
                  <a:latin typeface="+mj-ea"/>
                  <a:cs typeface="+mn-ea"/>
                  <a:sym typeface="+mn-lt"/>
                </a:rPr>
                <a:t>2002·</a:t>
              </a:r>
              <a:r>
                <a:rPr lang="zh-CN" altLang="en-US" sz="1400">
                  <a:solidFill>
                    <a:srgbClr val="360406"/>
                  </a:solidFill>
                  <a:latin typeface="+mj-ea"/>
                  <a:cs typeface="+mn-ea"/>
                  <a:sym typeface="+mn-lt"/>
                </a:rPr>
                <a:t>北京</a:t>
              </a:r>
              <a:endParaRPr lang="zh-CN" altLang="en-US" sz="1400" dirty="0">
                <a:solidFill>
                  <a:srgbClr val="360406"/>
                </a:solidFill>
                <a:latin typeface="+mj-ea"/>
                <a:cs typeface="+mn-ea"/>
                <a:sym typeface="+mn-lt"/>
              </a:endParaRPr>
            </a:p>
          </p:txBody>
        </p:sp>
        <p:sp>
          <p:nvSpPr>
            <p:cNvPr id="147" name="矩形 146"/>
            <p:cNvSpPr/>
            <p:nvPr/>
          </p:nvSpPr>
          <p:spPr>
            <a:xfrm>
              <a:off x="7128204" y="4681695"/>
              <a:ext cx="1349409" cy="400110"/>
            </a:xfrm>
            <a:prstGeom prst="rect">
              <a:avLst/>
            </a:prstGeom>
          </p:spPr>
          <p:txBody>
            <a:bodyPr wrap="square">
              <a:spAutoFit/>
            </a:bodyPr>
            <a:lstStyle/>
            <a:p>
              <a:pPr algn="ctr"/>
              <a:r>
                <a:rPr lang="zh-CN" altLang="en-US" sz="1000">
                  <a:solidFill>
                    <a:srgbClr val="360406"/>
                  </a:solidFill>
                  <a:latin typeface="+mj-ea"/>
                  <a:cs typeface="+mn-ea"/>
                  <a:sym typeface="+mn-lt"/>
                </a:rPr>
                <a:t>确立党的根本属性</a:t>
              </a:r>
              <a:endParaRPr lang="en-US" altLang="zh-CN" sz="1000">
                <a:solidFill>
                  <a:srgbClr val="360406"/>
                </a:solidFill>
                <a:latin typeface="+mj-ea"/>
                <a:cs typeface="+mn-ea"/>
                <a:sym typeface="+mn-lt"/>
              </a:endParaRPr>
            </a:p>
            <a:p>
              <a:pPr algn="ctr"/>
              <a:r>
                <a:rPr lang="en-US" altLang="zh-CN" sz="1000">
                  <a:solidFill>
                    <a:srgbClr val="360406"/>
                  </a:solidFill>
                  <a:latin typeface="+mj-ea"/>
                  <a:cs typeface="+mn-ea"/>
                  <a:sym typeface="+mn-lt"/>
                </a:rPr>
                <a:t>1-2-3</a:t>
              </a:r>
              <a:r>
                <a:rPr lang="zh-CN" altLang="en-US" sz="1000">
                  <a:solidFill>
                    <a:srgbClr val="360406"/>
                  </a:solidFill>
                  <a:latin typeface="+mj-ea"/>
                  <a:cs typeface="+mn-ea"/>
                  <a:sym typeface="+mn-lt"/>
                </a:rPr>
                <a:t>结构</a:t>
              </a:r>
              <a:endParaRPr lang="zh-CN" altLang="en-US" sz="1000" dirty="0">
                <a:solidFill>
                  <a:srgbClr val="360406"/>
                </a:solidFill>
                <a:latin typeface="+mj-ea"/>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750"/>
                                        <p:tgtEl>
                                          <p:spTgt spid="2"/>
                                        </p:tgtEl>
                                      </p:cBhvr>
                                    </p:animEffect>
                                    <p:anim calcmode="lin" valueType="num">
                                      <p:cBhvr>
                                        <p:cTn id="13" dur="750" fill="hold"/>
                                        <p:tgtEl>
                                          <p:spTgt spid="2"/>
                                        </p:tgtEl>
                                        <p:attrNameLst>
                                          <p:attrName>ppt_x</p:attrName>
                                        </p:attrNameLst>
                                      </p:cBhvr>
                                      <p:tavLst>
                                        <p:tav tm="0">
                                          <p:val>
                                            <p:strVal val="#ppt_x"/>
                                          </p:val>
                                        </p:tav>
                                        <p:tav tm="100000">
                                          <p:val>
                                            <p:strVal val="#ppt_x"/>
                                          </p:val>
                                        </p:tav>
                                      </p:tavLst>
                                    </p:anim>
                                    <p:anim calcmode="lin" valueType="num">
                                      <p:cBhvr>
                                        <p:cTn id="14" dur="750" fill="hold"/>
                                        <p:tgtEl>
                                          <p:spTgt spid="2"/>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50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100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750"/>
                                        <p:tgtEl>
                                          <p:spTgt spid="5"/>
                                        </p:tgtEl>
                                      </p:cBhvr>
                                    </p:animEffect>
                                    <p:anim calcmode="lin" valueType="num">
                                      <p:cBhvr>
                                        <p:cTn id="23" dur="750" fill="hold"/>
                                        <p:tgtEl>
                                          <p:spTgt spid="5"/>
                                        </p:tgtEl>
                                        <p:attrNameLst>
                                          <p:attrName>ppt_x</p:attrName>
                                        </p:attrNameLst>
                                      </p:cBhvr>
                                      <p:tavLst>
                                        <p:tav tm="0">
                                          <p:val>
                                            <p:strVal val="#ppt_x"/>
                                          </p:val>
                                        </p:tav>
                                        <p:tav tm="100000">
                                          <p:val>
                                            <p:strVal val="#ppt_x"/>
                                          </p:val>
                                        </p:tav>
                                      </p:tavLst>
                                    </p:anim>
                                    <p:anim calcmode="lin" valueType="num">
                                      <p:cBhvr>
                                        <p:cTn id="24" dur="750" fill="hold"/>
                                        <p:tgtEl>
                                          <p:spTgt spid="5"/>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150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1000" fill="hold"/>
                                        <p:tgtEl>
                                          <p:spTgt spid="6"/>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200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750"/>
                                        <p:tgtEl>
                                          <p:spTgt spid="7"/>
                                        </p:tgtEl>
                                      </p:cBhvr>
                                    </p:animEffect>
                                    <p:anim calcmode="lin" valueType="num">
                                      <p:cBhvr>
                                        <p:cTn id="33" dur="750" fill="hold"/>
                                        <p:tgtEl>
                                          <p:spTgt spid="7"/>
                                        </p:tgtEl>
                                        <p:attrNameLst>
                                          <p:attrName>ppt_x</p:attrName>
                                        </p:attrNameLst>
                                      </p:cBhvr>
                                      <p:tavLst>
                                        <p:tav tm="0">
                                          <p:val>
                                            <p:strVal val="#ppt_x"/>
                                          </p:val>
                                        </p:tav>
                                        <p:tav tm="100000">
                                          <p:val>
                                            <p:strVal val="#ppt_x"/>
                                          </p:val>
                                        </p:tav>
                                      </p:tavLst>
                                    </p:anim>
                                    <p:anim calcmode="lin" valueType="num">
                                      <p:cBhvr>
                                        <p:cTn id="34" dur="75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2283718"/>
            <a:ext cx="6372200" cy="861774"/>
          </a:xfrm>
          <a:prstGeom prst="rect">
            <a:avLst/>
          </a:prstGeom>
        </p:spPr>
        <p:txBody>
          <a:bodyPr wrap="square">
            <a:spAutoFit/>
          </a:bodyPr>
          <a:lstStyle/>
          <a:p>
            <a:pPr algn="ctr"/>
            <a:r>
              <a:rPr lang="en-US" altLang="zh-CN" sz="5000" b="1">
                <a:gradFill>
                  <a:gsLst>
                    <a:gs pos="100000">
                      <a:srgbClr val="FFFF00"/>
                    </a:gs>
                    <a:gs pos="0">
                      <a:schemeClr val="bg1"/>
                    </a:gs>
                  </a:gsLst>
                  <a:lin ang="5400000" scaled="0"/>
                </a:gradFill>
                <a:effectLst>
                  <a:glow rad="101600">
                    <a:srgbClr val="C00000"/>
                  </a:glow>
                </a:effectLst>
                <a:latin typeface="微软雅黑" panose="020B0503020204020204" pitchFamily="34" charset="-122"/>
                <a:ea typeface="微软雅黑" panose="020B0503020204020204" pitchFamily="34" charset="-122"/>
                <a:sym typeface="+mn-lt"/>
              </a:rPr>
              <a:t>03 </a:t>
            </a:r>
            <a:r>
              <a:rPr lang="zh-CN" altLang="en-US" sz="5000" b="1">
                <a:gradFill>
                  <a:gsLst>
                    <a:gs pos="100000">
                      <a:srgbClr val="FFFF00"/>
                    </a:gs>
                    <a:gs pos="0">
                      <a:schemeClr val="bg1"/>
                    </a:gs>
                  </a:gsLst>
                  <a:lin ang="5400000" scaled="0"/>
                </a:gradFill>
                <a:effectLst>
                  <a:glow rad="101600">
                    <a:srgbClr val="C00000"/>
                  </a:glow>
                </a:effectLst>
                <a:latin typeface="微软雅黑" panose="020B0503020204020204" pitchFamily="34" charset="-122"/>
                <a:ea typeface="微软雅黑" panose="020B0503020204020204" pitchFamily="34" charset="-122"/>
                <a:sym typeface="+mn-lt"/>
              </a:rPr>
              <a:t>党章的总纲</a:t>
            </a:r>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150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4294967295"/>
          </p:nvPr>
        </p:nvSpPr>
        <p:spPr>
          <a:xfrm>
            <a:off x="755576" y="292863"/>
            <a:ext cx="4577302" cy="584775"/>
          </a:xfrm>
          <a:prstGeom prst="rect">
            <a:avLst/>
          </a:prstGeom>
          <a:noFill/>
          <a:effectLst/>
        </p:spPr>
        <p:txBody>
          <a:bodyPr wrap="square" rtlCol="0">
            <a:spAutoFit/>
          </a:bodyPr>
          <a:lstStyle/>
          <a:p>
            <a:pPr marL="0" indent="0">
              <a:buNone/>
            </a:pPr>
            <a:r>
              <a:rPr lang="zh-CN" altLang="en-US" dirty="0">
                <a:gradFill>
                  <a:gsLst>
                    <a:gs pos="60000">
                      <a:srgbClr val="FCCE5A"/>
                    </a:gs>
                    <a:gs pos="30000">
                      <a:schemeClr val="bg1"/>
                    </a:gs>
                    <a:gs pos="87000">
                      <a:schemeClr val="bg1"/>
                    </a:gs>
                  </a:gsLst>
                  <a:lin ang="5400000" scaled="1"/>
                </a:gradFill>
                <a:effectLst>
                  <a:outerShdw blurRad="50800" dist="50800" dir="5400000" algn="ctr" rotWithShape="0">
                    <a:srgbClr val="800000"/>
                  </a:outerShdw>
                </a:effectLst>
                <a:latin typeface="+mj-ea"/>
                <a:ea typeface="+mj-ea"/>
                <a:cs typeface="+mn-ea"/>
                <a:sym typeface="+mn-lt"/>
              </a:rPr>
              <a:t>总纲的概述</a:t>
            </a:r>
          </a:p>
        </p:txBody>
      </p:sp>
      <p:grpSp>
        <p:nvGrpSpPr>
          <p:cNvPr id="11" name="组合 10"/>
          <p:cNvGrpSpPr/>
          <p:nvPr/>
        </p:nvGrpSpPr>
        <p:grpSpPr>
          <a:xfrm>
            <a:off x="809675" y="1635646"/>
            <a:ext cx="2304256" cy="864096"/>
            <a:chOff x="809675" y="1635646"/>
            <a:chExt cx="2304256" cy="864096"/>
          </a:xfrm>
        </p:grpSpPr>
        <p:sp>
          <p:nvSpPr>
            <p:cNvPr id="59" name="矩形 58"/>
            <p:cNvSpPr/>
            <p:nvPr/>
          </p:nvSpPr>
          <p:spPr>
            <a:xfrm>
              <a:off x="953691" y="1635646"/>
              <a:ext cx="2160240" cy="864096"/>
            </a:xfrm>
            <a:prstGeom prst="rect">
              <a:avLst/>
            </a:prstGeom>
            <a:noFill/>
            <a:ln w="12700">
              <a:solidFill>
                <a:srgbClr val="9B0D1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1" name="矩形 20"/>
            <p:cNvSpPr/>
            <p:nvPr/>
          </p:nvSpPr>
          <p:spPr>
            <a:xfrm>
              <a:off x="809675" y="1707654"/>
              <a:ext cx="2231419" cy="707886"/>
            </a:xfrm>
            <a:prstGeom prst="rect">
              <a:avLst/>
            </a:prstGeom>
          </p:spPr>
          <p:txBody>
            <a:bodyPr wrap="square">
              <a:spAutoFit/>
            </a:bodyPr>
            <a:lstStyle/>
            <a:p>
              <a:pPr algn="r"/>
              <a:r>
                <a:rPr lang="zh-CN" altLang="en-US" sz="2000" b="1" dirty="0">
                  <a:solidFill>
                    <a:srgbClr val="9B0D13"/>
                  </a:solidFill>
                  <a:latin typeface="+mn-ea"/>
                  <a:cs typeface="+mn-ea"/>
                  <a:sym typeface="+mn-lt"/>
                </a:rPr>
                <a:t>总纲部分</a:t>
              </a:r>
              <a:r>
                <a:rPr lang="zh-CN" altLang="en-US" sz="2000" dirty="0">
                  <a:solidFill>
                    <a:srgbClr val="360406"/>
                  </a:solidFill>
                  <a:latin typeface="+mn-ea"/>
                  <a:cs typeface="+mn-ea"/>
                  <a:sym typeface="+mn-lt"/>
                </a:rPr>
                <a:t>共</a:t>
              </a:r>
              <a:r>
                <a:rPr lang="en-US" altLang="zh-CN" sz="2000" dirty="0">
                  <a:solidFill>
                    <a:srgbClr val="360406"/>
                  </a:solidFill>
                  <a:latin typeface="+mn-ea"/>
                  <a:cs typeface="+mn-ea"/>
                  <a:sym typeface="+mn-lt"/>
                </a:rPr>
                <a:t>28</a:t>
              </a:r>
              <a:r>
                <a:rPr lang="zh-CN" altLang="en-US" sz="2000" dirty="0">
                  <a:solidFill>
                    <a:srgbClr val="360406"/>
                  </a:solidFill>
                  <a:latin typeface="+mn-ea"/>
                  <a:cs typeface="+mn-ea"/>
                  <a:sym typeface="+mn-lt"/>
                </a:rPr>
                <a:t>个</a:t>
              </a:r>
              <a:endParaRPr lang="en-US" altLang="zh-CN" sz="2000" dirty="0">
                <a:solidFill>
                  <a:srgbClr val="360406"/>
                </a:solidFill>
                <a:latin typeface="+mn-ea"/>
                <a:cs typeface="+mn-ea"/>
                <a:sym typeface="+mn-lt"/>
              </a:endParaRPr>
            </a:p>
            <a:p>
              <a:pPr algn="r"/>
              <a:r>
                <a:rPr lang="zh-CN" altLang="en-US" sz="2000" dirty="0">
                  <a:solidFill>
                    <a:srgbClr val="360406"/>
                  </a:solidFill>
                  <a:latin typeface="+mn-ea"/>
                  <a:cs typeface="+mn-ea"/>
                  <a:sym typeface="+mn-lt"/>
                </a:rPr>
                <a:t>自然段</a:t>
              </a:r>
              <a:r>
                <a:rPr lang="en-US" altLang="zh-CN" sz="2000" dirty="0">
                  <a:solidFill>
                    <a:srgbClr val="360406"/>
                  </a:solidFill>
                  <a:latin typeface="+mn-ea"/>
                  <a:cs typeface="+mn-ea"/>
                  <a:sym typeface="+mn-lt"/>
                </a:rPr>
                <a:t>6000</a:t>
              </a:r>
              <a:r>
                <a:rPr lang="zh-CN" altLang="en-US" sz="2000" dirty="0">
                  <a:solidFill>
                    <a:srgbClr val="360406"/>
                  </a:solidFill>
                  <a:latin typeface="+mn-ea"/>
                  <a:cs typeface="+mn-ea"/>
                  <a:sym typeface="+mn-lt"/>
                </a:rPr>
                <a:t>余字</a:t>
              </a:r>
            </a:p>
          </p:txBody>
        </p:sp>
      </p:grpSp>
      <p:grpSp>
        <p:nvGrpSpPr>
          <p:cNvPr id="6" name="组合 5"/>
          <p:cNvGrpSpPr/>
          <p:nvPr/>
        </p:nvGrpSpPr>
        <p:grpSpPr>
          <a:xfrm>
            <a:off x="3520979" y="2240809"/>
            <a:ext cx="1742002" cy="1742002"/>
            <a:chOff x="3520979" y="2240809"/>
            <a:chExt cx="1742002" cy="1742002"/>
          </a:xfrm>
        </p:grpSpPr>
        <p:sp>
          <p:nvSpPr>
            <p:cNvPr id="22" name="椭圆 21"/>
            <p:cNvSpPr/>
            <p:nvPr/>
          </p:nvSpPr>
          <p:spPr>
            <a:xfrm>
              <a:off x="3520979" y="2240809"/>
              <a:ext cx="1742002" cy="1742002"/>
            </a:xfrm>
            <a:prstGeom prst="ellipse">
              <a:avLst/>
            </a:prstGeom>
            <a:noFill/>
            <a:ln w="12700">
              <a:solidFill>
                <a:srgbClr val="9B0D1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 name="椭圆 3"/>
            <p:cNvSpPr/>
            <p:nvPr/>
          </p:nvSpPr>
          <p:spPr>
            <a:xfrm>
              <a:off x="3635896" y="2355726"/>
              <a:ext cx="1512168" cy="1512168"/>
            </a:xfrm>
            <a:prstGeom prst="ellipse">
              <a:avLst/>
            </a:prstGeom>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8" name="矩形 7"/>
            <p:cNvSpPr/>
            <p:nvPr/>
          </p:nvSpPr>
          <p:spPr>
            <a:xfrm>
              <a:off x="3671900" y="2757867"/>
              <a:ext cx="1440160" cy="707886"/>
            </a:xfrm>
            <a:prstGeom prst="rect">
              <a:avLst/>
            </a:prstGeom>
          </p:spPr>
          <p:txBody>
            <a:bodyPr wrap="square">
              <a:spAutoFit/>
            </a:bodyPr>
            <a:lstStyle/>
            <a:p>
              <a:pPr algn="ctr"/>
              <a:r>
                <a:rPr lang="zh-CN" altLang="en-US" sz="4000" b="1">
                  <a:solidFill>
                    <a:srgbClr val="FFF2CC"/>
                  </a:solidFill>
                  <a:latin typeface="+mj-ea"/>
                </a:rPr>
                <a:t>总纲</a:t>
              </a:r>
              <a:endParaRPr lang="zh-CN" altLang="en-US" sz="4000" b="1" dirty="0">
                <a:solidFill>
                  <a:srgbClr val="FFF2CC"/>
                </a:solidFill>
                <a:latin typeface="+mj-ea"/>
              </a:endParaRPr>
            </a:p>
          </p:txBody>
        </p:sp>
      </p:grpSp>
      <p:cxnSp>
        <p:nvCxnSpPr>
          <p:cNvPr id="52" name="直接箭头连接符 51"/>
          <p:cNvCxnSpPr/>
          <p:nvPr/>
        </p:nvCxnSpPr>
        <p:spPr>
          <a:xfrm flipV="1">
            <a:off x="5032623" y="2103698"/>
            <a:ext cx="644249" cy="392221"/>
          </a:xfrm>
          <a:prstGeom prst="straightConnector1">
            <a:avLst/>
          </a:prstGeom>
          <a:ln w="15875">
            <a:prstDash val="sysDot"/>
            <a:tailEnd type="stealth" w="lg" len="lg"/>
          </a:ln>
        </p:spPr>
        <p:style>
          <a:lnRef idx="1">
            <a:schemeClr val="accent1"/>
          </a:lnRef>
          <a:fillRef idx="0">
            <a:schemeClr val="accent1"/>
          </a:fillRef>
          <a:effectRef idx="0">
            <a:schemeClr val="accent1"/>
          </a:effectRef>
          <a:fontRef idx="minor">
            <a:schemeClr val="tx1"/>
          </a:fontRef>
        </p:style>
      </p:cxnSp>
      <p:cxnSp>
        <p:nvCxnSpPr>
          <p:cNvPr id="54" name="直接箭头连接符 53"/>
          <p:cNvCxnSpPr/>
          <p:nvPr/>
        </p:nvCxnSpPr>
        <p:spPr>
          <a:xfrm>
            <a:off x="5032623" y="3727701"/>
            <a:ext cx="644249" cy="428225"/>
          </a:xfrm>
          <a:prstGeom prst="straightConnector1">
            <a:avLst/>
          </a:prstGeom>
          <a:ln w="15875">
            <a:prstDash val="sysDot"/>
            <a:tailEnd type="stealth" w="lg" len="lg"/>
          </a:ln>
        </p:spPr>
        <p:style>
          <a:lnRef idx="1">
            <a:schemeClr val="accent1"/>
          </a:lnRef>
          <a:fillRef idx="0">
            <a:schemeClr val="accent1"/>
          </a:fillRef>
          <a:effectRef idx="0">
            <a:schemeClr val="accent1"/>
          </a:effectRef>
          <a:fontRef idx="minor">
            <a:schemeClr val="tx1"/>
          </a:fontRef>
        </p:style>
      </p:cxnSp>
      <p:cxnSp>
        <p:nvCxnSpPr>
          <p:cNvPr id="56" name="直接箭头连接符 55"/>
          <p:cNvCxnSpPr/>
          <p:nvPr/>
        </p:nvCxnSpPr>
        <p:spPr>
          <a:xfrm flipH="1" flipV="1">
            <a:off x="3171081" y="2067694"/>
            <a:ext cx="547858" cy="428225"/>
          </a:xfrm>
          <a:prstGeom prst="straightConnector1">
            <a:avLst/>
          </a:prstGeom>
          <a:ln w="15875">
            <a:prstDash val="sysDot"/>
            <a:tailEnd type="stealth" w="lg" len="lg"/>
          </a:ln>
        </p:spPr>
        <p:style>
          <a:lnRef idx="1">
            <a:schemeClr val="accent1"/>
          </a:lnRef>
          <a:fillRef idx="0">
            <a:schemeClr val="accent1"/>
          </a:fillRef>
          <a:effectRef idx="0">
            <a:schemeClr val="accent1"/>
          </a:effectRef>
          <a:fontRef idx="minor">
            <a:schemeClr val="tx1"/>
          </a:fontRef>
        </p:style>
      </p:cxnSp>
      <p:cxnSp>
        <p:nvCxnSpPr>
          <p:cNvPr id="58" name="直接箭头连接符 57"/>
          <p:cNvCxnSpPr/>
          <p:nvPr/>
        </p:nvCxnSpPr>
        <p:spPr>
          <a:xfrm flipH="1">
            <a:off x="3099073" y="3727701"/>
            <a:ext cx="619866" cy="428225"/>
          </a:xfrm>
          <a:prstGeom prst="straightConnector1">
            <a:avLst/>
          </a:prstGeom>
          <a:ln w="15875">
            <a:prstDash val="sysDot"/>
            <a:tailEnd type="stealth" w="lg" len="lg"/>
          </a:ln>
        </p:spPr>
        <p:style>
          <a:lnRef idx="1">
            <a:schemeClr val="accent1"/>
          </a:lnRef>
          <a:fillRef idx="0">
            <a:schemeClr val="accent1"/>
          </a:fillRef>
          <a:effectRef idx="0">
            <a:schemeClr val="accent1"/>
          </a:effectRef>
          <a:fontRef idx="minor">
            <a:schemeClr val="tx1"/>
          </a:fontRef>
        </p:style>
      </p:cxnSp>
      <p:grpSp>
        <p:nvGrpSpPr>
          <p:cNvPr id="12" name="组合 11"/>
          <p:cNvGrpSpPr/>
          <p:nvPr/>
        </p:nvGrpSpPr>
        <p:grpSpPr>
          <a:xfrm>
            <a:off x="233611" y="3507854"/>
            <a:ext cx="2808312" cy="1296144"/>
            <a:chOff x="233611" y="3507854"/>
            <a:chExt cx="2808312" cy="1296144"/>
          </a:xfrm>
        </p:grpSpPr>
        <p:sp>
          <p:nvSpPr>
            <p:cNvPr id="2" name="矩形 1"/>
            <p:cNvSpPr/>
            <p:nvPr/>
          </p:nvSpPr>
          <p:spPr>
            <a:xfrm>
              <a:off x="335335" y="3675112"/>
              <a:ext cx="2592288" cy="1052596"/>
            </a:xfrm>
            <a:prstGeom prst="rect">
              <a:avLst/>
            </a:prstGeom>
          </p:spPr>
          <p:txBody>
            <a:bodyPr wrap="square">
              <a:spAutoFit/>
            </a:bodyPr>
            <a:lstStyle/>
            <a:p>
              <a:pPr algn="just">
                <a:lnSpc>
                  <a:spcPct val="120000"/>
                </a:lnSpc>
              </a:pPr>
              <a:r>
                <a:rPr lang="zh-CN" altLang="en-US" sz="1300">
                  <a:solidFill>
                    <a:srgbClr val="360406"/>
                  </a:solidFill>
                  <a:latin typeface="+mj-ea"/>
                  <a:ea typeface="+mj-ea"/>
                  <a:cs typeface="+mn-ea"/>
                  <a:sym typeface="+mn-lt"/>
                </a:rPr>
                <a:t>总纲就是</a:t>
              </a:r>
              <a:r>
                <a:rPr lang="zh-CN" altLang="en-US" sz="1300" dirty="0">
                  <a:solidFill>
                    <a:srgbClr val="360406"/>
                  </a:solidFill>
                  <a:latin typeface="+mj-ea"/>
                  <a:ea typeface="+mj-ea"/>
                  <a:cs typeface="+mn-ea"/>
                  <a:sym typeface="+mn-lt"/>
                </a:rPr>
                <a:t>总的纲领、原则和要求，是党章的核心部分，是党的基本政治主张，是党制定各方面方针政策的根本依据。</a:t>
              </a:r>
            </a:p>
          </p:txBody>
        </p:sp>
        <p:sp>
          <p:nvSpPr>
            <p:cNvPr id="60" name="矩形 59"/>
            <p:cNvSpPr/>
            <p:nvPr/>
          </p:nvSpPr>
          <p:spPr>
            <a:xfrm>
              <a:off x="233611" y="3507854"/>
              <a:ext cx="2808312" cy="1296144"/>
            </a:xfrm>
            <a:prstGeom prst="rect">
              <a:avLst/>
            </a:prstGeom>
            <a:noFill/>
            <a:ln w="12700">
              <a:solidFill>
                <a:srgbClr val="9B0D1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nvGrpSpPr>
          <p:cNvPr id="7" name="组合 6"/>
          <p:cNvGrpSpPr/>
          <p:nvPr/>
        </p:nvGrpSpPr>
        <p:grpSpPr>
          <a:xfrm>
            <a:off x="5752703" y="1563638"/>
            <a:ext cx="2448272" cy="1080120"/>
            <a:chOff x="5752703" y="1563638"/>
            <a:chExt cx="2448272" cy="1080120"/>
          </a:xfrm>
        </p:grpSpPr>
        <p:sp>
          <p:nvSpPr>
            <p:cNvPr id="9" name="矩形 8"/>
            <p:cNvSpPr/>
            <p:nvPr/>
          </p:nvSpPr>
          <p:spPr>
            <a:xfrm>
              <a:off x="5968727" y="1635646"/>
              <a:ext cx="2031325" cy="954107"/>
            </a:xfrm>
            <a:prstGeom prst="rect">
              <a:avLst/>
            </a:prstGeom>
          </p:spPr>
          <p:txBody>
            <a:bodyPr wrap="none">
              <a:spAutoFit/>
            </a:bodyPr>
            <a:lstStyle/>
            <a:p>
              <a:pPr algn="ctr"/>
              <a:r>
                <a:rPr lang="zh-CN" altLang="en-US" sz="3600">
                  <a:solidFill>
                    <a:srgbClr val="360406"/>
                  </a:solidFill>
                  <a:latin typeface="+mj-ea"/>
                </a:rPr>
                <a:t>学习党章</a:t>
              </a:r>
              <a:endParaRPr lang="en-US" altLang="zh-CN" sz="3600">
                <a:solidFill>
                  <a:srgbClr val="360406"/>
                </a:solidFill>
                <a:latin typeface="+mj-ea"/>
              </a:endParaRPr>
            </a:p>
            <a:p>
              <a:pPr algn="ctr"/>
              <a:r>
                <a:rPr lang="zh-CN" altLang="en-US" sz="2000" b="1">
                  <a:solidFill>
                    <a:srgbClr val="9B0D13"/>
                  </a:solidFill>
                  <a:latin typeface="+mj-ea"/>
                </a:rPr>
                <a:t>首先要学好总纲</a:t>
              </a:r>
              <a:endParaRPr lang="zh-CN" altLang="en-US" sz="2000" b="1" dirty="0">
                <a:solidFill>
                  <a:srgbClr val="9B0D13"/>
                </a:solidFill>
                <a:latin typeface="+mj-ea"/>
              </a:endParaRPr>
            </a:p>
          </p:txBody>
        </p:sp>
        <p:sp>
          <p:nvSpPr>
            <p:cNvPr id="61" name="矩形 60"/>
            <p:cNvSpPr/>
            <p:nvPr/>
          </p:nvSpPr>
          <p:spPr>
            <a:xfrm>
              <a:off x="5752703" y="1563638"/>
              <a:ext cx="2448272" cy="1080120"/>
            </a:xfrm>
            <a:prstGeom prst="rect">
              <a:avLst/>
            </a:prstGeom>
            <a:noFill/>
            <a:ln w="12700">
              <a:solidFill>
                <a:srgbClr val="9B0D1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nvGrpSpPr>
          <p:cNvPr id="10" name="组合 9"/>
          <p:cNvGrpSpPr/>
          <p:nvPr/>
        </p:nvGrpSpPr>
        <p:grpSpPr>
          <a:xfrm>
            <a:off x="5752703" y="3363838"/>
            <a:ext cx="2952328" cy="1584176"/>
            <a:chOff x="5752703" y="3363838"/>
            <a:chExt cx="2952328" cy="1584176"/>
          </a:xfrm>
        </p:grpSpPr>
        <p:sp>
          <p:nvSpPr>
            <p:cNvPr id="5" name="矩形 4"/>
            <p:cNvSpPr/>
            <p:nvPr/>
          </p:nvSpPr>
          <p:spPr>
            <a:xfrm>
              <a:off x="5968727" y="3507854"/>
              <a:ext cx="2664296" cy="1311128"/>
            </a:xfrm>
            <a:prstGeom prst="rect">
              <a:avLst/>
            </a:prstGeom>
          </p:spPr>
          <p:txBody>
            <a:bodyPr wrap="square">
              <a:spAutoFit/>
            </a:bodyPr>
            <a:lstStyle/>
            <a:p>
              <a:pPr>
                <a:lnSpc>
                  <a:spcPct val="120000"/>
                </a:lnSpc>
              </a:pPr>
              <a:r>
                <a:rPr lang="zh-CN" altLang="en-US" sz="1100">
                  <a:solidFill>
                    <a:srgbClr val="360406"/>
                  </a:solidFill>
                  <a:latin typeface="+mj-ea"/>
                  <a:ea typeface="+mj-ea"/>
                  <a:cs typeface="+mn-ea"/>
                  <a:sym typeface="+mn-lt"/>
                </a:rPr>
                <a:t>总纲集中</a:t>
              </a:r>
              <a:r>
                <a:rPr lang="zh-CN" altLang="en-US" sz="1100" dirty="0">
                  <a:solidFill>
                    <a:srgbClr val="360406"/>
                  </a:solidFill>
                  <a:latin typeface="+mj-ea"/>
                  <a:ea typeface="+mj-ea"/>
                  <a:cs typeface="+mn-ea"/>
                  <a:sym typeface="+mn-lt"/>
                </a:rPr>
                <a:t>规定和阐述了党的性质和宗旨、党的指导思想、党的奋斗目标和历史任务、党在社会主义初级阶段的基本路线和中国特色社会主义事业的基本方针、党的建设的目标任务和基本要求等若干重大问题。</a:t>
              </a:r>
            </a:p>
          </p:txBody>
        </p:sp>
        <p:sp>
          <p:nvSpPr>
            <p:cNvPr id="62" name="矩形 61"/>
            <p:cNvSpPr/>
            <p:nvPr/>
          </p:nvSpPr>
          <p:spPr>
            <a:xfrm>
              <a:off x="5752703" y="3363838"/>
              <a:ext cx="2952328" cy="1584176"/>
            </a:xfrm>
            <a:prstGeom prst="rect">
              <a:avLst/>
            </a:prstGeom>
            <a:noFill/>
            <a:ln w="12700">
              <a:solidFill>
                <a:srgbClr val="9B0D1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par>
                          <p:cTn id="16" fill="hold">
                            <p:stCondLst>
                              <p:cond delay="1000"/>
                            </p:stCondLst>
                            <p:childTnLst>
                              <p:par>
                                <p:cTn id="17" presetID="22" presetClass="entr" presetSubtype="2"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Effect transition="in" filter="wipe(right)">
                                      <p:cBhvr>
                                        <p:cTn id="19" dur="500"/>
                                        <p:tgtEl>
                                          <p:spTgt spid="56"/>
                                        </p:tgtEl>
                                      </p:cBhvr>
                                    </p:animEffect>
                                  </p:childTnLst>
                                </p:cTn>
                              </p:par>
                            </p:childTnLst>
                          </p:cTn>
                        </p:par>
                        <p:par>
                          <p:cTn id="20" fill="hold">
                            <p:stCondLst>
                              <p:cond delay="1500"/>
                            </p:stCondLst>
                            <p:childTnLst>
                              <p:par>
                                <p:cTn id="21" presetID="18" presetClass="entr" presetSubtype="9"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strips(upLeft)">
                                      <p:cBhvr>
                                        <p:cTn id="23" dur="500"/>
                                        <p:tgtEl>
                                          <p:spTgt spid="11"/>
                                        </p:tgtEl>
                                      </p:cBhvr>
                                    </p:animEffect>
                                  </p:childTnLst>
                                </p:cTn>
                              </p:par>
                            </p:childTnLst>
                          </p:cTn>
                        </p:par>
                        <p:par>
                          <p:cTn id="24" fill="hold">
                            <p:stCondLst>
                              <p:cond delay="2000"/>
                            </p:stCondLst>
                            <p:childTnLst>
                              <p:par>
                                <p:cTn id="25" presetID="22" presetClass="entr" presetSubtype="8" fill="hold"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childTnLst>
                          </p:cTn>
                        </p:par>
                        <p:par>
                          <p:cTn id="28" fill="hold">
                            <p:stCondLst>
                              <p:cond delay="2500"/>
                            </p:stCondLst>
                            <p:childTnLst>
                              <p:par>
                                <p:cTn id="29" presetID="18" presetClass="entr" presetSubtype="3" fill="hold"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strips(upRight)">
                                      <p:cBhvr>
                                        <p:cTn id="31" dur="500"/>
                                        <p:tgtEl>
                                          <p:spTgt spid="7"/>
                                        </p:tgtEl>
                                      </p:cBhvr>
                                    </p:animEffect>
                                  </p:childTnLst>
                                </p:cTn>
                              </p:par>
                            </p:childTnLst>
                          </p:cTn>
                        </p:par>
                        <p:par>
                          <p:cTn id="32" fill="hold">
                            <p:stCondLst>
                              <p:cond delay="3000"/>
                            </p:stCondLst>
                            <p:childTnLst>
                              <p:par>
                                <p:cTn id="33" presetID="22" presetClass="entr" presetSubtype="8" fill="hold"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3500"/>
                            </p:stCondLst>
                            <p:childTnLst>
                              <p:par>
                                <p:cTn id="37" presetID="18" presetClass="entr" presetSubtype="6"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strips(downRight)">
                                      <p:cBhvr>
                                        <p:cTn id="39" dur="500"/>
                                        <p:tgtEl>
                                          <p:spTgt spid="10"/>
                                        </p:tgtEl>
                                      </p:cBhvr>
                                    </p:animEffect>
                                  </p:childTnLst>
                                </p:cTn>
                              </p:par>
                            </p:childTnLst>
                          </p:cTn>
                        </p:par>
                        <p:par>
                          <p:cTn id="40" fill="hold">
                            <p:stCondLst>
                              <p:cond delay="4000"/>
                            </p:stCondLst>
                            <p:childTnLst>
                              <p:par>
                                <p:cTn id="41" presetID="22" presetClass="entr" presetSubtype="2" fill="hold" nodeType="afterEffect">
                                  <p:stCondLst>
                                    <p:cond delay="0"/>
                                  </p:stCondLst>
                                  <p:childTnLst>
                                    <p:set>
                                      <p:cBhvr>
                                        <p:cTn id="42" dur="1" fill="hold">
                                          <p:stCondLst>
                                            <p:cond delay="0"/>
                                          </p:stCondLst>
                                        </p:cTn>
                                        <p:tgtEl>
                                          <p:spTgt spid="58"/>
                                        </p:tgtEl>
                                        <p:attrNameLst>
                                          <p:attrName>style.visibility</p:attrName>
                                        </p:attrNameLst>
                                      </p:cBhvr>
                                      <p:to>
                                        <p:strVal val="visible"/>
                                      </p:to>
                                    </p:set>
                                    <p:animEffect transition="in" filter="wipe(right)">
                                      <p:cBhvr>
                                        <p:cTn id="43" dur="500"/>
                                        <p:tgtEl>
                                          <p:spTgt spid="58"/>
                                        </p:tgtEl>
                                      </p:cBhvr>
                                    </p:animEffect>
                                  </p:childTnLst>
                                </p:cTn>
                              </p:par>
                            </p:childTnLst>
                          </p:cTn>
                        </p:par>
                        <p:par>
                          <p:cTn id="44" fill="hold">
                            <p:stCondLst>
                              <p:cond delay="4500"/>
                            </p:stCondLst>
                            <p:childTnLst>
                              <p:par>
                                <p:cTn id="45" presetID="18" presetClass="entr" presetSubtype="12"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strips(downLeft)">
                                      <p:cBhvr>
                                        <p:cTn id="4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4294967295"/>
          </p:nvPr>
        </p:nvSpPr>
        <p:spPr>
          <a:xfrm>
            <a:off x="755576" y="292863"/>
            <a:ext cx="4577302" cy="584775"/>
          </a:xfrm>
          <a:prstGeom prst="rect">
            <a:avLst/>
          </a:prstGeom>
          <a:noFill/>
          <a:effectLst/>
        </p:spPr>
        <p:txBody>
          <a:bodyPr wrap="square" rtlCol="0">
            <a:spAutoFit/>
          </a:bodyPr>
          <a:lstStyle/>
          <a:p>
            <a:pPr marL="0" indent="0">
              <a:buNone/>
            </a:pPr>
            <a:r>
              <a:rPr lang="zh-CN" altLang="en-US" dirty="0">
                <a:gradFill>
                  <a:gsLst>
                    <a:gs pos="60000">
                      <a:srgbClr val="FCCE5A"/>
                    </a:gs>
                    <a:gs pos="30000">
                      <a:schemeClr val="bg1"/>
                    </a:gs>
                    <a:gs pos="87000">
                      <a:schemeClr val="bg1"/>
                    </a:gs>
                  </a:gsLst>
                  <a:lin ang="5400000" scaled="1"/>
                </a:gradFill>
                <a:effectLst>
                  <a:outerShdw blurRad="50800" dist="50800" dir="5400000" algn="ctr" rotWithShape="0">
                    <a:srgbClr val="800000"/>
                  </a:outerShdw>
                </a:effectLst>
                <a:latin typeface="+mj-ea"/>
                <a:ea typeface="+mj-ea"/>
                <a:cs typeface="+mn-ea"/>
                <a:sym typeface="+mn-lt"/>
              </a:rPr>
              <a:t>党的性质</a:t>
            </a:r>
          </a:p>
        </p:txBody>
      </p:sp>
      <p:sp>
        <p:nvSpPr>
          <p:cNvPr id="4" name="矩形 3"/>
          <p:cNvSpPr/>
          <p:nvPr/>
        </p:nvSpPr>
        <p:spPr>
          <a:xfrm>
            <a:off x="539552" y="3579862"/>
            <a:ext cx="4320480" cy="867930"/>
          </a:xfrm>
          <a:prstGeom prst="rect">
            <a:avLst/>
          </a:prstGeom>
        </p:spPr>
        <p:txBody>
          <a:bodyPr wrap="square">
            <a:spAutoFit/>
          </a:bodyPr>
          <a:lstStyle/>
          <a:p>
            <a:pPr algn="just">
              <a:lnSpc>
                <a:spcPct val="120000"/>
              </a:lnSpc>
            </a:pPr>
            <a:r>
              <a:rPr lang="zh-CN" altLang="en-US" sz="1400" b="1" i="1">
                <a:solidFill>
                  <a:schemeClr val="accent1"/>
                </a:solidFill>
                <a:latin typeface="+mj-ea"/>
                <a:ea typeface="+mj-ea"/>
                <a:cs typeface="+mn-ea"/>
                <a:sym typeface="+mn-lt"/>
              </a:rPr>
              <a:t>党章第一自然段 </a:t>
            </a:r>
            <a:r>
              <a:rPr lang="zh-CN" altLang="zh-CN" sz="1400" i="1">
                <a:solidFill>
                  <a:srgbClr val="360406"/>
                </a:solidFill>
                <a:latin typeface="+mj-ea"/>
                <a:ea typeface="+mj-ea"/>
                <a:cs typeface="+mn-ea"/>
                <a:sym typeface="+mn-lt"/>
              </a:rPr>
              <a:t>从</a:t>
            </a:r>
            <a:r>
              <a:rPr lang="zh-CN" altLang="zh-CN" sz="1400" i="1" dirty="0">
                <a:solidFill>
                  <a:srgbClr val="360406"/>
                </a:solidFill>
                <a:latin typeface="+mj-ea"/>
                <a:ea typeface="+mj-ea"/>
                <a:cs typeface="+mn-ea"/>
                <a:sym typeface="+mn-lt"/>
              </a:rPr>
              <a:t>党的阶级性和先进性、党的地位和作用、党的根本宗旨、党的最高理想和最终目标四个方面，深刻阐明了党的性质。</a:t>
            </a:r>
            <a:r>
              <a:rPr lang="en-US" altLang="zh-CN" sz="1400" i="1" dirty="0">
                <a:solidFill>
                  <a:srgbClr val="360406"/>
                </a:solidFill>
                <a:latin typeface="+mj-ea"/>
                <a:ea typeface="+mj-ea"/>
                <a:cs typeface="+mn-ea"/>
                <a:sym typeface="+mn-lt"/>
              </a:rPr>
              <a:t> </a:t>
            </a:r>
            <a:endParaRPr lang="zh-CN" altLang="zh-CN" sz="1400" i="1" dirty="0">
              <a:solidFill>
                <a:srgbClr val="360406"/>
              </a:solidFill>
              <a:latin typeface="+mj-ea"/>
              <a:ea typeface="+mj-ea"/>
              <a:cs typeface="+mn-ea"/>
              <a:sym typeface="+mn-lt"/>
            </a:endParaRPr>
          </a:p>
        </p:txBody>
      </p:sp>
      <p:sp>
        <p:nvSpPr>
          <p:cNvPr id="6" name="燕尾形 5"/>
          <p:cNvSpPr/>
          <p:nvPr/>
        </p:nvSpPr>
        <p:spPr>
          <a:xfrm>
            <a:off x="503548" y="2823778"/>
            <a:ext cx="1584176" cy="432048"/>
          </a:xfrm>
          <a:prstGeom prst="chevron">
            <a:avLst>
              <a:gd name="adj" fmla="val 44121"/>
            </a:avLst>
          </a:prstGeom>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1600">
                <a:solidFill>
                  <a:srgbClr val="FFF2CC"/>
                </a:solidFill>
                <a:latin typeface="+mj-ea"/>
                <a:cs typeface="+mn-ea"/>
                <a:sym typeface="+mn-lt"/>
              </a:rPr>
              <a:t>两个先锋队</a:t>
            </a:r>
          </a:p>
        </p:txBody>
      </p:sp>
      <p:sp>
        <p:nvSpPr>
          <p:cNvPr id="20" name="燕尾形 19"/>
          <p:cNvSpPr/>
          <p:nvPr/>
        </p:nvSpPr>
        <p:spPr>
          <a:xfrm>
            <a:off x="1979712" y="2823778"/>
            <a:ext cx="1584176" cy="432048"/>
          </a:xfrm>
          <a:prstGeom prst="chevron">
            <a:avLst>
              <a:gd name="adj" fmla="val 44121"/>
            </a:avLst>
          </a:prstGeom>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1600">
                <a:solidFill>
                  <a:srgbClr val="FFF2CC"/>
                </a:solidFill>
                <a:latin typeface="+mj-ea"/>
                <a:cs typeface="+mn-ea"/>
                <a:sym typeface="+mn-lt"/>
              </a:rPr>
              <a:t>一个核心</a:t>
            </a:r>
          </a:p>
        </p:txBody>
      </p:sp>
      <p:sp>
        <p:nvSpPr>
          <p:cNvPr id="21" name="燕尾形 20"/>
          <p:cNvSpPr/>
          <p:nvPr/>
        </p:nvSpPr>
        <p:spPr>
          <a:xfrm>
            <a:off x="3455876" y="2823778"/>
            <a:ext cx="1584176" cy="432048"/>
          </a:xfrm>
          <a:prstGeom prst="chevron">
            <a:avLst>
              <a:gd name="adj" fmla="val 44121"/>
            </a:avLst>
          </a:prstGeom>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1600">
                <a:solidFill>
                  <a:srgbClr val="FFF2CC"/>
                </a:solidFill>
                <a:latin typeface="+mj-ea"/>
                <a:cs typeface="+mn-ea"/>
                <a:sym typeface="+mn-lt"/>
              </a:rPr>
              <a:t>三个代表</a:t>
            </a:r>
          </a:p>
        </p:txBody>
      </p:sp>
      <p:sp>
        <p:nvSpPr>
          <p:cNvPr id="10" name="对角圆角矩形 9"/>
          <p:cNvSpPr/>
          <p:nvPr/>
        </p:nvSpPr>
        <p:spPr>
          <a:xfrm>
            <a:off x="5292080" y="1491630"/>
            <a:ext cx="3521720" cy="3456384"/>
          </a:xfrm>
          <a:prstGeom prst="round2DiagRect">
            <a:avLst/>
          </a:prstGeom>
          <a:noFill/>
          <a:ln w="19050">
            <a:solidFill>
              <a:srgbClr val="9B0D1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rgbClr val="360406"/>
              </a:solidFill>
            </a:endParaRPr>
          </a:p>
        </p:txBody>
      </p:sp>
      <p:sp>
        <p:nvSpPr>
          <p:cNvPr id="7" name="矩形 6"/>
          <p:cNvSpPr/>
          <p:nvPr/>
        </p:nvSpPr>
        <p:spPr>
          <a:xfrm>
            <a:off x="5508104" y="1807128"/>
            <a:ext cx="3096344" cy="2825389"/>
          </a:xfrm>
          <a:prstGeom prst="rect">
            <a:avLst/>
          </a:prstGeom>
        </p:spPr>
        <p:txBody>
          <a:bodyPr wrap="square">
            <a:spAutoFit/>
          </a:bodyPr>
          <a:lstStyle/>
          <a:p>
            <a:pPr algn="just">
              <a:lnSpc>
                <a:spcPct val="120000"/>
              </a:lnSpc>
            </a:pPr>
            <a:r>
              <a:rPr lang="zh-CN" altLang="zh-CN" sz="1400" dirty="0">
                <a:solidFill>
                  <a:srgbClr val="360406"/>
                </a:solidFill>
                <a:latin typeface="+mj-ea"/>
                <a:ea typeface="+mj-ea"/>
                <a:cs typeface="+mn-ea"/>
                <a:sym typeface="+mn-lt"/>
              </a:rPr>
              <a:t>中国共产党是中国工人阶级的先锋队，同时是中国人民和中华民族的先锋队，是中国特色社会主义事业的领导核心，代表中国先进生产力的发展要求，代表中国先进文化的前进方向，代表中国最广大人民的根本</a:t>
            </a:r>
            <a:r>
              <a:rPr lang="zh-CN" altLang="zh-CN" sz="1400">
                <a:solidFill>
                  <a:srgbClr val="360406"/>
                </a:solidFill>
                <a:latin typeface="+mj-ea"/>
                <a:ea typeface="+mj-ea"/>
                <a:cs typeface="+mn-ea"/>
                <a:sym typeface="+mn-lt"/>
              </a:rPr>
              <a:t>利益。</a:t>
            </a:r>
            <a:endParaRPr lang="en-US" altLang="zh-CN" sz="1400">
              <a:solidFill>
                <a:srgbClr val="360406"/>
              </a:solidFill>
              <a:latin typeface="+mj-ea"/>
              <a:ea typeface="+mj-ea"/>
              <a:cs typeface="+mn-ea"/>
              <a:sym typeface="+mn-lt"/>
            </a:endParaRPr>
          </a:p>
          <a:p>
            <a:pPr algn="just">
              <a:lnSpc>
                <a:spcPct val="120000"/>
              </a:lnSpc>
            </a:pPr>
            <a:endParaRPr lang="en-US" altLang="zh-CN" sz="1400" dirty="0">
              <a:solidFill>
                <a:srgbClr val="360406"/>
              </a:solidFill>
              <a:latin typeface="+mj-ea"/>
              <a:ea typeface="+mj-ea"/>
              <a:cs typeface="+mn-ea"/>
              <a:sym typeface="+mn-lt"/>
            </a:endParaRPr>
          </a:p>
          <a:p>
            <a:pPr algn="just">
              <a:lnSpc>
                <a:spcPct val="120000"/>
              </a:lnSpc>
            </a:pPr>
            <a:r>
              <a:rPr lang="zh-CN" altLang="zh-CN" sz="1400" dirty="0">
                <a:solidFill>
                  <a:srgbClr val="360406"/>
                </a:solidFill>
                <a:latin typeface="+mj-ea"/>
                <a:ea typeface="+mj-ea"/>
                <a:cs typeface="+mn-ea"/>
                <a:sym typeface="+mn-lt"/>
              </a:rPr>
              <a:t>党的最高理想和最终目标</a:t>
            </a:r>
            <a:r>
              <a:rPr lang="zh-CN" altLang="zh-CN" sz="1400">
                <a:solidFill>
                  <a:srgbClr val="360406"/>
                </a:solidFill>
                <a:latin typeface="+mj-ea"/>
                <a:ea typeface="+mj-ea"/>
                <a:cs typeface="+mn-ea"/>
                <a:sym typeface="+mn-lt"/>
              </a:rPr>
              <a:t>是</a:t>
            </a:r>
            <a:r>
              <a:rPr lang="zh-CN" altLang="en-US" sz="1400">
                <a:solidFill>
                  <a:srgbClr val="360406"/>
                </a:solidFill>
                <a:latin typeface="+mj-ea"/>
                <a:ea typeface="+mj-ea"/>
                <a:cs typeface="+mn-ea"/>
                <a:sym typeface="+mn-lt"/>
              </a:rPr>
              <a:t>：</a:t>
            </a:r>
            <a:endParaRPr lang="en-US" altLang="zh-CN" sz="1400">
              <a:solidFill>
                <a:srgbClr val="360406"/>
              </a:solidFill>
              <a:latin typeface="+mj-ea"/>
              <a:ea typeface="+mj-ea"/>
              <a:cs typeface="+mn-ea"/>
              <a:sym typeface="+mn-lt"/>
            </a:endParaRPr>
          </a:p>
          <a:p>
            <a:pPr algn="just">
              <a:lnSpc>
                <a:spcPct val="120000"/>
              </a:lnSpc>
            </a:pPr>
            <a:r>
              <a:rPr lang="zh-CN" altLang="zh-CN" sz="3600" b="1">
                <a:solidFill>
                  <a:srgbClr val="9B0D13"/>
                </a:solidFill>
                <a:latin typeface="+mj-ea"/>
                <a:ea typeface="+mj-ea"/>
                <a:cs typeface="+mn-ea"/>
                <a:sym typeface="+mn-lt"/>
              </a:rPr>
              <a:t>实现</a:t>
            </a:r>
            <a:r>
              <a:rPr lang="zh-CN" altLang="zh-CN" sz="3600" b="1" dirty="0">
                <a:solidFill>
                  <a:srgbClr val="9B0D13"/>
                </a:solidFill>
                <a:latin typeface="+mj-ea"/>
                <a:ea typeface="+mj-ea"/>
                <a:cs typeface="+mn-ea"/>
                <a:sym typeface="+mn-lt"/>
              </a:rPr>
              <a:t>共产主义</a:t>
            </a:r>
            <a:endParaRPr lang="zh-CN" altLang="en-US" sz="3600" b="1" dirty="0">
              <a:solidFill>
                <a:srgbClr val="9B0D13"/>
              </a:solidFill>
              <a:latin typeface="+mj-ea"/>
              <a:ea typeface="+mj-ea"/>
              <a:cs typeface="+mn-ea"/>
              <a:sym typeface="+mn-lt"/>
            </a:endParaRPr>
          </a:p>
        </p:txBody>
      </p:sp>
      <p:sp>
        <p:nvSpPr>
          <p:cNvPr id="24" name="矩形 23"/>
          <p:cNvSpPr/>
          <p:nvPr/>
        </p:nvSpPr>
        <p:spPr>
          <a:xfrm>
            <a:off x="1259632" y="1779662"/>
            <a:ext cx="2664296" cy="646331"/>
          </a:xfrm>
          <a:prstGeom prst="rect">
            <a:avLst/>
          </a:prstGeom>
        </p:spPr>
        <p:txBody>
          <a:bodyPr wrap="square">
            <a:spAutoFit/>
          </a:bodyPr>
          <a:lstStyle/>
          <a:p>
            <a:pPr algn="ctr"/>
            <a:r>
              <a:rPr lang="zh-CN" altLang="en-US" sz="3600" b="1">
                <a:solidFill>
                  <a:srgbClr val="360406"/>
                </a:solidFill>
                <a:latin typeface="+mj-ea"/>
              </a:rPr>
              <a:t>党的性质</a:t>
            </a:r>
          </a:p>
        </p:txBody>
      </p: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par>
                          <p:cTn id="10" fill="hold">
                            <p:stCondLst>
                              <p:cond delay="500"/>
                            </p:stCondLst>
                            <p:childTnLst>
                              <p:par>
                                <p:cTn id="11" presetID="2" presetClass="entr" presetSubtype="8" fill="hold" grpId="0" nodeType="after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additive="base">
                                        <p:cTn id="13" dur="500" fill="hold"/>
                                        <p:tgtEl>
                                          <p:spTgt spid="24"/>
                                        </p:tgtEl>
                                        <p:attrNameLst>
                                          <p:attrName>ppt_x</p:attrName>
                                        </p:attrNameLst>
                                      </p:cBhvr>
                                      <p:tavLst>
                                        <p:tav tm="0">
                                          <p:val>
                                            <p:strVal val="0-#ppt_w/2"/>
                                          </p:val>
                                        </p:tav>
                                        <p:tav tm="100000">
                                          <p:val>
                                            <p:strVal val="#ppt_x"/>
                                          </p:val>
                                        </p:tav>
                                      </p:tavLst>
                                    </p:anim>
                                    <p:anim calcmode="lin" valueType="num">
                                      <p:cBhvr additive="base">
                                        <p:cTn id="14" dur="500" fill="hold"/>
                                        <p:tgtEl>
                                          <p:spTgt spid="24"/>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12" presetClass="entr" presetSubtype="8"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p:tgtEl>
                                          <p:spTgt spid="6"/>
                                        </p:tgtEl>
                                        <p:attrNameLst>
                                          <p:attrName>ppt_x</p:attrName>
                                        </p:attrNameLst>
                                      </p:cBhvr>
                                      <p:tavLst>
                                        <p:tav tm="0">
                                          <p:val>
                                            <p:strVal val="#ppt_x-#ppt_w*1.125000"/>
                                          </p:val>
                                        </p:tav>
                                        <p:tav tm="100000">
                                          <p:val>
                                            <p:strVal val="#ppt_x"/>
                                          </p:val>
                                        </p:tav>
                                      </p:tavLst>
                                    </p:anim>
                                    <p:animEffect transition="in" filter="wipe(right)">
                                      <p:cBhvr>
                                        <p:cTn id="19" dur="500"/>
                                        <p:tgtEl>
                                          <p:spTgt spid="6"/>
                                        </p:tgtEl>
                                      </p:cBhvr>
                                    </p:animEffect>
                                  </p:childTnLst>
                                </p:cTn>
                              </p:par>
                            </p:childTnLst>
                          </p:cTn>
                        </p:par>
                        <p:par>
                          <p:cTn id="20" fill="hold">
                            <p:stCondLst>
                              <p:cond delay="1500"/>
                            </p:stCondLst>
                            <p:childTnLst>
                              <p:par>
                                <p:cTn id="21" presetID="12" presetClass="entr" presetSubtype="8"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500"/>
                                        <p:tgtEl>
                                          <p:spTgt spid="20"/>
                                        </p:tgtEl>
                                        <p:attrNameLst>
                                          <p:attrName>ppt_x</p:attrName>
                                        </p:attrNameLst>
                                      </p:cBhvr>
                                      <p:tavLst>
                                        <p:tav tm="0">
                                          <p:val>
                                            <p:strVal val="#ppt_x-#ppt_w*1.125000"/>
                                          </p:val>
                                        </p:tav>
                                        <p:tav tm="100000">
                                          <p:val>
                                            <p:strVal val="#ppt_x"/>
                                          </p:val>
                                        </p:tav>
                                      </p:tavLst>
                                    </p:anim>
                                    <p:animEffect transition="in" filter="wipe(right)">
                                      <p:cBhvr>
                                        <p:cTn id="24" dur="500"/>
                                        <p:tgtEl>
                                          <p:spTgt spid="20"/>
                                        </p:tgtEl>
                                      </p:cBhvr>
                                    </p:animEffect>
                                  </p:childTnLst>
                                </p:cTn>
                              </p:par>
                            </p:childTnLst>
                          </p:cTn>
                        </p:par>
                        <p:par>
                          <p:cTn id="25" fill="hold">
                            <p:stCondLst>
                              <p:cond delay="2000"/>
                            </p:stCondLst>
                            <p:childTnLst>
                              <p:par>
                                <p:cTn id="26" presetID="12" presetClass="entr" presetSubtype="8" fill="hold" grpId="0" nodeType="afterEffect">
                                  <p:stCondLst>
                                    <p:cond delay="0"/>
                                  </p:stCondLst>
                                  <p:childTnLst>
                                    <p:set>
                                      <p:cBhvr>
                                        <p:cTn id="27" dur="1" fill="hold">
                                          <p:stCondLst>
                                            <p:cond delay="0"/>
                                          </p:stCondLst>
                                        </p:cTn>
                                        <p:tgtEl>
                                          <p:spTgt spid="21"/>
                                        </p:tgtEl>
                                        <p:attrNameLst>
                                          <p:attrName>style.visibility</p:attrName>
                                        </p:attrNameLst>
                                      </p:cBhvr>
                                      <p:to>
                                        <p:strVal val="visible"/>
                                      </p:to>
                                    </p:set>
                                    <p:anim calcmode="lin" valueType="num">
                                      <p:cBhvr additive="base">
                                        <p:cTn id="28" dur="500"/>
                                        <p:tgtEl>
                                          <p:spTgt spid="21"/>
                                        </p:tgtEl>
                                        <p:attrNameLst>
                                          <p:attrName>ppt_x</p:attrName>
                                        </p:attrNameLst>
                                      </p:cBhvr>
                                      <p:tavLst>
                                        <p:tav tm="0">
                                          <p:val>
                                            <p:strVal val="#ppt_x-#ppt_w*1.125000"/>
                                          </p:val>
                                        </p:tav>
                                        <p:tav tm="100000">
                                          <p:val>
                                            <p:strVal val="#ppt_x"/>
                                          </p:val>
                                        </p:tav>
                                      </p:tavLst>
                                    </p:anim>
                                    <p:animEffect transition="in" filter="wipe(right)">
                                      <p:cBhvr>
                                        <p:cTn id="29" dur="500"/>
                                        <p:tgtEl>
                                          <p:spTgt spid="21"/>
                                        </p:tgtEl>
                                      </p:cBhvr>
                                    </p:animEffect>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500"/>
                                        <p:tgtEl>
                                          <p:spTgt spid="4"/>
                                        </p:tgtEl>
                                      </p:cBhvr>
                                    </p:animEffect>
                                    <p:anim calcmode="lin" valueType="num">
                                      <p:cBhvr>
                                        <p:cTn id="34" dur="500" fill="hold"/>
                                        <p:tgtEl>
                                          <p:spTgt spid="4"/>
                                        </p:tgtEl>
                                        <p:attrNameLst>
                                          <p:attrName>ppt_x</p:attrName>
                                        </p:attrNameLst>
                                      </p:cBhvr>
                                      <p:tavLst>
                                        <p:tav tm="0">
                                          <p:val>
                                            <p:strVal val="#ppt_x"/>
                                          </p:val>
                                        </p:tav>
                                        <p:tav tm="100000">
                                          <p:val>
                                            <p:strVal val="#ppt_x"/>
                                          </p:val>
                                        </p:tav>
                                      </p:tavLst>
                                    </p:anim>
                                    <p:anim calcmode="lin" valueType="num">
                                      <p:cBhvr>
                                        <p:cTn id="35" dur="500" fill="hold"/>
                                        <p:tgtEl>
                                          <p:spTgt spid="4"/>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10" presetClass="entr" presetSubtype="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childTnLst>
                                </p:cTn>
                              </p:par>
                              <p:par>
                                <p:cTn id="40" presetID="22" presetClass="entr" presetSubtype="1" fill="hold" grpId="0" nodeType="with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up)">
                                      <p:cBhvr>
                                        <p:cTn id="42" dur="1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6" grpId="0" animBg="1"/>
      <p:bldP spid="20" grpId="0" animBg="1"/>
      <p:bldP spid="21" grpId="0" animBg="1"/>
      <p:bldP spid="10" grpId="0" animBg="1"/>
      <p:bldP spid="7" grpId="0"/>
      <p:bldP spid="2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4294967295"/>
          </p:nvPr>
        </p:nvSpPr>
        <p:spPr>
          <a:xfrm>
            <a:off x="755576" y="292863"/>
            <a:ext cx="4577302" cy="584775"/>
          </a:xfrm>
          <a:prstGeom prst="rect">
            <a:avLst/>
          </a:prstGeom>
          <a:noFill/>
          <a:effectLst/>
        </p:spPr>
        <p:txBody>
          <a:bodyPr wrap="square" rtlCol="0">
            <a:spAutoFit/>
          </a:bodyPr>
          <a:lstStyle/>
          <a:p>
            <a:pPr marL="0" indent="0">
              <a:buNone/>
            </a:pPr>
            <a:r>
              <a:rPr lang="zh-CN" altLang="en-US" dirty="0">
                <a:gradFill>
                  <a:gsLst>
                    <a:gs pos="60000">
                      <a:srgbClr val="FCCE5A"/>
                    </a:gs>
                    <a:gs pos="30000">
                      <a:schemeClr val="bg1"/>
                    </a:gs>
                    <a:gs pos="87000">
                      <a:schemeClr val="bg1"/>
                    </a:gs>
                  </a:gsLst>
                  <a:lin ang="5400000" scaled="1"/>
                </a:gradFill>
                <a:effectLst>
                  <a:outerShdw blurRad="50800" dist="50800" dir="5400000" algn="ctr" rotWithShape="0">
                    <a:srgbClr val="800000"/>
                  </a:outerShdw>
                </a:effectLst>
                <a:latin typeface="+mj-ea"/>
                <a:ea typeface="+mj-ea"/>
                <a:cs typeface="+mn-ea"/>
                <a:sym typeface="+mn-lt"/>
              </a:rPr>
              <a:t>行动指南</a:t>
            </a:r>
          </a:p>
        </p:txBody>
      </p:sp>
      <p:grpSp>
        <p:nvGrpSpPr>
          <p:cNvPr id="2" name="组合 1"/>
          <p:cNvGrpSpPr/>
          <p:nvPr/>
        </p:nvGrpSpPr>
        <p:grpSpPr>
          <a:xfrm>
            <a:off x="683568" y="1851670"/>
            <a:ext cx="3260910" cy="2589386"/>
            <a:chOff x="683568" y="1851670"/>
            <a:chExt cx="3260910" cy="2589386"/>
          </a:xfrm>
        </p:grpSpPr>
        <p:sp>
          <p:nvSpPr>
            <p:cNvPr id="4" name="矩形 3"/>
            <p:cNvSpPr/>
            <p:nvPr/>
          </p:nvSpPr>
          <p:spPr>
            <a:xfrm>
              <a:off x="683568" y="1851670"/>
              <a:ext cx="3260910" cy="1126462"/>
            </a:xfrm>
            <a:prstGeom prst="rect">
              <a:avLst/>
            </a:prstGeom>
          </p:spPr>
          <p:txBody>
            <a:bodyPr wrap="square">
              <a:spAutoFit/>
            </a:bodyPr>
            <a:lstStyle/>
            <a:p>
              <a:pPr algn="just">
                <a:lnSpc>
                  <a:spcPct val="120000"/>
                </a:lnSpc>
              </a:pPr>
              <a:r>
                <a:rPr lang="zh-CN" altLang="en-US" sz="1400" b="1" i="1">
                  <a:solidFill>
                    <a:schemeClr val="accent1"/>
                  </a:solidFill>
                  <a:latin typeface="+mj-ea"/>
                  <a:ea typeface="+mj-ea"/>
                  <a:cs typeface="+mn-ea"/>
                  <a:sym typeface="+mn-lt"/>
                </a:rPr>
                <a:t>党章第二</a:t>
              </a:r>
              <a:r>
                <a:rPr lang="zh-CN" altLang="en-US" sz="1400" b="1" i="1" dirty="0">
                  <a:solidFill>
                    <a:schemeClr val="accent1"/>
                  </a:solidFill>
                  <a:latin typeface="+mj-ea"/>
                  <a:ea typeface="+mj-ea"/>
                  <a:cs typeface="+mn-ea"/>
                  <a:sym typeface="+mn-lt"/>
                </a:rPr>
                <a:t>至</a:t>
              </a:r>
              <a:r>
                <a:rPr lang="zh-CN" altLang="en-US" sz="1400" b="1" i="1">
                  <a:solidFill>
                    <a:schemeClr val="accent1"/>
                  </a:solidFill>
                  <a:latin typeface="+mj-ea"/>
                  <a:ea typeface="+mj-ea"/>
                  <a:cs typeface="+mn-ea"/>
                  <a:sym typeface="+mn-lt"/>
                </a:rPr>
                <a:t>七自然段 </a:t>
              </a:r>
              <a:r>
                <a:rPr lang="zh-CN" altLang="en-US" sz="1400" i="1">
                  <a:solidFill>
                    <a:srgbClr val="360406"/>
                  </a:solidFill>
                  <a:latin typeface="+mj-ea"/>
                  <a:ea typeface="+mj-ea"/>
                  <a:cs typeface="+mn-ea"/>
                  <a:sym typeface="+mn-lt"/>
                </a:rPr>
                <a:t>明确</a:t>
              </a:r>
              <a:r>
                <a:rPr lang="zh-CN" altLang="en-US" sz="1400" i="1" dirty="0">
                  <a:solidFill>
                    <a:srgbClr val="360406"/>
                  </a:solidFill>
                  <a:latin typeface="+mj-ea"/>
                  <a:ea typeface="+mj-ea"/>
                  <a:cs typeface="+mn-ea"/>
                  <a:sym typeface="+mn-lt"/>
                </a:rPr>
                <a:t>提出了党的行动指南，并用</a:t>
              </a:r>
              <a:r>
                <a:rPr lang="en-US" altLang="zh-CN" sz="1400" i="1" dirty="0">
                  <a:solidFill>
                    <a:srgbClr val="360406"/>
                  </a:solidFill>
                  <a:latin typeface="+mj-ea"/>
                  <a:ea typeface="+mj-ea"/>
                  <a:cs typeface="+mn-ea"/>
                  <a:sym typeface="+mn-lt"/>
                </a:rPr>
                <a:t>5</a:t>
              </a:r>
              <a:r>
                <a:rPr lang="zh-CN" altLang="en-US" sz="1400" i="1" dirty="0">
                  <a:solidFill>
                    <a:srgbClr val="360406"/>
                  </a:solidFill>
                  <a:latin typeface="+mj-ea"/>
                  <a:ea typeface="+mj-ea"/>
                  <a:cs typeface="+mn-ea"/>
                  <a:sym typeface="+mn-lt"/>
                </a:rPr>
                <a:t>个自然段，分别做出了科学评价，阐明了我们党为什么必须坚持这一行动指南。</a:t>
              </a:r>
              <a:endParaRPr lang="zh-CN" altLang="zh-CN" sz="1400" i="1" dirty="0">
                <a:solidFill>
                  <a:srgbClr val="360406"/>
                </a:solidFill>
                <a:latin typeface="+mj-ea"/>
                <a:ea typeface="+mj-ea"/>
                <a:cs typeface="+mn-ea"/>
                <a:sym typeface="+mn-lt"/>
              </a:endParaRPr>
            </a:p>
          </p:txBody>
        </p:sp>
        <p:sp>
          <p:nvSpPr>
            <p:cNvPr id="22" name="矩形 21"/>
            <p:cNvSpPr/>
            <p:nvPr/>
          </p:nvSpPr>
          <p:spPr>
            <a:xfrm>
              <a:off x="683568" y="3363838"/>
              <a:ext cx="3240360" cy="1077218"/>
            </a:xfrm>
            <a:prstGeom prst="rect">
              <a:avLst/>
            </a:prstGeom>
          </p:spPr>
          <p:txBody>
            <a:bodyPr wrap="square">
              <a:spAutoFit/>
            </a:bodyPr>
            <a:lstStyle/>
            <a:p>
              <a:r>
                <a:rPr lang="zh-CN" altLang="zh-CN" sz="1600" dirty="0">
                  <a:solidFill>
                    <a:srgbClr val="360406"/>
                  </a:solidFill>
                  <a:latin typeface="+mj-ea"/>
                  <a:ea typeface="+mj-ea"/>
                  <a:cs typeface="+mn-ea"/>
                  <a:sym typeface="+mn-lt"/>
                </a:rPr>
                <a:t>中国共产党以</a:t>
              </a:r>
              <a:r>
                <a:rPr lang="zh-CN" altLang="zh-CN" sz="1600" b="1" dirty="0">
                  <a:solidFill>
                    <a:schemeClr val="accent1"/>
                  </a:solidFill>
                  <a:latin typeface="+mj-ea"/>
                  <a:ea typeface="+mj-ea"/>
                  <a:cs typeface="+mn-ea"/>
                  <a:sym typeface="+mn-lt"/>
                </a:rPr>
                <a:t>马克思列宁主义、毛泽东思想、邓小平理论、“三个代表”重要思想和科学发展观</a:t>
              </a:r>
              <a:r>
                <a:rPr lang="zh-CN" altLang="zh-CN" sz="1600" dirty="0">
                  <a:solidFill>
                    <a:srgbClr val="360406"/>
                  </a:solidFill>
                  <a:latin typeface="+mj-ea"/>
                  <a:ea typeface="+mj-ea"/>
                  <a:cs typeface="+mn-ea"/>
                  <a:sym typeface="+mn-lt"/>
                </a:rPr>
                <a:t>作为自己的行动指南。</a:t>
              </a:r>
              <a:r>
                <a:rPr lang="en-US" altLang="zh-CN" sz="1600" dirty="0">
                  <a:solidFill>
                    <a:srgbClr val="360406"/>
                  </a:solidFill>
                  <a:latin typeface="+mj-ea"/>
                  <a:ea typeface="+mj-ea"/>
                  <a:cs typeface="+mn-ea"/>
                  <a:sym typeface="+mn-lt"/>
                </a:rPr>
                <a:t> </a:t>
              </a:r>
              <a:endParaRPr lang="zh-CN" altLang="zh-CN" sz="1600" dirty="0">
                <a:solidFill>
                  <a:srgbClr val="360406"/>
                </a:solidFill>
                <a:latin typeface="+mj-ea"/>
                <a:ea typeface="+mj-ea"/>
                <a:cs typeface="+mn-ea"/>
                <a:sym typeface="+mn-lt"/>
              </a:endParaRPr>
            </a:p>
          </p:txBody>
        </p:sp>
      </p:grpSp>
      <p:grpSp>
        <p:nvGrpSpPr>
          <p:cNvPr id="5" name="组合 4"/>
          <p:cNvGrpSpPr/>
          <p:nvPr/>
        </p:nvGrpSpPr>
        <p:grpSpPr>
          <a:xfrm>
            <a:off x="5364088" y="1779662"/>
            <a:ext cx="2448272" cy="2448272"/>
            <a:chOff x="5364088" y="1779662"/>
            <a:chExt cx="2448272" cy="2448272"/>
          </a:xfrm>
        </p:grpSpPr>
        <p:sp>
          <p:nvSpPr>
            <p:cNvPr id="6" name="五角星 5"/>
            <p:cNvSpPr/>
            <p:nvPr/>
          </p:nvSpPr>
          <p:spPr>
            <a:xfrm>
              <a:off x="5364088" y="1779662"/>
              <a:ext cx="2448272" cy="2448272"/>
            </a:xfrm>
            <a:prstGeom prst="star5">
              <a:avLst>
                <a:gd name="adj" fmla="val 23321"/>
                <a:gd name="hf" fmla="val 105146"/>
                <a:gd name="vf" fmla="val 110557"/>
              </a:avLst>
            </a:prstGeom>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8" name="矩形 7"/>
            <p:cNvSpPr/>
            <p:nvPr/>
          </p:nvSpPr>
          <p:spPr>
            <a:xfrm>
              <a:off x="6111171" y="2643758"/>
              <a:ext cx="954107" cy="1015663"/>
            </a:xfrm>
            <a:prstGeom prst="rect">
              <a:avLst/>
            </a:prstGeom>
          </p:spPr>
          <p:txBody>
            <a:bodyPr wrap="none">
              <a:spAutoFit/>
            </a:bodyPr>
            <a:lstStyle/>
            <a:p>
              <a:pPr algn="ctr"/>
              <a:r>
                <a:rPr lang="zh-CN" altLang="en-US" sz="3000" b="1">
                  <a:solidFill>
                    <a:srgbClr val="FFF2CC"/>
                  </a:solidFill>
                  <a:latin typeface="+mj-ea"/>
                  <a:cs typeface="+mn-ea"/>
                  <a:sym typeface="+mn-lt"/>
                </a:rPr>
                <a:t>行动</a:t>
              </a:r>
              <a:endParaRPr lang="en-US" altLang="zh-CN" sz="3000" b="1">
                <a:solidFill>
                  <a:srgbClr val="FFF2CC"/>
                </a:solidFill>
                <a:latin typeface="+mj-ea"/>
                <a:cs typeface="+mn-ea"/>
                <a:sym typeface="+mn-lt"/>
              </a:endParaRPr>
            </a:p>
            <a:p>
              <a:pPr algn="ctr"/>
              <a:r>
                <a:rPr lang="zh-CN" altLang="en-US" sz="3000" b="1">
                  <a:solidFill>
                    <a:srgbClr val="FFF2CC"/>
                  </a:solidFill>
                  <a:latin typeface="+mj-ea"/>
                  <a:cs typeface="+mn-ea"/>
                  <a:sym typeface="+mn-lt"/>
                </a:rPr>
                <a:t>指南</a:t>
              </a:r>
              <a:endParaRPr lang="zh-CN" altLang="en-US" sz="3000" b="1">
                <a:solidFill>
                  <a:srgbClr val="FFF2CC"/>
                </a:solidFill>
              </a:endParaRPr>
            </a:p>
          </p:txBody>
        </p:sp>
      </p:grpSp>
      <p:sp>
        <p:nvSpPr>
          <p:cNvPr id="9" name="矩形 8"/>
          <p:cNvSpPr/>
          <p:nvPr/>
        </p:nvSpPr>
        <p:spPr>
          <a:xfrm>
            <a:off x="6070376" y="1347614"/>
            <a:ext cx="1107996" cy="369332"/>
          </a:xfrm>
          <a:prstGeom prst="rect">
            <a:avLst/>
          </a:prstGeom>
        </p:spPr>
        <p:txBody>
          <a:bodyPr wrap="none">
            <a:spAutoFit/>
          </a:bodyPr>
          <a:lstStyle/>
          <a:p>
            <a:pPr algn="ctr"/>
            <a:r>
              <a:rPr lang="zh-CN" altLang="en-US" b="1">
                <a:solidFill>
                  <a:srgbClr val="9B0D13"/>
                </a:solidFill>
                <a:latin typeface="+mj-ea"/>
                <a:cs typeface="+mn-ea"/>
                <a:sym typeface="+mn-lt"/>
              </a:rPr>
              <a:t>马列主义</a:t>
            </a:r>
            <a:endParaRPr lang="zh-CN" altLang="en-US" b="1" dirty="0">
              <a:solidFill>
                <a:srgbClr val="9B0D13"/>
              </a:solidFill>
              <a:latin typeface="+mj-ea"/>
              <a:cs typeface="+mn-ea"/>
              <a:sym typeface="+mn-lt"/>
            </a:endParaRPr>
          </a:p>
        </p:txBody>
      </p:sp>
      <p:sp>
        <p:nvSpPr>
          <p:cNvPr id="10" name="矩形 9"/>
          <p:cNvSpPr/>
          <p:nvPr/>
        </p:nvSpPr>
        <p:spPr>
          <a:xfrm>
            <a:off x="7740352" y="2427734"/>
            <a:ext cx="877163" cy="646331"/>
          </a:xfrm>
          <a:prstGeom prst="rect">
            <a:avLst/>
          </a:prstGeom>
        </p:spPr>
        <p:txBody>
          <a:bodyPr wrap="none">
            <a:spAutoFit/>
          </a:bodyPr>
          <a:lstStyle/>
          <a:p>
            <a:pPr algn="ctr"/>
            <a:r>
              <a:rPr lang="zh-CN" altLang="en-US" b="1">
                <a:solidFill>
                  <a:srgbClr val="9B0D13"/>
                </a:solidFill>
                <a:latin typeface="+mj-ea"/>
                <a:cs typeface="+mn-ea"/>
                <a:sym typeface="+mn-lt"/>
              </a:rPr>
              <a:t>毛泽东</a:t>
            </a:r>
            <a:endParaRPr lang="en-US" altLang="zh-CN" b="1">
              <a:solidFill>
                <a:srgbClr val="9B0D13"/>
              </a:solidFill>
              <a:latin typeface="+mj-ea"/>
              <a:cs typeface="+mn-ea"/>
              <a:sym typeface="+mn-lt"/>
            </a:endParaRPr>
          </a:p>
          <a:p>
            <a:pPr algn="ctr"/>
            <a:r>
              <a:rPr lang="zh-CN" altLang="en-US" b="1">
                <a:solidFill>
                  <a:srgbClr val="9B0D13"/>
                </a:solidFill>
                <a:latin typeface="+mj-ea"/>
                <a:cs typeface="+mn-ea"/>
                <a:sym typeface="+mn-lt"/>
              </a:rPr>
              <a:t>思想</a:t>
            </a:r>
            <a:endParaRPr lang="zh-CN" altLang="en-US" b="1" dirty="0">
              <a:solidFill>
                <a:srgbClr val="9B0D13"/>
              </a:solidFill>
              <a:latin typeface="+mj-ea"/>
              <a:cs typeface="+mn-ea"/>
              <a:sym typeface="+mn-lt"/>
            </a:endParaRPr>
          </a:p>
        </p:txBody>
      </p:sp>
      <p:sp>
        <p:nvSpPr>
          <p:cNvPr id="11" name="矩形 10"/>
          <p:cNvSpPr/>
          <p:nvPr/>
        </p:nvSpPr>
        <p:spPr>
          <a:xfrm>
            <a:off x="6732240" y="4299942"/>
            <a:ext cx="1338828" cy="369332"/>
          </a:xfrm>
          <a:prstGeom prst="rect">
            <a:avLst/>
          </a:prstGeom>
        </p:spPr>
        <p:txBody>
          <a:bodyPr wrap="none">
            <a:spAutoFit/>
          </a:bodyPr>
          <a:lstStyle/>
          <a:p>
            <a:pPr algn="ctr"/>
            <a:r>
              <a:rPr lang="zh-CN" altLang="en-US" b="1">
                <a:solidFill>
                  <a:srgbClr val="9B0D13"/>
                </a:solidFill>
                <a:latin typeface="+mj-ea"/>
                <a:cs typeface="+mn-ea"/>
                <a:sym typeface="+mn-lt"/>
              </a:rPr>
              <a:t>邓小平理论</a:t>
            </a:r>
            <a:endParaRPr lang="zh-CN" altLang="en-US" b="1" dirty="0">
              <a:solidFill>
                <a:srgbClr val="9B0D13"/>
              </a:solidFill>
              <a:latin typeface="+mj-ea"/>
              <a:cs typeface="+mn-ea"/>
              <a:sym typeface="+mn-lt"/>
            </a:endParaRPr>
          </a:p>
        </p:txBody>
      </p:sp>
      <p:sp>
        <p:nvSpPr>
          <p:cNvPr id="12" name="矩形 11"/>
          <p:cNvSpPr/>
          <p:nvPr/>
        </p:nvSpPr>
        <p:spPr>
          <a:xfrm>
            <a:off x="5220072" y="4299942"/>
            <a:ext cx="1107996" cy="369332"/>
          </a:xfrm>
          <a:prstGeom prst="rect">
            <a:avLst/>
          </a:prstGeom>
        </p:spPr>
        <p:txBody>
          <a:bodyPr wrap="none">
            <a:spAutoFit/>
          </a:bodyPr>
          <a:lstStyle/>
          <a:p>
            <a:pPr algn="ctr"/>
            <a:r>
              <a:rPr lang="zh-CN" altLang="en-US" b="1">
                <a:solidFill>
                  <a:srgbClr val="9B0D13"/>
                </a:solidFill>
                <a:latin typeface="+mj-ea"/>
                <a:cs typeface="+mn-ea"/>
                <a:sym typeface="+mn-lt"/>
              </a:rPr>
              <a:t>三个代表</a:t>
            </a:r>
            <a:endParaRPr lang="zh-CN" altLang="en-US" b="1" dirty="0">
              <a:solidFill>
                <a:srgbClr val="9B0D13"/>
              </a:solidFill>
              <a:latin typeface="+mj-ea"/>
              <a:cs typeface="+mn-ea"/>
              <a:sym typeface="+mn-lt"/>
            </a:endParaRPr>
          </a:p>
        </p:txBody>
      </p:sp>
      <p:sp>
        <p:nvSpPr>
          <p:cNvPr id="13" name="矩形 12"/>
          <p:cNvSpPr/>
          <p:nvPr/>
        </p:nvSpPr>
        <p:spPr>
          <a:xfrm>
            <a:off x="4572000" y="2427734"/>
            <a:ext cx="877163" cy="646331"/>
          </a:xfrm>
          <a:prstGeom prst="rect">
            <a:avLst/>
          </a:prstGeom>
        </p:spPr>
        <p:txBody>
          <a:bodyPr wrap="none">
            <a:spAutoFit/>
          </a:bodyPr>
          <a:lstStyle/>
          <a:p>
            <a:pPr algn="ctr"/>
            <a:r>
              <a:rPr lang="zh-CN" altLang="en-US" b="1">
                <a:solidFill>
                  <a:srgbClr val="9B0D13"/>
                </a:solidFill>
                <a:latin typeface="+mj-ea"/>
                <a:cs typeface="+mn-ea"/>
                <a:sym typeface="+mn-lt"/>
              </a:rPr>
              <a:t>科学</a:t>
            </a:r>
            <a:endParaRPr lang="en-US" altLang="zh-CN" b="1">
              <a:solidFill>
                <a:srgbClr val="9B0D13"/>
              </a:solidFill>
              <a:latin typeface="+mj-ea"/>
              <a:cs typeface="+mn-ea"/>
              <a:sym typeface="+mn-lt"/>
            </a:endParaRPr>
          </a:p>
          <a:p>
            <a:pPr algn="ctr"/>
            <a:r>
              <a:rPr lang="zh-CN" altLang="en-US" b="1">
                <a:solidFill>
                  <a:srgbClr val="9B0D13"/>
                </a:solidFill>
                <a:latin typeface="+mj-ea"/>
                <a:cs typeface="+mn-ea"/>
                <a:sym typeface="+mn-lt"/>
              </a:rPr>
              <a:t>发展观</a:t>
            </a:r>
            <a:endParaRPr lang="zh-CN" altLang="en-US" b="1" dirty="0">
              <a:solidFill>
                <a:srgbClr val="9B0D13"/>
              </a:solidFill>
              <a:latin typeface="+mj-ea"/>
              <a:cs typeface="+mn-ea"/>
              <a:sym typeface="+mn-lt"/>
            </a:endParaRPr>
          </a:p>
        </p:txBody>
      </p:sp>
      <p:sp>
        <p:nvSpPr>
          <p:cNvPr id="14" name="双括号 13"/>
          <p:cNvSpPr/>
          <p:nvPr/>
        </p:nvSpPr>
        <p:spPr>
          <a:xfrm flipH="1">
            <a:off x="467544" y="1491630"/>
            <a:ext cx="3816424" cy="3312368"/>
          </a:xfrm>
          <a:prstGeom prst="bracketPair">
            <a:avLst>
              <a:gd name="adj" fmla="val 12641"/>
            </a:avLst>
          </a:prstGeom>
          <a:ln w="19050">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par>
                          <p:cTn id="10" fill="hold">
                            <p:stCondLst>
                              <p:cond delay="500"/>
                            </p:stCondLst>
                            <p:childTnLst>
                              <p:par>
                                <p:cTn id="11" presetID="17" presetClass="entr" presetSubtype="10" fill="hold" grpId="0" nodeType="after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p:cTn id="13" dur="250" fill="hold"/>
                                        <p:tgtEl>
                                          <p:spTgt spid="14"/>
                                        </p:tgtEl>
                                        <p:attrNameLst>
                                          <p:attrName>ppt_w</p:attrName>
                                        </p:attrNameLst>
                                      </p:cBhvr>
                                      <p:tavLst>
                                        <p:tav tm="0">
                                          <p:val>
                                            <p:fltVal val="0"/>
                                          </p:val>
                                        </p:tav>
                                        <p:tav tm="100000">
                                          <p:val>
                                            <p:strVal val="#ppt_w"/>
                                          </p:val>
                                        </p:tav>
                                      </p:tavLst>
                                    </p:anim>
                                    <p:anim calcmode="lin" valueType="num">
                                      <p:cBhvr>
                                        <p:cTn id="14" dur="250" fill="hold"/>
                                        <p:tgtEl>
                                          <p:spTgt spid="14"/>
                                        </p:tgtEl>
                                        <p:attrNameLst>
                                          <p:attrName>ppt_h</p:attrName>
                                        </p:attrNameLst>
                                      </p:cBhvr>
                                      <p:tavLst>
                                        <p:tav tm="0">
                                          <p:val>
                                            <p:strVal val="#ppt_h"/>
                                          </p:val>
                                        </p:tav>
                                        <p:tav tm="100000">
                                          <p:val>
                                            <p:strVal val="#ppt_h"/>
                                          </p:val>
                                        </p:tav>
                                      </p:tavLst>
                                    </p:anim>
                                  </p:childTnLst>
                                </p:cTn>
                              </p:par>
                              <p:par>
                                <p:cTn id="15" presetID="22" presetClass="entr" presetSubtype="1"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up)">
                                      <p:cBhvr>
                                        <p:cTn id="17" dur="1000"/>
                                        <p:tgtEl>
                                          <p:spTgt spid="2"/>
                                        </p:tgtEl>
                                      </p:cBhvr>
                                    </p:animEffect>
                                  </p:childTnLst>
                                </p:cTn>
                              </p:par>
                            </p:childTnLst>
                          </p:cTn>
                        </p:par>
                        <p:par>
                          <p:cTn id="18" fill="hold">
                            <p:stCondLst>
                              <p:cond delay="1000"/>
                            </p:stCondLst>
                            <p:childTnLst>
                              <p:par>
                                <p:cTn id="19" presetID="23" presetClass="entr" presetSubtype="16"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1000" fill="hold"/>
                                        <p:tgtEl>
                                          <p:spTgt spid="5"/>
                                        </p:tgtEl>
                                        <p:attrNameLst>
                                          <p:attrName>ppt_w</p:attrName>
                                        </p:attrNameLst>
                                      </p:cBhvr>
                                      <p:tavLst>
                                        <p:tav tm="0">
                                          <p:val>
                                            <p:fltVal val="0"/>
                                          </p:val>
                                        </p:tav>
                                        <p:tav tm="100000">
                                          <p:val>
                                            <p:strVal val="#ppt_w"/>
                                          </p:val>
                                        </p:tav>
                                      </p:tavLst>
                                    </p:anim>
                                    <p:anim calcmode="lin" valueType="num">
                                      <p:cBhvr>
                                        <p:cTn id="22" dur="1000" fill="hold"/>
                                        <p:tgtEl>
                                          <p:spTgt spid="5"/>
                                        </p:tgtEl>
                                        <p:attrNameLst>
                                          <p:attrName>ppt_h</p:attrName>
                                        </p:attrNameLst>
                                      </p:cBhvr>
                                      <p:tavLst>
                                        <p:tav tm="0">
                                          <p:val>
                                            <p:fltVal val="0"/>
                                          </p:val>
                                        </p:tav>
                                        <p:tav tm="100000">
                                          <p:val>
                                            <p:strVal val="#ppt_h"/>
                                          </p:val>
                                        </p:tav>
                                      </p:tavLst>
                                    </p:anim>
                                  </p:childTnLst>
                                </p:cTn>
                              </p:par>
                              <p:par>
                                <p:cTn id="23" presetID="8" presetClass="emph" presetSubtype="0" fill="hold" nodeType="withEffect">
                                  <p:stCondLst>
                                    <p:cond delay="0"/>
                                  </p:stCondLst>
                                  <p:childTnLst>
                                    <p:animRot by="21600000">
                                      <p:cBhvr>
                                        <p:cTn id="24" dur="1000" fill="hold"/>
                                        <p:tgtEl>
                                          <p:spTgt spid="5"/>
                                        </p:tgtEl>
                                        <p:attrNameLst>
                                          <p:attrName>r</p:attrName>
                                        </p:attrNameLst>
                                      </p:cBhvr>
                                    </p:animRo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ppt_w</p:attrName>
                                        </p:attrNameLst>
                                      </p:cBhvr>
                                      <p:tavLst>
                                        <p:tav tm="0">
                                          <p:val>
                                            <p:fltVal val="0"/>
                                          </p:val>
                                        </p:tav>
                                        <p:tav tm="100000">
                                          <p:val>
                                            <p:strVal val="#ppt_w"/>
                                          </p:val>
                                        </p:tav>
                                      </p:tavLst>
                                    </p:anim>
                                    <p:anim calcmode="lin" valueType="num">
                                      <p:cBhvr>
                                        <p:cTn id="29" dur="500" fill="hold"/>
                                        <p:tgtEl>
                                          <p:spTgt spid="9"/>
                                        </p:tgtEl>
                                        <p:attrNameLst>
                                          <p:attrName>ppt_h</p:attrName>
                                        </p:attrNameLst>
                                      </p:cBhvr>
                                      <p:tavLst>
                                        <p:tav tm="0">
                                          <p:val>
                                            <p:fltVal val="0"/>
                                          </p:val>
                                        </p:tav>
                                        <p:tav tm="100000">
                                          <p:val>
                                            <p:strVal val="#ppt_h"/>
                                          </p:val>
                                        </p:tav>
                                      </p:tavLst>
                                    </p:anim>
                                    <p:animEffect transition="in" filter="fade">
                                      <p:cBhvr>
                                        <p:cTn id="30" dur="500"/>
                                        <p:tgtEl>
                                          <p:spTgt spid="9"/>
                                        </p:tgtEl>
                                      </p:cBhvr>
                                    </p:animEffect>
                                  </p:childTnLst>
                                </p:cTn>
                              </p:par>
                            </p:childTnLst>
                          </p:cTn>
                        </p:par>
                        <p:par>
                          <p:cTn id="31" fill="hold">
                            <p:stCondLst>
                              <p:cond delay="2500"/>
                            </p:stCondLst>
                            <p:childTnLst>
                              <p:par>
                                <p:cTn id="32" presetID="53" presetClass="entr" presetSubtype="16"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p:cTn id="34" dur="500" fill="hold"/>
                                        <p:tgtEl>
                                          <p:spTgt spid="10"/>
                                        </p:tgtEl>
                                        <p:attrNameLst>
                                          <p:attrName>ppt_w</p:attrName>
                                        </p:attrNameLst>
                                      </p:cBhvr>
                                      <p:tavLst>
                                        <p:tav tm="0">
                                          <p:val>
                                            <p:fltVal val="0"/>
                                          </p:val>
                                        </p:tav>
                                        <p:tav tm="100000">
                                          <p:val>
                                            <p:strVal val="#ppt_w"/>
                                          </p:val>
                                        </p:tav>
                                      </p:tavLst>
                                    </p:anim>
                                    <p:anim calcmode="lin" valueType="num">
                                      <p:cBhvr>
                                        <p:cTn id="35" dur="500" fill="hold"/>
                                        <p:tgtEl>
                                          <p:spTgt spid="10"/>
                                        </p:tgtEl>
                                        <p:attrNameLst>
                                          <p:attrName>ppt_h</p:attrName>
                                        </p:attrNameLst>
                                      </p:cBhvr>
                                      <p:tavLst>
                                        <p:tav tm="0">
                                          <p:val>
                                            <p:fltVal val="0"/>
                                          </p:val>
                                        </p:tav>
                                        <p:tav tm="100000">
                                          <p:val>
                                            <p:strVal val="#ppt_h"/>
                                          </p:val>
                                        </p:tav>
                                      </p:tavLst>
                                    </p:anim>
                                    <p:animEffect transition="in" filter="fade">
                                      <p:cBhvr>
                                        <p:cTn id="36" dur="500"/>
                                        <p:tgtEl>
                                          <p:spTgt spid="10"/>
                                        </p:tgtEl>
                                      </p:cBhvr>
                                    </p:animEffect>
                                  </p:childTnLst>
                                </p:cTn>
                              </p:par>
                            </p:childTnLst>
                          </p:cTn>
                        </p:par>
                        <p:par>
                          <p:cTn id="37" fill="hold">
                            <p:stCondLst>
                              <p:cond delay="300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13"/>
                                        </p:tgtEl>
                                        <p:attrNameLst>
                                          <p:attrName>style.visibility</p:attrName>
                                        </p:attrNameLst>
                                      </p:cBhvr>
                                      <p:to>
                                        <p:strVal val="visible"/>
                                      </p:to>
                                    </p:set>
                                    <p:anim calcmode="lin" valueType="num">
                                      <p:cBhvr>
                                        <p:cTn id="52" dur="500" fill="hold"/>
                                        <p:tgtEl>
                                          <p:spTgt spid="13"/>
                                        </p:tgtEl>
                                        <p:attrNameLst>
                                          <p:attrName>ppt_w</p:attrName>
                                        </p:attrNameLst>
                                      </p:cBhvr>
                                      <p:tavLst>
                                        <p:tav tm="0">
                                          <p:val>
                                            <p:fltVal val="0"/>
                                          </p:val>
                                        </p:tav>
                                        <p:tav tm="100000">
                                          <p:val>
                                            <p:strVal val="#ppt_w"/>
                                          </p:val>
                                        </p:tav>
                                      </p:tavLst>
                                    </p:anim>
                                    <p:anim calcmode="lin" valueType="num">
                                      <p:cBhvr>
                                        <p:cTn id="53" dur="500" fill="hold"/>
                                        <p:tgtEl>
                                          <p:spTgt spid="13"/>
                                        </p:tgtEl>
                                        <p:attrNameLst>
                                          <p:attrName>ppt_h</p:attrName>
                                        </p:attrNameLst>
                                      </p:cBhvr>
                                      <p:tavLst>
                                        <p:tav tm="0">
                                          <p:val>
                                            <p:fltVal val="0"/>
                                          </p:val>
                                        </p:tav>
                                        <p:tav tm="100000">
                                          <p:val>
                                            <p:strVal val="#ppt_h"/>
                                          </p:val>
                                        </p:tav>
                                      </p:tavLst>
                                    </p:anim>
                                    <p:animEffect transition="in" filter="fade">
                                      <p:cBhvr>
                                        <p:cTn id="5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p:bldP spid="10" grpId="0"/>
      <p:bldP spid="11" grpId="0"/>
      <p:bldP spid="12" grpId="0"/>
      <p:bldP spid="13" grpId="0"/>
      <p:bldP spid="1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4294967295"/>
          </p:nvPr>
        </p:nvSpPr>
        <p:spPr>
          <a:xfrm>
            <a:off x="755576" y="292863"/>
            <a:ext cx="8388424" cy="584775"/>
          </a:xfrm>
          <a:prstGeom prst="rect">
            <a:avLst/>
          </a:prstGeom>
          <a:noFill/>
          <a:effectLst/>
        </p:spPr>
        <p:txBody>
          <a:bodyPr wrap="square" rtlCol="0">
            <a:spAutoFit/>
          </a:bodyPr>
          <a:lstStyle/>
          <a:p>
            <a:pPr marL="0" indent="0">
              <a:buNone/>
            </a:pPr>
            <a:r>
              <a:rPr lang="zh-CN" altLang="en-US" dirty="0">
                <a:gradFill>
                  <a:gsLst>
                    <a:gs pos="60000">
                      <a:srgbClr val="FCCE5A"/>
                    </a:gs>
                    <a:gs pos="30000">
                      <a:schemeClr val="bg1"/>
                    </a:gs>
                    <a:gs pos="87000">
                      <a:schemeClr val="bg1"/>
                    </a:gs>
                  </a:gsLst>
                  <a:lin ang="5400000" scaled="1"/>
                </a:gradFill>
                <a:effectLst>
                  <a:outerShdw blurRad="50800" dist="50800" dir="5400000" algn="ctr" rotWithShape="0">
                    <a:srgbClr val="800000"/>
                  </a:outerShdw>
                </a:effectLst>
                <a:latin typeface="+mj-ea"/>
                <a:ea typeface="+mj-ea"/>
                <a:cs typeface="+mn-ea"/>
              </a:rPr>
              <a:t>主要</a:t>
            </a:r>
            <a:r>
              <a:rPr lang="zh-CN" altLang="zh-CN" dirty="0">
                <a:gradFill>
                  <a:gsLst>
                    <a:gs pos="60000">
                      <a:srgbClr val="FCCE5A"/>
                    </a:gs>
                    <a:gs pos="30000">
                      <a:schemeClr val="bg1"/>
                    </a:gs>
                    <a:gs pos="87000">
                      <a:schemeClr val="bg1"/>
                    </a:gs>
                  </a:gsLst>
                  <a:lin ang="5400000" scaled="1"/>
                </a:gradFill>
                <a:effectLst>
                  <a:outerShdw blurRad="50800" dist="50800" dir="5400000" algn="ctr" rotWithShape="0">
                    <a:srgbClr val="800000"/>
                  </a:outerShdw>
                </a:effectLst>
                <a:latin typeface="+mj-ea"/>
                <a:ea typeface="+mj-ea"/>
                <a:cs typeface="+mn-ea"/>
              </a:rPr>
              <a:t>成就和新时期</a:t>
            </a:r>
            <a:r>
              <a:rPr lang="zh-CN" altLang="en-US" dirty="0">
                <a:gradFill>
                  <a:gsLst>
                    <a:gs pos="60000">
                      <a:srgbClr val="FCCE5A"/>
                    </a:gs>
                    <a:gs pos="30000">
                      <a:schemeClr val="bg1"/>
                    </a:gs>
                    <a:gs pos="87000">
                      <a:schemeClr val="bg1"/>
                    </a:gs>
                  </a:gsLst>
                  <a:lin ang="5400000" scaled="1"/>
                </a:gradFill>
                <a:effectLst>
                  <a:outerShdw blurRad="50800" dist="50800" dir="5400000" algn="ctr" rotWithShape="0">
                    <a:srgbClr val="800000"/>
                  </a:outerShdw>
                </a:effectLst>
                <a:latin typeface="+mj-ea"/>
                <a:ea typeface="+mj-ea"/>
                <a:cs typeface="+mn-ea"/>
              </a:rPr>
              <a:t>的</a:t>
            </a:r>
            <a:r>
              <a:rPr lang="zh-CN" altLang="zh-CN" dirty="0">
                <a:gradFill>
                  <a:gsLst>
                    <a:gs pos="60000">
                      <a:srgbClr val="FCCE5A"/>
                    </a:gs>
                    <a:gs pos="30000">
                      <a:schemeClr val="bg1"/>
                    </a:gs>
                    <a:gs pos="87000">
                      <a:schemeClr val="bg1"/>
                    </a:gs>
                  </a:gsLst>
                  <a:lin ang="5400000" scaled="1"/>
                </a:gradFill>
                <a:effectLst>
                  <a:outerShdw blurRad="50800" dist="50800" dir="5400000" algn="ctr" rotWithShape="0">
                    <a:srgbClr val="800000"/>
                  </a:outerShdw>
                </a:effectLst>
                <a:latin typeface="+mj-ea"/>
                <a:ea typeface="+mj-ea"/>
                <a:cs typeface="+mn-ea"/>
              </a:rPr>
              <a:t>历史任务</a:t>
            </a:r>
            <a:endParaRPr lang="zh-CN" altLang="en-US" dirty="0">
              <a:gradFill>
                <a:gsLst>
                  <a:gs pos="60000">
                    <a:srgbClr val="FCCE5A"/>
                  </a:gs>
                  <a:gs pos="30000">
                    <a:schemeClr val="bg1"/>
                  </a:gs>
                  <a:gs pos="87000">
                    <a:schemeClr val="bg1"/>
                  </a:gs>
                </a:gsLst>
                <a:lin ang="5400000" scaled="1"/>
              </a:gradFill>
              <a:effectLst>
                <a:outerShdw blurRad="50800" dist="50800" dir="5400000" algn="ctr" rotWithShape="0">
                  <a:srgbClr val="800000"/>
                </a:outerShdw>
              </a:effectLst>
              <a:latin typeface="+mj-ea"/>
              <a:ea typeface="+mj-ea"/>
              <a:cs typeface="+mn-ea"/>
              <a:sym typeface="+mn-lt"/>
            </a:endParaRPr>
          </a:p>
        </p:txBody>
      </p:sp>
      <p:grpSp>
        <p:nvGrpSpPr>
          <p:cNvPr id="6" name="组合 5"/>
          <p:cNvGrpSpPr/>
          <p:nvPr/>
        </p:nvGrpSpPr>
        <p:grpSpPr>
          <a:xfrm>
            <a:off x="4716016" y="1563638"/>
            <a:ext cx="4032448" cy="1584176"/>
            <a:chOff x="4716016" y="1563638"/>
            <a:chExt cx="4032448" cy="1584176"/>
          </a:xfrm>
        </p:grpSpPr>
        <p:sp>
          <p:nvSpPr>
            <p:cNvPr id="32" name="任意多边形 31"/>
            <p:cNvSpPr/>
            <p:nvPr/>
          </p:nvSpPr>
          <p:spPr>
            <a:xfrm rot="10800000">
              <a:off x="4716016" y="1563638"/>
              <a:ext cx="4032448" cy="1584176"/>
            </a:xfrm>
            <a:custGeom>
              <a:avLst/>
              <a:gdLst>
                <a:gd name="connsiteX0" fmla="*/ 3240360 w 4032448"/>
                <a:gd name="connsiteY0" fmla="*/ 1584176 h 1584176"/>
                <a:gd name="connsiteX1" fmla="*/ 864096 w 4032448"/>
                <a:gd name="connsiteY1" fmla="*/ 1584176 h 1584176"/>
                <a:gd name="connsiteX2" fmla="*/ 864096 w 4032448"/>
                <a:gd name="connsiteY2" fmla="*/ 1580540 h 1584176"/>
                <a:gd name="connsiteX3" fmla="*/ 792088 w 4032448"/>
                <a:gd name="connsiteY3" fmla="*/ 1584176 h 1584176"/>
                <a:gd name="connsiteX4" fmla="*/ 0 w 4032448"/>
                <a:gd name="connsiteY4" fmla="*/ 792088 h 1584176"/>
                <a:gd name="connsiteX5" fmla="*/ 792088 w 4032448"/>
                <a:gd name="connsiteY5" fmla="*/ 0 h 1584176"/>
                <a:gd name="connsiteX6" fmla="*/ 864096 w 4032448"/>
                <a:gd name="connsiteY6" fmla="*/ 0 h 1584176"/>
                <a:gd name="connsiteX7" fmla="*/ 1584176 w 4032448"/>
                <a:gd name="connsiteY7" fmla="*/ 0 h 1584176"/>
                <a:gd name="connsiteX8" fmla="*/ 3240360 w 4032448"/>
                <a:gd name="connsiteY8" fmla="*/ 0 h 1584176"/>
                <a:gd name="connsiteX9" fmla="*/ 4032448 w 4032448"/>
                <a:gd name="connsiteY9" fmla="*/ 0 h 1584176"/>
                <a:gd name="connsiteX10" fmla="*/ 4032448 w 4032448"/>
                <a:gd name="connsiteY10" fmla="*/ 792088 h 1584176"/>
                <a:gd name="connsiteX11" fmla="*/ 3240360 w 4032448"/>
                <a:gd name="connsiteY11" fmla="*/ 1584176 h 1584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32448" h="1584176">
                  <a:moveTo>
                    <a:pt x="3240360" y="1584176"/>
                  </a:moveTo>
                  <a:lnTo>
                    <a:pt x="864096" y="1584176"/>
                  </a:lnTo>
                  <a:lnTo>
                    <a:pt x="864096" y="1580540"/>
                  </a:lnTo>
                  <a:lnTo>
                    <a:pt x="792088" y="1584176"/>
                  </a:lnTo>
                  <a:cubicBezTo>
                    <a:pt x="354630" y="1584176"/>
                    <a:pt x="0" y="1229546"/>
                    <a:pt x="0" y="792088"/>
                  </a:cubicBezTo>
                  <a:cubicBezTo>
                    <a:pt x="0" y="354630"/>
                    <a:pt x="354630" y="0"/>
                    <a:pt x="792088" y="0"/>
                  </a:cubicBezTo>
                  <a:lnTo>
                    <a:pt x="864096" y="0"/>
                  </a:lnTo>
                  <a:lnTo>
                    <a:pt x="1584176" y="0"/>
                  </a:lnTo>
                  <a:lnTo>
                    <a:pt x="3240360" y="0"/>
                  </a:lnTo>
                  <a:lnTo>
                    <a:pt x="4032448" y="0"/>
                  </a:lnTo>
                  <a:lnTo>
                    <a:pt x="4032448" y="792088"/>
                  </a:lnTo>
                  <a:cubicBezTo>
                    <a:pt x="4032448" y="1229546"/>
                    <a:pt x="3677818" y="1584176"/>
                    <a:pt x="3240360" y="1584176"/>
                  </a:cubicBezTo>
                  <a:close/>
                </a:path>
              </a:pathLst>
            </a:custGeom>
            <a:noFill/>
            <a:ln w="19050">
              <a:solidFill>
                <a:srgbClr val="9B0D1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 name="矩形 3"/>
            <p:cNvSpPr/>
            <p:nvPr/>
          </p:nvSpPr>
          <p:spPr>
            <a:xfrm>
              <a:off x="4932040" y="1851670"/>
              <a:ext cx="3456384" cy="1052596"/>
            </a:xfrm>
            <a:prstGeom prst="rect">
              <a:avLst/>
            </a:prstGeom>
          </p:spPr>
          <p:txBody>
            <a:bodyPr wrap="square">
              <a:spAutoFit/>
            </a:bodyPr>
            <a:lstStyle/>
            <a:p>
              <a:pPr algn="just">
                <a:lnSpc>
                  <a:spcPct val="120000"/>
                </a:lnSpc>
              </a:pPr>
              <a:r>
                <a:rPr lang="zh-CN" altLang="en-US" sz="1300" b="1" i="1">
                  <a:solidFill>
                    <a:schemeClr val="accent1"/>
                  </a:solidFill>
                  <a:latin typeface="+mj-ea"/>
                  <a:ea typeface="+mj-ea"/>
                  <a:cs typeface="+mn-ea"/>
                  <a:sym typeface="+mn-lt"/>
                </a:rPr>
                <a:t>党章第八自然段 </a:t>
              </a:r>
              <a:r>
                <a:rPr lang="zh-CN" altLang="en-US" sz="1300" i="1">
                  <a:solidFill>
                    <a:srgbClr val="360406"/>
                  </a:solidFill>
                  <a:latin typeface="+mj-ea"/>
                  <a:ea typeface="+mj-ea"/>
                  <a:cs typeface="+mn-ea"/>
                  <a:sym typeface="+mn-lt"/>
                </a:rPr>
                <a:t>既是</a:t>
              </a:r>
              <a:r>
                <a:rPr lang="zh-CN" altLang="en-US" sz="1300" i="1" dirty="0">
                  <a:solidFill>
                    <a:srgbClr val="360406"/>
                  </a:solidFill>
                  <a:latin typeface="+mj-ea"/>
                  <a:ea typeface="+mj-ea"/>
                  <a:cs typeface="+mn-ea"/>
                  <a:sym typeface="+mn-lt"/>
                </a:rPr>
                <a:t>对党的指导思想、根本成就、基本经验、新时期党的历史任务高度概括，也是从整体上对中国特色社会主义科学内涵的深刻阐述</a:t>
              </a:r>
              <a:endParaRPr lang="zh-CN" altLang="zh-CN" sz="1300" i="1" dirty="0">
                <a:solidFill>
                  <a:srgbClr val="360406"/>
                </a:solidFill>
                <a:latin typeface="+mj-ea"/>
                <a:ea typeface="+mj-ea"/>
                <a:cs typeface="+mn-ea"/>
                <a:sym typeface="+mn-lt"/>
              </a:endParaRPr>
            </a:p>
          </p:txBody>
        </p:sp>
      </p:grpSp>
      <p:grpSp>
        <p:nvGrpSpPr>
          <p:cNvPr id="8" name="组合 7"/>
          <p:cNvGrpSpPr/>
          <p:nvPr/>
        </p:nvGrpSpPr>
        <p:grpSpPr>
          <a:xfrm>
            <a:off x="544240" y="3287886"/>
            <a:ext cx="4032448" cy="1584176"/>
            <a:chOff x="544240" y="3287886"/>
            <a:chExt cx="4032448" cy="1584176"/>
          </a:xfrm>
        </p:grpSpPr>
        <p:sp>
          <p:nvSpPr>
            <p:cNvPr id="33" name="任意多边形 32"/>
            <p:cNvSpPr/>
            <p:nvPr/>
          </p:nvSpPr>
          <p:spPr>
            <a:xfrm>
              <a:off x="544240" y="3287886"/>
              <a:ext cx="4032448" cy="1584176"/>
            </a:xfrm>
            <a:custGeom>
              <a:avLst/>
              <a:gdLst>
                <a:gd name="connsiteX0" fmla="*/ 3240360 w 4032448"/>
                <a:gd name="connsiteY0" fmla="*/ 1584176 h 1584176"/>
                <a:gd name="connsiteX1" fmla="*/ 864096 w 4032448"/>
                <a:gd name="connsiteY1" fmla="*/ 1584176 h 1584176"/>
                <a:gd name="connsiteX2" fmla="*/ 864096 w 4032448"/>
                <a:gd name="connsiteY2" fmla="*/ 1580540 h 1584176"/>
                <a:gd name="connsiteX3" fmla="*/ 792088 w 4032448"/>
                <a:gd name="connsiteY3" fmla="*/ 1584176 h 1584176"/>
                <a:gd name="connsiteX4" fmla="*/ 0 w 4032448"/>
                <a:gd name="connsiteY4" fmla="*/ 792088 h 1584176"/>
                <a:gd name="connsiteX5" fmla="*/ 792088 w 4032448"/>
                <a:gd name="connsiteY5" fmla="*/ 0 h 1584176"/>
                <a:gd name="connsiteX6" fmla="*/ 864096 w 4032448"/>
                <a:gd name="connsiteY6" fmla="*/ 0 h 1584176"/>
                <a:gd name="connsiteX7" fmla="*/ 1584176 w 4032448"/>
                <a:gd name="connsiteY7" fmla="*/ 0 h 1584176"/>
                <a:gd name="connsiteX8" fmla="*/ 3240360 w 4032448"/>
                <a:gd name="connsiteY8" fmla="*/ 0 h 1584176"/>
                <a:gd name="connsiteX9" fmla="*/ 4032448 w 4032448"/>
                <a:gd name="connsiteY9" fmla="*/ 0 h 1584176"/>
                <a:gd name="connsiteX10" fmla="*/ 4032448 w 4032448"/>
                <a:gd name="connsiteY10" fmla="*/ 792088 h 1584176"/>
                <a:gd name="connsiteX11" fmla="*/ 3240360 w 4032448"/>
                <a:gd name="connsiteY11" fmla="*/ 1584176 h 1584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32448" h="1584176">
                  <a:moveTo>
                    <a:pt x="3240360" y="1584176"/>
                  </a:moveTo>
                  <a:lnTo>
                    <a:pt x="864096" y="1584176"/>
                  </a:lnTo>
                  <a:lnTo>
                    <a:pt x="864096" y="1580540"/>
                  </a:lnTo>
                  <a:lnTo>
                    <a:pt x="792088" y="1584176"/>
                  </a:lnTo>
                  <a:cubicBezTo>
                    <a:pt x="354630" y="1584176"/>
                    <a:pt x="0" y="1229546"/>
                    <a:pt x="0" y="792088"/>
                  </a:cubicBezTo>
                  <a:cubicBezTo>
                    <a:pt x="0" y="354630"/>
                    <a:pt x="354630" y="0"/>
                    <a:pt x="792088" y="0"/>
                  </a:cubicBezTo>
                  <a:lnTo>
                    <a:pt x="864096" y="0"/>
                  </a:lnTo>
                  <a:lnTo>
                    <a:pt x="1584176" y="0"/>
                  </a:lnTo>
                  <a:lnTo>
                    <a:pt x="3240360" y="0"/>
                  </a:lnTo>
                  <a:lnTo>
                    <a:pt x="4032448" y="0"/>
                  </a:lnTo>
                  <a:lnTo>
                    <a:pt x="4032448" y="792088"/>
                  </a:lnTo>
                  <a:cubicBezTo>
                    <a:pt x="4032448" y="1229546"/>
                    <a:pt x="3677818" y="1584176"/>
                    <a:pt x="3240360" y="1584176"/>
                  </a:cubicBezTo>
                  <a:close/>
                </a:path>
              </a:pathLst>
            </a:custGeom>
            <a:noFill/>
            <a:ln w="19050">
              <a:solidFill>
                <a:srgbClr val="9B0D1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7" name="矩形 6"/>
            <p:cNvSpPr/>
            <p:nvPr/>
          </p:nvSpPr>
          <p:spPr>
            <a:xfrm>
              <a:off x="1043608" y="3435846"/>
              <a:ext cx="3240360" cy="1255728"/>
            </a:xfrm>
            <a:prstGeom prst="rect">
              <a:avLst/>
            </a:prstGeom>
          </p:spPr>
          <p:txBody>
            <a:bodyPr wrap="square">
              <a:spAutoFit/>
            </a:bodyPr>
            <a:lstStyle/>
            <a:p>
              <a:pPr algn="just">
                <a:lnSpc>
                  <a:spcPct val="120000"/>
                </a:lnSpc>
              </a:pPr>
              <a:r>
                <a:rPr lang="zh-CN" altLang="en-US" sz="900" b="1">
                  <a:solidFill>
                    <a:srgbClr val="360406"/>
                  </a:solidFill>
                  <a:latin typeface="+mj-ea"/>
                  <a:cs typeface="+mn-ea"/>
                  <a:sym typeface="+mn-lt"/>
                </a:rPr>
                <a:t>改革开放以来我们取得一切成绩和进步的根本原因，归结起来就是：</a:t>
              </a:r>
              <a:r>
                <a:rPr lang="zh-CN" altLang="en-US" sz="900">
                  <a:solidFill>
                    <a:srgbClr val="360406"/>
                  </a:solidFill>
                  <a:latin typeface="+mj-ea"/>
                  <a:ea typeface="+mj-ea"/>
                  <a:cs typeface="+mn-ea"/>
                  <a:sym typeface="+mn-lt"/>
                </a:rPr>
                <a:t>开辟</a:t>
              </a:r>
              <a:r>
                <a:rPr lang="zh-CN" altLang="en-US" sz="900" dirty="0">
                  <a:solidFill>
                    <a:srgbClr val="360406"/>
                  </a:solidFill>
                  <a:latin typeface="+mj-ea"/>
                  <a:ea typeface="+mj-ea"/>
                  <a:cs typeface="+mn-ea"/>
                  <a:sym typeface="+mn-lt"/>
                </a:rPr>
                <a:t>了中国特色社会主义道路，形成了中国特色社会主义理论体系，确立了中国特色社会主义制度。全党同志要倍加珍惜、长期坚持和不断发展党历经艰辛开创的这条道路、这个理论体系、这个制度，高举中国特色社会主义伟大旗帜，</a:t>
              </a:r>
              <a:r>
                <a:rPr lang="zh-CN" altLang="en-US" sz="900" b="1" dirty="0">
                  <a:solidFill>
                    <a:schemeClr val="accent1"/>
                  </a:solidFill>
                  <a:latin typeface="+mj-ea"/>
                  <a:ea typeface="+mj-ea"/>
                  <a:cs typeface="+mn-ea"/>
                  <a:sym typeface="+mn-lt"/>
                </a:rPr>
                <a:t>为实现推进现代化建设、完成祖国统一、维护世界和平与促进共同发展这三大历史任务而奋斗。</a:t>
              </a:r>
            </a:p>
          </p:txBody>
        </p:sp>
      </p:grpSp>
      <p:grpSp>
        <p:nvGrpSpPr>
          <p:cNvPr id="2" name="组合 1"/>
          <p:cNvGrpSpPr/>
          <p:nvPr/>
        </p:nvGrpSpPr>
        <p:grpSpPr>
          <a:xfrm>
            <a:off x="3059832" y="1635646"/>
            <a:ext cx="1584176" cy="1584176"/>
            <a:chOff x="3059832" y="1635646"/>
            <a:chExt cx="1584176" cy="1584176"/>
          </a:xfrm>
        </p:grpSpPr>
        <p:sp>
          <p:nvSpPr>
            <p:cNvPr id="20" name="泪滴形 19"/>
            <p:cNvSpPr/>
            <p:nvPr/>
          </p:nvSpPr>
          <p:spPr>
            <a:xfrm rot="5400000">
              <a:off x="3059832" y="1635646"/>
              <a:ext cx="1584176" cy="1584176"/>
            </a:xfrm>
            <a:prstGeom prst="teardrop">
              <a:avLst/>
            </a:prstGeom>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1" name="矩形 20"/>
            <p:cNvSpPr/>
            <p:nvPr/>
          </p:nvSpPr>
          <p:spPr>
            <a:xfrm>
              <a:off x="3347864" y="1923678"/>
              <a:ext cx="954107" cy="1015663"/>
            </a:xfrm>
            <a:prstGeom prst="rect">
              <a:avLst/>
            </a:prstGeom>
          </p:spPr>
          <p:txBody>
            <a:bodyPr wrap="none">
              <a:spAutoFit/>
            </a:bodyPr>
            <a:lstStyle/>
            <a:p>
              <a:pPr algn="ctr"/>
              <a:r>
                <a:rPr lang="zh-CN" altLang="en-US" sz="3000" b="1">
                  <a:solidFill>
                    <a:srgbClr val="FFF2CC"/>
                  </a:solidFill>
                  <a:latin typeface="+mj-ea"/>
                  <a:cs typeface="+mn-ea"/>
                  <a:sym typeface="+mn-lt"/>
                </a:rPr>
                <a:t>主要</a:t>
              </a:r>
              <a:endParaRPr lang="en-US" altLang="zh-CN" sz="3000" b="1">
                <a:solidFill>
                  <a:srgbClr val="FFF2CC"/>
                </a:solidFill>
                <a:latin typeface="+mj-ea"/>
                <a:cs typeface="+mn-ea"/>
                <a:sym typeface="+mn-lt"/>
              </a:endParaRPr>
            </a:p>
            <a:p>
              <a:pPr algn="ctr"/>
              <a:r>
                <a:rPr lang="zh-CN" altLang="en-US" sz="3000" b="1">
                  <a:solidFill>
                    <a:srgbClr val="FFF2CC"/>
                  </a:solidFill>
                  <a:latin typeface="+mj-ea"/>
                  <a:cs typeface="+mn-ea"/>
                  <a:sym typeface="+mn-lt"/>
                </a:rPr>
                <a:t>成就</a:t>
              </a:r>
              <a:endParaRPr lang="en-US" altLang="zh-CN" sz="3000" b="1" dirty="0">
                <a:solidFill>
                  <a:srgbClr val="FFF2CC"/>
                </a:solidFill>
                <a:latin typeface="+mj-ea"/>
                <a:cs typeface="+mn-ea"/>
                <a:sym typeface="+mn-lt"/>
              </a:endParaRPr>
            </a:p>
          </p:txBody>
        </p:sp>
      </p:grpSp>
      <p:sp>
        <p:nvSpPr>
          <p:cNvPr id="34" name="矩形 33"/>
          <p:cNvSpPr/>
          <p:nvPr/>
        </p:nvSpPr>
        <p:spPr>
          <a:xfrm>
            <a:off x="1043608" y="1923678"/>
            <a:ext cx="1723549" cy="861774"/>
          </a:xfrm>
          <a:prstGeom prst="rect">
            <a:avLst/>
          </a:prstGeom>
        </p:spPr>
        <p:txBody>
          <a:bodyPr wrap="none">
            <a:spAutoFit/>
          </a:bodyPr>
          <a:lstStyle/>
          <a:p>
            <a:r>
              <a:rPr lang="zh-CN" altLang="en-US" sz="3000">
                <a:solidFill>
                  <a:srgbClr val="360406"/>
                </a:solidFill>
                <a:latin typeface="+mj-ea"/>
                <a:cs typeface="+mn-ea"/>
                <a:sym typeface="+mn-lt"/>
              </a:rPr>
              <a:t>中国特色</a:t>
            </a:r>
            <a:endParaRPr lang="en-US" altLang="zh-CN" sz="3000">
              <a:solidFill>
                <a:srgbClr val="360406"/>
              </a:solidFill>
              <a:latin typeface="+mj-ea"/>
              <a:cs typeface="+mn-ea"/>
              <a:sym typeface="+mn-lt"/>
            </a:endParaRPr>
          </a:p>
          <a:p>
            <a:r>
              <a:rPr lang="zh-CN" altLang="en-US" sz="2000" b="1">
                <a:solidFill>
                  <a:srgbClr val="9B0D13"/>
                </a:solidFill>
                <a:latin typeface="+mj-ea"/>
                <a:cs typeface="+mn-ea"/>
                <a:sym typeface="+mn-lt"/>
              </a:rPr>
              <a:t>社会主义道路</a:t>
            </a:r>
            <a:endParaRPr lang="zh-CN" altLang="en-US" sz="2000" b="1">
              <a:solidFill>
                <a:srgbClr val="9B0D13"/>
              </a:solidFill>
            </a:endParaRPr>
          </a:p>
        </p:txBody>
      </p:sp>
      <p:grpSp>
        <p:nvGrpSpPr>
          <p:cNvPr id="9" name="组合 8"/>
          <p:cNvGrpSpPr/>
          <p:nvPr/>
        </p:nvGrpSpPr>
        <p:grpSpPr>
          <a:xfrm>
            <a:off x="4644008" y="3219822"/>
            <a:ext cx="4355976" cy="1584176"/>
            <a:chOff x="4644008" y="3219822"/>
            <a:chExt cx="4355976" cy="1584176"/>
          </a:xfrm>
        </p:grpSpPr>
        <p:grpSp>
          <p:nvGrpSpPr>
            <p:cNvPr id="5" name="组合 4"/>
            <p:cNvGrpSpPr/>
            <p:nvPr/>
          </p:nvGrpSpPr>
          <p:grpSpPr>
            <a:xfrm>
              <a:off x="4644008" y="3219822"/>
              <a:ext cx="1584176" cy="1584176"/>
              <a:chOff x="4644008" y="3219822"/>
              <a:chExt cx="1584176" cy="1584176"/>
            </a:xfrm>
          </p:grpSpPr>
          <p:sp>
            <p:nvSpPr>
              <p:cNvPr id="10" name="泪滴形 9"/>
              <p:cNvSpPr/>
              <p:nvPr/>
            </p:nvSpPr>
            <p:spPr>
              <a:xfrm rot="16200000">
                <a:off x="4644008" y="3219822"/>
                <a:ext cx="1584176" cy="1584176"/>
              </a:xfrm>
              <a:prstGeom prst="teardrop">
                <a:avLst/>
              </a:prstGeom>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2" name="矩形 21"/>
              <p:cNvSpPr/>
              <p:nvPr/>
            </p:nvSpPr>
            <p:spPr>
              <a:xfrm>
                <a:off x="4932040" y="3507854"/>
                <a:ext cx="954107" cy="1015663"/>
              </a:xfrm>
              <a:prstGeom prst="rect">
                <a:avLst/>
              </a:prstGeom>
            </p:spPr>
            <p:txBody>
              <a:bodyPr wrap="none">
                <a:spAutoFit/>
              </a:bodyPr>
              <a:lstStyle/>
              <a:p>
                <a:pPr algn="ctr"/>
                <a:r>
                  <a:rPr lang="zh-CN" altLang="en-US" sz="3000" b="1">
                    <a:solidFill>
                      <a:srgbClr val="FFF2CC"/>
                    </a:solidFill>
                    <a:latin typeface="+mj-ea"/>
                    <a:cs typeface="+mn-ea"/>
                    <a:sym typeface="+mn-lt"/>
                  </a:rPr>
                  <a:t>历史</a:t>
                </a:r>
                <a:endParaRPr lang="en-US" altLang="zh-CN" sz="3000" b="1">
                  <a:solidFill>
                    <a:srgbClr val="FFF2CC"/>
                  </a:solidFill>
                  <a:latin typeface="+mj-ea"/>
                  <a:cs typeface="+mn-ea"/>
                  <a:sym typeface="+mn-lt"/>
                </a:endParaRPr>
              </a:p>
              <a:p>
                <a:pPr algn="ctr"/>
                <a:r>
                  <a:rPr lang="zh-CN" altLang="en-US" sz="3000" b="1">
                    <a:solidFill>
                      <a:srgbClr val="FFF2CC"/>
                    </a:solidFill>
                    <a:latin typeface="+mj-ea"/>
                    <a:cs typeface="+mn-ea"/>
                    <a:sym typeface="+mn-lt"/>
                  </a:rPr>
                  <a:t>任务</a:t>
                </a:r>
                <a:endParaRPr lang="zh-CN" altLang="en-US" sz="3000" b="1" dirty="0">
                  <a:solidFill>
                    <a:srgbClr val="FFF2CC"/>
                  </a:solidFill>
                  <a:latin typeface="+mj-ea"/>
                  <a:cs typeface="+mn-ea"/>
                  <a:sym typeface="+mn-lt"/>
                </a:endParaRPr>
              </a:p>
            </p:txBody>
          </p:sp>
        </p:grpSp>
        <p:sp>
          <p:nvSpPr>
            <p:cNvPr id="35" name="矩形 34"/>
            <p:cNvSpPr/>
            <p:nvPr/>
          </p:nvSpPr>
          <p:spPr>
            <a:xfrm>
              <a:off x="6300192" y="3507854"/>
              <a:ext cx="2699792" cy="1061829"/>
            </a:xfrm>
            <a:prstGeom prst="rect">
              <a:avLst/>
            </a:prstGeom>
          </p:spPr>
          <p:txBody>
            <a:bodyPr wrap="square">
              <a:spAutoFit/>
            </a:bodyPr>
            <a:lstStyle/>
            <a:p>
              <a:pPr>
                <a:lnSpc>
                  <a:spcPct val="150000"/>
                </a:lnSpc>
              </a:pPr>
              <a:r>
                <a:rPr lang="zh-CN" altLang="en-US" sz="1400">
                  <a:solidFill>
                    <a:srgbClr val="360406"/>
                  </a:solidFill>
                  <a:latin typeface="+mj-ea"/>
                  <a:cs typeface="+mn-ea"/>
                  <a:sym typeface="+mn-lt"/>
                </a:rPr>
                <a:t>推进现代化建设</a:t>
              </a:r>
              <a:endParaRPr lang="en-US" altLang="zh-CN" sz="1400">
                <a:solidFill>
                  <a:srgbClr val="360406"/>
                </a:solidFill>
                <a:latin typeface="+mj-ea"/>
                <a:cs typeface="+mn-ea"/>
                <a:sym typeface="+mn-lt"/>
              </a:endParaRPr>
            </a:p>
            <a:p>
              <a:pPr>
                <a:lnSpc>
                  <a:spcPct val="150000"/>
                </a:lnSpc>
              </a:pPr>
              <a:r>
                <a:rPr lang="zh-CN" altLang="en-US" sz="1400">
                  <a:solidFill>
                    <a:srgbClr val="360406"/>
                  </a:solidFill>
                  <a:latin typeface="+mj-ea"/>
                  <a:cs typeface="+mn-ea"/>
                  <a:sym typeface="+mn-lt"/>
                </a:rPr>
                <a:t>完成祖国统一</a:t>
              </a:r>
              <a:endParaRPr lang="en-US" altLang="zh-CN" sz="1400">
                <a:solidFill>
                  <a:srgbClr val="360406"/>
                </a:solidFill>
                <a:latin typeface="+mj-ea"/>
                <a:cs typeface="+mn-ea"/>
                <a:sym typeface="+mn-lt"/>
              </a:endParaRPr>
            </a:p>
            <a:p>
              <a:pPr>
                <a:lnSpc>
                  <a:spcPct val="150000"/>
                </a:lnSpc>
              </a:pPr>
              <a:r>
                <a:rPr lang="zh-CN" altLang="en-US" sz="1400">
                  <a:solidFill>
                    <a:srgbClr val="360406"/>
                  </a:solidFill>
                  <a:latin typeface="+mj-ea"/>
                  <a:cs typeface="+mn-ea"/>
                  <a:sym typeface="+mn-lt"/>
                </a:rPr>
                <a:t>维护世界和平与促进共同发展</a:t>
              </a:r>
              <a:endParaRPr lang="zh-CN" altLang="en-US" sz="1400">
                <a:solidFill>
                  <a:srgbClr val="360406"/>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fade">
                                      <p:cBhvr>
                                        <p:cTn id="13" dur="500"/>
                                        <p:tgtEl>
                                          <p:spTgt spid="34"/>
                                        </p:tgtEl>
                                      </p:cBhvr>
                                    </p:animEffect>
                                    <p:anim calcmode="lin" valueType="num">
                                      <p:cBhvr>
                                        <p:cTn id="14" dur="500" fill="hold"/>
                                        <p:tgtEl>
                                          <p:spTgt spid="34"/>
                                        </p:tgtEl>
                                        <p:attrNameLst>
                                          <p:attrName>ppt_x</p:attrName>
                                        </p:attrNameLst>
                                      </p:cBhvr>
                                      <p:tavLst>
                                        <p:tav tm="0">
                                          <p:val>
                                            <p:strVal val="#ppt_x"/>
                                          </p:val>
                                        </p:tav>
                                        <p:tav tm="100000">
                                          <p:val>
                                            <p:strVal val="#ppt_x"/>
                                          </p:val>
                                        </p:tav>
                                      </p:tavLst>
                                    </p:anim>
                                    <p:anim calcmode="lin" valueType="num">
                                      <p:cBhvr>
                                        <p:cTn id="15" dur="500" fill="hold"/>
                                        <p:tgtEl>
                                          <p:spTgt spid="34"/>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9" presetClass="entr" presetSubtype="0" decel="100000"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anim calcmode="lin" valueType="num">
                                      <p:cBhvr>
                                        <p:cTn id="21" dur="500" fill="hold"/>
                                        <p:tgtEl>
                                          <p:spTgt spid="2"/>
                                        </p:tgtEl>
                                        <p:attrNameLst>
                                          <p:attrName>style.rotation</p:attrName>
                                        </p:attrNameLst>
                                      </p:cBhvr>
                                      <p:tavLst>
                                        <p:tav tm="0">
                                          <p:val>
                                            <p:fltVal val="360"/>
                                          </p:val>
                                        </p:tav>
                                        <p:tav tm="100000">
                                          <p:val>
                                            <p:fltVal val="0"/>
                                          </p:val>
                                        </p:tav>
                                      </p:tavLst>
                                    </p:anim>
                                    <p:animEffect transition="in" filter="fade">
                                      <p:cBhvr>
                                        <p:cTn id="22" dur="500"/>
                                        <p:tgtEl>
                                          <p:spTgt spid="2"/>
                                        </p:tgtEl>
                                      </p:cBhvr>
                                    </p:animEffect>
                                  </p:childTnLst>
                                </p:cTn>
                              </p:par>
                            </p:childTnLst>
                          </p:cTn>
                        </p:par>
                        <p:par>
                          <p:cTn id="23" fill="hold">
                            <p:stCondLst>
                              <p:cond delay="1500"/>
                            </p:stCondLst>
                            <p:childTnLst>
                              <p:par>
                                <p:cTn id="24" presetID="49" presetClass="entr" presetSubtype="0" decel="100000"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500" fill="hold"/>
                                        <p:tgtEl>
                                          <p:spTgt spid="6"/>
                                        </p:tgtEl>
                                        <p:attrNameLst>
                                          <p:attrName>ppt_w</p:attrName>
                                        </p:attrNameLst>
                                      </p:cBhvr>
                                      <p:tavLst>
                                        <p:tav tm="0">
                                          <p:val>
                                            <p:fltVal val="0"/>
                                          </p:val>
                                        </p:tav>
                                        <p:tav tm="100000">
                                          <p:val>
                                            <p:strVal val="#ppt_w"/>
                                          </p:val>
                                        </p:tav>
                                      </p:tavLst>
                                    </p:anim>
                                    <p:anim calcmode="lin" valueType="num">
                                      <p:cBhvr>
                                        <p:cTn id="27" dur="500" fill="hold"/>
                                        <p:tgtEl>
                                          <p:spTgt spid="6"/>
                                        </p:tgtEl>
                                        <p:attrNameLst>
                                          <p:attrName>ppt_h</p:attrName>
                                        </p:attrNameLst>
                                      </p:cBhvr>
                                      <p:tavLst>
                                        <p:tav tm="0">
                                          <p:val>
                                            <p:fltVal val="0"/>
                                          </p:val>
                                        </p:tav>
                                        <p:tav tm="100000">
                                          <p:val>
                                            <p:strVal val="#ppt_h"/>
                                          </p:val>
                                        </p:tav>
                                      </p:tavLst>
                                    </p:anim>
                                    <p:anim calcmode="lin" valueType="num">
                                      <p:cBhvr>
                                        <p:cTn id="28" dur="500" fill="hold"/>
                                        <p:tgtEl>
                                          <p:spTgt spid="6"/>
                                        </p:tgtEl>
                                        <p:attrNameLst>
                                          <p:attrName>style.rotation</p:attrName>
                                        </p:attrNameLst>
                                      </p:cBhvr>
                                      <p:tavLst>
                                        <p:tav tm="0">
                                          <p:val>
                                            <p:fltVal val="360"/>
                                          </p:val>
                                        </p:tav>
                                        <p:tav tm="100000">
                                          <p:val>
                                            <p:fltVal val="0"/>
                                          </p:val>
                                        </p:tav>
                                      </p:tavLst>
                                    </p:anim>
                                    <p:animEffect transition="in" filter="fade">
                                      <p:cBhvr>
                                        <p:cTn id="29" dur="500"/>
                                        <p:tgtEl>
                                          <p:spTgt spid="6"/>
                                        </p:tgtEl>
                                      </p:cBhvr>
                                    </p:animEffect>
                                  </p:childTnLst>
                                </p:cTn>
                              </p:par>
                            </p:childTnLst>
                          </p:cTn>
                        </p:par>
                        <p:par>
                          <p:cTn id="30" fill="hold">
                            <p:stCondLst>
                              <p:cond delay="2000"/>
                            </p:stCondLst>
                            <p:childTnLst>
                              <p:par>
                                <p:cTn id="31" presetID="49" presetClass="entr" presetSubtype="0" decel="100000"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p:cTn id="33" dur="500" fill="hold"/>
                                        <p:tgtEl>
                                          <p:spTgt spid="9"/>
                                        </p:tgtEl>
                                        <p:attrNameLst>
                                          <p:attrName>ppt_w</p:attrName>
                                        </p:attrNameLst>
                                      </p:cBhvr>
                                      <p:tavLst>
                                        <p:tav tm="0">
                                          <p:val>
                                            <p:fltVal val="0"/>
                                          </p:val>
                                        </p:tav>
                                        <p:tav tm="100000">
                                          <p:val>
                                            <p:strVal val="#ppt_w"/>
                                          </p:val>
                                        </p:tav>
                                      </p:tavLst>
                                    </p:anim>
                                    <p:anim calcmode="lin" valueType="num">
                                      <p:cBhvr>
                                        <p:cTn id="34" dur="500" fill="hold"/>
                                        <p:tgtEl>
                                          <p:spTgt spid="9"/>
                                        </p:tgtEl>
                                        <p:attrNameLst>
                                          <p:attrName>ppt_h</p:attrName>
                                        </p:attrNameLst>
                                      </p:cBhvr>
                                      <p:tavLst>
                                        <p:tav tm="0">
                                          <p:val>
                                            <p:fltVal val="0"/>
                                          </p:val>
                                        </p:tav>
                                        <p:tav tm="100000">
                                          <p:val>
                                            <p:strVal val="#ppt_h"/>
                                          </p:val>
                                        </p:tav>
                                      </p:tavLst>
                                    </p:anim>
                                    <p:anim calcmode="lin" valueType="num">
                                      <p:cBhvr>
                                        <p:cTn id="35" dur="500" fill="hold"/>
                                        <p:tgtEl>
                                          <p:spTgt spid="9"/>
                                        </p:tgtEl>
                                        <p:attrNameLst>
                                          <p:attrName>style.rotation</p:attrName>
                                        </p:attrNameLst>
                                      </p:cBhvr>
                                      <p:tavLst>
                                        <p:tav tm="0">
                                          <p:val>
                                            <p:fltVal val="360"/>
                                          </p:val>
                                        </p:tav>
                                        <p:tav tm="100000">
                                          <p:val>
                                            <p:fltVal val="0"/>
                                          </p:val>
                                        </p:tav>
                                      </p:tavLst>
                                    </p:anim>
                                    <p:animEffect transition="in" filter="fade">
                                      <p:cBhvr>
                                        <p:cTn id="36" dur="500"/>
                                        <p:tgtEl>
                                          <p:spTgt spid="9"/>
                                        </p:tgtEl>
                                      </p:cBhvr>
                                    </p:animEffect>
                                  </p:childTnLst>
                                </p:cTn>
                              </p:par>
                            </p:childTnLst>
                          </p:cTn>
                        </p:par>
                        <p:par>
                          <p:cTn id="37" fill="hold">
                            <p:stCondLst>
                              <p:cond delay="2500"/>
                            </p:stCondLst>
                            <p:childTnLst>
                              <p:par>
                                <p:cTn id="38" presetID="49" presetClass="entr" presetSubtype="0" decel="100000" fill="hold"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 calcmode="lin" valueType="num">
                                      <p:cBhvr>
                                        <p:cTn id="42" dur="500" fill="hold"/>
                                        <p:tgtEl>
                                          <p:spTgt spid="8"/>
                                        </p:tgtEl>
                                        <p:attrNameLst>
                                          <p:attrName>style.rotation</p:attrName>
                                        </p:attrNameLst>
                                      </p:cBhvr>
                                      <p:tavLst>
                                        <p:tav tm="0">
                                          <p:val>
                                            <p:fltVal val="360"/>
                                          </p:val>
                                        </p:tav>
                                        <p:tav tm="100000">
                                          <p:val>
                                            <p:fltVal val="0"/>
                                          </p:val>
                                        </p:tav>
                                      </p:tavLst>
                                    </p:anim>
                                    <p:animEffect transition="in" filter="fade">
                                      <p:cBhvr>
                                        <p:cTn id="4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a:off x="1835696" y="1177503"/>
            <a:ext cx="5472608" cy="1938992"/>
          </a:xfrm>
          <a:prstGeom prst="rect">
            <a:avLst/>
          </a:prstGeom>
        </p:spPr>
        <p:txBody>
          <a:bodyPr wrap="square">
            <a:spAutoFit/>
          </a:bodyPr>
          <a:lstStyle/>
          <a:p>
            <a:pPr algn="ctr"/>
            <a:r>
              <a:rPr lang="zh-CN" altLang="en-US" sz="6000" b="1" dirty="0">
                <a:gradFill>
                  <a:gsLst>
                    <a:gs pos="100000">
                      <a:srgbClr val="FFFF00"/>
                    </a:gs>
                    <a:gs pos="0">
                      <a:schemeClr val="bg1"/>
                    </a:gs>
                  </a:gsLst>
                  <a:lin ang="5400000" scaled="0"/>
                </a:gradFill>
                <a:effectLst>
                  <a:glow rad="101600">
                    <a:srgbClr val="C00000"/>
                  </a:glow>
                </a:effectLst>
                <a:latin typeface="微软雅黑" panose="020B0503020204020204" pitchFamily="34" charset="-122"/>
                <a:ea typeface="微软雅黑" panose="020B0503020204020204" pitchFamily="34" charset="-122"/>
                <a:sym typeface="+mn-lt"/>
              </a:rPr>
              <a:t>认真学习党章</a:t>
            </a:r>
            <a:endParaRPr lang="en-US" altLang="zh-CN" sz="6000" b="1" dirty="0">
              <a:gradFill>
                <a:gsLst>
                  <a:gs pos="100000">
                    <a:srgbClr val="FFFF00"/>
                  </a:gs>
                  <a:gs pos="0">
                    <a:schemeClr val="bg1"/>
                  </a:gs>
                </a:gsLst>
                <a:lin ang="5400000" scaled="0"/>
              </a:gradFill>
              <a:effectLst>
                <a:glow rad="101600">
                  <a:srgbClr val="C00000"/>
                </a:glow>
              </a:effectLst>
              <a:latin typeface="微软雅黑" panose="020B0503020204020204" pitchFamily="34" charset="-122"/>
              <a:ea typeface="微软雅黑" panose="020B0503020204020204" pitchFamily="34" charset="-122"/>
              <a:sym typeface="+mn-lt"/>
            </a:endParaRPr>
          </a:p>
          <a:p>
            <a:pPr algn="ctr"/>
            <a:r>
              <a:rPr lang="zh-CN" altLang="en-US" sz="6000" b="1" dirty="0">
                <a:gradFill>
                  <a:gsLst>
                    <a:gs pos="100000">
                      <a:srgbClr val="FFFF00"/>
                    </a:gs>
                    <a:gs pos="0">
                      <a:schemeClr val="bg1"/>
                    </a:gs>
                  </a:gsLst>
                  <a:lin ang="5400000" scaled="0"/>
                </a:gradFill>
                <a:effectLst>
                  <a:glow rad="101600">
                    <a:srgbClr val="C00000"/>
                  </a:glow>
                </a:effectLst>
                <a:latin typeface="微软雅黑" panose="020B0503020204020204" pitchFamily="34" charset="-122"/>
                <a:ea typeface="微软雅黑" panose="020B0503020204020204" pitchFamily="34" charset="-122"/>
                <a:sym typeface="+mn-lt"/>
              </a:rPr>
              <a:t>严格遵守党章</a:t>
            </a:r>
          </a:p>
        </p:txBody>
      </p:sp>
      <p:sp>
        <p:nvSpPr>
          <p:cNvPr id="13" name="文本框 12"/>
          <p:cNvSpPr txBox="1"/>
          <p:nvPr/>
        </p:nvSpPr>
        <p:spPr>
          <a:xfrm>
            <a:off x="3851920" y="3363838"/>
            <a:ext cx="4464496" cy="400110"/>
          </a:xfrm>
          <a:prstGeom prst="rect">
            <a:avLst/>
          </a:prstGeom>
        </p:spPr>
        <p:txBody>
          <a:bodyPr wrap="square">
            <a:spAutoFit/>
          </a:bodyPr>
          <a:lstStyle>
            <a:defPPr>
              <a:defRPr lang="zh-CN"/>
            </a:defPPr>
            <a:lvl1pPr>
              <a:defRPr sz="5200" b="1">
                <a:gradFill>
                  <a:gsLst>
                    <a:gs pos="100000">
                      <a:srgbClr val="FFFF00"/>
                    </a:gs>
                    <a:gs pos="0">
                      <a:schemeClr val="bg1"/>
                    </a:gs>
                  </a:gsLst>
                  <a:lin ang="5400000" scaled="0"/>
                </a:gradFill>
                <a:effectLst>
                  <a:glow rad="101600">
                    <a:srgbClr val="C00000"/>
                  </a:glow>
                </a:effectLst>
                <a:latin typeface="微软雅黑" panose="020B0503020204020204" pitchFamily="34" charset="-122"/>
                <a:ea typeface="微软雅黑" panose="020B0503020204020204" pitchFamily="34" charset="-122"/>
              </a:defRPr>
            </a:lvl1pPr>
          </a:lstStyle>
          <a:p>
            <a:r>
              <a:rPr lang="en-US" altLang="zh-CN" sz="2000" i="1">
                <a:sym typeface="+mn-lt"/>
              </a:rPr>
              <a:t>—— </a:t>
            </a:r>
            <a:r>
              <a:rPr lang="zh-CN" altLang="en-US" sz="2000" i="1">
                <a:sym typeface="+mn-lt"/>
              </a:rPr>
              <a:t>中共中央总书记   习近平</a:t>
            </a:r>
            <a:endParaRPr lang="zh-CN" altLang="en-US" sz="2000" i="1" dirty="0">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500" fill="hold"/>
                                        <p:tgtEl>
                                          <p:spTgt spid="13"/>
                                        </p:tgtEl>
                                        <p:attrNameLst>
                                          <p:attrName>ppt_w</p:attrName>
                                        </p:attrNameLst>
                                      </p:cBhvr>
                                      <p:tavLst>
                                        <p:tav tm="0">
                                          <p:val>
                                            <p:fltVal val="0"/>
                                          </p:val>
                                        </p:tav>
                                        <p:tav tm="100000">
                                          <p:val>
                                            <p:strVal val="#ppt_w"/>
                                          </p:val>
                                        </p:tav>
                                      </p:tavLst>
                                    </p:anim>
                                    <p:anim calcmode="lin" valueType="num">
                                      <p:cBhvr>
                                        <p:cTn id="14" dur="500" fill="hold"/>
                                        <p:tgtEl>
                                          <p:spTgt spid="13"/>
                                        </p:tgtEl>
                                        <p:attrNameLst>
                                          <p:attrName>ppt_h</p:attrName>
                                        </p:attrNameLst>
                                      </p:cBhvr>
                                      <p:tavLst>
                                        <p:tav tm="0">
                                          <p:val>
                                            <p:fltVal val="0"/>
                                          </p:val>
                                        </p:tav>
                                        <p:tav tm="100000">
                                          <p:val>
                                            <p:strVal val="#ppt_h"/>
                                          </p:val>
                                        </p:tav>
                                      </p:tavLst>
                                    </p:anim>
                                    <p:animEffect transition="in" filter="fade">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1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4294967295"/>
          </p:nvPr>
        </p:nvSpPr>
        <p:spPr>
          <a:xfrm>
            <a:off x="755576" y="292863"/>
            <a:ext cx="4577302" cy="584775"/>
          </a:xfrm>
          <a:prstGeom prst="rect">
            <a:avLst/>
          </a:prstGeom>
          <a:noFill/>
          <a:effectLst/>
        </p:spPr>
        <p:txBody>
          <a:bodyPr wrap="square" rtlCol="0">
            <a:spAutoFit/>
          </a:bodyPr>
          <a:lstStyle/>
          <a:p>
            <a:pPr marL="0" indent="0">
              <a:buNone/>
            </a:pPr>
            <a:r>
              <a:rPr lang="zh-CN" altLang="en-US" dirty="0">
                <a:gradFill>
                  <a:gsLst>
                    <a:gs pos="60000">
                      <a:srgbClr val="FCCE5A"/>
                    </a:gs>
                    <a:gs pos="30000">
                      <a:schemeClr val="bg1"/>
                    </a:gs>
                    <a:gs pos="87000">
                      <a:schemeClr val="bg1"/>
                    </a:gs>
                  </a:gsLst>
                  <a:lin ang="5400000" scaled="1"/>
                </a:gradFill>
                <a:effectLst>
                  <a:outerShdw blurRad="50800" dist="50800" dir="5400000" algn="ctr" rotWithShape="0">
                    <a:srgbClr val="800000"/>
                  </a:outerShdw>
                </a:effectLst>
                <a:latin typeface="+mj-ea"/>
                <a:ea typeface="+mj-ea"/>
                <a:cs typeface="+mn-ea"/>
                <a:sym typeface="+mn-lt"/>
              </a:rPr>
              <a:t>社会主义初级阶段</a:t>
            </a:r>
          </a:p>
        </p:txBody>
      </p:sp>
      <p:sp>
        <p:nvSpPr>
          <p:cNvPr id="50" name="TextBox 49"/>
          <p:cNvSpPr txBox="1"/>
          <p:nvPr/>
        </p:nvSpPr>
        <p:spPr>
          <a:xfrm>
            <a:off x="251520" y="2931790"/>
            <a:ext cx="2664296" cy="1077218"/>
          </a:xfrm>
          <a:prstGeom prst="rect">
            <a:avLst/>
          </a:prstGeom>
          <a:noFill/>
        </p:spPr>
        <p:txBody>
          <a:bodyPr wrap="square" rtlCol="0">
            <a:spAutoFit/>
          </a:bodyPr>
          <a:lstStyle/>
          <a:p>
            <a:pPr algn="ctr"/>
            <a:r>
              <a:rPr lang="zh-CN" altLang="en-US" sz="3200" b="1">
                <a:solidFill>
                  <a:schemeClr val="accent1"/>
                </a:solidFill>
                <a:latin typeface="+mj-ea"/>
                <a:ea typeface="+mj-ea"/>
                <a:cs typeface="+mn-ea"/>
                <a:sym typeface="+mn-lt"/>
              </a:rPr>
              <a:t>社会主义</a:t>
            </a:r>
            <a:endParaRPr lang="en-US" altLang="zh-CN" sz="3200" b="1">
              <a:solidFill>
                <a:schemeClr val="accent1"/>
              </a:solidFill>
              <a:latin typeface="+mj-ea"/>
              <a:ea typeface="+mj-ea"/>
              <a:cs typeface="+mn-ea"/>
              <a:sym typeface="+mn-lt"/>
            </a:endParaRPr>
          </a:p>
          <a:p>
            <a:pPr algn="ctr"/>
            <a:r>
              <a:rPr lang="zh-CN" altLang="en-US" sz="3200" b="1">
                <a:solidFill>
                  <a:schemeClr val="accent1"/>
                </a:solidFill>
                <a:latin typeface="+mj-ea"/>
                <a:ea typeface="+mj-ea"/>
                <a:cs typeface="+mn-ea"/>
                <a:sym typeface="+mn-lt"/>
              </a:rPr>
              <a:t>初级</a:t>
            </a:r>
            <a:r>
              <a:rPr lang="zh-CN" altLang="en-US" sz="3200" b="1" dirty="0">
                <a:solidFill>
                  <a:schemeClr val="accent1"/>
                </a:solidFill>
                <a:latin typeface="+mj-ea"/>
                <a:ea typeface="+mj-ea"/>
                <a:cs typeface="+mn-ea"/>
                <a:sym typeface="+mn-lt"/>
              </a:rPr>
              <a:t>阶段</a:t>
            </a:r>
          </a:p>
        </p:txBody>
      </p:sp>
      <p:sp>
        <p:nvSpPr>
          <p:cNvPr id="4" name="矩形 3"/>
          <p:cNvSpPr/>
          <p:nvPr/>
        </p:nvSpPr>
        <p:spPr>
          <a:xfrm>
            <a:off x="899592" y="1419622"/>
            <a:ext cx="7704856" cy="609398"/>
          </a:xfrm>
          <a:prstGeom prst="rect">
            <a:avLst/>
          </a:prstGeom>
        </p:spPr>
        <p:txBody>
          <a:bodyPr wrap="square">
            <a:spAutoFit/>
          </a:bodyPr>
          <a:lstStyle/>
          <a:p>
            <a:pPr algn="just">
              <a:lnSpc>
                <a:spcPct val="120000"/>
              </a:lnSpc>
            </a:pPr>
            <a:r>
              <a:rPr lang="zh-CN" altLang="en-US" sz="1400" b="1" i="1">
                <a:solidFill>
                  <a:schemeClr val="accent1"/>
                </a:solidFill>
                <a:latin typeface="+mj-ea"/>
                <a:ea typeface="+mj-ea"/>
                <a:cs typeface="+mn-ea"/>
                <a:sym typeface="+mn-lt"/>
              </a:rPr>
              <a:t>党章第九</a:t>
            </a:r>
            <a:r>
              <a:rPr lang="zh-CN" altLang="en-US" sz="1400" b="1" i="1" dirty="0">
                <a:solidFill>
                  <a:schemeClr val="accent1"/>
                </a:solidFill>
                <a:latin typeface="+mj-ea"/>
                <a:ea typeface="+mj-ea"/>
                <a:cs typeface="+mn-ea"/>
                <a:sym typeface="+mn-lt"/>
              </a:rPr>
              <a:t>至</a:t>
            </a:r>
            <a:r>
              <a:rPr lang="zh-CN" altLang="en-US" sz="1400" b="1" i="1">
                <a:solidFill>
                  <a:schemeClr val="accent1"/>
                </a:solidFill>
                <a:latin typeface="+mj-ea"/>
                <a:ea typeface="+mj-ea"/>
                <a:cs typeface="+mn-ea"/>
                <a:sym typeface="+mn-lt"/>
              </a:rPr>
              <a:t>十八自然段 </a:t>
            </a:r>
            <a:r>
              <a:rPr lang="zh-CN" altLang="en-US" sz="1400" i="1">
                <a:solidFill>
                  <a:srgbClr val="360406"/>
                </a:solidFill>
                <a:latin typeface="+mj-ea"/>
                <a:ea typeface="+mj-ea"/>
                <a:cs typeface="+mn-ea"/>
                <a:sym typeface="+mn-lt"/>
              </a:rPr>
              <a:t>明确</a:t>
            </a:r>
            <a:r>
              <a:rPr lang="zh-CN" altLang="en-US" sz="1400" i="1" dirty="0">
                <a:solidFill>
                  <a:srgbClr val="360406"/>
                </a:solidFill>
                <a:latin typeface="+mj-ea"/>
                <a:ea typeface="+mj-ea"/>
                <a:cs typeface="+mn-ea"/>
                <a:sym typeface="+mn-lt"/>
              </a:rPr>
              <a:t>指出，“我国正处于并将长期处于社会主义初级阶段”</a:t>
            </a:r>
            <a:r>
              <a:rPr lang="en-US" altLang="zh-CN" sz="1400" i="1" dirty="0">
                <a:solidFill>
                  <a:srgbClr val="360406"/>
                </a:solidFill>
                <a:latin typeface="+mj-ea"/>
                <a:ea typeface="+mj-ea"/>
                <a:cs typeface="+mn-ea"/>
                <a:sym typeface="+mn-lt"/>
              </a:rPr>
              <a:t>,</a:t>
            </a:r>
            <a:r>
              <a:rPr lang="zh-CN" altLang="en-US" sz="1400" i="1" dirty="0">
                <a:solidFill>
                  <a:srgbClr val="360406"/>
                </a:solidFill>
                <a:latin typeface="+mj-ea"/>
                <a:ea typeface="+mj-ea"/>
                <a:cs typeface="+mn-ea"/>
                <a:sym typeface="+mn-lt"/>
              </a:rPr>
              <a:t>阐述了</a:t>
            </a:r>
            <a:r>
              <a:rPr lang="zh-CN" altLang="zh-CN" sz="1400" i="1" dirty="0">
                <a:solidFill>
                  <a:srgbClr val="360406"/>
                </a:solidFill>
                <a:latin typeface="+mj-ea"/>
                <a:ea typeface="+mj-ea"/>
                <a:cs typeface="+mn-ea"/>
              </a:rPr>
              <a:t>党在社会主义初级阶段的基本路线和基本任务</a:t>
            </a:r>
            <a:r>
              <a:rPr lang="zh-CN" altLang="en-US" sz="1400" i="1" dirty="0">
                <a:solidFill>
                  <a:srgbClr val="360406"/>
                </a:solidFill>
                <a:latin typeface="+mj-ea"/>
                <a:ea typeface="+mj-ea"/>
                <a:cs typeface="+mn-ea"/>
                <a:sym typeface="+mn-lt"/>
              </a:rPr>
              <a:t>。</a:t>
            </a:r>
            <a:endParaRPr lang="zh-CN" altLang="zh-CN" sz="1400" i="1" dirty="0">
              <a:solidFill>
                <a:srgbClr val="360406"/>
              </a:solidFill>
              <a:latin typeface="+mj-ea"/>
              <a:ea typeface="+mj-ea"/>
              <a:cs typeface="+mn-ea"/>
              <a:sym typeface="+mn-lt"/>
            </a:endParaRPr>
          </a:p>
        </p:txBody>
      </p:sp>
      <p:grpSp>
        <p:nvGrpSpPr>
          <p:cNvPr id="5" name="组合 4"/>
          <p:cNvGrpSpPr/>
          <p:nvPr/>
        </p:nvGrpSpPr>
        <p:grpSpPr>
          <a:xfrm>
            <a:off x="2987824" y="2283718"/>
            <a:ext cx="1656184" cy="2271157"/>
            <a:chOff x="2987824" y="2283718"/>
            <a:chExt cx="1656184" cy="2271157"/>
          </a:xfrm>
        </p:grpSpPr>
        <p:sp>
          <p:nvSpPr>
            <p:cNvPr id="10" name="矩形 9"/>
            <p:cNvSpPr/>
            <p:nvPr/>
          </p:nvSpPr>
          <p:spPr>
            <a:xfrm>
              <a:off x="2987824" y="3723878"/>
              <a:ext cx="1656184" cy="830997"/>
            </a:xfrm>
            <a:prstGeom prst="rect">
              <a:avLst/>
            </a:prstGeom>
          </p:spPr>
          <p:txBody>
            <a:bodyPr wrap="square">
              <a:spAutoFit/>
            </a:bodyPr>
            <a:lstStyle/>
            <a:p>
              <a:pPr algn="just">
                <a:spcAft>
                  <a:spcPts val="0"/>
                </a:spcAft>
              </a:pPr>
              <a:r>
                <a:rPr lang="zh-CN" altLang="zh-CN" sz="1200" kern="100" dirty="0">
                  <a:solidFill>
                    <a:srgbClr val="360406"/>
                  </a:solidFill>
                  <a:latin typeface="+mj-ea"/>
                  <a:ea typeface="+mj-ea"/>
                  <a:cs typeface="+mn-ea"/>
                  <a:sym typeface="+mn-lt"/>
                </a:rPr>
                <a:t>我国</a:t>
              </a:r>
              <a:r>
                <a:rPr lang="zh-CN" altLang="en-US" sz="1200" kern="100" dirty="0">
                  <a:solidFill>
                    <a:srgbClr val="360406"/>
                  </a:solidFill>
                  <a:latin typeface="+mj-ea"/>
                  <a:ea typeface="+mj-ea"/>
                  <a:cs typeface="+mn-ea"/>
                  <a:sym typeface="+mn-lt"/>
                </a:rPr>
                <a:t>的</a:t>
              </a:r>
              <a:r>
                <a:rPr lang="zh-CN" altLang="zh-CN" sz="1200" kern="100" dirty="0">
                  <a:solidFill>
                    <a:srgbClr val="360406"/>
                  </a:solidFill>
                  <a:latin typeface="+mj-ea"/>
                  <a:ea typeface="+mj-ea"/>
                  <a:cs typeface="+mn-ea"/>
                  <a:sym typeface="+mn-lt"/>
                </a:rPr>
                <a:t>社会主义建设，必须从我国的国情出发</a:t>
              </a:r>
              <a:r>
                <a:rPr lang="zh-CN" altLang="en-US" sz="1200" kern="100" dirty="0">
                  <a:solidFill>
                    <a:srgbClr val="360406"/>
                  </a:solidFill>
                  <a:latin typeface="+mj-ea"/>
                  <a:ea typeface="+mj-ea"/>
                  <a:cs typeface="+mn-ea"/>
                  <a:sym typeface="+mn-lt"/>
                </a:rPr>
                <a:t>，</a:t>
              </a:r>
              <a:r>
                <a:rPr lang="en-US" altLang="zh-CN" sz="1200" kern="100" dirty="0">
                  <a:solidFill>
                    <a:srgbClr val="360406"/>
                  </a:solidFill>
                  <a:latin typeface="+mj-ea"/>
                  <a:ea typeface="+mj-ea"/>
                  <a:cs typeface="+mn-ea"/>
                  <a:sym typeface="+mn-lt"/>
                </a:rPr>
                <a:t> </a:t>
              </a:r>
              <a:r>
                <a:rPr lang="zh-CN" altLang="zh-CN" sz="1200" b="1" kern="100" dirty="0">
                  <a:solidFill>
                    <a:schemeClr val="accent1"/>
                  </a:solidFill>
                  <a:latin typeface="+mj-ea"/>
                  <a:ea typeface="+mj-ea"/>
                  <a:cs typeface="+mn-ea"/>
                  <a:sym typeface="+mn-lt"/>
                </a:rPr>
                <a:t>走中国特色社会主义道路</a:t>
              </a:r>
              <a:r>
                <a:rPr lang="zh-CN" altLang="en-US" sz="1200" b="1" kern="100" dirty="0">
                  <a:solidFill>
                    <a:schemeClr val="accent1"/>
                  </a:solidFill>
                  <a:latin typeface="+mj-ea"/>
                  <a:ea typeface="+mj-ea"/>
                  <a:cs typeface="+mn-ea"/>
                  <a:sym typeface="+mn-lt"/>
                </a:rPr>
                <a:t>。</a:t>
              </a:r>
              <a:endParaRPr lang="zh-CN" altLang="zh-CN" sz="1200" b="1" kern="100" dirty="0">
                <a:solidFill>
                  <a:schemeClr val="accent1"/>
                </a:solidFill>
                <a:effectLst/>
                <a:latin typeface="+mj-ea"/>
                <a:ea typeface="+mj-ea"/>
                <a:cs typeface="+mn-ea"/>
                <a:sym typeface="+mn-lt"/>
              </a:endParaRPr>
            </a:p>
          </p:txBody>
        </p:sp>
        <p:grpSp>
          <p:nvGrpSpPr>
            <p:cNvPr id="7" name="组合 6"/>
            <p:cNvGrpSpPr/>
            <p:nvPr/>
          </p:nvGrpSpPr>
          <p:grpSpPr>
            <a:xfrm rot="5400000">
              <a:off x="3275855" y="2391730"/>
              <a:ext cx="1368152" cy="1152128"/>
              <a:chOff x="3563888" y="2499742"/>
              <a:chExt cx="1368152" cy="1152128"/>
            </a:xfrm>
          </p:grpSpPr>
          <p:sp>
            <p:nvSpPr>
              <p:cNvPr id="2" name="圆角矩形 1"/>
              <p:cNvSpPr/>
              <p:nvPr/>
            </p:nvSpPr>
            <p:spPr>
              <a:xfrm>
                <a:off x="3563888" y="2499742"/>
                <a:ext cx="1152128" cy="1152128"/>
              </a:xfrm>
              <a:prstGeom prst="roundRect">
                <a:avLst/>
              </a:prstGeom>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 name="等腰三角形 5"/>
              <p:cNvSpPr/>
              <p:nvPr/>
            </p:nvSpPr>
            <p:spPr>
              <a:xfrm rot="5400000">
                <a:off x="4698734" y="2949072"/>
                <a:ext cx="250588" cy="216024"/>
              </a:xfrm>
              <a:prstGeom prst="triangle">
                <a:avLst/>
              </a:prstGeom>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
          <p:nvSpPr>
            <p:cNvPr id="8" name="矩形 7"/>
            <p:cNvSpPr/>
            <p:nvPr/>
          </p:nvSpPr>
          <p:spPr>
            <a:xfrm>
              <a:off x="3419871" y="2412876"/>
              <a:ext cx="1080120" cy="830997"/>
            </a:xfrm>
            <a:prstGeom prst="rect">
              <a:avLst/>
            </a:prstGeom>
          </p:spPr>
          <p:txBody>
            <a:bodyPr wrap="square">
              <a:spAutoFit/>
            </a:bodyPr>
            <a:lstStyle/>
            <a:p>
              <a:pPr algn="ctr"/>
              <a:r>
                <a:rPr lang="zh-CN" altLang="en-US" sz="2400" b="1">
                  <a:solidFill>
                    <a:srgbClr val="FFF2CC"/>
                  </a:solidFill>
                  <a:latin typeface="+mj-ea"/>
                  <a:cs typeface="+mn-ea"/>
                  <a:sym typeface="+mn-lt"/>
                </a:rPr>
                <a:t>发展</a:t>
              </a:r>
              <a:endParaRPr lang="en-US" altLang="zh-CN" sz="2400" b="1">
                <a:solidFill>
                  <a:srgbClr val="FFF2CC"/>
                </a:solidFill>
                <a:latin typeface="+mj-ea"/>
                <a:cs typeface="+mn-ea"/>
                <a:sym typeface="+mn-lt"/>
              </a:endParaRPr>
            </a:p>
            <a:p>
              <a:pPr algn="ctr"/>
              <a:r>
                <a:rPr lang="zh-CN" altLang="en-US" sz="2400" b="1">
                  <a:solidFill>
                    <a:srgbClr val="FFF2CC"/>
                  </a:solidFill>
                  <a:latin typeface="+mj-ea"/>
                  <a:cs typeface="+mn-ea"/>
                  <a:sym typeface="+mn-lt"/>
                </a:rPr>
                <a:t>道路</a:t>
              </a:r>
              <a:endParaRPr lang="zh-CN" altLang="en-US" sz="2400" b="1" dirty="0">
                <a:solidFill>
                  <a:srgbClr val="FFF2CC"/>
                </a:solidFill>
                <a:latin typeface="+mj-ea"/>
                <a:cs typeface="+mn-ea"/>
                <a:sym typeface="+mn-lt"/>
              </a:endParaRPr>
            </a:p>
          </p:txBody>
        </p:sp>
      </p:grpSp>
      <p:grpSp>
        <p:nvGrpSpPr>
          <p:cNvPr id="12" name="组合 11"/>
          <p:cNvGrpSpPr/>
          <p:nvPr/>
        </p:nvGrpSpPr>
        <p:grpSpPr>
          <a:xfrm>
            <a:off x="4896036" y="2283718"/>
            <a:ext cx="1656184" cy="2378879"/>
            <a:chOff x="4896036" y="2283718"/>
            <a:chExt cx="1656184" cy="2378879"/>
          </a:xfrm>
        </p:grpSpPr>
        <p:grpSp>
          <p:nvGrpSpPr>
            <p:cNvPr id="28" name="组合 27"/>
            <p:cNvGrpSpPr/>
            <p:nvPr/>
          </p:nvGrpSpPr>
          <p:grpSpPr>
            <a:xfrm rot="5400000">
              <a:off x="5112060" y="2391730"/>
              <a:ext cx="1368152" cy="1152128"/>
              <a:chOff x="3563888" y="2499742"/>
              <a:chExt cx="1368152" cy="1152128"/>
            </a:xfrm>
          </p:grpSpPr>
          <p:sp>
            <p:nvSpPr>
              <p:cNvPr id="29" name="圆角矩形 28"/>
              <p:cNvSpPr/>
              <p:nvPr/>
            </p:nvSpPr>
            <p:spPr>
              <a:xfrm>
                <a:off x="3563888" y="2499742"/>
                <a:ext cx="1152128" cy="1152128"/>
              </a:xfrm>
              <a:prstGeom prst="roundRect">
                <a:avLst/>
              </a:prstGeom>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0" name="等腰三角形 29"/>
              <p:cNvSpPr/>
              <p:nvPr/>
            </p:nvSpPr>
            <p:spPr>
              <a:xfrm rot="5400000">
                <a:off x="4698734" y="2949072"/>
                <a:ext cx="250588" cy="216024"/>
              </a:xfrm>
              <a:prstGeom prst="triangle">
                <a:avLst/>
              </a:prstGeom>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
          <p:nvSpPr>
            <p:cNvPr id="43" name="矩形 42"/>
            <p:cNvSpPr/>
            <p:nvPr/>
          </p:nvSpPr>
          <p:spPr>
            <a:xfrm>
              <a:off x="4896036" y="3723878"/>
              <a:ext cx="1656184" cy="938719"/>
            </a:xfrm>
            <a:prstGeom prst="rect">
              <a:avLst/>
            </a:prstGeom>
          </p:spPr>
          <p:txBody>
            <a:bodyPr wrap="square">
              <a:spAutoFit/>
            </a:bodyPr>
            <a:lstStyle/>
            <a:p>
              <a:pPr algn="just">
                <a:spcAft>
                  <a:spcPts val="0"/>
                </a:spcAft>
              </a:pPr>
              <a:r>
                <a:rPr lang="zh-CN" altLang="en-US" sz="1100" b="1" kern="100">
                  <a:solidFill>
                    <a:schemeClr val="accent1"/>
                  </a:solidFill>
                  <a:latin typeface="+mj-ea"/>
                  <a:cs typeface="+mn-ea"/>
                  <a:sym typeface="+mn-lt"/>
                </a:rPr>
                <a:t>在现阶段，我国社会的主要矛盾：</a:t>
              </a:r>
              <a:r>
                <a:rPr lang="zh-CN" altLang="en-US" sz="1100" kern="100">
                  <a:solidFill>
                    <a:srgbClr val="360406"/>
                  </a:solidFill>
                  <a:latin typeface="+mj-ea"/>
                  <a:cs typeface="+mn-ea"/>
                  <a:sym typeface="+mn-lt"/>
                </a:rPr>
                <a:t>是人民日益增长的物质文化需要同落后的社会生产之间的矛盾。</a:t>
              </a:r>
              <a:endParaRPr lang="zh-CN" altLang="en-US" sz="1100" kern="100" dirty="0">
                <a:solidFill>
                  <a:srgbClr val="360406"/>
                </a:solidFill>
                <a:latin typeface="+mj-ea"/>
                <a:cs typeface="+mn-ea"/>
                <a:sym typeface="+mn-lt"/>
              </a:endParaRPr>
            </a:p>
          </p:txBody>
        </p:sp>
        <p:sp>
          <p:nvSpPr>
            <p:cNvPr id="9" name="矩形 8"/>
            <p:cNvSpPr/>
            <p:nvPr/>
          </p:nvSpPr>
          <p:spPr>
            <a:xfrm>
              <a:off x="5256076" y="2412876"/>
              <a:ext cx="1080120" cy="830997"/>
            </a:xfrm>
            <a:prstGeom prst="rect">
              <a:avLst/>
            </a:prstGeom>
          </p:spPr>
          <p:txBody>
            <a:bodyPr wrap="square">
              <a:spAutoFit/>
            </a:bodyPr>
            <a:lstStyle/>
            <a:p>
              <a:pPr algn="ctr"/>
              <a:r>
                <a:rPr lang="zh-CN" altLang="en-US" sz="2400" b="1">
                  <a:solidFill>
                    <a:srgbClr val="FFF2CC"/>
                  </a:solidFill>
                  <a:latin typeface="+mj-ea"/>
                  <a:cs typeface="+mn-ea"/>
                  <a:sym typeface="+mn-lt"/>
                </a:rPr>
                <a:t>主要</a:t>
              </a:r>
              <a:endParaRPr lang="en-US" altLang="zh-CN" sz="2400" b="1">
                <a:solidFill>
                  <a:srgbClr val="FFF2CC"/>
                </a:solidFill>
                <a:latin typeface="+mj-ea"/>
                <a:cs typeface="+mn-ea"/>
                <a:sym typeface="+mn-lt"/>
              </a:endParaRPr>
            </a:p>
            <a:p>
              <a:pPr algn="ctr"/>
              <a:r>
                <a:rPr lang="zh-CN" altLang="en-US" sz="2400" b="1">
                  <a:solidFill>
                    <a:srgbClr val="FFF2CC"/>
                  </a:solidFill>
                  <a:latin typeface="+mj-ea"/>
                  <a:cs typeface="+mn-ea"/>
                  <a:sym typeface="+mn-lt"/>
                </a:rPr>
                <a:t>矛盾</a:t>
              </a:r>
              <a:endParaRPr lang="zh-CN" altLang="en-US" sz="2400" b="1" dirty="0">
                <a:solidFill>
                  <a:srgbClr val="FFF2CC"/>
                </a:solidFill>
                <a:latin typeface="+mj-ea"/>
                <a:cs typeface="+mn-ea"/>
                <a:sym typeface="+mn-lt"/>
              </a:endParaRPr>
            </a:p>
          </p:txBody>
        </p:sp>
      </p:grpSp>
      <p:grpSp>
        <p:nvGrpSpPr>
          <p:cNvPr id="13" name="组合 12"/>
          <p:cNvGrpSpPr/>
          <p:nvPr/>
        </p:nvGrpSpPr>
        <p:grpSpPr>
          <a:xfrm>
            <a:off x="6804248" y="2283718"/>
            <a:ext cx="1656184" cy="2271157"/>
            <a:chOff x="6804248" y="2283718"/>
            <a:chExt cx="1656184" cy="2271157"/>
          </a:xfrm>
        </p:grpSpPr>
        <p:grpSp>
          <p:nvGrpSpPr>
            <p:cNvPr id="32" name="组合 31"/>
            <p:cNvGrpSpPr/>
            <p:nvPr/>
          </p:nvGrpSpPr>
          <p:grpSpPr>
            <a:xfrm rot="5400000">
              <a:off x="6948264" y="2391730"/>
              <a:ext cx="1368152" cy="1152128"/>
              <a:chOff x="3563888" y="2499742"/>
              <a:chExt cx="1368152" cy="1152128"/>
            </a:xfrm>
          </p:grpSpPr>
          <p:sp>
            <p:nvSpPr>
              <p:cNvPr id="41" name="圆角矩形 40"/>
              <p:cNvSpPr/>
              <p:nvPr/>
            </p:nvSpPr>
            <p:spPr>
              <a:xfrm>
                <a:off x="3563888" y="2499742"/>
                <a:ext cx="1152128" cy="1152128"/>
              </a:xfrm>
              <a:prstGeom prst="roundRect">
                <a:avLst/>
              </a:prstGeom>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2" name="等腰三角形 41"/>
              <p:cNvSpPr/>
              <p:nvPr/>
            </p:nvSpPr>
            <p:spPr>
              <a:xfrm rot="5400000">
                <a:off x="4698734" y="2949072"/>
                <a:ext cx="250588" cy="216024"/>
              </a:xfrm>
              <a:prstGeom prst="triangle">
                <a:avLst/>
              </a:prstGeom>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
          <p:nvSpPr>
            <p:cNvPr id="44" name="矩形 43"/>
            <p:cNvSpPr/>
            <p:nvPr/>
          </p:nvSpPr>
          <p:spPr>
            <a:xfrm>
              <a:off x="6804248" y="3723878"/>
              <a:ext cx="1656184" cy="830997"/>
            </a:xfrm>
            <a:prstGeom prst="rect">
              <a:avLst/>
            </a:prstGeom>
          </p:spPr>
          <p:txBody>
            <a:bodyPr wrap="square">
              <a:spAutoFit/>
            </a:bodyPr>
            <a:lstStyle/>
            <a:p>
              <a:pPr algn="just">
                <a:spcAft>
                  <a:spcPts val="0"/>
                </a:spcAft>
              </a:pPr>
              <a:r>
                <a:rPr lang="zh-CN" altLang="en-US" sz="800" b="1" kern="100">
                  <a:solidFill>
                    <a:schemeClr val="accent1"/>
                  </a:solidFill>
                  <a:latin typeface="+mj-ea"/>
                  <a:cs typeface="+mn-ea"/>
                  <a:sym typeface="+mn-lt"/>
                </a:rPr>
                <a:t>我国社会主义建设的根本任务，</a:t>
              </a:r>
              <a:r>
                <a:rPr lang="zh-CN" altLang="en-US" sz="800" kern="100">
                  <a:solidFill>
                    <a:srgbClr val="360406"/>
                  </a:solidFill>
                  <a:latin typeface="+mj-ea"/>
                  <a:cs typeface="+mn-ea"/>
                  <a:sym typeface="+mn-lt"/>
                </a:rPr>
                <a:t>是进一步解放生产力，发展生产力，逐步实现社会主义现代化，并且为此而改革生产关系和上层建筑中不适应生产力发展的方面和环节。</a:t>
              </a:r>
              <a:endParaRPr lang="zh-CN" altLang="en-US" sz="800" kern="100" dirty="0">
                <a:solidFill>
                  <a:srgbClr val="360406"/>
                </a:solidFill>
                <a:latin typeface="+mj-ea"/>
                <a:cs typeface="+mn-ea"/>
                <a:sym typeface="+mn-lt"/>
              </a:endParaRPr>
            </a:p>
          </p:txBody>
        </p:sp>
        <p:sp>
          <p:nvSpPr>
            <p:cNvPr id="11" name="矩形 10"/>
            <p:cNvSpPr/>
            <p:nvPr/>
          </p:nvSpPr>
          <p:spPr>
            <a:xfrm>
              <a:off x="7092280" y="2412876"/>
              <a:ext cx="1080120" cy="830997"/>
            </a:xfrm>
            <a:prstGeom prst="rect">
              <a:avLst/>
            </a:prstGeom>
          </p:spPr>
          <p:txBody>
            <a:bodyPr wrap="square">
              <a:spAutoFit/>
            </a:bodyPr>
            <a:lstStyle/>
            <a:p>
              <a:pPr algn="ctr"/>
              <a:r>
                <a:rPr lang="zh-CN" altLang="en-US" sz="2400" b="1">
                  <a:solidFill>
                    <a:srgbClr val="FFF2CC"/>
                  </a:solidFill>
                  <a:latin typeface="+mj-ea"/>
                  <a:cs typeface="+mn-ea"/>
                  <a:sym typeface="+mn-lt"/>
                </a:rPr>
                <a:t>根本</a:t>
              </a:r>
              <a:endParaRPr lang="en-US" altLang="zh-CN" sz="2400" b="1">
                <a:solidFill>
                  <a:srgbClr val="FFF2CC"/>
                </a:solidFill>
                <a:latin typeface="+mj-ea"/>
                <a:cs typeface="+mn-ea"/>
                <a:sym typeface="+mn-lt"/>
              </a:endParaRPr>
            </a:p>
            <a:p>
              <a:pPr algn="ctr"/>
              <a:r>
                <a:rPr lang="zh-CN" altLang="en-US" sz="2400" b="1">
                  <a:solidFill>
                    <a:srgbClr val="FFF2CC"/>
                  </a:solidFill>
                  <a:latin typeface="+mj-ea"/>
                  <a:cs typeface="+mn-ea"/>
                  <a:sym typeface="+mn-lt"/>
                </a:rPr>
                <a:t>任务</a:t>
              </a:r>
              <a:endParaRPr lang="zh-CN" altLang="en-US" sz="2400" b="1" dirty="0">
                <a:solidFill>
                  <a:srgbClr val="FFF2CC"/>
                </a:solidFill>
                <a:latin typeface="+mj-ea"/>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par>
                          <p:cTn id="10" fill="hold">
                            <p:stCondLst>
                              <p:cond delay="500"/>
                            </p:stCondLst>
                            <p:childTnLst>
                              <p:par>
                                <p:cTn id="11" presetID="1" presetClass="entr" presetSubtype="0" fill="hold" grpId="0" nodeType="afterEffect">
                                  <p:stCondLst>
                                    <p:cond delay="0"/>
                                  </p:stCondLst>
                                  <p:iterate type="lt">
                                    <p:tmAbs val="20"/>
                                  </p:iterate>
                                  <p:childTnLst>
                                    <p:set>
                                      <p:cBhvr>
                                        <p:cTn id="12" dur="1" fill="hold">
                                          <p:stCondLst>
                                            <p:cond delay="0"/>
                                          </p:stCondLst>
                                        </p:cTn>
                                        <p:tgtEl>
                                          <p:spTgt spid="4"/>
                                        </p:tgtEl>
                                        <p:attrNameLst>
                                          <p:attrName>style.visibility</p:attrName>
                                        </p:attrNameLst>
                                      </p:cBhvr>
                                      <p:to>
                                        <p:strVal val="visible"/>
                                      </p:to>
                                    </p:set>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childTnLst>
                          </p:cTn>
                        </p:par>
                        <p:par>
                          <p:cTn id="17" fill="hold">
                            <p:stCondLst>
                              <p:cond delay="1240"/>
                            </p:stCondLst>
                            <p:childTnLst>
                              <p:par>
                                <p:cTn id="18" presetID="47" presetClass="entr" presetSubtype="0"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750"/>
                                        <p:tgtEl>
                                          <p:spTgt spid="5"/>
                                        </p:tgtEl>
                                      </p:cBhvr>
                                    </p:animEffect>
                                    <p:anim calcmode="lin" valueType="num">
                                      <p:cBhvr>
                                        <p:cTn id="21" dur="750" fill="hold"/>
                                        <p:tgtEl>
                                          <p:spTgt spid="5"/>
                                        </p:tgtEl>
                                        <p:attrNameLst>
                                          <p:attrName>ppt_x</p:attrName>
                                        </p:attrNameLst>
                                      </p:cBhvr>
                                      <p:tavLst>
                                        <p:tav tm="0">
                                          <p:val>
                                            <p:strVal val="#ppt_x"/>
                                          </p:val>
                                        </p:tav>
                                        <p:tav tm="100000">
                                          <p:val>
                                            <p:strVal val="#ppt_x"/>
                                          </p:val>
                                        </p:tav>
                                      </p:tavLst>
                                    </p:anim>
                                    <p:anim calcmode="lin" valueType="num">
                                      <p:cBhvr>
                                        <p:cTn id="22" dur="750" fill="hold"/>
                                        <p:tgtEl>
                                          <p:spTgt spid="5"/>
                                        </p:tgtEl>
                                        <p:attrNameLst>
                                          <p:attrName>ppt_y</p:attrName>
                                        </p:attrNameLst>
                                      </p:cBhvr>
                                      <p:tavLst>
                                        <p:tav tm="0">
                                          <p:val>
                                            <p:strVal val="#ppt_y-.1"/>
                                          </p:val>
                                        </p:tav>
                                        <p:tav tm="100000">
                                          <p:val>
                                            <p:strVal val="#ppt_y"/>
                                          </p:val>
                                        </p:tav>
                                      </p:tavLst>
                                    </p:anim>
                                  </p:childTnLst>
                                </p:cTn>
                              </p:par>
                            </p:childTnLst>
                          </p:cTn>
                        </p:par>
                        <p:par>
                          <p:cTn id="23" fill="hold">
                            <p:stCondLst>
                              <p:cond delay="2240"/>
                            </p:stCondLst>
                            <p:childTnLst>
                              <p:par>
                                <p:cTn id="24" presetID="47" presetClass="entr" presetSubtype="0" fill="hold"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750"/>
                                        <p:tgtEl>
                                          <p:spTgt spid="12"/>
                                        </p:tgtEl>
                                      </p:cBhvr>
                                    </p:animEffect>
                                    <p:anim calcmode="lin" valueType="num">
                                      <p:cBhvr>
                                        <p:cTn id="27" dur="750" fill="hold"/>
                                        <p:tgtEl>
                                          <p:spTgt spid="12"/>
                                        </p:tgtEl>
                                        <p:attrNameLst>
                                          <p:attrName>ppt_x</p:attrName>
                                        </p:attrNameLst>
                                      </p:cBhvr>
                                      <p:tavLst>
                                        <p:tav tm="0">
                                          <p:val>
                                            <p:strVal val="#ppt_x"/>
                                          </p:val>
                                        </p:tav>
                                        <p:tav tm="100000">
                                          <p:val>
                                            <p:strVal val="#ppt_x"/>
                                          </p:val>
                                        </p:tav>
                                      </p:tavLst>
                                    </p:anim>
                                    <p:anim calcmode="lin" valueType="num">
                                      <p:cBhvr>
                                        <p:cTn id="28" dur="75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240"/>
                            </p:stCondLst>
                            <p:childTnLst>
                              <p:par>
                                <p:cTn id="30" presetID="47" presetClass="entr" presetSubtype="0"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750"/>
                                        <p:tgtEl>
                                          <p:spTgt spid="13"/>
                                        </p:tgtEl>
                                      </p:cBhvr>
                                    </p:animEffect>
                                    <p:anim calcmode="lin" valueType="num">
                                      <p:cBhvr>
                                        <p:cTn id="33" dur="750" fill="hold"/>
                                        <p:tgtEl>
                                          <p:spTgt spid="13"/>
                                        </p:tgtEl>
                                        <p:attrNameLst>
                                          <p:attrName>ppt_x</p:attrName>
                                        </p:attrNameLst>
                                      </p:cBhvr>
                                      <p:tavLst>
                                        <p:tav tm="0">
                                          <p:val>
                                            <p:strVal val="#ppt_x"/>
                                          </p:val>
                                        </p:tav>
                                        <p:tav tm="100000">
                                          <p:val>
                                            <p:strVal val="#ppt_x"/>
                                          </p:val>
                                        </p:tav>
                                      </p:tavLst>
                                    </p:anim>
                                    <p:anim calcmode="lin" valueType="num">
                                      <p:cBhvr>
                                        <p:cTn id="34" dur="75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0" grpId="0"/>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4294967295"/>
          </p:nvPr>
        </p:nvSpPr>
        <p:spPr>
          <a:xfrm>
            <a:off x="755576" y="292863"/>
            <a:ext cx="4577302" cy="584775"/>
          </a:xfrm>
          <a:prstGeom prst="rect">
            <a:avLst/>
          </a:prstGeom>
          <a:noFill/>
          <a:effectLst/>
        </p:spPr>
        <p:txBody>
          <a:bodyPr wrap="square" rtlCol="0">
            <a:spAutoFit/>
          </a:bodyPr>
          <a:lstStyle/>
          <a:p>
            <a:pPr marL="0" indent="0">
              <a:buNone/>
            </a:pPr>
            <a:r>
              <a:rPr lang="zh-CN" altLang="en-US" dirty="0">
                <a:gradFill>
                  <a:gsLst>
                    <a:gs pos="60000">
                      <a:srgbClr val="FCCE5A"/>
                    </a:gs>
                    <a:gs pos="30000">
                      <a:schemeClr val="bg1"/>
                    </a:gs>
                    <a:gs pos="87000">
                      <a:schemeClr val="bg1"/>
                    </a:gs>
                  </a:gsLst>
                  <a:lin ang="5400000" scaled="1"/>
                </a:gradFill>
                <a:effectLst>
                  <a:outerShdw blurRad="50800" dist="50800" dir="5400000" algn="ctr" rotWithShape="0">
                    <a:srgbClr val="800000"/>
                  </a:outerShdw>
                </a:effectLst>
                <a:latin typeface="+mj-ea"/>
                <a:ea typeface="+mj-ea"/>
                <a:cs typeface="+mn-ea"/>
                <a:sym typeface="+mn-lt"/>
              </a:rPr>
              <a:t>社会主义初级阶段</a:t>
            </a:r>
          </a:p>
        </p:txBody>
      </p:sp>
      <p:grpSp>
        <p:nvGrpSpPr>
          <p:cNvPr id="10" name="组合 9"/>
          <p:cNvGrpSpPr/>
          <p:nvPr/>
        </p:nvGrpSpPr>
        <p:grpSpPr>
          <a:xfrm>
            <a:off x="740416" y="3795886"/>
            <a:ext cx="3515127" cy="1008112"/>
            <a:chOff x="740416" y="3795886"/>
            <a:chExt cx="3515127" cy="1008112"/>
          </a:xfrm>
        </p:grpSpPr>
        <p:sp>
          <p:nvSpPr>
            <p:cNvPr id="19" name="矩形 18"/>
            <p:cNvSpPr/>
            <p:nvPr/>
          </p:nvSpPr>
          <p:spPr>
            <a:xfrm>
              <a:off x="740416" y="3795886"/>
              <a:ext cx="3515127" cy="1008112"/>
            </a:xfrm>
            <a:prstGeom prst="rect">
              <a:avLst/>
            </a:prstGeom>
            <a:solidFill>
              <a:srgbClr val="9B0D1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rgbClr val="9B0D13"/>
                </a:solidFill>
              </a:endParaRPr>
            </a:p>
          </p:txBody>
        </p:sp>
        <p:sp>
          <p:nvSpPr>
            <p:cNvPr id="8" name="矩形 7"/>
            <p:cNvSpPr/>
            <p:nvPr/>
          </p:nvSpPr>
          <p:spPr>
            <a:xfrm>
              <a:off x="884432" y="3795886"/>
              <a:ext cx="3096344" cy="978729"/>
            </a:xfrm>
            <a:prstGeom prst="rect">
              <a:avLst/>
            </a:prstGeom>
          </p:spPr>
          <p:txBody>
            <a:bodyPr wrap="square">
              <a:spAutoFit/>
            </a:bodyPr>
            <a:lstStyle/>
            <a:p>
              <a:pPr>
                <a:lnSpc>
                  <a:spcPct val="120000"/>
                </a:lnSpc>
              </a:pPr>
              <a:r>
                <a:rPr lang="zh-CN" altLang="en-US" sz="2000" b="1">
                  <a:solidFill>
                    <a:srgbClr val="FFF2CC"/>
                  </a:solidFill>
                  <a:latin typeface="+mj-ea"/>
                  <a:cs typeface="+mn-ea"/>
                  <a:sym typeface="+mn-lt"/>
                </a:rPr>
                <a:t>分配制度</a:t>
              </a:r>
            </a:p>
            <a:p>
              <a:pPr>
                <a:lnSpc>
                  <a:spcPct val="120000"/>
                </a:lnSpc>
              </a:pPr>
              <a:r>
                <a:rPr lang="zh-CN" altLang="zh-CN" sz="1400">
                  <a:solidFill>
                    <a:srgbClr val="FFF2CC"/>
                  </a:solidFill>
                  <a:latin typeface="+mj-ea"/>
                  <a:cs typeface="+mn-ea"/>
                  <a:sym typeface="+mn-lt"/>
                </a:rPr>
                <a:t>坚持</a:t>
              </a:r>
              <a:r>
                <a:rPr lang="zh-CN" altLang="zh-CN" sz="1400" dirty="0">
                  <a:solidFill>
                    <a:srgbClr val="FFF2CC"/>
                  </a:solidFill>
                  <a:latin typeface="+mj-ea"/>
                  <a:cs typeface="+mn-ea"/>
                  <a:sym typeface="+mn-lt"/>
                </a:rPr>
                <a:t>和完善按劳分配为</a:t>
              </a:r>
              <a:r>
                <a:rPr lang="zh-CN" altLang="zh-CN" sz="1400">
                  <a:solidFill>
                    <a:srgbClr val="FFF2CC"/>
                  </a:solidFill>
                  <a:latin typeface="+mj-ea"/>
                  <a:cs typeface="+mn-ea"/>
                  <a:sym typeface="+mn-lt"/>
                </a:rPr>
                <a:t>主体</a:t>
              </a:r>
              <a:r>
                <a:rPr lang="zh-CN" altLang="en-US" sz="1400">
                  <a:solidFill>
                    <a:srgbClr val="FFF2CC"/>
                  </a:solidFill>
                  <a:latin typeface="+mj-ea"/>
                  <a:cs typeface="+mn-ea"/>
                  <a:sym typeface="+mn-lt"/>
                </a:rPr>
                <a:t>，</a:t>
              </a:r>
              <a:r>
                <a:rPr lang="zh-CN" altLang="zh-CN" sz="1400">
                  <a:solidFill>
                    <a:srgbClr val="FFF2CC"/>
                  </a:solidFill>
                  <a:latin typeface="+mj-ea"/>
                  <a:cs typeface="+mn-ea"/>
                  <a:sym typeface="+mn-lt"/>
                </a:rPr>
                <a:t>多种</a:t>
              </a:r>
              <a:r>
                <a:rPr lang="zh-CN" altLang="zh-CN" sz="1400" dirty="0">
                  <a:solidFill>
                    <a:srgbClr val="FFF2CC"/>
                  </a:solidFill>
                  <a:latin typeface="+mj-ea"/>
                  <a:cs typeface="+mn-ea"/>
                  <a:sym typeface="+mn-lt"/>
                </a:rPr>
                <a:t>分配方式并存的分配制度</a:t>
              </a:r>
              <a:endParaRPr lang="zh-CN" altLang="en-US" sz="1400" dirty="0">
                <a:solidFill>
                  <a:srgbClr val="FFF2CC"/>
                </a:solidFill>
                <a:latin typeface="+mj-ea"/>
                <a:cs typeface="+mn-ea"/>
                <a:sym typeface="+mn-lt"/>
              </a:endParaRPr>
            </a:p>
          </p:txBody>
        </p:sp>
      </p:grpSp>
      <p:sp>
        <p:nvSpPr>
          <p:cNvPr id="15" name="矩形 14"/>
          <p:cNvSpPr/>
          <p:nvPr/>
        </p:nvSpPr>
        <p:spPr>
          <a:xfrm>
            <a:off x="740416" y="3003798"/>
            <a:ext cx="3515127" cy="720080"/>
          </a:xfrm>
          <a:prstGeom prst="rect">
            <a:avLst/>
          </a:prstGeom>
          <a:solidFill>
            <a:srgbClr val="36040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3000" b="1">
                <a:solidFill>
                  <a:srgbClr val="FFF2CC"/>
                </a:solidFill>
              </a:rPr>
              <a:t>社会主义初级阶段</a:t>
            </a:r>
          </a:p>
        </p:txBody>
      </p:sp>
      <p:grpSp>
        <p:nvGrpSpPr>
          <p:cNvPr id="2" name="组合 1"/>
          <p:cNvGrpSpPr/>
          <p:nvPr/>
        </p:nvGrpSpPr>
        <p:grpSpPr>
          <a:xfrm>
            <a:off x="740416" y="1563638"/>
            <a:ext cx="3515127" cy="1368152"/>
            <a:chOff x="740416" y="1563638"/>
            <a:chExt cx="3515127" cy="1368152"/>
          </a:xfrm>
        </p:grpSpPr>
        <p:sp>
          <p:nvSpPr>
            <p:cNvPr id="5" name="矩形 4"/>
            <p:cNvSpPr/>
            <p:nvPr/>
          </p:nvSpPr>
          <p:spPr>
            <a:xfrm>
              <a:off x="740416" y="1563638"/>
              <a:ext cx="3515127" cy="1368152"/>
            </a:xfrm>
            <a:prstGeom prst="rect">
              <a:avLst/>
            </a:prstGeom>
            <a:solidFill>
              <a:srgbClr val="9B0D1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rgbClr val="9B0D13"/>
                </a:solidFill>
              </a:endParaRPr>
            </a:p>
          </p:txBody>
        </p:sp>
        <p:sp>
          <p:nvSpPr>
            <p:cNvPr id="7" name="矩形 6"/>
            <p:cNvSpPr/>
            <p:nvPr/>
          </p:nvSpPr>
          <p:spPr>
            <a:xfrm>
              <a:off x="812424" y="1779662"/>
              <a:ext cx="3240360" cy="978729"/>
            </a:xfrm>
            <a:prstGeom prst="rect">
              <a:avLst/>
            </a:prstGeom>
          </p:spPr>
          <p:txBody>
            <a:bodyPr wrap="square">
              <a:spAutoFit/>
            </a:bodyPr>
            <a:lstStyle/>
            <a:p>
              <a:pPr>
                <a:lnSpc>
                  <a:spcPct val="120000"/>
                </a:lnSpc>
              </a:pPr>
              <a:r>
                <a:rPr lang="zh-CN" altLang="en-US" sz="2000" b="1">
                  <a:solidFill>
                    <a:srgbClr val="FFF2CC"/>
                  </a:solidFill>
                  <a:latin typeface="+mj-ea"/>
                  <a:cs typeface="+mn-ea"/>
                  <a:sym typeface="+mn-lt"/>
                </a:rPr>
                <a:t>基本经济制度</a:t>
              </a:r>
            </a:p>
            <a:p>
              <a:pPr>
                <a:lnSpc>
                  <a:spcPct val="120000"/>
                </a:lnSpc>
              </a:pPr>
              <a:r>
                <a:rPr lang="zh-CN" altLang="en-US" sz="1400">
                  <a:solidFill>
                    <a:srgbClr val="FFF2CC"/>
                  </a:solidFill>
                  <a:latin typeface="+mj-ea"/>
                  <a:ea typeface="+mj-ea"/>
                  <a:cs typeface="+mn-ea"/>
                  <a:sym typeface="+mn-lt"/>
                </a:rPr>
                <a:t>必须</a:t>
              </a:r>
              <a:r>
                <a:rPr lang="zh-CN" altLang="en-US" sz="1400" dirty="0">
                  <a:solidFill>
                    <a:srgbClr val="FFF2CC"/>
                  </a:solidFill>
                  <a:latin typeface="+mj-ea"/>
                  <a:ea typeface="+mj-ea"/>
                  <a:cs typeface="+mn-ea"/>
                  <a:sym typeface="+mn-lt"/>
                </a:rPr>
                <a:t>坚持和完善公有制为主体，多种所有制经济共同发展的基本经济制度</a:t>
              </a:r>
            </a:p>
          </p:txBody>
        </p:sp>
      </p:grpSp>
      <p:grpSp>
        <p:nvGrpSpPr>
          <p:cNvPr id="4" name="组合 3"/>
          <p:cNvGrpSpPr/>
          <p:nvPr/>
        </p:nvGrpSpPr>
        <p:grpSpPr>
          <a:xfrm>
            <a:off x="4371136" y="1563638"/>
            <a:ext cx="4017288" cy="1584176"/>
            <a:chOff x="4371136" y="1563638"/>
            <a:chExt cx="4017288" cy="1584176"/>
          </a:xfrm>
        </p:grpSpPr>
        <p:sp>
          <p:nvSpPr>
            <p:cNvPr id="16" name="矩形 15"/>
            <p:cNvSpPr/>
            <p:nvPr/>
          </p:nvSpPr>
          <p:spPr>
            <a:xfrm>
              <a:off x="4371136" y="1563638"/>
              <a:ext cx="4017288" cy="1584176"/>
            </a:xfrm>
            <a:prstGeom prst="rect">
              <a:avLst/>
            </a:prstGeom>
            <a:solidFill>
              <a:srgbClr val="9B0D1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rgbClr val="9B0D13"/>
                </a:solidFill>
              </a:endParaRPr>
            </a:p>
          </p:txBody>
        </p:sp>
        <p:sp>
          <p:nvSpPr>
            <p:cNvPr id="9" name="矩形 8"/>
            <p:cNvSpPr/>
            <p:nvPr/>
          </p:nvSpPr>
          <p:spPr>
            <a:xfrm>
              <a:off x="4572000" y="1707654"/>
              <a:ext cx="3600400" cy="1200329"/>
            </a:xfrm>
            <a:prstGeom prst="rect">
              <a:avLst/>
            </a:prstGeom>
          </p:spPr>
          <p:txBody>
            <a:bodyPr wrap="square">
              <a:spAutoFit/>
            </a:bodyPr>
            <a:lstStyle/>
            <a:p>
              <a:pPr>
                <a:lnSpc>
                  <a:spcPct val="120000"/>
                </a:lnSpc>
              </a:pPr>
              <a:r>
                <a:rPr lang="zh-CN" altLang="en-US" b="1">
                  <a:solidFill>
                    <a:srgbClr val="FFF2CC"/>
                  </a:solidFill>
                  <a:latin typeface="+mj-ea"/>
                  <a:cs typeface="+mn-ea"/>
                  <a:sym typeface="+mn-lt"/>
                </a:rPr>
                <a:t>各项工作总的出发点和检验标准</a:t>
              </a:r>
            </a:p>
            <a:p>
              <a:pPr>
                <a:lnSpc>
                  <a:spcPct val="120000"/>
                </a:lnSpc>
              </a:pPr>
              <a:r>
                <a:rPr lang="zh-CN" altLang="zh-CN" sz="1400">
                  <a:solidFill>
                    <a:srgbClr val="FFF2CC"/>
                  </a:solidFill>
                  <a:latin typeface="+mj-ea"/>
                  <a:cs typeface="+mn-ea"/>
                  <a:sym typeface="+mn-lt"/>
                </a:rPr>
                <a:t>有利于发展</a:t>
              </a:r>
              <a:r>
                <a:rPr lang="zh-CN" altLang="zh-CN" sz="1400" dirty="0">
                  <a:solidFill>
                    <a:srgbClr val="FFF2CC"/>
                  </a:solidFill>
                  <a:latin typeface="+mj-ea"/>
                  <a:cs typeface="+mn-ea"/>
                  <a:sym typeface="+mn-lt"/>
                </a:rPr>
                <a:t>社会主义社会的生产力</a:t>
              </a:r>
              <a:endParaRPr lang="en-US" altLang="zh-CN" sz="1400" dirty="0">
                <a:solidFill>
                  <a:srgbClr val="FFF2CC"/>
                </a:solidFill>
                <a:latin typeface="+mj-ea"/>
                <a:cs typeface="+mn-ea"/>
                <a:sym typeface="+mn-lt"/>
              </a:endParaRPr>
            </a:p>
            <a:p>
              <a:pPr>
                <a:lnSpc>
                  <a:spcPct val="120000"/>
                </a:lnSpc>
              </a:pPr>
              <a:r>
                <a:rPr lang="zh-CN" altLang="zh-CN" sz="1400">
                  <a:solidFill>
                    <a:srgbClr val="FFF2CC"/>
                  </a:solidFill>
                  <a:latin typeface="+mj-ea"/>
                  <a:cs typeface="+mn-ea"/>
                  <a:sym typeface="+mn-lt"/>
                </a:rPr>
                <a:t>有利于增强</a:t>
              </a:r>
              <a:r>
                <a:rPr lang="zh-CN" altLang="zh-CN" sz="1400" dirty="0">
                  <a:solidFill>
                    <a:srgbClr val="FFF2CC"/>
                  </a:solidFill>
                  <a:latin typeface="+mj-ea"/>
                  <a:cs typeface="+mn-ea"/>
                  <a:sym typeface="+mn-lt"/>
                </a:rPr>
                <a:t>社会主义国家的综合国力</a:t>
              </a:r>
              <a:endParaRPr lang="en-US" altLang="zh-CN" sz="1400" dirty="0">
                <a:solidFill>
                  <a:srgbClr val="FFF2CC"/>
                </a:solidFill>
                <a:latin typeface="+mj-ea"/>
                <a:cs typeface="+mn-ea"/>
                <a:sym typeface="+mn-lt"/>
              </a:endParaRPr>
            </a:p>
            <a:p>
              <a:pPr>
                <a:lnSpc>
                  <a:spcPct val="120000"/>
                </a:lnSpc>
              </a:pPr>
              <a:r>
                <a:rPr lang="zh-CN" altLang="zh-CN" sz="1400">
                  <a:solidFill>
                    <a:srgbClr val="FFF2CC"/>
                  </a:solidFill>
                  <a:latin typeface="+mj-ea"/>
                  <a:cs typeface="+mn-ea"/>
                  <a:sym typeface="+mn-lt"/>
                </a:rPr>
                <a:t>有利于提高</a:t>
              </a:r>
              <a:r>
                <a:rPr lang="zh-CN" altLang="zh-CN" sz="1400" dirty="0">
                  <a:solidFill>
                    <a:srgbClr val="FFF2CC"/>
                  </a:solidFill>
                  <a:latin typeface="+mj-ea"/>
                  <a:cs typeface="+mn-ea"/>
                  <a:sym typeface="+mn-lt"/>
                </a:rPr>
                <a:t>人民的生活水平</a:t>
              </a:r>
              <a:r>
                <a:rPr lang="en-US" altLang="zh-CN" sz="1400" dirty="0">
                  <a:solidFill>
                    <a:srgbClr val="FFF2CC"/>
                  </a:solidFill>
                  <a:latin typeface="+mj-ea"/>
                  <a:cs typeface="+mn-ea"/>
                  <a:sym typeface="+mn-lt"/>
                </a:rPr>
                <a:t> </a:t>
              </a:r>
            </a:p>
          </p:txBody>
        </p:sp>
      </p:grpSp>
      <p:grpSp>
        <p:nvGrpSpPr>
          <p:cNvPr id="6" name="组合 5"/>
          <p:cNvGrpSpPr/>
          <p:nvPr/>
        </p:nvGrpSpPr>
        <p:grpSpPr>
          <a:xfrm>
            <a:off x="4371136" y="3219822"/>
            <a:ext cx="4017288" cy="1584176"/>
            <a:chOff x="4371136" y="3219822"/>
            <a:chExt cx="4017288" cy="1584176"/>
          </a:xfrm>
        </p:grpSpPr>
        <p:sp>
          <p:nvSpPr>
            <p:cNvPr id="17" name="矩形 16"/>
            <p:cNvSpPr/>
            <p:nvPr/>
          </p:nvSpPr>
          <p:spPr>
            <a:xfrm>
              <a:off x="4371136" y="3219822"/>
              <a:ext cx="4017288" cy="1584176"/>
            </a:xfrm>
            <a:prstGeom prst="rect">
              <a:avLst/>
            </a:prstGeom>
            <a:solidFill>
              <a:srgbClr val="9B0D1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rgbClr val="9B0D13"/>
                </a:solidFill>
              </a:endParaRPr>
            </a:p>
          </p:txBody>
        </p:sp>
        <p:sp>
          <p:nvSpPr>
            <p:cNvPr id="11" name="矩形 10"/>
            <p:cNvSpPr/>
            <p:nvPr/>
          </p:nvSpPr>
          <p:spPr>
            <a:xfrm>
              <a:off x="4572001" y="3363838"/>
              <a:ext cx="3600400" cy="1237262"/>
            </a:xfrm>
            <a:prstGeom prst="rect">
              <a:avLst/>
            </a:prstGeom>
          </p:spPr>
          <p:txBody>
            <a:bodyPr wrap="square">
              <a:spAutoFit/>
            </a:bodyPr>
            <a:lstStyle/>
            <a:p>
              <a:pPr>
                <a:lnSpc>
                  <a:spcPct val="120000"/>
                </a:lnSpc>
              </a:pPr>
              <a:r>
                <a:rPr lang="zh-CN" altLang="en-US" sz="2000" b="1">
                  <a:solidFill>
                    <a:srgbClr val="FFF2CC"/>
                  </a:solidFill>
                  <a:latin typeface="+mj-ea"/>
                  <a:cs typeface="+mn-ea"/>
                  <a:sym typeface="+mn-lt"/>
                </a:rPr>
                <a:t>五位一体战略布局</a:t>
              </a:r>
            </a:p>
            <a:p>
              <a:pPr>
                <a:lnSpc>
                  <a:spcPct val="120000"/>
                </a:lnSpc>
              </a:pPr>
              <a:r>
                <a:rPr lang="zh-CN" altLang="en-US" sz="1400">
                  <a:solidFill>
                    <a:srgbClr val="FFF2CC"/>
                  </a:solidFill>
                  <a:latin typeface="+mj-ea"/>
                  <a:cs typeface="+mn-ea"/>
                  <a:sym typeface="+mn-lt"/>
                </a:rPr>
                <a:t>必须</a:t>
              </a:r>
              <a:r>
                <a:rPr lang="zh-CN" altLang="en-US" sz="1400" dirty="0">
                  <a:solidFill>
                    <a:srgbClr val="FFF2CC"/>
                  </a:solidFill>
                  <a:latin typeface="+mj-ea"/>
                  <a:cs typeface="+mn-ea"/>
                  <a:sym typeface="+mn-lt"/>
                </a:rPr>
                <a:t>按照中国特色社会主义事业总体布局，全面推进经济建设、政治建设、文化建设、社会建设、生态文明建设。</a:t>
              </a:r>
            </a:p>
          </p:txBody>
        </p:sp>
      </p:grp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p:cTn id="13" dur="500" fill="hold"/>
                                        <p:tgtEl>
                                          <p:spTgt spid="15"/>
                                        </p:tgtEl>
                                        <p:attrNameLst>
                                          <p:attrName>ppt_w</p:attrName>
                                        </p:attrNameLst>
                                      </p:cBhvr>
                                      <p:tavLst>
                                        <p:tav tm="0">
                                          <p:val>
                                            <p:fltVal val="0"/>
                                          </p:val>
                                        </p:tav>
                                        <p:tav tm="100000">
                                          <p:val>
                                            <p:strVal val="#ppt_w"/>
                                          </p:val>
                                        </p:tav>
                                      </p:tavLst>
                                    </p:anim>
                                    <p:anim calcmode="lin" valueType="num">
                                      <p:cBhvr>
                                        <p:cTn id="14" dur="500" fill="hold"/>
                                        <p:tgtEl>
                                          <p:spTgt spid="15"/>
                                        </p:tgtEl>
                                        <p:attrNameLst>
                                          <p:attrName>ppt_h</p:attrName>
                                        </p:attrNameLst>
                                      </p:cBhvr>
                                      <p:tavLst>
                                        <p:tav tm="0">
                                          <p:val>
                                            <p:fltVal val="0"/>
                                          </p:val>
                                        </p:tav>
                                        <p:tav tm="100000">
                                          <p:val>
                                            <p:strVal val="#ppt_h"/>
                                          </p:val>
                                        </p:tav>
                                      </p:tavLst>
                                    </p:anim>
                                    <p:animEffect transition="in" filter="fade">
                                      <p:cBhvr>
                                        <p:cTn id="15" dur="500"/>
                                        <p:tgtEl>
                                          <p:spTgt spid="15"/>
                                        </p:tgtEl>
                                      </p:cBhvr>
                                    </p:animEffect>
                                  </p:childTnLst>
                                </p:cTn>
                              </p:par>
                            </p:childTnLst>
                          </p:cTn>
                        </p:par>
                        <p:par>
                          <p:cTn id="16" fill="hold">
                            <p:stCondLst>
                              <p:cond delay="1000"/>
                            </p:stCondLst>
                            <p:childTnLst>
                              <p:par>
                                <p:cTn id="17" presetID="14" presetClass="entr" presetSubtype="10"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randombar(horizontal)">
                                      <p:cBhvr>
                                        <p:cTn id="19" dur="500"/>
                                        <p:tgtEl>
                                          <p:spTgt spid="2"/>
                                        </p:tgtEl>
                                      </p:cBhvr>
                                    </p:animEffect>
                                  </p:childTnLst>
                                </p:cTn>
                              </p:par>
                            </p:childTnLst>
                          </p:cTn>
                        </p:par>
                        <p:par>
                          <p:cTn id="20" fill="hold">
                            <p:stCondLst>
                              <p:cond delay="1500"/>
                            </p:stCondLst>
                            <p:childTnLst>
                              <p:par>
                                <p:cTn id="21" presetID="14" presetClass="entr" presetSubtype="10"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randombar(horizontal)">
                                      <p:cBhvr>
                                        <p:cTn id="23" dur="500"/>
                                        <p:tgtEl>
                                          <p:spTgt spid="10"/>
                                        </p:tgtEl>
                                      </p:cBhvr>
                                    </p:animEffect>
                                  </p:childTnLst>
                                </p:cTn>
                              </p:par>
                            </p:childTnLst>
                          </p:cTn>
                        </p:par>
                        <p:par>
                          <p:cTn id="24" fill="hold">
                            <p:stCondLst>
                              <p:cond delay="2000"/>
                            </p:stCondLst>
                            <p:childTnLst>
                              <p:par>
                                <p:cTn id="25" presetID="14" presetClass="entr" presetSubtype="10" fill="hold"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randombar(horizontal)">
                                      <p:cBhvr>
                                        <p:cTn id="27" dur="500"/>
                                        <p:tgtEl>
                                          <p:spTgt spid="4"/>
                                        </p:tgtEl>
                                      </p:cBhvr>
                                    </p:animEffect>
                                  </p:childTnLst>
                                </p:cTn>
                              </p:par>
                            </p:childTnLst>
                          </p:cTn>
                        </p:par>
                        <p:par>
                          <p:cTn id="28" fill="hold">
                            <p:stCondLst>
                              <p:cond delay="2500"/>
                            </p:stCondLst>
                            <p:childTnLst>
                              <p:par>
                                <p:cTn id="29" presetID="14" presetClass="entr" presetSubtype="10" fill="hold"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randombar(horizontal)">
                                      <p:cBhvr>
                                        <p:cTn id="3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4294967295"/>
          </p:nvPr>
        </p:nvSpPr>
        <p:spPr>
          <a:xfrm>
            <a:off x="755576" y="292863"/>
            <a:ext cx="8388424" cy="584775"/>
          </a:xfrm>
          <a:prstGeom prst="rect">
            <a:avLst/>
          </a:prstGeom>
          <a:noFill/>
          <a:ln>
            <a:noFill/>
          </a:ln>
          <a:effectLst/>
        </p:spPr>
        <p:txBody>
          <a:bodyPr wrap="square" rtlCol="0">
            <a:spAutoFit/>
          </a:bodyPr>
          <a:lstStyle/>
          <a:p>
            <a:pPr marL="0" indent="0">
              <a:buNone/>
            </a:pPr>
            <a:r>
              <a:rPr lang="zh-CN" altLang="en-US" dirty="0">
                <a:gradFill>
                  <a:gsLst>
                    <a:gs pos="60000">
                      <a:srgbClr val="FCCE5A"/>
                    </a:gs>
                    <a:gs pos="30000">
                      <a:schemeClr val="bg1"/>
                    </a:gs>
                    <a:gs pos="87000">
                      <a:schemeClr val="bg1"/>
                    </a:gs>
                  </a:gsLst>
                  <a:lin ang="5400000" scaled="1"/>
                </a:gradFill>
                <a:effectLst>
                  <a:outerShdw blurRad="50800" dist="50800" dir="5400000" algn="ctr" rotWithShape="0">
                    <a:srgbClr val="800000"/>
                  </a:outerShdw>
                </a:effectLst>
                <a:latin typeface="+mj-ea"/>
                <a:ea typeface="+mj-ea"/>
                <a:cs typeface="+mn-ea"/>
                <a:sym typeface="+mn-lt"/>
              </a:rPr>
              <a:t>新世纪新阶段的战略目标</a:t>
            </a:r>
          </a:p>
        </p:txBody>
      </p:sp>
      <p:sp>
        <p:nvSpPr>
          <p:cNvPr id="4" name="矩形 3"/>
          <p:cNvSpPr/>
          <p:nvPr/>
        </p:nvSpPr>
        <p:spPr>
          <a:xfrm>
            <a:off x="683568" y="1347614"/>
            <a:ext cx="7992888" cy="609398"/>
          </a:xfrm>
          <a:prstGeom prst="rect">
            <a:avLst/>
          </a:prstGeom>
          <a:ln>
            <a:noFill/>
          </a:ln>
          <a:effectLst/>
        </p:spPr>
        <p:txBody>
          <a:bodyPr wrap="square">
            <a:spAutoFit/>
          </a:bodyPr>
          <a:lstStyle/>
          <a:p>
            <a:pPr algn="just">
              <a:lnSpc>
                <a:spcPct val="120000"/>
              </a:lnSpc>
            </a:pPr>
            <a:r>
              <a:rPr lang="zh-CN" altLang="en-US" sz="1400" i="1">
                <a:solidFill>
                  <a:srgbClr val="360406"/>
                </a:solidFill>
                <a:latin typeface="+mj-ea"/>
                <a:ea typeface="+mj-ea"/>
                <a:cs typeface="+mn-ea"/>
                <a:sym typeface="+mn-lt"/>
              </a:rPr>
              <a:t>党章明确</a:t>
            </a:r>
            <a:r>
              <a:rPr lang="zh-CN" altLang="en-US" sz="1400" i="1" dirty="0">
                <a:solidFill>
                  <a:srgbClr val="360406"/>
                </a:solidFill>
                <a:latin typeface="+mj-ea"/>
                <a:ea typeface="+mj-ea"/>
                <a:cs typeface="+mn-ea"/>
                <a:sym typeface="+mn-lt"/>
              </a:rPr>
              <a:t>指出：在新世纪新阶段，经济和社会发展的战略目标是，巩固和发展已经初步达到的小康水平，实现两个百年奋斗目标。</a:t>
            </a:r>
            <a:endParaRPr lang="zh-CN" altLang="zh-CN" sz="1400" i="1" dirty="0">
              <a:solidFill>
                <a:srgbClr val="360406"/>
              </a:solidFill>
              <a:latin typeface="+mj-ea"/>
              <a:ea typeface="+mj-ea"/>
              <a:cs typeface="+mn-ea"/>
              <a:sym typeface="+mn-lt"/>
            </a:endParaRPr>
          </a:p>
        </p:txBody>
      </p:sp>
      <p:sp>
        <p:nvSpPr>
          <p:cNvPr id="10" name="矩形 9"/>
          <p:cNvSpPr/>
          <p:nvPr/>
        </p:nvSpPr>
        <p:spPr>
          <a:xfrm>
            <a:off x="1403648" y="2139702"/>
            <a:ext cx="936104" cy="2664296"/>
          </a:xfrm>
          <a:prstGeom prst="rect">
            <a:avLst/>
          </a:prstGeom>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1" name="椭圆 10"/>
          <p:cNvSpPr/>
          <p:nvPr/>
        </p:nvSpPr>
        <p:spPr>
          <a:xfrm>
            <a:off x="2825806" y="2283718"/>
            <a:ext cx="2448272" cy="2448272"/>
          </a:xfrm>
          <a:prstGeom prst="ellipse">
            <a:avLst/>
          </a:prstGeom>
          <a:noFill/>
          <a:ln w="254000">
            <a:solidFill>
              <a:srgbClr val="9B0D1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1" name="椭圆 30"/>
          <p:cNvSpPr/>
          <p:nvPr/>
        </p:nvSpPr>
        <p:spPr>
          <a:xfrm>
            <a:off x="5778134" y="2283718"/>
            <a:ext cx="2448272" cy="2448272"/>
          </a:xfrm>
          <a:prstGeom prst="ellipse">
            <a:avLst/>
          </a:prstGeom>
          <a:noFill/>
          <a:ln w="254000">
            <a:solidFill>
              <a:srgbClr val="9B0D1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4" name="TextBox 49"/>
          <p:cNvSpPr txBox="1"/>
          <p:nvPr/>
        </p:nvSpPr>
        <p:spPr>
          <a:xfrm>
            <a:off x="1403648" y="2687020"/>
            <a:ext cx="936104" cy="1569660"/>
          </a:xfrm>
          <a:prstGeom prst="rect">
            <a:avLst/>
          </a:prstGeom>
          <a:noFill/>
          <a:ln>
            <a:noFill/>
          </a:ln>
          <a:effectLst/>
        </p:spPr>
        <p:txBody>
          <a:bodyPr wrap="square" rtlCol="0">
            <a:spAutoFit/>
          </a:bodyPr>
          <a:lstStyle/>
          <a:p>
            <a:pPr algn="ctr"/>
            <a:r>
              <a:rPr lang="zh-CN" altLang="en-US" sz="2400" b="1">
                <a:solidFill>
                  <a:srgbClr val="FFF2CC"/>
                </a:solidFill>
                <a:latin typeface="+mj-ea"/>
                <a:ea typeface="+mj-ea"/>
                <a:cs typeface="+mn-ea"/>
                <a:sym typeface="+mn-lt"/>
              </a:rPr>
              <a:t>两个</a:t>
            </a:r>
            <a:endParaRPr lang="en-US" altLang="zh-CN" sz="2400" b="1">
              <a:solidFill>
                <a:srgbClr val="FFF2CC"/>
              </a:solidFill>
              <a:latin typeface="+mj-ea"/>
              <a:ea typeface="+mj-ea"/>
              <a:cs typeface="+mn-ea"/>
              <a:sym typeface="+mn-lt"/>
            </a:endParaRPr>
          </a:p>
          <a:p>
            <a:pPr algn="ctr"/>
            <a:r>
              <a:rPr lang="zh-CN" altLang="en-US" sz="2400" b="1">
                <a:solidFill>
                  <a:srgbClr val="FFF2CC"/>
                </a:solidFill>
                <a:latin typeface="+mj-ea"/>
                <a:ea typeface="+mj-ea"/>
                <a:cs typeface="+mn-ea"/>
                <a:sym typeface="+mn-lt"/>
              </a:rPr>
              <a:t>百年</a:t>
            </a:r>
            <a:endParaRPr lang="en-US" altLang="zh-CN" sz="2400" b="1">
              <a:solidFill>
                <a:srgbClr val="FFF2CC"/>
              </a:solidFill>
              <a:latin typeface="+mj-ea"/>
              <a:ea typeface="+mj-ea"/>
              <a:cs typeface="+mn-ea"/>
              <a:sym typeface="+mn-lt"/>
            </a:endParaRPr>
          </a:p>
          <a:p>
            <a:pPr algn="ctr"/>
            <a:r>
              <a:rPr lang="zh-CN" altLang="en-US" sz="2400" b="1">
                <a:solidFill>
                  <a:srgbClr val="FFF2CC"/>
                </a:solidFill>
                <a:latin typeface="+mj-ea"/>
                <a:ea typeface="+mj-ea"/>
                <a:cs typeface="+mn-ea"/>
                <a:sym typeface="+mn-lt"/>
              </a:rPr>
              <a:t>奋斗</a:t>
            </a:r>
            <a:endParaRPr lang="en-US" altLang="zh-CN" sz="2400" b="1">
              <a:solidFill>
                <a:srgbClr val="FFF2CC"/>
              </a:solidFill>
              <a:latin typeface="+mj-ea"/>
              <a:ea typeface="+mj-ea"/>
              <a:cs typeface="+mn-ea"/>
              <a:sym typeface="+mn-lt"/>
            </a:endParaRPr>
          </a:p>
          <a:p>
            <a:pPr algn="ctr"/>
            <a:r>
              <a:rPr lang="zh-CN" altLang="en-US" sz="2400" b="1">
                <a:solidFill>
                  <a:srgbClr val="FFF2CC"/>
                </a:solidFill>
                <a:latin typeface="+mj-ea"/>
                <a:ea typeface="+mj-ea"/>
                <a:cs typeface="+mn-ea"/>
                <a:sym typeface="+mn-lt"/>
              </a:rPr>
              <a:t>目标</a:t>
            </a:r>
            <a:endParaRPr lang="zh-CN" altLang="en-US" sz="4000" b="1" dirty="0">
              <a:solidFill>
                <a:srgbClr val="FFF2CC"/>
              </a:solidFill>
              <a:latin typeface="+mj-ea"/>
              <a:ea typeface="+mj-ea"/>
              <a:cs typeface="+mn-ea"/>
              <a:sym typeface="+mn-lt"/>
            </a:endParaRPr>
          </a:p>
        </p:txBody>
      </p:sp>
      <p:grpSp>
        <p:nvGrpSpPr>
          <p:cNvPr id="2" name="组合 1"/>
          <p:cNvGrpSpPr/>
          <p:nvPr/>
        </p:nvGrpSpPr>
        <p:grpSpPr>
          <a:xfrm>
            <a:off x="2969822" y="2787774"/>
            <a:ext cx="2016224" cy="1420644"/>
            <a:chOff x="2969822" y="2787774"/>
            <a:chExt cx="2016224" cy="1420644"/>
          </a:xfrm>
        </p:grpSpPr>
        <p:sp>
          <p:nvSpPr>
            <p:cNvPr id="16" name="矩形 15"/>
            <p:cNvSpPr/>
            <p:nvPr/>
          </p:nvSpPr>
          <p:spPr>
            <a:xfrm>
              <a:off x="3113838" y="2787774"/>
              <a:ext cx="1872208" cy="646331"/>
            </a:xfrm>
            <a:prstGeom prst="rect">
              <a:avLst/>
            </a:prstGeom>
            <a:ln>
              <a:noFill/>
            </a:ln>
            <a:effectLst/>
          </p:spPr>
          <p:txBody>
            <a:bodyPr wrap="square">
              <a:spAutoFit/>
            </a:bodyPr>
            <a:lstStyle/>
            <a:p>
              <a:pPr algn="ctr"/>
              <a:r>
                <a:rPr lang="zh-CN" altLang="en-US" b="1">
                  <a:solidFill>
                    <a:srgbClr val="360406"/>
                  </a:solidFill>
                  <a:latin typeface="+mj-ea"/>
                </a:rPr>
                <a:t>第一个一百年（</a:t>
              </a:r>
              <a:r>
                <a:rPr lang="en-US" altLang="zh-CN" b="1">
                  <a:solidFill>
                    <a:srgbClr val="360406"/>
                  </a:solidFill>
                  <a:latin typeface="+mj-ea"/>
                </a:rPr>
                <a:t>1921~2021</a:t>
              </a:r>
              <a:r>
                <a:rPr lang="zh-CN" altLang="en-US" b="1">
                  <a:solidFill>
                    <a:srgbClr val="360406"/>
                  </a:solidFill>
                  <a:latin typeface="+mj-ea"/>
                </a:rPr>
                <a:t>）</a:t>
              </a:r>
              <a:endParaRPr lang="en-US" altLang="zh-CN" b="1">
                <a:solidFill>
                  <a:srgbClr val="360406"/>
                </a:solidFill>
                <a:latin typeface="+mj-ea"/>
              </a:endParaRPr>
            </a:p>
          </p:txBody>
        </p:sp>
        <p:sp>
          <p:nvSpPr>
            <p:cNvPr id="12" name="矩形 11"/>
            <p:cNvSpPr/>
            <p:nvPr/>
          </p:nvSpPr>
          <p:spPr>
            <a:xfrm>
              <a:off x="2969822" y="3469754"/>
              <a:ext cx="2016224" cy="738664"/>
            </a:xfrm>
            <a:prstGeom prst="rect">
              <a:avLst/>
            </a:prstGeom>
          </p:spPr>
          <p:txBody>
            <a:bodyPr wrap="square">
              <a:spAutoFit/>
            </a:bodyPr>
            <a:lstStyle/>
            <a:p>
              <a:pPr algn="ctr"/>
              <a:r>
                <a:rPr lang="zh-CN" altLang="en-US" sz="1400">
                  <a:solidFill>
                    <a:srgbClr val="360406"/>
                  </a:solidFill>
                  <a:latin typeface="+mj-ea"/>
                </a:rPr>
                <a:t>到建党一百年时，建成惠及十几亿人口的更高水平的小康社会</a:t>
              </a:r>
              <a:endParaRPr lang="zh-CN" altLang="en-US" sz="1400" dirty="0">
                <a:solidFill>
                  <a:srgbClr val="360406"/>
                </a:solidFill>
                <a:latin typeface="+mj-ea"/>
              </a:endParaRPr>
            </a:p>
          </p:txBody>
        </p:sp>
      </p:grpSp>
      <p:grpSp>
        <p:nvGrpSpPr>
          <p:cNvPr id="5" name="组合 4"/>
          <p:cNvGrpSpPr/>
          <p:nvPr/>
        </p:nvGrpSpPr>
        <p:grpSpPr>
          <a:xfrm>
            <a:off x="5922150" y="2787774"/>
            <a:ext cx="2160240" cy="1502524"/>
            <a:chOff x="5922150" y="2787774"/>
            <a:chExt cx="2160240" cy="1502524"/>
          </a:xfrm>
        </p:grpSpPr>
        <p:sp>
          <p:nvSpPr>
            <p:cNvPr id="23" name="矩形 22"/>
            <p:cNvSpPr/>
            <p:nvPr/>
          </p:nvSpPr>
          <p:spPr>
            <a:xfrm>
              <a:off x="5922150" y="2787774"/>
              <a:ext cx="2160240" cy="646331"/>
            </a:xfrm>
            <a:prstGeom prst="rect">
              <a:avLst/>
            </a:prstGeom>
            <a:ln>
              <a:noFill/>
            </a:ln>
            <a:effectLst/>
          </p:spPr>
          <p:txBody>
            <a:bodyPr wrap="square">
              <a:spAutoFit/>
            </a:bodyPr>
            <a:lstStyle/>
            <a:p>
              <a:pPr algn="ctr"/>
              <a:r>
                <a:rPr lang="zh-CN" altLang="en-US" b="1">
                  <a:solidFill>
                    <a:srgbClr val="360406"/>
                  </a:solidFill>
                  <a:latin typeface="+mj-ea"/>
                </a:rPr>
                <a:t>第二个一百年（</a:t>
              </a:r>
              <a:r>
                <a:rPr lang="en-US" altLang="zh-CN" b="1">
                  <a:solidFill>
                    <a:srgbClr val="360406"/>
                  </a:solidFill>
                  <a:latin typeface="+mj-ea"/>
                </a:rPr>
                <a:t>1949~2049</a:t>
              </a:r>
              <a:r>
                <a:rPr lang="zh-CN" altLang="en-US" b="1">
                  <a:solidFill>
                    <a:srgbClr val="360406"/>
                  </a:solidFill>
                  <a:latin typeface="+mj-ea"/>
                </a:rPr>
                <a:t>）</a:t>
              </a:r>
              <a:endParaRPr lang="en-US" altLang="zh-CN" b="1">
                <a:solidFill>
                  <a:srgbClr val="360406"/>
                </a:solidFill>
                <a:latin typeface="+mj-ea"/>
              </a:endParaRPr>
            </a:p>
          </p:txBody>
        </p:sp>
        <p:sp>
          <p:nvSpPr>
            <p:cNvPr id="13" name="矩形 12"/>
            <p:cNvSpPr/>
            <p:nvPr/>
          </p:nvSpPr>
          <p:spPr>
            <a:xfrm>
              <a:off x="6030162" y="3397746"/>
              <a:ext cx="1944216" cy="892552"/>
            </a:xfrm>
            <a:prstGeom prst="rect">
              <a:avLst/>
            </a:prstGeom>
          </p:spPr>
          <p:txBody>
            <a:bodyPr wrap="square">
              <a:spAutoFit/>
            </a:bodyPr>
            <a:lstStyle/>
            <a:p>
              <a:pPr algn="ctr"/>
              <a:r>
                <a:rPr lang="zh-CN" altLang="en-US" sz="1300">
                  <a:solidFill>
                    <a:srgbClr val="360406"/>
                  </a:solidFill>
                  <a:latin typeface="+mj-ea"/>
                </a:rPr>
                <a:t>到建国一百年时，人均国内生产总值达到中等发达国家水平，基本实现现代化</a:t>
              </a:r>
              <a:endParaRPr lang="zh-CN" altLang="en-US" sz="1300" dirty="0">
                <a:solidFill>
                  <a:srgbClr val="360406"/>
                </a:solidFill>
                <a:latin typeface="+mj-ea"/>
              </a:endParaRPr>
            </a:p>
          </p:txBody>
        </p:sp>
      </p:grp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8" presetClass="entr" presetSubtype="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strips(downRight)">
                                      <p:cBhvr>
                                        <p:cTn id="14" dur="500"/>
                                        <p:tgtEl>
                                          <p:spTgt spid="4"/>
                                        </p:tgtEl>
                                      </p:cBhvr>
                                    </p:animEffect>
                                  </p:childTnLst>
                                </p:cTn>
                              </p:par>
                            </p:childTnLst>
                          </p:cTn>
                        </p:par>
                        <p:par>
                          <p:cTn id="15" fill="hold">
                            <p:stCondLst>
                              <p:cond delay="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ppt_w</p:attrName>
                                        </p:attrNameLst>
                                      </p:cBhvr>
                                      <p:tavLst>
                                        <p:tav tm="0">
                                          <p:val>
                                            <p:fltVal val="0"/>
                                          </p:val>
                                        </p:tav>
                                        <p:tav tm="100000">
                                          <p:val>
                                            <p:strVal val="#ppt_w"/>
                                          </p:val>
                                        </p:tav>
                                      </p:tavLst>
                                    </p:anim>
                                    <p:anim calcmode="lin" valueType="num">
                                      <p:cBhvr>
                                        <p:cTn id="25" dur="500" fill="hold"/>
                                        <p:tgtEl>
                                          <p:spTgt spid="11"/>
                                        </p:tgtEl>
                                        <p:attrNameLst>
                                          <p:attrName>ppt_h</p:attrName>
                                        </p:attrNameLst>
                                      </p:cBhvr>
                                      <p:tavLst>
                                        <p:tav tm="0">
                                          <p:val>
                                            <p:fltVal val="0"/>
                                          </p:val>
                                        </p:tav>
                                        <p:tav tm="100000">
                                          <p:val>
                                            <p:strVal val="#ppt_h"/>
                                          </p:val>
                                        </p:tav>
                                      </p:tavLst>
                                    </p:anim>
                                    <p:animEffect transition="in" filter="fade">
                                      <p:cBhvr>
                                        <p:cTn id="26" dur="500"/>
                                        <p:tgtEl>
                                          <p:spTgt spid="11"/>
                                        </p:tgtEl>
                                      </p:cBhvr>
                                    </p:animEffect>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31"/>
                                        </p:tgtEl>
                                        <p:attrNameLst>
                                          <p:attrName>style.visibility</p:attrName>
                                        </p:attrNameLst>
                                      </p:cBhvr>
                                      <p:to>
                                        <p:strVal val="visible"/>
                                      </p:to>
                                    </p:set>
                                    <p:anim calcmode="lin" valueType="num">
                                      <p:cBhvr>
                                        <p:cTn id="30" dur="500" fill="hold"/>
                                        <p:tgtEl>
                                          <p:spTgt spid="31"/>
                                        </p:tgtEl>
                                        <p:attrNameLst>
                                          <p:attrName>ppt_w</p:attrName>
                                        </p:attrNameLst>
                                      </p:cBhvr>
                                      <p:tavLst>
                                        <p:tav tm="0">
                                          <p:val>
                                            <p:fltVal val="0"/>
                                          </p:val>
                                        </p:tav>
                                        <p:tav tm="100000">
                                          <p:val>
                                            <p:strVal val="#ppt_w"/>
                                          </p:val>
                                        </p:tav>
                                      </p:tavLst>
                                    </p:anim>
                                    <p:anim calcmode="lin" valueType="num">
                                      <p:cBhvr>
                                        <p:cTn id="31" dur="500" fill="hold"/>
                                        <p:tgtEl>
                                          <p:spTgt spid="31"/>
                                        </p:tgtEl>
                                        <p:attrNameLst>
                                          <p:attrName>ppt_h</p:attrName>
                                        </p:attrNameLst>
                                      </p:cBhvr>
                                      <p:tavLst>
                                        <p:tav tm="0">
                                          <p:val>
                                            <p:fltVal val="0"/>
                                          </p:val>
                                        </p:tav>
                                        <p:tav tm="100000">
                                          <p:val>
                                            <p:strVal val="#ppt_h"/>
                                          </p:val>
                                        </p:tav>
                                      </p:tavLst>
                                    </p:anim>
                                    <p:animEffect transition="in" filter="fade">
                                      <p:cBhvr>
                                        <p:cTn id="32" dur="500"/>
                                        <p:tgtEl>
                                          <p:spTgt spid="31"/>
                                        </p:tgtEl>
                                      </p:cBhvr>
                                    </p:animEffect>
                                  </p:childTnLst>
                                </p:cTn>
                              </p:par>
                            </p:childTnLst>
                          </p:cTn>
                        </p:par>
                        <p:par>
                          <p:cTn id="33" fill="hold">
                            <p:stCondLst>
                              <p:cond delay="2000"/>
                            </p:stCondLst>
                            <p:childTnLst>
                              <p:par>
                                <p:cTn id="34" presetID="53" presetClass="entr" presetSubtype="16" fill="hold" grpId="0" nodeType="afterEffect">
                                  <p:stCondLst>
                                    <p:cond delay="0"/>
                                  </p:stCondLst>
                                  <p:childTnLst>
                                    <p:set>
                                      <p:cBhvr>
                                        <p:cTn id="35" dur="1" fill="hold">
                                          <p:stCondLst>
                                            <p:cond delay="0"/>
                                          </p:stCondLst>
                                        </p:cTn>
                                        <p:tgtEl>
                                          <p:spTgt spid="34"/>
                                        </p:tgtEl>
                                        <p:attrNameLst>
                                          <p:attrName>style.visibility</p:attrName>
                                        </p:attrNameLst>
                                      </p:cBhvr>
                                      <p:to>
                                        <p:strVal val="visible"/>
                                      </p:to>
                                    </p:set>
                                    <p:anim calcmode="lin" valueType="num">
                                      <p:cBhvr>
                                        <p:cTn id="36" dur="500" fill="hold"/>
                                        <p:tgtEl>
                                          <p:spTgt spid="34"/>
                                        </p:tgtEl>
                                        <p:attrNameLst>
                                          <p:attrName>ppt_w</p:attrName>
                                        </p:attrNameLst>
                                      </p:cBhvr>
                                      <p:tavLst>
                                        <p:tav tm="0">
                                          <p:val>
                                            <p:fltVal val="0"/>
                                          </p:val>
                                        </p:tav>
                                        <p:tav tm="100000">
                                          <p:val>
                                            <p:strVal val="#ppt_w"/>
                                          </p:val>
                                        </p:tav>
                                      </p:tavLst>
                                    </p:anim>
                                    <p:anim calcmode="lin" valueType="num">
                                      <p:cBhvr>
                                        <p:cTn id="37" dur="500" fill="hold"/>
                                        <p:tgtEl>
                                          <p:spTgt spid="34"/>
                                        </p:tgtEl>
                                        <p:attrNameLst>
                                          <p:attrName>ppt_h</p:attrName>
                                        </p:attrNameLst>
                                      </p:cBhvr>
                                      <p:tavLst>
                                        <p:tav tm="0">
                                          <p:val>
                                            <p:fltVal val="0"/>
                                          </p:val>
                                        </p:tav>
                                        <p:tav tm="100000">
                                          <p:val>
                                            <p:strVal val="#ppt_h"/>
                                          </p:val>
                                        </p:tav>
                                      </p:tavLst>
                                    </p:anim>
                                    <p:animEffect transition="in" filter="fade">
                                      <p:cBhvr>
                                        <p:cTn id="38" dur="500"/>
                                        <p:tgtEl>
                                          <p:spTgt spid="34"/>
                                        </p:tgtEl>
                                      </p:cBhvr>
                                    </p:animEffect>
                                  </p:childTnLst>
                                </p:cTn>
                              </p:par>
                            </p:childTnLst>
                          </p:cTn>
                        </p:par>
                        <p:par>
                          <p:cTn id="39" fill="hold">
                            <p:stCondLst>
                              <p:cond delay="250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3000"/>
                            </p:stCondLst>
                            <p:childTnLst>
                              <p:par>
                                <p:cTn id="46" presetID="53" presetClass="entr" presetSubtype="16" fill="hold" nodeType="afterEffect">
                                  <p:stCondLst>
                                    <p:cond delay="0"/>
                                  </p:stCondLst>
                                  <p:childTnLst>
                                    <p:set>
                                      <p:cBhvr>
                                        <p:cTn id="47" dur="1" fill="hold">
                                          <p:stCondLst>
                                            <p:cond delay="0"/>
                                          </p:stCondLst>
                                        </p:cTn>
                                        <p:tgtEl>
                                          <p:spTgt spid="5"/>
                                        </p:tgtEl>
                                        <p:attrNameLst>
                                          <p:attrName>style.visibility</p:attrName>
                                        </p:attrNameLst>
                                      </p:cBhvr>
                                      <p:to>
                                        <p:strVal val="visible"/>
                                      </p:to>
                                    </p:set>
                                    <p:anim calcmode="lin" valueType="num">
                                      <p:cBhvr>
                                        <p:cTn id="48" dur="500" fill="hold"/>
                                        <p:tgtEl>
                                          <p:spTgt spid="5"/>
                                        </p:tgtEl>
                                        <p:attrNameLst>
                                          <p:attrName>ppt_w</p:attrName>
                                        </p:attrNameLst>
                                      </p:cBhvr>
                                      <p:tavLst>
                                        <p:tav tm="0">
                                          <p:val>
                                            <p:fltVal val="0"/>
                                          </p:val>
                                        </p:tav>
                                        <p:tav tm="100000">
                                          <p:val>
                                            <p:strVal val="#ppt_w"/>
                                          </p:val>
                                        </p:tav>
                                      </p:tavLst>
                                    </p:anim>
                                    <p:anim calcmode="lin" valueType="num">
                                      <p:cBhvr>
                                        <p:cTn id="49" dur="500" fill="hold"/>
                                        <p:tgtEl>
                                          <p:spTgt spid="5"/>
                                        </p:tgtEl>
                                        <p:attrNameLst>
                                          <p:attrName>ppt_h</p:attrName>
                                        </p:attrNameLst>
                                      </p:cBhvr>
                                      <p:tavLst>
                                        <p:tav tm="0">
                                          <p:val>
                                            <p:fltVal val="0"/>
                                          </p:val>
                                        </p:tav>
                                        <p:tav tm="100000">
                                          <p:val>
                                            <p:strVal val="#ppt_h"/>
                                          </p:val>
                                        </p:tav>
                                      </p:tavLst>
                                    </p:anim>
                                    <p:animEffect transition="in" filter="fade">
                                      <p:cBhvr>
                                        <p:cTn id="5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10" grpId="0" animBg="1"/>
      <p:bldP spid="11" grpId="0" animBg="1"/>
      <p:bldP spid="31" grpId="0" animBg="1"/>
      <p:bldP spid="3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4294967295"/>
          </p:nvPr>
        </p:nvSpPr>
        <p:spPr>
          <a:xfrm>
            <a:off x="755576" y="292863"/>
            <a:ext cx="8136904" cy="584775"/>
          </a:xfrm>
          <a:prstGeom prst="rect">
            <a:avLst/>
          </a:prstGeom>
          <a:noFill/>
          <a:effectLst/>
        </p:spPr>
        <p:txBody>
          <a:bodyPr wrap="square" rtlCol="0">
            <a:spAutoFit/>
          </a:bodyPr>
          <a:lstStyle/>
          <a:p>
            <a:pPr marL="0" indent="0">
              <a:buNone/>
            </a:pPr>
            <a:r>
              <a:rPr lang="zh-CN" altLang="en-US">
                <a:gradFill>
                  <a:gsLst>
                    <a:gs pos="60000">
                      <a:srgbClr val="FCCE5A"/>
                    </a:gs>
                    <a:gs pos="30000">
                      <a:schemeClr val="bg1"/>
                    </a:gs>
                    <a:gs pos="87000">
                      <a:schemeClr val="bg1"/>
                    </a:gs>
                  </a:gsLst>
                  <a:lin ang="5400000" scaled="1"/>
                </a:gradFill>
                <a:effectLst>
                  <a:outerShdw blurRad="50800" dist="50800" dir="5400000" algn="ctr" rotWithShape="0">
                    <a:srgbClr val="800000"/>
                  </a:outerShdw>
                </a:effectLst>
                <a:latin typeface="+mj-ea"/>
                <a:ea typeface="+mj-ea"/>
                <a:cs typeface="+mn-ea"/>
                <a:sym typeface="+mn-lt"/>
              </a:rPr>
              <a:t>一个中心、两个基本点</a:t>
            </a:r>
            <a:endParaRPr lang="zh-CN" altLang="en-US" dirty="0">
              <a:gradFill>
                <a:gsLst>
                  <a:gs pos="60000">
                    <a:srgbClr val="FCCE5A"/>
                  </a:gs>
                  <a:gs pos="30000">
                    <a:schemeClr val="bg1"/>
                  </a:gs>
                  <a:gs pos="87000">
                    <a:schemeClr val="bg1"/>
                  </a:gs>
                </a:gsLst>
                <a:lin ang="5400000" scaled="1"/>
              </a:gradFill>
              <a:effectLst>
                <a:outerShdw blurRad="50800" dist="50800" dir="5400000" algn="ctr" rotWithShape="0">
                  <a:srgbClr val="800000"/>
                </a:outerShdw>
              </a:effectLst>
              <a:latin typeface="+mj-ea"/>
              <a:ea typeface="+mj-ea"/>
              <a:cs typeface="+mn-ea"/>
              <a:sym typeface="+mn-lt"/>
            </a:endParaRPr>
          </a:p>
        </p:txBody>
      </p:sp>
      <p:grpSp>
        <p:nvGrpSpPr>
          <p:cNvPr id="8" name="组合 7"/>
          <p:cNvGrpSpPr/>
          <p:nvPr/>
        </p:nvGrpSpPr>
        <p:grpSpPr>
          <a:xfrm>
            <a:off x="5004048" y="1419622"/>
            <a:ext cx="3024336" cy="1368152"/>
            <a:chOff x="5004048" y="1419622"/>
            <a:chExt cx="3024336" cy="1368152"/>
          </a:xfrm>
        </p:grpSpPr>
        <p:sp>
          <p:nvSpPr>
            <p:cNvPr id="25" name="圆角矩形 24"/>
            <p:cNvSpPr/>
            <p:nvPr/>
          </p:nvSpPr>
          <p:spPr>
            <a:xfrm>
              <a:off x="5004048" y="1419622"/>
              <a:ext cx="3024336" cy="1368152"/>
            </a:xfrm>
            <a:prstGeom prst="roundRect">
              <a:avLst/>
            </a:prstGeom>
            <a:noFill/>
            <a:ln w="19050">
              <a:solidFill>
                <a:srgbClr val="9B0D1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rgbClr val="FFF2CC"/>
                </a:solidFill>
              </a:endParaRPr>
            </a:p>
          </p:txBody>
        </p:sp>
        <p:sp>
          <p:nvSpPr>
            <p:cNvPr id="5" name="矩形 4"/>
            <p:cNvSpPr/>
            <p:nvPr/>
          </p:nvSpPr>
          <p:spPr>
            <a:xfrm>
              <a:off x="5210547" y="1607071"/>
              <a:ext cx="2664296" cy="1015663"/>
            </a:xfrm>
            <a:prstGeom prst="rect">
              <a:avLst/>
            </a:prstGeom>
          </p:spPr>
          <p:txBody>
            <a:bodyPr wrap="square">
              <a:spAutoFit/>
            </a:bodyPr>
            <a:lstStyle/>
            <a:p>
              <a:pPr algn="just">
                <a:spcAft>
                  <a:spcPts val="0"/>
                </a:spcAft>
              </a:pPr>
              <a:r>
                <a:rPr lang="zh-CN" altLang="zh-CN" sz="1200" kern="100" dirty="0">
                  <a:solidFill>
                    <a:srgbClr val="360406"/>
                  </a:solidFill>
                  <a:latin typeface="+mj-ea"/>
                  <a:ea typeface="+mj-ea"/>
                  <a:cs typeface="+mn-ea"/>
                  <a:sym typeface="+mn-lt"/>
                </a:rPr>
                <a:t>领导和团结全国各族人民，以经济建设为中心，坚持四项基本原则，坚持改革开放，自力更生，艰苦创业，为把我国建设成为富强民主文明和谐的社会主义现代化国家而奋斗。</a:t>
              </a:r>
              <a:endParaRPr lang="zh-CN" altLang="zh-CN" sz="1200" kern="100" dirty="0">
                <a:solidFill>
                  <a:srgbClr val="360406"/>
                </a:solidFill>
                <a:effectLst/>
                <a:latin typeface="+mj-ea"/>
                <a:ea typeface="+mj-ea"/>
                <a:cs typeface="+mn-ea"/>
                <a:sym typeface="+mn-lt"/>
              </a:endParaRPr>
            </a:p>
          </p:txBody>
        </p:sp>
      </p:grpSp>
      <p:grpSp>
        <p:nvGrpSpPr>
          <p:cNvPr id="2" name="组合 1"/>
          <p:cNvGrpSpPr/>
          <p:nvPr/>
        </p:nvGrpSpPr>
        <p:grpSpPr>
          <a:xfrm>
            <a:off x="539552" y="1995686"/>
            <a:ext cx="2664296" cy="1368152"/>
            <a:chOff x="539552" y="1995686"/>
            <a:chExt cx="2664296" cy="1368152"/>
          </a:xfrm>
        </p:grpSpPr>
        <p:sp>
          <p:nvSpPr>
            <p:cNvPr id="4" name="圆角矩形 3"/>
            <p:cNvSpPr/>
            <p:nvPr/>
          </p:nvSpPr>
          <p:spPr>
            <a:xfrm>
              <a:off x="539552" y="1995686"/>
              <a:ext cx="2664296" cy="1368152"/>
            </a:xfrm>
            <a:prstGeom prst="roundRect">
              <a:avLst/>
            </a:prstGeom>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rgbClr val="FFF2CC"/>
                </a:solidFill>
              </a:endParaRPr>
            </a:p>
          </p:txBody>
        </p:sp>
        <p:sp>
          <p:nvSpPr>
            <p:cNvPr id="50" name="TextBox 49"/>
            <p:cNvSpPr txBox="1"/>
            <p:nvPr/>
          </p:nvSpPr>
          <p:spPr>
            <a:xfrm>
              <a:off x="539552" y="2139702"/>
              <a:ext cx="2664296" cy="1077218"/>
            </a:xfrm>
            <a:prstGeom prst="rect">
              <a:avLst/>
            </a:prstGeom>
            <a:noFill/>
          </p:spPr>
          <p:txBody>
            <a:bodyPr wrap="square" rtlCol="0">
              <a:spAutoFit/>
            </a:bodyPr>
            <a:lstStyle/>
            <a:p>
              <a:pPr algn="ctr"/>
              <a:r>
                <a:rPr lang="zh-CN" altLang="en-US" sz="2000" b="1">
                  <a:solidFill>
                    <a:srgbClr val="FFF2CC"/>
                  </a:solidFill>
                  <a:latin typeface="+mj-ea"/>
                  <a:ea typeface="+mj-ea"/>
                  <a:cs typeface="+mn-ea"/>
                  <a:sym typeface="+mn-lt"/>
                </a:rPr>
                <a:t>社会主义初级阶段</a:t>
              </a:r>
              <a:endParaRPr lang="en-US" altLang="zh-CN" sz="2000" b="1">
                <a:solidFill>
                  <a:srgbClr val="FFF2CC"/>
                </a:solidFill>
                <a:latin typeface="+mj-ea"/>
                <a:ea typeface="+mj-ea"/>
                <a:cs typeface="+mn-ea"/>
                <a:sym typeface="+mn-lt"/>
              </a:endParaRPr>
            </a:p>
            <a:p>
              <a:pPr algn="ctr"/>
              <a:r>
                <a:rPr lang="zh-CN" altLang="en-US" sz="4200" b="1">
                  <a:solidFill>
                    <a:srgbClr val="FFF2CC"/>
                  </a:solidFill>
                  <a:latin typeface="+mj-ea"/>
                  <a:cs typeface="+mn-ea"/>
                  <a:sym typeface="+mn-lt"/>
                </a:rPr>
                <a:t>基本路线</a:t>
              </a:r>
            </a:p>
          </p:txBody>
        </p:sp>
      </p:grpSp>
      <p:grpSp>
        <p:nvGrpSpPr>
          <p:cNvPr id="9" name="组合 8"/>
          <p:cNvGrpSpPr/>
          <p:nvPr/>
        </p:nvGrpSpPr>
        <p:grpSpPr>
          <a:xfrm>
            <a:off x="3779912" y="3723878"/>
            <a:ext cx="2520280" cy="1296144"/>
            <a:chOff x="3779912" y="3723878"/>
            <a:chExt cx="2520280" cy="1296144"/>
          </a:xfrm>
        </p:grpSpPr>
        <p:sp>
          <p:nvSpPr>
            <p:cNvPr id="27" name="圆角矩形 26"/>
            <p:cNvSpPr/>
            <p:nvPr/>
          </p:nvSpPr>
          <p:spPr>
            <a:xfrm>
              <a:off x="3779912" y="3723878"/>
              <a:ext cx="2520280" cy="1296144"/>
            </a:xfrm>
            <a:prstGeom prst="roundRect">
              <a:avLst/>
            </a:prstGeom>
            <a:noFill/>
            <a:ln w="19050">
              <a:solidFill>
                <a:srgbClr val="9B0D1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rgbClr val="FFF2CC"/>
                </a:solidFill>
              </a:endParaRPr>
            </a:p>
          </p:txBody>
        </p:sp>
        <p:sp>
          <p:nvSpPr>
            <p:cNvPr id="19" name="矩形 18"/>
            <p:cNvSpPr/>
            <p:nvPr/>
          </p:nvSpPr>
          <p:spPr>
            <a:xfrm>
              <a:off x="3923928" y="3867894"/>
              <a:ext cx="2236510" cy="1015663"/>
            </a:xfrm>
            <a:prstGeom prst="rect">
              <a:avLst/>
            </a:prstGeom>
            <a:ln>
              <a:noFill/>
            </a:ln>
            <a:effectLst/>
          </p:spPr>
          <p:txBody>
            <a:bodyPr wrap="none">
              <a:spAutoFit/>
            </a:bodyPr>
            <a:lstStyle/>
            <a:p>
              <a:pPr algn="ctr"/>
              <a:r>
                <a:rPr lang="zh-CN" altLang="en-US" sz="2000" b="1" kern="100">
                  <a:solidFill>
                    <a:srgbClr val="360406"/>
                  </a:solidFill>
                  <a:latin typeface="+mj-ea"/>
                  <a:cs typeface="+mn-ea"/>
                  <a:sym typeface="+mn-lt"/>
                </a:rPr>
                <a:t>以</a:t>
              </a:r>
              <a:r>
                <a:rPr lang="zh-CN" altLang="zh-CN" sz="2000" b="1" kern="100">
                  <a:solidFill>
                    <a:srgbClr val="360406"/>
                  </a:solidFill>
                  <a:latin typeface="+mj-ea"/>
                  <a:cs typeface="+mn-ea"/>
                  <a:sym typeface="+mn-lt"/>
                </a:rPr>
                <a:t>经济建设为中心</a:t>
              </a:r>
              <a:endParaRPr lang="en-US" altLang="zh-CN" sz="2000" b="1" kern="100">
                <a:solidFill>
                  <a:srgbClr val="360406"/>
                </a:solidFill>
                <a:latin typeface="+mj-ea"/>
                <a:cs typeface="+mn-ea"/>
                <a:sym typeface="+mn-lt"/>
              </a:endParaRPr>
            </a:p>
            <a:p>
              <a:pPr algn="ctr"/>
              <a:r>
                <a:rPr lang="zh-CN" altLang="zh-CN" sz="2000" b="1" kern="100">
                  <a:solidFill>
                    <a:srgbClr val="360406"/>
                  </a:solidFill>
                  <a:latin typeface="+mj-ea"/>
                  <a:cs typeface="+mn-ea"/>
                  <a:sym typeface="+mn-lt"/>
                </a:rPr>
                <a:t>坚持四项基本原则</a:t>
              </a:r>
              <a:endParaRPr lang="en-US" altLang="zh-CN" sz="2000" b="1" kern="100">
                <a:solidFill>
                  <a:srgbClr val="360406"/>
                </a:solidFill>
                <a:latin typeface="+mj-ea"/>
                <a:cs typeface="+mn-ea"/>
                <a:sym typeface="+mn-lt"/>
              </a:endParaRPr>
            </a:p>
            <a:p>
              <a:pPr algn="ctr"/>
              <a:r>
                <a:rPr lang="zh-CN" altLang="zh-CN" sz="2000" b="1" kern="100">
                  <a:solidFill>
                    <a:srgbClr val="360406"/>
                  </a:solidFill>
                  <a:latin typeface="+mj-ea"/>
                  <a:cs typeface="+mn-ea"/>
                  <a:sym typeface="+mn-lt"/>
                </a:rPr>
                <a:t>坚持改革开放</a:t>
              </a:r>
              <a:endParaRPr lang="zh-CN" altLang="en-US" sz="1600" b="1" dirty="0">
                <a:solidFill>
                  <a:srgbClr val="360406"/>
                </a:solidFill>
                <a:latin typeface="+mj-ea"/>
                <a:ea typeface="+mj-ea"/>
                <a:cs typeface="+mn-ea"/>
                <a:sym typeface="+mn-lt"/>
              </a:endParaRPr>
            </a:p>
          </p:txBody>
        </p:sp>
      </p:grpSp>
      <p:sp>
        <p:nvSpPr>
          <p:cNvPr id="7" name="任意多边形 6"/>
          <p:cNvSpPr/>
          <p:nvPr/>
        </p:nvSpPr>
        <p:spPr>
          <a:xfrm>
            <a:off x="6296025" y="2043683"/>
            <a:ext cx="2267207" cy="2325325"/>
          </a:xfrm>
          <a:custGeom>
            <a:avLst/>
            <a:gdLst>
              <a:gd name="connsiteX0" fmla="*/ 1743075 w 2267207"/>
              <a:gd name="connsiteY0" fmla="*/ 0 h 2325325"/>
              <a:gd name="connsiteX1" fmla="*/ 2028825 w 2267207"/>
              <a:gd name="connsiteY1" fmla="*/ 57150 h 2325325"/>
              <a:gd name="connsiteX2" fmla="*/ 2057400 w 2267207"/>
              <a:gd name="connsiteY2" fmla="*/ 85725 h 2325325"/>
              <a:gd name="connsiteX3" fmla="*/ 2114550 w 2267207"/>
              <a:gd name="connsiteY3" fmla="*/ 123825 h 2325325"/>
              <a:gd name="connsiteX4" fmla="*/ 2133600 w 2267207"/>
              <a:gd name="connsiteY4" fmla="*/ 152400 h 2325325"/>
              <a:gd name="connsiteX5" fmla="*/ 2171700 w 2267207"/>
              <a:gd name="connsiteY5" fmla="*/ 190500 h 2325325"/>
              <a:gd name="connsiteX6" fmla="*/ 2190750 w 2267207"/>
              <a:gd name="connsiteY6" fmla="*/ 247650 h 2325325"/>
              <a:gd name="connsiteX7" fmla="*/ 2209800 w 2267207"/>
              <a:gd name="connsiteY7" fmla="*/ 314325 h 2325325"/>
              <a:gd name="connsiteX8" fmla="*/ 2238375 w 2267207"/>
              <a:gd name="connsiteY8" fmla="*/ 390525 h 2325325"/>
              <a:gd name="connsiteX9" fmla="*/ 2266950 w 2267207"/>
              <a:gd name="connsiteY9" fmla="*/ 628650 h 2325325"/>
              <a:gd name="connsiteX10" fmla="*/ 2257425 w 2267207"/>
              <a:gd name="connsiteY10" fmla="*/ 790575 h 2325325"/>
              <a:gd name="connsiteX11" fmla="*/ 2209800 w 2267207"/>
              <a:gd name="connsiteY11" fmla="*/ 876300 h 2325325"/>
              <a:gd name="connsiteX12" fmla="*/ 2162175 w 2267207"/>
              <a:gd name="connsiteY12" fmla="*/ 933450 h 2325325"/>
              <a:gd name="connsiteX13" fmla="*/ 2114550 w 2267207"/>
              <a:gd name="connsiteY13" fmla="*/ 990600 h 2325325"/>
              <a:gd name="connsiteX14" fmla="*/ 2057400 w 2267207"/>
              <a:gd name="connsiteY14" fmla="*/ 1019175 h 2325325"/>
              <a:gd name="connsiteX15" fmla="*/ 1981200 w 2267207"/>
              <a:gd name="connsiteY15" fmla="*/ 1047750 h 2325325"/>
              <a:gd name="connsiteX16" fmla="*/ 1952625 w 2267207"/>
              <a:gd name="connsiteY16" fmla="*/ 1066800 h 2325325"/>
              <a:gd name="connsiteX17" fmla="*/ 1876425 w 2267207"/>
              <a:gd name="connsiteY17" fmla="*/ 1085850 h 2325325"/>
              <a:gd name="connsiteX18" fmla="*/ 1847850 w 2267207"/>
              <a:gd name="connsiteY18" fmla="*/ 1104900 h 2325325"/>
              <a:gd name="connsiteX19" fmla="*/ 1781175 w 2267207"/>
              <a:gd name="connsiteY19" fmla="*/ 1133475 h 2325325"/>
              <a:gd name="connsiteX20" fmla="*/ 1752600 w 2267207"/>
              <a:gd name="connsiteY20" fmla="*/ 1152525 h 2325325"/>
              <a:gd name="connsiteX21" fmla="*/ 1724025 w 2267207"/>
              <a:gd name="connsiteY21" fmla="*/ 1162050 h 2325325"/>
              <a:gd name="connsiteX22" fmla="*/ 1666875 w 2267207"/>
              <a:gd name="connsiteY22" fmla="*/ 1200150 h 2325325"/>
              <a:gd name="connsiteX23" fmla="*/ 1638300 w 2267207"/>
              <a:gd name="connsiteY23" fmla="*/ 1219200 h 2325325"/>
              <a:gd name="connsiteX24" fmla="*/ 1581150 w 2267207"/>
              <a:gd name="connsiteY24" fmla="*/ 1285875 h 2325325"/>
              <a:gd name="connsiteX25" fmla="*/ 1562100 w 2267207"/>
              <a:gd name="connsiteY25" fmla="*/ 1314450 h 2325325"/>
              <a:gd name="connsiteX26" fmla="*/ 1533525 w 2267207"/>
              <a:gd name="connsiteY26" fmla="*/ 1400175 h 2325325"/>
              <a:gd name="connsiteX27" fmla="*/ 1524000 w 2267207"/>
              <a:gd name="connsiteY27" fmla="*/ 1457325 h 2325325"/>
              <a:gd name="connsiteX28" fmla="*/ 1495425 w 2267207"/>
              <a:gd name="connsiteY28" fmla="*/ 1552575 h 2325325"/>
              <a:gd name="connsiteX29" fmla="*/ 1485900 w 2267207"/>
              <a:gd name="connsiteY29" fmla="*/ 1581150 h 2325325"/>
              <a:gd name="connsiteX30" fmla="*/ 1476375 w 2267207"/>
              <a:gd name="connsiteY30" fmla="*/ 1619250 h 2325325"/>
              <a:gd name="connsiteX31" fmla="*/ 1457325 w 2267207"/>
              <a:gd name="connsiteY31" fmla="*/ 1714500 h 2325325"/>
              <a:gd name="connsiteX32" fmla="*/ 1447800 w 2267207"/>
              <a:gd name="connsiteY32" fmla="*/ 1743075 h 2325325"/>
              <a:gd name="connsiteX33" fmla="*/ 1428750 w 2267207"/>
              <a:gd name="connsiteY33" fmla="*/ 1838325 h 2325325"/>
              <a:gd name="connsiteX34" fmla="*/ 1400175 w 2267207"/>
              <a:gd name="connsiteY34" fmla="*/ 1876425 h 2325325"/>
              <a:gd name="connsiteX35" fmla="*/ 1381125 w 2267207"/>
              <a:gd name="connsiteY35" fmla="*/ 1905000 h 2325325"/>
              <a:gd name="connsiteX36" fmla="*/ 1352550 w 2267207"/>
              <a:gd name="connsiteY36" fmla="*/ 1933575 h 2325325"/>
              <a:gd name="connsiteX37" fmla="*/ 1333500 w 2267207"/>
              <a:gd name="connsiteY37" fmla="*/ 1962150 h 2325325"/>
              <a:gd name="connsiteX38" fmla="*/ 1257300 w 2267207"/>
              <a:gd name="connsiteY38" fmla="*/ 2028825 h 2325325"/>
              <a:gd name="connsiteX39" fmla="*/ 1019175 w 2267207"/>
              <a:gd name="connsiteY39" fmla="*/ 2057400 h 2325325"/>
              <a:gd name="connsiteX40" fmla="*/ 609600 w 2267207"/>
              <a:gd name="connsiteY40" fmla="*/ 2066925 h 2325325"/>
              <a:gd name="connsiteX41" fmla="*/ 571500 w 2267207"/>
              <a:gd name="connsiteY41" fmla="*/ 2076450 h 2325325"/>
              <a:gd name="connsiteX42" fmla="*/ 514350 w 2267207"/>
              <a:gd name="connsiteY42" fmla="*/ 2095500 h 2325325"/>
              <a:gd name="connsiteX43" fmla="*/ 476250 w 2267207"/>
              <a:gd name="connsiteY43" fmla="*/ 2105025 h 2325325"/>
              <a:gd name="connsiteX44" fmla="*/ 419100 w 2267207"/>
              <a:gd name="connsiteY44" fmla="*/ 2143125 h 2325325"/>
              <a:gd name="connsiteX45" fmla="*/ 390525 w 2267207"/>
              <a:gd name="connsiteY45" fmla="*/ 2162175 h 2325325"/>
              <a:gd name="connsiteX46" fmla="*/ 333375 w 2267207"/>
              <a:gd name="connsiteY46" fmla="*/ 2219325 h 2325325"/>
              <a:gd name="connsiteX47" fmla="*/ 314325 w 2267207"/>
              <a:gd name="connsiteY47" fmla="*/ 2247900 h 2325325"/>
              <a:gd name="connsiteX48" fmla="*/ 285750 w 2267207"/>
              <a:gd name="connsiteY48" fmla="*/ 2266950 h 2325325"/>
              <a:gd name="connsiteX49" fmla="*/ 257175 w 2267207"/>
              <a:gd name="connsiteY49" fmla="*/ 2295525 h 2325325"/>
              <a:gd name="connsiteX50" fmla="*/ 190500 w 2267207"/>
              <a:gd name="connsiteY50" fmla="*/ 2324100 h 2325325"/>
              <a:gd name="connsiteX51" fmla="*/ 0 w 2267207"/>
              <a:gd name="connsiteY51" fmla="*/ 2324100 h 2325325"/>
              <a:gd name="connsiteX0-1" fmla="*/ 1743075 w 2267207"/>
              <a:gd name="connsiteY0-2" fmla="*/ 0 h 2325325"/>
              <a:gd name="connsiteX1-3" fmla="*/ 2028825 w 2267207"/>
              <a:gd name="connsiteY1-4" fmla="*/ 57150 h 2325325"/>
              <a:gd name="connsiteX2-5" fmla="*/ 2057400 w 2267207"/>
              <a:gd name="connsiteY2-6" fmla="*/ 85725 h 2325325"/>
              <a:gd name="connsiteX3-7" fmla="*/ 2114550 w 2267207"/>
              <a:gd name="connsiteY3-8" fmla="*/ 123825 h 2325325"/>
              <a:gd name="connsiteX4-9" fmla="*/ 2133600 w 2267207"/>
              <a:gd name="connsiteY4-10" fmla="*/ 152400 h 2325325"/>
              <a:gd name="connsiteX5-11" fmla="*/ 2171700 w 2267207"/>
              <a:gd name="connsiteY5-12" fmla="*/ 190500 h 2325325"/>
              <a:gd name="connsiteX6-13" fmla="*/ 2190750 w 2267207"/>
              <a:gd name="connsiteY6-14" fmla="*/ 247650 h 2325325"/>
              <a:gd name="connsiteX7-15" fmla="*/ 2209800 w 2267207"/>
              <a:gd name="connsiteY7-16" fmla="*/ 314325 h 2325325"/>
              <a:gd name="connsiteX8-17" fmla="*/ 2238375 w 2267207"/>
              <a:gd name="connsiteY8-18" fmla="*/ 390525 h 2325325"/>
              <a:gd name="connsiteX9-19" fmla="*/ 2266950 w 2267207"/>
              <a:gd name="connsiteY9-20" fmla="*/ 628650 h 2325325"/>
              <a:gd name="connsiteX10-21" fmla="*/ 2257425 w 2267207"/>
              <a:gd name="connsiteY10-22" fmla="*/ 790575 h 2325325"/>
              <a:gd name="connsiteX11-23" fmla="*/ 2209800 w 2267207"/>
              <a:gd name="connsiteY11-24" fmla="*/ 876300 h 2325325"/>
              <a:gd name="connsiteX12-25" fmla="*/ 2162175 w 2267207"/>
              <a:gd name="connsiteY12-26" fmla="*/ 933450 h 2325325"/>
              <a:gd name="connsiteX13-27" fmla="*/ 2114550 w 2267207"/>
              <a:gd name="connsiteY13-28" fmla="*/ 990600 h 2325325"/>
              <a:gd name="connsiteX14-29" fmla="*/ 2057400 w 2267207"/>
              <a:gd name="connsiteY14-30" fmla="*/ 1019175 h 2325325"/>
              <a:gd name="connsiteX15-31" fmla="*/ 1981200 w 2267207"/>
              <a:gd name="connsiteY15-32" fmla="*/ 1047750 h 2325325"/>
              <a:gd name="connsiteX16-33" fmla="*/ 1952625 w 2267207"/>
              <a:gd name="connsiteY16-34" fmla="*/ 1066800 h 2325325"/>
              <a:gd name="connsiteX17-35" fmla="*/ 1876425 w 2267207"/>
              <a:gd name="connsiteY17-36" fmla="*/ 1085850 h 2325325"/>
              <a:gd name="connsiteX18-37" fmla="*/ 1781175 w 2267207"/>
              <a:gd name="connsiteY18-38" fmla="*/ 1133475 h 2325325"/>
              <a:gd name="connsiteX19-39" fmla="*/ 1752600 w 2267207"/>
              <a:gd name="connsiteY19-40" fmla="*/ 1152525 h 2325325"/>
              <a:gd name="connsiteX20-41" fmla="*/ 1724025 w 2267207"/>
              <a:gd name="connsiteY20-42" fmla="*/ 1162050 h 2325325"/>
              <a:gd name="connsiteX21-43" fmla="*/ 1666875 w 2267207"/>
              <a:gd name="connsiteY21-44" fmla="*/ 1200150 h 2325325"/>
              <a:gd name="connsiteX22-45" fmla="*/ 1638300 w 2267207"/>
              <a:gd name="connsiteY22-46" fmla="*/ 1219200 h 2325325"/>
              <a:gd name="connsiteX23-47" fmla="*/ 1581150 w 2267207"/>
              <a:gd name="connsiteY23-48" fmla="*/ 1285875 h 2325325"/>
              <a:gd name="connsiteX24-49" fmla="*/ 1562100 w 2267207"/>
              <a:gd name="connsiteY24-50" fmla="*/ 1314450 h 2325325"/>
              <a:gd name="connsiteX25-51" fmla="*/ 1533525 w 2267207"/>
              <a:gd name="connsiteY25-52" fmla="*/ 1400175 h 2325325"/>
              <a:gd name="connsiteX26-53" fmla="*/ 1524000 w 2267207"/>
              <a:gd name="connsiteY26-54" fmla="*/ 1457325 h 2325325"/>
              <a:gd name="connsiteX27-55" fmla="*/ 1495425 w 2267207"/>
              <a:gd name="connsiteY27-56" fmla="*/ 1552575 h 2325325"/>
              <a:gd name="connsiteX28-57" fmla="*/ 1485900 w 2267207"/>
              <a:gd name="connsiteY28-58" fmla="*/ 1581150 h 2325325"/>
              <a:gd name="connsiteX29-59" fmla="*/ 1476375 w 2267207"/>
              <a:gd name="connsiteY29-60" fmla="*/ 1619250 h 2325325"/>
              <a:gd name="connsiteX30-61" fmla="*/ 1457325 w 2267207"/>
              <a:gd name="connsiteY30-62" fmla="*/ 1714500 h 2325325"/>
              <a:gd name="connsiteX31-63" fmla="*/ 1447800 w 2267207"/>
              <a:gd name="connsiteY31-64" fmla="*/ 1743075 h 2325325"/>
              <a:gd name="connsiteX32-65" fmla="*/ 1428750 w 2267207"/>
              <a:gd name="connsiteY32-66" fmla="*/ 1838325 h 2325325"/>
              <a:gd name="connsiteX33-67" fmla="*/ 1400175 w 2267207"/>
              <a:gd name="connsiteY33-68" fmla="*/ 1876425 h 2325325"/>
              <a:gd name="connsiteX34-69" fmla="*/ 1381125 w 2267207"/>
              <a:gd name="connsiteY34-70" fmla="*/ 1905000 h 2325325"/>
              <a:gd name="connsiteX35-71" fmla="*/ 1352550 w 2267207"/>
              <a:gd name="connsiteY35-72" fmla="*/ 1933575 h 2325325"/>
              <a:gd name="connsiteX36-73" fmla="*/ 1333500 w 2267207"/>
              <a:gd name="connsiteY36-74" fmla="*/ 1962150 h 2325325"/>
              <a:gd name="connsiteX37-75" fmla="*/ 1257300 w 2267207"/>
              <a:gd name="connsiteY37-76" fmla="*/ 2028825 h 2325325"/>
              <a:gd name="connsiteX38-77" fmla="*/ 1019175 w 2267207"/>
              <a:gd name="connsiteY38-78" fmla="*/ 2057400 h 2325325"/>
              <a:gd name="connsiteX39-79" fmla="*/ 609600 w 2267207"/>
              <a:gd name="connsiteY39-80" fmla="*/ 2066925 h 2325325"/>
              <a:gd name="connsiteX40-81" fmla="*/ 571500 w 2267207"/>
              <a:gd name="connsiteY40-82" fmla="*/ 2076450 h 2325325"/>
              <a:gd name="connsiteX41-83" fmla="*/ 514350 w 2267207"/>
              <a:gd name="connsiteY41-84" fmla="*/ 2095500 h 2325325"/>
              <a:gd name="connsiteX42-85" fmla="*/ 476250 w 2267207"/>
              <a:gd name="connsiteY42-86" fmla="*/ 2105025 h 2325325"/>
              <a:gd name="connsiteX43-87" fmla="*/ 419100 w 2267207"/>
              <a:gd name="connsiteY43-88" fmla="*/ 2143125 h 2325325"/>
              <a:gd name="connsiteX44-89" fmla="*/ 390525 w 2267207"/>
              <a:gd name="connsiteY44-90" fmla="*/ 2162175 h 2325325"/>
              <a:gd name="connsiteX45-91" fmla="*/ 333375 w 2267207"/>
              <a:gd name="connsiteY45-92" fmla="*/ 2219325 h 2325325"/>
              <a:gd name="connsiteX46-93" fmla="*/ 314325 w 2267207"/>
              <a:gd name="connsiteY46-94" fmla="*/ 2247900 h 2325325"/>
              <a:gd name="connsiteX47-95" fmla="*/ 285750 w 2267207"/>
              <a:gd name="connsiteY47-96" fmla="*/ 2266950 h 2325325"/>
              <a:gd name="connsiteX48-97" fmla="*/ 257175 w 2267207"/>
              <a:gd name="connsiteY48-98" fmla="*/ 2295525 h 2325325"/>
              <a:gd name="connsiteX49-99" fmla="*/ 190500 w 2267207"/>
              <a:gd name="connsiteY49-100" fmla="*/ 2324100 h 2325325"/>
              <a:gd name="connsiteX50-101" fmla="*/ 0 w 2267207"/>
              <a:gd name="connsiteY50-102" fmla="*/ 2324100 h 2325325"/>
              <a:gd name="connsiteX0-103" fmla="*/ 1743075 w 2267207"/>
              <a:gd name="connsiteY0-104" fmla="*/ 0 h 2325325"/>
              <a:gd name="connsiteX1-105" fmla="*/ 2028825 w 2267207"/>
              <a:gd name="connsiteY1-106" fmla="*/ 57150 h 2325325"/>
              <a:gd name="connsiteX2-107" fmla="*/ 2057400 w 2267207"/>
              <a:gd name="connsiteY2-108" fmla="*/ 85725 h 2325325"/>
              <a:gd name="connsiteX3-109" fmla="*/ 2114550 w 2267207"/>
              <a:gd name="connsiteY3-110" fmla="*/ 123825 h 2325325"/>
              <a:gd name="connsiteX4-111" fmla="*/ 2133600 w 2267207"/>
              <a:gd name="connsiteY4-112" fmla="*/ 152400 h 2325325"/>
              <a:gd name="connsiteX5-113" fmla="*/ 2171700 w 2267207"/>
              <a:gd name="connsiteY5-114" fmla="*/ 190500 h 2325325"/>
              <a:gd name="connsiteX6-115" fmla="*/ 2190750 w 2267207"/>
              <a:gd name="connsiteY6-116" fmla="*/ 247650 h 2325325"/>
              <a:gd name="connsiteX7-117" fmla="*/ 2209800 w 2267207"/>
              <a:gd name="connsiteY7-118" fmla="*/ 314325 h 2325325"/>
              <a:gd name="connsiteX8-119" fmla="*/ 2238375 w 2267207"/>
              <a:gd name="connsiteY8-120" fmla="*/ 390525 h 2325325"/>
              <a:gd name="connsiteX9-121" fmla="*/ 2266950 w 2267207"/>
              <a:gd name="connsiteY9-122" fmla="*/ 628650 h 2325325"/>
              <a:gd name="connsiteX10-123" fmla="*/ 2257425 w 2267207"/>
              <a:gd name="connsiteY10-124" fmla="*/ 790575 h 2325325"/>
              <a:gd name="connsiteX11-125" fmla="*/ 2209800 w 2267207"/>
              <a:gd name="connsiteY11-126" fmla="*/ 876300 h 2325325"/>
              <a:gd name="connsiteX12-127" fmla="*/ 2162175 w 2267207"/>
              <a:gd name="connsiteY12-128" fmla="*/ 933450 h 2325325"/>
              <a:gd name="connsiteX13-129" fmla="*/ 2114550 w 2267207"/>
              <a:gd name="connsiteY13-130" fmla="*/ 990600 h 2325325"/>
              <a:gd name="connsiteX14-131" fmla="*/ 2057400 w 2267207"/>
              <a:gd name="connsiteY14-132" fmla="*/ 1019175 h 2325325"/>
              <a:gd name="connsiteX15-133" fmla="*/ 1981200 w 2267207"/>
              <a:gd name="connsiteY15-134" fmla="*/ 1047750 h 2325325"/>
              <a:gd name="connsiteX16-135" fmla="*/ 1952625 w 2267207"/>
              <a:gd name="connsiteY16-136" fmla="*/ 1066800 h 2325325"/>
              <a:gd name="connsiteX17-137" fmla="*/ 1876425 w 2267207"/>
              <a:gd name="connsiteY17-138" fmla="*/ 1085850 h 2325325"/>
              <a:gd name="connsiteX18-139" fmla="*/ 1781175 w 2267207"/>
              <a:gd name="connsiteY18-140" fmla="*/ 1133475 h 2325325"/>
              <a:gd name="connsiteX19-141" fmla="*/ 1752600 w 2267207"/>
              <a:gd name="connsiteY19-142" fmla="*/ 1152525 h 2325325"/>
              <a:gd name="connsiteX20-143" fmla="*/ 1724025 w 2267207"/>
              <a:gd name="connsiteY20-144" fmla="*/ 1162050 h 2325325"/>
              <a:gd name="connsiteX21-145" fmla="*/ 1666875 w 2267207"/>
              <a:gd name="connsiteY21-146" fmla="*/ 1200150 h 2325325"/>
              <a:gd name="connsiteX22-147" fmla="*/ 1581150 w 2267207"/>
              <a:gd name="connsiteY22-148" fmla="*/ 1285875 h 2325325"/>
              <a:gd name="connsiteX23-149" fmla="*/ 1562100 w 2267207"/>
              <a:gd name="connsiteY23-150" fmla="*/ 1314450 h 2325325"/>
              <a:gd name="connsiteX24-151" fmla="*/ 1533525 w 2267207"/>
              <a:gd name="connsiteY24-152" fmla="*/ 1400175 h 2325325"/>
              <a:gd name="connsiteX25-153" fmla="*/ 1524000 w 2267207"/>
              <a:gd name="connsiteY25-154" fmla="*/ 1457325 h 2325325"/>
              <a:gd name="connsiteX26-155" fmla="*/ 1495425 w 2267207"/>
              <a:gd name="connsiteY26-156" fmla="*/ 1552575 h 2325325"/>
              <a:gd name="connsiteX27-157" fmla="*/ 1485900 w 2267207"/>
              <a:gd name="connsiteY27-158" fmla="*/ 1581150 h 2325325"/>
              <a:gd name="connsiteX28-159" fmla="*/ 1476375 w 2267207"/>
              <a:gd name="connsiteY28-160" fmla="*/ 1619250 h 2325325"/>
              <a:gd name="connsiteX29-161" fmla="*/ 1457325 w 2267207"/>
              <a:gd name="connsiteY29-162" fmla="*/ 1714500 h 2325325"/>
              <a:gd name="connsiteX30-163" fmla="*/ 1447800 w 2267207"/>
              <a:gd name="connsiteY30-164" fmla="*/ 1743075 h 2325325"/>
              <a:gd name="connsiteX31-165" fmla="*/ 1428750 w 2267207"/>
              <a:gd name="connsiteY31-166" fmla="*/ 1838325 h 2325325"/>
              <a:gd name="connsiteX32-167" fmla="*/ 1400175 w 2267207"/>
              <a:gd name="connsiteY32-168" fmla="*/ 1876425 h 2325325"/>
              <a:gd name="connsiteX33-169" fmla="*/ 1381125 w 2267207"/>
              <a:gd name="connsiteY33-170" fmla="*/ 1905000 h 2325325"/>
              <a:gd name="connsiteX34-171" fmla="*/ 1352550 w 2267207"/>
              <a:gd name="connsiteY34-172" fmla="*/ 1933575 h 2325325"/>
              <a:gd name="connsiteX35-173" fmla="*/ 1333500 w 2267207"/>
              <a:gd name="connsiteY35-174" fmla="*/ 1962150 h 2325325"/>
              <a:gd name="connsiteX36-175" fmla="*/ 1257300 w 2267207"/>
              <a:gd name="connsiteY36-176" fmla="*/ 2028825 h 2325325"/>
              <a:gd name="connsiteX37-177" fmla="*/ 1019175 w 2267207"/>
              <a:gd name="connsiteY37-178" fmla="*/ 2057400 h 2325325"/>
              <a:gd name="connsiteX38-179" fmla="*/ 609600 w 2267207"/>
              <a:gd name="connsiteY38-180" fmla="*/ 2066925 h 2325325"/>
              <a:gd name="connsiteX39-181" fmla="*/ 571500 w 2267207"/>
              <a:gd name="connsiteY39-182" fmla="*/ 2076450 h 2325325"/>
              <a:gd name="connsiteX40-183" fmla="*/ 514350 w 2267207"/>
              <a:gd name="connsiteY40-184" fmla="*/ 2095500 h 2325325"/>
              <a:gd name="connsiteX41-185" fmla="*/ 476250 w 2267207"/>
              <a:gd name="connsiteY41-186" fmla="*/ 2105025 h 2325325"/>
              <a:gd name="connsiteX42-187" fmla="*/ 419100 w 2267207"/>
              <a:gd name="connsiteY42-188" fmla="*/ 2143125 h 2325325"/>
              <a:gd name="connsiteX43-189" fmla="*/ 390525 w 2267207"/>
              <a:gd name="connsiteY43-190" fmla="*/ 2162175 h 2325325"/>
              <a:gd name="connsiteX44-191" fmla="*/ 333375 w 2267207"/>
              <a:gd name="connsiteY44-192" fmla="*/ 2219325 h 2325325"/>
              <a:gd name="connsiteX45-193" fmla="*/ 314325 w 2267207"/>
              <a:gd name="connsiteY45-194" fmla="*/ 2247900 h 2325325"/>
              <a:gd name="connsiteX46-195" fmla="*/ 285750 w 2267207"/>
              <a:gd name="connsiteY46-196" fmla="*/ 2266950 h 2325325"/>
              <a:gd name="connsiteX47-197" fmla="*/ 257175 w 2267207"/>
              <a:gd name="connsiteY47-198" fmla="*/ 2295525 h 2325325"/>
              <a:gd name="connsiteX48-199" fmla="*/ 190500 w 2267207"/>
              <a:gd name="connsiteY48-200" fmla="*/ 2324100 h 2325325"/>
              <a:gd name="connsiteX49-201" fmla="*/ 0 w 2267207"/>
              <a:gd name="connsiteY49-202" fmla="*/ 2324100 h 2325325"/>
              <a:gd name="connsiteX0-203" fmla="*/ 1743075 w 2267207"/>
              <a:gd name="connsiteY0-204" fmla="*/ 0 h 2325325"/>
              <a:gd name="connsiteX1-205" fmla="*/ 2028825 w 2267207"/>
              <a:gd name="connsiteY1-206" fmla="*/ 57150 h 2325325"/>
              <a:gd name="connsiteX2-207" fmla="*/ 2057400 w 2267207"/>
              <a:gd name="connsiteY2-208" fmla="*/ 85725 h 2325325"/>
              <a:gd name="connsiteX3-209" fmla="*/ 2114550 w 2267207"/>
              <a:gd name="connsiteY3-210" fmla="*/ 123825 h 2325325"/>
              <a:gd name="connsiteX4-211" fmla="*/ 2133600 w 2267207"/>
              <a:gd name="connsiteY4-212" fmla="*/ 152400 h 2325325"/>
              <a:gd name="connsiteX5-213" fmla="*/ 2171700 w 2267207"/>
              <a:gd name="connsiteY5-214" fmla="*/ 190500 h 2325325"/>
              <a:gd name="connsiteX6-215" fmla="*/ 2190750 w 2267207"/>
              <a:gd name="connsiteY6-216" fmla="*/ 247650 h 2325325"/>
              <a:gd name="connsiteX7-217" fmla="*/ 2209800 w 2267207"/>
              <a:gd name="connsiteY7-218" fmla="*/ 314325 h 2325325"/>
              <a:gd name="connsiteX8-219" fmla="*/ 2238375 w 2267207"/>
              <a:gd name="connsiteY8-220" fmla="*/ 390525 h 2325325"/>
              <a:gd name="connsiteX9-221" fmla="*/ 2266950 w 2267207"/>
              <a:gd name="connsiteY9-222" fmla="*/ 628650 h 2325325"/>
              <a:gd name="connsiteX10-223" fmla="*/ 2257425 w 2267207"/>
              <a:gd name="connsiteY10-224" fmla="*/ 790575 h 2325325"/>
              <a:gd name="connsiteX11-225" fmla="*/ 2209800 w 2267207"/>
              <a:gd name="connsiteY11-226" fmla="*/ 876300 h 2325325"/>
              <a:gd name="connsiteX12-227" fmla="*/ 2162175 w 2267207"/>
              <a:gd name="connsiteY12-228" fmla="*/ 933450 h 2325325"/>
              <a:gd name="connsiteX13-229" fmla="*/ 2114550 w 2267207"/>
              <a:gd name="connsiteY13-230" fmla="*/ 990600 h 2325325"/>
              <a:gd name="connsiteX14-231" fmla="*/ 2057400 w 2267207"/>
              <a:gd name="connsiteY14-232" fmla="*/ 1019175 h 2325325"/>
              <a:gd name="connsiteX15-233" fmla="*/ 1952625 w 2267207"/>
              <a:gd name="connsiteY15-234" fmla="*/ 1066800 h 2325325"/>
              <a:gd name="connsiteX16-235" fmla="*/ 1876425 w 2267207"/>
              <a:gd name="connsiteY16-236" fmla="*/ 1085850 h 2325325"/>
              <a:gd name="connsiteX17-237" fmla="*/ 1781175 w 2267207"/>
              <a:gd name="connsiteY17-238" fmla="*/ 1133475 h 2325325"/>
              <a:gd name="connsiteX18-239" fmla="*/ 1752600 w 2267207"/>
              <a:gd name="connsiteY18-240" fmla="*/ 1152525 h 2325325"/>
              <a:gd name="connsiteX19-241" fmla="*/ 1724025 w 2267207"/>
              <a:gd name="connsiteY19-242" fmla="*/ 1162050 h 2325325"/>
              <a:gd name="connsiteX20-243" fmla="*/ 1666875 w 2267207"/>
              <a:gd name="connsiteY20-244" fmla="*/ 1200150 h 2325325"/>
              <a:gd name="connsiteX21-245" fmla="*/ 1581150 w 2267207"/>
              <a:gd name="connsiteY21-246" fmla="*/ 1285875 h 2325325"/>
              <a:gd name="connsiteX22-247" fmla="*/ 1562100 w 2267207"/>
              <a:gd name="connsiteY22-248" fmla="*/ 1314450 h 2325325"/>
              <a:gd name="connsiteX23-249" fmla="*/ 1533525 w 2267207"/>
              <a:gd name="connsiteY23-250" fmla="*/ 1400175 h 2325325"/>
              <a:gd name="connsiteX24-251" fmla="*/ 1524000 w 2267207"/>
              <a:gd name="connsiteY24-252" fmla="*/ 1457325 h 2325325"/>
              <a:gd name="connsiteX25-253" fmla="*/ 1495425 w 2267207"/>
              <a:gd name="connsiteY25-254" fmla="*/ 1552575 h 2325325"/>
              <a:gd name="connsiteX26-255" fmla="*/ 1485900 w 2267207"/>
              <a:gd name="connsiteY26-256" fmla="*/ 1581150 h 2325325"/>
              <a:gd name="connsiteX27-257" fmla="*/ 1476375 w 2267207"/>
              <a:gd name="connsiteY27-258" fmla="*/ 1619250 h 2325325"/>
              <a:gd name="connsiteX28-259" fmla="*/ 1457325 w 2267207"/>
              <a:gd name="connsiteY28-260" fmla="*/ 1714500 h 2325325"/>
              <a:gd name="connsiteX29-261" fmla="*/ 1447800 w 2267207"/>
              <a:gd name="connsiteY29-262" fmla="*/ 1743075 h 2325325"/>
              <a:gd name="connsiteX30-263" fmla="*/ 1428750 w 2267207"/>
              <a:gd name="connsiteY30-264" fmla="*/ 1838325 h 2325325"/>
              <a:gd name="connsiteX31-265" fmla="*/ 1400175 w 2267207"/>
              <a:gd name="connsiteY31-266" fmla="*/ 1876425 h 2325325"/>
              <a:gd name="connsiteX32-267" fmla="*/ 1381125 w 2267207"/>
              <a:gd name="connsiteY32-268" fmla="*/ 1905000 h 2325325"/>
              <a:gd name="connsiteX33-269" fmla="*/ 1352550 w 2267207"/>
              <a:gd name="connsiteY33-270" fmla="*/ 1933575 h 2325325"/>
              <a:gd name="connsiteX34-271" fmla="*/ 1333500 w 2267207"/>
              <a:gd name="connsiteY34-272" fmla="*/ 1962150 h 2325325"/>
              <a:gd name="connsiteX35-273" fmla="*/ 1257300 w 2267207"/>
              <a:gd name="connsiteY35-274" fmla="*/ 2028825 h 2325325"/>
              <a:gd name="connsiteX36-275" fmla="*/ 1019175 w 2267207"/>
              <a:gd name="connsiteY36-276" fmla="*/ 2057400 h 2325325"/>
              <a:gd name="connsiteX37-277" fmla="*/ 609600 w 2267207"/>
              <a:gd name="connsiteY37-278" fmla="*/ 2066925 h 2325325"/>
              <a:gd name="connsiteX38-279" fmla="*/ 571500 w 2267207"/>
              <a:gd name="connsiteY38-280" fmla="*/ 2076450 h 2325325"/>
              <a:gd name="connsiteX39-281" fmla="*/ 514350 w 2267207"/>
              <a:gd name="connsiteY39-282" fmla="*/ 2095500 h 2325325"/>
              <a:gd name="connsiteX40-283" fmla="*/ 476250 w 2267207"/>
              <a:gd name="connsiteY40-284" fmla="*/ 2105025 h 2325325"/>
              <a:gd name="connsiteX41-285" fmla="*/ 419100 w 2267207"/>
              <a:gd name="connsiteY41-286" fmla="*/ 2143125 h 2325325"/>
              <a:gd name="connsiteX42-287" fmla="*/ 390525 w 2267207"/>
              <a:gd name="connsiteY42-288" fmla="*/ 2162175 h 2325325"/>
              <a:gd name="connsiteX43-289" fmla="*/ 333375 w 2267207"/>
              <a:gd name="connsiteY43-290" fmla="*/ 2219325 h 2325325"/>
              <a:gd name="connsiteX44-291" fmla="*/ 314325 w 2267207"/>
              <a:gd name="connsiteY44-292" fmla="*/ 2247900 h 2325325"/>
              <a:gd name="connsiteX45-293" fmla="*/ 285750 w 2267207"/>
              <a:gd name="connsiteY45-294" fmla="*/ 2266950 h 2325325"/>
              <a:gd name="connsiteX46-295" fmla="*/ 257175 w 2267207"/>
              <a:gd name="connsiteY46-296" fmla="*/ 2295525 h 2325325"/>
              <a:gd name="connsiteX47-297" fmla="*/ 190500 w 2267207"/>
              <a:gd name="connsiteY47-298" fmla="*/ 2324100 h 2325325"/>
              <a:gd name="connsiteX48-299" fmla="*/ 0 w 2267207"/>
              <a:gd name="connsiteY48-300" fmla="*/ 2324100 h 232532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Lst>
            <a:rect l="l" t="t" r="r" b="b"/>
            <a:pathLst>
              <a:path w="2267207" h="2325325">
                <a:moveTo>
                  <a:pt x="1743075" y="0"/>
                </a:moveTo>
                <a:cubicBezTo>
                  <a:pt x="1838325" y="19050"/>
                  <a:pt x="1935111" y="31592"/>
                  <a:pt x="2028825" y="57150"/>
                </a:cubicBezTo>
                <a:cubicBezTo>
                  <a:pt x="2041821" y="60694"/>
                  <a:pt x="2046767" y="77455"/>
                  <a:pt x="2057400" y="85725"/>
                </a:cubicBezTo>
                <a:cubicBezTo>
                  <a:pt x="2075472" y="99781"/>
                  <a:pt x="2114550" y="123825"/>
                  <a:pt x="2114550" y="123825"/>
                </a:cubicBezTo>
                <a:cubicBezTo>
                  <a:pt x="2120900" y="133350"/>
                  <a:pt x="2126150" y="143708"/>
                  <a:pt x="2133600" y="152400"/>
                </a:cubicBezTo>
                <a:cubicBezTo>
                  <a:pt x="2145289" y="166037"/>
                  <a:pt x="2162459" y="175099"/>
                  <a:pt x="2171700" y="190500"/>
                </a:cubicBezTo>
                <a:cubicBezTo>
                  <a:pt x="2182031" y="207719"/>
                  <a:pt x="2184400" y="228600"/>
                  <a:pt x="2190750" y="247650"/>
                </a:cubicBezTo>
                <a:cubicBezTo>
                  <a:pt x="2213588" y="316163"/>
                  <a:pt x="2185880" y="230604"/>
                  <a:pt x="2209800" y="314325"/>
                </a:cubicBezTo>
                <a:cubicBezTo>
                  <a:pt x="2217266" y="340456"/>
                  <a:pt x="2228310" y="365363"/>
                  <a:pt x="2238375" y="390525"/>
                </a:cubicBezTo>
                <a:cubicBezTo>
                  <a:pt x="2248227" y="459486"/>
                  <a:pt x="2265412" y="574827"/>
                  <a:pt x="2266950" y="628650"/>
                </a:cubicBezTo>
                <a:cubicBezTo>
                  <a:pt x="2268494" y="682696"/>
                  <a:pt x="2262805" y="736775"/>
                  <a:pt x="2257425" y="790575"/>
                </a:cubicBezTo>
                <a:cubicBezTo>
                  <a:pt x="2254466" y="820160"/>
                  <a:pt x="2221986" y="858022"/>
                  <a:pt x="2209800" y="876300"/>
                </a:cubicBezTo>
                <a:cubicBezTo>
                  <a:pt x="2162502" y="947246"/>
                  <a:pt x="2223291" y="860111"/>
                  <a:pt x="2162175" y="933450"/>
                </a:cubicBezTo>
                <a:cubicBezTo>
                  <a:pt x="2128118" y="974318"/>
                  <a:pt x="2160086" y="952654"/>
                  <a:pt x="2114550" y="990600"/>
                </a:cubicBezTo>
                <a:cubicBezTo>
                  <a:pt x="2073604" y="1024722"/>
                  <a:pt x="2084387" y="1006475"/>
                  <a:pt x="2057400" y="1019175"/>
                </a:cubicBezTo>
                <a:cubicBezTo>
                  <a:pt x="2030413" y="1031875"/>
                  <a:pt x="1982787" y="1055688"/>
                  <a:pt x="1952625" y="1066800"/>
                </a:cubicBezTo>
                <a:cubicBezTo>
                  <a:pt x="1922463" y="1077912"/>
                  <a:pt x="1905000" y="1074738"/>
                  <a:pt x="1876425" y="1085850"/>
                </a:cubicBezTo>
                <a:cubicBezTo>
                  <a:pt x="1847850" y="1096962"/>
                  <a:pt x="1801812" y="1122363"/>
                  <a:pt x="1781175" y="1133475"/>
                </a:cubicBezTo>
                <a:cubicBezTo>
                  <a:pt x="1760538" y="1144587"/>
                  <a:pt x="1762839" y="1147405"/>
                  <a:pt x="1752600" y="1152525"/>
                </a:cubicBezTo>
                <a:cubicBezTo>
                  <a:pt x="1743620" y="1157015"/>
                  <a:pt x="1732802" y="1157174"/>
                  <a:pt x="1724025" y="1162050"/>
                </a:cubicBezTo>
                <a:cubicBezTo>
                  <a:pt x="1704011" y="1173169"/>
                  <a:pt x="1690687" y="1179513"/>
                  <a:pt x="1666875" y="1200150"/>
                </a:cubicBezTo>
                <a:cubicBezTo>
                  <a:pt x="1643063" y="1220787"/>
                  <a:pt x="1598612" y="1266825"/>
                  <a:pt x="1581150" y="1285875"/>
                </a:cubicBezTo>
                <a:cubicBezTo>
                  <a:pt x="1563688" y="1304925"/>
                  <a:pt x="1567220" y="1304211"/>
                  <a:pt x="1562100" y="1314450"/>
                </a:cubicBezTo>
                <a:cubicBezTo>
                  <a:pt x="1548126" y="1342399"/>
                  <a:pt x="1539588" y="1369859"/>
                  <a:pt x="1533525" y="1400175"/>
                </a:cubicBezTo>
                <a:cubicBezTo>
                  <a:pt x="1529737" y="1419113"/>
                  <a:pt x="1527788" y="1438387"/>
                  <a:pt x="1524000" y="1457325"/>
                </a:cubicBezTo>
                <a:cubicBezTo>
                  <a:pt x="1516802" y="1493313"/>
                  <a:pt x="1507574" y="1516128"/>
                  <a:pt x="1495425" y="1552575"/>
                </a:cubicBezTo>
                <a:cubicBezTo>
                  <a:pt x="1492250" y="1562100"/>
                  <a:pt x="1488335" y="1571410"/>
                  <a:pt x="1485900" y="1581150"/>
                </a:cubicBezTo>
                <a:cubicBezTo>
                  <a:pt x="1482725" y="1593850"/>
                  <a:pt x="1479118" y="1606450"/>
                  <a:pt x="1476375" y="1619250"/>
                </a:cubicBezTo>
                <a:cubicBezTo>
                  <a:pt x="1469591" y="1650910"/>
                  <a:pt x="1467564" y="1683783"/>
                  <a:pt x="1457325" y="1714500"/>
                </a:cubicBezTo>
                <a:lnTo>
                  <a:pt x="1447800" y="1743075"/>
                </a:lnTo>
                <a:cubicBezTo>
                  <a:pt x="1445706" y="1757733"/>
                  <a:pt x="1441416" y="1816159"/>
                  <a:pt x="1428750" y="1838325"/>
                </a:cubicBezTo>
                <a:cubicBezTo>
                  <a:pt x="1420874" y="1852108"/>
                  <a:pt x="1409402" y="1863507"/>
                  <a:pt x="1400175" y="1876425"/>
                </a:cubicBezTo>
                <a:cubicBezTo>
                  <a:pt x="1393521" y="1885740"/>
                  <a:pt x="1388454" y="1896206"/>
                  <a:pt x="1381125" y="1905000"/>
                </a:cubicBezTo>
                <a:cubicBezTo>
                  <a:pt x="1372501" y="1915348"/>
                  <a:pt x="1361174" y="1923227"/>
                  <a:pt x="1352550" y="1933575"/>
                </a:cubicBezTo>
                <a:cubicBezTo>
                  <a:pt x="1345221" y="1942369"/>
                  <a:pt x="1340950" y="1953458"/>
                  <a:pt x="1333500" y="1962150"/>
                </a:cubicBezTo>
                <a:cubicBezTo>
                  <a:pt x="1318766" y="1979339"/>
                  <a:pt x="1279193" y="2017878"/>
                  <a:pt x="1257300" y="2028825"/>
                </a:cubicBezTo>
                <a:cubicBezTo>
                  <a:pt x="1186536" y="2064207"/>
                  <a:pt x="1088755" y="2055155"/>
                  <a:pt x="1019175" y="2057400"/>
                </a:cubicBezTo>
                <a:lnTo>
                  <a:pt x="609600" y="2066925"/>
                </a:lnTo>
                <a:cubicBezTo>
                  <a:pt x="596900" y="2070100"/>
                  <a:pt x="584039" y="2072688"/>
                  <a:pt x="571500" y="2076450"/>
                </a:cubicBezTo>
                <a:cubicBezTo>
                  <a:pt x="552266" y="2082220"/>
                  <a:pt x="533831" y="2090630"/>
                  <a:pt x="514350" y="2095500"/>
                </a:cubicBezTo>
                <a:lnTo>
                  <a:pt x="476250" y="2105025"/>
                </a:lnTo>
                <a:lnTo>
                  <a:pt x="419100" y="2143125"/>
                </a:lnTo>
                <a:cubicBezTo>
                  <a:pt x="409575" y="2149475"/>
                  <a:pt x="398620" y="2154080"/>
                  <a:pt x="390525" y="2162175"/>
                </a:cubicBezTo>
                <a:cubicBezTo>
                  <a:pt x="371475" y="2181225"/>
                  <a:pt x="348319" y="2196909"/>
                  <a:pt x="333375" y="2219325"/>
                </a:cubicBezTo>
                <a:cubicBezTo>
                  <a:pt x="327025" y="2228850"/>
                  <a:pt x="322420" y="2239805"/>
                  <a:pt x="314325" y="2247900"/>
                </a:cubicBezTo>
                <a:cubicBezTo>
                  <a:pt x="306230" y="2255995"/>
                  <a:pt x="294544" y="2259621"/>
                  <a:pt x="285750" y="2266950"/>
                </a:cubicBezTo>
                <a:cubicBezTo>
                  <a:pt x="275402" y="2275574"/>
                  <a:pt x="268136" y="2287695"/>
                  <a:pt x="257175" y="2295525"/>
                </a:cubicBezTo>
                <a:cubicBezTo>
                  <a:pt x="250827" y="2300059"/>
                  <a:pt x="203743" y="2323524"/>
                  <a:pt x="190500" y="2324100"/>
                </a:cubicBezTo>
                <a:cubicBezTo>
                  <a:pt x="127060" y="2326858"/>
                  <a:pt x="63500" y="2324100"/>
                  <a:pt x="0" y="2324100"/>
                </a:cubicBezTo>
              </a:path>
            </a:pathLst>
          </a:custGeom>
          <a:noFill/>
          <a:ln w="19050">
            <a:solidFill>
              <a:srgbClr val="9B0D1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任意多边形 5"/>
          <p:cNvSpPr/>
          <p:nvPr/>
        </p:nvSpPr>
        <p:spPr>
          <a:xfrm>
            <a:off x="3181350" y="2053209"/>
            <a:ext cx="1809750" cy="639528"/>
          </a:xfrm>
          <a:custGeom>
            <a:avLst/>
            <a:gdLst>
              <a:gd name="connsiteX0" fmla="*/ 0 w 1809750"/>
              <a:gd name="connsiteY0" fmla="*/ 619125 h 619125"/>
              <a:gd name="connsiteX1" fmla="*/ 361950 w 1809750"/>
              <a:gd name="connsiteY1" fmla="*/ 600075 h 619125"/>
              <a:gd name="connsiteX2" fmla="*/ 400050 w 1809750"/>
              <a:gd name="connsiteY2" fmla="*/ 590550 h 619125"/>
              <a:gd name="connsiteX3" fmla="*/ 466725 w 1809750"/>
              <a:gd name="connsiteY3" fmla="*/ 561975 h 619125"/>
              <a:gd name="connsiteX4" fmla="*/ 495300 w 1809750"/>
              <a:gd name="connsiteY4" fmla="*/ 552450 h 619125"/>
              <a:gd name="connsiteX5" fmla="*/ 533400 w 1809750"/>
              <a:gd name="connsiteY5" fmla="*/ 533400 h 619125"/>
              <a:gd name="connsiteX6" fmla="*/ 619125 w 1809750"/>
              <a:gd name="connsiteY6" fmla="*/ 495300 h 619125"/>
              <a:gd name="connsiteX7" fmla="*/ 695325 w 1809750"/>
              <a:gd name="connsiteY7" fmla="*/ 409575 h 619125"/>
              <a:gd name="connsiteX8" fmla="*/ 723900 w 1809750"/>
              <a:gd name="connsiteY8" fmla="*/ 381000 h 619125"/>
              <a:gd name="connsiteX9" fmla="*/ 742950 w 1809750"/>
              <a:gd name="connsiteY9" fmla="*/ 352425 h 619125"/>
              <a:gd name="connsiteX10" fmla="*/ 800100 w 1809750"/>
              <a:gd name="connsiteY10" fmla="*/ 314325 h 619125"/>
              <a:gd name="connsiteX11" fmla="*/ 828675 w 1809750"/>
              <a:gd name="connsiteY11" fmla="*/ 295275 h 619125"/>
              <a:gd name="connsiteX12" fmla="*/ 866775 w 1809750"/>
              <a:gd name="connsiteY12" fmla="*/ 285750 h 619125"/>
              <a:gd name="connsiteX13" fmla="*/ 1076325 w 1809750"/>
              <a:gd name="connsiteY13" fmla="*/ 295275 h 619125"/>
              <a:gd name="connsiteX14" fmla="*/ 1238250 w 1809750"/>
              <a:gd name="connsiteY14" fmla="*/ 323850 h 619125"/>
              <a:gd name="connsiteX15" fmla="*/ 1362075 w 1809750"/>
              <a:gd name="connsiteY15" fmla="*/ 295275 h 619125"/>
              <a:gd name="connsiteX16" fmla="*/ 1419225 w 1809750"/>
              <a:gd name="connsiteY16" fmla="*/ 247650 h 619125"/>
              <a:gd name="connsiteX17" fmla="*/ 1504950 w 1809750"/>
              <a:gd name="connsiteY17" fmla="*/ 209550 h 619125"/>
              <a:gd name="connsiteX18" fmla="*/ 1552575 w 1809750"/>
              <a:gd name="connsiteY18" fmla="*/ 161925 h 619125"/>
              <a:gd name="connsiteX19" fmla="*/ 1581150 w 1809750"/>
              <a:gd name="connsiteY19" fmla="*/ 133350 h 619125"/>
              <a:gd name="connsiteX20" fmla="*/ 1638300 w 1809750"/>
              <a:gd name="connsiteY20" fmla="*/ 95250 h 619125"/>
              <a:gd name="connsiteX21" fmla="*/ 1666875 w 1809750"/>
              <a:gd name="connsiteY21" fmla="*/ 76200 h 619125"/>
              <a:gd name="connsiteX22" fmla="*/ 1695450 w 1809750"/>
              <a:gd name="connsiteY22" fmla="*/ 47625 h 619125"/>
              <a:gd name="connsiteX23" fmla="*/ 1724025 w 1809750"/>
              <a:gd name="connsiteY23" fmla="*/ 38100 h 619125"/>
              <a:gd name="connsiteX24" fmla="*/ 1752600 w 1809750"/>
              <a:gd name="connsiteY24" fmla="*/ 19050 h 619125"/>
              <a:gd name="connsiteX25" fmla="*/ 1809750 w 1809750"/>
              <a:gd name="connsiteY25" fmla="*/ 0 h 619125"/>
              <a:gd name="connsiteX0-1" fmla="*/ 0 w 1809750"/>
              <a:gd name="connsiteY0-2" fmla="*/ 619125 h 619125"/>
              <a:gd name="connsiteX1-3" fmla="*/ 361950 w 1809750"/>
              <a:gd name="connsiteY1-4" fmla="*/ 600075 h 619125"/>
              <a:gd name="connsiteX2-5" fmla="*/ 400050 w 1809750"/>
              <a:gd name="connsiteY2-6" fmla="*/ 590550 h 619125"/>
              <a:gd name="connsiteX3-7" fmla="*/ 466725 w 1809750"/>
              <a:gd name="connsiteY3-8" fmla="*/ 561975 h 619125"/>
              <a:gd name="connsiteX4-9" fmla="*/ 495300 w 1809750"/>
              <a:gd name="connsiteY4-10" fmla="*/ 552450 h 619125"/>
              <a:gd name="connsiteX5-11" fmla="*/ 533400 w 1809750"/>
              <a:gd name="connsiteY5-12" fmla="*/ 533400 h 619125"/>
              <a:gd name="connsiteX6-13" fmla="*/ 619125 w 1809750"/>
              <a:gd name="connsiteY6-14" fmla="*/ 495300 h 619125"/>
              <a:gd name="connsiteX7-15" fmla="*/ 695325 w 1809750"/>
              <a:gd name="connsiteY7-16" fmla="*/ 409575 h 619125"/>
              <a:gd name="connsiteX8-17" fmla="*/ 723900 w 1809750"/>
              <a:gd name="connsiteY8-18" fmla="*/ 381000 h 619125"/>
              <a:gd name="connsiteX9-19" fmla="*/ 742950 w 1809750"/>
              <a:gd name="connsiteY9-20" fmla="*/ 352425 h 619125"/>
              <a:gd name="connsiteX10-21" fmla="*/ 800100 w 1809750"/>
              <a:gd name="connsiteY10-22" fmla="*/ 314325 h 619125"/>
              <a:gd name="connsiteX11-23" fmla="*/ 828675 w 1809750"/>
              <a:gd name="connsiteY11-24" fmla="*/ 295275 h 619125"/>
              <a:gd name="connsiteX12-25" fmla="*/ 866775 w 1809750"/>
              <a:gd name="connsiteY12-26" fmla="*/ 285750 h 619125"/>
              <a:gd name="connsiteX13-27" fmla="*/ 1076325 w 1809750"/>
              <a:gd name="connsiteY13-28" fmla="*/ 295275 h 619125"/>
              <a:gd name="connsiteX14-29" fmla="*/ 1238250 w 1809750"/>
              <a:gd name="connsiteY14-30" fmla="*/ 323850 h 619125"/>
              <a:gd name="connsiteX15-31" fmla="*/ 1362075 w 1809750"/>
              <a:gd name="connsiteY15-32" fmla="*/ 295275 h 619125"/>
              <a:gd name="connsiteX16-33" fmla="*/ 1504950 w 1809750"/>
              <a:gd name="connsiteY16-34" fmla="*/ 209550 h 619125"/>
              <a:gd name="connsiteX17-35" fmla="*/ 1552575 w 1809750"/>
              <a:gd name="connsiteY17-36" fmla="*/ 161925 h 619125"/>
              <a:gd name="connsiteX18-37" fmla="*/ 1581150 w 1809750"/>
              <a:gd name="connsiteY18-38" fmla="*/ 133350 h 619125"/>
              <a:gd name="connsiteX19-39" fmla="*/ 1638300 w 1809750"/>
              <a:gd name="connsiteY19-40" fmla="*/ 95250 h 619125"/>
              <a:gd name="connsiteX20-41" fmla="*/ 1666875 w 1809750"/>
              <a:gd name="connsiteY20-42" fmla="*/ 76200 h 619125"/>
              <a:gd name="connsiteX21-43" fmla="*/ 1695450 w 1809750"/>
              <a:gd name="connsiteY21-44" fmla="*/ 47625 h 619125"/>
              <a:gd name="connsiteX22-45" fmla="*/ 1724025 w 1809750"/>
              <a:gd name="connsiteY22-46" fmla="*/ 38100 h 619125"/>
              <a:gd name="connsiteX23-47" fmla="*/ 1752600 w 1809750"/>
              <a:gd name="connsiteY23-48" fmla="*/ 19050 h 619125"/>
              <a:gd name="connsiteX24-49" fmla="*/ 1809750 w 1809750"/>
              <a:gd name="connsiteY24-50" fmla="*/ 0 h 619125"/>
              <a:gd name="connsiteX0-51" fmla="*/ 0 w 1809750"/>
              <a:gd name="connsiteY0-52" fmla="*/ 619125 h 619125"/>
              <a:gd name="connsiteX1-53" fmla="*/ 361950 w 1809750"/>
              <a:gd name="connsiteY1-54" fmla="*/ 600075 h 619125"/>
              <a:gd name="connsiteX2-55" fmla="*/ 400050 w 1809750"/>
              <a:gd name="connsiteY2-56" fmla="*/ 590550 h 619125"/>
              <a:gd name="connsiteX3-57" fmla="*/ 466725 w 1809750"/>
              <a:gd name="connsiteY3-58" fmla="*/ 561975 h 619125"/>
              <a:gd name="connsiteX4-59" fmla="*/ 495300 w 1809750"/>
              <a:gd name="connsiteY4-60" fmla="*/ 552450 h 619125"/>
              <a:gd name="connsiteX5-61" fmla="*/ 533400 w 1809750"/>
              <a:gd name="connsiteY5-62" fmla="*/ 533400 h 619125"/>
              <a:gd name="connsiteX6-63" fmla="*/ 619125 w 1809750"/>
              <a:gd name="connsiteY6-64" fmla="*/ 495300 h 619125"/>
              <a:gd name="connsiteX7-65" fmla="*/ 695325 w 1809750"/>
              <a:gd name="connsiteY7-66" fmla="*/ 409575 h 619125"/>
              <a:gd name="connsiteX8-67" fmla="*/ 723900 w 1809750"/>
              <a:gd name="connsiteY8-68" fmla="*/ 381000 h 619125"/>
              <a:gd name="connsiteX9-69" fmla="*/ 742950 w 1809750"/>
              <a:gd name="connsiteY9-70" fmla="*/ 352425 h 619125"/>
              <a:gd name="connsiteX10-71" fmla="*/ 800100 w 1809750"/>
              <a:gd name="connsiteY10-72" fmla="*/ 314325 h 619125"/>
              <a:gd name="connsiteX11-73" fmla="*/ 828675 w 1809750"/>
              <a:gd name="connsiteY11-74" fmla="*/ 295275 h 619125"/>
              <a:gd name="connsiteX12-75" fmla="*/ 866775 w 1809750"/>
              <a:gd name="connsiteY12-76" fmla="*/ 285750 h 619125"/>
              <a:gd name="connsiteX13-77" fmla="*/ 1076325 w 1809750"/>
              <a:gd name="connsiteY13-78" fmla="*/ 295275 h 619125"/>
              <a:gd name="connsiteX14-79" fmla="*/ 1238250 w 1809750"/>
              <a:gd name="connsiteY14-80" fmla="*/ 323850 h 619125"/>
              <a:gd name="connsiteX15-81" fmla="*/ 1362075 w 1809750"/>
              <a:gd name="connsiteY15-82" fmla="*/ 295275 h 619125"/>
              <a:gd name="connsiteX16-83" fmla="*/ 1504950 w 1809750"/>
              <a:gd name="connsiteY16-84" fmla="*/ 209550 h 619125"/>
              <a:gd name="connsiteX17-85" fmla="*/ 1581150 w 1809750"/>
              <a:gd name="connsiteY17-86" fmla="*/ 133350 h 619125"/>
              <a:gd name="connsiteX18-87" fmla="*/ 1638300 w 1809750"/>
              <a:gd name="connsiteY18-88" fmla="*/ 95250 h 619125"/>
              <a:gd name="connsiteX19-89" fmla="*/ 1666875 w 1809750"/>
              <a:gd name="connsiteY19-90" fmla="*/ 76200 h 619125"/>
              <a:gd name="connsiteX20-91" fmla="*/ 1695450 w 1809750"/>
              <a:gd name="connsiteY20-92" fmla="*/ 47625 h 619125"/>
              <a:gd name="connsiteX21-93" fmla="*/ 1724025 w 1809750"/>
              <a:gd name="connsiteY21-94" fmla="*/ 38100 h 619125"/>
              <a:gd name="connsiteX22-95" fmla="*/ 1752600 w 1809750"/>
              <a:gd name="connsiteY22-96" fmla="*/ 19050 h 619125"/>
              <a:gd name="connsiteX23-97" fmla="*/ 1809750 w 1809750"/>
              <a:gd name="connsiteY23-98" fmla="*/ 0 h 619125"/>
              <a:gd name="connsiteX0-99" fmla="*/ 0 w 1809750"/>
              <a:gd name="connsiteY0-100" fmla="*/ 619125 h 619125"/>
              <a:gd name="connsiteX1-101" fmla="*/ 361950 w 1809750"/>
              <a:gd name="connsiteY1-102" fmla="*/ 600075 h 619125"/>
              <a:gd name="connsiteX2-103" fmla="*/ 400050 w 1809750"/>
              <a:gd name="connsiteY2-104" fmla="*/ 590550 h 619125"/>
              <a:gd name="connsiteX3-105" fmla="*/ 466725 w 1809750"/>
              <a:gd name="connsiteY3-106" fmla="*/ 561975 h 619125"/>
              <a:gd name="connsiteX4-107" fmla="*/ 495300 w 1809750"/>
              <a:gd name="connsiteY4-108" fmla="*/ 552450 h 619125"/>
              <a:gd name="connsiteX5-109" fmla="*/ 533400 w 1809750"/>
              <a:gd name="connsiteY5-110" fmla="*/ 533400 h 619125"/>
              <a:gd name="connsiteX6-111" fmla="*/ 619125 w 1809750"/>
              <a:gd name="connsiteY6-112" fmla="*/ 495300 h 619125"/>
              <a:gd name="connsiteX7-113" fmla="*/ 695325 w 1809750"/>
              <a:gd name="connsiteY7-114" fmla="*/ 409575 h 619125"/>
              <a:gd name="connsiteX8-115" fmla="*/ 723900 w 1809750"/>
              <a:gd name="connsiteY8-116" fmla="*/ 381000 h 619125"/>
              <a:gd name="connsiteX9-117" fmla="*/ 742950 w 1809750"/>
              <a:gd name="connsiteY9-118" fmla="*/ 352425 h 619125"/>
              <a:gd name="connsiteX10-119" fmla="*/ 800100 w 1809750"/>
              <a:gd name="connsiteY10-120" fmla="*/ 314325 h 619125"/>
              <a:gd name="connsiteX11-121" fmla="*/ 828675 w 1809750"/>
              <a:gd name="connsiteY11-122" fmla="*/ 295275 h 619125"/>
              <a:gd name="connsiteX12-123" fmla="*/ 866775 w 1809750"/>
              <a:gd name="connsiteY12-124" fmla="*/ 285750 h 619125"/>
              <a:gd name="connsiteX13-125" fmla="*/ 1076325 w 1809750"/>
              <a:gd name="connsiteY13-126" fmla="*/ 295275 h 619125"/>
              <a:gd name="connsiteX14-127" fmla="*/ 1238250 w 1809750"/>
              <a:gd name="connsiteY14-128" fmla="*/ 323850 h 619125"/>
              <a:gd name="connsiteX15-129" fmla="*/ 1362075 w 1809750"/>
              <a:gd name="connsiteY15-130" fmla="*/ 295275 h 619125"/>
              <a:gd name="connsiteX16-131" fmla="*/ 1504950 w 1809750"/>
              <a:gd name="connsiteY16-132" fmla="*/ 209550 h 619125"/>
              <a:gd name="connsiteX17-133" fmla="*/ 1581150 w 1809750"/>
              <a:gd name="connsiteY17-134" fmla="*/ 133350 h 619125"/>
              <a:gd name="connsiteX18-135" fmla="*/ 1638300 w 1809750"/>
              <a:gd name="connsiteY18-136" fmla="*/ 95250 h 619125"/>
              <a:gd name="connsiteX19-137" fmla="*/ 1666875 w 1809750"/>
              <a:gd name="connsiteY19-138" fmla="*/ 76200 h 619125"/>
              <a:gd name="connsiteX20-139" fmla="*/ 1724025 w 1809750"/>
              <a:gd name="connsiteY20-140" fmla="*/ 38100 h 619125"/>
              <a:gd name="connsiteX21-141" fmla="*/ 1752600 w 1809750"/>
              <a:gd name="connsiteY21-142" fmla="*/ 19050 h 619125"/>
              <a:gd name="connsiteX22-143" fmla="*/ 1809750 w 1809750"/>
              <a:gd name="connsiteY22-144" fmla="*/ 0 h 619125"/>
              <a:gd name="connsiteX0-145" fmla="*/ 0 w 1809750"/>
              <a:gd name="connsiteY0-146" fmla="*/ 619125 h 619125"/>
              <a:gd name="connsiteX1-147" fmla="*/ 361950 w 1809750"/>
              <a:gd name="connsiteY1-148" fmla="*/ 600075 h 619125"/>
              <a:gd name="connsiteX2-149" fmla="*/ 400050 w 1809750"/>
              <a:gd name="connsiteY2-150" fmla="*/ 590550 h 619125"/>
              <a:gd name="connsiteX3-151" fmla="*/ 466725 w 1809750"/>
              <a:gd name="connsiteY3-152" fmla="*/ 561975 h 619125"/>
              <a:gd name="connsiteX4-153" fmla="*/ 495300 w 1809750"/>
              <a:gd name="connsiteY4-154" fmla="*/ 552450 h 619125"/>
              <a:gd name="connsiteX5-155" fmla="*/ 533400 w 1809750"/>
              <a:gd name="connsiteY5-156" fmla="*/ 533400 h 619125"/>
              <a:gd name="connsiteX6-157" fmla="*/ 619125 w 1809750"/>
              <a:gd name="connsiteY6-158" fmla="*/ 495300 h 619125"/>
              <a:gd name="connsiteX7-159" fmla="*/ 695325 w 1809750"/>
              <a:gd name="connsiteY7-160" fmla="*/ 409575 h 619125"/>
              <a:gd name="connsiteX8-161" fmla="*/ 723900 w 1809750"/>
              <a:gd name="connsiteY8-162" fmla="*/ 381000 h 619125"/>
              <a:gd name="connsiteX9-163" fmla="*/ 742950 w 1809750"/>
              <a:gd name="connsiteY9-164" fmla="*/ 352425 h 619125"/>
              <a:gd name="connsiteX10-165" fmla="*/ 800100 w 1809750"/>
              <a:gd name="connsiteY10-166" fmla="*/ 314325 h 619125"/>
              <a:gd name="connsiteX11-167" fmla="*/ 828675 w 1809750"/>
              <a:gd name="connsiteY11-168" fmla="*/ 295275 h 619125"/>
              <a:gd name="connsiteX12-169" fmla="*/ 866775 w 1809750"/>
              <a:gd name="connsiteY12-170" fmla="*/ 285750 h 619125"/>
              <a:gd name="connsiteX13-171" fmla="*/ 1076325 w 1809750"/>
              <a:gd name="connsiteY13-172" fmla="*/ 295275 h 619125"/>
              <a:gd name="connsiteX14-173" fmla="*/ 1238250 w 1809750"/>
              <a:gd name="connsiteY14-174" fmla="*/ 323850 h 619125"/>
              <a:gd name="connsiteX15-175" fmla="*/ 1362075 w 1809750"/>
              <a:gd name="connsiteY15-176" fmla="*/ 295275 h 619125"/>
              <a:gd name="connsiteX16-177" fmla="*/ 1504950 w 1809750"/>
              <a:gd name="connsiteY16-178" fmla="*/ 209550 h 619125"/>
              <a:gd name="connsiteX17-179" fmla="*/ 1581150 w 1809750"/>
              <a:gd name="connsiteY17-180" fmla="*/ 133350 h 619125"/>
              <a:gd name="connsiteX18-181" fmla="*/ 1638300 w 1809750"/>
              <a:gd name="connsiteY18-182" fmla="*/ 95250 h 619125"/>
              <a:gd name="connsiteX19-183" fmla="*/ 1666875 w 1809750"/>
              <a:gd name="connsiteY19-184" fmla="*/ 76200 h 619125"/>
              <a:gd name="connsiteX20-185" fmla="*/ 1724025 w 1809750"/>
              <a:gd name="connsiteY20-186" fmla="*/ 38100 h 619125"/>
              <a:gd name="connsiteX21-187" fmla="*/ 1809750 w 1809750"/>
              <a:gd name="connsiteY21-188" fmla="*/ 0 h 619125"/>
              <a:gd name="connsiteX0-189" fmla="*/ 0 w 1809750"/>
              <a:gd name="connsiteY0-190" fmla="*/ 619125 h 619125"/>
              <a:gd name="connsiteX1-191" fmla="*/ 361950 w 1809750"/>
              <a:gd name="connsiteY1-192" fmla="*/ 600075 h 619125"/>
              <a:gd name="connsiteX2-193" fmla="*/ 400050 w 1809750"/>
              <a:gd name="connsiteY2-194" fmla="*/ 590550 h 619125"/>
              <a:gd name="connsiteX3-195" fmla="*/ 466725 w 1809750"/>
              <a:gd name="connsiteY3-196" fmla="*/ 561975 h 619125"/>
              <a:gd name="connsiteX4-197" fmla="*/ 495300 w 1809750"/>
              <a:gd name="connsiteY4-198" fmla="*/ 552450 h 619125"/>
              <a:gd name="connsiteX5-199" fmla="*/ 533400 w 1809750"/>
              <a:gd name="connsiteY5-200" fmla="*/ 533400 h 619125"/>
              <a:gd name="connsiteX6-201" fmla="*/ 619125 w 1809750"/>
              <a:gd name="connsiteY6-202" fmla="*/ 495300 h 619125"/>
              <a:gd name="connsiteX7-203" fmla="*/ 695325 w 1809750"/>
              <a:gd name="connsiteY7-204" fmla="*/ 409575 h 619125"/>
              <a:gd name="connsiteX8-205" fmla="*/ 723900 w 1809750"/>
              <a:gd name="connsiteY8-206" fmla="*/ 381000 h 619125"/>
              <a:gd name="connsiteX9-207" fmla="*/ 742950 w 1809750"/>
              <a:gd name="connsiteY9-208" fmla="*/ 352425 h 619125"/>
              <a:gd name="connsiteX10-209" fmla="*/ 800100 w 1809750"/>
              <a:gd name="connsiteY10-210" fmla="*/ 314325 h 619125"/>
              <a:gd name="connsiteX11-211" fmla="*/ 828675 w 1809750"/>
              <a:gd name="connsiteY11-212" fmla="*/ 295275 h 619125"/>
              <a:gd name="connsiteX12-213" fmla="*/ 866775 w 1809750"/>
              <a:gd name="connsiteY12-214" fmla="*/ 285750 h 619125"/>
              <a:gd name="connsiteX13-215" fmla="*/ 1076325 w 1809750"/>
              <a:gd name="connsiteY13-216" fmla="*/ 295275 h 619125"/>
              <a:gd name="connsiteX14-217" fmla="*/ 1238250 w 1809750"/>
              <a:gd name="connsiteY14-218" fmla="*/ 323850 h 619125"/>
              <a:gd name="connsiteX15-219" fmla="*/ 1362075 w 1809750"/>
              <a:gd name="connsiteY15-220" fmla="*/ 295275 h 619125"/>
              <a:gd name="connsiteX16-221" fmla="*/ 1504950 w 1809750"/>
              <a:gd name="connsiteY16-222" fmla="*/ 209550 h 619125"/>
              <a:gd name="connsiteX17-223" fmla="*/ 1581150 w 1809750"/>
              <a:gd name="connsiteY17-224" fmla="*/ 133350 h 619125"/>
              <a:gd name="connsiteX18-225" fmla="*/ 1638300 w 1809750"/>
              <a:gd name="connsiteY18-226" fmla="*/ 95250 h 619125"/>
              <a:gd name="connsiteX19-227" fmla="*/ 1666875 w 1809750"/>
              <a:gd name="connsiteY19-228" fmla="*/ 76200 h 619125"/>
              <a:gd name="connsiteX20-229" fmla="*/ 1809750 w 1809750"/>
              <a:gd name="connsiteY20-230" fmla="*/ 0 h 619125"/>
              <a:gd name="connsiteX0-231" fmla="*/ 0 w 1809750"/>
              <a:gd name="connsiteY0-232" fmla="*/ 619125 h 619125"/>
              <a:gd name="connsiteX1-233" fmla="*/ 361950 w 1809750"/>
              <a:gd name="connsiteY1-234" fmla="*/ 600075 h 619125"/>
              <a:gd name="connsiteX2-235" fmla="*/ 400050 w 1809750"/>
              <a:gd name="connsiteY2-236" fmla="*/ 590550 h 619125"/>
              <a:gd name="connsiteX3-237" fmla="*/ 466725 w 1809750"/>
              <a:gd name="connsiteY3-238" fmla="*/ 561975 h 619125"/>
              <a:gd name="connsiteX4-239" fmla="*/ 495300 w 1809750"/>
              <a:gd name="connsiteY4-240" fmla="*/ 552450 h 619125"/>
              <a:gd name="connsiteX5-241" fmla="*/ 533400 w 1809750"/>
              <a:gd name="connsiteY5-242" fmla="*/ 533400 h 619125"/>
              <a:gd name="connsiteX6-243" fmla="*/ 619125 w 1809750"/>
              <a:gd name="connsiteY6-244" fmla="*/ 495300 h 619125"/>
              <a:gd name="connsiteX7-245" fmla="*/ 695325 w 1809750"/>
              <a:gd name="connsiteY7-246" fmla="*/ 409575 h 619125"/>
              <a:gd name="connsiteX8-247" fmla="*/ 723900 w 1809750"/>
              <a:gd name="connsiteY8-248" fmla="*/ 381000 h 619125"/>
              <a:gd name="connsiteX9-249" fmla="*/ 742950 w 1809750"/>
              <a:gd name="connsiteY9-250" fmla="*/ 352425 h 619125"/>
              <a:gd name="connsiteX10-251" fmla="*/ 800100 w 1809750"/>
              <a:gd name="connsiteY10-252" fmla="*/ 314325 h 619125"/>
              <a:gd name="connsiteX11-253" fmla="*/ 828675 w 1809750"/>
              <a:gd name="connsiteY11-254" fmla="*/ 295275 h 619125"/>
              <a:gd name="connsiteX12-255" fmla="*/ 866775 w 1809750"/>
              <a:gd name="connsiteY12-256" fmla="*/ 285750 h 619125"/>
              <a:gd name="connsiteX13-257" fmla="*/ 1076325 w 1809750"/>
              <a:gd name="connsiteY13-258" fmla="*/ 295275 h 619125"/>
              <a:gd name="connsiteX14-259" fmla="*/ 1238250 w 1809750"/>
              <a:gd name="connsiteY14-260" fmla="*/ 323850 h 619125"/>
              <a:gd name="connsiteX15-261" fmla="*/ 1362075 w 1809750"/>
              <a:gd name="connsiteY15-262" fmla="*/ 295275 h 619125"/>
              <a:gd name="connsiteX16-263" fmla="*/ 1504950 w 1809750"/>
              <a:gd name="connsiteY16-264" fmla="*/ 209550 h 619125"/>
              <a:gd name="connsiteX17-265" fmla="*/ 1581150 w 1809750"/>
              <a:gd name="connsiteY17-266" fmla="*/ 133350 h 619125"/>
              <a:gd name="connsiteX18-267" fmla="*/ 1638300 w 1809750"/>
              <a:gd name="connsiteY18-268" fmla="*/ 95250 h 619125"/>
              <a:gd name="connsiteX19-269" fmla="*/ 1809750 w 1809750"/>
              <a:gd name="connsiteY19-270" fmla="*/ 0 h 619125"/>
              <a:gd name="connsiteX0-271" fmla="*/ 0 w 1809750"/>
              <a:gd name="connsiteY0-272" fmla="*/ 619125 h 619125"/>
              <a:gd name="connsiteX1-273" fmla="*/ 361950 w 1809750"/>
              <a:gd name="connsiteY1-274" fmla="*/ 600075 h 619125"/>
              <a:gd name="connsiteX2-275" fmla="*/ 400050 w 1809750"/>
              <a:gd name="connsiteY2-276" fmla="*/ 590550 h 619125"/>
              <a:gd name="connsiteX3-277" fmla="*/ 466725 w 1809750"/>
              <a:gd name="connsiteY3-278" fmla="*/ 561975 h 619125"/>
              <a:gd name="connsiteX4-279" fmla="*/ 495300 w 1809750"/>
              <a:gd name="connsiteY4-280" fmla="*/ 552450 h 619125"/>
              <a:gd name="connsiteX5-281" fmla="*/ 533400 w 1809750"/>
              <a:gd name="connsiteY5-282" fmla="*/ 533400 h 619125"/>
              <a:gd name="connsiteX6-283" fmla="*/ 619125 w 1809750"/>
              <a:gd name="connsiteY6-284" fmla="*/ 495300 h 619125"/>
              <a:gd name="connsiteX7-285" fmla="*/ 695325 w 1809750"/>
              <a:gd name="connsiteY7-286" fmla="*/ 409575 h 619125"/>
              <a:gd name="connsiteX8-287" fmla="*/ 723900 w 1809750"/>
              <a:gd name="connsiteY8-288" fmla="*/ 381000 h 619125"/>
              <a:gd name="connsiteX9-289" fmla="*/ 742950 w 1809750"/>
              <a:gd name="connsiteY9-290" fmla="*/ 352425 h 619125"/>
              <a:gd name="connsiteX10-291" fmla="*/ 800100 w 1809750"/>
              <a:gd name="connsiteY10-292" fmla="*/ 314325 h 619125"/>
              <a:gd name="connsiteX11-293" fmla="*/ 828675 w 1809750"/>
              <a:gd name="connsiteY11-294" fmla="*/ 295275 h 619125"/>
              <a:gd name="connsiteX12-295" fmla="*/ 866775 w 1809750"/>
              <a:gd name="connsiteY12-296" fmla="*/ 285750 h 619125"/>
              <a:gd name="connsiteX13-297" fmla="*/ 1076325 w 1809750"/>
              <a:gd name="connsiteY13-298" fmla="*/ 295275 h 619125"/>
              <a:gd name="connsiteX14-299" fmla="*/ 1238250 w 1809750"/>
              <a:gd name="connsiteY14-300" fmla="*/ 323850 h 619125"/>
              <a:gd name="connsiteX15-301" fmla="*/ 1362075 w 1809750"/>
              <a:gd name="connsiteY15-302" fmla="*/ 295275 h 619125"/>
              <a:gd name="connsiteX16-303" fmla="*/ 1504950 w 1809750"/>
              <a:gd name="connsiteY16-304" fmla="*/ 209550 h 619125"/>
              <a:gd name="connsiteX17-305" fmla="*/ 1638300 w 1809750"/>
              <a:gd name="connsiteY17-306" fmla="*/ 95250 h 619125"/>
              <a:gd name="connsiteX18-307" fmla="*/ 1809750 w 1809750"/>
              <a:gd name="connsiteY18-308" fmla="*/ 0 h 619125"/>
              <a:gd name="connsiteX0-309" fmla="*/ 0 w 1809750"/>
              <a:gd name="connsiteY0-310" fmla="*/ 619125 h 619125"/>
              <a:gd name="connsiteX1-311" fmla="*/ 361950 w 1809750"/>
              <a:gd name="connsiteY1-312" fmla="*/ 600075 h 619125"/>
              <a:gd name="connsiteX2-313" fmla="*/ 400050 w 1809750"/>
              <a:gd name="connsiteY2-314" fmla="*/ 590550 h 619125"/>
              <a:gd name="connsiteX3-315" fmla="*/ 466725 w 1809750"/>
              <a:gd name="connsiteY3-316" fmla="*/ 561975 h 619125"/>
              <a:gd name="connsiteX4-317" fmla="*/ 495300 w 1809750"/>
              <a:gd name="connsiteY4-318" fmla="*/ 552450 h 619125"/>
              <a:gd name="connsiteX5-319" fmla="*/ 533400 w 1809750"/>
              <a:gd name="connsiteY5-320" fmla="*/ 533400 h 619125"/>
              <a:gd name="connsiteX6-321" fmla="*/ 619125 w 1809750"/>
              <a:gd name="connsiteY6-322" fmla="*/ 495300 h 619125"/>
              <a:gd name="connsiteX7-323" fmla="*/ 695325 w 1809750"/>
              <a:gd name="connsiteY7-324" fmla="*/ 409575 h 619125"/>
              <a:gd name="connsiteX8-325" fmla="*/ 723900 w 1809750"/>
              <a:gd name="connsiteY8-326" fmla="*/ 381000 h 619125"/>
              <a:gd name="connsiteX9-327" fmla="*/ 742950 w 1809750"/>
              <a:gd name="connsiteY9-328" fmla="*/ 352425 h 619125"/>
              <a:gd name="connsiteX10-329" fmla="*/ 800100 w 1809750"/>
              <a:gd name="connsiteY10-330" fmla="*/ 314325 h 619125"/>
              <a:gd name="connsiteX11-331" fmla="*/ 866775 w 1809750"/>
              <a:gd name="connsiteY11-332" fmla="*/ 285750 h 619125"/>
              <a:gd name="connsiteX12-333" fmla="*/ 1076325 w 1809750"/>
              <a:gd name="connsiteY12-334" fmla="*/ 295275 h 619125"/>
              <a:gd name="connsiteX13-335" fmla="*/ 1238250 w 1809750"/>
              <a:gd name="connsiteY13-336" fmla="*/ 323850 h 619125"/>
              <a:gd name="connsiteX14-337" fmla="*/ 1362075 w 1809750"/>
              <a:gd name="connsiteY14-338" fmla="*/ 295275 h 619125"/>
              <a:gd name="connsiteX15-339" fmla="*/ 1504950 w 1809750"/>
              <a:gd name="connsiteY15-340" fmla="*/ 209550 h 619125"/>
              <a:gd name="connsiteX16-341" fmla="*/ 1638300 w 1809750"/>
              <a:gd name="connsiteY16-342" fmla="*/ 95250 h 619125"/>
              <a:gd name="connsiteX17-343" fmla="*/ 1809750 w 1809750"/>
              <a:gd name="connsiteY17-344" fmla="*/ 0 h 619125"/>
              <a:gd name="connsiteX0-345" fmla="*/ 0 w 1809750"/>
              <a:gd name="connsiteY0-346" fmla="*/ 619125 h 619125"/>
              <a:gd name="connsiteX1-347" fmla="*/ 361950 w 1809750"/>
              <a:gd name="connsiteY1-348" fmla="*/ 600075 h 619125"/>
              <a:gd name="connsiteX2-349" fmla="*/ 400050 w 1809750"/>
              <a:gd name="connsiteY2-350" fmla="*/ 590550 h 619125"/>
              <a:gd name="connsiteX3-351" fmla="*/ 466725 w 1809750"/>
              <a:gd name="connsiteY3-352" fmla="*/ 561975 h 619125"/>
              <a:gd name="connsiteX4-353" fmla="*/ 495300 w 1809750"/>
              <a:gd name="connsiteY4-354" fmla="*/ 552450 h 619125"/>
              <a:gd name="connsiteX5-355" fmla="*/ 533400 w 1809750"/>
              <a:gd name="connsiteY5-356" fmla="*/ 533400 h 619125"/>
              <a:gd name="connsiteX6-357" fmla="*/ 619125 w 1809750"/>
              <a:gd name="connsiteY6-358" fmla="*/ 495300 h 619125"/>
              <a:gd name="connsiteX7-359" fmla="*/ 695325 w 1809750"/>
              <a:gd name="connsiteY7-360" fmla="*/ 409575 h 619125"/>
              <a:gd name="connsiteX8-361" fmla="*/ 723900 w 1809750"/>
              <a:gd name="connsiteY8-362" fmla="*/ 381000 h 619125"/>
              <a:gd name="connsiteX9-363" fmla="*/ 742950 w 1809750"/>
              <a:gd name="connsiteY9-364" fmla="*/ 352425 h 619125"/>
              <a:gd name="connsiteX10-365" fmla="*/ 866775 w 1809750"/>
              <a:gd name="connsiteY10-366" fmla="*/ 285750 h 619125"/>
              <a:gd name="connsiteX11-367" fmla="*/ 1076325 w 1809750"/>
              <a:gd name="connsiteY11-368" fmla="*/ 295275 h 619125"/>
              <a:gd name="connsiteX12-369" fmla="*/ 1238250 w 1809750"/>
              <a:gd name="connsiteY12-370" fmla="*/ 323850 h 619125"/>
              <a:gd name="connsiteX13-371" fmla="*/ 1362075 w 1809750"/>
              <a:gd name="connsiteY13-372" fmla="*/ 295275 h 619125"/>
              <a:gd name="connsiteX14-373" fmla="*/ 1504950 w 1809750"/>
              <a:gd name="connsiteY14-374" fmla="*/ 209550 h 619125"/>
              <a:gd name="connsiteX15-375" fmla="*/ 1638300 w 1809750"/>
              <a:gd name="connsiteY15-376" fmla="*/ 95250 h 619125"/>
              <a:gd name="connsiteX16-377" fmla="*/ 1809750 w 1809750"/>
              <a:gd name="connsiteY16-378" fmla="*/ 0 h 619125"/>
              <a:gd name="connsiteX0-379" fmla="*/ 0 w 1809750"/>
              <a:gd name="connsiteY0-380" fmla="*/ 619125 h 619125"/>
              <a:gd name="connsiteX1-381" fmla="*/ 361950 w 1809750"/>
              <a:gd name="connsiteY1-382" fmla="*/ 600075 h 619125"/>
              <a:gd name="connsiteX2-383" fmla="*/ 400050 w 1809750"/>
              <a:gd name="connsiteY2-384" fmla="*/ 590550 h 619125"/>
              <a:gd name="connsiteX3-385" fmla="*/ 466725 w 1809750"/>
              <a:gd name="connsiteY3-386" fmla="*/ 561975 h 619125"/>
              <a:gd name="connsiteX4-387" fmla="*/ 495300 w 1809750"/>
              <a:gd name="connsiteY4-388" fmla="*/ 552450 h 619125"/>
              <a:gd name="connsiteX5-389" fmla="*/ 533400 w 1809750"/>
              <a:gd name="connsiteY5-390" fmla="*/ 533400 h 619125"/>
              <a:gd name="connsiteX6-391" fmla="*/ 619125 w 1809750"/>
              <a:gd name="connsiteY6-392" fmla="*/ 495300 h 619125"/>
              <a:gd name="connsiteX7-393" fmla="*/ 695325 w 1809750"/>
              <a:gd name="connsiteY7-394" fmla="*/ 409575 h 619125"/>
              <a:gd name="connsiteX8-395" fmla="*/ 742950 w 1809750"/>
              <a:gd name="connsiteY8-396" fmla="*/ 352425 h 619125"/>
              <a:gd name="connsiteX9-397" fmla="*/ 866775 w 1809750"/>
              <a:gd name="connsiteY9-398" fmla="*/ 285750 h 619125"/>
              <a:gd name="connsiteX10-399" fmla="*/ 1076325 w 1809750"/>
              <a:gd name="connsiteY10-400" fmla="*/ 295275 h 619125"/>
              <a:gd name="connsiteX11-401" fmla="*/ 1238250 w 1809750"/>
              <a:gd name="connsiteY11-402" fmla="*/ 323850 h 619125"/>
              <a:gd name="connsiteX12-403" fmla="*/ 1362075 w 1809750"/>
              <a:gd name="connsiteY12-404" fmla="*/ 295275 h 619125"/>
              <a:gd name="connsiteX13-405" fmla="*/ 1504950 w 1809750"/>
              <a:gd name="connsiteY13-406" fmla="*/ 209550 h 619125"/>
              <a:gd name="connsiteX14-407" fmla="*/ 1638300 w 1809750"/>
              <a:gd name="connsiteY14-408" fmla="*/ 95250 h 619125"/>
              <a:gd name="connsiteX15-409" fmla="*/ 1809750 w 1809750"/>
              <a:gd name="connsiteY15-410" fmla="*/ 0 h 619125"/>
              <a:gd name="connsiteX0-411" fmla="*/ 0 w 1809750"/>
              <a:gd name="connsiteY0-412" fmla="*/ 619125 h 619125"/>
              <a:gd name="connsiteX1-413" fmla="*/ 361950 w 1809750"/>
              <a:gd name="connsiteY1-414" fmla="*/ 600075 h 619125"/>
              <a:gd name="connsiteX2-415" fmla="*/ 400050 w 1809750"/>
              <a:gd name="connsiteY2-416" fmla="*/ 590550 h 619125"/>
              <a:gd name="connsiteX3-417" fmla="*/ 466725 w 1809750"/>
              <a:gd name="connsiteY3-418" fmla="*/ 561975 h 619125"/>
              <a:gd name="connsiteX4-419" fmla="*/ 495300 w 1809750"/>
              <a:gd name="connsiteY4-420" fmla="*/ 552450 h 619125"/>
              <a:gd name="connsiteX5-421" fmla="*/ 533400 w 1809750"/>
              <a:gd name="connsiteY5-422" fmla="*/ 533400 h 619125"/>
              <a:gd name="connsiteX6-423" fmla="*/ 619125 w 1809750"/>
              <a:gd name="connsiteY6-424" fmla="*/ 495300 h 619125"/>
              <a:gd name="connsiteX7-425" fmla="*/ 742950 w 1809750"/>
              <a:gd name="connsiteY7-426" fmla="*/ 352425 h 619125"/>
              <a:gd name="connsiteX8-427" fmla="*/ 866775 w 1809750"/>
              <a:gd name="connsiteY8-428" fmla="*/ 285750 h 619125"/>
              <a:gd name="connsiteX9-429" fmla="*/ 1076325 w 1809750"/>
              <a:gd name="connsiteY9-430" fmla="*/ 295275 h 619125"/>
              <a:gd name="connsiteX10-431" fmla="*/ 1238250 w 1809750"/>
              <a:gd name="connsiteY10-432" fmla="*/ 323850 h 619125"/>
              <a:gd name="connsiteX11-433" fmla="*/ 1362075 w 1809750"/>
              <a:gd name="connsiteY11-434" fmla="*/ 295275 h 619125"/>
              <a:gd name="connsiteX12-435" fmla="*/ 1504950 w 1809750"/>
              <a:gd name="connsiteY12-436" fmla="*/ 209550 h 619125"/>
              <a:gd name="connsiteX13-437" fmla="*/ 1638300 w 1809750"/>
              <a:gd name="connsiteY13-438" fmla="*/ 95250 h 619125"/>
              <a:gd name="connsiteX14-439" fmla="*/ 1809750 w 1809750"/>
              <a:gd name="connsiteY14-440" fmla="*/ 0 h 619125"/>
              <a:gd name="connsiteX0-441" fmla="*/ 0 w 1809750"/>
              <a:gd name="connsiteY0-442" fmla="*/ 619125 h 619125"/>
              <a:gd name="connsiteX1-443" fmla="*/ 361950 w 1809750"/>
              <a:gd name="connsiteY1-444" fmla="*/ 600075 h 619125"/>
              <a:gd name="connsiteX2-445" fmla="*/ 400050 w 1809750"/>
              <a:gd name="connsiteY2-446" fmla="*/ 590550 h 619125"/>
              <a:gd name="connsiteX3-447" fmla="*/ 466725 w 1809750"/>
              <a:gd name="connsiteY3-448" fmla="*/ 561975 h 619125"/>
              <a:gd name="connsiteX4-449" fmla="*/ 495300 w 1809750"/>
              <a:gd name="connsiteY4-450" fmla="*/ 552450 h 619125"/>
              <a:gd name="connsiteX5-451" fmla="*/ 619125 w 1809750"/>
              <a:gd name="connsiteY5-452" fmla="*/ 495300 h 619125"/>
              <a:gd name="connsiteX6-453" fmla="*/ 742950 w 1809750"/>
              <a:gd name="connsiteY6-454" fmla="*/ 352425 h 619125"/>
              <a:gd name="connsiteX7-455" fmla="*/ 866775 w 1809750"/>
              <a:gd name="connsiteY7-456" fmla="*/ 285750 h 619125"/>
              <a:gd name="connsiteX8-457" fmla="*/ 1076325 w 1809750"/>
              <a:gd name="connsiteY8-458" fmla="*/ 295275 h 619125"/>
              <a:gd name="connsiteX9-459" fmla="*/ 1238250 w 1809750"/>
              <a:gd name="connsiteY9-460" fmla="*/ 323850 h 619125"/>
              <a:gd name="connsiteX10-461" fmla="*/ 1362075 w 1809750"/>
              <a:gd name="connsiteY10-462" fmla="*/ 295275 h 619125"/>
              <a:gd name="connsiteX11-463" fmla="*/ 1504950 w 1809750"/>
              <a:gd name="connsiteY11-464" fmla="*/ 209550 h 619125"/>
              <a:gd name="connsiteX12-465" fmla="*/ 1638300 w 1809750"/>
              <a:gd name="connsiteY12-466" fmla="*/ 95250 h 619125"/>
              <a:gd name="connsiteX13-467" fmla="*/ 1809750 w 1809750"/>
              <a:gd name="connsiteY13-468" fmla="*/ 0 h 619125"/>
              <a:gd name="connsiteX0-469" fmla="*/ 0 w 1809750"/>
              <a:gd name="connsiteY0-470" fmla="*/ 619125 h 619125"/>
              <a:gd name="connsiteX1-471" fmla="*/ 361950 w 1809750"/>
              <a:gd name="connsiteY1-472" fmla="*/ 600075 h 619125"/>
              <a:gd name="connsiteX2-473" fmla="*/ 400050 w 1809750"/>
              <a:gd name="connsiteY2-474" fmla="*/ 590550 h 619125"/>
              <a:gd name="connsiteX3-475" fmla="*/ 495300 w 1809750"/>
              <a:gd name="connsiteY3-476" fmla="*/ 552450 h 619125"/>
              <a:gd name="connsiteX4-477" fmla="*/ 619125 w 1809750"/>
              <a:gd name="connsiteY4-478" fmla="*/ 495300 h 619125"/>
              <a:gd name="connsiteX5-479" fmla="*/ 742950 w 1809750"/>
              <a:gd name="connsiteY5-480" fmla="*/ 352425 h 619125"/>
              <a:gd name="connsiteX6-481" fmla="*/ 866775 w 1809750"/>
              <a:gd name="connsiteY6-482" fmla="*/ 285750 h 619125"/>
              <a:gd name="connsiteX7-483" fmla="*/ 1076325 w 1809750"/>
              <a:gd name="connsiteY7-484" fmla="*/ 295275 h 619125"/>
              <a:gd name="connsiteX8-485" fmla="*/ 1238250 w 1809750"/>
              <a:gd name="connsiteY8-486" fmla="*/ 323850 h 619125"/>
              <a:gd name="connsiteX9-487" fmla="*/ 1362075 w 1809750"/>
              <a:gd name="connsiteY9-488" fmla="*/ 295275 h 619125"/>
              <a:gd name="connsiteX10-489" fmla="*/ 1504950 w 1809750"/>
              <a:gd name="connsiteY10-490" fmla="*/ 209550 h 619125"/>
              <a:gd name="connsiteX11-491" fmla="*/ 1638300 w 1809750"/>
              <a:gd name="connsiteY11-492" fmla="*/ 95250 h 619125"/>
              <a:gd name="connsiteX12-493" fmla="*/ 1809750 w 1809750"/>
              <a:gd name="connsiteY12-494" fmla="*/ 0 h 619125"/>
              <a:gd name="connsiteX0-495" fmla="*/ 0 w 1809750"/>
              <a:gd name="connsiteY0-496" fmla="*/ 619125 h 619125"/>
              <a:gd name="connsiteX1-497" fmla="*/ 361950 w 1809750"/>
              <a:gd name="connsiteY1-498" fmla="*/ 600075 h 619125"/>
              <a:gd name="connsiteX2-499" fmla="*/ 495300 w 1809750"/>
              <a:gd name="connsiteY2-500" fmla="*/ 552450 h 619125"/>
              <a:gd name="connsiteX3-501" fmla="*/ 619125 w 1809750"/>
              <a:gd name="connsiteY3-502" fmla="*/ 495300 h 619125"/>
              <a:gd name="connsiteX4-503" fmla="*/ 742950 w 1809750"/>
              <a:gd name="connsiteY4-504" fmla="*/ 352425 h 619125"/>
              <a:gd name="connsiteX5-505" fmla="*/ 866775 w 1809750"/>
              <a:gd name="connsiteY5-506" fmla="*/ 285750 h 619125"/>
              <a:gd name="connsiteX6-507" fmla="*/ 1076325 w 1809750"/>
              <a:gd name="connsiteY6-508" fmla="*/ 295275 h 619125"/>
              <a:gd name="connsiteX7-509" fmla="*/ 1238250 w 1809750"/>
              <a:gd name="connsiteY7-510" fmla="*/ 323850 h 619125"/>
              <a:gd name="connsiteX8-511" fmla="*/ 1362075 w 1809750"/>
              <a:gd name="connsiteY8-512" fmla="*/ 295275 h 619125"/>
              <a:gd name="connsiteX9-513" fmla="*/ 1504950 w 1809750"/>
              <a:gd name="connsiteY9-514" fmla="*/ 209550 h 619125"/>
              <a:gd name="connsiteX10-515" fmla="*/ 1638300 w 1809750"/>
              <a:gd name="connsiteY10-516" fmla="*/ 95250 h 619125"/>
              <a:gd name="connsiteX11-517" fmla="*/ 1809750 w 1809750"/>
              <a:gd name="connsiteY11-518" fmla="*/ 0 h 619125"/>
              <a:gd name="connsiteX0-519" fmla="*/ 0 w 1809750"/>
              <a:gd name="connsiteY0-520" fmla="*/ 619125 h 639528"/>
              <a:gd name="connsiteX1-521" fmla="*/ 342900 w 1809750"/>
              <a:gd name="connsiteY1-522" fmla="*/ 638175 h 639528"/>
              <a:gd name="connsiteX2-523" fmla="*/ 495300 w 1809750"/>
              <a:gd name="connsiteY2-524" fmla="*/ 552450 h 639528"/>
              <a:gd name="connsiteX3-525" fmla="*/ 619125 w 1809750"/>
              <a:gd name="connsiteY3-526" fmla="*/ 495300 h 639528"/>
              <a:gd name="connsiteX4-527" fmla="*/ 742950 w 1809750"/>
              <a:gd name="connsiteY4-528" fmla="*/ 352425 h 639528"/>
              <a:gd name="connsiteX5-529" fmla="*/ 866775 w 1809750"/>
              <a:gd name="connsiteY5-530" fmla="*/ 285750 h 639528"/>
              <a:gd name="connsiteX6-531" fmla="*/ 1076325 w 1809750"/>
              <a:gd name="connsiteY6-532" fmla="*/ 295275 h 639528"/>
              <a:gd name="connsiteX7-533" fmla="*/ 1238250 w 1809750"/>
              <a:gd name="connsiteY7-534" fmla="*/ 323850 h 639528"/>
              <a:gd name="connsiteX8-535" fmla="*/ 1362075 w 1809750"/>
              <a:gd name="connsiteY8-536" fmla="*/ 295275 h 639528"/>
              <a:gd name="connsiteX9-537" fmla="*/ 1504950 w 1809750"/>
              <a:gd name="connsiteY9-538" fmla="*/ 209550 h 639528"/>
              <a:gd name="connsiteX10-539" fmla="*/ 1638300 w 1809750"/>
              <a:gd name="connsiteY10-540" fmla="*/ 95250 h 639528"/>
              <a:gd name="connsiteX11-541" fmla="*/ 1809750 w 1809750"/>
              <a:gd name="connsiteY11-542" fmla="*/ 0 h 639528"/>
              <a:gd name="connsiteX0-543" fmla="*/ 0 w 1809750"/>
              <a:gd name="connsiteY0-544" fmla="*/ 619125 h 639528"/>
              <a:gd name="connsiteX1-545" fmla="*/ 342900 w 1809750"/>
              <a:gd name="connsiteY1-546" fmla="*/ 638175 h 639528"/>
              <a:gd name="connsiteX2-547" fmla="*/ 481013 w 1809750"/>
              <a:gd name="connsiteY2-548" fmla="*/ 552450 h 639528"/>
              <a:gd name="connsiteX3-549" fmla="*/ 619125 w 1809750"/>
              <a:gd name="connsiteY3-550" fmla="*/ 495300 h 639528"/>
              <a:gd name="connsiteX4-551" fmla="*/ 742950 w 1809750"/>
              <a:gd name="connsiteY4-552" fmla="*/ 352425 h 639528"/>
              <a:gd name="connsiteX5-553" fmla="*/ 866775 w 1809750"/>
              <a:gd name="connsiteY5-554" fmla="*/ 285750 h 639528"/>
              <a:gd name="connsiteX6-555" fmla="*/ 1076325 w 1809750"/>
              <a:gd name="connsiteY6-556" fmla="*/ 295275 h 639528"/>
              <a:gd name="connsiteX7-557" fmla="*/ 1238250 w 1809750"/>
              <a:gd name="connsiteY7-558" fmla="*/ 323850 h 639528"/>
              <a:gd name="connsiteX8-559" fmla="*/ 1362075 w 1809750"/>
              <a:gd name="connsiteY8-560" fmla="*/ 295275 h 639528"/>
              <a:gd name="connsiteX9-561" fmla="*/ 1504950 w 1809750"/>
              <a:gd name="connsiteY9-562" fmla="*/ 209550 h 639528"/>
              <a:gd name="connsiteX10-563" fmla="*/ 1638300 w 1809750"/>
              <a:gd name="connsiteY10-564" fmla="*/ 95250 h 639528"/>
              <a:gd name="connsiteX11-565" fmla="*/ 1809750 w 1809750"/>
              <a:gd name="connsiteY11-566" fmla="*/ 0 h 639528"/>
              <a:gd name="connsiteX0-567" fmla="*/ 0 w 1809750"/>
              <a:gd name="connsiteY0-568" fmla="*/ 619125 h 639528"/>
              <a:gd name="connsiteX1-569" fmla="*/ 342900 w 1809750"/>
              <a:gd name="connsiteY1-570" fmla="*/ 638175 h 639528"/>
              <a:gd name="connsiteX2-571" fmla="*/ 481013 w 1809750"/>
              <a:gd name="connsiteY2-572" fmla="*/ 552450 h 639528"/>
              <a:gd name="connsiteX3-573" fmla="*/ 623887 w 1809750"/>
              <a:gd name="connsiteY3-574" fmla="*/ 504825 h 639528"/>
              <a:gd name="connsiteX4-575" fmla="*/ 742950 w 1809750"/>
              <a:gd name="connsiteY4-576" fmla="*/ 352425 h 639528"/>
              <a:gd name="connsiteX5-577" fmla="*/ 866775 w 1809750"/>
              <a:gd name="connsiteY5-578" fmla="*/ 285750 h 639528"/>
              <a:gd name="connsiteX6-579" fmla="*/ 1076325 w 1809750"/>
              <a:gd name="connsiteY6-580" fmla="*/ 295275 h 639528"/>
              <a:gd name="connsiteX7-581" fmla="*/ 1238250 w 1809750"/>
              <a:gd name="connsiteY7-582" fmla="*/ 323850 h 639528"/>
              <a:gd name="connsiteX8-583" fmla="*/ 1362075 w 1809750"/>
              <a:gd name="connsiteY8-584" fmla="*/ 295275 h 639528"/>
              <a:gd name="connsiteX9-585" fmla="*/ 1504950 w 1809750"/>
              <a:gd name="connsiteY9-586" fmla="*/ 209550 h 639528"/>
              <a:gd name="connsiteX10-587" fmla="*/ 1638300 w 1809750"/>
              <a:gd name="connsiteY10-588" fmla="*/ 95250 h 639528"/>
              <a:gd name="connsiteX11-589" fmla="*/ 1809750 w 1809750"/>
              <a:gd name="connsiteY11-590" fmla="*/ 0 h 639528"/>
              <a:gd name="connsiteX0-591" fmla="*/ 0 w 1809750"/>
              <a:gd name="connsiteY0-592" fmla="*/ 619125 h 639528"/>
              <a:gd name="connsiteX1-593" fmla="*/ 342900 w 1809750"/>
              <a:gd name="connsiteY1-594" fmla="*/ 638175 h 639528"/>
              <a:gd name="connsiteX2-595" fmla="*/ 481013 w 1809750"/>
              <a:gd name="connsiteY2-596" fmla="*/ 552450 h 639528"/>
              <a:gd name="connsiteX3-597" fmla="*/ 623887 w 1809750"/>
              <a:gd name="connsiteY3-598" fmla="*/ 504825 h 639528"/>
              <a:gd name="connsiteX4-599" fmla="*/ 742950 w 1809750"/>
              <a:gd name="connsiteY4-600" fmla="*/ 352425 h 639528"/>
              <a:gd name="connsiteX5-601" fmla="*/ 866775 w 1809750"/>
              <a:gd name="connsiteY5-602" fmla="*/ 285750 h 639528"/>
              <a:gd name="connsiteX6-603" fmla="*/ 1076325 w 1809750"/>
              <a:gd name="connsiteY6-604" fmla="*/ 295275 h 639528"/>
              <a:gd name="connsiteX7-605" fmla="*/ 1238250 w 1809750"/>
              <a:gd name="connsiteY7-606" fmla="*/ 323850 h 639528"/>
              <a:gd name="connsiteX8-607" fmla="*/ 1362075 w 1809750"/>
              <a:gd name="connsiteY8-608" fmla="*/ 295275 h 639528"/>
              <a:gd name="connsiteX9-609" fmla="*/ 1504950 w 1809750"/>
              <a:gd name="connsiteY9-610" fmla="*/ 209550 h 639528"/>
              <a:gd name="connsiteX10-611" fmla="*/ 1638300 w 1809750"/>
              <a:gd name="connsiteY10-612" fmla="*/ 95250 h 639528"/>
              <a:gd name="connsiteX11-613" fmla="*/ 1809750 w 1809750"/>
              <a:gd name="connsiteY11-614" fmla="*/ 0 h 639528"/>
              <a:gd name="connsiteX0-615" fmla="*/ 0 w 1809750"/>
              <a:gd name="connsiteY0-616" fmla="*/ 619125 h 639528"/>
              <a:gd name="connsiteX1-617" fmla="*/ 342900 w 1809750"/>
              <a:gd name="connsiteY1-618" fmla="*/ 638175 h 639528"/>
              <a:gd name="connsiteX2-619" fmla="*/ 481013 w 1809750"/>
              <a:gd name="connsiteY2-620" fmla="*/ 552450 h 639528"/>
              <a:gd name="connsiteX3-621" fmla="*/ 623887 w 1809750"/>
              <a:gd name="connsiteY3-622" fmla="*/ 504825 h 639528"/>
              <a:gd name="connsiteX4-623" fmla="*/ 742950 w 1809750"/>
              <a:gd name="connsiteY4-624" fmla="*/ 352425 h 639528"/>
              <a:gd name="connsiteX5-625" fmla="*/ 866775 w 1809750"/>
              <a:gd name="connsiteY5-626" fmla="*/ 271463 h 639528"/>
              <a:gd name="connsiteX6-627" fmla="*/ 1076325 w 1809750"/>
              <a:gd name="connsiteY6-628" fmla="*/ 295275 h 639528"/>
              <a:gd name="connsiteX7-629" fmla="*/ 1238250 w 1809750"/>
              <a:gd name="connsiteY7-630" fmla="*/ 323850 h 639528"/>
              <a:gd name="connsiteX8-631" fmla="*/ 1362075 w 1809750"/>
              <a:gd name="connsiteY8-632" fmla="*/ 295275 h 639528"/>
              <a:gd name="connsiteX9-633" fmla="*/ 1504950 w 1809750"/>
              <a:gd name="connsiteY9-634" fmla="*/ 209550 h 639528"/>
              <a:gd name="connsiteX10-635" fmla="*/ 1638300 w 1809750"/>
              <a:gd name="connsiteY10-636" fmla="*/ 95250 h 639528"/>
              <a:gd name="connsiteX11-637" fmla="*/ 1809750 w 1809750"/>
              <a:gd name="connsiteY11-638" fmla="*/ 0 h 63952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Lst>
            <a:rect l="l" t="t" r="r" b="b"/>
            <a:pathLst>
              <a:path w="1809750" h="639528">
                <a:moveTo>
                  <a:pt x="0" y="619125"/>
                </a:moveTo>
                <a:cubicBezTo>
                  <a:pt x="158720" y="587381"/>
                  <a:pt x="262731" y="649287"/>
                  <a:pt x="342900" y="638175"/>
                </a:cubicBezTo>
                <a:cubicBezTo>
                  <a:pt x="423069" y="627063"/>
                  <a:pt x="434182" y="574675"/>
                  <a:pt x="481013" y="552450"/>
                </a:cubicBezTo>
                <a:cubicBezTo>
                  <a:pt x="527844" y="530225"/>
                  <a:pt x="582612" y="538162"/>
                  <a:pt x="623887" y="504825"/>
                </a:cubicBezTo>
                <a:cubicBezTo>
                  <a:pt x="665162" y="471488"/>
                  <a:pt x="702469" y="391319"/>
                  <a:pt x="742950" y="352425"/>
                </a:cubicBezTo>
                <a:cubicBezTo>
                  <a:pt x="783431" y="313531"/>
                  <a:pt x="811213" y="280988"/>
                  <a:pt x="866775" y="271463"/>
                </a:cubicBezTo>
                <a:cubicBezTo>
                  <a:pt x="936625" y="274638"/>
                  <a:pt x="1014413" y="286544"/>
                  <a:pt x="1076325" y="295275"/>
                </a:cubicBezTo>
                <a:cubicBezTo>
                  <a:pt x="1138237" y="304006"/>
                  <a:pt x="1201279" y="316456"/>
                  <a:pt x="1238250" y="323850"/>
                </a:cubicBezTo>
                <a:cubicBezTo>
                  <a:pt x="1277576" y="318232"/>
                  <a:pt x="1317625" y="314325"/>
                  <a:pt x="1362075" y="295275"/>
                </a:cubicBezTo>
                <a:cubicBezTo>
                  <a:pt x="1406525" y="276225"/>
                  <a:pt x="1473200" y="231775"/>
                  <a:pt x="1504950" y="209550"/>
                </a:cubicBezTo>
                <a:cubicBezTo>
                  <a:pt x="1550988" y="176213"/>
                  <a:pt x="1587500" y="130175"/>
                  <a:pt x="1638300" y="95250"/>
                </a:cubicBezTo>
                <a:cubicBezTo>
                  <a:pt x="1689100" y="60325"/>
                  <a:pt x="1774031" y="19844"/>
                  <a:pt x="1809750" y="0"/>
                </a:cubicBezTo>
              </a:path>
            </a:pathLst>
          </a:custGeom>
          <a:noFill/>
          <a:ln w="19050">
            <a:solidFill>
              <a:srgbClr val="9B0D1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childTnLst>
                          </p:cTn>
                        </p:par>
                        <p:par>
                          <p:cTn id="20" fill="hold">
                            <p:stCondLst>
                              <p:cond delay="1500"/>
                            </p:stCondLst>
                            <p:childTnLst>
                              <p:par>
                                <p:cTn id="21" presetID="18" presetClass="entr" presetSubtype="6"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2500"/>
                            </p:stCondLst>
                            <p:childTnLst>
                              <p:par>
                                <p:cTn id="29" presetID="18" presetClass="entr" presetSubtype="12"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strips(downLeft)">
                                      <p:cBhvr>
                                        <p:cTn id="3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animBg="1"/>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4294967295"/>
          </p:nvPr>
        </p:nvSpPr>
        <p:spPr>
          <a:xfrm>
            <a:off x="755576" y="292863"/>
            <a:ext cx="8208912" cy="584775"/>
          </a:xfrm>
          <a:prstGeom prst="rect">
            <a:avLst/>
          </a:prstGeom>
          <a:noFill/>
          <a:effectLst/>
        </p:spPr>
        <p:txBody>
          <a:bodyPr wrap="square" rtlCol="0">
            <a:spAutoFit/>
          </a:bodyPr>
          <a:lstStyle/>
          <a:p>
            <a:pPr marL="0" indent="0">
              <a:buNone/>
            </a:pPr>
            <a:r>
              <a:rPr lang="zh-CN" altLang="en-US" dirty="0">
                <a:gradFill>
                  <a:gsLst>
                    <a:gs pos="60000">
                      <a:srgbClr val="FCCE5A"/>
                    </a:gs>
                    <a:gs pos="30000">
                      <a:schemeClr val="bg1"/>
                    </a:gs>
                    <a:gs pos="87000">
                      <a:schemeClr val="bg1"/>
                    </a:gs>
                  </a:gsLst>
                  <a:lin ang="5400000" scaled="1"/>
                </a:gradFill>
                <a:effectLst>
                  <a:outerShdw blurRad="50800" dist="50800" dir="5400000" algn="ctr" rotWithShape="0">
                    <a:srgbClr val="800000"/>
                  </a:outerShdw>
                </a:effectLst>
                <a:latin typeface="+mj-ea"/>
                <a:ea typeface="+mj-ea"/>
                <a:cs typeface="+mn-ea"/>
                <a:sym typeface="+mn-lt"/>
              </a:rPr>
              <a:t>党领导各项工作的基本方针</a:t>
            </a:r>
          </a:p>
        </p:txBody>
      </p:sp>
      <p:grpSp>
        <p:nvGrpSpPr>
          <p:cNvPr id="9" name="组合 8"/>
          <p:cNvGrpSpPr/>
          <p:nvPr/>
        </p:nvGrpSpPr>
        <p:grpSpPr>
          <a:xfrm>
            <a:off x="683568" y="2283718"/>
            <a:ext cx="3024336" cy="1512168"/>
            <a:chOff x="683568" y="2283718"/>
            <a:chExt cx="3024336" cy="1512168"/>
          </a:xfrm>
        </p:grpSpPr>
        <p:sp>
          <p:nvSpPr>
            <p:cNvPr id="8" name="五边形 7"/>
            <p:cNvSpPr/>
            <p:nvPr/>
          </p:nvSpPr>
          <p:spPr>
            <a:xfrm>
              <a:off x="683568" y="2283718"/>
              <a:ext cx="3024336" cy="1512168"/>
            </a:xfrm>
            <a:prstGeom prst="homePlate">
              <a:avLst/>
            </a:prstGeom>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0" name="TextBox 49"/>
            <p:cNvSpPr txBox="1"/>
            <p:nvPr/>
          </p:nvSpPr>
          <p:spPr>
            <a:xfrm>
              <a:off x="755576" y="2439638"/>
              <a:ext cx="2427722" cy="1200329"/>
            </a:xfrm>
            <a:prstGeom prst="rect">
              <a:avLst/>
            </a:prstGeom>
            <a:noFill/>
            <a:ln>
              <a:noFill/>
            </a:ln>
          </p:spPr>
          <p:txBody>
            <a:bodyPr wrap="square" rtlCol="0">
              <a:spAutoFit/>
            </a:bodyPr>
            <a:lstStyle/>
            <a:p>
              <a:pPr algn="ctr"/>
              <a:r>
                <a:rPr lang="zh-CN" altLang="en-US" sz="3600" b="1">
                  <a:solidFill>
                    <a:srgbClr val="FFF2CC"/>
                  </a:solidFill>
                  <a:latin typeface="+mj-ea"/>
                  <a:ea typeface="+mj-ea"/>
                  <a:cs typeface="+mn-ea"/>
                  <a:sym typeface="+mn-lt"/>
                </a:rPr>
                <a:t>各项工作</a:t>
              </a:r>
              <a:endParaRPr lang="en-US" altLang="zh-CN" sz="3600" b="1">
                <a:solidFill>
                  <a:srgbClr val="FFF2CC"/>
                </a:solidFill>
                <a:latin typeface="+mj-ea"/>
                <a:ea typeface="+mj-ea"/>
                <a:cs typeface="+mn-ea"/>
                <a:sym typeface="+mn-lt"/>
              </a:endParaRPr>
            </a:p>
            <a:p>
              <a:pPr algn="ctr"/>
              <a:r>
                <a:rPr lang="zh-CN" altLang="en-US" sz="3600" b="1">
                  <a:solidFill>
                    <a:srgbClr val="FFF2CC"/>
                  </a:solidFill>
                  <a:latin typeface="+mj-ea"/>
                  <a:ea typeface="+mj-ea"/>
                  <a:cs typeface="+mn-ea"/>
                  <a:sym typeface="+mn-lt"/>
                </a:rPr>
                <a:t>基本</a:t>
              </a:r>
              <a:r>
                <a:rPr lang="zh-CN" altLang="en-US" sz="3600" b="1" dirty="0">
                  <a:solidFill>
                    <a:srgbClr val="FFF2CC"/>
                  </a:solidFill>
                  <a:latin typeface="+mj-ea"/>
                  <a:ea typeface="+mj-ea"/>
                  <a:cs typeface="+mn-ea"/>
                  <a:sym typeface="+mn-lt"/>
                </a:rPr>
                <a:t>方针</a:t>
              </a:r>
            </a:p>
          </p:txBody>
        </p:sp>
      </p:grpSp>
      <p:grpSp>
        <p:nvGrpSpPr>
          <p:cNvPr id="5" name="组合 4"/>
          <p:cNvGrpSpPr/>
          <p:nvPr/>
        </p:nvGrpSpPr>
        <p:grpSpPr>
          <a:xfrm>
            <a:off x="4211960" y="1779662"/>
            <a:ext cx="4235287" cy="2656532"/>
            <a:chOff x="4211960" y="1779662"/>
            <a:chExt cx="4235287" cy="2656532"/>
          </a:xfrm>
        </p:grpSpPr>
        <p:sp>
          <p:nvSpPr>
            <p:cNvPr id="4" name="矩形 3"/>
            <p:cNvSpPr/>
            <p:nvPr/>
          </p:nvSpPr>
          <p:spPr>
            <a:xfrm>
              <a:off x="4211960" y="1779662"/>
              <a:ext cx="4235287" cy="535531"/>
            </a:xfrm>
            <a:prstGeom prst="rect">
              <a:avLst/>
            </a:prstGeom>
            <a:ln>
              <a:noFill/>
            </a:ln>
          </p:spPr>
          <p:txBody>
            <a:bodyPr wrap="square">
              <a:spAutoFit/>
            </a:bodyPr>
            <a:lstStyle/>
            <a:p>
              <a:pPr algn="just">
                <a:lnSpc>
                  <a:spcPct val="120000"/>
                </a:lnSpc>
              </a:pPr>
              <a:r>
                <a:rPr lang="zh-CN" altLang="en-US" sz="1200" b="1" i="1">
                  <a:solidFill>
                    <a:schemeClr val="accent1"/>
                  </a:solidFill>
                  <a:latin typeface="+mj-ea"/>
                  <a:ea typeface="+mj-ea"/>
                  <a:cs typeface="+mn-ea"/>
                  <a:sym typeface="+mn-lt"/>
                </a:rPr>
                <a:t>党章第十九</a:t>
              </a:r>
              <a:r>
                <a:rPr lang="zh-CN" altLang="en-US" sz="1200" b="1" i="1" dirty="0">
                  <a:solidFill>
                    <a:schemeClr val="accent1"/>
                  </a:solidFill>
                  <a:latin typeface="+mj-ea"/>
                  <a:ea typeface="+mj-ea"/>
                  <a:cs typeface="+mn-ea"/>
                  <a:sym typeface="+mn-lt"/>
                </a:rPr>
                <a:t>至</a:t>
              </a:r>
              <a:r>
                <a:rPr lang="zh-CN" altLang="en-US" sz="1200" b="1" i="1">
                  <a:solidFill>
                    <a:schemeClr val="accent1"/>
                  </a:solidFill>
                  <a:latin typeface="+mj-ea"/>
                  <a:ea typeface="+mj-ea"/>
                  <a:cs typeface="+mn-ea"/>
                  <a:sym typeface="+mn-lt"/>
                </a:rPr>
                <a:t>二十二自然段 </a:t>
              </a:r>
              <a:r>
                <a:rPr lang="zh-CN" altLang="en-US" sz="1200" i="1">
                  <a:solidFill>
                    <a:srgbClr val="360406"/>
                  </a:solidFill>
                  <a:latin typeface="+mj-ea"/>
                  <a:ea typeface="+mj-ea"/>
                  <a:cs typeface="+mn-ea"/>
                  <a:sym typeface="+mn-lt"/>
                </a:rPr>
                <a:t>党</a:t>
              </a:r>
              <a:r>
                <a:rPr lang="zh-CN" altLang="en-US" sz="1200" i="1" dirty="0">
                  <a:solidFill>
                    <a:srgbClr val="360406"/>
                  </a:solidFill>
                  <a:latin typeface="+mj-ea"/>
                  <a:ea typeface="+mj-ea"/>
                  <a:cs typeface="+mn-ea"/>
                  <a:sym typeface="+mn-lt"/>
                </a:rPr>
                <a:t>关于军队建设、民族工作、宗教工作、统战工作、外交工作的基本方针。</a:t>
              </a:r>
              <a:endParaRPr lang="zh-CN" altLang="zh-CN" sz="1200" i="1" dirty="0">
                <a:solidFill>
                  <a:srgbClr val="360406"/>
                </a:solidFill>
                <a:latin typeface="+mj-ea"/>
                <a:ea typeface="+mj-ea"/>
                <a:cs typeface="+mn-ea"/>
                <a:sym typeface="+mn-lt"/>
              </a:endParaRPr>
            </a:p>
          </p:txBody>
        </p:sp>
        <p:sp>
          <p:nvSpPr>
            <p:cNvPr id="2" name="矩形 1"/>
            <p:cNvSpPr/>
            <p:nvPr/>
          </p:nvSpPr>
          <p:spPr>
            <a:xfrm>
              <a:off x="4211960" y="2571068"/>
              <a:ext cx="4176464" cy="1865126"/>
            </a:xfrm>
            <a:prstGeom prst="rect">
              <a:avLst/>
            </a:prstGeom>
            <a:ln>
              <a:noFill/>
            </a:ln>
          </p:spPr>
          <p:txBody>
            <a:bodyPr wrap="square">
              <a:spAutoFit/>
            </a:bodyPr>
            <a:lstStyle/>
            <a:p>
              <a:pPr algn="just">
                <a:lnSpc>
                  <a:spcPct val="120000"/>
                </a:lnSpc>
              </a:pPr>
              <a:r>
                <a:rPr lang="zh-CN" altLang="en-US" sz="1200">
                  <a:solidFill>
                    <a:srgbClr val="360406"/>
                  </a:solidFill>
                  <a:latin typeface="+mj-ea"/>
                  <a:ea typeface="+mj-ea"/>
                  <a:cs typeface="+mn-ea"/>
                  <a:sym typeface="+mn-lt"/>
                </a:rPr>
                <a:t>党章</a:t>
              </a:r>
              <a:r>
                <a:rPr lang="zh-CN" altLang="zh-CN" sz="1200" kern="100">
                  <a:solidFill>
                    <a:srgbClr val="360406"/>
                  </a:solidFill>
                  <a:latin typeface="+mj-ea"/>
                  <a:ea typeface="+mj-ea"/>
                  <a:cs typeface="Times New Roman" panose="02020603050405020304" pitchFamily="18" charset="0"/>
                </a:rPr>
                <a:t>分别</a:t>
              </a:r>
              <a:r>
                <a:rPr lang="zh-CN" altLang="zh-CN" sz="1200" kern="100" dirty="0">
                  <a:solidFill>
                    <a:srgbClr val="360406"/>
                  </a:solidFill>
                  <a:latin typeface="+mj-ea"/>
                  <a:ea typeface="+mj-ea"/>
                  <a:cs typeface="Times New Roman" panose="02020603050405020304" pitchFamily="18" charset="0"/>
                </a:rPr>
                <a:t>对党坚持对人民军队和其他人民武装力量的领导，加强军队建设，发挥军队作用；维护和发展国内各民族的平等团结互助和谐关系，实现共同团结奋斗、共同繁荣发展；全面贯彻党的宗教工作基本方针，团结信教群众为经济社会发展作贡献；发展和壮大最广泛的爱国统一战线，完成祖国统一大业；积极发展对外关系，努力为我国的改革开放和现代化建设争取有利的国际环境，推动建设持久和平、共同繁荣的和谐世界等方面的基本原则和方针作了明确规定。</a:t>
              </a:r>
              <a:endParaRPr lang="zh-CN" altLang="zh-CN" sz="1200" kern="100" dirty="0">
                <a:solidFill>
                  <a:srgbClr val="360406"/>
                </a:solidFill>
                <a:effectLst/>
                <a:latin typeface="+mj-ea"/>
                <a:ea typeface="+mj-ea"/>
                <a:cs typeface="Times New Roman" panose="02020603050405020304" pitchFamily="18" charset="0"/>
              </a:endParaRPr>
            </a:p>
          </p:txBody>
        </p:sp>
      </p:grpSp>
      <p:sp>
        <p:nvSpPr>
          <p:cNvPr id="10" name="双括号 9"/>
          <p:cNvSpPr/>
          <p:nvPr/>
        </p:nvSpPr>
        <p:spPr>
          <a:xfrm>
            <a:off x="4067944" y="1491630"/>
            <a:ext cx="4680520" cy="3312368"/>
          </a:xfrm>
          <a:prstGeom prst="bracketPair">
            <a:avLst>
              <a:gd name="adj" fmla="val 12641"/>
            </a:avLst>
          </a:prstGeom>
          <a:ln w="19050">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par>
                          <p:cTn id="10" fill="hold">
                            <p:stCondLst>
                              <p:cond delay="500"/>
                            </p:stCondLst>
                            <p:childTnLst>
                              <p:par>
                                <p:cTn id="11" presetID="2" presetClass="entr" presetSubtype="8"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0-#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17" presetClass="entr" presetSubtype="10"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strVal val="#ppt_h"/>
                                          </p:val>
                                        </p:tav>
                                        <p:tav tm="100000">
                                          <p:val>
                                            <p:strVal val="#ppt_h"/>
                                          </p:val>
                                        </p:tav>
                                      </p:tavLst>
                                    </p:anim>
                                  </p:childTnLst>
                                </p:cTn>
                              </p:par>
                            </p:childTnLst>
                          </p:cTn>
                        </p:par>
                        <p:par>
                          <p:cTn id="20" fill="hold">
                            <p:stCondLst>
                              <p:cond delay="1500"/>
                            </p:stCondLst>
                            <p:childTnLst>
                              <p:par>
                                <p:cTn id="21" presetID="22" presetClass="entr" presetSubtype="1"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up)">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4294967295"/>
          </p:nvPr>
        </p:nvSpPr>
        <p:spPr>
          <a:xfrm>
            <a:off x="755576" y="292863"/>
            <a:ext cx="4577302" cy="584775"/>
          </a:xfrm>
          <a:prstGeom prst="rect">
            <a:avLst/>
          </a:prstGeom>
          <a:noFill/>
          <a:effectLst/>
        </p:spPr>
        <p:txBody>
          <a:bodyPr wrap="square" rtlCol="0">
            <a:spAutoFit/>
          </a:bodyPr>
          <a:lstStyle/>
          <a:p>
            <a:pPr marL="0" indent="0">
              <a:buNone/>
            </a:pPr>
            <a:r>
              <a:rPr lang="zh-CN" altLang="en-US" dirty="0">
                <a:gradFill>
                  <a:gsLst>
                    <a:gs pos="60000">
                      <a:srgbClr val="FCCE5A"/>
                    </a:gs>
                    <a:gs pos="30000">
                      <a:schemeClr val="bg1"/>
                    </a:gs>
                    <a:gs pos="87000">
                      <a:schemeClr val="bg1"/>
                    </a:gs>
                  </a:gsLst>
                  <a:lin ang="5400000" scaled="1"/>
                </a:gradFill>
                <a:effectLst>
                  <a:outerShdw blurRad="50800" dist="50800" dir="5400000" algn="ctr" rotWithShape="0">
                    <a:srgbClr val="800000"/>
                  </a:outerShdw>
                </a:effectLst>
                <a:latin typeface="+mj-ea"/>
                <a:ea typeface="+mj-ea"/>
                <a:cs typeface="+mn-ea"/>
                <a:sym typeface="+mn-lt"/>
              </a:rPr>
              <a:t>党的建设</a:t>
            </a:r>
          </a:p>
        </p:txBody>
      </p:sp>
      <p:sp>
        <p:nvSpPr>
          <p:cNvPr id="4" name="矩形 3"/>
          <p:cNvSpPr/>
          <p:nvPr/>
        </p:nvSpPr>
        <p:spPr>
          <a:xfrm>
            <a:off x="539552" y="2205086"/>
            <a:ext cx="2160240" cy="1643527"/>
          </a:xfrm>
          <a:prstGeom prst="rect">
            <a:avLst/>
          </a:prstGeom>
          <a:ln>
            <a:noFill/>
          </a:ln>
        </p:spPr>
        <p:txBody>
          <a:bodyPr wrap="square">
            <a:spAutoFit/>
          </a:bodyPr>
          <a:lstStyle/>
          <a:p>
            <a:pPr algn="just">
              <a:lnSpc>
                <a:spcPct val="120000"/>
              </a:lnSpc>
            </a:pPr>
            <a:r>
              <a:rPr lang="zh-CN" altLang="en-US" sz="1400" b="1" i="1">
                <a:solidFill>
                  <a:schemeClr val="accent1"/>
                </a:solidFill>
                <a:latin typeface="+mj-ea"/>
                <a:ea typeface="+mj-ea"/>
                <a:cs typeface="+mn-ea"/>
                <a:sym typeface="+mn-lt"/>
              </a:rPr>
              <a:t>党章第二十三</a:t>
            </a:r>
            <a:r>
              <a:rPr lang="zh-CN" altLang="en-US" sz="1400" b="1" i="1" dirty="0">
                <a:solidFill>
                  <a:schemeClr val="accent1"/>
                </a:solidFill>
                <a:latin typeface="+mj-ea"/>
                <a:ea typeface="+mj-ea"/>
                <a:cs typeface="+mn-ea"/>
                <a:sym typeface="+mn-lt"/>
              </a:rPr>
              <a:t>至</a:t>
            </a:r>
            <a:r>
              <a:rPr lang="zh-CN" altLang="en-US" sz="1400" b="1" i="1">
                <a:solidFill>
                  <a:schemeClr val="accent1"/>
                </a:solidFill>
                <a:latin typeface="+mj-ea"/>
                <a:ea typeface="+mj-ea"/>
                <a:cs typeface="+mn-ea"/>
                <a:sym typeface="+mn-lt"/>
              </a:rPr>
              <a:t>二十七自然段 </a:t>
            </a:r>
            <a:r>
              <a:rPr lang="zh-CN" altLang="en-US" sz="1400" i="1">
                <a:solidFill>
                  <a:srgbClr val="360406"/>
                </a:solidFill>
                <a:latin typeface="+mj-ea"/>
                <a:ea typeface="+mj-ea"/>
                <a:cs typeface="+mn-ea"/>
                <a:sym typeface="+mn-lt"/>
              </a:rPr>
              <a:t>主要</a:t>
            </a:r>
            <a:r>
              <a:rPr lang="zh-CN" altLang="en-US" sz="1400" i="1" dirty="0">
                <a:solidFill>
                  <a:srgbClr val="360406"/>
                </a:solidFill>
                <a:latin typeface="+mj-ea"/>
                <a:ea typeface="+mj-ea"/>
                <a:cs typeface="+mn-ea"/>
                <a:sym typeface="+mn-lt"/>
              </a:rPr>
              <a:t>围绕领导全国各族人民实现社会主义现代化的宏伟目标，明确了加强和改进党的建设的基本方针和目标任务</a:t>
            </a:r>
            <a:endParaRPr lang="zh-CN" altLang="zh-CN" sz="1400" i="1" dirty="0">
              <a:solidFill>
                <a:srgbClr val="360406"/>
              </a:solidFill>
              <a:latin typeface="+mj-ea"/>
              <a:ea typeface="+mj-ea"/>
              <a:cs typeface="+mn-ea"/>
              <a:sym typeface="+mn-lt"/>
            </a:endParaRPr>
          </a:p>
        </p:txBody>
      </p:sp>
      <p:sp>
        <p:nvSpPr>
          <p:cNvPr id="7" name="矩形 6"/>
          <p:cNvSpPr/>
          <p:nvPr/>
        </p:nvSpPr>
        <p:spPr>
          <a:xfrm>
            <a:off x="5724128" y="2076925"/>
            <a:ext cx="3126479" cy="2292935"/>
          </a:xfrm>
          <a:prstGeom prst="rect">
            <a:avLst/>
          </a:prstGeom>
          <a:ln>
            <a:noFill/>
          </a:ln>
        </p:spPr>
        <p:txBody>
          <a:bodyPr wrap="square">
            <a:spAutoFit/>
          </a:bodyPr>
          <a:lstStyle/>
          <a:p>
            <a:r>
              <a:rPr lang="zh-CN" altLang="zh-CN" sz="1100" dirty="0">
                <a:solidFill>
                  <a:srgbClr val="360406"/>
                </a:solidFill>
                <a:latin typeface="+mj-ea"/>
                <a:ea typeface="+mj-ea"/>
                <a:cs typeface="+mn-ea"/>
                <a:sym typeface="+mn-lt"/>
              </a:rPr>
              <a:t>紧密围绕党的基本路线，加强党的执政能力建设、先进性和纯洁性建设，以改革创新精神全面推进党的建设新的伟大工程，整体推进党的思想建设、组织建设、作风建设、反腐倡廉建设、制度建设，全面提高党的建设科学化水平。坚持立党为公、执政为民，坚持党要管党、从严治党，发扬党的优良传统和作风，不断提高党的领导水平和执政水平，提高拒腐防变和抵御风险的能力，不断增强党的阶级基础和扩大党的群众基础，不断提高党的创造力、凝聚力、战斗力，建设学习型、服务型、创新型的马克思主义执政党，使我们党始终走在时代前列，成为领导全国人民沿着中国特色社会主义道路不断前进的坚强核心。</a:t>
            </a:r>
            <a:endParaRPr lang="zh-CN" altLang="en-US" sz="1100" dirty="0">
              <a:solidFill>
                <a:srgbClr val="360406"/>
              </a:solidFill>
              <a:latin typeface="+mj-ea"/>
              <a:ea typeface="+mj-ea"/>
              <a:cs typeface="+mn-ea"/>
              <a:sym typeface="+mn-lt"/>
            </a:endParaRPr>
          </a:p>
        </p:txBody>
      </p:sp>
      <p:grpSp>
        <p:nvGrpSpPr>
          <p:cNvPr id="9" name="组合 8"/>
          <p:cNvGrpSpPr/>
          <p:nvPr/>
        </p:nvGrpSpPr>
        <p:grpSpPr>
          <a:xfrm>
            <a:off x="-3868609" y="-5244132"/>
            <a:ext cx="16830694" cy="17176922"/>
            <a:chOff x="-3868609" y="-5325371"/>
            <a:chExt cx="16830694" cy="17176922"/>
          </a:xfrm>
        </p:grpSpPr>
        <p:sp>
          <p:nvSpPr>
            <p:cNvPr id="6" name="弧形 5"/>
            <p:cNvSpPr/>
            <p:nvPr/>
          </p:nvSpPr>
          <p:spPr>
            <a:xfrm rot="18744151">
              <a:off x="-4848571" y="2083876"/>
              <a:ext cx="9697142" cy="7737218"/>
            </a:xfrm>
            <a:prstGeom prst="arc">
              <a:avLst>
                <a:gd name="adj1" fmla="val 18862218"/>
                <a:gd name="adj2" fmla="val 0"/>
              </a:avLst>
            </a:prstGeom>
            <a:ln w="19050">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9" name="弧形 18"/>
            <p:cNvSpPr/>
            <p:nvPr/>
          </p:nvSpPr>
          <p:spPr>
            <a:xfrm rot="6969590">
              <a:off x="-2915846" y="-4160538"/>
              <a:ext cx="9697142" cy="7737218"/>
            </a:xfrm>
            <a:prstGeom prst="arc">
              <a:avLst>
                <a:gd name="adj1" fmla="val 18862218"/>
                <a:gd name="adj2" fmla="val 0"/>
              </a:avLst>
            </a:prstGeom>
            <a:ln w="19050">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8" name="弧形 27"/>
            <p:cNvSpPr/>
            <p:nvPr/>
          </p:nvSpPr>
          <p:spPr>
            <a:xfrm rot="17219949">
              <a:off x="1972591" y="2277142"/>
              <a:ext cx="10650739" cy="8498080"/>
            </a:xfrm>
            <a:prstGeom prst="arc">
              <a:avLst>
                <a:gd name="adj1" fmla="val 18862218"/>
                <a:gd name="adj2" fmla="val 197425"/>
              </a:avLst>
            </a:prstGeom>
            <a:ln w="19050">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9" name="弧形 28"/>
            <p:cNvSpPr/>
            <p:nvPr/>
          </p:nvSpPr>
          <p:spPr>
            <a:xfrm rot="7959343">
              <a:off x="3387675" y="-4249041"/>
              <a:ext cx="10650739" cy="8498080"/>
            </a:xfrm>
            <a:prstGeom prst="arc">
              <a:avLst>
                <a:gd name="adj1" fmla="val 18605768"/>
                <a:gd name="adj2" fmla="val 197425"/>
              </a:avLst>
            </a:prstGeom>
            <a:ln w="19050">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nvGrpSpPr>
          <p:cNvPr id="5" name="组合 4"/>
          <p:cNvGrpSpPr/>
          <p:nvPr/>
        </p:nvGrpSpPr>
        <p:grpSpPr>
          <a:xfrm>
            <a:off x="3059832" y="2004917"/>
            <a:ext cx="2160240" cy="2160240"/>
            <a:chOff x="3131840" y="1923678"/>
            <a:chExt cx="2160240" cy="2160240"/>
          </a:xfrm>
        </p:grpSpPr>
        <p:sp>
          <p:nvSpPr>
            <p:cNvPr id="15" name="椭圆 14"/>
            <p:cNvSpPr/>
            <p:nvPr/>
          </p:nvSpPr>
          <p:spPr>
            <a:xfrm>
              <a:off x="3131840" y="1923678"/>
              <a:ext cx="2160240" cy="2160240"/>
            </a:xfrm>
            <a:prstGeom prst="ellipse">
              <a:avLst/>
            </a:prstGeom>
            <a:solidFill>
              <a:srgbClr val="9B0D1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pic>
          <p:nvPicPr>
            <p:cNvPr id="16" name="Picture 3" descr="G:\文件临时存放区\56bOOOPIC31\图片\image 2416.png"/>
            <p:cNvPicPr>
              <a:picLocks noChangeAspect="1" noChangeArrowheads="1"/>
            </p:cNvPicPr>
            <p:nvPr/>
          </p:nvPicPr>
          <p:blipFill>
            <a:blip r:embed="rId3" cstate="email">
              <a:extLst>
                <a:ext uri="{BEBA8EAE-BF5A-486C-A8C5-ECC9F3942E4B}">
                  <a14:imgProps xmlns:a14="http://schemas.microsoft.com/office/drawing/2010/main">
                    <a14:imgLayer r:embed="rId4">
                      <a14:imgEffect>
                        <a14:brightnessContrast bright="20000"/>
                      </a14:imgEffect>
                    </a14:imgLayer>
                  </a14:imgProps>
                </a:ext>
              </a:extLst>
            </a:blip>
            <a:srcRect/>
            <a:stretch>
              <a:fillRect/>
            </a:stretch>
          </p:blipFill>
          <p:spPr bwMode="auto">
            <a:xfrm>
              <a:off x="3660279" y="2173610"/>
              <a:ext cx="1008112" cy="1248508"/>
            </a:xfrm>
            <a:prstGeom prst="rect">
              <a:avLst/>
            </a:prstGeom>
            <a:noFill/>
            <a:extLst>
              <a:ext uri="{909E8E84-426E-40DD-AFC4-6F175D3DCCD1}">
                <a14:hiddenFill xmlns:a14="http://schemas.microsoft.com/office/drawing/2010/main">
                  <a:solidFill>
                    <a:srgbClr val="FFFFFF"/>
                  </a:solidFill>
                </a14:hiddenFill>
              </a:ext>
            </a:extLst>
          </p:spPr>
        </p:pic>
        <p:sp>
          <p:nvSpPr>
            <p:cNvPr id="17" name="文本框 16"/>
            <p:cNvSpPr txBox="1"/>
            <p:nvPr/>
          </p:nvSpPr>
          <p:spPr>
            <a:xfrm>
              <a:off x="3347864" y="3147814"/>
              <a:ext cx="1723549" cy="553998"/>
            </a:xfrm>
            <a:prstGeom prst="rect">
              <a:avLst/>
            </a:prstGeom>
            <a:noFill/>
          </p:spPr>
          <p:txBody>
            <a:bodyPr wrap="none" rtlCol="0">
              <a:spAutoFit/>
            </a:bodyPr>
            <a:lstStyle/>
            <a:p>
              <a:pPr algn="ctr"/>
              <a:r>
                <a:rPr lang="zh-CN" altLang="en-US" sz="3000" b="1">
                  <a:solidFill>
                    <a:srgbClr val="FFF2CC"/>
                  </a:solidFill>
                </a:rPr>
                <a:t>党的建设</a:t>
              </a:r>
            </a:p>
          </p:txBody>
        </p:sp>
      </p:grp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par>
                          <p:cTn id="10" fill="hold">
                            <p:stCondLst>
                              <p:cond delay="500"/>
                            </p:stCondLst>
                            <p:childTnLst>
                              <p:par>
                                <p:cTn id="11" presetID="23" presetClass="entr" presetSubtype="36"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strVal val="(6*min(max(#ppt_w*#ppt_h,.3),1)-7.4)/-.7*#ppt_w"/>
                                          </p:val>
                                        </p:tav>
                                        <p:tav tm="100000">
                                          <p:val>
                                            <p:strVal val="#ppt_w"/>
                                          </p:val>
                                        </p:tav>
                                      </p:tavLst>
                                    </p:anim>
                                    <p:anim calcmode="lin" valueType="num">
                                      <p:cBhvr>
                                        <p:cTn id="14" dur="500" fill="hold"/>
                                        <p:tgtEl>
                                          <p:spTgt spid="5"/>
                                        </p:tgtEl>
                                        <p:attrNameLst>
                                          <p:attrName>ppt_h</p:attrName>
                                        </p:attrNameLst>
                                      </p:cBhvr>
                                      <p:tavLst>
                                        <p:tav tm="0">
                                          <p:val>
                                            <p:strVal val="(6*min(max(#ppt_w*#ppt_h,.3),1)-7.4)/-.7*#ppt_h"/>
                                          </p:val>
                                        </p:tav>
                                        <p:tav tm="100000">
                                          <p:val>
                                            <p:strVal val="#ppt_h"/>
                                          </p:val>
                                        </p:tav>
                                      </p:tavLst>
                                    </p:anim>
                                    <p:anim calcmode="lin" valueType="num">
                                      <p:cBhvr>
                                        <p:cTn id="15" dur="500" fill="hold"/>
                                        <p:tgtEl>
                                          <p:spTgt spid="5"/>
                                        </p:tgtEl>
                                        <p:attrNameLst>
                                          <p:attrName>ppt_x</p:attrName>
                                        </p:attrNameLst>
                                      </p:cBhvr>
                                      <p:tavLst>
                                        <p:tav tm="0">
                                          <p:val>
                                            <p:fltVal val="0.5"/>
                                          </p:val>
                                        </p:tav>
                                        <p:tav tm="100000">
                                          <p:val>
                                            <p:strVal val="#ppt_x"/>
                                          </p:val>
                                        </p:tav>
                                      </p:tavLst>
                                    </p:anim>
                                    <p:anim calcmode="lin" valueType="num">
                                      <p:cBhvr>
                                        <p:cTn id="16" dur="500" fill="hold"/>
                                        <p:tgtEl>
                                          <p:spTgt spid="5"/>
                                        </p:tgtEl>
                                        <p:attrNameLst>
                                          <p:attrName>ppt_y</p:attrName>
                                        </p:attrNameLst>
                                      </p:cBhvr>
                                      <p:tavLst>
                                        <p:tav tm="0">
                                          <p:val>
                                            <p:strVal val="1+(6*min(max(#ppt_w*#ppt_h,.3),1)-7.4)/-.7*#ppt_h/2"/>
                                          </p:val>
                                        </p:tav>
                                        <p:tav tm="100000">
                                          <p:val>
                                            <p:strVal val="#ppt_y"/>
                                          </p:val>
                                        </p:tav>
                                      </p:tavLst>
                                    </p:anim>
                                  </p:childTnLst>
                                </p:cTn>
                              </p:par>
                            </p:childTnLst>
                          </p:cTn>
                        </p:par>
                        <p:par>
                          <p:cTn id="17" fill="hold">
                            <p:stCondLst>
                              <p:cond delay="1000"/>
                            </p:stCondLst>
                            <p:childTnLst>
                              <p:par>
                                <p:cTn id="18" presetID="16" presetClass="entr" presetSubtype="37"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childTnLst>
                          </p:cTn>
                        </p:par>
                        <p:par>
                          <p:cTn id="21" fill="hold">
                            <p:stCondLst>
                              <p:cond delay="2000"/>
                            </p:stCondLst>
                            <p:childTnLst>
                              <p:par>
                                <p:cTn id="22" presetID="18" presetClass="entr" presetSubtype="6"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strips(downRight)">
                                      <p:cBhvr>
                                        <p:cTn id="24" dur="500"/>
                                        <p:tgtEl>
                                          <p:spTgt spid="4"/>
                                        </p:tgtEl>
                                      </p:cBhvr>
                                    </p:animEffect>
                                  </p:childTnLst>
                                </p:cTn>
                              </p:par>
                            </p:childTnLst>
                          </p:cTn>
                        </p:par>
                        <p:par>
                          <p:cTn id="25" fill="hold">
                            <p:stCondLst>
                              <p:cond delay="2500"/>
                            </p:stCondLst>
                            <p:childTnLst>
                              <p:par>
                                <p:cTn id="26" presetID="18" presetClass="entr" presetSubtype="6"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strips(downRight)">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4294967295"/>
          </p:nvPr>
        </p:nvSpPr>
        <p:spPr>
          <a:xfrm>
            <a:off x="755576" y="292863"/>
            <a:ext cx="8388424" cy="584775"/>
          </a:xfrm>
          <a:prstGeom prst="rect">
            <a:avLst/>
          </a:prstGeom>
          <a:noFill/>
          <a:effectLst/>
        </p:spPr>
        <p:txBody>
          <a:bodyPr wrap="square" rtlCol="0">
            <a:spAutoFit/>
          </a:bodyPr>
          <a:lstStyle/>
          <a:p>
            <a:pPr marL="0" indent="0">
              <a:buNone/>
            </a:pPr>
            <a:r>
              <a:rPr lang="zh-CN" altLang="en-US" dirty="0">
                <a:gradFill>
                  <a:gsLst>
                    <a:gs pos="60000">
                      <a:srgbClr val="FCCE5A"/>
                    </a:gs>
                    <a:gs pos="30000">
                      <a:schemeClr val="bg1"/>
                    </a:gs>
                    <a:gs pos="87000">
                      <a:schemeClr val="bg1"/>
                    </a:gs>
                  </a:gsLst>
                  <a:lin ang="5400000" scaled="1"/>
                </a:gradFill>
                <a:effectLst>
                  <a:outerShdw blurRad="50800" dist="50800" dir="5400000" algn="ctr" rotWithShape="0">
                    <a:srgbClr val="800000"/>
                  </a:outerShdw>
                </a:effectLst>
                <a:latin typeface="+mj-ea"/>
                <a:ea typeface="+mj-ea"/>
                <a:cs typeface="+mn-ea"/>
                <a:sym typeface="+mn-lt"/>
              </a:rPr>
              <a:t>党的建设的四项基本要求</a:t>
            </a:r>
          </a:p>
        </p:txBody>
      </p:sp>
      <p:sp>
        <p:nvSpPr>
          <p:cNvPr id="4" name="矩形 3"/>
          <p:cNvSpPr/>
          <p:nvPr/>
        </p:nvSpPr>
        <p:spPr>
          <a:xfrm>
            <a:off x="683568" y="4299942"/>
            <a:ext cx="7704856" cy="609398"/>
          </a:xfrm>
          <a:prstGeom prst="rect">
            <a:avLst/>
          </a:prstGeom>
        </p:spPr>
        <p:txBody>
          <a:bodyPr wrap="square">
            <a:spAutoFit/>
          </a:bodyPr>
          <a:lstStyle/>
          <a:p>
            <a:pPr algn="just">
              <a:lnSpc>
                <a:spcPct val="120000"/>
              </a:lnSpc>
            </a:pPr>
            <a:r>
              <a:rPr lang="zh-CN" altLang="en-US" sz="1400" i="1">
                <a:solidFill>
                  <a:srgbClr val="360406"/>
                </a:solidFill>
                <a:latin typeface="+mj-ea"/>
                <a:ea typeface="+mj-ea"/>
                <a:cs typeface="+mn-ea"/>
                <a:sym typeface="+mn-lt"/>
              </a:rPr>
              <a:t>党章指出</a:t>
            </a:r>
            <a:r>
              <a:rPr lang="zh-CN" altLang="en-US" sz="1400" i="1" dirty="0">
                <a:solidFill>
                  <a:srgbClr val="360406"/>
                </a:solidFill>
                <a:latin typeface="+mj-ea"/>
                <a:ea typeface="+mj-ea"/>
                <a:cs typeface="+mn-ea"/>
                <a:sym typeface="+mn-lt"/>
              </a:rPr>
              <a:t>党的建设必须坚决实现四项基本要求，即</a:t>
            </a:r>
            <a:r>
              <a:rPr lang="zh-CN" altLang="en-US" sz="1400" i="1">
                <a:solidFill>
                  <a:srgbClr val="360406"/>
                </a:solidFill>
                <a:latin typeface="+mj-ea"/>
                <a:ea typeface="+mj-ea"/>
                <a:cs typeface="+mn-ea"/>
                <a:sym typeface="+mn-lt"/>
              </a:rPr>
              <a:t>四个坚持。</a:t>
            </a:r>
            <a:r>
              <a:rPr lang="zh-CN" altLang="en-US" sz="1400" i="1">
                <a:solidFill>
                  <a:srgbClr val="360406"/>
                </a:solidFill>
                <a:latin typeface="+mj-ea"/>
                <a:cs typeface="+mn-ea"/>
                <a:sym typeface="+mn-lt"/>
              </a:rPr>
              <a:t>这四项基本要求，是党的建设必须始终牢牢把握的着力点。</a:t>
            </a:r>
            <a:endParaRPr lang="zh-CN" altLang="zh-CN" sz="1400" i="1" dirty="0">
              <a:solidFill>
                <a:srgbClr val="360406"/>
              </a:solidFill>
              <a:latin typeface="+mj-ea"/>
              <a:ea typeface="+mj-ea"/>
              <a:cs typeface="+mn-ea"/>
              <a:sym typeface="+mn-lt"/>
            </a:endParaRPr>
          </a:p>
        </p:txBody>
      </p:sp>
      <p:sp>
        <p:nvSpPr>
          <p:cNvPr id="18" name="矩形 17"/>
          <p:cNvSpPr/>
          <p:nvPr/>
        </p:nvSpPr>
        <p:spPr>
          <a:xfrm>
            <a:off x="899592" y="1851662"/>
            <a:ext cx="2157984" cy="576072"/>
          </a:xfrm>
          <a:prstGeom prst="rect">
            <a:avLst/>
          </a:prstGeom>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dirty="0">
                <a:solidFill>
                  <a:srgbClr val="FFF2CC"/>
                </a:solidFill>
                <a:latin typeface="+mj-ea"/>
                <a:ea typeface="+mj-ea"/>
                <a:cs typeface="+mn-ea"/>
                <a:sym typeface="+mn-lt"/>
              </a:rPr>
              <a:t>坚持党的基本路线</a:t>
            </a:r>
          </a:p>
        </p:txBody>
      </p:sp>
      <p:sp>
        <p:nvSpPr>
          <p:cNvPr id="19" name="矩形 18"/>
          <p:cNvSpPr/>
          <p:nvPr/>
        </p:nvSpPr>
        <p:spPr>
          <a:xfrm>
            <a:off x="899592" y="3219814"/>
            <a:ext cx="2157984" cy="576072"/>
          </a:xfrm>
          <a:prstGeom prst="rect">
            <a:avLst/>
          </a:prstGeom>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FFF2CC"/>
                </a:solidFill>
                <a:latin typeface="+mj-ea"/>
                <a:ea typeface="+mj-ea"/>
                <a:cs typeface="+mn-ea"/>
                <a:sym typeface="+mn-lt"/>
              </a:rPr>
              <a:t>坚持解放思想，实事求是，与时俱进，求真务实</a:t>
            </a:r>
          </a:p>
        </p:txBody>
      </p:sp>
      <p:sp>
        <p:nvSpPr>
          <p:cNvPr id="20" name="矩形 19"/>
          <p:cNvSpPr/>
          <p:nvPr/>
        </p:nvSpPr>
        <p:spPr>
          <a:xfrm>
            <a:off x="6372200" y="1851662"/>
            <a:ext cx="2157984" cy="576072"/>
          </a:xfrm>
          <a:prstGeom prst="rect">
            <a:avLst/>
          </a:prstGeom>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400" dirty="0">
                <a:solidFill>
                  <a:srgbClr val="FFF2CC"/>
                </a:solidFill>
                <a:latin typeface="+mj-ea"/>
                <a:ea typeface="+mj-ea"/>
                <a:cs typeface="+mn-ea"/>
                <a:sym typeface="+mn-lt"/>
              </a:rPr>
              <a:t>坚持全心全意为人民服务</a:t>
            </a:r>
          </a:p>
        </p:txBody>
      </p:sp>
      <p:sp>
        <p:nvSpPr>
          <p:cNvPr id="21" name="矩形 20"/>
          <p:cNvSpPr/>
          <p:nvPr/>
        </p:nvSpPr>
        <p:spPr>
          <a:xfrm>
            <a:off x="6372200" y="3219814"/>
            <a:ext cx="2157984" cy="576072"/>
          </a:xfrm>
          <a:prstGeom prst="rect">
            <a:avLst/>
          </a:prstGeom>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dirty="0">
                <a:solidFill>
                  <a:srgbClr val="FFF2CC"/>
                </a:solidFill>
                <a:latin typeface="+mj-ea"/>
                <a:ea typeface="+mj-ea"/>
                <a:cs typeface="+mn-ea"/>
                <a:sym typeface="+mn-lt"/>
              </a:rPr>
              <a:t>坚持民主集中制</a:t>
            </a:r>
          </a:p>
        </p:txBody>
      </p:sp>
      <p:grpSp>
        <p:nvGrpSpPr>
          <p:cNvPr id="2" name="组合 1"/>
          <p:cNvGrpSpPr/>
          <p:nvPr/>
        </p:nvGrpSpPr>
        <p:grpSpPr>
          <a:xfrm>
            <a:off x="3635896" y="1707654"/>
            <a:ext cx="2160240" cy="2160240"/>
            <a:chOff x="3635896" y="1707654"/>
            <a:chExt cx="2160240" cy="2160240"/>
          </a:xfrm>
        </p:grpSpPr>
        <p:sp>
          <p:nvSpPr>
            <p:cNvPr id="5" name="同心圆 4"/>
            <p:cNvSpPr/>
            <p:nvPr/>
          </p:nvSpPr>
          <p:spPr>
            <a:xfrm>
              <a:off x="3635896" y="1707654"/>
              <a:ext cx="2160240" cy="2160240"/>
            </a:xfrm>
            <a:prstGeom prst="donut">
              <a:avLst>
                <a:gd name="adj" fmla="val 4873"/>
              </a:avLst>
            </a:prstGeom>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endParaRPr>
            </a:p>
          </p:txBody>
        </p:sp>
        <p:sp>
          <p:nvSpPr>
            <p:cNvPr id="7" name="矩形 6"/>
            <p:cNvSpPr/>
            <p:nvPr/>
          </p:nvSpPr>
          <p:spPr>
            <a:xfrm>
              <a:off x="3982482" y="2172221"/>
              <a:ext cx="1467068" cy="1231106"/>
            </a:xfrm>
            <a:prstGeom prst="rect">
              <a:avLst/>
            </a:prstGeom>
          </p:spPr>
          <p:txBody>
            <a:bodyPr wrap="none">
              <a:spAutoFit/>
            </a:bodyPr>
            <a:lstStyle/>
            <a:p>
              <a:pPr algn="ctr"/>
              <a:r>
                <a:rPr lang="zh-CN" altLang="en-US" sz="5000">
                  <a:solidFill>
                    <a:srgbClr val="9B0D13"/>
                  </a:solidFill>
                </a:rPr>
                <a:t>四项</a:t>
              </a:r>
              <a:endParaRPr lang="en-US" altLang="zh-CN" sz="5000">
                <a:solidFill>
                  <a:srgbClr val="9B0D13"/>
                </a:solidFill>
              </a:endParaRPr>
            </a:p>
            <a:p>
              <a:pPr algn="ctr"/>
              <a:r>
                <a:rPr lang="zh-CN" altLang="en-US" sz="2400" b="1">
                  <a:solidFill>
                    <a:srgbClr val="9B0D13"/>
                  </a:solidFill>
                </a:rPr>
                <a:t>基本要求</a:t>
              </a:r>
            </a:p>
          </p:txBody>
        </p:sp>
      </p:grpSp>
      <p:cxnSp>
        <p:nvCxnSpPr>
          <p:cNvPr id="15" name="直接箭头连接符 14"/>
          <p:cNvCxnSpPr>
            <a:endCxn id="18" idx="3"/>
          </p:cNvCxnSpPr>
          <p:nvPr/>
        </p:nvCxnSpPr>
        <p:spPr>
          <a:xfrm flipH="1" flipV="1">
            <a:off x="3057576" y="2139698"/>
            <a:ext cx="650328" cy="144020"/>
          </a:xfrm>
          <a:prstGeom prst="straightConnector1">
            <a:avLst/>
          </a:prstGeom>
          <a:ln w="19050">
            <a:prstDash val="sysDot"/>
            <a:tailEnd type="stealth" w="lg" len="lg"/>
          </a:ln>
        </p:spPr>
        <p:style>
          <a:lnRef idx="1">
            <a:schemeClr val="accent1"/>
          </a:lnRef>
          <a:fillRef idx="0">
            <a:schemeClr val="accent1"/>
          </a:fillRef>
          <a:effectRef idx="0">
            <a:schemeClr val="accent1"/>
          </a:effectRef>
          <a:fontRef idx="minor">
            <a:schemeClr val="tx1"/>
          </a:fontRef>
        </p:style>
      </p:cxnSp>
      <p:cxnSp>
        <p:nvCxnSpPr>
          <p:cNvPr id="17" name="直接箭头连接符 16"/>
          <p:cNvCxnSpPr>
            <a:endCxn id="20" idx="1"/>
          </p:cNvCxnSpPr>
          <p:nvPr/>
        </p:nvCxnSpPr>
        <p:spPr>
          <a:xfrm flipV="1">
            <a:off x="5724128" y="2139698"/>
            <a:ext cx="648072" cy="216028"/>
          </a:xfrm>
          <a:prstGeom prst="straightConnector1">
            <a:avLst/>
          </a:prstGeom>
          <a:ln w="19050">
            <a:prstDash val="sysDot"/>
            <a:tailEnd type="stealth" w="lg" len="lg"/>
          </a:ln>
        </p:spPr>
        <p:style>
          <a:lnRef idx="1">
            <a:schemeClr val="accent1"/>
          </a:lnRef>
          <a:fillRef idx="0">
            <a:schemeClr val="accent1"/>
          </a:fillRef>
          <a:effectRef idx="0">
            <a:schemeClr val="accent1"/>
          </a:effectRef>
          <a:fontRef idx="minor">
            <a:schemeClr val="tx1"/>
          </a:fontRef>
        </p:style>
      </p:cxnSp>
      <p:cxnSp>
        <p:nvCxnSpPr>
          <p:cNvPr id="33" name="直接箭头连接符 32"/>
          <p:cNvCxnSpPr>
            <a:endCxn id="19" idx="3"/>
          </p:cNvCxnSpPr>
          <p:nvPr/>
        </p:nvCxnSpPr>
        <p:spPr>
          <a:xfrm flipH="1">
            <a:off x="3057576" y="3291830"/>
            <a:ext cx="650328" cy="216020"/>
          </a:xfrm>
          <a:prstGeom prst="straightConnector1">
            <a:avLst/>
          </a:prstGeom>
          <a:ln w="19050">
            <a:prstDash val="sysDot"/>
            <a:tailEnd type="stealth" w="lg" len="lg"/>
          </a:ln>
        </p:spPr>
        <p:style>
          <a:lnRef idx="1">
            <a:schemeClr val="accent1"/>
          </a:lnRef>
          <a:fillRef idx="0">
            <a:schemeClr val="accent1"/>
          </a:fillRef>
          <a:effectRef idx="0">
            <a:schemeClr val="accent1"/>
          </a:effectRef>
          <a:fontRef idx="minor">
            <a:schemeClr val="tx1"/>
          </a:fontRef>
        </p:style>
      </p:cxnSp>
      <p:cxnSp>
        <p:nvCxnSpPr>
          <p:cNvPr id="35" name="直接箭头连接符 34"/>
          <p:cNvCxnSpPr>
            <a:endCxn id="21" idx="1"/>
          </p:cNvCxnSpPr>
          <p:nvPr/>
        </p:nvCxnSpPr>
        <p:spPr>
          <a:xfrm>
            <a:off x="5724128" y="3219822"/>
            <a:ext cx="648072" cy="288028"/>
          </a:xfrm>
          <a:prstGeom prst="straightConnector1">
            <a:avLst/>
          </a:prstGeom>
          <a:ln w="19050">
            <a:prstDash val="sysDot"/>
            <a:tailEnd type="stealth" w="lg" len="lg"/>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childTnLst>
                          </p:cTn>
                        </p:par>
                        <p:par>
                          <p:cTn id="16" fill="hold">
                            <p:stCondLst>
                              <p:cond delay="1000"/>
                            </p:stCondLst>
                            <p:childTnLst>
                              <p:par>
                                <p:cTn id="17" presetID="22" presetClass="entr" presetSubtype="2" fill="hold"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right)">
                                      <p:cBhvr>
                                        <p:cTn id="19" dur="500"/>
                                        <p:tgtEl>
                                          <p:spTgt spid="15"/>
                                        </p:tgtEl>
                                      </p:cBhvr>
                                    </p:animEffect>
                                  </p:childTnLst>
                                </p:cTn>
                              </p:par>
                            </p:childTnLst>
                          </p:cTn>
                        </p:par>
                        <p:par>
                          <p:cTn id="20" fill="hold">
                            <p:stCondLst>
                              <p:cond delay="1500"/>
                            </p:stCondLst>
                            <p:childTnLst>
                              <p:par>
                                <p:cTn id="21" presetID="18" presetClass="entr" presetSubtype="1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strips(downLeft)">
                                      <p:cBhvr>
                                        <p:cTn id="23" dur="500"/>
                                        <p:tgtEl>
                                          <p:spTgt spid="18"/>
                                        </p:tgtEl>
                                      </p:cBhvr>
                                    </p:animEffect>
                                  </p:childTnLst>
                                </p:cTn>
                              </p:par>
                            </p:childTnLst>
                          </p:cTn>
                        </p:par>
                        <p:par>
                          <p:cTn id="24" fill="hold">
                            <p:stCondLst>
                              <p:cond delay="2000"/>
                            </p:stCondLst>
                            <p:childTnLst>
                              <p:par>
                                <p:cTn id="25" presetID="22" presetClass="entr" presetSubtype="8"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18" presetClass="entr" presetSubtype="6"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strips(downRight)">
                                      <p:cBhvr>
                                        <p:cTn id="31" dur="500"/>
                                        <p:tgtEl>
                                          <p:spTgt spid="20"/>
                                        </p:tgtEl>
                                      </p:cBhvr>
                                    </p:animEffect>
                                  </p:childTnLst>
                                </p:cTn>
                              </p:par>
                            </p:childTnLst>
                          </p:cTn>
                        </p:par>
                        <p:par>
                          <p:cTn id="32" fill="hold">
                            <p:stCondLst>
                              <p:cond delay="3000"/>
                            </p:stCondLst>
                            <p:childTnLst>
                              <p:par>
                                <p:cTn id="33" presetID="22" presetClass="entr" presetSubtype="8"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wipe(left)">
                                      <p:cBhvr>
                                        <p:cTn id="35" dur="500"/>
                                        <p:tgtEl>
                                          <p:spTgt spid="35"/>
                                        </p:tgtEl>
                                      </p:cBhvr>
                                    </p:animEffect>
                                  </p:childTnLst>
                                </p:cTn>
                              </p:par>
                            </p:childTnLst>
                          </p:cTn>
                        </p:par>
                        <p:par>
                          <p:cTn id="36" fill="hold">
                            <p:stCondLst>
                              <p:cond delay="3500"/>
                            </p:stCondLst>
                            <p:childTnLst>
                              <p:par>
                                <p:cTn id="37" presetID="18" presetClass="entr" presetSubtype="6"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strips(downRight)">
                                      <p:cBhvr>
                                        <p:cTn id="39" dur="500"/>
                                        <p:tgtEl>
                                          <p:spTgt spid="21"/>
                                        </p:tgtEl>
                                      </p:cBhvr>
                                    </p:animEffect>
                                  </p:childTnLst>
                                </p:cTn>
                              </p:par>
                            </p:childTnLst>
                          </p:cTn>
                        </p:par>
                        <p:par>
                          <p:cTn id="40" fill="hold">
                            <p:stCondLst>
                              <p:cond delay="4000"/>
                            </p:stCondLst>
                            <p:childTnLst>
                              <p:par>
                                <p:cTn id="41" presetID="22" presetClass="entr" presetSubtype="2"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wipe(right)">
                                      <p:cBhvr>
                                        <p:cTn id="43" dur="500"/>
                                        <p:tgtEl>
                                          <p:spTgt spid="33"/>
                                        </p:tgtEl>
                                      </p:cBhvr>
                                    </p:animEffect>
                                  </p:childTnLst>
                                </p:cTn>
                              </p:par>
                            </p:childTnLst>
                          </p:cTn>
                        </p:par>
                        <p:par>
                          <p:cTn id="44" fill="hold">
                            <p:stCondLst>
                              <p:cond delay="4500"/>
                            </p:stCondLst>
                            <p:childTnLst>
                              <p:par>
                                <p:cTn id="45" presetID="18" presetClass="entr" presetSubtype="12"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strips(downLeft)">
                                      <p:cBhvr>
                                        <p:cTn id="47" dur="500"/>
                                        <p:tgtEl>
                                          <p:spTgt spid="19"/>
                                        </p:tgtEl>
                                      </p:cBhvr>
                                    </p:animEffect>
                                  </p:childTnLst>
                                </p:cTn>
                              </p:par>
                              <p:par>
                                <p:cTn id="48" presetID="42" presetClass="entr" presetSubtype="0" fill="hold" grpId="0" nodeType="withEffect">
                                  <p:stCondLst>
                                    <p:cond delay="0"/>
                                  </p:stCondLst>
                                  <p:childTnLst>
                                    <p:set>
                                      <p:cBhvr>
                                        <p:cTn id="49" dur="1" fill="hold">
                                          <p:stCondLst>
                                            <p:cond delay="0"/>
                                          </p:stCondLst>
                                        </p:cTn>
                                        <p:tgtEl>
                                          <p:spTgt spid="4"/>
                                        </p:tgtEl>
                                        <p:attrNameLst>
                                          <p:attrName>style.visibility</p:attrName>
                                        </p:attrNameLst>
                                      </p:cBhvr>
                                      <p:to>
                                        <p:strVal val="visible"/>
                                      </p:to>
                                    </p:set>
                                    <p:animEffect transition="in" filter="fade">
                                      <p:cBhvr>
                                        <p:cTn id="50" dur="1000"/>
                                        <p:tgtEl>
                                          <p:spTgt spid="4"/>
                                        </p:tgtEl>
                                      </p:cBhvr>
                                    </p:animEffect>
                                    <p:anim calcmode="lin" valueType="num">
                                      <p:cBhvr>
                                        <p:cTn id="51" dur="1000" fill="hold"/>
                                        <p:tgtEl>
                                          <p:spTgt spid="4"/>
                                        </p:tgtEl>
                                        <p:attrNameLst>
                                          <p:attrName>ppt_x</p:attrName>
                                        </p:attrNameLst>
                                      </p:cBhvr>
                                      <p:tavLst>
                                        <p:tav tm="0">
                                          <p:val>
                                            <p:strVal val="#ppt_x"/>
                                          </p:val>
                                        </p:tav>
                                        <p:tav tm="100000">
                                          <p:val>
                                            <p:strVal val="#ppt_x"/>
                                          </p:val>
                                        </p:tav>
                                      </p:tavLst>
                                    </p:anim>
                                    <p:anim calcmode="lin" valueType="num">
                                      <p:cBhvr>
                                        <p:cTn id="5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18" grpId="0" animBg="1"/>
      <p:bldP spid="19" grpId="0" animBg="1"/>
      <p:bldP spid="20" grpId="0" animBg="1"/>
      <p:bldP spid="2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4294967295"/>
          </p:nvPr>
        </p:nvSpPr>
        <p:spPr>
          <a:xfrm>
            <a:off x="755576" y="292863"/>
            <a:ext cx="4577302" cy="584775"/>
          </a:xfrm>
          <a:prstGeom prst="rect">
            <a:avLst/>
          </a:prstGeom>
          <a:noFill/>
          <a:effectLst/>
        </p:spPr>
        <p:txBody>
          <a:bodyPr wrap="square" rtlCol="0">
            <a:spAutoFit/>
          </a:bodyPr>
          <a:lstStyle/>
          <a:p>
            <a:pPr marL="0" indent="0">
              <a:buNone/>
            </a:pPr>
            <a:r>
              <a:rPr lang="zh-CN" altLang="en-US" dirty="0">
                <a:gradFill>
                  <a:gsLst>
                    <a:gs pos="60000">
                      <a:srgbClr val="FCCE5A"/>
                    </a:gs>
                    <a:gs pos="30000">
                      <a:schemeClr val="bg1"/>
                    </a:gs>
                    <a:gs pos="87000">
                      <a:schemeClr val="bg1"/>
                    </a:gs>
                  </a:gsLst>
                  <a:lin ang="5400000" scaled="1"/>
                </a:gradFill>
                <a:effectLst>
                  <a:outerShdw blurRad="50800" dist="50800" dir="5400000" algn="ctr" rotWithShape="0">
                    <a:srgbClr val="800000"/>
                  </a:outerShdw>
                </a:effectLst>
                <a:latin typeface="+mj-ea"/>
                <a:ea typeface="+mj-ea"/>
                <a:cs typeface="+mn-ea"/>
                <a:sym typeface="+mn-lt"/>
              </a:rPr>
              <a:t>党的领导</a:t>
            </a:r>
          </a:p>
        </p:txBody>
      </p:sp>
      <p:grpSp>
        <p:nvGrpSpPr>
          <p:cNvPr id="10" name="组合 9"/>
          <p:cNvGrpSpPr/>
          <p:nvPr/>
        </p:nvGrpSpPr>
        <p:grpSpPr>
          <a:xfrm>
            <a:off x="2483768" y="1491630"/>
            <a:ext cx="6669757" cy="3314675"/>
            <a:chOff x="2483768" y="1491630"/>
            <a:chExt cx="6669757" cy="3314675"/>
          </a:xfrm>
        </p:grpSpPr>
        <p:sp>
          <p:nvSpPr>
            <p:cNvPr id="9" name="矩形 8"/>
            <p:cNvSpPr/>
            <p:nvPr/>
          </p:nvSpPr>
          <p:spPr>
            <a:xfrm>
              <a:off x="5292080" y="1491630"/>
              <a:ext cx="3861445" cy="3314675"/>
            </a:xfrm>
            <a:custGeom>
              <a:avLst/>
              <a:gdLst>
                <a:gd name="connsiteX0" fmla="*/ 0 w 3851920"/>
                <a:gd name="connsiteY0" fmla="*/ 0 h 1800200"/>
                <a:gd name="connsiteX1" fmla="*/ 3851920 w 3851920"/>
                <a:gd name="connsiteY1" fmla="*/ 0 h 1800200"/>
                <a:gd name="connsiteX2" fmla="*/ 3851920 w 3851920"/>
                <a:gd name="connsiteY2" fmla="*/ 1800200 h 1800200"/>
                <a:gd name="connsiteX3" fmla="*/ 0 w 3851920"/>
                <a:gd name="connsiteY3" fmla="*/ 1800200 h 1800200"/>
                <a:gd name="connsiteX4" fmla="*/ 0 w 3851920"/>
                <a:gd name="connsiteY4" fmla="*/ 0 h 1800200"/>
                <a:gd name="connsiteX0-1" fmla="*/ 0 w 3861445"/>
                <a:gd name="connsiteY0-2" fmla="*/ 695325 h 2495525"/>
                <a:gd name="connsiteX1-3" fmla="*/ 3861445 w 3861445"/>
                <a:gd name="connsiteY1-4" fmla="*/ 0 h 2495525"/>
                <a:gd name="connsiteX2-5" fmla="*/ 3851920 w 3861445"/>
                <a:gd name="connsiteY2-6" fmla="*/ 2495525 h 2495525"/>
                <a:gd name="connsiteX3-7" fmla="*/ 0 w 3861445"/>
                <a:gd name="connsiteY3-8" fmla="*/ 2495525 h 2495525"/>
                <a:gd name="connsiteX4-9" fmla="*/ 0 w 3861445"/>
                <a:gd name="connsiteY4-10" fmla="*/ 695325 h 2495525"/>
                <a:gd name="connsiteX0-11" fmla="*/ 0 w 3861445"/>
                <a:gd name="connsiteY0-12" fmla="*/ 695325 h 3314675"/>
                <a:gd name="connsiteX1-13" fmla="*/ 3861445 w 3861445"/>
                <a:gd name="connsiteY1-14" fmla="*/ 0 h 3314675"/>
                <a:gd name="connsiteX2-15" fmla="*/ 3851920 w 3861445"/>
                <a:gd name="connsiteY2-16" fmla="*/ 3314675 h 3314675"/>
                <a:gd name="connsiteX3-17" fmla="*/ 0 w 3861445"/>
                <a:gd name="connsiteY3-18" fmla="*/ 2495525 h 3314675"/>
                <a:gd name="connsiteX4-19" fmla="*/ 0 w 3861445"/>
                <a:gd name="connsiteY4-20" fmla="*/ 695325 h 331467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861445" h="3314675">
                  <a:moveTo>
                    <a:pt x="0" y="695325"/>
                  </a:moveTo>
                  <a:lnTo>
                    <a:pt x="3861445" y="0"/>
                  </a:lnTo>
                  <a:lnTo>
                    <a:pt x="3851920" y="3314675"/>
                  </a:lnTo>
                  <a:lnTo>
                    <a:pt x="0" y="2495525"/>
                  </a:lnTo>
                  <a:lnTo>
                    <a:pt x="0" y="695325"/>
                  </a:lnTo>
                  <a:close/>
                </a:path>
              </a:pathLst>
            </a:custGeom>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 name="矩形 3"/>
            <p:cNvSpPr/>
            <p:nvPr/>
          </p:nvSpPr>
          <p:spPr>
            <a:xfrm>
              <a:off x="5652120" y="2330972"/>
              <a:ext cx="3168352" cy="757130"/>
            </a:xfrm>
            <a:prstGeom prst="rect">
              <a:avLst/>
            </a:prstGeom>
          </p:spPr>
          <p:txBody>
            <a:bodyPr wrap="square">
              <a:spAutoFit/>
            </a:bodyPr>
            <a:lstStyle/>
            <a:p>
              <a:pPr>
                <a:lnSpc>
                  <a:spcPct val="120000"/>
                </a:lnSpc>
              </a:pPr>
              <a:r>
                <a:rPr lang="zh-CN" altLang="en-US" sz="1200" i="1">
                  <a:solidFill>
                    <a:srgbClr val="FFF2CC"/>
                  </a:solidFill>
                  <a:latin typeface="+mj-ea"/>
                  <a:ea typeface="+mj-ea"/>
                  <a:cs typeface="+mn-ea"/>
                  <a:sym typeface="+mn-lt"/>
                </a:rPr>
                <a:t>党章第二十八自然段 明确</a:t>
              </a:r>
              <a:r>
                <a:rPr lang="zh-CN" altLang="en-US" sz="1200" i="1" dirty="0">
                  <a:solidFill>
                    <a:srgbClr val="FFF2CC"/>
                  </a:solidFill>
                  <a:latin typeface="+mj-ea"/>
                  <a:ea typeface="+mj-ea"/>
                  <a:cs typeface="+mn-ea"/>
                  <a:sym typeface="+mn-lt"/>
                </a:rPr>
                <a:t>了党的领导的三种形态，并具体阐明了如何加强和改善党的领导问题</a:t>
              </a:r>
              <a:endParaRPr lang="zh-CN" altLang="zh-CN" sz="1200" i="1" dirty="0">
                <a:solidFill>
                  <a:srgbClr val="FFF2CC"/>
                </a:solidFill>
                <a:latin typeface="+mj-ea"/>
                <a:ea typeface="+mj-ea"/>
                <a:cs typeface="+mn-ea"/>
                <a:sym typeface="+mn-lt"/>
              </a:endParaRPr>
            </a:p>
          </p:txBody>
        </p:sp>
        <p:sp>
          <p:nvSpPr>
            <p:cNvPr id="5" name="矩形 4"/>
            <p:cNvSpPr/>
            <p:nvPr/>
          </p:nvSpPr>
          <p:spPr>
            <a:xfrm>
              <a:off x="5652120" y="3123060"/>
              <a:ext cx="3240360" cy="738664"/>
            </a:xfrm>
            <a:prstGeom prst="rect">
              <a:avLst/>
            </a:prstGeom>
          </p:spPr>
          <p:txBody>
            <a:bodyPr wrap="square">
              <a:spAutoFit/>
            </a:bodyPr>
            <a:lstStyle/>
            <a:p>
              <a:r>
                <a:rPr lang="zh-CN" altLang="zh-CN" sz="1400" b="1" dirty="0">
                  <a:solidFill>
                    <a:srgbClr val="FFF2CC"/>
                  </a:solidFill>
                  <a:latin typeface="+mj-ea"/>
                  <a:ea typeface="+mj-ea"/>
                  <a:cs typeface="+mn-ea"/>
                  <a:sym typeface="+mn-lt"/>
                </a:rPr>
                <a:t>党要适应改革开放和社会主义现代化建设的要求，坚持科学执政、民主执政、依法执政，加强和改善党的领导。</a:t>
              </a:r>
              <a:endParaRPr lang="zh-CN" altLang="en-US" sz="1400" b="1" dirty="0">
                <a:solidFill>
                  <a:srgbClr val="FFF2CC"/>
                </a:solidFill>
                <a:latin typeface="+mj-ea"/>
                <a:ea typeface="+mj-ea"/>
                <a:cs typeface="+mn-ea"/>
                <a:sym typeface="+mn-lt"/>
              </a:endParaRPr>
            </a:p>
          </p:txBody>
        </p:sp>
        <p:sp>
          <p:nvSpPr>
            <p:cNvPr id="18" name="矩形 17"/>
            <p:cNvSpPr/>
            <p:nvPr/>
          </p:nvSpPr>
          <p:spPr>
            <a:xfrm>
              <a:off x="3453428" y="2186956"/>
              <a:ext cx="1728192" cy="504056"/>
            </a:xfrm>
            <a:prstGeom prst="rect">
              <a:avLst/>
            </a:prstGeom>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zh-CN" altLang="en-US" dirty="0">
                  <a:solidFill>
                    <a:srgbClr val="FFF2CC"/>
                  </a:solidFill>
                  <a:latin typeface="+mj-ea"/>
                  <a:ea typeface="+mj-ea"/>
                  <a:cs typeface="+mn-ea"/>
                  <a:sym typeface="+mn-lt"/>
                </a:rPr>
                <a:t>政治领导</a:t>
              </a:r>
            </a:p>
          </p:txBody>
        </p:sp>
        <p:sp>
          <p:nvSpPr>
            <p:cNvPr id="19" name="矩形 18"/>
            <p:cNvSpPr/>
            <p:nvPr/>
          </p:nvSpPr>
          <p:spPr>
            <a:xfrm>
              <a:off x="3453428" y="2835028"/>
              <a:ext cx="1728192" cy="504056"/>
            </a:xfrm>
            <a:prstGeom prst="rect">
              <a:avLst/>
            </a:prstGeom>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zh-CN" altLang="en-US" dirty="0">
                  <a:solidFill>
                    <a:srgbClr val="FFF2CC"/>
                  </a:solidFill>
                  <a:latin typeface="+mj-ea"/>
                  <a:ea typeface="+mj-ea"/>
                  <a:cs typeface="+mn-ea"/>
                  <a:sym typeface="+mn-lt"/>
                </a:rPr>
                <a:t>思想领导</a:t>
              </a:r>
            </a:p>
          </p:txBody>
        </p:sp>
        <p:sp>
          <p:nvSpPr>
            <p:cNvPr id="20" name="矩形 19"/>
            <p:cNvSpPr/>
            <p:nvPr/>
          </p:nvSpPr>
          <p:spPr>
            <a:xfrm>
              <a:off x="3453428" y="3483100"/>
              <a:ext cx="1728192" cy="504056"/>
            </a:xfrm>
            <a:prstGeom prst="rect">
              <a:avLst/>
            </a:prstGeom>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zh-CN" altLang="en-US" dirty="0">
                  <a:solidFill>
                    <a:srgbClr val="FFF2CC"/>
                  </a:solidFill>
                  <a:latin typeface="+mj-ea"/>
                  <a:ea typeface="+mj-ea"/>
                  <a:cs typeface="+mn-ea"/>
                  <a:sym typeface="+mn-lt"/>
                </a:rPr>
                <a:t>组织领导</a:t>
              </a:r>
            </a:p>
          </p:txBody>
        </p:sp>
        <p:sp>
          <p:nvSpPr>
            <p:cNvPr id="8" name="矩形 7"/>
            <p:cNvSpPr/>
            <p:nvPr/>
          </p:nvSpPr>
          <p:spPr>
            <a:xfrm>
              <a:off x="2620293" y="2835028"/>
              <a:ext cx="776213" cy="504056"/>
            </a:xfrm>
            <a:custGeom>
              <a:avLst/>
              <a:gdLst>
                <a:gd name="connsiteX0" fmla="*/ 0 w 720080"/>
                <a:gd name="connsiteY0" fmla="*/ 0 h 504056"/>
                <a:gd name="connsiteX1" fmla="*/ 720080 w 720080"/>
                <a:gd name="connsiteY1" fmla="*/ 0 h 504056"/>
                <a:gd name="connsiteX2" fmla="*/ 720080 w 720080"/>
                <a:gd name="connsiteY2" fmla="*/ 504056 h 504056"/>
                <a:gd name="connsiteX3" fmla="*/ 0 w 720080"/>
                <a:gd name="connsiteY3" fmla="*/ 504056 h 504056"/>
                <a:gd name="connsiteX4" fmla="*/ 0 w 720080"/>
                <a:gd name="connsiteY4" fmla="*/ 0 h 504056"/>
                <a:gd name="connsiteX0-1" fmla="*/ 0 w 720080"/>
                <a:gd name="connsiteY0-2" fmla="*/ 60325 h 504056"/>
                <a:gd name="connsiteX1-3" fmla="*/ 720080 w 720080"/>
                <a:gd name="connsiteY1-4" fmla="*/ 0 h 504056"/>
                <a:gd name="connsiteX2-5" fmla="*/ 720080 w 720080"/>
                <a:gd name="connsiteY2-6" fmla="*/ 504056 h 504056"/>
                <a:gd name="connsiteX3-7" fmla="*/ 0 w 720080"/>
                <a:gd name="connsiteY3-8" fmla="*/ 504056 h 504056"/>
                <a:gd name="connsiteX4-9" fmla="*/ 0 w 720080"/>
                <a:gd name="connsiteY4-10" fmla="*/ 60325 h 504056"/>
                <a:gd name="connsiteX0-11" fmla="*/ 0 w 720080"/>
                <a:gd name="connsiteY0-12" fmla="*/ 60325 h 504056"/>
                <a:gd name="connsiteX1-13" fmla="*/ 720080 w 720080"/>
                <a:gd name="connsiteY1-14" fmla="*/ 0 h 504056"/>
                <a:gd name="connsiteX2-15" fmla="*/ 720080 w 720080"/>
                <a:gd name="connsiteY2-16" fmla="*/ 504056 h 504056"/>
                <a:gd name="connsiteX3-17" fmla="*/ 9525 w 720080"/>
                <a:gd name="connsiteY3-18" fmla="*/ 440556 h 504056"/>
                <a:gd name="connsiteX4-19" fmla="*/ 0 w 720080"/>
                <a:gd name="connsiteY4-20" fmla="*/ 60325 h 50405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20080" h="504056">
                  <a:moveTo>
                    <a:pt x="0" y="60325"/>
                  </a:moveTo>
                  <a:lnTo>
                    <a:pt x="720080" y="0"/>
                  </a:lnTo>
                  <a:lnTo>
                    <a:pt x="720080" y="504056"/>
                  </a:lnTo>
                  <a:lnTo>
                    <a:pt x="9525" y="440556"/>
                  </a:lnTo>
                  <a:lnTo>
                    <a:pt x="0" y="60325"/>
                  </a:lnTo>
                  <a:close/>
                </a:path>
              </a:pathLst>
            </a:custGeom>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1" name="矩形 7"/>
            <p:cNvSpPr/>
            <p:nvPr/>
          </p:nvSpPr>
          <p:spPr>
            <a:xfrm>
              <a:off x="2483768" y="2186956"/>
              <a:ext cx="912738" cy="691381"/>
            </a:xfrm>
            <a:custGeom>
              <a:avLst/>
              <a:gdLst>
                <a:gd name="connsiteX0" fmla="*/ 0 w 720080"/>
                <a:gd name="connsiteY0" fmla="*/ 0 h 504056"/>
                <a:gd name="connsiteX1" fmla="*/ 720080 w 720080"/>
                <a:gd name="connsiteY1" fmla="*/ 0 h 504056"/>
                <a:gd name="connsiteX2" fmla="*/ 720080 w 720080"/>
                <a:gd name="connsiteY2" fmla="*/ 504056 h 504056"/>
                <a:gd name="connsiteX3" fmla="*/ 0 w 720080"/>
                <a:gd name="connsiteY3" fmla="*/ 504056 h 504056"/>
                <a:gd name="connsiteX4" fmla="*/ 0 w 720080"/>
                <a:gd name="connsiteY4" fmla="*/ 0 h 504056"/>
                <a:gd name="connsiteX0-1" fmla="*/ 0 w 720080"/>
                <a:gd name="connsiteY0-2" fmla="*/ 60325 h 504056"/>
                <a:gd name="connsiteX1-3" fmla="*/ 720080 w 720080"/>
                <a:gd name="connsiteY1-4" fmla="*/ 0 h 504056"/>
                <a:gd name="connsiteX2-5" fmla="*/ 720080 w 720080"/>
                <a:gd name="connsiteY2-6" fmla="*/ 504056 h 504056"/>
                <a:gd name="connsiteX3-7" fmla="*/ 0 w 720080"/>
                <a:gd name="connsiteY3-8" fmla="*/ 504056 h 504056"/>
                <a:gd name="connsiteX4-9" fmla="*/ 0 w 720080"/>
                <a:gd name="connsiteY4-10" fmla="*/ 60325 h 504056"/>
                <a:gd name="connsiteX0-11" fmla="*/ 0 w 720080"/>
                <a:gd name="connsiteY0-12" fmla="*/ 60325 h 504056"/>
                <a:gd name="connsiteX1-13" fmla="*/ 720080 w 720080"/>
                <a:gd name="connsiteY1-14" fmla="*/ 0 h 504056"/>
                <a:gd name="connsiteX2-15" fmla="*/ 720080 w 720080"/>
                <a:gd name="connsiteY2-16" fmla="*/ 504056 h 504056"/>
                <a:gd name="connsiteX3-17" fmla="*/ 9525 w 720080"/>
                <a:gd name="connsiteY3-18" fmla="*/ 440556 h 504056"/>
                <a:gd name="connsiteX4-19" fmla="*/ 0 w 720080"/>
                <a:gd name="connsiteY4-20" fmla="*/ 60325 h 504056"/>
                <a:gd name="connsiteX0-21" fmla="*/ 40546 w 760626"/>
                <a:gd name="connsiteY0-22" fmla="*/ 60325 h 691381"/>
                <a:gd name="connsiteX1-23" fmla="*/ 760626 w 760626"/>
                <a:gd name="connsiteY1-24" fmla="*/ 0 h 691381"/>
                <a:gd name="connsiteX2-25" fmla="*/ 760626 w 760626"/>
                <a:gd name="connsiteY2-26" fmla="*/ 504056 h 691381"/>
                <a:gd name="connsiteX3-27" fmla="*/ 0 w 760626"/>
                <a:gd name="connsiteY3-28" fmla="*/ 691381 h 691381"/>
                <a:gd name="connsiteX4-29" fmla="*/ 40546 w 760626"/>
                <a:gd name="connsiteY4-30" fmla="*/ 60325 h 691381"/>
                <a:gd name="connsiteX0-31" fmla="*/ 0 w 843786"/>
                <a:gd name="connsiteY0-32" fmla="*/ 441325 h 691381"/>
                <a:gd name="connsiteX1-33" fmla="*/ 843786 w 843786"/>
                <a:gd name="connsiteY1-34" fmla="*/ 0 h 691381"/>
                <a:gd name="connsiteX2-35" fmla="*/ 843786 w 843786"/>
                <a:gd name="connsiteY2-36" fmla="*/ 504056 h 691381"/>
                <a:gd name="connsiteX3-37" fmla="*/ 83160 w 843786"/>
                <a:gd name="connsiteY3-38" fmla="*/ 691381 h 691381"/>
                <a:gd name="connsiteX4-39" fmla="*/ 0 w 843786"/>
                <a:gd name="connsiteY4-40" fmla="*/ 441325 h 691381"/>
                <a:gd name="connsiteX0-41" fmla="*/ 0 w 846731"/>
                <a:gd name="connsiteY0-42" fmla="*/ 419100 h 691381"/>
                <a:gd name="connsiteX1-43" fmla="*/ 846731 w 846731"/>
                <a:gd name="connsiteY1-44" fmla="*/ 0 h 691381"/>
                <a:gd name="connsiteX2-45" fmla="*/ 846731 w 846731"/>
                <a:gd name="connsiteY2-46" fmla="*/ 504056 h 691381"/>
                <a:gd name="connsiteX3-47" fmla="*/ 86105 w 846731"/>
                <a:gd name="connsiteY3-48" fmla="*/ 691381 h 691381"/>
                <a:gd name="connsiteX4-49" fmla="*/ 0 w 846731"/>
                <a:gd name="connsiteY4-50" fmla="*/ 419100 h 69138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46731" h="691381">
                  <a:moveTo>
                    <a:pt x="0" y="419100"/>
                  </a:moveTo>
                  <a:lnTo>
                    <a:pt x="846731" y="0"/>
                  </a:lnTo>
                  <a:lnTo>
                    <a:pt x="846731" y="504056"/>
                  </a:lnTo>
                  <a:lnTo>
                    <a:pt x="86105" y="691381"/>
                  </a:lnTo>
                  <a:lnTo>
                    <a:pt x="0" y="419100"/>
                  </a:lnTo>
                  <a:close/>
                </a:path>
              </a:pathLst>
            </a:custGeom>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2" name="矩形 7"/>
            <p:cNvSpPr/>
            <p:nvPr/>
          </p:nvSpPr>
          <p:spPr>
            <a:xfrm flipV="1">
              <a:off x="2483768" y="3297659"/>
              <a:ext cx="912738" cy="692249"/>
            </a:xfrm>
            <a:custGeom>
              <a:avLst/>
              <a:gdLst>
                <a:gd name="connsiteX0" fmla="*/ 0 w 720080"/>
                <a:gd name="connsiteY0" fmla="*/ 0 h 504056"/>
                <a:gd name="connsiteX1" fmla="*/ 720080 w 720080"/>
                <a:gd name="connsiteY1" fmla="*/ 0 h 504056"/>
                <a:gd name="connsiteX2" fmla="*/ 720080 w 720080"/>
                <a:gd name="connsiteY2" fmla="*/ 504056 h 504056"/>
                <a:gd name="connsiteX3" fmla="*/ 0 w 720080"/>
                <a:gd name="connsiteY3" fmla="*/ 504056 h 504056"/>
                <a:gd name="connsiteX4" fmla="*/ 0 w 720080"/>
                <a:gd name="connsiteY4" fmla="*/ 0 h 504056"/>
                <a:gd name="connsiteX0-1" fmla="*/ 0 w 720080"/>
                <a:gd name="connsiteY0-2" fmla="*/ 60325 h 504056"/>
                <a:gd name="connsiteX1-3" fmla="*/ 720080 w 720080"/>
                <a:gd name="connsiteY1-4" fmla="*/ 0 h 504056"/>
                <a:gd name="connsiteX2-5" fmla="*/ 720080 w 720080"/>
                <a:gd name="connsiteY2-6" fmla="*/ 504056 h 504056"/>
                <a:gd name="connsiteX3-7" fmla="*/ 0 w 720080"/>
                <a:gd name="connsiteY3-8" fmla="*/ 504056 h 504056"/>
                <a:gd name="connsiteX4-9" fmla="*/ 0 w 720080"/>
                <a:gd name="connsiteY4-10" fmla="*/ 60325 h 504056"/>
                <a:gd name="connsiteX0-11" fmla="*/ 0 w 720080"/>
                <a:gd name="connsiteY0-12" fmla="*/ 60325 h 504056"/>
                <a:gd name="connsiteX1-13" fmla="*/ 720080 w 720080"/>
                <a:gd name="connsiteY1-14" fmla="*/ 0 h 504056"/>
                <a:gd name="connsiteX2-15" fmla="*/ 720080 w 720080"/>
                <a:gd name="connsiteY2-16" fmla="*/ 504056 h 504056"/>
                <a:gd name="connsiteX3-17" fmla="*/ 9525 w 720080"/>
                <a:gd name="connsiteY3-18" fmla="*/ 440556 h 504056"/>
                <a:gd name="connsiteX4-19" fmla="*/ 0 w 720080"/>
                <a:gd name="connsiteY4-20" fmla="*/ 60325 h 504056"/>
                <a:gd name="connsiteX0-21" fmla="*/ 40546 w 760626"/>
                <a:gd name="connsiteY0-22" fmla="*/ 60325 h 691381"/>
                <a:gd name="connsiteX1-23" fmla="*/ 760626 w 760626"/>
                <a:gd name="connsiteY1-24" fmla="*/ 0 h 691381"/>
                <a:gd name="connsiteX2-25" fmla="*/ 760626 w 760626"/>
                <a:gd name="connsiteY2-26" fmla="*/ 504056 h 691381"/>
                <a:gd name="connsiteX3-27" fmla="*/ 0 w 760626"/>
                <a:gd name="connsiteY3-28" fmla="*/ 691381 h 691381"/>
                <a:gd name="connsiteX4-29" fmla="*/ 40546 w 760626"/>
                <a:gd name="connsiteY4-30" fmla="*/ 60325 h 691381"/>
                <a:gd name="connsiteX0-31" fmla="*/ 0 w 843786"/>
                <a:gd name="connsiteY0-32" fmla="*/ 441325 h 691381"/>
                <a:gd name="connsiteX1-33" fmla="*/ 843786 w 843786"/>
                <a:gd name="connsiteY1-34" fmla="*/ 0 h 691381"/>
                <a:gd name="connsiteX2-35" fmla="*/ 843786 w 843786"/>
                <a:gd name="connsiteY2-36" fmla="*/ 504056 h 691381"/>
                <a:gd name="connsiteX3-37" fmla="*/ 83160 w 843786"/>
                <a:gd name="connsiteY3-38" fmla="*/ 691381 h 691381"/>
                <a:gd name="connsiteX4-39" fmla="*/ 0 w 843786"/>
                <a:gd name="connsiteY4-40" fmla="*/ 441325 h 691381"/>
                <a:gd name="connsiteX0-41" fmla="*/ 0 w 846731"/>
                <a:gd name="connsiteY0-42" fmla="*/ 419100 h 691381"/>
                <a:gd name="connsiteX1-43" fmla="*/ 846731 w 846731"/>
                <a:gd name="connsiteY1-44" fmla="*/ 0 h 691381"/>
                <a:gd name="connsiteX2-45" fmla="*/ 846731 w 846731"/>
                <a:gd name="connsiteY2-46" fmla="*/ 504056 h 691381"/>
                <a:gd name="connsiteX3-47" fmla="*/ 86105 w 846731"/>
                <a:gd name="connsiteY3-48" fmla="*/ 691381 h 691381"/>
                <a:gd name="connsiteX4-49" fmla="*/ 0 w 846731"/>
                <a:gd name="connsiteY4-50" fmla="*/ 419100 h 69138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46731" h="691381">
                  <a:moveTo>
                    <a:pt x="0" y="419100"/>
                  </a:moveTo>
                  <a:lnTo>
                    <a:pt x="846731" y="0"/>
                  </a:lnTo>
                  <a:lnTo>
                    <a:pt x="846731" y="504056"/>
                  </a:lnTo>
                  <a:lnTo>
                    <a:pt x="86105" y="691381"/>
                  </a:lnTo>
                  <a:lnTo>
                    <a:pt x="0" y="419100"/>
                  </a:lnTo>
                  <a:close/>
                </a:path>
              </a:pathLst>
            </a:custGeom>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nvGrpSpPr>
          <p:cNvPr id="7" name="组合 6"/>
          <p:cNvGrpSpPr/>
          <p:nvPr/>
        </p:nvGrpSpPr>
        <p:grpSpPr>
          <a:xfrm>
            <a:off x="827584" y="2186956"/>
            <a:ext cx="1872208" cy="1872208"/>
            <a:chOff x="827584" y="2186956"/>
            <a:chExt cx="1872208" cy="1872208"/>
          </a:xfrm>
        </p:grpSpPr>
        <p:sp>
          <p:nvSpPr>
            <p:cNvPr id="6" name="椭圆 5"/>
            <p:cNvSpPr/>
            <p:nvPr/>
          </p:nvSpPr>
          <p:spPr>
            <a:xfrm>
              <a:off x="827584" y="2186956"/>
              <a:ext cx="1872208" cy="1872208"/>
            </a:xfrm>
            <a:prstGeom prst="ellipse">
              <a:avLst/>
            </a:prstGeom>
            <a:solidFill>
              <a:srgbClr val="360406"/>
            </a:solidFill>
            <a:ln w="76200">
              <a:solidFill>
                <a:srgbClr val="FFF2C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 name="矩形 1"/>
            <p:cNvSpPr/>
            <p:nvPr/>
          </p:nvSpPr>
          <p:spPr>
            <a:xfrm>
              <a:off x="1043608" y="2691012"/>
              <a:ext cx="1415772" cy="830997"/>
            </a:xfrm>
            <a:prstGeom prst="rect">
              <a:avLst/>
            </a:prstGeom>
          </p:spPr>
          <p:txBody>
            <a:bodyPr wrap="none">
              <a:spAutoFit/>
            </a:bodyPr>
            <a:lstStyle/>
            <a:p>
              <a:r>
                <a:rPr lang="zh-CN" altLang="zh-CN" sz="2400" b="1" dirty="0">
                  <a:solidFill>
                    <a:srgbClr val="FFF2CC"/>
                  </a:solidFill>
                  <a:latin typeface="+mj-ea"/>
                  <a:ea typeface="+mj-ea"/>
                  <a:cs typeface="+mn-ea"/>
                  <a:sym typeface="+mn-lt"/>
                </a:rPr>
                <a:t>党</a:t>
              </a:r>
              <a:r>
                <a:rPr lang="zh-CN" altLang="zh-CN" sz="2400" b="1">
                  <a:solidFill>
                    <a:srgbClr val="FFF2CC"/>
                  </a:solidFill>
                  <a:latin typeface="+mj-ea"/>
                  <a:ea typeface="+mj-ea"/>
                  <a:cs typeface="+mn-ea"/>
                  <a:sym typeface="+mn-lt"/>
                </a:rPr>
                <a:t>的领导</a:t>
              </a:r>
              <a:endParaRPr lang="en-US" altLang="zh-CN" sz="2400" b="1">
                <a:solidFill>
                  <a:srgbClr val="FFF2CC"/>
                </a:solidFill>
                <a:latin typeface="+mj-ea"/>
                <a:ea typeface="+mj-ea"/>
                <a:cs typeface="+mn-ea"/>
                <a:sym typeface="+mn-lt"/>
              </a:endParaRPr>
            </a:p>
            <a:p>
              <a:r>
                <a:rPr lang="zh-CN" altLang="en-US" sz="2400" b="1">
                  <a:solidFill>
                    <a:srgbClr val="FFF2CC"/>
                  </a:solidFill>
                  <a:latin typeface="+mj-ea"/>
                  <a:ea typeface="+mj-ea"/>
                  <a:cs typeface="+mn-ea"/>
                  <a:sym typeface="+mn-lt"/>
                </a:rPr>
                <a:t>三</a:t>
              </a:r>
              <a:r>
                <a:rPr lang="zh-CN" altLang="en-US" sz="2400" b="1" dirty="0">
                  <a:solidFill>
                    <a:srgbClr val="FFF2CC"/>
                  </a:solidFill>
                  <a:latin typeface="+mj-ea"/>
                  <a:ea typeface="+mj-ea"/>
                  <a:cs typeface="+mn-ea"/>
                  <a:sym typeface="+mn-lt"/>
                </a:rPr>
                <a:t>种形态</a:t>
              </a:r>
            </a:p>
          </p:txBody>
        </p:sp>
      </p:grp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par>
                              <p:cTn id="10" fill="hold">
                                <p:stCondLst>
                                  <p:cond delay="500"/>
                                </p:stCondLst>
                                <p:childTnLst>
                                  <p:par>
                                    <p:cTn id="11" presetID="2" presetClass="entr" presetSubtype="2" fill="hold" nodeType="afterEffect" p14:presetBounceEnd="46000">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14:bounceEnd="46000">
                                          <p:cBhvr additive="base">
                                            <p:cTn id="13" dur="500" fill="hold"/>
                                            <p:tgtEl>
                                              <p:spTgt spid="7"/>
                                            </p:tgtEl>
                                            <p:attrNameLst>
                                              <p:attrName>ppt_x</p:attrName>
                                            </p:attrNameLst>
                                          </p:cBhvr>
                                          <p:tavLst>
                                            <p:tav tm="0">
                                              <p:val>
                                                <p:strVal val="1+#ppt_w/2"/>
                                              </p:val>
                                            </p:tav>
                                            <p:tav tm="100000">
                                              <p:val>
                                                <p:strVal val="#ppt_x"/>
                                              </p:val>
                                            </p:tav>
                                          </p:tavLst>
                                        </p:anim>
                                        <p:anim calcmode="lin" valueType="num" p14:bounceEnd="46000">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2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par>
                              <p:cTn id="10" fill="hold">
                                <p:stCondLst>
                                  <p:cond delay="500"/>
                                </p:stCondLst>
                                <p:childTnLst>
                                  <p:par>
                                    <p:cTn id="11" presetID="2" presetClass="entr" presetSubtype="2"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1+#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2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2283718"/>
            <a:ext cx="6372200" cy="861774"/>
          </a:xfrm>
          <a:prstGeom prst="rect">
            <a:avLst/>
          </a:prstGeom>
        </p:spPr>
        <p:txBody>
          <a:bodyPr wrap="square">
            <a:spAutoFit/>
          </a:bodyPr>
          <a:lstStyle/>
          <a:p>
            <a:pPr algn="ctr"/>
            <a:r>
              <a:rPr lang="en-US" altLang="zh-CN" sz="5000" b="1">
                <a:gradFill>
                  <a:gsLst>
                    <a:gs pos="100000">
                      <a:srgbClr val="FFFF00"/>
                    </a:gs>
                    <a:gs pos="0">
                      <a:schemeClr val="bg1"/>
                    </a:gs>
                  </a:gsLst>
                  <a:lin ang="5400000" scaled="0"/>
                </a:gradFill>
                <a:effectLst>
                  <a:glow rad="101600">
                    <a:srgbClr val="C00000"/>
                  </a:glow>
                </a:effectLst>
                <a:latin typeface="微软雅黑" panose="020B0503020204020204" pitchFamily="34" charset="-122"/>
                <a:ea typeface="微软雅黑" panose="020B0503020204020204" pitchFamily="34" charset="-122"/>
                <a:sym typeface="+mn-lt"/>
              </a:rPr>
              <a:t>04 </a:t>
            </a:r>
            <a:r>
              <a:rPr lang="zh-CN" altLang="en-US" sz="5000" b="1">
                <a:gradFill>
                  <a:gsLst>
                    <a:gs pos="100000">
                      <a:srgbClr val="FFFF00"/>
                    </a:gs>
                    <a:gs pos="0">
                      <a:schemeClr val="bg1"/>
                    </a:gs>
                  </a:gsLst>
                  <a:lin ang="5400000" scaled="0"/>
                </a:gradFill>
                <a:effectLst>
                  <a:glow rad="101600">
                    <a:srgbClr val="C00000"/>
                  </a:glow>
                </a:effectLst>
                <a:latin typeface="微软雅黑" panose="020B0503020204020204" pitchFamily="34" charset="-122"/>
                <a:ea typeface="微软雅黑" panose="020B0503020204020204" pitchFamily="34" charset="-122"/>
                <a:sym typeface="+mn-lt"/>
              </a:rPr>
              <a:t>党章的条文</a:t>
            </a:r>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150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4294967295"/>
          </p:nvPr>
        </p:nvSpPr>
        <p:spPr>
          <a:xfrm>
            <a:off x="755576" y="292863"/>
            <a:ext cx="4577302" cy="584775"/>
          </a:xfrm>
          <a:prstGeom prst="rect">
            <a:avLst/>
          </a:prstGeom>
          <a:noFill/>
          <a:ln>
            <a:noFill/>
          </a:ln>
          <a:effectLst/>
        </p:spPr>
        <p:txBody>
          <a:bodyPr wrap="square" rtlCol="0">
            <a:spAutoFit/>
          </a:bodyPr>
          <a:lstStyle/>
          <a:p>
            <a:pPr marL="0" indent="0">
              <a:buNone/>
            </a:pPr>
            <a:r>
              <a:rPr lang="zh-CN" altLang="en-US" dirty="0">
                <a:gradFill>
                  <a:gsLst>
                    <a:gs pos="60000">
                      <a:srgbClr val="FCCE5A"/>
                    </a:gs>
                    <a:gs pos="30000">
                      <a:schemeClr val="bg1"/>
                    </a:gs>
                    <a:gs pos="87000">
                      <a:schemeClr val="bg1"/>
                    </a:gs>
                  </a:gsLst>
                  <a:lin ang="5400000" scaled="1"/>
                </a:gradFill>
                <a:effectLst>
                  <a:outerShdw blurRad="50800" dist="50800" dir="5400000" algn="ctr" rotWithShape="0">
                    <a:srgbClr val="800000"/>
                  </a:outerShdw>
                </a:effectLst>
                <a:latin typeface="+mj-ea"/>
                <a:ea typeface="+mj-ea"/>
                <a:cs typeface="+mn-ea"/>
                <a:sym typeface="+mn-lt"/>
              </a:rPr>
              <a:t>党章的条文</a:t>
            </a:r>
          </a:p>
        </p:txBody>
      </p:sp>
      <p:sp>
        <p:nvSpPr>
          <p:cNvPr id="17" name="矩形 16"/>
          <p:cNvSpPr/>
          <p:nvPr/>
        </p:nvSpPr>
        <p:spPr>
          <a:xfrm>
            <a:off x="539552" y="1347614"/>
            <a:ext cx="8208912" cy="609398"/>
          </a:xfrm>
          <a:prstGeom prst="rect">
            <a:avLst/>
          </a:prstGeom>
          <a:ln>
            <a:noFill/>
          </a:ln>
        </p:spPr>
        <p:txBody>
          <a:bodyPr wrap="square">
            <a:spAutoFit/>
          </a:bodyPr>
          <a:lstStyle/>
          <a:p>
            <a:pPr algn="just">
              <a:lnSpc>
                <a:spcPct val="120000"/>
              </a:lnSpc>
            </a:pPr>
            <a:r>
              <a:rPr lang="zh-CN" altLang="en-US" sz="1400" i="1">
                <a:solidFill>
                  <a:srgbClr val="360406"/>
                </a:solidFill>
                <a:latin typeface="+mj-ea"/>
                <a:ea typeface="+mj-ea"/>
                <a:cs typeface="+mn-ea"/>
                <a:sym typeface="+mn-lt"/>
              </a:rPr>
              <a:t>党章条文部分</a:t>
            </a:r>
            <a:r>
              <a:rPr lang="zh-CN" altLang="en-US" sz="1400" i="1" dirty="0">
                <a:solidFill>
                  <a:srgbClr val="360406"/>
                </a:solidFill>
                <a:latin typeface="+mj-ea"/>
                <a:ea typeface="+mj-ea"/>
                <a:cs typeface="+mn-ea"/>
                <a:sym typeface="+mn-lt"/>
              </a:rPr>
              <a:t>共十一章五十三条，是每个党员、党的干部和各级党的组织必须严格遵守的行为规范。概括起来，包括以下五个方面的内容。</a:t>
            </a:r>
          </a:p>
        </p:txBody>
      </p:sp>
      <p:cxnSp>
        <p:nvCxnSpPr>
          <p:cNvPr id="5" name="直接连接符 4"/>
          <p:cNvCxnSpPr/>
          <p:nvPr/>
        </p:nvCxnSpPr>
        <p:spPr>
          <a:xfrm>
            <a:off x="0" y="3584054"/>
            <a:ext cx="9144000" cy="0"/>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395536" y="3188010"/>
            <a:ext cx="1920240" cy="1758630"/>
            <a:chOff x="395536" y="3188010"/>
            <a:chExt cx="1920240" cy="1758630"/>
          </a:xfrm>
        </p:grpSpPr>
        <p:grpSp>
          <p:nvGrpSpPr>
            <p:cNvPr id="2" name="组合 1"/>
            <p:cNvGrpSpPr/>
            <p:nvPr/>
          </p:nvGrpSpPr>
          <p:grpSpPr>
            <a:xfrm>
              <a:off x="395536" y="3188010"/>
              <a:ext cx="1920240" cy="1758630"/>
              <a:chOff x="395536" y="3188010"/>
              <a:chExt cx="1920240" cy="1758630"/>
            </a:xfrm>
          </p:grpSpPr>
          <p:sp>
            <p:nvSpPr>
              <p:cNvPr id="6" name="椭圆 5"/>
              <p:cNvSpPr/>
              <p:nvPr/>
            </p:nvSpPr>
            <p:spPr>
              <a:xfrm>
                <a:off x="899592" y="3188010"/>
                <a:ext cx="864096" cy="864096"/>
              </a:xfrm>
              <a:prstGeom prst="ellipse">
                <a:avLst/>
              </a:prstGeom>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3600">
                    <a:solidFill>
                      <a:srgbClr val="FFF2CC"/>
                    </a:solidFill>
                    <a:latin typeface="+mj-ea"/>
                    <a:ea typeface="+mj-ea"/>
                  </a:rPr>
                  <a:t>1</a:t>
                </a:r>
                <a:endParaRPr lang="zh-CN" altLang="en-US" sz="3600">
                  <a:solidFill>
                    <a:srgbClr val="FFF2CC"/>
                  </a:solidFill>
                  <a:latin typeface="+mj-ea"/>
                  <a:ea typeface="+mj-ea"/>
                </a:endParaRPr>
              </a:p>
            </p:txBody>
          </p:sp>
          <p:sp>
            <p:nvSpPr>
              <p:cNvPr id="7" name="矩形 6"/>
              <p:cNvSpPr/>
              <p:nvPr/>
            </p:nvSpPr>
            <p:spPr>
              <a:xfrm>
                <a:off x="395536" y="4577308"/>
                <a:ext cx="1920240" cy="369332"/>
              </a:xfrm>
              <a:prstGeom prst="rect">
                <a:avLst/>
              </a:prstGeom>
            </p:spPr>
            <p:txBody>
              <a:bodyPr wrap="square">
                <a:spAutoFit/>
              </a:bodyPr>
              <a:lstStyle/>
              <a:p>
                <a:r>
                  <a:rPr lang="zh-CN" altLang="en-US" b="1">
                    <a:solidFill>
                      <a:srgbClr val="360406"/>
                    </a:solidFill>
                    <a:latin typeface="+mj-ea"/>
                    <a:cs typeface="+mn-ea"/>
                    <a:sym typeface="+mn-lt"/>
                  </a:rPr>
                  <a:t>党员和党的干部</a:t>
                </a:r>
                <a:endParaRPr lang="zh-CN" altLang="en-US" b="1" dirty="0">
                  <a:solidFill>
                    <a:srgbClr val="360406"/>
                  </a:solidFill>
                  <a:latin typeface="+mj-ea"/>
                  <a:cs typeface="+mn-ea"/>
                  <a:sym typeface="+mn-lt"/>
                </a:endParaRPr>
              </a:p>
            </p:txBody>
          </p:sp>
        </p:grpSp>
        <p:cxnSp>
          <p:nvCxnSpPr>
            <p:cNvPr id="15" name="直接箭头连接符 14"/>
            <p:cNvCxnSpPr/>
            <p:nvPr/>
          </p:nvCxnSpPr>
          <p:spPr>
            <a:xfrm>
              <a:off x="1331640" y="4045057"/>
              <a:ext cx="0" cy="528059"/>
            </a:xfrm>
            <a:prstGeom prst="straightConnector1">
              <a:avLst/>
            </a:prstGeom>
            <a:ln w="19050">
              <a:prstDash val="sysDot"/>
              <a:tailEnd type="stealth" w="lg" len="lg"/>
            </a:ln>
          </p:spPr>
          <p:style>
            <a:lnRef idx="1">
              <a:schemeClr val="accent1"/>
            </a:lnRef>
            <a:fillRef idx="0">
              <a:schemeClr val="accent1"/>
            </a:fillRef>
            <a:effectRef idx="0">
              <a:schemeClr val="accent1"/>
            </a:effectRef>
            <a:fontRef idx="minor">
              <a:schemeClr val="tx1"/>
            </a:fontRef>
          </p:style>
        </p:cxnSp>
      </p:grpSp>
      <p:grpSp>
        <p:nvGrpSpPr>
          <p:cNvPr id="13" name="组合 12"/>
          <p:cNvGrpSpPr/>
          <p:nvPr/>
        </p:nvGrpSpPr>
        <p:grpSpPr>
          <a:xfrm>
            <a:off x="3491880" y="3188010"/>
            <a:ext cx="1920240" cy="1758630"/>
            <a:chOff x="3491880" y="3188010"/>
            <a:chExt cx="1920240" cy="1758630"/>
          </a:xfrm>
        </p:grpSpPr>
        <p:sp>
          <p:nvSpPr>
            <p:cNvPr id="31" name="椭圆 30"/>
            <p:cNvSpPr/>
            <p:nvPr/>
          </p:nvSpPr>
          <p:spPr>
            <a:xfrm>
              <a:off x="4103948" y="3188010"/>
              <a:ext cx="864096" cy="864096"/>
            </a:xfrm>
            <a:prstGeom prst="ellipse">
              <a:avLst/>
            </a:prstGeom>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3600">
                  <a:solidFill>
                    <a:srgbClr val="FFF2CC"/>
                  </a:solidFill>
                  <a:latin typeface="+mj-ea"/>
                  <a:ea typeface="+mj-ea"/>
                </a:rPr>
                <a:t>3</a:t>
              </a:r>
              <a:endParaRPr lang="zh-CN" altLang="en-US" sz="3600">
                <a:solidFill>
                  <a:srgbClr val="FFF2CC"/>
                </a:solidFill>
                <a:latin typeface="+mj-ea"/>
                <a:ea typeface="+mj-ea"/>
              </a:endParaRPr>
            </a:p>
          </p:txBody>
        </p:sp>
        <p:sp>
          <p:nvSpPr>
            <p:cNvPr id="9" name="矩形 8"/>
            <p:cNvSpPr/>
            <p:nvPr/>
          </p:nvSpPr>
          <p:spPr>
            <a:xfrm>
              <a:off x="3491880" y="4577308"/>
              <a:ext cx="1920240" cy="369332"/>
            </a:xfrm>
            <a:prstGeom prst="rect">
              <a:avLst/>
            </a:prstGeom>
          </p:spPr>
          <p:txBody>
            <a:bodyPr wrap="square">
              <a:spAutoFit/>
            </a:bodyPr>
            <a:lstStyle/>
            <a:p>
              <a:pPr algn="ctr"/>
              <a:r>
                <a:rPr lang="zh-CN" altLang="en-US" b="1">
                  <a:solidFill>
                    <a:srgbClr val="360406"/>
                  </a:solidFill>
                  <a:latin typeface="+mj-ea"/>
                  <a:cs typeface="+mn-ea"/>
                  <a:sym typeface="+mn-lt"/>
                </a:rPr>
                <a:t>党的组织体系</a:t>
              </a:r>
              <a:endParaRPr lang="zh-CN" altLang="en-US" b="1" dirty="0">
                <a:solidFill>
                  <a:srgbClr val="360406"/>
                </a:solidFill>
                <a:latin typeface="+mj-ea"/>
                <a:cs typeface="+mn-ea"/>
                <a:sym typeface="+mn-lt"/>
              </a:endParaRPr>
            </a:p>
          </p:txBody>
        </p:sp>
        <p:cxnSp>
          <p:nvCxnSpPr>
            <p:cNvPr id="46" name="直接箭头连接符 45"/>
            <p:cNvCxnSpPr/>
            <p:nvPr/>
          </p:nvCxnSpPr>
          <p:spPr>
            <a:xfrm>
              <a:off x="4499992" y="4045057"/>
              <a:ext cx="0" cy="528059"/>
            </a:xfrm>
            <a:prstGeom prst="straightConnector1">
              <a:avLst/>
            </a:prstGeom>
            <a:ln w="19050">
              <a:prstDash val="sysDot"/>
              <a:tailEnd type="stealth" w="lg" len="lg"/>
            </a:ln>
          </p:spPr>
          <p:style>
            <a:lnRef idx="1">
              <a:schemeClr val="accent1"/>
            </a:lnRef>
            <a:fillRef idx="0">
              <a:schemeClr val="accent1"/>
            </a:fillRef>
            <a:effectRef idx="0">
              <a:schemeClr val="accent1"/>
            </a:effectRef>
            <a:fontRef idx="minor">
              <a:schemeClr val="tx1"/>
            </a:fontRef>
          </p:style>
        </p:cxnSp>
      </p:grpSp>
      <p:grpSp>
        <p:nvGrpSpPr>
          <p:cNvPr id="16" name="组合 15"/>
          <p:cNvGrpSpPr/>
          <p:nvPr/>
        </p:nvGrpSpPr>
        <p:grpSpPr>
          <a:xfrm>
            <a:off x="6778848" y="3188010"/>
            <a:ext cx="1920240" cy="1758630"/>
            <a:chOff x="6778848" y="3188010"/>
            <a:chExt cx="1920240" cy="1758630"/>
          </a:xfrm>
        </p:grpSpPr>
        <p:sp>
          <p:nvSpPr>
            <p:cNvPr id="33" name="椭圆 32"/>
            <p:cNvSpPr/>
            <p:nvPr/>
          </p:nvSpPr>
          <p:spPr>
            <a:xfrm>
              <a:off x="7308304" y="3188010"/>
              <a:ext cx="864096" cy="864096"/>
            </a:xfrm>
            <a:prstGeom prst="ellipse">
              <a:avLst/>
            </a:prstGeom>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3600">
                  <a:solidFill>
                    <a:srgbClr val="FFF2CC"/>
                  </a:solidFill>
                  <a:latin typeface="+mj-ea"/>
                  <a:ea typeface="+mj-ea"/>
                </a:rPr>
                <a:t>5</a:t>
              </a:r>
              <a:endParaRPr lang="zh-CN" altLang="en-US" sz="3600">
                <a:solidFill>
                  <a:srgbClr val="FFF2CC"/>
                </a:solidFill>
                <a:latin typeface="+mj-ea"/>
                <a:ea typeface="+mj-ea"/>
              </a:endParaRPr>
            </a:p>
          </p:txBody>
        </p:sp>
        <p:sp>
          <p:nvSpPr>
            <p:cNvPr id="11" name="矩形 10"/>
            <p:cNvSpPr/>
            <p:nvPr/>
          </p:nvSpPr>
          <p:spPr>
            <a:xfrm>
              <a:off x="6778848" y="4577308"/>
              <a:ext cx="1920240" cy="369332"/>
            </a:xfrm>
            <a:prstGeom prst="rect">
              <a:avLst/>
            </a:prstGeom>
          </p:spPr>
          <p:txBody>
            <a:bodyPr wrap="square">
              <a:spAutoFit/>
            </a:bodyPr>
            <a:lstStyle/>
            <a:p>
              <a:pPr algn="ctr"/>
              <a:r>
                <a:rPr lang="zh-CN" altLang="en-US" b="1">
                  <a:solidFill>
                    <a:srgbClr val="360406"/>
                  </a:solidFill>
                  <a:latin typeface="+mj-ea"/>
                  <a:cs typeface="+mn-ea"/>
                  <a:sym typeface="+mn-lt"/>
                </a:rPr>
                <a:t>其他</a:t>
              </a:r>
              <a:endParaRPr lang="en-US" altLang="zh-CN" b="1">
                <a:solidFill>
                  <a:srgbClr val="360406"/>
                </a:solidFill>
                <a:latin typeface="+mj-ea"/>
                <a:cs typeface="+mn-ea"/>
                <a:sym typeface="+mn-lt"/>
              </a:endParaRPr>
            </a:p>
          </p:txBody>
        </p:sp>
        <p:cxnSp>
          <p:nvCxnSpPr>
            <p:cNvPr id="47" name="直接箭头连接符 46"/>
            <p:cNvCxnSpPr/>
            <p:nvPr/>
          </p:nvCxnSpPr>
          <p:spPr>
            <a:xfrm>
              <a:off x="7740352" y="4045057"/>
              <a:ext cx="0" cy="528059"/>
            </a:xfrm>
            <a:prstGeom prst="straightConnector1">
              <a:avLst/>
            </a:prstGeom>
            <a:ln w="19050">
              <a:prstDash val="sysDot"/>
              <a:tailEnd type="stealth" w="lg" len="lg"/>
            </a:ln>
          </p:spPr>
          <p:style>
            <a:lnRef idx="1">
              <a:schemeClr val="accent1"/>
            </a:lnRef>
            <a:fillRef idx="0">
              <a:schemeClr val="accent1"/>
            </a:fillRef>
            <a:effectRef idx="0">
              <a:schemeClr val="accent1"/>
            </a:effectRef>
            <a:fontRef idx="minor">
              <a:schemeClr val="tx1"/>
            </a:fontRef>
          </p:style>
        </p:cxnSp>
      </p:grpSp>
      <p:grpSp>
        <p:nvGrpSpPr>
          <p:cNvPr id="12" name="组合 11"/>
          <p:cNvGrpSpPr/>
          <p:nvPr/>
        </p:nvGrpSpPr>
        <p:grpSpPr>
          <a:xfrm>
            <a:off x="1979712" y="2348885"/>
            <a:ext cx="1920240" cy="1703221"/>
            <a:chOff x="1979712" y="2348885"/>
            <a:chExt cx="1920240" cy="1703221"/>
          </a:xfrm>
        </p:grpSpPr>
        <p:sp>
          <p:nvSpPr>
            <p:cNvPr id="29" name="椭圆 28"/>
            <p:cNvSpPr/>
            <p:nvPr/>
          </p:nvSpPr>
          <p:spPr>
            <a:xfrm>
              <a:off x="2501770" y="3188010"/>
              <a:ext cx="864096" cy="864096"/>
            </a:xfrm>
            <a:prstGeom prst="ellipse">
              <a:avLst/>
            </a:prstGeom>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3600">
                  <a:solidFill>
                    <a:srgbClr val="FFF2CC"/>
                  </a:solidFill>
                  <a:latin typeface="+mj-ea"/>
                  <a:ea typeface="+mj-ea"/>
                </a:rPr>
                <a:t>2</a:t>
              </a:r>
              <a:endParaRPr lang="zh-CN" altLang="en-US" sz="3600">
                <a:solidFill>
                  <a:srgbClr val="FFF2CC"/>
                </a:solidFill>
                <a:latin typeface="+mj-ea"/>
                <a:ea typeface="+mj-ea"/>
              </a:endParaRPr>
            </a:p>
          </p:txBody>
        </p:sp>
        <p:sp>
          <p:nvSpPr>
            <p:cNvPr id="8" name="矩形 7"/>
            <p:cNvSpPr/>
            <p:nvPr/>
          </p:nvSpPr>
          <p:spPr>
            <a:xfrm>
              <a:off x="1979712" y="2348885"/>
              <a:ext cx="1920240" cy="369332"/>
            </a:xfrm>
            <a:prstGeom prst="rect">
              <a:avLst/>
            </a:prstGeom>
          </p:spPr>
          <p:txBody>
            <a:bodyPr wrap="square">
              <a:spAutoFit/>
            </a:bodyPr>
            <a:lstStyle/>
            <a:p>
              <a:pPr algn="ctr"/>
              <a:r>
                <a:rPr lang="zh-CN" altLang="en-US" b="1">
                  <a:solidFill>
                    <a:srgbClr val="360406"/>
                  </a:solidFill>
                  <a:latin typeface="+mj-ea"/>
                  <a:cs typeface="+mn-ea"/>
                  <a:sym typeface="+mn-lt"/>
                </a:rPr>
                <a:t>党的组织制度</a:t>
              </a:r>
              <a:endParaRPr lang="zh-CN" altLang="en-US" b="1" dirty="0">
                <a:solidFill>
                  <a:srgbClr val="360406"/>
                </a:solidFill>
                <a:latin typeface="+mj-ea"/>
                <a:cs typeface="+mn-ea"/>
                <a:sym typeface="+mn-lt"/>
              </a:endParaRPr>
            </a:p>
          </p:txBody>
        </p:sp>
        <p:cxnSp>
          <p:nvCxnSpPr>
            <p:cNvPr id="51" name="直接箭头连接符 50"/>
            <p:cNvCxnSpPr/>
            <p:nvPr/>
          </p:nvCxnSpPr>
          <p:spPr>
            <a:xfrm flipV="1">
              <a:off x="2915816" y="2719958"/>
              <a:ext cx="0" cy="504056"/>
            </a:xfrm>
            <a:prstGeom prst="straightConnector1">
              <a:avLst/>
            </a:prstGeom>
            <a:ln w="19050">
              <a:prstDash val="sysDot"/>
              <a:tailEnd type="stealth" w="lg" len="lg"/>
            </a:ln>
          </p:spPr>
          <p:style>
            <a:lnRef idx="1">
              <a:schemeClr val="accent1"/>
            </a:lnRef>
            <a:fillRef idx="0">
              <a:schemeClr val="accent1"/>
            </a:fillRef>
            <a:effectRef idx="0">
              <a:schemeClr val="accent1"/>
            </a:effectRef>
            <a:fontRef idx="minor">
              <a:schemeClr val="tx1"/>
            </a:fontRef>
          </p:style>
        </p:cxnSp>
      </p:grpSp>
      <p:grpSp>
        <p:nvGrpSpPr>
          <p:cNvPr id="14" name="组合 13"/>
          <p:cNvGrpSpPr/>
          <p:nvPr/>
        </p:nvGrpSpPr>
        <p:grpSpPr>
          <a:xfrm>
            <a:off x="5220072" y="2071886"/>
            <a:ext cx="1920240" cy="1980220"/>
            <a:chOff x="5220072" y="2071886"/>
            <a:chExt cx="1920240" cy="1980220"/>
          </a:xfrm>
        </p:grpSpPr>
        <p:sp>
          <p:nvSpPr>
            <p:cNvPr id="32" name="椭圆 31"/>
            <p:cNvSpPr/>
            <p:nvPr/>
          </p:nvSpPr>
          <p:spPr>
            <a:xfrm>
              <a:off x="5706126" y="3188010"/>
              <a:ext cx="864096" cy="864096"/>
            </a:xfrm>
            <a:prstGeom prst="ellipse">
              <a:avLst/>
            </a:prstGeom>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3600">
                  <a:solidFill>
                    <a:srgbClr val="FFF2CC"/>
                  </a:solidFill>
                  <a:latin typeface="+mj-ea"/>
                  <a:ea typeface="+mj-ea"/>
                </a:rPr>
                <a:t>4</a:t>
              </a:r>
              <a:endParaRPr lang="zh-CN" altLang="en-US" sz="3600">
                <a:solidFill>
                  <a:srgbClr val="FFF2CC"/>
                </a:solidFill>
                <a:latin typeface="+mj-ea"/>
                <a:ea typeface="+mj-ea"/>
              </a:endParaRPr>
            </a:p>
          </p:txBody>
        </p:sp>
        <p:sp>
          <p:nvSpPr>
            <p:cNvPr id="10" name="矩形 9"/>
            <p:cNvSpPr/>
            <p:nvPr/>
          </p:nvSpPr>
          <p:spPr>
            <a:xfrm>
              <a:off x="5220072" y="2071886"/>
              <a:ext cx="1920240" cy="646331"/>
            </a:xfrm>
            <a:prstGeom prst="rect">
              <a:avLst/>
            </a:prstGeom>
          </p:spPr>
          <p:txBody>
            <a:bodyPr wrap="square">
              <a:spAutoFit/>
            </a:bodyPr>
            <a:lstStyle/>
            <a:p>
              <a:pPr algn="ctr"/>
              <a:r>
                <a:rPr lang="zh-CN" altLang="en-US" b="1">
                  <a:solidFill>
                    <a:srgbClr val="360406"/>
                  </a:solidFill>
                  <a:latin typeface="+mj-ea"/>
                  <a:cs typeface="+mn-ea"/>
                  <a:sym typeface="+mn-lt"/>
                </a:rPr>
                <a:t>党的纪律和纪</a:t>
              </a:r>
              <a:endParaRPr lang="en-US" altLang="zh-CN" b="1">
                <a:solidFill>
                  <a:srgbClr val="360406"/>
                </a:solidFill>
                <a:latin typeface="+mj-ea"/>
                <a:cs typeface="+mn-ea"/>
                <a:sym typeface="+mn-lt"/>
              </a:endParaRPr>
            </a:p>
            <a:p>
              <a:pPr algn="ctr"/>
              <a:r>
                <a:rPr lang="zh-CN" altLang="en-US" b="1">
                  <a:solidFill>
                    <a:srgbClr val="360406"/>
                  </a:solidFill>
                  <a:latin typeface="+mj-ea"/>
                  <a:cs typeface="+mn-ea"/>
                  <a:sym typeface="+mn-lt"/>
                </a:rPr>
                <a:t>律检查机关</a:t>
              </a:r>
              <a:endParaRPr lang="zh-CN" altLang="en-US" b="1" dirty="0">
                <a:solidFill>
                  <a:srgbClr val="360406"/>
                </a:solidFill>
                <a:latin typeface="+mj-ea"/>
                <a:cs typeface="+mn-ea"/>
                <a:sym typeface="+mn-lt"/>
              </a:endParaRPr>
            </a:p>
          </p:txBody>
        </p:sp>
        <p:cxnSp>
          <p:nvCxnSpPr>
            <p:cNvPr id="52" name="直接箭头连接符 51"/>
            <p:cNvCxnSpPr/>
            <p:nvPr/>
          </p:nvCxnSpPr>
          <p:spPr>
            <a:xfrm flipV="1">
              <a:off x="6156176" y="2719958"/>
              <a:ext cx="0" cy="504056"/>
            </a:xfrm>
            <a:prstGeom prst="straightConnector1">
              <a:avLst/>
            </a:prstGeom>
            <a:ln w="19050">
              <a:prstDash val="sysDot"/>
              <a:tailEnd type="stealth" w="lg" len="lg"/>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1000"/>
                                        <p:tgtEl>
                                          <p:spTgt spid="17"/>
                                        </p:tgtEl>
                                      </p:cBhvr>
                                    </p:animEffect>
                                    <p:anim calcmode="lin" valueType="num">
                                      <p:cBhvr>
                                        <p:cTn id="14" dur="1000" fill="hold"/>
                                        <p:tgtEl>
                                          <p:spTgt spid="17"/>
                                        </p:tgtEl>
                                        <p:attrNameLst>
                                          <p:attrName>ppt_x</p:attrName>
                                        </p:attrNameLst>
                                      </p:cBhvr>
                                      <p:tavLst>
                                        <p:tav tm="0">
                                          <p:val>
                                            <p:strVal val="#ppt_x"/>
                                          </p:val>
                                        </p:tav>
                                        <p:tav tm="100000">
                                          <p:val>
                                            <p:strVal val="#ppt_x"/>
                                          </p:val>
                                        </p:tav>
                                      </p:tavLst>
                                    </p:anim>
                                    <p:anim calcmode="lin" valueType="num">
                                      <p:cBhvr>
                                        <p:cTn id="15" dur="1000" fill="hold"/>
                                        <p:tgtEl>
                                          <p:spTgt spid="17"/>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left)">
                                      <p:cBhvr>
                                        <p:cTn id="19" dur="500"/>
                                        <p:tgtEl>
                                          <p:spTgt spid="5"/>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00"/>
                                        <p:tgtEl>
                                          <p:spTgt spid="12"/>
                                        </p:tgtEl>
                                      </p:cBhvr>
                                    </p:animEffect>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up)">
                                      <p:cBhvr>
                                        <p:cTn id="31" dur="500"/>
                                        <p:tgtEl>
                                          <p:spTgt spid="13"/>
                                        </p:tgtEl>
                                      </p:cBhvr>
                                    </p:animEffect>
                                  </p:childTnLst>
                                </p:cTn>
                              </p:par>
                            </p:childTnLst>
                          </p:cTn>
                        </p:par>
                        <p:par>
                          <p:cTn id="32" fill="hold">
                            <p:stCondLst>
                              <p:cond delay="3500"/>
                            </p:stCondLst>
                            <p:childTnLst>
                              <p:par>
                                <p:cTn id="33" presetID="22" presetClass="entr" presetSubtype="4"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down)">
                                      <p:cBhvr>
                                        <p:cTn id="35" dur="500"/>
                                        <p:tgtEl>
                                          <p:spTgt spid="14"/>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a:off x="1187624" y="1275606"/>
            <a:ext cx="7128792" cy="2400657"/>
          </a:xfrm>
          <a:prstGeom prst="rect">
            <a:avLst/>
          </a:prstGeom>
        </p:spPr>
        <p:txBody>
          <a:bodyPr wrap="square">
            <a:spAutoFit/>
          </a:bodyPr>
          <a:lstStyle/>
          <a:p>
            <a:pPr>
              <a:lnSpc>
                <a:spcPct val="150000"/>
              </a:lnSpc>
            </a:pPr>
            <a:r>
              <a:rPr lang="zh-CN" altLang="en-US" sz="4000" b="1">
                <a:gradFill>
                  <a:gsLst>
                    <a:gs pos="100000">
                      <a:srgbClr val="FFFF00"/>
                    </a:gs>
                    <a:gs pos="0">
                      <a:schemeClr val="bg1"/>
                    </a:gs>
                  </a:gsLst>
                  <a:lin ang="5400000" scaled="0"/>
                </a:gradFill>
                <a:effectLst>
                  <a:glow rad="101600">
                    <a:srgbClr val="C00000"/>
                  </a:glow>
                </a:effectLst>
                <a:latin typeface="微软雅黑" panose="020B0503020204020204" pitchFamily="34" charset="-122"/>
                <a:ea typeface="微软雅黑" panose="020B0503020204020204" pitchFamily="34" charset="-122"/>
                <a:sym typeface="+mn-lt"/>
              </a:rPr>
              <a:t>认</a:t>
            </a:r>
            <a:r>
              <a:rPr lang="zh-CN" altLang="en-US" sz="2000" b="1">
                <a:gradFill>
                  <a:gsLst>
                    <a:gs pos="100000">
                      <a:srgbClr val="FFFF00"/>
                    </a:gs>
                    <a:gs pos="0">
                      <a:schemeClr val="bg1"/>
                    </a:gs>
                  </a:gsLst>
                  <a:lin ang="5400000" scaled="0"/>
                </a:gradFill>
                <a:effectLst>
                  <a:glow rad="101600">
                    <a:srgbClr val="C00000"/>
                  </a:glow>
                </a:effectLst>
                <a:latin typeface="微软雅黑" panose="020B0503020204020204" pitchFamily="34" charset="-122"/>
                <a:ea typeface="微软雅黑" panose="020B0503020204020204" pitchFamily="34" charset="-122"/>
                <a:sym typeface="+mn-lt"/>
              </a:rPr>
              <a:t>真学习党章、严格遵守党章，是加强党的建设的一项基础性经常性工作，也是全党同志的应尽义务和庄严责任，对强化全党党章意识，增强党的创造力、凝聚力、战斗力具有极为重要的作用。</a:t>
            </a:r>
          </a:p>
        </p:txBody>
      </p: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500"/>
                                  </p:stCondLst>
                                  <p:iterate type="lt">
                                    <p:tmAbs val="50"/>
                                  </p:iterate>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4294967295"/>
          </p:nvPr>
        </p:nvSpPr>
        <p:spPr>
          <a:xfrm>
            <a:off x="755576" y="292863"/>
            <a:ext cx="4577302" cy="584775"/>
          </a:xfrm>
          <a:prstGeom prst="rect">
            <a:avLst/>
          </a:prstGeom>
          <a:noFill/>
          <a:effectLst/>
        </p:spPr>
        <p:txBody>
          <a:bodyPr wrap="square" rtlCol="0">
            <a:spAutoFit/>
          </a:bodyPr>
          <a:lstStyle/>
          <a:p>
            <a:pPr marL="0" indent="0">
              <a:buNone/>
            </a:pPr>
            <a:r>
              <a:rPr lang="zh-CN" altLang="en-US" dirty="0">
                <a:gradFill>
                  <a:gsLst>
                    <a:gs pos="60000">
                      <a:srgbClr val="FCCE5A"/>
                    </a:gs>
                    <a:gs pos="30000">
                      <a:schemeClr val="bg1"/>
                    </a:gs>
                    <a:gs pos="87000">
                      <a:schemeClr val="bg1"/>
                    </a:gs>
                  </a:gsLst>
                  <a:lin ang="5400000" scaled="1"/>
                </a:gradFill>
                <a:effectLst>
                  <a:outerShdw blurRad="50800" dist="50800" dir="5400000" algn="ctr" rotWithShape="0">
                    <a:srgbClr val="800000"/>
                  </a:outerShdw>
                </a:effectLst>
                <a:latin typeface="+mj-ea"/>
                <a:ea typeface="+mj-ea"/>
                <a:cs typeface="+mn-ea"/>
                <a:sym typeface="+mn-lt"/>
              </a:rPr>
              <a:t>党章条文的主要内容</a:t>
            </a:r>
          </a:p>
        </p:txBody>
      </p:sp>
      <p:sp>
        <p:nvSpPr>
          <p:cNvPr id="22" name="矩形 21"/>
          <p:cNvSpPr/>
          <p:nvPr/>
        </p:nvSpPr>
        <p:spPr>
          <a:xfrm>
            <a:off x="611560" y="1635646"/>
            <a:ext cx="1728192" cy="576128"/>
          </a:xfrm>
          <a:prstGeom prst="rect">
            <a:avLst/>
          </a:prstGeom>
          <a:solidFill>
            <a:srgbClr val="36040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rgbClr val="FFF2CC"/>
                </a:solidFill>
                <a:latin typeface="+mj-ea"/>
                <a:ea typeface="+mj-ea"/>
                <a:cs typeface="+mn-ea"/>
                <a:sym typeface="+mn-lt"/>
              </a:rPr>
              <a:t>党员和党的干部</a:t>
            </a:r>
          </a:p>
        </p:txBody>
      </p:sp>
      <p:sp>
        <p:nvSpPr>
          <p:cNvPr id="24" name="矩形 23"/>
          <p:cNvSpPr/>
          <p:nvPr/>
        </p:nvSpPr>
        <p:spPr>
          <a:xfrm>
            <a:off x="611560" y="2265716"/>
            <a:ext cx="1728192" cy="576128"/>
          </a:xfrm>
          <a:prstGeom prst="rect">
            <a:avLst/>
          </a:prstGeom>
          <a:solidFill>
            <a:srgbClr val="36040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rgbClr val="FFF2CC"/>
                </a:solidFill>
                <a:latin typeface="+mj-ea"/>
                <a:ea typeface="+mj-ea"/>
                <a:cs typeface="+mn-ea"/>
                <a:sym typeface="+mn-lt"/>
              </a:rPr>
              <a:t>党的组织制度</a:t>
            </a:r>
          </a:p>
        </p:txBody>
      </p:sp>
      <p:sp>
        <p:nvSpPr>
          <p:cNvPr id="26" name="矩形 25"/>
          <p:cNvSpPr/>
          <p:nvPr/>
        </p:nvSpPr>
        <p:spPr>
          <a:xfrm>
            <a:off x="611560" y="2895786"/>
            <a:ext cx="1728192" cy="576128"/>
          </a:xfrm>
          <a:prstGeom prst="rect">
            <a:avLst/>
          </a:prstGeom>
          <a:solidFill>
            <a:srgbClr val="36040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rgbClr val="FFF2CC"/>
                </a:solidFill>
                <a:latin typeface="+mj-ea"/>
                <a:ea typeface="+mj-ea"/>
                <a:cs typeface="+mn-ea"/>
                <a:sym typeface="+mn-lt"/>
              </a:rPr>
              <a:t>党的组织体系</a:t>
            </a:r>
          </a:p>
        </p:txBody>
      </p:sp>
      <p:sp>
        <p:nvSpPr>
          <p:cNvPr id="30" name="矩形 29"/>
          <p:cNvSpPr/>
          <p:nvPr/>
        </p:nvSpPr>
        <p:spPr>
          <a:xfrm>
            <a:off x="611560" y="3525856"/>
            <a:ext cx="1728192" cy="576128"/>
          </a:xfrm>
          <a:prstGeom prst="rect">
            <a:avLst/>
          </a:prstGeom>
          <a:solidFill>
            <a:srgbClr val="36040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rgbClr val="FFF2CC"/>
                </a:solidFill>
                <a:latin typeface="+mj-ea"/>
                <a:ea typeface="+mj-ea"/>
                <a:cs typeface="+mn-ea"/>
                <a:sym typeface="+mn-lt"/>
              </a:rPr>
              <a:t>党的纪律和纪律检查机关</a:t>
            </a:r>
          </a:p>
        </p:txBody>
      </p:sp>
      <p:sp>
        <p:nvSpPr>
          <p:cNvPr id="33" name="矩形 32"/>
          <p:cNvSpPr/>
          <p:nvPr/>
        </p:nvSpPr>
        <p:spPr>
          <a:xfrm>
            <a:off x="611560" y="4155926"/>
            <a:ext cx="1728192" cy="576064"/>
          </a:xfrm>
          <a:prstGeom prst="rect">
            <a:avLst/>
          </a:prstGeom>
          <a:solidFill>
            <a:srgbClr val="36040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rgbClr val="FFF2CC"/>
                </a:solidFill>
                <a:latin typeface="+mj-ea"/>
                <a:ea typeface="+mj-ea"/>
                <a:cs typeface="+mn-ea"/>
                <a:sym typeface="+mn-lt"/>
              </a:rPr>
              <a:t>其他</a:t>
            </a:r>
          </a:p>
        </p:txBody>
      </p:sp>
      <p:grpSp>
        <p:nvGrpSpPr>
          <p:cNvPr id="5" name="组合 4"/>
          <p:cNvGrpSpPr/>
          <p:nvPr/>
        </p:nvGrpSpPr>
        <p:grpSpPr>
          <a:xfrm>
            <a:off x="2358802" y="1635646"/>
            <a:ext cx="6192688" cy="576064"/>
            <a:chOff x="2358802" y="1635646"/>
            <a:chExt cx="6192688" cy="576064"/>
          </a:xfrm>
        </p:grpSpPr>
        <p:sp>
          <p:nvSpPr>
            <p:cNvPr id="2" name="矩形 1"/>
            <p:cNvSpPr/>
            <p:nvPr/>
          </p:nvSpPr>
          <p:spPr>
            <a:xfrm>
              <a:off x="2358802" y="1635646"/>
              <a:ext cx="6192688" cy="576064"/>
            </a:xfrm>
            <a:prstGeom prst="rect">
              <a:avLst/>
            </a:prstGeom>
            <a:solidFill>
              <a:srgbClr val="9B0D1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mj-ea"/>
                <a:ea typeface="+mj-ea"/>
              </a:endParaRPr>
            </a:p>
          </p:txBody>
        </p:sp>
        <p:sp>
          <p:nvSpPr>
            <p:cNvPr id="4" name="矩形 3"/>
            <p:cNvSpPr/>
            <p:nvPr/>
          </p:nvSpPr>
          <p:spPr>
            <a:xfrm>
              <a:off x="2411760" y="1779662"/>
              <a:ext cx="2520000" cy="338554"/>
            </a:xfrm>
            <a:prstGeom prst="rect">
              <a:avLst/>
            </a:prstGeom>
            <a:ln>
              <a:noFill/>
            </a:ln>
            <a:effectLst/>
          </p:spPr>
          <p:txBody>
            <a:bodyPr wrap="square">
              <a:spAutoFit/>
            </a:bodyPr>
            <a:lstStyle/>
            <a:p>
              <a:r>
                <a:rPr lang="zh-CN" altLang="zh-CN" sz="1600">
                  <a:solidFill>
                    <a:srgbClr val="FFF2CC"/>
                  </a:solidFill>
                  <a:latin typeface="+mj-ea"/>
                  <a:ea typeface="+mj-ea"/>
                  <a:cs typeface="+mn-ea"/>
                  <a:sym typeface="+mn-lt"/>
                </a:rPr>
                <a:t>第一章</a:t>
              </a:r>
              <a:r>
                <a:rPr lang="zh-CN" altLang="en-US" sz="1600">
                  <a:solidFill>
                    <a:srgbClr val="FFF2CC"/>
                  </a:solidFill>
                  <a:latin typeface="+mj-ea"/>
                  <a:ea typeface="+mj-ea"/>
                  <a:cs typeface="+mn-ea"/>
                  <a:sym typeface="+mn-lt"/>
                </a:rPr>
                <a:t>党员</a:t>
              </a:r>
              <a:endParaRPr lang="zh-CN" altLang="zh-CN" sz="1600" dirty="0">
                <a:solidFill>
                  <a:srgbClr val="FFF2CC"/>
                </a:solidFill>
                <a:latin typeface="+mj-ea"/>
                <a:ea typeface="+mj-ea"/>
                <a:cs typeface="+mn-ea"/>
                <a:sym typeface="+mn-lt"/>
              </a:endParaRPr>
            </a:p>
          </p:txBody>
        </p:sp>
        <p:sp>
          <p:nvSpPr>
            <p:cNvPr id="23" name="矩形 22"/>
            <p:cNvSpPr/>
            <p:nvPr/>
          </p:nvSpPr>
          <p:spPr>
            <a:xfrm>
              <a:off x="5219501" y="1779662"/>
              <a:ext cx="2520000" cy="338554"/>
            </a:xfrm>
            <a:prstGeom prst="rect">
              <a:avLst/>
            </a:prstGeom>
            <a:ln>
              <a:noFill/>
            </a:ln>
            <a:effectLst/>
          </p:spPr>
          <p:txBody>
            <a:bodyPr wrap="square">
              <a:spAutoFit/>
            </a:bodyPr>
            <a:lstStyle/>
            <a:p>
              <a:r>
                <a:rPr lang="zh-CN" altLang="zh-CN" sz="1600">
                  <a:solidFill>
                    <a:srgbClr val="FFF2CC"/>
                  </a:solidFill>
                  <a:latin typeface="+mj-ea"/>
                  <a:ea typeface="+mj-ea"/>
                  <a:cs typeface="+mn-ea"/>
                  <a:sym typeface="+mn-lt"/>
                </a:rPr>
                <a:t>第</a:t>
              </a:r>
              <a:r>
                <a:rPr lang="zh-CN" altLang="en-US" sz="1600">
                  <a:solidFill>
                    <a:srgbClr val="FFF2CC"/>
                  </a:solidFill>
                  <a:latin typeface="+mj-ea"/>
                  <a:ea typeface="+mj-ea"/>
                  <a:cs typeface="+mn-ea"/>
                  <a:sym typeface="+mn-lt"/>
                </a:rPr>
                <a:t>六</a:t>
              </a:r>
              <a:r>
                <a:rPr lang="zh-CN" altLang="zh-CN" sz="1600">
                  <a:solidFill>
                    <a:srgbClr val="FFF2CC"/>
                  </a:solidFill>
                  <a:latin typeface="+mj-ea"/>
                  <a:ea typeface="+mj-ea"/>
                  <a:cs typeface="+mn-ea"/>
                  <a:sym typeface="+mn-lt"/>
                </a:rPr>
                <a:t>章</a:t>
              </a:r>
              <a:r>
                <a:rPr lang="zh-CN" altLang="en-US" sz="1600">
                  <a:solidFill>
                    <a:srgbClr val="FFF2CC"/>
                  </a:solidFill>
                  <a:latin typeface="+mj-ea"/>
                  <a:ea typeface="+mj-ea"/>
                  <a:cs typeface="+mn-ea"/>
                  <a:sym typeface="+mn-lt"/>
                </a:rPr>
                <a:t>党</a:t>
              </a:r>
              <a:r>
                <a:rPr lang="zh-CN" altLang="en-US" sz="1600" dirty="0">
                  <a:solidFill>
                    <a:srgbClr val="FFF2CC"/>
                  </a:solidFill>
                  <a:latin typeface="+mj-ea"/>
                  <a:ea typeface="+mj-ea"/>
                  <a:cs typeface="+mn-ea"/>
                  <a:sym typeface="+mn-lt"/>
                </a:rPr>
                <a:t>的干部</a:t>
              </a:r>
              <a:endParaRPr lang="zh-CN" altLang="zh-CN" sz="1600" dirty="0">
                <a:solidFill>
                  <a:srgbClr val="FFF2CC"/>
                </a:solidFill>
                <a:latin typeface="+mj-ea"/>
                <a:ea typeface="+mj-ea"/>
                <a:cs typeface="+mn-ea"/>
                <a:sym typeface="+mn-lt"/>
              </a:endParaRPr>
            </a:p>
          </p:txBody>
        </p:sp>
      </p:grpSp>
      <p:grpSp>
        <p:nvGrpSpPr>
          <p:cNvPr id="6" name="组合 5"/>
          <p:cNvGrpSpPr/>
          <p:nvPr/>
        </p:nvGrpSpPr>
        <p:grpSpPr>
          <a:xfrm>
            <a:off x="2358802" y="2265716"/>
            <a:ext cx="6192688" cy="576064"/>
            <a:chOff x="2358802" y="2265716"/>
            <a:chExt cx="6192688" cy="576064"/>
          </a:xfrm>
        </p:grpSpPr>
        <p:sp>
          <p:nvSpPr>
            <p:cNvPr id="20" name="矩形 19"/>
            <p:cNvSpPr/>
            <p:nvPr/>
          </p:nvSpPr>
          <p:spPr>
            <a:xfrm>
              <a:off x="2358802" y="2265716"/>
              <a:ext cx="6192688" cy="576064"/>
            </a:xfrm>
            <a:prstGeom prst="rect">
              <a:avLst/>
            </a:prstGeom>
            <a:solidFill>
              <a:srgbClr val="9B0D1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mj-ea"/>
                <a:ea typeface="+mj-ea"/>
              </a:endParaRPr>
            </a:p>
          </p:txBody>
        </p:sp>
        <p:sp>
          <p:nvSpPr>
            <p:cNvPr id="25" name="矩形 24"/>
            <p:cNvSpPr/>
            <p:nvPr/>
          </p:nvSpPr>
          <p:spPr>
            <a:xfrm>
              <a:off x="2411760" y="2393826"/>
              <a:ext cx="2520000" cy="338554"/>
            </a:xfrm>
            <a:prstGeom prst="rect">
              <a:avLst/>
            </a:prstGeom>
            <a:ln>
              <a:noFill/>
            </a:ln>
            <a:effectLst/>
          </p:spPr>
          <p:txBody>
            <a:bodyPr wrap="square">
              <a:spAutoFit/>
            </a:bodyPr>
            <a:lstStyle/>
            <a:p>
              <a:r>
                <a:rPr lang="zh-CN" altLang="zh-CN" sz="1600">
                  <a:solidFill>
                    <a:srgbClr val="FFF2CC"/>
                  </a:solidFill>
                  <a:latin typeface="+mj-ea"/>
                  <a:ea typeface="+mj-ea"/>
                  <a:cs typeface="+mn-ea"/>
                  <a:sym typeface="+mn-lt"/>
                </a:rPr>
                <a:t>第</a:t>
              </a:r>
              <a:r>
                <a:rPr lang="zh-CN" altLang="en-US" sz="1600">
                  <a:solidFill>
                    <a:srgbClr val="FFF2CC"/>
                  </a:solidFill>
                  <a:latin typeface="+mj-ea"/>
                  <a:ea typeface="+mj-ea"/>
                  <a:cs typeface="+mn-ea"/>
                  <a:sym typeface="+mn-lt"/>
                </a:rPr>
                <a:t>二</a:t>
              </a:r>
              <a:r>
                <a:rPr lang="zh-CN" altLang="zh-CN" sz="1600">
                  <a:solidFill>
                    <a:srgbClr val="FFF2CC"/>
                  </a:solidFill>
                  <a:latin typeface="+mj-ea"/>
                  <a:ea typeface="+mj-ea"/>
                  <a:cs typeface="+mn-ea"/>
                  <a:sym typeface="+mn-lt"/>
                </a:rPr>
                <a:t>章</a:t>
              </a:r>
              <a:r>
                <a:rPr lang="zh-CN" altLang="en-US" sz="1600">
                  <a:solidFill>
                    <a:srgbClr val="FFF2CC"/>
                  </a:solidFill>
                  <a:latin typeface="+mj-ea"/>
                  <a:ea typeface="+mj-ea"/>
                  <a:cs typeface="+mn-ea"/>
                  <a:sym typeface="+mn-lt"/>
                </a:rPr>
                <a:t>党</a:t>
              </a:r>
              <a:r>
                <a:rPr lang="zh-CN" altLang="en-US" sz="1600" dirty="0">
                  <a:solidFill>
                    <a:srgbClr val="FFF2CC"/>
                  </a:solidFill>
                  <a:latin typeface="+mj-ea"/>
                  <a:ea typeface="+mj-ea"/>
                  <a:cs typeface="+mn-ea"/>
                  <a:sym typeface="+mn-lt"/>
                </a:rPr>
                <a:t>的组织制度</a:t>
              </a:r>
              <a:endParaRPr lang="zh-CN" altLang="zh-CN" sz="1600" dirty="0">
                <a:solidFill>
                  <a:srgbClr val="FFF2CC"/>
                </a:solidFill>
                <a:latin typeface="+mj-ea"/>
                <a:ea typeface="+mj-ea"/>
                <a:cs typeface="+mn-ea"/>
                <a:sym typeface="+mn-lt"/>
              </a:endParaRPr>
            </a:p>
          </p:txBody>
        </p:sp>
      </p:grpSp>
      <p:grpSp>
        <p:nvGrpSpPr>
          <p:cNvPr id="8" name="组合 7"/>
          <p:cNvGrpSpPr/>
          <p:nvPr/>
        </p:nvGrpSpPr>
        <p:grpSpPr>
          <a:xfrm>
            <a:off x="2358802" y="3525856"/>
            <a:ext cx="6192688" cy="576064"/>
            <a:chOff x="2358802" y="3525856"/>
            <a:chExt cx="6192688" cy="576064"/>
          </a:xfrm>
        </p:grpSpPr>
        <p:sp>
          <p:nvSpPr>
            <p:cNvPr id="37" name="矩形 36"/>
            <p:cNvSpPr/>
            <p:nvPr/>
          </p:nvSpPr>
          <p:spPr>
            <a:xfrm>
              <a:off x="2358802" y="3525856"/>
              <a:ext cx="6192688" cy="576064"/>
            </a:xfrm>
            <a:prstGeom prst="rect">
              <a:avLst/>
            </a:prstGeom>
            <a:solidFill>
              <a:srgbClr val="9B0D1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mj-ea"/>
                <a:ea typeface="+mj-ea"/>
              </a:endParaRPr>
            </a:p>
          </p:txBody>
        </p:sp>
        <p:sp>
          <p:nvSpPr>
            <p:cNvPr id="31" name="矩形 30"/>
            <p:cNvSpPr/>
            <p:nvPr/>
          </p:nvSpPr>
          <p:spPr>
            <a:xfrm>
              <a:off x="2411760" y="3651870"/>
              <a:ext cx="2520000" cy="338554"/>
            </a:xfrm>
            <a:prstGeom prst="rect">
              <a:avLst/>
            </a:prstGeom>
            <a:ln>
              <a:noFill/>
            </a:ln>
            <a:effectLst/>
          </p:spPr>
          <p:txBody>
            <a:bodyPr wrap="square">
              <a:spAutoFit/>
            </a:bodyPr>
            <a:lstStyle/>
            <a:p>
              <a:r>
                <a:rPr lang="zh-CN" altLang="zh-CN" sz="1600">
                  <a:solidFill>
                    <a:srgbClr val="FFF2CC"/>
                  </a:solidFill>
                  <a:latin typeface="+mj-ea"/>
                  <a:ea typeface="+mj-ea"/>
                  <a:cs typeface="+mn-ea"/>
                  <a:sym typeface="+mn-lt"/>
                </a:rPr>
                <a:t>第</a:t>
              </a:r>
              <a:r>
                <a:rPr lang="zh-CN" altLang="en-US" sz="1600">
                  <a:solidFill>
                    <a:srgbClr val="FFF2CC"/>
                  </a:solidFill>
                  <a:latin typeface="+mj-ea"/>
                  <a:ea typeface="+mj-ea"/>
                  <a:cs typeface="+mn-ea"/>
                  <a:sym typeface="+mn-lt"/>
                </a:rPr>
                <a:t>七</a:t>
              </a:r>
              <a:r>
                <a:rPr lang="zh-CN" altLang="zh-CN" sz="1600">
                  <a:solidFill>
                    <a:srgbClr val="FFF2CC"/>
                  </a:solidFill>
                  <a:latin typeface="+mj-ea"/>
                  <a:ea typeface="+mj-ea"/>
                  <a:cs typeface="+mn-ea"/>
                  <a:sym typeface="+mn-lt"/>
                </a:rPr>
                <a:t>章</a:t>
              </a:r>
              <a:r>
                <a:rPr lang="zh-CN" altLang="en-US" sz="1600">
                  <a:solidFill>
                    <a:srgbClr val="FFF2CC"/>
                  </a:solidFill>
                  <a:latin typeface="+mj-ea"/>
                  <a:ea typeface="+mj-ea"/>
                  <a:cs typeface="+mn-ea"/>
                  <a:sym typeface="+mn-lt"/>
                </a:rPr>
                <a:t>党</a:t>
              </a:r>
              <a:r>
                <a:rPr lang="zh-CN" altLang="en-US" sz="1600" dirty="0">
                  <a:solidFill>
                    <a:srgbClr val="FFF2CC"/>
                  </a:solidFill>
                  <a:latin typeface="+mj-ea"/>
                  <a:ea typeface="+mj-ea"/>
                  <a:cs typeface="+mn-ea"/>
                  <a:sym typeface="+mn-lt"/>
                </a:rPr>
                <a:t>的纪律</a:t>
              </a:r>
              <a:endParaRPr lang="zh-CN" altLang="zh-CN" sz="1600" dirty="0">
                <a:solidFill>
                  <a:srgbClr val="FFF2CC"/>
                </a:solidFill>
                <a:latin typeface="+mj-ea"/>
                <a:ea typeface="+mj-ea"/>
                <a:cs typeface="+mn-ea"/>
                <a:sym typeface="+mn-lt"/>
              </a:endParaRPr>
            </a:p>
          </p:txBody>
        </p:sp>
        <p:sp>
          <p:nvSpPr>
            <p:cNvPr id="32" name="矩形 31"/>
            <p:cNvSpPr/>
            <p:nvPr/>
          </p:nvSpPr>
          <p:spPr>
            <a:xfrm>
              <a:off x="5219501" y="3651870"/>
              <a:ext cx="2880891" cy="338554"/>
            </a:xfrm>
            <a:prstGeom prst="rect">
              <a:avLst/>
            </a:prstGeom>
            <a:ln>
              <a:noFill/>
            </a:ln>
            <a:effectLst/>
          </p:spPr>
          <p:txBody>
            <a:bodyPr wrap="square">
              <a:spAutoFit/>
            </a:bodyPr>
            <a:lstStyle/>
            <a:p>
              <a:r>
                <a:rPr lang="zh-CN" altLang="zh-CN" sz="1600">
                  <a:solidFill>
                    <a:srgbClr val="FFF2CC"/>
                  </a:solidFill>
                  <a:latin typeface="+mj-ea"/>
                  <a:ea typeface="+mj-ea"/>
                  <a:cs typeface="+mn-ea"/>
                  <a:sym typeface="+mn-lt"/>
                </a:rPr>
                <a:t>第</a:t>
              </a:r>
              <a:r>
                <a:rPr lang="zh-CN" altLang="en-US" sz="1600">
                  <a:solidFill>
                    <a:srgbClr val="FFF2CC"/>
                  </a:solidFill>
                  <a:latin typeface="+mj-ea"/>
                  <a:ea typeface="+mj-ea"/>
                  <a:cs typeface="+mn-ea"/>
                  <a:sym typeface="+mn-lt"/>
                </a:rPr>
                <a:t>八</a:t>
              </a:r>
              <a:r>
                <a:rPr lang="zh-CN" altLang="zh-CN" sz="1600">
                  <a:solidFill>
                    <a:srgbClr val="FFF2CC"/>
                  </a:solidFill>
                  <a:latin typeface="+mj-ea"/>
                  <a:ea typeface="+mj-ea"/>
                  <a:cs typeface="+mn-ea"/>
                  <a:sym typeface="+mn-lt"/>
                </a:rPr>
                <a:t>章</a:t>
              </a:r>
              <a:r>
                <a:rPr lang="zh-CN" altLang="en-US" sz="1600">
                  <a:solidFill>
                    <a:srgbClr val="FFF2CC"/>
                  </a:solidFill>
                  <a:latin typeface="+mj-ea"/>
                  <a:ea typeface="+mj-ea"/>
                  <a:cs typeface="+mn-ea"/>
                  <a:sym typeface="+mn-lt"/>
                </a:rPr>
                <a:t>党</a:t>
              </a:r>
              <a:r>
                <a:rPr lang="zh-CN" altLang="en-US" sz="1600" dirty="0">
                  <a:solidFill>
                    <a:srgbClr val="FFF2CC"/>
                  </a:solidFill>
                  <a:latin typeface="+mj-ea"/>
                  <a:ea typeface="+mj-ea"/>
                  <a:cs typeface="+mn-ea"/>
                  <a:sym typeface="+mn-lt"/>
                </a:rPr>
                <a:t>的纪律检察机关</a:t>
              </a:r>
              <a:endParaRPr lang="zh-CN" altLang="zh-CN" sz="1600" dirty="0">
                <a:solidFill>
                  <a:srgbClr val="FFF2CC"/>
                </a:solidFill>
                <a:latin typeface="+mj-ea"/>
                <a:ea typeface="+mj-ea"/>
                <a:cs typeface="+mn-ea"/>
                <a:sym typeface="+mn-lt"/>
              </a:endParaRPr>
            </a:p>
          </p:txBody>
        </p:sp>
      </p:grpSp>
      <p:grpSp>
        <p:nvGrpSpPr>
          <p:cNvPr id="9" name="组合 8"/>
          <p:cNvGrpSpPr/>
          <p:nvPr/>
        </p:nvGrpSpPr>
        <p:grpSpPr>
          <a:xfrm>
            <a:off x="2358802" y="4155926"/>
            <a:ext cx="6192688" cy="584775"/>
            <a:chOff x="2358802" y="4155926"/>
            <a:chExt cx="6192688" cy="584775"/>
          </a:xfrm>
        </p:grpSpPr>
        <p:sp>
          <p:nvSpPr>
            <p:cNvPr id="38" name="矩形 37"/>
            <p:cNvSpPr/>
            <p:nvPr/>
          </p:nvSpPr>
          <p:spPr>
            <a:xfrm>
              <a:off x="2358802" y="4155926"/>
              <a:ext cx="6192688" cy="576064"/>
            </a:xfrm>
            <a:prstGeom prst="rect">
              <a:avLst/>
            </a:prstGeom>
            <a:solidFill>
              <a:srgbClr val="9B0D1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mj-ea"/>
                <a:ea typeface="+mj-ea"/>
              </a:endParaRPr>
            </a:p>
          </p:txBody>
        </p:sp>
        <p:sp>
          <p:nvSpPr>
            <p:cNvPr id="34" name="矩形 33"/>
            <p:cNvSpPr/>
            <p:nvPr/>
          </p:nvSpPr>
          <p:spPr>
            <a:xfrm>
              <a:off x="2411760" y="4155926"/>
              <a:ext cx="2862469" cy="584775"/>
            </a:xfrm>
            <a:prstGeom prst="rect">
              <a:avLst/>
            </a:prstGeom>
            <a:ln>
              <a:noFill/>
            </a:ln>
            <a:effectLst/>
          </p:spPr>
          <p:txBody>
            <a:bodyPr wrap="square">
              <a:spAutoFit/>
            </a:bodyPr>
            <a:lstStyle/>
            <a:p>
              <a:r>
                <a:rPr lang="zh-CN" altLang="zh-CN" sz="1600">
                  <a:solidFill>
                    <a:srgbClr val="FFF2CC"/>
                  </a:solidFill>
                  <a:latin typeface="+mj-ea"/>
                  <a:ea typeface="+mj-ea"/>
                  <a:cs typeface="+mn-ea"/>
                  <a:sym typeface="+mn-lt"/>
                </a:rPr>
                <a:t>第</a:t>
              </a:r>
              <a:r>
                <a:rPr lang="zh-CN" altLang="en-US" sz="1600">
                  <a:solidFill>
                    <a:srgbClr val="FFF2CC"/>
                  </a:solidFill>
                  <a:latin typeface="+mj-ea"/>
                  <a:ea typeface="+mj-ea"/>
                  <a:cs typeface="+mn-ea"/>
                  <a:sym typeface="+mn-lt"/>
                </a:rPr>
                <a:t>十</a:t>
              </a:r>
              <a:r>
                <a:rPr lang="zh-CN" altLang="zh-CN" sz="1600">
                  <a:solidFill>
                    <a:srgbClr val="FFF2CC"/>
                  </a:solidFill>
                  <a:latin typeface="+mj-ea"/>
                  <a:ea typeface="+mj-ea"/>
                  <a:cs typeface="+mn-ea"/>
                  <a:sym typeface="+mn-lt"/>
                </a:rPr>
                <a:t>章</a:t>
              </a:r>
              <a:r>
                <a:rPr lang="zh-CN" altLang="en-US" sz="1600">
                  <a:solidFill>
                    <a:srgbClr val="FFF2CC"/>
                  </a:solidFill>
                  <a:latin typeface="+mj-ea"/>
                  <a:ea typeface="+mj-ea"/>
                  <a:cs typeface="+mn-ea"/>
                  <a:sym typeface="+mn-lt"/>
                </a:rPr>
                <a:t>党和共产主义</a:t>
              </a:r>
              <a:endParaRPr lang="en-US" altLang="zh-CN" sz="1600">
                <a:solidFill>
                  <a:srgbClr val="FFF2CC"/>
                </a:solidFill>
                <a:latin typeface="+mj-ea"/>
                <a:ea typeface="+mj-ea"/>
                <a:cs typeface="+mn-ea"/>
                <a:sym typeface="+mn-lt"/>
              </a:endParaRPr>
            </a:p>
            <a:p>
              <a:r>
                <a:rPr lang="en-US" altLang="zh-CN" sz="1600">
                  <a:solidFill>
                    <a:srgbClr val="FFF2CC"/>
                  </a:solidFill>
                  <a:latin typeface="+mj-ea"/>
                  <a:ea typeface="+mj-ea"/>
                  <a:cs typeface="+mn-ea"/>
                  <a:sym typeface="+mn-lt"/>
                </a:rPr>
                <a:t>                 </a:t>
              </a:r>
              <a:r>
                <a:rPr lang="zh-CN" altLang="en-US" sz="1600">
                  <a:solidFill>
                    <a:srgbClr val="FFF2CC"/>
                  </a:solidFill>
                  <a:latin typeface="+mj-ea"/>
                  <a:ea typeface="+mj-ea"/>
                  <a:cs typeface="+mn-ea"/>
                  <a:sym typeface="+mn-lt"/>
                </a:rPr>
                <a:t>青年团</a:t>
              </a:r>
              <a:r>
                <a:rPr lang="zh-CN" altLang="en-US" sz="1600" dirty="0">
                  <a:solidFill>
                    <a:srgbClr val="FFF2CC"/>
                  </a:solidFill>
                  <a:latin typeface="+mj-ea"/>
                  <a:ea typeface="+mj-ea"/>
                  <a:cs typeface="+mn-ea"/>
                  <a:sym typeface="+mn-lt"/>
                </a:rPr>
                <a:t>的关系</a:t>
              </a:r>
              <a:endParaRPr lang="zh-CN" altLang="zh-CN" sz="1600" dirty="0">
                <a:solidFill>
                  <a:srgbClr val="FFF2CC"/>
                </a:solidFill>
                <a:latin typeface="+mj-ea"/>
                <a:ea typeface="+mj-ea"/>
                <a:cs typeface="+mn-ea"/>
                <a:sym typeface="+mn-lt"/>
              </a:endParaRPr>
            </a:p>
          </p:txBody>
        </p:sp>
        <p:sp>
          <p:nvSpPr>
            <p:cNvPr id="35" name="矩形 34"/>
            <p:cNvSpPr/>
            <p:nvPr/>
          </p:nvSpPr>
          <p:spPr>
            <a:xfrm>
              <a:off x="5219501" y="4299942"/>
              <a:ext cx="2520000" cy="338554"/>
            </a:xfrm>
            <a:prstGeom prst="rect">
              <a:avLst/>
            </a:prstGeom>
            <a:ln>
              <a:noFill/>
            </a:ln>
            <a:effectLst/>
          </p:spPr>
          <p:txBody>
            <a:bodyPr wrap="square">
              <a:spAutoFit/>
            </a:bodyPr>
            <a:lstStyle/>
            <a:p>
              <a:r>
                <a:rPr lang="zh-CN" altLang="zh-CN" sz="1600">
                  <a:solidFill>
                    <a:srgbClr val="FFF2CC"/>
                  </a:solidFill>
                  <a:latin typeface="+mj-ea"/>
                  <a:ea typeface="+mj-ea"/>
                  <a:cs typeface="+mn-ea"/>
                  <a:sym typeface="+mn-lt"/>
                </a:rPr>
                <a:t>第</a:t>
              </a:r>
              <a:r>
                <a:rPr lang="zh-CN" altLang="en-US" sz="1600">
                  <a:solidFill>
                    <a:srgbClr val="FFF2CC"/>
                  </a:solidFill>
                  <a:latin typeface="+mj-ea"/>
                  <a:ea typeface="+mj-ea"/>
                  <a:cs typeface="+mn-ea"/>
                  <a:sym typeface="+mn-lt"/>
                </a:rPr>
                <a:t>十一</a:t>
              </a:r>
              <a:r>
                <a:rPr lang="zh-CN" altLang="zh-CN" sz="1600">
                  <a:solidFill>
                    <a:srgbClr val="FFF2CC"/>
                  </a:solidFill>
                  <a:latin typeface="+mj-ea"/>
                  <a:ea typeface="+mj-ea"/>
                  <a:cs typeface="+mn-ea"/>
                  <a:sym typeface="+mn-lt"/>
                </a:rPr>
                <a:t>章</a:t>
              </a:r>
              <a:r>
                <a:rPr lang="zh-CN" altLang="en-US" sz="1600">
                  <a:solidFill>
                    <a:srgbClr val="FFF2CC"/>
                  </a:solidFill>
                  <a:latin typeface="+mj-ea"/>
                  <a:ea typeface="+mj-ea"/>
                  <a:cs typeface="+mn-ea"/>
                  <a:sym typeface="+mn-lt"/>
                </a:rPr>
                <a:t>党徽</a:t>
              </a:r>
              <a:r>
                <a:rPr lang="zh-CN" altLang="en-US" sz="1600" dirty="0">
                  <a:solidFill>
                    <a:srgbClr val="FFF2CC"/>
                  </a:solidFill>
                  <a:latin typeface="+mj-ea"/>
                  <a:ea typeface="+mj-ea"/>
                  <a:cs typeface="+mn-ea"/>
                  <a:sym typeface="+mn-lt"/>
                </a:rPr>
                <a:t>党旗</a:t>
              </a:r>
              <a:endParaRPr lang="zh-CN" altLang="zh-CN" sz="1600" dirty="0">
                <a:solidFill>
                  <a:srgbClr val="FFF2CC"/>
                </a:solidFill>
                <a:latin typeface="+mj-ea"/>
                <a:ea typeface="+mj-ea"/>
                <a:cs typeface="+mn-ea"/>
                <a:sym typeface="+mn-lt"/>
              </a:endParaRPr>
            </a:p>
          </p:txBody>
        </p:sp>
      </p:grpSp>
      <p:grpSp>
        <p:nvGrpSpPr>
          <p:cNvPr id="7" name="组合 6"/>
          <p:cNvGrpSpPr/>
          <p:nvPr/>
        </p:nvGrpSpPr>
        <p:grpSpPr>
          <a:xfrm>
            <a:off x="2358802" y="2865115"/>
            <a:ext cx="6192688" cy="626586"/>
            <a:chOff x="2358802" y="2865115"/>
            <a:chExt cx="6192688" cy="626586"/>
          </a:xfrm>
        </p:grpSpPr>
        <p:sp>
          <p:nvSpPr>
            <p:cNvPr id="21" name="矩形 20"/>
            <p:cNvSpPr/>
            <p:nvPr/>
          </p:nvSpPr>
          <p:spPr>
            <a:xfrm>
              <a:off x="2358802" y="2895786"/>
              <a:ext cx="6192688" cy="576064"/>
            </a:xfrm>
            <a:prstGeom prst="rect">
              <a:avLst/>
            </a:prstGeom>
            <a:solidFill>
              <a:srgbClr val="9B0D1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mj-ea"/>
                <a:ea typeface="+mj-ea"/>
              </a:endParaRPr>
            </a:p>
          </p:txBody>
        </p:sp>
        <p:sp>
          <p:nvSpPr>
            <p:cNvPr id="27" name="矩形 26"/>
            <p:cNvSpPr/>
            <p:nvPr/>
          </p:nvSpPr>
          <p:spPr>
            <a:xfrm>
              <a:off x="2411760" y="2865115"/>
              <a:ext cx="2520000" cy="338554"/>
            </a:xfrm>
            <a:prstGeom prst="rect">
              <a:avLst/>
            </a:prstGeom>
            <a:ln>
              <a:noFill/>
            </a:ln>
            <a:effectLst/>
          </p:spPr>
          <p:txBody>
            <a:bodyPr wrap="square">
              <a:spAutoFit/>
            </a:bodyPr>
            <a:lstStyle/>
            <a:p>
              <a:r>
                <a:rPr lang="zh-CN" altLang="zh-CN" sz="1600">
                  <a:solidFill>
                    <a:srgbClr val="FFF2CC"/>
                  </a:solidFill>
                  <a:latin typeface="+mj-ea"/>
                  <a:ea typeface="+mj-ea"/>
                  <a:cs typeface="+mn-ea"/>
                  <a:sym typeface="+mn-lt"/>
                </a:rPr>
                <a:t>第</a:t>
              </a:r>
              <a:r>
                <a:rPr lang="zh-CN" altLang="en-US" sz="1600">
                  <a:solidFill>
                    <a:srgbClr val="FFF2CC"/>
                  </a:solidFill>
                  <a:latin typeface="+mj-ea"/>
                  <a:ea typeface="+mj-ea"/>
                  <a:cs typeface="+mn-ea"/>
                  <a:sym typeface="+mn-lt"/>
                </a:rPr>
                <a:t>三</a:t>
              </a:r>
              <a:r>
                <a:rPr lang="zh-CN" altLang="zh-CN" sz="1600">
                  <a:solidFill>
                    <a:srgbClr val="FFF2CC"/>
                  </a:solidFill>
                  <a:latin typeface="+mj-ea"/>
                  <a:ea typeface="+mj-ea"/>
                  <a:cs typeface="+mn-ea"/>
                  <a:sym typeface="+mn-lt"/>
                </a:rPr>
                <a:t>章</a:t>
              </a:r>
              <a:r>
                <a:rPr lang="zh-CN" altLang="en-US" sz="1600">
                  <a:solidFill>
                    <a:srgbClr val="FFF2CC"/>
                  </a:solidFill>
                  <a:latin typeface="+mj-ea"/>
                  <a:ea typeface="+mj-ea"/>
                  <a:cs typeface="+mn-ea"/>
                  <a:sym typeface="+mn-lt"/>
                </a:rPr>
                <a:t>党</a:t>
              </a:r>
              <a:r>
                <a:rPr lang="zh-CN" altLang="en-US" sz="1600" dirty="0">
                  <a:solidFill>
                    <a:srgbClr val="FFF2CC"/>
                  </a:solidFill>
                  <a:latin typeface="+mj-ea"/>
                  <a:ea typeface="+mj-ea"/>
                  <a:cs typeface="+mn-ea"/>
                  <a:sym typeface="+mn-lt"/>
                </a:rPr>
                <a:t>的中央组织</a:t>
              </a:r>
              <a:endParaRPr lang="zh-CN" altLang="zh-CN" sz="1600" dirty="0">
                <a:solidFill>
                  <a:srgbClr val="FFF2CC"/>
                </a:solidFill>
                <a:latin typeface="+mj-ea"/>
                <a:ea typeface="+mj-ea"/>
                <a:cs typeface="+mn-ea"/>
                <a:sym typeface="+mn-lt"/>
              </a:endParaRPr>
            </a:p>
          </p:txBody>
        </p:sp>
        <p:sp>
          <p:nvSpPr>
            <p:cNvPr id="28" name="矩形 27"/>
            <p:cNvSpPr/>
            <p:nvPr/>
          </p:nvSpPr>
          <p:spPr>
            <a:xfrm>
              <a:off x="5219501" y="2865115"/>
              <a:ext cx="2520000" cy="338554"/>
            </a:xfrm>
            <a:prstGeom prst="rect">
              <a:avLst/>
            </a:prstGeom>
            <a:ln>
              <a:noFill/>
            </a:ln>
            <a:effectLst/>
          </p:spPr>
          <p:txBody>
            <a:bodyPr wrap="square">
              <a:spAutoFit/>
            </a:bodyPr>
            <a:lstStyle/>
            <a:p>
              <a:r>
                <a:rPr lang="zh-CN" altLang="zh-CN" sz="1600">
                  <a:solidFill>
                    <a:srgbClr val="FFF2CC"/>
                  </a:solidFill>
                  <a:latin typeface="+mj-ea"/>
                  <a:ea typeface="+mj-ea"/>
                  <a:cs typeface="+mn-ea"/>
                  <a:sym typeface="+mn-lt"/>
                </a:rPr>
                <a:t>第</a:t>
              </a:r>
              <a:r>
                <a:rPr lang="zh-CN" altLang="en-US" sz="1600">
                  <a:solidFill>
                    <a:srgbClr val="FFF2CC"/>
                  </a:solidFill>
                  <a:latin typeface="+mj-ea"/>
                  <a:ea typeface="+mj-ea"/>
                  <a:cs typeface="+mn-ea"/>
                  <a:sym typeface="+mn-lt"/>
                </a:rPr>
                <a:t>四</a:t>
              </a:r>
              <a:r>
                <a:rPr lang="zh-CN" altLang="zh-CN" sz="1600">
                  <a:solidFill>
                    <a:srgbClr val="FFF2CC"/>
                  </a:solidFill>
                  <a:latin typeface="+mj-ea"/>
                  <a:ea typeface="+mj-ea"/>
                  <a:cs typeface="+mn-ea"/>
                  <a:sym typeface="+mn-lt"/>
                </a:rPr>
                <a:t>章</a:t>
              </a:r>
              <a:r>
                <a:rPr lang="zh-CN" altLang="en-US" sz="1600">
                  <a:solidFill>
                    <a:srgbClr val="FFF2CC"/>
                  </a:solidFill>
                  <a:latin typeface="+mj-ea"/>
                  <a:ea typeface="+mj-ea"/>
                  <a:cs typeface="+mn-ea"/>
                  <a:sym typeface="+mn-lt"/>
                </a:rPr>
                <a:t>党</a:t>
              </a:r>
              <a:r>
                <a:rPr lang="zh-CN" altLang="en-US" sz="1600" dirty="0">
                  <a:solidFill>
                    <a:srgbClr val="FFF2CC"/>
                  </a:solidFill>
                  <a:latin typeface="+mj-ea"/>
                  <a:ea typeface="+mj-ea"/>
                  <a:cs typeface="+mn-ea"/>
                  <a:sym typeface="+mn-lt"/>
                </a:rPr>
                <a:t>的地方组织</a:t>
              </a:r>
              <a:endParaRPr lang="zh-CN" altLang="zh-CN" sz="1600" dirty="0">
                <a:solidFill>
                  <a:srgbClr val="FFF2CC"/>
                </a:solidFill>
                <a:latin typeface="+mj-ea"/>
                <a:ea typeface="+mj-ea"/>
                <a:cs typeface="+mn-ea"/>
                <a:sym typeface="+mn-lt"/>
              </a:endParaRPr>
            </a:p>
          </p:txBody>
        </p:sp>
        <p:sp>
          <p:nvSpPr>
            <p:cNvPr id="29" name="矩形 28"/>
            <p:cNvSpPr/>
            <p:nvPr/>
          </p:nvSpPr>
          <p:spPr>
            <a:xfrm>
              <a:off x="2411760" y="3153147"/>
              <a:ext cx="2520000" cy="338554"/>
            </a:xfrm>
            <a:prstGeom prst="rect">
              <a:avLst/>
            </a:prstGeom>
            <a:ln>
              <a:noFill/>
            </a:ln>
            <a:effectLst/>
          </p:spPr>
          <p:txBody>
            <a:bodyPr wrap="square">
              <a:spAutoFit/>
            </a:bodyPr>
            <a:lstStyle/>
            <a:p>
              <a:r>
                <a:rPr lang="zh-CN" altLang="zh-CN" sz="1600">
                  <a:solidFill>
                    <a:srgbClr val="FFF2CC"/>
                  </a:solidFill>
                  <a:latin typeface="+mj-ea"/>
                  <a:ea typeface="+mj-ea"/>
                  <a:cs typeface="+mn-ea"/>
                  <a:sym typeface="+mn-lt"/>
                </a:rPr>
                <a:t>第</a:t>
              </a:r>
              <a:r>
                <a:rPr lang="zh-CN" altLang="en-US" sz="1600">
                  <a:solidFill>
                    <a:srgbClr val="FFF2CC"/>
                  </a:solidFill>
                  <a:latin typeface="+mj-ea"/>
                  <a:ea typeface="+mj-ea"/>
                  <a:cs typeface="+mn-ea"/>
                  <a:sym typeface="+mn-lt"/>
                </a:rPr>
                <a:t>五</a:t>
              </a:r>
              <a:r>
                <a:rPr lang="zh-CN" altLang="zh-CN" sz="1600">
                  <a:solidFill>
                    <a:srgbClr val="FFF2CC"/>
                  </a:solidFill>
                  <a:latin typeface="+mj-ea"/>
                  <a:ea typeface="+mj-ea"/>
                  <a:cs typeface="+mn-ea"/>
                  <a:sym typeface="+mn-lt"/>
                </a:rPr>
                <a:t>章</a:t>
              </a:r>
              <a:r>
                <a:rPr lang="zh-CN" altLang="en-US" sz="1600">
                  <a:solidFill>
                    <a:srgbClr val="FFF2CC"/>
                  </a:solidFill>
                  <a:latin typeface="+mj-ea"/>
                  <a:ea typeface="+mj-ea"/>
                  <a:cs typeface="+mn-ea"/>
                  <a:sym typeface="+mn-lt"/>
                </a:rPr>
                <a:t>党</a:t>
              </a:r>
              <a:r>
                <a:rPr lang="zh-CN" altLang="en-US" sz="1600" dirty="0">
                  <a:solidFill>
                    <a:srgbClr val="FFF2CC"/>
                  </a:solidFill>
                  <a:latin typeface="+mj-ea"/>
                  <a:ea typeface="+mj-ea"/>
                  <a:cs typeface="+mn-ea"/>
                  <a:sym typeface="+mn-lt"/>
                </a:rPr>
                <a:t>的基层组织</a:t>
              </a:r>
              <a:endParaRPr lang="zh-CN" altLang="zh-CN" sz="1600" dirty="0">
                <a:solidFill>
                  <a:srgbClr val="FFF2CC"/>
                </a:solidFill>
                <a:latin typeface="+mj-ea"/>
                <a:ea typeface="+mj-ea"/>
                <a:cs typeface="+mn-ea"/>
                <a:sym typeface="+mn-lt"/>
              </a:endParaRPr>
            </a:p>
          </p:txBody>
        </p:sp>
        <p:sp>
          <p:nvSpPr>
            <p:cNvPr id="36" name="矩形 35"/>
            <p:cNvSpPr/>
            <p:nvPr/>
          </p:nvSpPr>
          <p:spPr>
            <a:xfrm>
              <a:off x="5219501" y="3153147"/>
              <a:ext cx="2520000" cy="338554"/>
            </a:xfrm>
            <a:prstGeom prst="rect">
              <a:avLst/>
            </a:prstGeom>
            <a:ln>
              <a:noFill/>
            </a:ln>
            <a:effectLst/>
          </p:spPr>
          <p:txBody>
            <a:bodyPr wrap="square">
              <a:spAutoFit/>
            </a:bodyPr>
            <a:lstStyle/>
            <a:p>
              <a:r>
                <a:rPr lang="zh-CN" altLang="zh-CN" sz="1600">
                  <a:solidFill>
                    <a:srgbClr val="FFF2CC"/>
                  </a:solidFill>
                  <a:latin typeface="+mj-ea"/>
                  <a:ea typeface="+mj-ea"/>
                  <a:cs typeface="+mn-ea"/>
                  <a:sym typeface="+mn-lt"/>
                </a:rPr>
                <a:t>第</a:t>
              </a:r>
              <a:r>
                <a:rPr lang="zh-CN" altLang="en-US" sz="1600">
                  <a:solidFill>
                    <a:srgbClr val="FFF2CC"/>
                  </a:solidFill>
                  <a:latin typeface="+mj-ea"/>
                  <a:ea typeface="+mj-ea"/>
                  <a:cs typeface="+mn-ea"/>
                  <a:sym typeface="+mn-lt"/>
                </a:rPr>
                <a:t>九</a:t>
              </a:r>
              <a:r>
                <a:rPr lang="zh-CN" altLang="zh-CN" sz="1600">
                  <a:solidFill>
                    <a:srgbClr val="FFF2CC"/>
                  </a:solidFill>
                  <a:latin typeface="+mj-ea"/>
                  <a:ea typeface="+mj-ea"/>
                  <a:cs typeface="+mn-ea"/>
                  <a:sym typeface="+mn-lt"/>
                </a:rPr>
                <a:t>章</a:t>
              </a:r>
              <a:r>
                <a:rPr lang="zh-CN" altLang="en-US" sz="1600">
                  <a:solidFill>
                    <a:srgbClr val="FFF2CC"/>
                  </a:solidFill>
                  <a:latin typeface="+mj-ea"/>
                  <a:ea typeface="+mj-ea"/>
                  <a:cs typeface="+mn-ea"/>
                  <a:sym typeface="+mn-lt"/>
                </a:rPr>
                <a:t>党组</a:t>
              </a:r>
              <a:endParaRPr lang="zh-CN" altLang="zh-CN" sz="1600" dirty="0">
                <a:solidFill>
                  <a:srgbClr val="FFF2CC"/>
                </a:solidFill>
                <a:latin typeface="+mj-ea"/>
                <a:ea typeface="+mj-ea"/>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par>
                              <p:cTn id="10" fill="hold">
                                <p:stCondLst>
                                  <p:cond delay="500"/>
                                </p:stCondLst>
                                <p:childTnLst>
                                  <p:par>
                                    <p:cTn id="11" presetID="2" presetClass="entr" presetSubtype="8" fill="hold" grpId="0" nodeType="afterEffect" p14:presetBounceEnd="32000">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14:bounceEnd="32000">
                                          <p:cBhvr additive="base">
                                            <p:cTn id="13" dur="500" fill="hold"/>
                                            <p:tgtEl>
                                              <p:spTgt spid="22"/>
                                            </p:tgtEl>
                                            <p:attrNameLst>
                                              <p:attrName>ppt_x</p:attrName>
                                            </p:attrNameLst>
                                          </p:cBhvr>
                                          <p:tavLst>
                                            <p:tav tm="0">
                                              <p:val>
                                                <p:strVal val="0-#ppt_w/2"/>
                                              </p:val>
                                            </p:tav>
                                            <p:tav tm="100000">
                                              <p:val>
                                                <p:strVal val="#ppt_x"/>
                                              </p:val>
                                            </p:tav>
                                          </p:tavLst>
                                        </p:anim>
                                        <p:anim calcmode="lin" valueType="num" p14:bounceEnd="32000">
                                          <p:cBhvr additive="base">
                                            <p:cTn id="14" dur="500" fill="hold"/>
                                            <p:tgtEl>
                                              <p:spTgt spid="22"/>
                                            </p:tgtEl>
                                            <p:attrNameLst>
                                              <p:attrName>ppt_y</p:attrName>
                                            </p:attrNameLst>
                                          </p:cBhvr>
                                          <p:tavLst>
                                            <p:tav tm="0">
                                              <p:val>
                                                <p:strVal val="#ppt_y"/>
                                              </p:val>
                                            </p:tav>
                                            <p:tav tm="100000">
                                              <p:val>
                                                <p:strVal val="#ppt_y"/>
                                              </p:val>
                                            </p:tav>
                                          </p:tavLst>
                                        </p:anim>
                                      </p:childTnLst>
                                    </p:cTn>
                                  </p:par>
                                  <p:par>
                                    <p:cTn id="15" presetID="2" presetClass="entr" presetSubtype="2" fill="hold" nodeType="withEffect" p14:presetBounceEnd="32000">
                                      <p:stCondLst>
                                        <p:cond delay="250"/>
                                      </p:stCondLst>
                                      <p:childTnLst>
                                        <p:set>
                                          <p:cBhvr>
                                            <p:cTn id="16" dur="1" fill="hold">
                                              <p:stCondLst>
                                                <p:cond delay="0"/>
                                              </p:stCondLst>
                                            </p:cTn>
                                            <p:tgtEl>
                                              <p:spTgt spid="5"/>
                                            </p:tgtEl>
                                            <p:attrNameLst>
                                              <p:attrName>style.visibility</p:attrName>
                                            </p:attrNameLst>
                                          </p:cBhvr>
                                          <p:to>
                                            <p:strVal val="visible"/>
                                          </p:to>
                                        </p:set>
                                        <p:anim calcmode="lin" valueType="num" p14:bounceEnd="32000">
                                          <p:cBhvr additive="base">
                                            <p:cTn id="17" dur="500" fill="hold"/>
                                            <p:tgtEl>
                                              <p:spTgt spid="5"/>
                                            </p:tgtEl>
                                            <p:attrNameLst>
                                              <p:attrName>ppt_x</p:attrName>
                                            </p:attrNameLst>
                                          </p:cBhvr>
                                          <p:tavLst>
                                            <p:tav tm="0">
                                              <p:val>
                                                <p:strVal val="1+#ppt_w/2"/>
                                              </p:val>
                                            </p:tav>
                                            <p:tav tm="100000">
                                              <p:val>
                                                <p:strVal val="#ppt_x"/>
                                              </p:val>
                                            </p:tav>
                                          </p:tavLst>
                                        </p:anim>
                                        <p:anim calcmode="lin" valueType="num" p14:bounceEnd="32000">
                                          <p:cBhvr additive="base">
                                            <p:cTn id="18" dur="500" fill="hold"/>
                                            <p:tgtEl>
                                              <p:spTgt spid="5"/>
                                            </p:tgtEl>
                                            <p:attrNameLst>
                                              <p:attrName>ppt_y</p:attrName>
                                            </p:attrNameLst>
                                          </p:cBhvr>
                                          <p:tavLst>
                                            <p:tav tm="0">
                                              <p:val>
                                                <p:strVal val="#ppt_y"/>
                                              </p:val>
                                            </p:tav>
                                            <p:tav tm="100000">
                                              <p:val>
                                                <p:strVal val="#ppt_y"/>
                                              </p:val>
                                            </p:tav>
                                          </p:tavLst>
                                        </p:anim>
                                      </p:childTnLst>
                                    </p:cTn>
                                  </p:par>
                                </p:childTnLst>
                              </p:cTn>
                            </p:par>
                            <p:par>
                              <p:cTn id="19" fill="hold">
                                <p:stCondLst>
                                  <p:cond delay="1000"/>
                                </p:stCondLst>
                                <p:childTnLst>
                                  <p:par>
                                    <p:cTn id="20" presetID="2" presetClass="entr" presetSubtype="8" fill="hold" grpId="0" nodeType="afterEffect" p14:presetBounceEnd="32000">
                                      <p:stCondLst>
                                        <p:cond delay="0"/>
                                      </p:stCondLst>
                                      <p:childTnLst>
                                        <p:set>
                                          <p:cBhvr>
                                            <p:cTn id="21" dur="1" fill="hold">
                                              <p:stCondLst>
                                                <p:cond delay="0"/>
                                              </p:stCondLst>
                                            </p:cTn>
                                            <p:tgtEl>
                                              <p:spTgt spid="24"/>
                                            </p:tgtEl>
                                            <p:attrNameLst>
                                              <p:attrName>style.visibility</p:attrName>
                                            </p:attrNameLst>
                                          </p:cBhvr>
                                          <p:to>
                                            <p:strVal val="visible"/>
                                          </p:to>
                                        </p:set>
                                        <p:anim calcmode="lin" valueType="num" p14:bounceEnd="32000">
                                          <p:cBhvr additive="base">
                                            <p:cTn id="22" dur="500" fill="hold"/>
                                            <p:tgtEl>
                                              <p:spTgt spid="24"/>
                                            </p:tgtEl>
                                            <p:attrNameLst>
                                              <p:attrName>ppt_x</p:attrName>
                                            </p:attrNameLst>
                                          </p:cBhvr>
                                          <p:tavLst>
                                            <p:tav tm="0">
                                              <p:val>
                                                <p:strVal val="0-#ppt_w/2"/>
                                              </p:val>
                                            </p:tav>
                                            <p:tav tm="100000">
                                              <p:val>
                                                <p:strVal val="#ppt_x"/>
                                              </p:val>
                                            </p:tav>
                                          </p:tavLst>
                                        </p:anim>
                                        <p:anim calcmode="lin" valueType="num" p14:bounceEnd="32000">
                                          <p:cBhvr additive="base">
                                            <p:cTn id="23" dur="500" fill="hold"/>
                                            <p:tgtEl>
                                              <p:spTgt spid="24"/>
                                            </p:tgtEl>
                                            <p:attrNameLst>
                                              <p:attrName>ppt_y</p:attrName>
                                            </p:attrNameLst>
                                          </p:cBhvr>
                                          <p:tavLst>
                                            <p:tav tm="0">
                                              <p:val>
                                                <p:strVal val="#ppt_y"/>
                                              </p:val>
                                            </p:tav>
                                            <p:tav tm="100000">
                                              <p:val>
                                                <p:strVal val="#ppt_y"/>
                                              </p:val>
                                            </p:tav>
                                          </p:tavLst>
                                        </p:anim>
                                      </p:childTnLst>
                                    </p:cTn>
                                  </p:par>
                                  <p:par>
                                    <p:cTn id="24" presetID="2" presetClass="entr" presetSubtype="2" fill="hold" nodeType="withEffect" p14:presetBounceEnd="32000">
                                      <p:stCondLst>
                                        <p:cond delay="250"/>
                                      </p:stCondLst>
                                      <p:childTnLst>
                                        <p:set>
                                          <p:cBhvr>
                                            <p:cTn id="25" dur="1" fill="hold">
                                              <p:stCondLst>
                                                <p:cond delay="0"/>
                                              </p:stCondLst>
                                            </p:cTn>
                                            <p:tgtEl>
                                              <p:spTgt spid="6"/>
                                            </p:tgtEl>
                                            <p:attrNameLst>
                                              <p:attrName>style.visibility</p:attrName>
                                            </p:attrNameLst>
                                          </p:cBhvr>
                                          <p:to>
                                            <p:strVal val="visible"/>
                                          </p:to>
                                        </p:set>
                                        <p:anim calcmode="lin" valueType="num" p14:bounceEnd="32000">
                                          <p:cBhvr additive="base">
                                            <p:cTn id="26" dur="500" fill="hold"/>
                                            <p:tgtEl>
                                              <p:spTgt spid="6"/>
                                            </p:tgtEl>
                                            <p:attrNameLst>
                                              <p:attrName>ppt_x</p:attrName>
                                            </p:attrNameLst>
                                          </p:cBhvr>
                                          <p:tavLst>
                                            <p:tav tm="0">
                                              <p:val>
                                                <p:strVal val="1+#ppt_w/2"/>
                                              </p:val>
                                            </p:tav>
                                            <p:tav tm="100000">
                                              <p:val>
                                                <p:strVal val="#ppt_x"/>
                                              </p:val>
                                            </p:tav>
                                          </p:tavLst>
                                        </p:anim>
                                        <p:anim calcmode="lin" valueType="num" p14:bounceEnd="32000">
                                          <p:cBhvr additive="base">
                                            <p:cTn id="27" dur="500" fill="hold"/>
                                            <p:tgtEl>
                                              <p:spTgt spid="6"/>
                                            </p:tgtEl>
                                            <p:attrNameLst>
                                              <p:attrName>ppt_y</p:attrName>
                                            </p:attrNameLst>
                                          </p:cBhvr>
                                          <p:tavLst>
                                            <p:tav tm="0">
                                              <p:val>
                                                <p:strVal val="#ppt_y"/>
                                              </p:val>
                                            </p:tav>
                                            <p:tav tm="100000">
                                              <p:val>
                                                <p:strVal val="#ppt_y"/>
                                              </p:val>
                                            </p:tav>
                                          </p:tavLst>
                                        </p:anim>
                                      </p:childTnLst>
                                    </p:cTn>
                                  </p:par>
                                </p:childTnLst>
                              </p:cTn>
                            </p:par>
                            <p:par>
                              <p:cTn id="28" fill="hold">
                                <p:stCondLst>
                                  <p:cond delay="1500"/>
                                </p:stCondLst>
                                <p:childTnLst>
                                  <p:par>
                                    <p:cTn id="29" presetID="2" presetClass="entr" presetSubtype="8" fill="hold" grpId="0" nodeType="afterEffect" p14:presetBounceEnd="32000">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14:bounceEnd="32000">
                                          <p:cBhvr additive="base">
                                            <p:cTn id="31" dur="500" fill="hold"/>
                                            <p:tgtEl>
                                              <p:spTgt spid="26"/>
                                            </p:tgtEl>
                                            <p:attrNameLst>
                                              <p:attrName>ppt_x</p:attrName>
                                            </p:attrNameLst>
                                          </p:cBhvr>
                                          <p:tavLst>
                                            <p:tav tm="0">
                                              <p:val>
                                                <p:strVal val="0-#ppt_w/2"/>
                                              </p:val>
                                            </p:tav>
                                            <p:tav tm="100000">
                                              <p:val>
                                                <p:strVal val="#ppt_x"/>
                                              </p:val>
                                            </p:tav>
                                          </p:tavLst>
                                        </p:anim>
                                        <p:anim calcmode="lin" valueType="num" p14:bounceEnd="32000">
                                          <p:cBhvr additive="base">
                                            <p:cTn id="32" dur="500" fill="hold"/>
                                            <p:tgtEl>
                                              <p:spTgt spid="26"/>
                                            </p:tgtEl>
                                            <p:attrNameLst>
                                              <p:attrName>ppt_y</p:attrName>
                                            </p:attrNameLst>
                                          </p:cBhvr>
                                          <p:tavLst>
                                            <p:tav tm="0">
                                              <p:val>
                                                <p:strVal val="#ppt_y"/>
                                              </p:val>
                                            </p:tav>
                                            <p:tav tm="100000">
                                              <p:val>
                                                <p:strVal val="#ppt_y"/>
                                              </p:val>
                                            </p:tav>
                                          </p:tavLst>
                                        </p:anim>
                                      </p:childTnLst>
                                    </p:cTn>
                                  </p:par>
                                  <p:par>
                                    <p:cTn id="33" presetID="2" presetClass="entr" presetSubtype="2" fill="hold" nodeType="withEffect" p14:presetBounceEnd="32000">
                                      <p:stCondLst>
                                        <p:cond delay="250"/>
                                      </p:stCondLst>
                                      <p:childTnLst>
                                        <p:set>
                                          <p:cBhvr>
                                            <p:cTn id="34" dur="1" fill="hold">
                                              <p:stCondLst>
                                                <p:cond delay="0"/>
                                              </p:stCondLst>
                                            </p:cTn>
                                            <p:tgtEl>
                                              <p:spTgt spid="7"/>
                                            </p:tgtEl>
                                            <p:attrNameLst>
                                              <p:attrName>style.visibility</p:attrName>
                                            </p:attrNameLst>
                                          </p:cBhvr>
                                          <p:to>
                                            <p:strVal val="visible"/>
                                          </p:to>
                                        </p:set>
                                        <p:anim calcmode="lin" valueType="num" p14:bounceEnd="32000">
                                          <p:cBhvr additive="base">
                                            <p:cTn id="35" dur="500" fill="hold"/>
                                            <p:tgtEl>
                                              <p:spTgt spid="7"/>
                                            </p:tgtEl>
                                            <p:attrNameLst>
                                              <p:attrName>ppt_x</p:attrName>
                                            </p:attrNameLst>
                                          </p:cBhvr>
                                          <p:tavLst>
                                            <p:tav tm="0">
                                              <p:val>
                                                <p:strVal val="1+#ppt_w/2"/>
                                              </p:val>
                                            </p:tav>
                                            <p:tav tm="100000">
                                              <p:val>
                                                <p:strVal val="#ppt_x"/>
                                              </p:val>
                                            </p:tav>
                                          </p:tavLst>
                                        </p:anim>
                                        <p:anim calcmode="lin" valueType="num" p14:bounceEnd="32000">
                                          <p:cBhvr additive="base">
                                            <p:cTn id="36" dur="500" fill="hold"/>
                                            <p:tgtEl>
                                              <p:spTgt spid="7"/>
                                            </p:tgtEl>
                                            <p:attrNameLst>
                                              <p:attrName>ppt_y</p:attrName>
                                            </p:attrNameLst>
                                          </p:cBhvr>
                                          <p:tavLst>
                                            <p:tav tm="0">
                                              <p:val>
                                                <p:strVal val="#ppt_y"/>
                                              </p:val>
                                            </p:tav>
                                            <p:tav tm="100000">
                                              <p:val>
                                                <p:strVal val="#ppt_y"/>
                                              </p:val>
                                            </p:tav>
                                          </p:tavLst>
                                        </p:anim>
                                      </p:childTnLst>
                                    </p:cTn>
                                  </p:par>
                                </p:childTnLst>
                              </p:cTn>
                            </p:par>
                            <p:par>
                              <p:cTn id="37" fill="hold">
                                <p:stCondLst>
                                  <p:cond delay="2000"/>
                                </p:stCondLst>
                                <p:childTnLst>
                                  <p:par>
                                    <p:cTn id="38" presetID="2" presetClass="entr" presetSubtype="8" fill="hold" grpId="0" nodeType="afterEffect" p14:presetBounceEnd="32000">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14:bounceEnd="32000">
                                          <p:cBhvr additive="base">
                                            <p:cTn id="40" dur="500" fill="hold"/>
                                            <p:tgtEl>
                                              <p:spTgt spid="30"/>
                                            </p:tgtEl>
                                            <p:attrNameLst>
                                              <p:attrName>ppt_x</p:attrName>
                                            </p:attrNameLst>
                                          </p:cBhvr>
                                          <p:tavLst>
                                            <p:tav tm="0">
                                              <p:val>
                                                <p:strVal val="0-#ppt_w/2"/>
                                              </p:val>
                                            </p:tav>
                                            <p:tav tm="100000">
                                              <p:val>
                                                <p:strVal val="#ppt_x"/>
                                              </p:val>
                                            </p:tav>
                                          </p:tavLst>
                                        </p:anim>
                                        <p:anim calcmode="lin" valueType="num" p14:bounceEnd="32000">
                                          <p:cBhvr additive="base">
                                            <p:cTn id="41" dur="500" fill="hold"/>
                                            <p:tgtEl>
                                              <p:spTgt spid="30"/>
                                            </p:tgtEl>
                                            <p:attrNameLst>
                                              <p:attrName>ppt_y</p:attrName>
                                            </p:attrNameLst>
                                          </p:cBhvr>
                                          <p:tavLst>
                                            <p:tav tm="0">
                                              <p:val>
                                                <p:strVal val="#ppt_y"/>
                                              </p:val>
                                            </p:tav>
                                            <p:tav tm="100000">
                                              <p:val>
                                                <p:strVal val="#ppt_y"/>
                                              </p:val>
                                            </p:tav>
                                          </p:tavLst>
                                        </p:anim>
                                      </p:childTnLst>
                                    </p:cTn>
                                  </p:par>
                                  <p:par>
                                    <p:cTn id="42" presetID="2" presetClass="entr" presetSubtype="2" fill="hold" nodeType="withEffect" p14:presetBounceEnd="32000">
                                      <p:stCondLst>
                                        <p:cond delay="250"/>
                                      </p:stCondLst>
                                      <p:childTnLst>
                                        <p:set>
                                          <p:cBhvr>
                                            <p:cTn id="43" dur="1" fill="hold">
                                              <p:stCondLst>
                                                <p:cond delay="0"/>
                                              </p:stCondLst>
                                            </p:cTn>
                                            <p:tgtEl>
                                              <p:spTgt spid="8"/>
                                            </p:tgtEl>
                                            <p:attrNameLst>
                                              <p:attrName>style.visibility</p:attrName>
                                            </p:attrNameLst>
                                          </p:cBhvr>
                                          <p:to>
                                            <p:strVal val="visible"/>
                                          </p:to>
                                        </p:set>
                                        <p:anim calcmode="lin" valueType="num" p14:bounceEnd="32000">
                                          <p:cBhvr additive="base">
                                            <p:cTn id="44" dur="500" fill="hold"/>
                                            <p:tgtEl>
                                              <p:spTgt spid="8"/>
                                            </p:tgtEl>
                                            <p:attrNameLst>
                                              <p:attrName>ppt_x</p:attrName>
                                            </p:attrNameLst>
                                          </p:cBhvr>
                                          <p:tavLst>
                                            <p:tav tm="0">
                                              <p:val>
                                                <p:strVal val="1+#ppt_w/2"/>
                                              </p:val>
                                            </p:tav>
                                            <p:tav tm="100000">
                                              <p:val>
                                                <p:strVal val="#ppt_x"/>
                                              </p:val>
                                            </p:tav>
                                          </p:tavLst>
                                        </p:anim>
                                        <p:anim calcmode="lin" valueType="num" p14:bounceEnd="32000">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2500"/>
                                </p:stCondLst>
                                <p:childTnLst>
                                  <p:par>
                                    <p:cTn id="47" presetID="2" presetClass="entr" presetSubtype="8" fill="hold" grpId="0" nodeType="afterEffect" p14:presetBounceEnd="32000">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14:bounceEnd="32000">
                                          <p:cBhvr additive="base">
                                            <p:cTn id="49" dur="500" fill="hold"/>
                                            <p:tgtEl>
                                              <p:spTgt spid="33"/>
                                            </p:tgtEl>
                                            <p:attrNameLst>
                                              <p:attrName>ppt_x</p:attrName>
                                            </p:attrNameLst>
                                          </p:cBhvr>
                                          <p:tavLst>
                                            <p:tav tm="0">
                                              <p:val>
                                                <p:strVal val="0-#ppt_w/2"/>
                                              </p:val>
                                            </p:tav>
                                            <p:tav tm="100000">
                                              <p:val>
                                                <p:strVal val="#ppt_x"/>
                                              </p:val>
                                            </p:tav>
                                          </p:tavLst>
                                        </p:anim>
                                        <p:anim calcmode="lin" valueType="num" p14:bounceEnd="32000">
                                          <p:cBhvr additive="base">
                                            <p:cTn id="50" dur="500" fill="hold"/>
                                            <p:tgtEl>
                                              <p:spTgt spid="33"/>
                                            </p:tgtEl>
                                            <p:attrNameLst>
                                              <p:attrName>ppt_y</p:attrName>
                                            </p:attrNameLst>
                                          </p:cBhvr>
                                          <p:tavLst>
                                            <p:tav tm="0">
                                              <p:val>
                                                <p:strVal val="#ppt_y"/>
                                              </p:val>
                                            </p:tav>
                                            <p:tav tm="100000">
                                              <p:val>
                                                <p:strVal val="#ppt_y"/>
                                              </p:val>
                                            </p:tav>
                                          </p:tavLst>
                                        </p:anim>
                                      </p:childTnLst>
                                    </p:cTn>
                                  </p:par>
                                  <p:par>
                                    <p:cTn id="51" presetID="2" presetClass="entr" presetSubtype="2" fill="hold" nodeType="withEffect" p14:presetBounceEnd="32000">
                                      <p:stCondLst>
                                        <p:cond delay="250"/>
                                      </p:stCondLst>
                                      <p:childTnLst>
                                        <p:set>
                                          <p:cBhvr>
                                            <p:cTn id="52" dur="1" fill="hold">
                                              <p:stCondLst>
                                                <p:cond delay="0"/>
                                              </p:stCondLst>
                                            </p:cTn>
                                            <p:tgtEl>
                                              <p:spTgt spid="9"/>
                                            </p:tgtEl>
                                            <p:attrNameLst>
                                              <p:attrName>style.visibility</p:attrName>
                                            </p:attrNameLst>
                                          </p:cBhvr>
                                          <p:to>
                                            <p:strVal val="visible"/>
                                          </p:to>
                                        </p:set>
                                        <p:anim calcmode="lin" valueType="num" p14:bounceEnd="32000">
                                          <p:cBhvr additive="base">
                                            <p:cTn id="53" dur="500" fill="hold"/>
                                            <p:tgtEl>
                                              <p:spTgt spid="9"/>
                                            </p:tgtEl>
                                            <p:attrNameLst>
                                              <p:attrName>ppt_x</p:attrName>
                                            </p:attrNameLst>
                                          </p:cBhvr>
                                          <p:tavLst>
                                            <p:tav tm="0">
                                              <p:val>
                                                <p:strVal val="1+#ppt_w/2"/>
                                              </p:val>
                                            </p:tav>
                                            <p:tav tm="100000">
                                              <p:val>
                                                <p:strVal val="#ppt_x"/>
                                              </p:val>
                                            </p:tav>
                                          </p:tavLst>
                                        </p:anim>
                                        <p:anim calcmode="lin" valueType="num" p14:bounceEnd="32000">
                                          <p:cBhvr additive="base">
                                            <p:cTn id="54"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2" grpId="0" animBg="1"/>
          <p:bldP spid="24" grpId="0" animBg="1"/>
          <p:bldP spid="26" grpId="0" animBg="1"/>
          <p:bldP spid="30" grpId="0" animBg="1"/>
          <p:bldP spid="33"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par>
                              <p:cTn id="10" fill="hold">
                                <p:stCondLst>
                                  <p:cond delay="500"/>
                                </p:stCondLst>
                                <p:childTnLst>
                                  <p:par>
                                    <p:cTn id="11" presetID="2" presetClass="entr" presetSubtype="8" fill="hold" grpId="0" nodeType="after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0-#ppt_w/2"/>
                                              </p:val>
                                            </p:tav>
                                            <p:tav tm="100000">
                                              <p:val>
                                                <p:strVal val="#ppt_x"/>
                                              </p:val>
                                            </p:tav>
                                          </p:tavLst>
                                        </p:anim>
                                        <p:anim calcmode="lin" valueType="num">
                                          <p:cBhvr additive="base">
                                            <p:cTn id="14" dur="500" fill="hold"/>
                                            <p:tgtEl>
                                              <p:spTgt spid="22"/>
                                            </p:tgtEl>
                                            <p:attrNameLst>
                                              <p:attrName>ppt_y</p:attrName>
                                            </p:attrNameLst>
                                          </p:cBhvr>
                                          <p:tavLst>
                                            <p:tav tm="0">
                                              <p:val>
                                                <p:strVal val="#ppt_y"/>
                                              </p:val>
                                            </p:tav>
                                            <p:tav tm="100000">
                                              <p:val>
                                                <p:strVal val="#ppt_y"/>
                                              </p:val>
                                            </p:tav>
                                          </p:tavLst>
                                        </p:anim>
                                      </p:childTnLst>
                                    </p:cTn>
                                  </p:par>
                                  <p:par>
                                    <p:cTn id="15" presetID="2" presetClass="entr" presetSubtype="2" fill="hold" nodeType="withEffect">
                                      <p:stCondLst>
                                        <p:cond delay="25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1+#ppt_w/2"/>
                                              </p:val>
                                            </p:tav>
                                            <p:tav tm="100000">
                                              <p:val>
                                                <p:strVal val="#ppt_x"/>
                                              </p:val>
                                            </p:tav>
                                          </p:tavLst>
                                        </p:anim>
                                        <p:anim calcmode="lin" valueType="num">
                                          <p:cBhvr additive="base">
                                            <p:cTn id="18" dur="500" fill="hold"/>
                                            <p:tgtEl>
                                              <p:spTgt spid="5"/>
                                            </p:tgtEl>
                                            <p:attrNameLst>
                                              <p:attrName>ppt_y</p:attrName>
                                            </p:attrNameLst>
                                          </p:cBhvr>
                                          <p:tavLst>
                                            <p:tav tm="0">
                                              <p:val>
                                                <p:strVal val="#ppt_y"/>
                                              </p:val>
                                            </p:tav>
                                            <p:tav tm="100000">
                                              <p:val>
                                                <p:strVal val="#ppt_y"/>
                                              </p:val>
                                            </p:tav>
                                          </p:tavLst>
                                        </p:anim>
                                      </p:childTnLst>
                                    </p:cTn>
                                  </p:par>
                                </p:childTnLst>
                              </p:cTn>
                            </p:par>
                            <p:par>
                              <p:cTn id="19" fill="hold">
                                <p:stCondLst>
                                  <p:cond delay="1000"/>
                                </p:stCondLst>
                                <p:childTnLst>
                                  <p:par>
                                    <p:cTn id="20" presetID="2" presetClass="entr" presetSubtype="8"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 calcmode="lin" valueType="num">
                                          <p:cBhvr additive="base">
                                            <p:cTn id="22" dur="500" fill="hold"/>
                                            <p:tgtEl>
                                              <p:spTgt spid="24"/>
                                            </p:tgtEl>
                                            <p:attrNameLst>
                                              <p:attrName>ppt_x</p:attrName>
                                            </p:attrNameLst>
                                          </p:cBhvr>
                                          <p:tavLst>
                                            <p:tav tm="0">
                                              <p:val>
                                                <p:strVal val="0-#ppt_w/2"/>
                                              </p:val>
                                            </p:tav>
                                            <p:tav tm="100000">
                                              <p:val>
                                                <p:strVal val="#ppt_x"/>
                                              </p:val>
                                            </p:tav>
                                          </p:tavLst>
                                        </p:anim>
                                        <p:anim calcmode="lin" valueType="num">
                                          <p:cBhvr additive="base">
                                            <p:cTn id="23" dur="500" fill="hold"/>
                                            <p:tgtEl>
                                              <p:spTgt spid="24"/>
                                            </p:tgtEl>
                                            <p:attrNameLst>
                                              <p:attrName>ppt_y</p:attrName>
                                            </p:attrNameLst>
                                          </p:cBhvr>
                                          <p:tavLst>
                                            <p:tav tm="0">
                                              <p:val>
                                                <p:strVal val="#ppt_y"/>
                                              </p:val>
                                            </p:tav>
                                            <p:tav tm="100000">
                                              <p:val>
                                                <p:strVal val="#ppt_y"/>
                                              </p:val>
                                            </p:tav>
                                          </p:tavLst>
                                        </p:anim>
                                      </p:childTnLst>
                                    </p:cTn>
                                  </p:par>
                                  <p:par>
                                    <p:cTn id="24" presetID="2" presetClass="entr" presetSubtype="2" fill="hold" nodeType="withEffect">
                                      <p:stCondLst>
                                        <p:cond delay="25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500" fill="hold"/>
                                            <p:tgtEl>
                                              <p:spTgt spid="6"/>
                                            </p:tgtEl>
                                            <p:attrNameLst>
                                              <p:attrName>ppt_x</p:attrName>
                                            </p:attrNameLst>
                                          </p:cBhvr>
                                          <p:tavLst>
                                            <p:tav tm="0">
                                              <p:val>
                                                <p:strVal val="1+#ppt_w/2"/>
                                              </p:val>
                                            </p:tav>
                                            <p:tav tm="100000">
                                              <p:val>
                                                <p:strVal val="#ppt_x"/>
                                              </p:val>
                                            </p:tav>
                                          </p:tavLst>
                                        </p:anim>
                                        <p:anim calcmode="lin" valueType="num">
                                          <p:cBhvr additive="base">
                                            <p:cTn id="27" dur="500" fill="hold"/>
                                            <p:tgtEl>
                                              <p:spTgt spid="6"/>
                                            </p:tgtEl>
                                            <p:attrNameLst>
                                              <p:attrName>ppt_y</p:attrName>
                                            </p:attrNameLst>
                                          </p:cBhvr>
                                          <p:tavLst>
                                            <p:tav tm="0">
                                              <p:val>
                                                <p:strVal val="#ppt_y"/>
                                              </p:val>
                                            </p:tav>
                                            <p:tav tm="100000">
                                              <p:val>
                                                <p:strVal val="#ppt_y"/>
                                              </p:val>
                                            </p:tav>
                                          </p:tavLst>
                                        </p:anim>
                                      </p:childTnLst>
                                    </p:cTn>
                                  </p:par>
                                </p:childTnLst>
                              </p:cTn>
                            </p:par>
                            <p:par>
                              <p:cTn id="28" fill="hold">
                                <p:stCondLst>
                                  <p:cond delay="1500"/>
                                </p:stCondLst>
                                <p:childTnLst>
                                  <p:par>
                                    <p:cTn id="29" presetID="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additive="base">
                                            <p:cTn id="31" dur="500" fill="hold"/>
                                            <p:tgtEl>
                                              <p:spTgt spid="26"/>
                                            </p:tgtEl>
                                            <p:attrNameLst>
                                              <p:attrName>ppt_x</p:attrName>
                                            </p:attrNameLst>
                                          </p:cBhvr>
                                          <p:tavLst>
                                            <p:tav tm="0">
                                              <p:val>
                                                <p:strVal val="0-#ppt_w/2"/>
                                              </p:val>
                                            </p:tav>
                                            <p:tav tm="100000">
                                              <p:val>
                                                <p:strVal val="#ppt_x"/>
                                              </p:val>
                                            </p:tav>
                                          </p:tavLst>
                                        </p:anim>
                                        <p:anim calcmode="lin" valueType="num">
                                          <p:cBhvr additive="base">
                                            <p:cTn id="32" dur="500" fill="hold"/>
                                            <p:tgtEl>
                                              <p:spTgt spid="26"/>
                                            </p:tgtEl>
                                            <p:attrNameLst>
                                              <p:attrName>ppt_y</p:attrName>
                                            </p:attrNameLst>
                                          </p:cBhvr>
                                          <p:tavLst>
                                            <p:tav tm="0">
                                              <p:val>
                                                <p:strVal val="#ppt_y"/>
                                              </p:val>
                                            </p:tav>
                                            <p:tav tm="100000">
                                              <p:val>
                                                <p:strVal val="#ppt_y"/>
                                              </p:val>
                                            </p:tav>
                                          </p:tavLst>
                                        </p:anim>
                                      </p:childTnLst>
                                    </p:cTn>
                                  </p:par>
                                  <p:par>
                                    <p:cTn id="33" presetID="2" presetClass="entr" presetSubtype="2" fill="hold" nodeType="withEffect">
                                      <p:stCondLst>
                                        <p:cond delay="25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500" fill="hold"/>
                                            <p:tgtEl>
                                              <p:spTgt spid="7"/>
                                            </p:tgtEl>
                                            <p:attrNameLst>
                                              <p:attrName>ppt_x</p:attrName>
                                            </p:attrNameLst>
                                          </p:cBhvr>
                                          <p:tavLst>
                                            <p:tav tm="0">
                                              <p:val>
                                                <p:strVal val="1+#ppt_w/2"/>
                                              </p:val>
                                            </p:tav>
                                            <p:tav tm="100000">
                                              <p:val>
                                                <p:strVal val="#ppt_x"/>
                                              </p:val>
                                            </p:tav>
                                          </p:tavLst>
                                        </p:anim>
                                        <p:anim calcmode="lin" valueType="num">
                                          <p:cBhvr additive="base">
                                            <p:cTn id="36" dur="500" fill="hold"/>
                                            <p:tgtEl>
                                              <p:spTgt spid="7"/>
                                            </p:tgtEl>
                                            <p:attrNameLst>
                                              <p:attrName>ppt_y</p:attrName>
                                            </p:attrNameLst>
                                          </p:cBhvr>
                                          <p:tavLst>
                                            <p:tav tm="0">
                                              <p:val>
                                                <p:strVal val="#ppt_y"/>
                                              </p:val>
                                            </p:tav>
                                            <p:tav tm="100000">
                                              <p:val>
                                                <p:strVal val="#ppt_y"/>
                                              </p:val>
                                            </p:tav>
                                          </p:tavLst>
                                        </p:anim>
                                      </p:childTnLst>
                                    </p:cTn>
                                  </p:par>
                                </p:childTnLst>
                              </p:cTn>
                            </p:par>
                            <p:par>
                              <p:cTn id="37" fill="hold">
                                <p:stCondLst>
                                  <p:cond delay="2000"/>
                                </p:stCondLst>
                                <p:childTnLst>
                                  <p:par>
                                    <p:cTn id="38" presetID="2" presetClass="entr" presetSubtype="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additive="base">
                                            <p:cTn id="40" dur="500" fill="hold"/>
                                            <p:tgtEl>
                                              <p:spTgt spid="30"/>
                                            </p:tgtEl>
                                            <p:attrNameLst>
                                              <p:attrName>ppt_x</p:attrName>
                                            </p:attrNameLst>
                                          </p:cBhvr>
                                          <p:tavLst>
                                            <p:tav tm="0">
                                              <p:val>
                                                <p:strVal val="0-#ppt_w/2"/>
                                              </p:val>
                                            </p:tav>
                                            <p:tav tm="100000">
                                              <p:val>
                                                <p:strVal val="#ppt_x"/>
                                              </p:val>
                                            </p:tav>
                                          </p:tavLst>
                                        </p:anim>
                                        <p:anim calcmode="lin" valueType="num">
                                          <p:cBhvr additive="base">
                                            <p:cTn id="41" dur="500" fill="hold"/>
                                            <p:tgtEl>
                                              <p:spTgt spid="30"/>
                                            </p:tgtEl>
                                            <p:attrNameLst>
                                              <p:attrName>ppt_y</p:attrName>
                                            </p:attrNameLst>
                                          </p:cBhvr>
                                          <p:tavLst>
                                            <p:tav tm="0">
                                              <p:val>
                                                <p:strVal val="#ppt_y"/>
                                              </p:val>
                                            </p:tav>
                                            <p:tav tm="100000">
                                              <p:val>
                                                <p:strVal val="#ppt_y"/>
                                              </p:val>
                                            </p:tav>
                                          </p:tavLst>
                                        </p:anim>
                                      </p:childTnLst>
                                    </p:cTn>
                                  </p:par>
                                  <p:par>
                                    <p:cTn id="42" presetID="2" presetClass="entr" presetSubtype="2" fill="hold" nodeType="withEffect">
                                      <p:stCondLst>
                                        <p:cond delay="25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2500"/>
                                </p:stCondLst>
                                <p:childTnLst>
                                  <p:par>
                                    <p:cTn id="47" presetID="2" presetClass="entr" presetSubtype="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additive="base">
                                            <p:cTn id="49" dur="500" fill="hold"/>
                                            <p:tgtEl>
                                              <p:spTgt spid="33"/>
                                            </p:tgtEl>
                                            <p:attrNameLst>
                                              <p:attrName>ppt_x</p:attrName>
                                            </p:attrNameLst>
                                          </p:cBhvr>
                                          <p:tavLst>
                                            <p:tav tm="0">
                                              <p:val>
                                                <p:strVal val="0-#ppt_w/2"/>
                                              </p:val>
                                            </p:tav>
                                            <p:tav tm="100000">
                                              <p:val>
                                                <p:strVal val="#ppt_x"/>
                                              </p:val>
                                            </p:tav>
                                          </p:tavLst>
                                        </p:anim>
                                        <p:anim calcmode="lin" valueType="num">
                                          <p:cBhvr additive="base">
                                            <p:cTn id="50" dur="500" fill="hold"/>
                                            <p:tgtEl>
                                              <p:spTgt spid="33"/>
                                            </p:tgtEl>
                                            <p:attrNameLst>
                                              <p:attrName>ppt_y</p:attrName>
                                            </p:attrNameLst>
                                          </p:cBhvr>
                                          <p:tavLst>
                                            <p:tav tm="0">
                                              <p:val>
                                                <p:strVal val="#ppt_y"/>
                                              </p:val>
                                            </p:tav>
                                            <p:tav tm="100000">
                                              <p:val>
                                                <p:strVal val="#ppt_y"/>
                                              </p:val>
                                            </p:tav>
                                          </p:tavLst>
                                        </p:anim>
                                      </p:childTnLst>
                                    </p:cTn>
                                  </p:par>
                                  <p:par>
                                    <p:cTn id="51" presetID="2" presetClass="entr" presetSubtype="2" fill="hold" nodeType="withEffect">
                                      <p:stCondLst>
                                        <p:cond delay="25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1+#ppt_w/2"/>
                                              </p:val>
                                            </p:tav>
                                            <p:tav tm="100000">
                                              <p:val>
                                                <p:strVal val="#ppt_x"/>
                                              </p:val>
                                            </p:tav>
                                          </p:tavLst>
                                        </p:anim>
                                        <p:anim calcmode="lin" valueType="num">
                                          <p:cBhvr additive="base">
                                            <p:cTn id="54"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2" grpId="0" animBg="1"/>
          <p:bldP spid="24" grpId="0" animBg="1"/>
          <p:bldP spid="26" grpId="0" animBg="1"/>
          <p:bldP spid="30" grpId="0" animBg="1"/>
          <p:bldP spid="33" grpId="0" animBg="1"/>
        </p:bldLst>
      </p:timing>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占位符 5"/>
          <p:cNvSpPr>
            <a:spLocks noGrp="1"/>
          </p:cNvSpPr>
          <p:nvPr>
            <p:ph type="body" sz="quarter" idx="4294967295"/>
          </p:nvPr>
        </p:nvSpPr>
        <p:spPr>
          <a:xfrm>
            <a:off x="0" y="3290948"/>
            <a:ext cx="9144000" cy="861774"/>
          </a:xfrm>
          <a:prstGeom prst="rect">
            <a:avLst/>
          </a:prstGeom>
        </p:spPr>
        <p:txBody>
          <a:bodyPr wrap="square">
            <a:spAutoFit/>
          </a:bodyPr>
          <a:lstStyle/>
          <a:p>
            <a:pPr marL="0" indent="0" algn="ctr">
              <a:buNone/>
            </a:pPr>
            <a:r>
              <a:rPr lang="zh-CN" altLang="en-US" sz="5000" b="1" dirty="0">
                <a:gradFill>
                  <a:gsLst>
                    <a:gs pos="27000">
                      <a:srgbClr val="FF0000"/>
                    </a:gs>
                    <a:gs pos="80000">
                      <a:srgbClr val="6D090E"/>
                    </a:gs>
                  </a:gsLst>
                  <a:lin ang="5400000" scaled="1"/>
                </a:gradFill>
                <a:latin typeface="+mj-ea"/>
                <a:ea typeface="+mj-ea"/>
              </a:rPr>
              <a:t>党    员</a:t>
            </a:r>
          </a:p>
        </p:txBody>
      </p:sp>
      <p:sp>
        <p:nvSpPr>
          <p:cNvPr id="8" name="矩形 7"/>
          <p:cNvSpPr/>
          <p:nvPr/>
        </p:nvSpPr>
        <p:spPr>
          <a:xfrm>
            <a:off x="0" y="2859782"/>
            <a:ext cx="9144000" cy="400110"/>
          </a:xfrm>
          <a:prstGeom prst="rect">
            <a:avLst/>
          </a:prstGeom>
        </p:spPr>
        <p:txBody>
          <a:bodyPr wrap="square">
            <a:spAutoFit/>
          </a:bodyPr>
          <a:lstStyle/>
          <a:p>
            <a:pPr algn="ctr"/>
            <a:r>
              <a:rPr lang="zh-CN" altLang="en-US" sz="2000" b="1">
                <a:solidFill>
                  <a:srgbClr val="360406"/>
                </a:solidFill>
                <a:latin typeface="+mj-ea"/>
                <a:ea typeface="+mj-ea"/>
              </a:rPr>
              <a:t>第一章</a:t>
            </a:r>
            <a:endParaRPr lang="en-US" altLang="zh-CN" sz="2000" b="1" dirty="0">
              <a:solidFill>
                <a:srgbClr val="360406"/>
              </a:solidFill>
              <a:latin typeface="+mj-ea"/>
              <a:ea typeface="+mj-ea"/>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p:cTn id="13"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15"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4294967295"/>
          </p:nvPr>
        </p:nvSpPr>
        <p:spPr>
          <a:xfrm>
            <a:off x="755576" y="292863"/>
            <a:ext cx="4577302" cy="584775"/>
          </a:xfrm>
          <a:prstGeom prst="rect">
            <a:avLst/>
          </a:prstGeom>
          <a:noFill/>
          <a:ln>
            <a:noFill/>
          </a:ln>
          <a:effectLst/>
        </p:spPr>
        <p:txBody>
          <a:bodyPr wrap="square" rtlCol="0">
            <a:spAutoFit/>
          </a:bodyPr>
          <a:lstStyle/>
          <a:p>
            <a:pPr marL="0" indent="0">
              <a:buNone/>
            </a:pPr>
            <a:r>
              <a:rPr lang="zh-CN" altLang="en-US" dirty="0">
                <a:gradFill>
                  <a:gsLst>
                    <a:gs pos="60000">
                      <a:srgbClr val="FCCE5A"/>
                    </a:gs>
                    <a:gs pos="30000">
                      <a:schemeClr val="bg1"/>
                    </a:gs>
                    <a:gs pos="87000">
                      <a:schemeClr val="bg1"/>
                    </a:gs>
                  </a:gsLst>
                  <a:lin ang="5400000" scaled="1"/>
                </a:gradFill>
                <a:effectLst>
                  <a:outerShdw blurRad="50800" dist="50800" dir="5400000" algn="ctr" rotWithShape="0">
                    <a:srgbClr val="800000"/>
                  </a:outerShdw>
                </a:effectLst>
                <a:latin typeface="+mj-ea"/>
                <a:ea typeface="+mj-ea"/>
                <a:cs typeface="+mn-ea"/>
                <a:sym typeface="+mn-lt"/>
              </a:rPr>
              <a:t>申请入党的条件</a:t>
            </a:r>
          </a:p>
        </p:txBody>
      </p:sp>
      <p:sp>
        <p:nvSpPr>
          <p:cNvPr id="17" name="矩形 16"/>
          <p:cNvSpPr/>
          <p:nvPr/>
        </p:nvSpPr>
        <p:spPr>
          <a:xfrm>
            <a:off x="755576" y="1563638"/>
            <a:ext cx="7848872" cy="350865"/>
          </a:xfrm>
          <a:prstGeom prst="rect">
            <a:avLst/>
          </a:prstGeom>
          <a:ln>
            <a:noFill/>
          </a:ln>
        </p:spPr>
        <p:txBody>
          <a:bodyPr wrap="square">
            <a:spAutoFit/>
          </a:bodyPr>
          <a:lstStyle/>
          <a:p>
            <a:pPr algn="just">
              <a:lnSpc>
                <a:spcPct val="120000"/>
              </a:lnSpc>
            </a:pPr>
            <a:r>
              <a:rPr lang="zh-CN" altLang="en-US" sz="1400" i="1">
                <a:solidFill>
                  <a:schemeClr val="accent1"/>
                </a:solidFill>
                <a:latin typeface="+mj-ea"/>
                <a:ea typeface="+mj-ea"/>
                <a:cs typeface="+mn-ea"/>
                <a:sym typeface="+mn-lt"/>
              </a:rPr>
              <a:t>第一章第一</a:t>
            </a:r>
            <a:r>
              <a:rPr lang="zh-CN" altLang="en-US" sz="1400" i="1" dirty="0">
                <a:solidFill>
                  <a:schemeClr val="accent1"/>
                </a:solidFill>
                <a:latin typeface="+mj-ea"/>
                <a:ea typeface="+mj-ea"/>
                <a:cs typeface="+mn-ea"/>
                <a:sym typeface="+mn-lt"/>
              </a:rPr>
              <a:t>条至</a:t>
            </a:r>
            <a:r>
              <a:rPr lang="zh-CN" altLang="en-US" sz="1400" i="1">
                <a:solidFill>
                  <a:schemeClr val="accent1"/>
                </a:solidFill>
                <a:latin typeface="+mj-ea"/>
                <a:ea typeface="+mj-ea"/>
                <a:cs typeface="+mn-ea"/>
                <a:sym typeface="+mn-lt"/>
              </a:rPr>
              <a:t>第九条 </a:t>
            </a:r>
            <a:r>
              <a:rPr lang="zh-CN" altLang="en-US" sz="1400" i="1">
                <a:solidFill>
                  <a:srgbClr val="360406"/>
                </a:solidFill>
                <a:latin typeface="+mj-ea"/>
                <a:ea typeface="+mj-ea"/>
                <a:cs typeface="+mn-ea"/>
                <a:sym typeface="+mn-lt"/>
              </a:rPr>
              <a:t>主要</a:t>
            </a:r>
            <a:r>
              <a:rPr lang="zh-CN" altLang="en-US" sz="1400" i="1" dirty="0">
                <a:solidFill>
                  <a:srgbClr val="360406"/>
                </a:solidFill>
                <a:latin typeface="+mj-ea"/>
                <a:ea typeface="+mj-ea"/>
                <a:cs typeface="+mn-ea"/>
                <a:sym typeface="+mn-lt"/>
              </a:rPr>
              <a:t>是对党员的条件，党员的吸收、党员的管理和处置等做出具体规定。</a:t>
            </a:r>
          </a:p>
        </p:txBody>
      </p:sp>
      <p:sp>
        <p:nvSpPr>
          <p:cNvPr id="4" name="矩形 3"/>
          <p:cNvSpPr/>
          <p:nvPr/>
        </p:nvSpPr>
        <p:spPr>
          <a:xfrm>
            <a:off x="755576" y="2859782"/>
            <a:ext cx="2877711" cy="1200329"/>
          </a:xfrm>
          <a:prstGeom prst="rect">
            <a:avLst/>
          </a:prstGeom>
          <a:ln>
            <a:noFill/>
          </a:ln>
        </p:spPr>
        <p:txBody>
          <a:bodyPr wrap="none">
            <a:spAutoFit/>
          </a:bodyPr>
          <a:lstStyle/>
          <a:p>
            <a:pPr algn="ctr">
              <a:lnSpc>
                <a:spcPct val="120000"/>
              </a:lnSpc>
            </a:pPr>
            <a:r>
              <a:rPr lang="zh-CN" altLang="en-US" sz="3000" b="1">
                <a:solidFill>
                  <a:schemeClr val="accent1"/>
                </a:solidFill>
                <a:latin typeface="+mj-ea"/>
                <a:ea typeface="+mj-ea"/>
                <a:cs typeface="+mn-ea"/>
                <a:sym typeface="+mn-lt"/>
              </a:rPr>
              <a:t>第一条</a:t>
            </a:r>
            <a:endParaRPr lang="en-US" altLang="zh-CN" sz="3000" b="1">
              <a:solidFill>
                <a:schemeClr val="accent1"/>
              </a:solidFill>
              <a:latin typeface="+mj-ea"/>
              <a:ea typeface="+mj-ea"/>
              <a:cs typeface="+mn-ea"/>
              <a:sym typeface="+mn-lt"/>
            </a:endParaRPr>
          </a:p>
          <a:p>
            <a:pPr algn="ctr">
              <a:lnSpc>
                <a:spcPct val="120000"/>
              </a:lnSpc>
            </a:pPr>
            <a:r>
              <a:rPr lang="zh-CN" altLang="zh-CN" sz="3000" b="1">
                <a:solidFill>
                  <a:srgbClr val="360406"/>
                </a:solidFill>
                <a:latin typeface="+mj-ea"/>
                <a:ea typeface="+mj-ea"/>
                <a:cs typeface="+mn-ea"/>
                <a:sym typeface="+mn-lt"/>
              </a:rPr>
              <a:t>申请</a:t>
            </a:r>
            <a:r>
              <a:rPr lang="zh-CN" altLang="zh-CN" sz="3000" b="1" dirty="0">
                <a:solidFill>
                  <a:srgbClr val="360406"/>
                </a:solidFill>
                <a:latin typeface="+mj-ea"/>
                <a:ea typeface="+mj-ea"/>
                <a:cs typeface="+mn-ea"/>
                <a:sym typeface="+mn-lt"/>
              </a:rPr>
              <a:t>入党的条件</a:t>
            </a:r>
            <a:endParaRPr lang="zh-CN" altLang="en-US" sz="3000" b="1" dirty="0">
              <a:solidFill>
                <a:srgbClr val="360406"/>
              </a:solidFill>
              <a:latin typeface="+mj-ea"/>
              <a:ea typeface="+mj-ea"/>
              <a:cs typeface="+mn-ea"/>
              <a:sym typeface="+mn-lt"/>
            </a:endParaRPr>
          </a:p>
        </p:txBody>
      </p:sp>
      <p:sp>
        <p:nvSpPr>
          <p:cNvPr id="7" name="双括号 6"/>
          <p:cNvSpPr/>
          <p:nvPr/>
        </p:nvSpPr>
        <p:spPr>
          <a:xfrm>
            <a:off x="4067944" y="2139702"/>
            <a:ext cx="4680520" cy="2736304"/>
          </a:xfrm>
          <a:prstGeom prst="bracketPair">
            <a:avLst>
              <a:gd name="adj" fmla="val 12142"/>
            </a:avLst>
          </a:prstGeom>
          <a:ln w="19050">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5" name="组合 4"/>
          <p:cNvGrpSpPr/>
          <p:nvPr/>
        </p:nvGrpSpPr>
        <p:grpSpPr>
          <a:xfrm>
            <a:off x="4537075" y="2330559"/>
            <a:ext cx="4057580" cy="2354491"/>
            <a:chOff x="4537075" y="2330559"/>
            <a:chExt cx="4057580" cy="2354491"/>
          </a:xfrm>
        </p:grpSpPr>
        <p:sp>
          <p:nvSpPr>
            <p:cNvPr id="2" name="矩形 1"/>
            <p:cNvSpPr/>
            <p:nvPr/>
          </p:nvSpPr>
          <p:spPr>
            <a:xfrm>
              <a:off x="4634215" y="2330559"/>
              <a:ext cx="3960440" cy="2354491"/>
            </a:xfrm>
            <a:prstGeom prst="rect">
              <a:avLst/>
            </a:prstGeom>
            <a:ln>
              <a:noFill/>
            </a:ln>
          </p:spPr>
          <p:txBody>
            <a:bodyPr wrap="square">
              <a:spAutoFit/>
            </a:bodyPr>
            <a:lstStyle/>
            <a:p>
              <a:pPr>
                <a:lnSpc>
                  <a:spcPct val="150000"/>
                </a:lnSpc>
              </a:pPr>
              <a:r>
                <a:rPr lang="zh-CN" altLang="zh-CN" sz="1400" dirty="0">
                  <a:solidFill>
                    <a:schemeClr val="accent1"/>
                  </a:solidFill>
                  <a:latin typeface="+mj-ea"/>
                  <a:ea typeface="+mj-ea"/>
                  <a:cs typeface="+mn-ea"/>
                  <a:sym typeface="+mn-lt"/>
                </a:rPr>
                <a:t>年满十八岁</a:t>
              </a:r>
              <a:endParaRPr lang="en-US" altLang="zh-CN" sz="1400" dirty="0">
                <a:solidFill>
                  <a:schemeClr val="accent1"/>
                </a:solidFill>
                <a:latin typeface="+mj-ea"/>
                <a:ea typeface="+mj-ea"/>
                <a:cs typeface="+mn-ea"/>
                <a:sym typeface="+mn-lt"/>
              </a:endParaRPr>
            </a:p>
            <a:p>
              <a:pPr>
                <a:lnSpc>
                  <a:spcPct val="150000"/>
                </a:lnSpc>
              </a:pPr>
              <a:r>
                <a:rPr lang="zh-CN" altLang="zh-CN" sz="1400" dirty="0">
                  <a:solidFill>
                    <a:schemeClr val="accent1"/>
                  </a:solidFill>
                  <a:latin typeface="+mj-ea"/>
                  <a:ea typeface="+mj-ea"/>
                  <a:cs typeface="+mn-ea"/>
                  <a:sym typeface="+mn-lt"/>
                </a:rPr>
                <a:t>中国工人、农民、军人、知识分子和其他社会阶层的先进分子</a:t>
              </a:r>
              <a:endParaRPr lang="en-US" altLang="zh-CN" sz="1400" dirty="0">
                <a:solidFill>
                  <a:schemeClr val="accent1"/>
                </a:solidFill>
                <a:latin typeface="+mj-ea"/>
                <a:ea typeface="+mj-ea"/>
                <a:cs typeface="+mn-ea"/>
                <a:sym typeface="+mn-lt"/>
              </a:endParaRPr>
            </a:p>
            <a:p>
              <a:pPr>
                <a:lnSpc>
                  <a:spcPct val="150000"/>
                </a:lnSpc>
              </a:pPr>
              <a:r>
                <a:rPr lang="zh-CN" altLang="zh-CN" sz="1400" dirty="0">
                  <a:solidFill>
                    <a:schemeClr val="accent1"/>
                  </a:solidFill>
                  <a:latin typeface="+mj-ea"/>
                  <a:ea typeface="+mj-ea"/>
                  <a:cs typeface="+mn-ea"/>
                  <a:sym typeface="+mn-lt"/>
                </a:rPr>
                <a:t>承认党的纲领和章程</a:t>
              </a:r>
              <a:endParaRPr lang="en-US" altLang="zh-CN" sz="1400" dirty="0">
                <a:solidFill>
                  <a:schemeClr val="accent1"/>
                </a:solidFill>
                <a:latin typeface="+mj-ea"/>
                <a:ea typeface="+mj-ea"/>
                <a:cs typeface="+mn-ea"/>
                <a:sym typeface="+mn-lt"/>
              </a:endParaRPr>
            </a:p>
            <a:p>
              <a:pPr>
                <a:lnSpc>
                  <a:spcPct val="150000"/>
                </a:lnSpc>
              </a:pPr>
              <a:r>
                <a:rPr lang="zh-CN" altLang="zh-CN" sz="1400" dirty="0">
                  <a:solidFill>
                    <a:schemeClr val="accent1"/>
                  </a:solidFill>
                  <a:latin typeface="+mj-ea"/>
                  <a:ea typeface="+mj-ea"/>
                  <a:cs typeface="+mn-ea"/>
                  <a:sym typeface="+mn-lt"/>
                </a:rPr>
                <a:t>愿意参加党的一个组织并在其中积极工作、执行党的决议和按期</a:t>
              </a:r>
              <a:r>
                <a:rPr lang="zh-CN" altLang="zh-CN" sz="1400">
                  <a:solidFill>
                    <a:schemeClr val="accent1"/>
                  </a:solidFill>
                  <a:latin typeface="+mj-ea"/>
                  <a:ea typeface="+mj-ea"/>
                  <a:cs typeface="+mn-ea"/>
                  <a:sym typeface="+mn-lt"/>
                </a:rPr>
                <a:t>交纳党费</a:t>
              </a:r>
              <a:endParaRPr lang="en-US" altLang="zh-CN" sz="1400" dirty="0">
                <a:solidFill>
                  <a:schemeClr val="tx1">
                    <a:lumMod val="75000"/>
                    <a:lumOff val="25000"/>
                  </a:schemeClr>
                </a:solidFill>
                <a:latin typeface="+mj-ea"/>
                <a:ea typeface="+mj-ea"/>
                <a:cs typeface="+mn-ea"/>
                <a:sym typeface="+mn-lt"/>
              </a:endParaRPr>
            </a:p>
            <a:p>
              <a:pPr>
                <a:lnSpc>
                  <a:spcPct val="150000"/>
                </a:lnSpc>
              </a:pPr>
              <a:r>
                <a:rPr lang="zh-CN" altLang="zh-CN" sz="1400" b="1" dirty="0">
                  <a:solidFill>
                    <a:srgbClr val="360406"/>
                  </a:solidFill>
                  <a:latin typeface="+mj-ea"/>
                  <a:ea typeface="+mj-ea"/>
                  <a:cs typeface="+mn-ea"/>
                  <a:sym typeface="+mn-lt"/>
                </a:rPr>
                <a:t>可以申请加入中国共产党</a:t>
              </a:r>
              <a:r>
                <a:rPr lang="en-US" altLang="zh-CN" sz="1400" dirty="0">
                  <a:solidFill>
                    <a:schemeClr val="tx1">
                      <a:lumMod val="75000"/>
                      <a:lumOff val="25000"/>
                    </a:schemeClr>
                  </a:solidFill>
                  <a:latin typeface="+mj-ea"/>
                  <a:ea typeface="+mj-ea"/>
                  <a:cs typeface="+mn-ea"/>
                  <a:sym typeface="+mn-lt"/>
                </a:rPr>
                <a:t> </a:t>
              </a:r>
              <a:endParaRPr lang="zh-CN" altLang="zh-CN" sz="1400" dirty="0">
                <a:solidFill>
                  <a:schemeClr val="tx1">
                    <a:lumMod val="75000"/>
                    <a:lumOff val="25000"/>
                  </a:schemeClr>
                </a:solidFill>
                <a:latin typeface="+mj-ea"/>
                <a:ea typeface="+mj-ea"/>
                <a:cs typeface="+mn-ea"/>
                <a:sym typeface="+mn-lt"/>
              </a:endParaRPr>
            </a:p>
          </p:txBody>
        </p:sp>
        <p:sp>
          <p:nvSpPr>
            <p:cNvPr id="8" name="椭圆 7"/>
            <p:cNvSpPr/>
            <p:nvPr/>
          </p:nvSpPr>
          <p:spPr>
            <a:xfrm>
              <a:off x="4537075" y="2496567"/>
              <a:ext cx="109091" cy="109091"/>
            </a:xfrm>
            <a:prstGeom prst="ellipse">
              <a:avLst/>
            </a:prstGeom>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mj-ea"/>
                <a:ea typeface="+mj-ea"/>
              </a:endParaRPr>
            </a:p>
          </p:txBody>
        </p:sp>
        <p:sp>
          <p:nvSpPr>
            <p:cNvPr id="18" name="椭圆 17"/>
            <p:cNvSpPr/>
            <p:nvPr/>
          </p:nvSpPr>
          <p:spPr>
            <a:xfrm>
              <a:off x="4537075" y="2806824"/>
              <a:ext cx="109091" cy="109091"/>
            </a:xfrm>
            <a:prstGeom prst="ellipse">
              <a:avLst/>
            </a:prstGeom>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mj-ea"/>
                <a:ea typeface="+mj-ea"/>
              </a:endParaRPr>
            </a:p>
          </p:txBody>
        </p:sp>
        <p:sp>
          <p:nvSpPr>
            <p:cNvPr id="19" name="椭圆 18"/>
            <p:cNvSpPr/>
            <p:nvPr/>
          </p:nvSpPr>
          <p:spPr>
            <a:xfrm>
              <a:off x="4537075" y="3458071"/>
              <a:ext cx="109091" cy="109091"/>
            </a:xfrm>
            <a:prstGeom prst="ellipse">
              <a:avLst/>
            </a:prstGeom>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mj-ea"/>
                <a:ea typeface="+mj-ea"/>
              </a:endParaRPr>
            </a:p>
          </p:txBody>
        </p:sp>
        <p:sp>
          <p:nvSpPr>
            <p:cNvPr id="20" name="椭圆 19"/>
            <p:cNvSpPr/>
            <p:nvPr/>
          </p:nvSpPr>
          <p:spPr>
            <a:xfrm>
              <a:off x="4537075" y="3768328"/>
              <a:ext cx="109091" cy="109091"/>
            </a:xfrm>
            <a:prstGeom prst="ellipse">
              <a:avLst/>
            </a:prstGeom>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mj-ea"/>
                <a:ea typeface="+mj-ea"/>
              </a:endParaRPr>
            </a:p>
          </p:txBody>
        </p:sp>
      </p:grp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ipe(left)">
                                      <p:cBhvr>
                                        <p:cTn id="13" dur="500"/>
                                        <p:tgtEl>
                                          <p:spTgt spid="17"/>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par>
                          <p:cTn id="20" fill="hold">
                            <p:stCondLst>
                              <p:cond delay="1500"/>
                            </p:stCondLst>
                            <p:childTnLst>
                              <p:par>
                                <p:cTn id="21" presetID="17" presetClass="entr" presetSubtype="1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strVal val="#ppt_h"/>
                                          </p:val>
                                        </p:tav>
                                        <p:tav tm="100000">
                                          <p:val>
                                            <p:strVal val="#ppt_h"/>
                                          </p:val>
                                        </p:tav>
                                      </p:tavLst>
                                    </p:anim>
                                  </p:childTnLst>
                                </p:cTn>
                              </p:par>
                            </p:childTnLst>
                          </p:cTn>
                        </p:par>
                        <p:par>
                          <p:cTn id="25" fill="hold">
                            <p:stCondLst>
                              <p:cond delay="2000"/>
                            </p:stCondLst>
                            <p:childTnLst>
                              <p:par>
                                <p:cTn id="26" presetID="22" presetClass="entr" presetSubtype="1"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up)">
                                      <p:cBhvr>
                                        <p:cTn id="2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7" grpId="0"/>
      <p:bldP spid="4" grpId="0"/>
      <p:bldP spid="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4294967295"/>
          </p:nvPr>
        </p:nvSpPr>
        <p:spPr>
          <a:xfrm>
            <a:off x="755576" y="292863"/>
            <a:ext cx="4577302" cy="584775"/>
          </a:xfrm>
          <a:prstGeom prst="rect">
            <a:avLst/>
          </a:prstGeom>
          <a:noFill/>
          <a:ln>
            <a:noFill/>
          </a:ln>
          <a:effectLst/>
        </p:spPr>
        <p:txBody>
          <a:bodyPr wrap="square" rtlCol="0">
            <a:spAutoFit/>
          </a:bodyPr>
          <a:lstStyle/>
          <a:p>
            <a:pPr marL="0" indent="0">
              <a:buNone/>
            </a:pPr>
            <a:r>
              <a:rPr lang="zh-CN" altLang="en-US" dirty="0">
                <a:gradFill>
                  <a:gsLst>
                    <a:gs pos="60000">
                      <a:srgbClr val="FCCE5A"/>
                    </a:gs>
                    <a:gs pos="30000">
                      <a:schemeClr val="bg1"/>
                    </a:gs>
                    <a:gs pos="87000">
                      <a:schemeClr val="bg1"/>
                    </a:gs>
                  </a:gsLst>
                  <a:lin ang="5400000" scaled="1"/>
                </a:gradFill>
                <a:effectLst>
                  <a:outerShdw blurRad="50800" dist="50800" dir="5400000" algn="ctr" rotWithShape="0">
                    <a:srgbClr val="800000"/>
                  </a:outerShdw>
                </a:effectLst>
                <a:latin typeface="+mj-ea"/>
                <a:ea typeface="+mj-ea"/>
                <a:cs typeface="+mn-ea"/>
                <a:sym typeface="+mn-lt"/>
              </a:rPr>
              <a:t>共产党员条件和标准</a:t>
            </a:r>
          </a:p>
        </p:txBody>
      </p:sp>
      <p:sp>
        <p:nvSpPr>
          <p:cNvPr id="4" name="矩形 3"/>
          <p:cNvSpPr/>
          <p:nvPr/>
        </p:nvSpPr>
        <p:spPr>
          <a:xfrm>
            <a:off x="1835696" y="1807420"/>
            <a:ext cx="5688632" cy="535531"/>
          </a:xfrm>
          <a:prstGeom prst="rect">
            <a:avLst/>
          </a:prstGeom>
          <a:ln>
            <a:noFill/>
          </a:ln>
        </p:spPr>
        <p:txBody>
          <a:bodyPr wrap="square">
            <a:spAutoFit/>
          </a:bodyPr>
          <a:lstStyle/>
          <a:p>
            <a:pPr algn="ctr">
              <a:lnSpc>
                <a:spcPct val="120000"/>
              </a:lnSpc>
            </a:pPr>
            <a:r>
              <a:rPr lang="zh-CN" altLang="en-US" sz="2400" b="1">
                <a:solidFill>
                  <a:schemeClr val="accent1"/>
                </a:solidFill>
                <a:latin typeface="+mj-ea"/>
                <a:ea typeface="+mj-ea"/>
                <a:cs typeface="+mn-ea"/>
                <a:sym typeface="+mn-lt"/>
              </a:rPr>
              <a:t>第二条 </a:t>
            </a:r>
            <a:r>
              <a:rPr lang="zh-CN" altLang="en-US" sz="2400" b="1">
                <a:solidFill>
                  <a:srgbClr val="360406"/>
                </a:solidFill>
                <a:latin typeface="+mj-ea"/>
                <a:ea typeface="+mj-ea"/>
                <a:cs typeface="+mn-ea"/>
                <a:sym typeface="+mn-lt"/>
              </a:rPr>
              <a:t>共产党员</a:t>
            </a:r>
            <a:r>
              <a:rPr lang="zh-CN" altLang="en-US" sz="2400" b="1" dirty="0">
                <a:solidFill>
                  <a:srgbClr val="360406"/>
                </a:solidFill>
                <a:latin typeface="+mj-ea"/>
                <a:ea typeface="+mj-ea"/>
                <a:cs typeface="+mn-ea"/>
                <a:sym typeface="+mn-lt"/>
              </a:rPr>
              <a:t>条件和标准</a:t>
            </a:r>
          </a:p>
        </p:txBody>
      </p:sp>
      <p:grpSp>
        <p:nvGrpSpPr>
          <p:cNvPr id="5" name="组合 4"/>
          <p:cNvGrpSpPr/>
          <p:nvPr/>
        </p:nvGrpSpPr>
        <p:grpSpPr>
          <a:xfrm>
            <a:off x="894163" y="2505230"/>
            <a:ext cx="7710285" cy="2116078"/>
            <a:chOff x="894163" y="2505230"/>
            <a:chExt cx="7710285" cy="2116078"/>
          </a:xfrm>
        </p:grpSpPr>
        <p:sp>
          <p:nvSpPr>
            <p:cNvPr id="17" name="矩形 16"/>
            <p:cNvSpPr/>
            <p:nvPr/>
          </p:nvSpPr>
          <p:spPr>
            <a:xfrm>
              <a:off x="899592" y="4011910"/>
              <a:ext cx="7704856" cy="609398"/>
            </a:xfrm>
            <a:prstGeom prst="rect">
              <a:avLst/>
            </a:prstGeom>
            <a:ln>
              <a:noFill/>
            </a:ln>
          </p:spPr>
          <p:txBody>
            <a:bodyPr wrap="square">
              <a:spAutoFit/>
            </a:bodyPr>
            <a:lstStyle/>
            <a:p>
              <a:pPr algn="just">
                <a:lnSpc>
                  <a:spcPct val="120000"/>
                </a:lnSpc>
              </a:pPr>
              <a:r>
                <a:rPr lang="zh-CN" altLang="en-US" sz="1400" i="1">
                  <a:solidFill>
                    <a:schemeClr val="accent1"/>
                  </a:solidFill>
                  <a:latin typeface="+mj-ea"/>
                  <a:ea typeface="+mj-ea"/>
                  <a:cs typeface="+mn-ea"/>
                  <a:sym typeface="+mn-lt"/>
                </a:rPr>
                <a:t>党章第二条 </a:t>
              </a:r>
              <a:r>
                <a:rPr lang="zh-CN" altLang="en-US" sz="1400" i="1">
                  <a:solidFill>
                    <a:srgbClr val="360406"/>
                  </a:solidFill>
                  <a:latin typeface="+mj-ea"/>
                  <a:ea typeface="+mj-ea"/>
                  <a:cs typeface="+mn-ea"/>
                  <a:sym typeface="+mn-lt"/>
                </a:rPr>
                <a:t>是</a:t>
              </a:r>
              <a:r>
                <a:rPr lang="zh-CN" altLang="en-US" sz="1400" i="1" dirty="0">
                  <a:solidFill>
                    <a:srgbClr val="360406"/>
                  </a:solidFill>
                  <a:latin typeface="+mj-ea"/>
                  <a:ea typeface="+mj-ea"/>
                  <a:cs typeface="+mn-ea"/>
                  <a:sym typeface="+mn-lt"/>
                </a:rPr>
                <a:t>对“先进分子”含义的明确界定，是对共产党员本质属性的高度概括，是共产党员区别于其他政党和社会团体成员的根本标志。</a:t>
              </a:r>
            </a:p>
          </p:txBody>
        </p:sp>
        <p:sp>
          <p:nvSpPr>
            <p:cNvPr id="2" name="矩形 1"/>
            <p:cNvSpPr/>
            <p:nvPr/>
          </p:nvSpPr>
          <p:spPr>
            <a:xfrm>
              <a:off x="971600" y="2505230"/>
              <a:ext cx="7488832" cy="1126462"/>
            </a:xfrm>
            <a:prstGeom prst="rect">
              <a:avLst/>
            </a:prstGeom>
            <a:ln>
              <a:noFill/>
            </a:ln>
          </p:spPr>
          <p:txBody>
            <a:bodyPr wrap="square">
              <a:spAutoFit/>
            </a:bodyPr>
            <a:lstStyle/>
            <a:p>
              <a:pPr>
                <a:lnSpc>
                  <a:spcPct val="120000"/>
                </a:lnSpc>
              </a:pPr>
              <a:r>
                <a:rPr lang="zh-CN" altLang="en-US" sz="1400" dirty="0">
                  <a:solidFill>
                    <a:srgbClr val="360406"/>
                  </a:solidFill>
                  <a:latin typeface="+mj-ea"/>
                  <a:ea typeface="+mj-ea"/>
                  <a:cs typeface="+mn-ea"/>
                  <a:sym typeface="+mn-lt"/>
                </a:rPr>
                <a:t>中国共产党党员是中国工人阶级的有共产主义觉悟的先锋战士。</a:t>
              </a:r>
              <a:endParaRPr lang="en-US" altLang="zh-CN" sz="1400" dirty="0">
                <a:solidFill>
                  <a:srgbClr val="360406"/>
                </a:solidFill>
                <a:latin typeface="+mj-ea"/>
                <a:ea typeface="+mj-ea"/>
                <a:cs typeface="+mn-ea"/>
                <a:sym typeface="+mn-lt"/>
              </a:endParaRPr>
            </a:p>
            <a:p>
              <a:pPr>
                <a:lnSpc>
                  <a:spcPct val="120000"/>
                </a:lnSpc>
              </a:pPr>
              <a:r>
                <a:rPr lang="zh-CN" altLang="en-US" sz="1400" dirty="0">
                  <a:solidFill>
                    <a:srgbClr val="360406"/>
                  </a:solidFill>
                  <a:latin typeface="+mj-ea"/>
                  <a:ea typeface="+mj-ea"/>
                  <a:cs typeface="+mn-ea"/>
                  <a:sym typeface="+mn-lt"/>
                </a:rPr>
                <a:t>中国共产党党员必须全心全意为人民服务，不惜牺牲个人的一切，为实现共产主义奋斗终身。</a:t>
              </a:r>
              <a:endParaRPr lang="en-US" altLang="zh-CN" sz="1400" dirty="0">
                <a:solidFill>
                  <a:srgbClr val="360406"/>
                </a:solidFill>
                <a:latin typeface="+mj-ea"/>
                <a:ea typeface="+mj-ea"/>
                <a:cs typeface="+mn-ea"/>
                <a:sym typeface="+mn-lt"/>
              </a:endParaRPr>
            </a:p>
            <a:p>
              <a:pPr>
                <a:lnSpc>
                  <a:spcPct val="120000"/>
                </a:lnSpc>
              </a:pPr>
              <a:r>
                <a:rPr lang="zh-CN" altLang="en-US" sz="1400" dirty="0">
                  <a:solidFill>
                    <a:srgbClr val="360406"/>
                  </a:solidFill>
                  <a:latin typeface="+mj-ea"/>
                  <a:ea typeface="+mj-ea"/>
                  <a:cs typeface="+mn-ea"/>
                  <a:sym typeface="+mn-lt"/>
                </a:rPr>
                <a:t>中国共产党党员永远是劳动人民的普通一员。除了法律和政策规定范围内的个人利益和工作职权以外，所有共产党员都不得谋求任何私利和特权。</a:t>
              </a:r>
              <a:endParaRPr lang="zh-CN" altLang="zh-CN" sz="1400" dirty="0">
                <a:solidFill>
                  <a:srgbClr val="360406"/>
                </a:solidFill>
                <a:latin typeface="+mj-ea"/>
                <a:ea typeface="+mj-ea"/>
                <a:cs typeface="+mn-ea"/>
                <a:sym typeface="+mn-lt"/>
              </a:endParaRPr>
            </a:p>
          </p:txBody>
        </p:sp>
        <p:sp>
          <p:nvSpPr>
            <p:cNvPr id="14" name="椭圆 13"/>
            <p:cNvSpPr/>
            <p:nvPr/>
          </p:nvSpPr>
          <p:spPr>
            <a:xfrm>
              <a:off x="894163" y="2616819"/>
              <a:ext cx="109091" cy="109091"/>
            </a:xfrm>
            <a:prstGeom prst="ellipse">
              <a:avLst/>
            </a:prstGeom>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mj-ea"/>
                <a:ea typeface="+mj-ea"/>
              </a:endParaRPr>
            </a:p>
          </p:txBody>
        </p:sp>
        <p:sp>
          <p:nvSpPr>
            <p:cNvPr id="15" name="椭圆 14"/>
            <p:cNvSpPr/>
            <p:nvPr/>
          </p:nvSpPr>
          <p:spPr>
            <a:xfrm>
              <a:off x="899592" y="2882317"/>
              <a:ext cx="109091" cy="109091"/>
            </a:xfrm>
            <a:prstGeom prst="ellipse">
              <a:avLst/>
            </a:prstGeom>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mj-ea"/>
                <a:ea typeface="+mj-ea"/>
              </a:endParaRPr>
            </a:p>
          </p:txBody>
        </p:sp>
        <p:sp>
          <p:nvSpPr>
            <p:cNvPr id="24" name="椭圆 23"/>
            <p:cNvSpPr/>
            <p:nvPr/>
          </p:nvSpPr>
          <p:spPr>
            <a:xfrm>
              <a:off x="899592" y="3147814"/>
              <a:ext cx="109091" cy="109091"/>
            </a:xfrm>
            <a:prstGeom prst="ellipse">
              <a:avLst/>
            </a:prstGeom>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mj-ea"/>
                <a:ea typeface="+mj-ea"/>
              </a:endParaRPr>
            </a:p>
          </p:txBody>
        </p:sp>
      </p:grpSp>
      <p:sp>
        <p:nvSpPr>
          <p:cNvPr id="25" name="双括号 24"/>
          <p:cNvSpPr/>
          <p:nvPr/>
        </p:nvSpPr>
        <p:spPr>
          <a:xfrm>
            <a:off x="539552" y="1635646"/>
            <a:ext cx="8352928" cy="3240360"/>
          </a:xfrm>
          <a:prstGeom prst="bracketPair">
            <a:avLst>
              <a:gd name="adj" fmla="val 12142"/>
            </a:avLst>
          </a:prstGeom>
          <a:ln w="19050">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par>
                          <p:cTn id="10" fill="hold">
                            <p:stCondLst>
                              <p:cond delay="500"/>
                            </p:stCondLst>
                            <p:childTnLst>
                              <p:par>
                                <p:cTn id="11" presetID="17" presetClass="entr" presetSubtype="10" fill="hold" grpId="0" nodeType="after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p:cTn id="13" dur="500" fill="hold"/>
                                        <p:tgtEl>
                                          <p:spTgt spid="25"/>
                                        </p:tgtEl>
                                        <p:attrNameLst>
                                          <p:attrName>ppt_w</p:attrName>
                                        </p:attrNameLst>
                                      </p:cBhvr>
                                      <p:tavLst>
                                        <p:tav tm="0">
                                          <p:val>
                                            <p:fltVal val="0"/>
                                          </p:val>
                                        </p:tav>
                                        <p:tav tm="100000">
                                          <p:val>
                                            <p:strVal val="#ppt_w"/>
                                          </p:val>
                                        </p:tav>
                                      </p:tavLst>
                                    </p:anim>
                                    <p:anim calcmode="lin" valueType="num">
                                      <p:cBhvr>
                                        <p:cTn id="14" dur="500" fill="hold"/>
                                        <p:tgtEl>
                                          <p:spTgt spid="25"/>
                                        </p:tgtEl>
                                        <p:attrNameLst>
                                          <p:attrName>ppt_h</p:attrName>
                                        </p:attrNameLst>
                                      </p:cBhvr>
                                      <p:tavLst>
                                        <p:tav tm="0">
                                          <p:val>
                                            <p:strVal val="#ppt_h"/>
                                          </p:val>
                                        </p:tav>
                                        <p:tav tm="100000">
                                          <p:val>
                                            <p:strVal val="#ppt_h"/>
                                          </p:val>
                                        </p:tav>
                                      </p:tavLst>
                                    </p:anim>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500"/>
                                        <p:tgtEl>
                                          <p:spTgt spid="4"/>
                                        </p:tgtEl>
                                      </p:cBhvr>
                                    </p:animEffect>
                                  </p:childTnLst>
                                </p:cTn>
                              </p:par>
                            </p:childTnLst>
                          </p:cTn>
                        </p:par>
                        <p:par>
                          <p:cTn id="19" fill="hold">
                            <p:stCondLst>
                              <p:cond delay="1500"/>
                            </p:stCondLst>
                            <p:childTnLst>
                              <p:par>
                                <p:cTn id="20" presetID="22" presetClass="entr" presetSubtype="1"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up)">
                                      <p:cBhvr>
                                        <p:cTn id="2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2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4294967295"/>
          </p:nvPr>
        </p:nvSpPr>
        <p:spPr>
          <a:xfrm>
            <a:off x="755576" y="292863"/>
            <a:ext cx="4577302" cy="584775"/>
          </a:xfrm>
          <a:prstGeom prst="rect">
            <a:avLst/>
          </a:prstGeom>
          <a:noFill/>
          <a:effectLst/>
        </p:spPr>
        <p:txBody>
          <a:bodyPr wrap="square" rtlCol="0">
            <a:spAutoFit/>
          </a:bodyPr>
          <a:lstStyle/>
          <a:p>
            <a:pPr marL="0" indent="0">
              <a:buNone/>
            </a:pPr>
            <a:r>
              <a:rPr lang="zh-CN" altLang="en-US" dirty="0">
                <a:gradFill>
                  <a:gsLst>
                    <a:gs pos="60000">
                      <a:srgbClr val="FCCE5A"/>
                    </a:gs>
                    <a:gs pos="30000">
                      <a:schemeClr val="bg1"/>
                    </a:gs>
                    <a:gs pos="87000">
                      <a:schemeClr val="bg1"/>
                    </a:gs>
                  </a:gsLst>
                  <a:lin ang="5400000" scaled="1"/>
                </a:gradFill>
                <a:effectLst>
                  <a:outerShdw blurRad="50800" dist="50800" dir="5400000" algn="ctr" rotWithShape="0">
                    <a:srgbClr val="800000"/>
                  </a:outerShdw>
                </a:effectLst>
                <a:latin typeface="+mj-ea"/>
                <a:ea typeface="+mj-ea"/>
                <a:cs typeface="+mn-ea"/>
                <a:sym typeface="+mn-lt"/>
              </a:rPr>
              <a:t>党员的八项义务</a:t>
            </a:r>
          </a:p>
        </p:txBody>
      </p:sp>
      <p:sp>
        <p:nvSpPr>
          <p:cNvPr id="39" name="矩形 38"/>
          <p:cNvSpPr/>
          <p:nvPr/>
        </p:nvSpPr>
        <p:spPr>
          <a:xfrm>
            <a:off x="2195736" y="4659982"/>
            <a:ext cx="4680520" cy="338554"/>
          </a:xfrm>
          <a:prstGeom prst="rect">
            <a:avLst/>
          </a:prstGeom>
        </p:spPr>
        <p:txBody>
          <a:bodyPr wrap="square">
            <a:spAutoFit/>
          </a:bodyPr>
          <a:lstStyle/>
          <a:p>
            <a:pPr algn="ctr"/>
            <a:r>
              <a:rPr lang="zh-CN" altLang="en-US" sz="1600" i="1">
                <a:solidFill>
                  <a:schemeClr val="accent1"/>
                </a:solidFill>
                <a:latin typeface="+mj-ea"/>
                <a:ea typeface="+mj-ea"/>
                <a:cs typeface="+mn-ea"/>
                <a:sym typeface="+mn-lt"/>
              </a:rPr>
              <a:t>第三条 </a:t>
            </a:r>
            <a:r>
              <a:rPr lang="zh-CN" altLang="zh-CN" sz="1600" i="1">
                <a:solidFill>
                  <a:srgbClr val="360406"/>
                </a:solidFill>
                <a:latin typeface="+mj-ea"/>
                <a:ea typeface="+mj-ea"/>
                <a:cs typeface="+mn-ea"/>
                <a:sym typeface="+mn-lt"/>
              </a:rPr>
              <a:t>规定</a:t>
            </a:r>
            <a:r>
              <a:rPr lang="zh-CN" altLang="zh-CN" sz="1600" i="1" dirty="0">
                <a:solidFill>
                  <a:srgbClr val="360406"/>
                </a:solidFill>
                <a:latin typeface="+mj-ea"/>
                <a:ea typeface="+mj-ea"/>
                <a:cs typeface="+mn-ea"/>
                <a:sym typeface="+mn-lt"/>
              </a:rPr>
              <a:t>了党员必须履行的八项义务</a:t>
            </a:r>
            <a:r>
              <a:rPr lang="zh-CN" altLang="en-US" sz="1600" i="1" dirty="0">
                <a:solidFill>
                  <a:srgbClr val="360406"/>
                </a:solidFill>
                <a:latin typeface="+mj-ea"/>
                <a:ea typeface="+mj-ea"/>
                <a:cs typeface="+mn-ea"/>
                <a:sym typeface="+mn-lt"/>
              </a:rPr>
              <a:t>。</a:t>
            </a:r>
          </a:p>
        </p:txBody>
      </p:sp>
      <p:grpSp>
        <p:nvGrpSpPr>
          <p:cNvPr id="4" name="组合 3"/>
          <p:cNvGrpSpPr/>
          <p:nvPr/>
        </p:nvGrpSpPr>
        <p:grpSpPr>
          <a:xfrm>
            <a:off x="515169" y="1491630"/>
            <a:ext cx="8305303" cy="636702"/>
            <a:chOff x="515169" y="1491630"/>
            <a:chExt cx="8305303" cy="636702"/>
          </a:xfrm>
        </p:grpSpPr>
        <p:sp>
          <p:nvSpPr>
            <p:cNvPr id="2" name="矩形 1"/>
            <p:cNvSpPr/>
            <p:nvPr/>
          </p:nvSpPr>
          <p:spPr>
            <a:xfrm>
              <a:off x="515169" y="1491630"/>
              <a:ext cx="613059" cy="636702"/>
            </a:xfrm>
            <a:prstGeom prst="rect">
              <a:avLst/>
            </a:prstGeom>
            <a:solidFill>
              <a:srgbClr val="36040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2400" b="1">
                  <a:solidFill>
                    <a:srgbClr val="FFF2CC"/>
                  </a:solidFill>
                  <a:latin typeface="+mj-ea"/>
                  <a:cs typeface="+mn-ea"/>
                  <a:sym typeface="+mn-lt"/>
                </a:rPr>
                <a:t>一</a:t>
              </a:r>
              <a:endParaRPr lang="zh-CN" altLang="en-US" sz="2400" b="1">
                <a:solidFill>
                  <a:srgbClr val="FFF2CC"/>
                </a:solidFill>
                <a:latin typeface="+mj-ea"/>
                <a:ea typeface="+mj-ea"/>
              </a:endParaRPr>
            </a:p>
          </p:txBody>
        </p:sp>
        <p:sp>
          <p:nvSpPr>
            <p:cNvPr id="22" name="矩形 21"/>
            <p:cNvSpPr/>
            <p:nvPr/>
          </p:nvSpPr>
          <p:spPr>
            <a:xfrm>
              <a:off x="1157235" y="1491630"/>
              <a:ext cx="7663237" cy="636702"/>
            </a:xfrm>
            <a:prstGeom prst="rect">
              <a:avLst/>
            </a:prstGeom>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r>
                <a:rPr lang="zh-CN" altLang="en-US" sz="1300">
                  <a:solidFill>
                    <a:srgbClr val="FFF2CC"/>
                  </a:solidFill>
                  <a:latin typeface="+mj-ea"/>
                  <a:ea typeface="+mj-ea"/>
                </a:rPr>
                <a:t>认真学习马克思列宁主义、毛泽东思想、邓小平理论、“三个代表”重要思想和科学发展观，学习党的路线、方针、政策和决议，学习党的基本知识，学习科学、文化、法律和业务知识，努力提高为人民服务的本领</a:t>
              </a:r>
            </a:p>
          </p:txBody>
        </p:sp>
      </p:grpSp>
      <p:grpSp>
        <p:nvGrpSpPr>
          <p:cNvPr id="5" name="组合 4"/>
          <p:cNvGrpSpPr/>
          <p:nvPr/>
        </p:nvGrpSpPr>
        <p:grpSpPr>
          <a:xfrm>
            <a:off x="515169" y="2287508"/>
            <a:ext cx="8305303" cy="636702"/>
            <a:chOff x="515169" y="2287508"/>
            <a:chExt cx="8305303" cy="636702"/>
          </a:xfrm>
        </p:grpSpPr>
        <p:sp>
          <p:nvSpPr>
            <p:cNvPr id="28" name="矩形 27"/>
            <p:cNvSpPr/>
            <p:nvPr/>
          </p:nvSpPr>
          <p:spPr>
            <a:xfrm>
              <a:off x="515169" y="2287508"/>
              <a:ext cx="613059" cy="636702"/>
            </a:xfrm>
            <a:prstGeom prst="rect">
              <a:avLst/>
            </a:prstGeom>
            <a:solidFill>
              <a:srgbClr val="36040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2400" b="1">
                  <a:solidFill>
                    <a:srgbClr val="FFF2CC"/>
                  </a:solidFill>
                  <a:latin typeface="+mj-ea"/>
                  <a:cs typeface="+mn-ea"/>
                  <a:sym typeface="+mn-lt"/>
                </a:rPr>
                <a:t>二</a:t>
              </a:r>
              <a:endParaRPr lang="zh-CN" altLang="en-US" sz="2400" b="1">
                <a:solidFill>
                  <a:srgbClr val="FFF2CC"/>
                </a:solidFill>
                <a:latin typeface="+mj-ea"/>
                <a:ea typeface="+mj-ea"/>
              </a:endParaRPr>
            </a:p>
          </p:txBody>
        </p:sp>
        <p:sp>
          <p:nvSpPr>
            <p:cNvPr id="29" name="矩形 28"/>
            <p:cNvSpPr/>
            <p:nvPr/>
          </p:nvSpPr>
          <p:spPr>
            <a:xfrm>
              <a:off x="1157235" y="2287508"/>
              <a:ext cx="7663237" cy="636702"/>
            </a:xfrm>
            <a:prstGeom prst="rect">
              <a:avLst/>
            </a:prstGeom>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r>
                <a:rPr lang="zh-CN" altLang="zh-CN" sz="1300">
                  <a:solidFill>
                    <a:srgbClr val="FFF2CC"/>
                  </a:solidFill>
                  <a:latin typeface="+mj-ea"/>
                  <a:cs typeface="+mn-ea"/>
                  <a:sym typeface="+mn-lt"/>
                </a:rPr>
                <a:t>贯彻执行党的基本路线和各项方针、政策，带头参加改革开放和社会主义现代化建设，带动群众为经济发展和社会进步艰苦奋斗，在生产、工作、学习和社会生活中起先锋模范作用</a:t>
              </a:r>
              <a:endParaRPr lang="zh-CN" altLang="en-US" sz="1300">
                <a:solidFill>
                  <a:srgbClr val="FFF2CC"/>
                </a:solidFill>
                <a:latin typeface="+mj-ea"/>
                <a:cs typeface="+mn-ea"/>
                <a:sym typeface="+mn-lt"/>
              </a:endParaRPr>
            </a:p>
          </p:txBody>
        </p:sp>
      </p:grpSp>
      <p:grpSp>
        <p:nvGrpSpPr>
          <p:cNvPr id="6" name="组合 5"/>
          <p:cNvGrpSpPr/>
          <p:nvPr/>
        </p:nvGrpSpPr>
        <p:grpSpPr>
          <a:xfrm>
            <a:off x="515169" y="3083386"/>
            <a:ext cx="8305303" cy="636702"/>
            <a:chOff x="515169" y="3083386"/>
            <a:chExt cx="8305303" cy="636702"/>
          </a:xfrm>
        </p:grpSpPr>
        <p:sp>
          <p:nvSpPr>
            <p:cNvPr id="30" name="矩形 29"/>
            <p:cNvSpPr/>
            <p:nvPr/>
          </p:nvSpPr>
          <p:spPr>
            <a:xfrm>
              <a:off x="515169" y="3083386"/>
              <a:ext cx="613059" cy="636702"/>
            </a:xfrm>
            <a:prstGeom prst="rect">
              <a:avLst/>
            </a:prstGeom>
            <a:solidFill>
              <a:srgbClr val="36040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2400" b="1">
                  <a:solidFill>
                    <a:srgbClr val="FFF2CC"/>
                  </a:solidFill>
                  <a:latin typeface="+mj-ea"/>
                  <a:cs typeface="+mn-ea"/>
                  <a:sym typeface="+mn-lt"/>
                </a:rPr>
                <a:t>三</a:t>
              </a:r>
              <a:endParaRPr lang="zh-CN" altLang="en-US" sz="2400" b="1">
                <a:solidFill>
                  <a:srgbClr val="FFF2CC"/>
                </a:solidFill>
                <a:latin typeface="+mj-ea"/>
                <a:ea typeface="+mj-ea"/>
              </a:endParaRPr>
            </a:p>
          </p:txBody>
        </p:sp>
        <p:sp>
          <p:nvSpPr>
            <p:cNvPr id="31" name="矩形 30"/>
            <p:cNvSpPr/>
            <p:nvPr/>
          </p:nvSpPr>
          <p:spPr>
            <a:xfrm>
              <a:off x="1157235" y="3083386"/>
              <a:ext cx="7663237" cy="636702"/>
            </a:xfrm>
            <a:prstGeom prst="rect">
              <a:avLst/>
            </a:prstGeom>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r>
                <a:rPr lang="zh-CN" altLang="en-US" sz="1300">
                  <a:solidFill>
                    <a:srgbClr val="FFF2CC"/>
                  </a:solidFill>
                  <a:latin typeface="+mj-ea"/>
                  <a:cs typeface="+mn-ea"/>
                  <a:sym typeface="+mn-lt"/>
                </a:rPr>
                <a:t>坚持党和人民的利益高于一切，个人利益服从党和人民的利益，吃苦在前，享受在后，克己奉公，多做贡献。</a:t>
              </a:r>
            </a:p>
          </p:txBody>
        </p:sp>
      </p:grpSp>
      <p:grpSp>
        <p:nvGrpSpPr>
          <p:cNvPr id="7" name="组合 6"/>
          <p:cNvGrpSpPr/>
          <p:nvPr/>
        </p:nvGrpSpPr>
        <p:grpSpPr>
          <a:xfrm>
            <a:off x="515169" y="3879264"/>
            <a:ext cx="8305303" cy="636702"/>
            <a:chOff x="515169" y="3879264"/>
            <a:chExt cx="8305303" cy="636702"/>
          </a:xfrm>
        </p:grpSpPr>
        <p:sp>
          <p:nvSpPr>
            <p:cNvPr id="32" name="矩形 31"/>
            <p:cNvSpPr/>
            <p:nvPr/>
          </p:nvSpPr>
          <p:spPr>
            <a:xfrm>
              <a:off x="515169" y="3879264"/>
              <a:ext cx="613059" cy="636702"/>
            </a:xfrm>
            <a:prstGeom prst="rect">
              <a:avLst/>
            </a:prstGeom>
            <a:solidFill>
              <a:srgbClr val="36040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2400" b="1">
                  <a:solidFill>
                    <a:srgbClr val="FFF2CC"/>
                  </a:solidFill>
                  <a:latin typeface="+mj-ea"/>
                  <a:cs typeface="+mn-ea"/>
                  <a:sym typeface="+mn-lt"/>
                </a:rPr>
                <a:t>四</a:t>
              </a:r>
              <a:endParaRPr lang="zh-CN" altLang="en-US" sz="2400" b="1">
                <a:solidFill>
                  <a:srgbClr val="FFF2CC"/>
                </a:solidFill>
                <a:latin typeface="+mj-ea"/>
                <a:ea typeface="+mj-ea"/>
              </a:endParaRPr>
            </a:p>
          </p:txBody>
        </p:sp>
        <p:sp>
          <p:nvSpPr>
            <p:cNvPr id="33" name="矩形 32"/>
            <p:cNvSpPr/>
            <p:nvPr/>
          </p:nvSpPr>
          <p:spPr>
            <a:xfrm>
              <a:off x="1157235" y="3879264"/>
              <a:ext cx="7663237" cy="636702"/>
            </a:xfrm>
            <a:prstGeom prst="rect">
              <a:avLst/>
            </a:prstGeom>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r>
                <a:rPr lang="zh-CN" altLang="en-US" sz="1300">
                  <a:solidFill>
                    <a:srgbClr val="FFF2CC"/>
                  </a:solidFill>
                  <a:latin typeface="+mj-ea"/>
                  <a:cs typeface="+mn-ea"/>
                  <a:sym typeface="+mn-lt"/>
                </a:rPr>
                <a:t>自觉遵守党的纪律，模范遵守国家的法律法规，严格保守党和国家的秘密，执行党的决定，服从组织分配，积极完成党的任务</a:t>
              </a:r>
            </a:p>
          </p:txBody>
        </p:sp>
      </p:grp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par>
                          <p:cTn id="10" fill="hold">
                            <p:stCondLst>
                              <p:cond delay="500"/>
                            </p:stCondLst>
                            <p:childTnLst>
                              <p:par>
                                <p:cTn id="11" presetID="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0-#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2" presetClass="entr" presetSubtype="2"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1+#ppt_w/2"/>
                                          </p:val>
                                        </p:tav>
                                        <p:tav tm="100000">
                                          <p:val>
                                            <p:strVal val="#ppt_x"/>
                                          </p:val>
                                        </p:tav>
                                      </p:tavLst>
                                    </p:anim>
                                    <p:anim calcmode="lin" valueType="num">
                                      <p:cBhvr additive="base">
                                        <p:cTn id="19" dur="500" fill="hold"/>
                                        <p:tgtEl>
                                          <p:spTgt spid="5"/>
                                        </p:tgtEl>
                                        <p:attrNameLst>
                                          <p:attrName>ppt_y</p:attrName>
                                        </p:attrNameLst>
                                      </p:cBhvr>
                                      <p:tavLst>
                                        <p:tav tm="0">
                                          <p:val>
                                            <p:strVal val="#ppt_y"/>
                                          </p:val>
                                        </p:tav>
                                        <p:tav tm="100000">
                                          <p:val>
                                            <p:strVal val="#ppt_y"/>
                                          </p:val>
                                        </p:tav>
                                      </p:tavLst>
                                    </p:anim>
                                  </p:childTnLst>
                                </p:cTn>
                              </p:par>
                            </p:childTnLst>
                          </p:cTn>
                        </p:par>
                        <p:par>
                          <p:cTn id="20" fill="hold">
                            <p:stCondLst>
                              <p:cond delay="1500"/>
                            </p:stCondLst>
                            <p:childTnLst>
                              <p:par>
                                <p:cTn id="21" presetID="2" presetClass="entr" presetSubtype="8"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0-#ppt_w/2"/>
                                          </p:val>
                                        </p:tav>
                                        <p:tav tm="100000">
                                          <p:val>
                                            <p:strVal val="#ppt_x"/>
                                          </p:val>
                                        </p:tav>
                                      </p:tavLst>
                                    </p:anim>
                                    <p:anim calcmode="lin" valueType="num">
                                      <p:cBhvr additive="base">
                                        <p:cTn id="24" dur="500" fill="hold"/>
                                        <p:tgtEl>
                                          <p:spTgt spid="6"/>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2" presetClass="entr" presetSubtype="2"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500" fill="hold"/>
                                        <p:tgtEl>
                                          <p:spTgt spid="7"/>
                                        </p:tgtEl>
                                        <p:attrNameLst>
                                          <p:attrName>ppt_x</p:attrName>
                                        </p:attrNameLst>
                                      </p:cBhvr>
                                      <p:tavLst>
                                        <p:tav tm="0">
                                          <p:val>
                                            <p:strVal val="1+#ppt_w/2"/>
                                          </p:val>
                                        </p:tav>
                                        <p:tav tm="100000">
                                          <p:val>
                                            <p:strVal val="#ppt_x"/>
                                          </p:val>
                                        </p:tav>
                                      </p:tavLst>
                                    </p:anim>
                                    <p:anim calcmode="lin" valueType="num">
                                      <p:cBhvr additive="base">
                                        <p:cTn id="29" dur="500" fill="hold"/>
                                        <p:tgtEl>
                                          <p:spTgt spid="7"/>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39"/>
                                        </p:tgtEl>
                                        <p:attrNameLst>
                                          <p:attrName>style.visibility</p:attrName>
                                        </p:attrNameLst>
                                      </p:cBhvr>
                                      <p:to>
                                        <p:strVal val="visible"/>
                                      </p:to>
                                    </p:set>
                                    <p:anim calcmode="lin" valueType="num">
                                      <p:cBhvr additive="base">
                                        <p:cTn id="33" dur="500" fill="hold"/>
                                        <p:tgtEl>
                                          <p:spTgt spid="39"/>
                                        </p:tgtEl>
                                        <p:attrNameLst>
                                          <p:attrName>ppt_x</p:attrName>
                                        </p:attrNameLst>
                                      </p:cBhvr>
                                      <p:tavLst>
                                        <p:tav tm="0">
                                          <p:val>
                                            <p:strVal val="0-#ppt_w/2"/>
                                          </p:val>
                                        </p:tav>
                                        <p:tav tm="100000">
                                          <p:val>
                                            <p:strVal val="#ppt_x"/>
                                          </p:val>
                                        </p:tav>
                                      </p:tavLst>
                                    </p:anim>
                                    <p:anim calcmode="lin" valueType="num">
                                      <p:cBhvr additive="base">
                                        <p:cTn id="34" dur="500" fill="hold"/>
                                        <p:tgtEl>
                                          <p:spTgt spid="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4294967295"/>
          </p:nvPr>
        </p:nvSpPr>
        <p:spPr>
          <a:xfrm>
            <a:off x="755576" y="292863"/>
            <a:ext cx="4577302" cy="584775"/>
          </a:xfrm>
          <a:prstGeom prst="rect">
            <a:avLst/>
          </a:prstGeom>
          <a:noFill/>
          <a:effectLst/>
        </p:spPr>
        <p:txBody>
          <a:bodyPr wrap="square" rtlCol="0">
            <a:spAutoFit/>
          </a:bodyPr>
          <a:lstStyle/>
          <a:p>
            <a:pPr marL="0" indent="0">
              <a:buNone/>
            </a:pPr>
            <a:r>
              <a:rPr lang="zh-CN" altLang="en-US" dirty="0">
                <a:gradFill>
                  <a:gsLst>
                    <a:gs pos="60000">
                      <a:srgbClr val="FCCE5A"/>
                    </a:gs>
                    <a:gs pos="30000">
                      <a:schemeClr val="bg1"/>
                    </a:gs>
                    <a:gs pos="87000">
                      <a:schemeClr val="bg1"/>
                    </a:gs>
                  </a:gsLst>
                  <a:lin ang="5400000" scaled="1"/>
                </a:gradFill>
                <a:effectLst>
                  <a:outerShdw blurRad="50800" dist="50800" dir="5400000" algn="ctr" rotWithShape="0">
                    <a:srgbClr val="800000"/>
                  </a:outerShdw>
                </a:effectLst>
                <a:latin typeface="+mj-ea"/>
                <a:ea typeface="+mj-ea"/>
                <a:cs typeface="+mn-ea"/>
                <a:sym typeface="+mn-lt"/>
              </a:rPr>
              <a:t>党员八项义务</a:t>
            </a:r>
          </a:p>
        </p:txBody>
      </p:sp>
      <p:grpSp>
        <p:nvGrpSpPr>
          <p:cNvPr id="2" name="组合 1"/>
          <p:cNvGrpSpPr/>
          <p:nvPr/>
        </p:nvGrpSpPr>
        <p:grpSpPr>
          <a:xfrm>
            <a:off x="515169" y="1491630"/>
            <a:ext cx="8305303" cy="636702"/>
            <a:chOff x="515169" y="1491630"/>
            <a:chExt cx="8305303" cy="636702"/>
          </a:xfrm>
        </p:grpSpPr>
        <p:sp>
          <p:nvSpPr>
            <p:cNvPr id="14" name="矩形 13"/>
            <p:cNvSpPr/>
            <p:nvPr/>
          </p:nvSpPr>
          <p:spPr>
            <a:xfrm>
              <a:off x="515169" y="1491630"/>
              <a:ext cx="613059" cy="636702"/>
            </a:xfrm>
            <a:prstGeom prst="rect">
              <a:avLst/>
            </a:prstGeom>
            <a:solidFill>
              <a:srgbClr val="36040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2400" b="1">
                  <a:solidFill>
                    <a:srgbClr val="FFF2CC"/>
                  </a:solidFill>
                  <a:latin typeface="+mj-ea"/>
                  <a:cs typeface="+mn-ea"/>
                  <a:sym typeface="+mn-lt"/>
                </a:rPr>
                <a:t>五</a:t>
              </a:r>
              <a:endParaRPr lang="zh-CN" altLang="en-US" sz="2400" b="1">
                <a:solidFill>
                  <a:srgbClr val="FFF2CC"/>
                </a:solidFill>
                <a:latin typeface="+mj-ea"/>
                <a:ea typeface="+mj-ea"/>
              </a:endParaRPr>
            </a:p>
          </p:txBody>
        </p:sp>
        <p:sp>
          <p:nvSpPr>
            <p:cNvPr id="15" name="矩形 14"/>
            <p:cNvSpPr/>
            <p:nvPr/>
          </p:nvSpPr>
          <p:spPr>
            <a:xfrm>
              <a:off x="1157235" y="1491630"/>
              <a:ext cx="7663237" cy="636702"/>
            </a:xfrm>
            <a:prstGeom prst="rect">
              <a:avLst/>
            </a:prstGeom>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r>
                <a:rPr lang="zh-CN" altLang="en-US" sz="1300">
                  <a:solidFill>
                    <a:srgbClr val="FFF2CC"/>
                  </a:solidFill>
                  <a:latin typeface="+mj-ea"/>
                  <a:ea typeface="+mj-ea"/>
                </a:rPr>
                <a:t>维护党的团结和统一，对党忠诚老实，言行一致，坚决反对一切派别组织和小集团活动，反对阳奉阴违的两面派行为和一切阴谋诡</a:t>
              </a:r>
            </a:p>
          </p:txBody>
        </p:sp>
      </p:grpSp>
      <p:grpSp>
        <p:nvGrpSpPr>
          <p:cNvPr id="4" name="组合 3"/>
          <p:cNvGrpSpPr/>
          <p:nvPr/>
        </p:nvGrpSpPr>
        <p:grpSpPr>
          <a:xfrm>
            <a:off x="515169" y="2287508"/>
            <a:ext cx="8305303" cy="636702"/>
            <a:chOff x="515169" y="2287508"/>
            <a:chExt cx="8305303" cy="636702"/>
          </a:xfrm>
        </p:grpSpPr>
        <p:sp>
          <p:nvSpPr>
            <p:cNvPr id="16" name="矩形 15"/>
            <p:cNvSpPr/>
            <p:nvPr/>
          </p:nvSpPr>
          <p:spPr>
            <a:xfrm>
              <a:off x="515169" y="2287508"/>
              <a:ext cx="613059" cy="636702"/>
            </a:xfrm>
            <a:prstGeom prst="rect">
              <a:avLst/>
            </a:prstGeom>
            <a:solidFill>
              <a:srgbClr val="36040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2400" b="1">
                  <a:solidFill>
                    <a:srgbClr val="FFF2CC"/>
                  </a:solidFill>
                  <a:latin typeface="+mj-ea"/>
                  <a:cs typeface="+mn-ea"/>
                  <a:sym typeface="+mn-lt"/>
                </a:rPr>
                <a:t>六</a:t>
              </a:r>
              <a:endParaRPr lang="zh-CN" altLang="en-US" sz="2400" b="1">
                <a:solidFill>
                  <a:srgbClr val="FFF2CC"/>
                </a:solidFill>
                <a:latin typeface="+mj-ea"/>
                <a:ea typeface="+mj-ea"/>
              </a:endParaRPr>
            </a:p>
          </p:txBody>
        </p:sp>
        <p:sp>
          <p:nvSpPr>
            <p:cNvPr id="17" name="矩形 16"/>
            <p:cNvSpPr/>
            <p:nvPr/>
          </p:nvSpPr>
          <p:spPr>
            <a:xfrm>
              <a:off x="1157235" y="2287508"/>
              <a:ext cx="7663237" cy="636702"/>
            </a:xfrm>
            <a:prstGeom prst="rect">
              <a:avLst/>
            </a:prstGeom>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r>
                <a:rPr lang="zh-CN" altLang="en-US" sz="1300">
                  <a:solidFill>
                    <a:srgbClr val="FFF2CC"/>
                  </a:solidFill>
                  <a:latin typeface="+mj-ea"/>
                  <a:cs typeface="+mn-ea"/>
                  <a:sym typeface="+mn-lt"/>
                </a:rPr>
                <a:t>切实开展批评和自我批评，勇于揭露和纠正工作中的缺点、错误，坚决同消极腐败现象作斗争</a:t>
              </a:r>
            </a:p>
          </p:txBody>
        </p:sp>
      </p:grpSp>
      <p:grpSp>
        <p:nvGrpSpPr>
          <p:cNvPr id="5" name="组合 4"/>
          <p:cNvGrpSpPr/>
          <p:nvPr/>
        </p:nvGrpSpPr>
        <p:grpSpPr>
          <a:xfrm>
            <a:off x="515169" y="3083386"/>
            <a:ext cx="8305303" cy="636702"/>
            <a:chOff x="515169" y="3083386"/>
            <a:chExt cx="8305303" cy="636702"/>
          </a:xfrm>
        </p:grpSpPr>
        <p:sp>
          <p:nvSpPr>
            <p:cNvPr id="18" name="矩形 17"/>
            <p:cNvSpPr/>
            <p:nvPr/>
          </p:nvSpPr>
          <p:spPr>
            <a:xfrm>
              <a:off x="515169" y="3083386"/>
              <a:ext cx="613059" cy="636702"/>
            </a:xfrm>
            <a:prstGeom prst="rect">
              <a:avLst/>
            </a:prstGeom>
            <a:solidFill>
              <a:srgbClr val="36040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2400" b="1">
                  <a:solidFill>
                    <a:srgbClr val="FFF2CC"/>
                  </a:solidFill>
                  <a:latin typeface="+mj-ea"/>
                  <a:cs typeface="+mn-ea"/>
                  <a:sym typeface="+mn-lt"/>
                </a:rPr>
                <a:t>七</a:t>
              </a:r>
              <a:endParaRPr lang="zh-CN" altLang="en-US" sz="2400" b="1">
                <a:solidFill>
                  <a:srgbClr val="FFF2CC"/>
                </a:solidFill>
                <a:latin typeface="+mj-ea"/>
                <a:ea typeface="+mj-ea"/>
              </a:endParaRPr>
            </a:p>
          </p:txBody>
        </p:sp>
        <p:sp>
          <p:nvSpPr>
            <p:cNvPr id="19" name="矩形 18"/>
            <p:cNvSpPr/>
            <p:nvPr/>
          </p:nvSpPr>
          <p:spPr>
            <a:xfrm>
              <a:off x="1157235" y="3083386"/>
              <a:ext cx="7663237" cy="636702"/>
            </a:xfrm>
            <a:prstGeom prst="rect">
              <a:avLst/>
            </a:prstGeom>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r>
                <a:rPr lang="zh-CN" altLang="en-US" sz="1300">
                  <a:solidFill>
                    <a:srgbClr val="FFF2CC"/>
                  </a:solidFill>
                  <a:latin typeface="+mj-ea"/>
                  <a:cs typeface="+mn-ea"/>
                  <a:sym typeface="+mn-lt"/>
                </a:rPr>
                <a:t>密切联系群众，向群众宣传党的主张，遇事同群众商量，及时向党反映群众的意见和要求，维护群众的正当利益</a:t>
              </a:r>
            </a:p>
          </p:txBody>
        </p:sp>
      </p:grpSp>
      <p:grpSp>
        <p:nvGrpSpPr>
          <p:cNvPr id="6" name="组合 5"/>
          <p:cNvGrpSpPr/>
          <p:nvPr/>
        </p:nvGrpSpPr>
        <p:grpSpPr>
          <a:xfrm>
            <a:off x="515169" y="3879264"/>
            <a:ext cx="8305303" cy="636702"/>
            <a:chOff x="515169" y="3879264"/>
            <a:chExt cx="8305303" cy="636702"/>
          </a:xfrm>
        </p:grpSpPr>
        <p:sp>
          <p:nvSpPr>
            <p:cNvPr id="20" name="矩形 19"/>
            <p:cNvSpPr/>
            <p:nvPr/>
          </p:nvSpPr>
          <p:spPr>
            <a:xfrm>
              <a:off x="515169" y="3879264"/>
              <a:ext cx="613059" cy="636702"/>
            </a:xfrm>
            <a:prstGeom prst="rect">
              <a:avLst/>
            </a:prstGeom>
            <a:solidFill>
              <a:srgbClr val="36040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2400" b="1">
                  <a:solidFill>
                    <a:srgbClr val="FFF2CC"/>
                  </a:solidFill>
                  <a:latin typeface="+mj-ea"/>
                  <a:cs typeface="+mn-ea"/>
                  <a:sym typeface="+mn-lt"/>
                </a:rPr>
                <a:t>八</a:t>
              </a:r>
              <a:endParaRPr lang="zh-CN" altLang="en-US" sz="2400" b="1">
                <a:solidFill>
                  <a:srgbClr val="FFF2CC"/>
                </a:solidFill>
                <a:latin typeface="+mj-ea"/>
                <a:ea typeface="+mj-ea"/>
              </a:endParaRPr>
            </a:p>
          </p:txBody>
        </p:sp>
        <p:sp>
          <p:nvSpPr>
            <p:cNvPr id="21" name="矩形 20"/>
            <p:cNvSpPr/>
            <p:nvPr/>
          </p:nvSpPr>
          <p:spPr>
            <a:xfrm>
              <a:off x="1157235" y="3879264"/>
              <a:ext cx="7663237" cy="636702"/>
            </a:xfrm>
            <a:prstGeom prst="rect">
              <a:avLst/>
            </a:prstGeom>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r>
                <a:rPr lang="zh-CN" altLang="en-US" sz="1300">
                  <a:solidFill>
                    <a:srgbClr val="FFF2CC"/>
                  </a:solidFill>
                  <a:latin typeface="+mj-ea"/>
                  <a:cs typeface="+mn-ea"/>
                  <a:sym typeface="+mn-lt"/>
                </a:rPr>
                <a:t>发扬社会主义新风尚，带头实践社会主义荣辱观，提倡共产主义道德，为了保护国家和人民的利益，在一切困难和危险的时刻挺身而出，英勇斗争，不怕牺牲</a:t>
              </a:r>
            </a:p>
          </p:txBody>
        </p:sp>
      </p:grp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par>
                          <p:cTn id="10" fill="hold">
                            <p:stCondLst>
                              <p:cond delay="500"/>
                            </p:stCondLst>
                            <p:childTnLst>
                              <p:par>
                                <p:cTn id="11" presetID="18" presetClass="entr" presetSubtype="6"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strips(downRight)">
                                      <p:cBhvr>
                                        <p:cTn id="13" dur="500"/>
                                        <p:tgtEl>
                                          <p:spTgt spid="2"/>
                                        </p:tgtEl>
                                      </p:cBhvr>
                                    </p:animEffect>
                                  </p:childTnLst>
                                </p:cTn>
                              </p:par>
                            </p:childTnLst>
                          </p:cTn>
                        </p:par>
                        <p:par>
                          <p:cTn id="14" fill="hold">
                            <p:stCondLst>
                              <p:cond delay="1000"/>
                            </p:stCondLst>
                            <p:childTnLst>
                              <p:par>
                                <p:cTn id="15" presetID="18" presetClass="entr" presetSubtype="6"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strips(downRight)">
                                      <p:cBhvr>
                                        <p:cTn id="17" dur="500"/>
                                        <p:tgtEl>
                                          <p:spTgt spid="4"/>
                                        </p:tgtEl>
                                      </p:cBhvr>
                                    </p:animEffect>
                                  </p:childTnLst>
                                </p:cTn>
                              </p:par>
                            </p:childTnLst>
                          </p:cTn>
                        </p:par>
                        <p:par>
                          <p:cTn id="18" fill="hold">
                            <p:stCondLst>
                              <p:cond delay="1500"/>
                            </p:stCondLst>
                            <p:childTnLst>
                              <p:par>
                                <p:cTn id="19" presetID="18" presetClass="entr" presetSubtype="6"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strips(downRight)">
                                      <p:cBhvr>
                                        <p:cTn id="21" dur="500"/>
                                        <p:tgtEl>
                                          <p:spTgt spid="5"/>
                                        </p:tgtEl>
                                      </p:cBhvr>
                                    </p:animEffect>
                                  </p:childTnLst>
                                </p:cTn>
                              </p:par>
                            </p:childTnLst>
                          </p:cTn>
                        </p:par>
                        <p:par>
                          <p:cTn id="22" fill="hold">
                            <p:stCondLst>
                              <p:cond delay="2000"/>
                            </p:stCondLst>
                            <p:childTnLst>
                              <p:par>
                                <p:cTn id="23" presetID="18" presetClass="entr" presetSubtype="6"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strips(downRight)">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4294967295"/>
          </p:nvPr>
        </p:nvSpPr>
        <p:spPr>
          <a:xfrm>
            <a:off x="755576" y="292863"/>
            <a:ext cx="4577302" cy="584775"/>
          </a:xfrm>
          <a:prstGeom prst="rect">
            <a:avLst/>
          </a:prstGeom>
          <a:noFill/>
          <a:effectLst/>
        </p:spPr>
        <p:txBody>
          <a:bodyPr wrap="square" rtlCol="0">
            <a:spAutoFit/>
          </a:bodyPr>
          <a:lstStyle/>
          <a:p>
            <a:pPr marL="0" indent="0">
              <a:buNone/>
            </a:pPr>
            <a:r>
              <a:rPr lang="zh-CN" altLang="en-US" dirty="0">
                <a:gradFill>
                  <a:gsLst>
                    <a:gs pos="60000">
                      <a:srgbClr val="FCCE5A"/>
                    </a:gs>
                    <a:gs pos="30000">
                      <a:schemeClr val="bg1"/>
                    </a:gs>
                    <a:gs pos="87000">
                      <a:schemeClr val="bg1"/>
                    </a:gs>
                  </a:gsLst>
                  <a:lin ang="5400000" scaled="1"/>
                </a:gradFill>
                <a:effectLst>
                  <a:outerShdw blurRad="50800" dist="50800" dir="5400000" algn="ctr" rotWithShape="0">
                    <a:srgbClr val="800000"/>
                  </a:outerShdw>
                </a:effectLst>
                <a:latin typeface="+mj-ea"/>
                <a:ea typeface="+mj-ea"/>
                <a:cs typeface="+mn-ea"/>
                <a:sym typeface="+mn-lt"/>
              </a:rPr>
              <a:t>党员的八项权力</a:t>
            </a:r>
          </a:p>
        </p:txBody>
      </p:sp>
      <p:grpSp>
        <p:nvGrpSpPr>
          <p:cNvPr id="4" name="组合 3"/>
          <p:cNvGrpSpPr/>
          <p:nvPr/>
        </p:nvGrpSpPr>
        <p:grpSpPr>
          <a:xfrm>
            <a:off x="683568" y="1635646"/>
            <a:ext cx="1800200" cy="2016224"/>
            <a:chOff x="683568" y="1635646"/>
            <a:chExt cx="1800200" cy="2016224"/>
          </a:xfrm>
        </p:grpSpPr>
        <p:sp>
          <p:nvSpPr>
            <p:cNvPr id="8" name="椭圆 7"/>
            <p:cNvSpPr/>
            <p:nvPr/>
          </p:nvSpPr>
          <p:spPr>
            <a:xfrm>
              <a:off x="683568" y="1851670"/>
              <a:ext cx="1800200" cy="1800200"/>
            </a:xfrm>
            <a:prstGeom prst="ellipse">
              <a:avLst/>
            </a:prstGeom>
            <a:noFill/>
            <a:ln w="19050">
              <a:solidFill>
                <a:srgbClr val="9B0D1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mj-ea"/>
                <a:ea typeface="+mj-ea"/>
              </a:endParaRPr>
            </a:p>
          </p:txBody>
        </p:sp>
        <p:sp>
          <p:nvSpPr>
            <p:cNvPr id="2" name="矩形 1"/>
            <p:cNvSpPr/>
            <p:nvPr/>
          </p:nvSpPr>
          <p:spPr>
            <a:xfrm>
              <a:off x="791580" y="2118626"/>
              <a:ext cx="1584176" cy="1323439"/>
            </a:xfrm>
            <a:prstGeom prst="rect">
              <a:avLst/>
            </a:prstGeom>
          </p:spPr>
          <p:txBody>
            <a:bodyPr wrap="square">
              <a:spAutoFit/>
            </a:bodyPr>
            <a:lstStyle/>
            <a:p>
              <a:pPr algn="ctr"/>
              <a:r>
                <a:rPr lang="zh-CN" altLang="en-US" sz="1600">
                  <a:solidFill>
                    <a:srgbClr val="360406"/>
                  </a:solidFill>
                  <a:latin typeface="+mj-ea"/>
                  <a:cs typeface="+mn-ea"/>
                  <a:sym typeface="+mn-lt"/>
                </a:rPr>
                <a:t>参加党的有关会议，阅读党的有关文件，接受党的教育和培训 </a:t>
              </a:r>
              <a:endParaRPr lang="zh-CN" altLang="en-US" sz="1600" dirty="0">
                <a:solidFill>
                  <a:srgbClr val="360406"/>
                </a:solidFill>
                <a:latin typeface="+mj-ea"/>
                <a:cs typeface="+mn-ea"/>
                <a:sym typeface="+mn-lt"/>
              </a:endParaRPr>
            </a:p>
          </p:txBody>
        </p:sp>
        <p:sp>
          <p:nvSpPr>
            <p:cNvPr id="9" name="椭圆 8"/>
            <p:cNvSpPr/>
            <p:nvPr/>
          </p:nvSpPr>
          <p:spPr>
            <a:xfrm>
              <a:off x="1403648" y="1635646"/>
              <a:ext cx="432048" cy="432048"/>
            </a:xfrm>
            <a:prstGeom prst="ellipse">
              <a:avLst/>
            </a:prstGeom>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b="1">
                  <a:solidFill>
                    <a:srgbClr val="FFF2CC"/>
                  </a:solidFill>
                  <a:latin typeface="+mj-ea"/>
                  <a:ea typeface="+mj-ea"/>
                </a:rPr>
                <a:t>一</a:t>
              </a:r>
            </a:p>
          </p:txBody>
        </p:sp>
      </p:grpSp>
      <p:grpSp>
        <p:nvGrpSpPr>
          <p:cNvPr id="10" name="组合 9"/>
          <p:cNvGrpSpPr/>
          <p:nvPr/>
        </p:nvGrpSpPr>
        <p:grpSpPr>
          <a:xfrm>
            <a:off x="2723034" y="2715766"/>
            <a:ext cx="1944216" cy="2169765"/>
            <a:chOff x="2723034" y="2715766"/>
            <a:chExt cx="1944216" cy="2169765"/>
          </a:xfrm>
        </p:grpSpPr>
        <p:sp>
          <p:nvSpPr>
            <p:cNvPr id="5" name="矩形 4"/>
            <p:cNvSpPr/>
            <p:nvPr/>
          </p:nvSpPr>
          <p:spPr>
            <a:xfrm>
              <a:off x="2853333" y="3453755"/>
              <a:ext cx="1656184" cy="1077218"/>
            </a:xfrm>
            <a:prstGeom prst="rect">
              <a:avLst/>
            </a:prstGeom>
          </p:spPr>
          <p:txBody>
            <a:bodyPr wrap="square">
              <a:spAutoFit/>
            </a:bodyPr>
            <a:lstStyle/>
            <a:p>
              <a:pPr algn="ctr"/>
              <a:r>
                <a:rPr lang="zh-CN" altLang="en-US" sz="1600">
                  <a:solidFill>
                    <a:srgbClr val="360406"/>
                  </a:solidFill>
                  <a:latin typeface="+mj-ea"/>
                  <a:cs typeface="+mn-ea"/>
                  <a:sym typeface="+mn-lt"/>
                </a:rPr>
                <a:t>在党的会议上和党报党刊上，参加关于党的政策问题的讨论</a:t>
              </a:r>
              <a:endParaRPr lang="zh-CN" altLang="en-US" sz="1600"/>
            </a:p>
          </p:txBody>
        </p:sp>
        <p:sp>
          <p:nvSpPr>
            <p:cNvPr id="25" name="椭圆 24"/>
            <p:cNvSpPr/>
            <p:nvPr/>
          </p:nvSpPr>
          <p:spPr>
            <a:xfrm>
              <a:off x="2723034" y="2941315"/>
              <a:ext cx="1944216" cy="1944216"/>
            </a:xfrm>
            <a:prstGeom prst="ellipse">
              <a:avLst/>
            </a:prstGeom>
            <a:noFill/>
            <a:ln w="19050">
              <a:solidFill>
                <a:srgbClr val="9B0D1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mj-ea"/>
                <a:ea typeface="+mj-ea"/>
              </a:endParaRPr>
            </a:p>
          </p:txBody>
        </p:sp>
        <p:sp>
          <p:nvSpPr>
            <p:cNvPr id="37" name="椭圆 36"/>
            <p:cNvSpPr/>
            <p:nvPr/>
          </p:nvSpPr>
          <p:spPr>
            <a:xfrm>
              <a:off x="3563888" y="2715766"/>
              <a:ext cx="432048" cy="432048"/>
            </a:xfrm>
            <a:prstGeom prst="ellipse">
              <a:avLst/>
            </a:prstGeom>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b="1">
                  <a:solidFill>
                    <a:srgbClr val="FFF2CC"/>
                  </a:solidFill>
                  <a:latin typeface="+mj-ea"/>
                  <a:ea typeface="+mj-ea"/>
                </a:rPr>
                <a:t>二</a:t>
              </a:r>
            </a:p>
          </p:txBody>
        </p:sp>
      </p:grpSp>
      <p:grpSp>
        <p:nvGrpSpPr>
          <p:cNvPr id="12" name="组合 11"/>
          <p:cNvGrpSpPr/>
          <p:nvPr/>
        </p:nvGrpSpPr>
        <p:grpSpPr>
          <a:xfrm>
            <a:off x="4644008" y="1419622"/>
            <a:ext cx="1368152" cy="1584176"/>
            <a:chOff x="4644008" y="1419622"/>
            <a:chExt cx="1368152" cy="1584176"/>
          </a:xfrm>
        </p:grpSpPr>
        <p:sp>
          <p:nvSpPr>
            <p:cNvPr id="6" name="矩形 5"/>
            <p:cNvSpPr/>
            <p:nvPr/>
          </p:nvSpPr>
          <p:spPr>
            <a:xfrm>
              <a:off x="4644008" y="1995686"/>
              <a:ext cx="1296144" cy="830997"/>
            </a:xfrm>
            <a:prstGeom prst="rect">
              <a:avLst/>
            </a:prstGeom>
          </p:spPr>
          <p:txBody>
            <a:bodyPr wrap="square">
              <a:spAutoFit/>
            </a:bodyPr>
            <a:lstStyle/>
            <a:p>
              <a:pPr algn="ctr"/>
              <a:r>
                <a:rPr lang="zh-CN" altLang="en-US" sz="1600">
                  <a:solidFill>
                    <a:srgbClr val="360406"/>
                  </a:solidFill>
                  <a:latin typeface="+mj-ea"/>
                  <a:cs typeface="+mn-ea"/>
                  <a:sym typeface="+mn-lt"/>
                </a:rPr>
                <a:t>对党的工作提出建议和倡议</a:t>
              </a:r>
              <a:endParaRPr lang="zh-CN" altLang="en-US" sz="1600" dirty="0">
                <a:solidFill>
                  <a:srgbClr val="360406"/>
                </a:solidFill>
                <a:latin typeface="+mj-ea"/>
                <a:cs typeface="+mn-ea"/>
                <a:sym typeface="+mn-lt"/>
              </a:endParaRPr>
            </a:p>
          </p:txBody>
        </p:sp>
        <p:sp>
          <p:nvSpPr>
            <p:cNvPr id="26" name="椭圆 25"/>
            <p:cNvSpPr/>
            <p:nvPr/>
          </p:nvSpPr>
          <p:spPr>
            <a:xfrm>
              <a:off x="4644008" y="1635646"/>
              <a:ext cx="1368152" cy="1368152"/>
            </a:xfrm>
            <a:prstGeom prst="ellipse">
              <a:avLst/>
            </a:prstGeom>
            <a:noFill/>
            <a:ln w="19050">
              <a:solidFill>
                <a:srgbClr val="9B0D1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mj-ea"/>
                <a:ea typeface="+mj-ea"/>
              </a:endParaRPr>
            </a:p>
          </p:txBody>
        </p:sp>
        <p:sp>
          <p:nvSpPr>
            <p:cNvPr id="41" name="椭圆 40"/>
            <p:cNvSpPr/>
            <p:nvPr/>
          </p:nvSpPr>
          <p:spPr>
            <a:xfrm>
              <a:off x="5148064" y="1419622"/>
              <a:ext cx="432048" cy="432048"/>
            </a:xfrm>
            <a:prstGeom prst="ellipse">
              <a:avLst/>
            </a:prstGeom>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b="1">
                  <a:solidFill>
                    <a:srgbClr val="FFF2CC"/>
                  </a:solidFill>
                  <a:latin typeface="+mj-ea"/>
                  <a:ea typeface="+mj-ea"/>
                </a:rPr>
                <a:t>三</a:t>
              </a:r>
            </a:p>
          </p:txBody>
        </p:sp>
      </p:grpSp>
      <p:grpSp>
        <p:nvGrpSpPr>
          <p:cNvPr id="14" name="组合 13"/>
          <p:cNvGrpSpPr/>
          <p:nvPr/>
        </p:nvGrpSpPr>
        <p:grpSpPr>
          <a:xfrm>
            <a:off x="6300192" y="2139702"/>
            <a:ext cx="2304256" cy="2520280"/>
            <a:chOff x="6300192" y="2139702"/>
            <a:chExt cx="2304256" cy="2520280"/>
          </a:xfrm>
        </p:grpSpPr>
        <p:sp>
          <p:nvSpPr>
            <p:cNvPr id="7" name="矩形 6"/>
            <p:cNvSpPr/>
            <p:nvPr/>
          </p:nvSpPr>
          <p:spPr>
            <a:xfrm>
              <a:off x="6588224" y="2787774"/>
              <a:ext cx="1728192" cy="1569660"/>
            </a:xfrm>
            <a:prstGeom prst="rect">
              <a:avLst/>
            </a:prstGeom>
          </p:spPr>
          <p:txBody>
            <a:bodyPr wrap="square">
              <a:spAutoFit/>
            </a:bodyPr>
            <a:lstStyle/>
            <a:p>
              <a:pPr algn="ctr"/>
              <a:r>
                <a:rPr lang="zh-CN" altLang="en-US" sz="1200">
                  <a:solidFill>
                    <a:srgbClr val="360406"/>
                  </a:solidFill>
                  <a:latin typeface="+mj-ea"/>
                  <a:cs typeface="+mn-ea"/>
                  <a:sym typeface="+mn-lt"/>
                </a:rPr>
                <a:t>在党的会议上有根据地批评党的任何组织和任何党员，向党负责地揭发、检举党的任何组织和任何党员违法乱纪的事实，要求处分违法乱纪的党员，要求罢免或撤换不称职的干部</a:t>
              </a:r>
              <a:endParaRPr lang="zh-CN" altLang="en-US" sz="1200" dirty="0">
                <a:solidFill>
                  <a:srgbClr val="360406"/>
                </a:solidFill>
                <a:latin typeface="+mj-ea"/>
                <a:cs typeface="+mn-ea"/>
                <a:sym typeface="+mn-lt"/>
              </a:endParaRPr>
            </a:p>
          </p:txBody>
        </p:sp>
        <p:sp>
          <p:nvSpPr>
            <p:cNvPr id="29" name="椭圆 28"/>
            <p:cNvSpPr/>
            <p:nvPr/>
          </p:nvSpPr>
          <p:spPr>
            <a:xfrm>
              <a:off x="6300192" y="2355726"/>
              <a:ext cx="2304256" cy="2304256"/>
            </a:xfrm>
            <a:prstGeom prst="ellipse">
              <a:avLst/>
            </a:prstGeom>
            <a:noFill/>
            <a:ln w="19050">
              <a:solidFill>
                <a:srgbClr val="9B0D1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mj-ea"/>
                <a:ea typeface="+mj-ea"/>
              </a:endParaRPr>
            </a:p>
          </p:txBody>
        </p:sp>
        <p:sp>
          <p:nvSpPr>
            <p:cNvPr id="44" name="椭圆 43"/>
            <p:cNvSpPr/>
            <p:nvPr/>
          </p:nvSpPr>
          <p:spPr>
            <a:xfrm>
              <a:off x="7236296" y="2139702"/>
              <a:ext cx="432048" cy="432048"/>
            </a:xfrm>
            <a:prstGeom prst="ellipse">
              <a:avLst/>
            </a:prstGeom>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b="1">
                  <a:solidFill>
                    <a:srgbClr val="FFF2CC"/>
                  </a:solidFill>
                  <a:latin typeface="+mj-ea"/>
                  <a:ea typeface="+mj-ea"/>
                </a:rPr>
                <a:t>四</a:t>
              </a:r>
            </a:p>
          </p:txBody>
        </p:sp>
      </p:grpSp>
      <p:cxnSp>
        <p:nvCxnSpPr>
          <p:cNvPr id="11" name="直接连接符 10"/>
          <p:cNvCxnSpPr>
            <a:stCxn id="8" idx="2"/>
          </p:cNvCxnSpPr>
          <p:nvPr/>
        </p:nvCxnSpPr>
        <p:spPr>
          <a:xfrm flipH="1">
            <a:off x="0" y="2751770"/>
            <a:ext cx="683568" cy="468052"/>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cxnSp>
        <p:nvCxnSpPr>
          <p:cNvPr id="13" name="直接连接符 12"/>
          <p:cNvCxnSpPr>
            <a:stCxn id="8" idx="6"/>
            <a:endCxn id="25" idx="1"/>
          </p:cNvCxnSpPr>
          <p:nvPr/>
        </p:nvCxnSpPr>
        <p:spPr>
          <a:xfrm>
            <a:off x="2483768" y="2751770"/>
            <a:ext cx="523990" cy="474269"/>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cxnSp>
        <p:nvCxnSpPr>
          <p:cNvPr id="15" name="直接连接符 14"/>
          <p:cNvCxnSpPr>
            <a:stCxn id="25" idx="7"/>
            <a:endCxn id="26" idx="3"/>
          </p:cNvCxnSpPr>
          <p:nvPr/>
        </p:nvCxnSpPr>
        <p:spPr>
          <a:xfrm flipV="1">
            <a:off x="4382526" y="2803437"/>
            <a:ext cx="461843" cy="422602"/>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cxnSp>
        <p:nvCxnSpPr>
          <p:cNvPr id="17" name="直接连接符 16"/>
          <p:cNvCxnSpPr>
            <a:stCxn id="26" idx="6"/>
            <a:endCxn id="29" idx="1"/>
          </p:cNvCxnSpPr>
          <p:nvPr/>
        </p:nvCxnSpPr>
        <p:spPr>
          <a:xfrm>
            <a:off x="6012160" y="2319722"/>
            <a:ext cx="625482" cy="373454"/>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cxnSp>
        <p:nvCxnSpPr>
          <p:cNvPr id="19" name="直接连接符 18"/>
          <p:cNvCxnSpPr>
            <a:stCxn id="29" idx="6"/>
          </p:cNvCxnSpPr>
          <p:nvPr/>
        </p:nvCxnSpPr>
        <p:spPr>
          <a:xfrm>
            <a:off x="8604448" y="3507854"/>
            <a:ext cx="539552" cy="0"/>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left)">
                                      <p:cBhvr>
                                        <p:cTn id="21" dur="500"/>
                                        <p:tgtEl>
                                          <p:spTgt spid="13"/>
                                        </p:tgtEl>
                                      </p:cBhvr>
                                    </p:animEffect>
                                  </p:childTnLst>
                                </p:cTn>
                              </p:par>
                            </p:childTnLst>
                          </p:cTn>
                        </p:par>
                        <p:par>
                          <p:cTn id="22" fill="hold">
                            <p:stCondLst>
                              <p:cond delay="2000"/>
                            </p:stCondLst>
                            <p:childTnLst>
                              <p:par>
                                <p:cTn id="23" presetID="10" presetClass="entr" presetSubtype="0"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left)">
                                      <p:cBhvr>
                                        <p:cTn id="29" dur="500"/>
                                        <p:tgtEl>
                                          <p:spTgt spid="15"/>
                                        </p:tgtEl>
                                      </p:cBhvr>
                                    </p:animEffect>
                                  </p:childTnLst>
                                </p:cTn>
                              </p:par>
                            </p:childTnLst>
                          </p:cTn>
                        </p:par>
                        <p:par>
                          <p:cTn id="30" fill="hold">
                            <p:stCondLst>
                              <p:cond delay="3000"/>
                            </p:stCondLst>
                            <p:childTnLst>
                              <p:par>
                                <p:cTn id="31" presetID="10" presetClass="entr" presetSubtype="0" fill="hold"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par>
                          <p:cTn id="38" fill="hold">
                            <p:stCondLst>
                              <p:cond delay="4000"/>
                            </p:stCondLst>
                            <p:childTnLst>
                              <p:par>
                                <p:cTn id="39" presetID="10" presetClass="entr" presetSubtype="0" fill="hold"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500"/>
                                        <p:tgtEl>
                                          <p:spTgt spid="14"/>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wipe(left)">
                                      <p:cBhvr>
                                        <p:cTn id="4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4294967295"/>
          </p:nvPr>
        </p:nvSpPr>
        <p:spPr>
          <a:xfrm>
            <a:off x="755576" y="292863"/>
            <a:ext cx="4577302" cy="584775"/>
          </a:xfrm>
          <a:prstGeom prst="rect">
            <a:avLst/>
          </a:prstGeom>
          <a:noFill/>
          <a:effectLst/>
        </p:spPr>
        <p:txBody>
          <a:bodyPr wrap="square" rtlCol="0">
            <a:spAutoFit/>
          </a:bodyPr>
          <a:lstStyle/>
          <a:p>
            <a:pPr marL="0" indent="0">
              <a:buNone/>
            </a:pPr>
            <a:r>
              <a:rPr lang="zh-CN" altLang="en-US" dirty="0">
                <a:gradFill>
                  <a:gsLst>
                    <a:gs pos="60000">
                      <a:srgbClr val="FCCE5A"/>
                    </a:gs>
                    <a:gs pos="30000">
                      <a:schemeClr val="bg1"/>
                    </a:gs>
                    <a:gs pos="87000">
                      <a:schemeClr val="bg1"/>
                    </a:gs>
                  </a:gsLst>
                  <a:lin ang="5400000" scaled="1"/>
                </a:gradFill>
                <a:effectLst>
                  <a:outerShdw blurRad="50800" dist="50800" dir="5400000" algn="ctr" rotWithShape="0">
                    <a:srgbClr val="800000"/>
                  </a:outerShdw>
                </a:effectLst>
                <a:latin typeface="+mj-ea"/>
                <a:ea typeface="+mj-ea"/>
                <a:cs typeface="+mn-ea"/>
                <a:sym typeface="+mn-lt"/>
              </a:rPr>
              <a:t>党员的八项权力</a:t>
            </a:r>
          </a:p>
        </p:txBody>
      </p:sp>
      <p:grpSp>
        <p:nvGrpSpPr>
          <p:cNvPr id="4" name="组合 3"/>
          <p:cNvGrpSpPr/>
          <p:nvPr/>
        </p:nvGrpSpPr>
        <p:grpSpPr>
          <a:xfrm>
            <a:off x="554410" y="1725216"/>
            <a:ext cx="1298240" cy="1516360"/>
            <a:chOff x="554410" y="1725216"/>
            <a:chExt cx="1298240" cy="1516360"/>
          </a:xfrm>
        </p:grpSpPr>
        <p:sp>
          <p:nvSpPr>
            <p:cNvPr id="8" name="椭圆 7"/>
            <p:cNvSpPr/>
            <p:nvPr/>
          </p:nvSpPr>
          <p:spPr>
            <a:xfrm>
              <a:off x="554410" y="1945432"/>
              <a:ext cx="1296144" cy="1296144"/>
            </a:xfrm>
            <a:prstGeom prst="ellipse">
              <a:avLst/>
            </a:prstGeom>
            <a:noFill/>
            <a:ln w="19050">
              <a:solidFill>
                <a:srgbClr val="9B0D1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mj-ea"/>
                <a:ea typeface="+mj-ea"/>
              </a:endParaRPr>
            </a:p>
          </p:txBody>
        </p:sp>
        <p:sp>
          <p:nvSpPr>
            <p:cNvPr id="2" name="矩形 1"/>
            <p:cNvSpPr/>
            <p:nvPr/>
          </p:nvSpPr>
          <p:spPr>
            <a:xfrm>
              <a:off x="664518" y="2229272"/>
              <a:ext cx="1188132" cy="738664"/>
            </a:xfrm>
            <a:prstGeom prst="rect">
              <a:avLst/>
            </a:prstGeom>
          </p:spPr>
          <p:txBody>
            <a:bodyPr wrap="square">
              <a:spAutoFit/>
            </a:bodyPr>
            <a:lstStyle/>
            <a:p>
              <a:pPr algn="ctr"/>
              <a:r>
                <a:rPr lang="zh-CN" altLang="en-US" sz="1400">
                  <a:solidFill>
                    <a:srgbClr val="360406"/>
                  </a:solidFill>
                  <a:latin typeface="+mj-ea"/>
                  <a:cs typeface="+mn-ea"/>
                  <a:sym typeface="+mn-lt"/>
                </a:rPr>
                <a:t>行使表决权、选举权，有被选举权</a:t>
              </a:r>
            </a:p>
          </p:txBody>
        </p:sp>
        <p:sp>
          <p:nvSpPr>
            <p:cNvPr id="9" name="椭圆 8"/>
            <p:cNvSpPr/>
            <p:nvPr/>
          </p:nvSpPr>
          <p:spPr>
            <a:xfrm>
              <a:off x="1024558" y="1725216"/>
              <a:ext cx="432048" cy="432048"/>
            </a:xfrm>
            <a:prstGeom prst="ellipse">
              <a:avLst/>
            </a:prstGeom>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b="1">
                  <a:solidFill>
                    <a:srgbClr val="FFF2CC"/>
                  </a:solidFill>
                  <a:latin typeface="+mj-ea"/>
                  <a:ea typeface="+mj-ea"/>
                </a:rPr>
                <a:t>五</a:t>
              </a:r>
            </a:p>
          </p:txBody>
        </p:sp>
      </p:grpSp>
      <p:grpSp>
        <p:nvGrpSpPr>
          <p:cNvPr id="10" name="组合 9"/>
          <p:cNvGrpSpPr/>
          <p:nvPr/>
        </p:nvGrpSpPr>
        <p:grpSpPr>
          <a:xfrm>
            <a:off x="1907704" y="2393826"/>
            <a:ext cx="2160240" cy="2410172"/>
            <a:chOff x="1907704" y="2393826"/>
            <a:chExt cx="2160240" cy="2410172"/>
          </a:xfrm>
        </p:grpSpPr>
        <p:sp>
          <p:nvSpPr>
            <p:cNvPr id="5" name="矩形 4"/>
            <p:cNvSpPr/>
            <p:nvPr/>
          </p:nvSpPr>
          <p:spPr>
            <a:xfrm>
              <a:off x="2032670" y="3113906"/>
              <a:ext cx="1872208" cy="1384995"/>
            </a:xfrm>
            <a:prstGeom prst="rect">
              <a:avLst/>
            </a:prstGeom>
          </p:spPr>
          <p:txBody>
            <a:bodyPr wrap="square">
              <a:spAutoFit/>
            </a:bodyPr>
            <a:lstStyle/>
            <a:p>
              <a:pPr algn="ctr"/>
              <a:r>
                <a:rPr lang="zh-CN" altLang="en-US" sz="1400">
                  <a:solidFill>
                    <a:srgbClr val="360406"/>
                  </a:solidFill>
                  <a:latin typeface="+mj-ea"/>
                  <a:cs typeface="+mn-ea"/>
                  <a:sym typeface="+mn-lt"/>
                </a:rPr>
                <a:t>在党组织讨论决定对党员的党纪处分或作出鉴定时，本人有权参加和进行申辩，其他党员可以为他作证和辩护</a:t>
              </a:r>
            </a:p>
          </p:txBody>
        </p:sp>
        <p:sp>
          <p:nvSpPr>
            <p:cNvPr id="31" name="椭圆 30"/>
            <p:cNvSpPr/>
            <p:nvPr/>
          </p:nvSpPr>
          <p:spPr>
            <a:xfrm>
              <a:off x="1907704" y="2643758"/>
              <a:ext cx="2160240" cy="2160240"/>
            </a:xfrm>
            <a:prstGeom prst="ellipse">
              <a:avLst/>
            </a:prstGeom>
            <a:noFill/>
            <a:ln w="19050">
              <a:solidFill>
                <a:srgbClr val="9B0D1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mj-ea"/>
                <a:ea typeface="+mj-ea"/>
              </a:endParaRPr>
            </a:p>
          </p:txBody>
        </p:sp>
        <p:sp>
          <p:nvSpPr>
            <p:cNvPr id="37" name="椭圆 36"/>
            <p:cNvSpPr/>
            <p:nvPr/>
          </p:nvSpPr>
          <p:spPr>
            <a:xfrm>
              <a:off x="2824758" y="2393826"/>
              <a:ext cx="432048" cy="432048"/>
            </a:xfrm>
            <a:prstGeom prst="ellipse">
              <a:avLst/>
            </a:prstGeom>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b="1">
                  <a:solidFill>
                    <a:srgbClr val="FFF2CC"/>
                  </a:solidFill>
                  <a:latin typeface="+mj-ea"/>
                  <a:ea typeface="+mj-ea"/>
                </a:rPr>
                <a:t>六</a:t>
              </a:r>
            </a:p>
          </p:txBody>
        </p:sp>
      </p:grpSp>
      <p:grpSp>
        <p:nvGrpSpPr>
          <p:cNvPr id="12" name="组合 11"/>
          <p:cNvGrpSpPr/>
          <p:nvPr/>
        </p:nvGrpSpPr>
        <p:grpSpPr>
          <a:xfrm>
            <a:off x="4283968" y="1414289"/>
            <a:ext cx="2304256" cy="2525613"/>
            <a:chOff x="4283968" y="1414289"/>
            <a:chExt cx="2304256" cy="2525613"/>
          </a:xfrm>
        </p:grpSpPr>
        <p:sp>
          <p:nvSpPr>
            <p:cNvPr id="6" name="矩形 5"/>
            <p:cNvSpPr/>
            <p:nvPr/>
          </p:nvSpPr>
          <p:spPr>
            <a:xfrm>
              <a:off x="4408934" y="2206377"/>
              <a:ext cx="2088232" cy="1384995"/>
            </a:xfrm>
            <a:prstGeom prst="rect">
              <a:avLst/>
            </a:prstGeom>
          </p:spPr>
          <p:txBody>
            <a:bodyPr wrap="square">
              <a:spAutoFit/>
            </a:bodyPr>
            <a:lstStyle/>
            <a:p>
              <a:pPr algn="ctr"/>
              <a:r>
                <a:rPr lang="zh-CN" altLang="en-US" sz="1400">
                  <a:solidFill>
                    <a:srgbClr val="360406"/>
                  </a:solidFill>
                  <a:latin typeface="+mj-ea"/>
                  <a:cs typeface="+mn-ea"/>
                  <a:sym typeface="+mn-lt"/>
                </a:rPr>
                <a:t>对党的决议和政策如有不同意见，在坚决执行的前提下，可以声明保留，并且可以把自己的意见向党的上级组织直至中央提出 </a:t>
              </a:r>
            </a:p>
          </p:txBody>
        </p:sp>
        <p:sp>
          <p:nvSpPr>
            <p:cNvPr id="32" name="椭圆 31"/>
            <p:cNvSpPr/>
            <p:nvPr/>
          </p:nvSpPr>
          <p:spPr>
            <a:xfrm>
              <a:off x="4283968" y="1635646"/>
              <a:ext cx="2304256" cy="2304256"/>
            </a:xfrm>
            <a:prstGeom prst="ellipse">
              <a:avLst/>
            </a:prstGeom>
            <a:noFill/>
            <a:ln w="19050">
              <a:solidFill>
                <a:srgbClr val="9B0D1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mj-ea"/>
                <a:ea typeface="+mj-ea"/>
              </a:endParaRPr>
            </a:p>
          </p:txBody>
        </p:sp>
        <p:sp>
          <p:nvSpPr>
            <p:cNvPr id="41" name="椭圆 40"/>
            <p:cNvSpPr/>
            <p:nvPr/>
          </p:nvSpPr>
          <p:spPr>
            <a:xfrm>
              <a:off x="5273030" y="1414289"/>
              <a:ext cx="432048" cy="432048"/>
            </a:xfrm>
            <a:prstGeom prst="ellipse">
              <a:avLst/>
            </a:prstGeom>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b="1">
                  <a:solidFill>
                    <a:srgbClr val="FFF2CC"/>
                  </a:solidFill>
                  <a:latin typeface="+mj-ea"/>
                  <a:ea typeface="+mj-ea"/>
                </a:rPr>
                <a:t>七</a:t>
              </a:r>
            </a:p>
          </p:txBody>
        </p:sp>
      </p:grpSp>
      <p:grpSp>
        <p:nvGrpSpPr>
          <p:cNvPr id="14" name="组合 13"/>
          <p:cNvGrpSpPr/>
          <p:nvPr/>
        </p:nvGrpSpPr>
        <p:grpSpPr>
          <a:xfrm>
            <a:off x="6948264" y="2355726"/>
            <a:ext cx="1934691" cy="2150715"/>
            <a:chOff x="6948264" y="2355726"/>
            <a:chExt cx="1934691" cy="2150715"/>
          </a:xfrm>
        </p:grpSpPr>
        <p:sp>
          <p:nvSpPr>
            <p:cNvPr id="7" name="矩形 6"/>
            <p:cNvSpPr/>
            <p:nvPr/>
          </p:nvSpPr>
          <p:spPr>
            <a:xfrm>
              <a:off x="7130381" y="2946649"/>
              <a:ext cx="1584176" cy="1169551"/>
            </a:xfrm>
            <a:prstGeom prst="rect">
              <a:avLst/>
            </a:prstGeom>
          </p:spPr>
          <p:txBody>
            <a:bodyPr wrap="square">
              <a:spAutoFit/>
            </a:bodyPr>
            <a:lstStyle/>
            <a:p>
              <a:pPr algn="ctr"/>
              <a:r>
                <a:rPr lang="zh-CN" altLang="en-US" sz="1400">
                  <a:solidFill>
                    <a:srgbClr val="360406"/>
                  </a:solidFill>
                  <a:latin typeface="+mj-ea"/>
                  <a:cs typeface="+mn-ea"/>
                  <a:sym typeface="+mn-lt"/>
                </a:rPr>
                <a:t>向党的上级组织直至中央提出请求、申诉和控告，并要求有关组织给以负责的答复</a:t>
              </a:r>
            </a:p>
          </p:txBody>
        </p:sp>
        <p:sp>
          <p:nvSpPr>
            <p:cNvPr id="33" name="椭圆 32"/>
            <p:cNvSpPr/>
            <p:nvPr/>
          </p:nvSpPr>
          <p:spPr>
            <a:xfrm>
              <a:off x="6948264" y="2571750"/>
              <a:ext cx="1934691" cy="1934691"/>
            </a:xfrm>
            <a:prstGeom prst="ellipse">
              <a:avLst/>
            </a:prstGeom>
            <a:noFill/>
            <a:ln w="19050">
              <a:solidFill>
                <a:srgbClr val="9B0D1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mj-ea"/>
                <a:ea typeface="+mj-ea"/>
              </a:endParaRPr>
            </a:p>
          </p:txBody>
        </p:sp>
        <p:sp>
          <p:nvSpPr>
            <p:cNvPr id="44" name="椭圆 43"/>
            <p:cNvSpPr/>
            <p:nvPr/>
          </p:nvSpPr>
          <p:spPr>
            <a:xfrm>
              <a:off x="7740352" y="2355726"/>
              <a:ext cx="432048" cy="432048"/>
            </a:xfrm>
            <a:prstGeom prst="ellipse">
              <a:avLst/>
            </a:prstGeom>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b="1">
                  <a:solidFill>
                    <a:srgbClr val="FFF2CC"/>
                  </a:solidFill>
                  <a:latin typeface="+mj-ea"/>
                  <a:ea typeface="+mj-ea"/>
                </a:rPr>
                <a:t>八</a:t>
              </a:r>
            </a:p>
          </p:txBody>
        </p:sp>
      </p:grpSp>
      <p:cxnSp>
        <p:nvCxnSpPr>
          <p:cNvPr id="11" name="直接连接符 10"/>
          <p:cNvCxnSpPr>
            <a:stCxn id="8" idx="2"/>
          </p:cNvCxnSpPr>
          <p:nvPr/>
        </p:nvCxnSpPr>
        <p:spPr>
          <a:xfrm flipH="1">
            <a:off x="-36512" y="2593504"/>
            <a:ext cx="590922" cy="338286"/>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cxnSp>
        <p:nvCxnSpPr>
          <p:cNvPr id="13" name="直接连接符 12"/>
          <p:cNvCxnSpPr>
            <a:stCxn id="8" idx="6"/>
            <a:endCxn id="31" idx="1"/>
          </p:cNvCxnSpPr>
          <p:nvPr/>
        </p:nvCxnSpPr>
        <p:spPr>
          <a:xfrm>
            <a:off x="1850554" y="2593504"/>
            <a:ext cx="373510" cy="366614"/>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cxnSp>
        <p:nvCxnSpPr>
          <p:cNvPr id="15" name="直接连接符 14"/>
          <p:cNvCxnSpPr>
            <a:stCxn id="31" idx="7"/>
            <a:endCxn id="32" idx="2"/>
          </p:cNvCxnSpPr>
          <p:nvPr/>
        </p:nvCxnSpPr>
        <p:spPr>
          <a:xfrm flipV="1">
            <a:off x="3751584" y="2787774"/>
            <a:ext cx="532384" cy="172344"/>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cxnSp>
        <p:nvCxnSpPr>
          <p:cNvPr id="17" name="直接连接符 16"/>
          <p:cNvCxnSpPr>
            <a:stCxn id="32" idx="6"/>
          </p:cNvCxnSpPr>
          <p:nvPr/>
        </p:nvCxnSpPr>
        <p:spPr>
          <a:xfrm>
            <a:off x="6588224" y="2787774"/>
            <a:ext cx="576064" cy="216024"/>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cxnSp>
        <p:nvCxnSpPr>
          <p:cNvPr id="19" name="直接连接符 18"/>
          <p:cNvCxnSpPr>
            <a:stCxn id="33" idx="6"/>
          </p:cNvCxnSpPr>
          <p:nvPr/>
        </p:nvCxnSpPr>
        <p:spPr>
          <a:xfrm flipV="1">
            <a:off x="8882955" y="3507854"/>
            <a:ext cx="441573" cy="31242"/>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left)">
                                      <p:cBhvr>
                                        <p:cTn id="21" dur="500"/>
                                        <p:tgtEl>
                                          <p:spTgt spid="13"/>
                                        </p:tgtEl>
                                      </p:cBhvr>
                                    </p:animEffect>
                                  </p:childTnLst>
                                </p:cTn>
                              </p:par>
                            </p:childTnLst>
                          </p:cTn>
                        </p:par>
                        <p:par>
                          <p:cTn id="22" fill="hold">
                            <p:stCondLst>
                              <p:cond delay="2000"/>
                            </p:stCondLst>
                            <p:childTnLst>
                              <p:par>
                                <p:cTn id="23" presetID="10" presetClass="entr" presetSubtype="0"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left)">
                                      <p:cBhvr>
                                        <p:cTn id="29" dur="500"/>
                                        <p:tgtEl>
                                          <p:spTgt spid="15"/>
                                        </p:tgtEl>
                                      </p:cBhvr>
                                    </p:animEffect>
                                  </p:childTnLst>
                                </p:cTn>
                              </p:par>
                            </p:childTnLst>
                          </p:cTn>
                        </p:par>
                        <p:par>
                          <p:cTn id="30" fill="hold">
                            <p:stCondLst>
                              <p:cond delay="3000"/>
                            </p:stCondLst>
                            <p:childTnLst>
                              <p:par>
                                <p:cTn id="31" presetID="10" presetClass="entr" presetSubtype="0" fill="hold"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par>
                          <p:cTn id="38" fill="hold">
                            <p:stCondLst>
                              <p:cond delay="4000"/>
                            </p:stCondLst>
                            <p:childTnLst>
                              <p:par>
                                <p:cTn id="39" presetID="10" presetClass="entr" presetSubtype="0" fill="hold"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500"/>
                                        <p:tgtEl>
                                          <p:spTgt spid="14"/>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wipe(left)">
                                      <p:cBhvr>
                                        <p:cTn id="4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4294967295"/>
          </p:nvPr>
        </p:nvSpPr>
        <p:spPr>
          <a:xfrm>
            <a:off x="755576" y="292863"/>
            <a:ext cx="4577302" cy="584775"/>
          </a:xfrm>
          <a:prstGeom prst="rect">
            <a:avLst/>
          </a:prstGeom>
          <a:noFill/>
          <a:effectLst/>
        </p:spPr>
        <p:txBody>
          <a:bodyPr wrap="square" rtlCol="0">
            <a:spAutoFit/>
          </a:bodyPr>
          <a:lstStyle/>
          <a:p>
            <a:pPr marL="0" indent="0">
              <a:buNone/>
            </a:pPr>
            <a:r>
              <a:rPr lang="zh-CN" altLang="en-US" dirty="0">
                <a:gradFill>
                  <a:gsLst>
                    <a:gs pos="60000">
                      <a:srgbClr val="FCCE5A"/>
                    </a:gs>
                    <a:gs pos="30000">
                      <a:schemeClr val="bg1"/>
                    </a:gs>
                    <a:gs pos="87000">
                      <a:schemeClr val="bg1"/>
                    </a:gs>
                  </a:gsLst>
                  <a:lin ang="5400000" scaled="1"/>
                </a:gradFill>
                <a:effectLst>
                  <a:outerShdw blurRad="50800" dist="50800" dir="5400000" algn="ctr" rotWithShape="0">
                    <a:srgbClr val="800000"/>
                  </a:outerShdw>
                </a:effectLst>
                <a:latin typeface="+mj-ea"/>
                <a:ea typeface="+mj-ea"/>
                <a:cs typeface="+mn-ea"/>
                <a:sym typeface="+mn-lt"/>
              </a:rPr>
              <a:t>发展党员的有关规定</a:t>
            </a:r>
          </a:p>
        </p:txBody>
      </p:sp>
      <p:grpSp>
        <p:nvGrpSpPr>
          <p:cNvPr id="9" name="组合 8"/>
          <p:cNvGrpSpPr/>
          <p:nvPr/>
        </p:nvGrpSpPr>
        <p:grpSpPr>
          <a:xfrm>
            <a:off x="755576" y="1829852"/>
            <a:ext cx="7704856" cy="2705278"/>
            <a:chOff x="755576" y="1829852"/>
            <a:chExt cx="7704856" cy="2705278"/>
          </a:xfrm>
        </p:grpSpPr>
        <p:grpSp>
          <p:nvGrpSpPr>
            <p:cNvPr id="4" name="组合 3"/>
            <p:cNvGrpSpPr/>
            <p:nvPr/>
          </p:nvGrpSpPr>
          <p:grpSpPr>
            <a:xfrm>
              <a:off x="1331640" y="1829852"/>
              <a:ext cx="7128792" cy="1966034"/>
              <a:chOff x="1331640" y="1829852"/>
              <a:chExt cx="7128792" cy="1966034"/>
            </a:xfrm>
          </p:grpSpPr>
          <p:sp>
            <p:nvSpPr>
              <p:cNvPr id="2" name="矩形 1"/>
              <p:cNvSpPr/>
              <p:nvPr/>
            </p:nvSpPr>
            <p:spPr>
              <a:xfrm>
                <a:off x="1331640" y="1829852"/>
                <a:ext cx="6192689" cy="350865"/>
              </a:xfrm>
              <a:prstGeom prst="rect">
                <a:avLst/>
              </a:prstGeom>
              <a:ln>
                <a:noFill/>
              </a:ln>
            </p:spPr>
            <p:txBody>
              <a:bodyPr wrap="square">
                <a:spAutoFit/>
              </a:bodyPr>
              <a:lstStyle/>
              <a:p>
                <a:pPr>
                  <a:lnSpc>
                    <a:spcPct val="120000"/>
                  </a:lnSpc>
                </a:pPr>
                <a:r>
                  <a:rPr lang="zh-CN" altLang="en-US" sz="1400" b="1">
                    <a:solidFill>
                      <a:schemeClr val="accent1"/>
                    </a:solidFill>
                    <a:latin typeface="+mj-ea"/>
                    <a:ea typeface="+mj-ea"/>
                    <a:cs typeface="+mn-ea"/>
                    <a:sym typeface="+mn-lt"/>
                  </a:rPr>
                  <a:t>第五条 </a:t>
                </a:r>
                <a:r>
                  <a:rPr lang="zh-CN" altLang="en-US" sz="1400">
                    <a:solidFill>
                      <a:srgbClr val="360406"/>
                    </a:solidFill>
                    <a:latin typeface="+mj-ea"/>
                    <a:ea typeface="+mj-ea"/>
                    <a:cs typeface="+mn-ea"/>
                    <a:sym typeface="+mn-lt"/>
                  </a:rPr>
                  <a:t>发展</a:t>
                </a:r>
                <a:r>
                  <a:rPr lang="zh-CN" altLang="en-US" sz="1400" dirty="0">
                    <a:solidFill>
                      <a:srgbClr val="360406"/>
                    </a:solidFill>
                    <a:latin typeface="+mj-ea"/>
                    <a:ea typeface="+mj-ea"/>
                    <a:cs typeface="+mn-ea"/>
                    <a:sym typeface="+mn-lt"/>
                  </a:rPr>
                  <a:t>党员，必须经过党的支部，坚持个别吸收的原则</a:t>
                </a:r>
              </a:p>
            </p:txBody>
          </p:sp>
          <p:sp>
            <p:nvSpPr>
              <p:cNvPr id="5" name="矩形 4"/>
              <p:cNvSpPr/>
              <p:nvPr/>
            </p:nvSpPr>
            <p:spPr>
              <a:xfrm>
                <a:off x="2339752" y="2117884"/>
                <a:ext cx="6120680" cy="328936"/>
              </a:xfrm>
              <a:prstGeom prst="rect">
                <a:avLst/>
              </a:prstGeom>
              <a:ln>
                <a:noFill/>
              </a:ln>
            </p:spPr>
            <p:txBody>
              <a:bodyPr wrap="square">
                <a:spAutoFit/>
              </a:bodyPr>
              <a:lstStyle/>
              <a:p>
                <a:pPr>
                  <a:lnSpc>
                    <a:spcPct val="120000"/>
                  </a:lnSpc>
                </a:pPr>
                <a:r>
                  <a:rPr lang="zh-CN" altLang="zh-CN" sz="1400" dirty="0">
                    <a:solidFill>
                      <a:srgbClr val="360406"/>
                    </a:solidFill>
                    <a:latin typeface="+mj-ea"/>
                    <a:ea typeface="+mj-ea"/>
                    <a:cs typeface="+mn-ea"/>
                    <a:sym typeface="+mn-lt"/>
                  </a:rPr>
                  <a:t>在特殊情况下，党的中央和省、自治区、直辖市委员会可以直接接收党员</a:t>
                </a:r>
                <a:endParaRPr lang="zh-CN" altLang="en-US" sz="1400" dirty="0">
                  <a:solidFill>
                    <a:srgbClr val="360406"/>
                  </a:solidFill>
                  <a:latin typeface="+mj-ea"/>
                  <a:ea typeface="+mj-ea"/>
                  <a:cs typeface="+mn-ea"/>
                  <a:sym typeface="+mn-lt"/>
                </a:endParaRPr>
              </a:p>
            </p:txBody>
          </p:sp>
          <p:sp>
            <p:nvSpPr>
              <p:cNvPr id="6" name="矩形 5"/>
              <p:cNvSpPr/>
              <p:nvPr/>
            </p:nvSpPr>
            <p:spPr>
              <a:xfrm>
                <a:off x="1331640" y="2477924"/>
                <a:ext cx="6192688" cy="350865"/>
              </a:xfrm>
              <a:prstGeom prst="rect">
                <a:avLst/>
              </a:prstGeom>
              <a:ln>
                <a:noFill/>
              </a:ln>
            </p:spPr>
            <p:txBody>
              <a:bodyPr wrap="square">
                <a:spAutoFit/>
              </a:bodyPr>
              <a:lstStyle/>
              <a:p>
                <a:pPr>
                  <a:lnSpc>
                    <a:spcPct val="120000"/>
                  </a:lnSpc>
                </a:pPr>
                <a:r>
                  <a:rPr lang="zh-CN" altLang="en-US" sz="1400" b="1">
                    <a:solidFill>
                      <a:schemeClr val="accent1"/>
                    </a:solidFill>
                    <a:latin typeface="+mj-ea"/>
                    <a:ea typeface="+mj-ea"/>
                    <a:cs typeface="+mn-ea"/>
                    <a:sym typeface="+mn-lt"/>
                  </a:rPr>
                  <a:t>第六条 </a:t>
                </a:r>
                <a:r>
                  <a:rPr lang="zh-CN" altLang="zh-CN" sz="1400">
                    <a:solidFill>
                      <a:srgbClr val="360406"/>
                    </a:solidFill>
                    <a:latin typeface="+mj-ea"/>
                    <a:ea typeface="+mj-ea"/>
                    <a:cs typeface="+mn-ea"/>
                    <a:sym typeface="+mn-lt"/>
                  </a:rPr>
                  <a:t>预备党员</a:t>
                </a:r>
                <a:r>
                  <a:rPr lang="zh-CN" altLang="zh-CN" sz="1400" dirty="0">
                    <a:solidFill>
                      <a:srgbClr val="360406"/>
                    </a:solidFill>
                    <a:latin typeface="+mj-ea"/>
                    <a:ea typeface="+mj-ea"/>
                    <a:cs typeface="+mn-ea"/>
                    <a:sym typeface="+mn-lt"/>
                  </a:rPr>
                  <a:t>必须面向党旗进行入党宣誓。</a:t>
                </a:r>
                <a:endParaRPr lang="zh-CN" altLang="en-US" sz="1400" dirty="0">
                  <a:solidFill>
                    <a:srgbClr val="360406"/>
                  </a:solidFill>
                  <a:latin typeface="+mj-ea"/>
                  <a:ea typeface="+mj-ea"/>
                  <a:cs typeface="+mn-ea"/>
                  <a:sym typeface="+mn-lt"/>
                </a:endParaRPr>
              </a:p>
            </p:txBody>
          </p:sp>
          <p:sp>
            <p:nvSpPr>
              <p:cNvPr id="7" name="矩形 6"/>
              <p:cNvSpPr/>
              <p:nvPr/>
            </p:nvSpPr>
            <p:spPr>
              <a:xfrm>
                <a:off x="1331640" y="2854465"/>
                <a:ext cx="6912768" cy="350865"/>
              </a:xfrm>
              <a:prstGeom prst="rect">
                <a:avLst/>
              </a:prstGeom>
              <a:ln>
                <a:noFill/>
              </a:ln>
            </p:spPr>
            <p:txBody>
              <a:bodyPr wrap="square">
                <a:spAutoFit/>
              </a:bodyPr>
              <a:lstStyle/>
              <a:p>
                <a:pPr>
                  <a:lnSpc>
                    <a:spcPct val="120000"/>
                  </a:lnSpc>
                </a:pPr>
                <a:r>
                  <a:rPr lang="zh-CN" altLang="en-US" sz="1400" b="1">
                    <a:solidFill>
                      <a:schemeClr val="accent1"/>
                    </a:solidFill>
                    <a:latin typeface="+mj-ea"/>
                    <a:ea typeface="+mj-ea"/>
                    <a:cs typeface="+mn-ea"/>
                    <a:sym typeface="+mn-lt"/>
                  </a:rPr>
                  <a:t>第七条 </a:t>
                </a:r>
                <a:r>
                  <a:rPr lang="zh-CN" altLang="zh-CN" sz="1400">
                    <a:solidFill>
                      <a:srgbClr val="360406"/>
                    </a:solidFill>
                    <a:latin typeface="+mj-ea"/>
                    <a:ea typeface="+mj-ea"/>
                    <a:cs typeface="+mn-ea"/>
                    <a:sym typeface="+mn-lt"/>
                  </a:rPr>
                  <a:t>预备党员</a:t>
                </a:r>
                <a:r>
                  <a:rPr lang="zh-CN" altLang="zh-CN" sz="1400" dirty="0">
                    <a:solidFill>
                      <a:srgbClr val="360406"/>
                    </a:solidFill>
                    <a:latin typeface="+mj-ea"/>
                    <a:ea typeface="+mj-ea"/>
                    <a:cs typeface="+mn-ea"/>
                    <a:sym typeface="+mn-lt"/>
                  </a:rPr>
                  <a:t>的预备期为一年。党组织对预备党员应当认真教育和考察</a:t>
                </a:r>
                <a:endParaRPr lang="zh-CN" altLang="en-US" sz="1400" dirty="0">
                  <a:solidFill>
                    <a:srgbClr val="360406"/>
                  </a:solidFill>
                  <a:latin typeface="+mj-ea"/>
                  <a:ea typeface="+mj-ea"/>
                  <a:cs typeface="+mn-ea"/>
                  <a:sym typeface="+mn-lt"/>
                </a:endParaRPr>
              </a:p>
            </p:txBody>
          </p:sp>
          <p:sp>
            <p:nvSpPr>
              <p:cNvPr id="8" name="矩形 7"/>
              <p:cNvSpPr/>
              <p:nvPr/>
            </p:nvSpPr>
            <p:spPr>
              <a:xfrm>
                <a:off x="2339752" y="3186488"/>
                <a:ext cx="5832648" cy="609398"/>
              </a:xfrm>
              <a:prstGeom prst="rect">
                <a:avLst/>
              </a:prstGeom>
              <a:ln>
                <a:noFill/>
              </a:ln>
            </p:spPr>
            <p:txBody>
              <a:bodyPr wrap="square">
                <a:spAutoFit/>
              </a:bodyPr>
              <a:lstStyle/>
              <a:p>
                <a:pPr>
                  <a:lnSpc>
                    <a:spcPct val="120000"/>
                  </a:lnSpc>
                </a:pPr>
                <a:r>
                  <a:rPr lang="zh-CN" altLang="zh-CN" sz="1400">
                    <a:solidFill>
                      <a:srgbClr val="360406"/>
                    </a:solidFill>
                    <a:latin typeface="+mj-ea"/>
                    <a:ea typeface="+mj-ea"/>
                    <a:cs typeface="+mn-ea"/>
                    <a:sym typeface="+mn-lt"/>
                  </a:rPr>
                  <a:t>预备党员</a:t>
                </a:r>
                <a:r>
                  <a:rPr lang="zh-CN" altLang="zh-CN" sz="1400" dirty="0">
                    <a:solidFill>
                      <a:srgbClr val="360406"/>
                    </a:solidFill>
                    <a:latin typeface="+mj-ea"/>
                    <a:ea typeface="+mj-ea"/>
                    <a:cs typeface="+mn-ea"/>
                    <a:sym typeface="+mn-lt"/>
                  </a:rPr>
                  <a:t>的义务同正式党员一样。预备党员的权利，除了没有表决权、选举权和被选举权以外，也同正式党员一样</a:t>
                </a:r>
                <a:endParaRPr lang="zh-CN" altLang="en-US" sz="1400" dirty="0">
                  <a:solidFill>
                    <a:srgbClr val="360406"/>
                  </a:solidFill>
                  <a:latin typeface="+mj-ea"/>
                  <a:ea typeface="+mj-ea"/>
                  <a:cs typeface="+mn-ea"/>
                  <a:sym typeface="+mn-lt"/>
                </a:endParaRPr>
              </a:p>
            </p:txBody>
          </p:sp>
        </p:grpSp>
        <p:sp>
          <p:nvSpPr>
            <p:cNvPr id="16" name="矩形 15"/>
            <p:cNvSpPr/>
            <p:nvPr/>
          </p:nvSpPr>
          <p:spPr>
            <a:xfrm>
              <a:off x="755576" y="4011910"/>
              <a:ext cx="7704856" cy="523220"/>
            </a:xfrm>
            <a:prstGeom prst="rect">
              <a:avLst/>
            </a:prstGeom>
            <a:ln>
              <a:noFill/>
            </a:ln>
          </p:spPr>
          <p:txBody>
            <a:bodyPr wrap="square">
              <a:spAutoFit/>
            </a:bodyPr>
            <a:lstStyle/>
            <a:p>
              <a:pPr algn="just"/>
              <a:r>
                <a:rPr lang="zh-CN" altLang="en-US" sz="1400" i="1">
                  <a:solidFill>
                    <a:schemeClr val="accent1"/>
                  </a:solidFill>
                  <a:latin typeface="+mj-ea"/>
                  <a:ea typeface="+mj-ea"/>
                  <a:cs typeface="+mn-ea"/>
                  <a:sym typeface="+mn-lt"/>
                </a:rPr>
                <a:t>党章第五</a:t>
              </a:r>
              <a:r>
                <a:rPr lang="zh-CN" altLang="en-US" sz="1400" i="1" dirty="0">
                  <a:solidFill>
                    <a:schemeClr val="accent1"/>
                  </a:solidFill>
                  <a:latin typeface="+mj-ea"/>
                  <a:ea typeface="+mj-ea"/>
                  <a:cs typeface="+mn-ea"/>
                  <a:sym typeface="+mn-lt"/>
                </a:rPr>
                <a:t>条至</a:t>
              </a:r>
              <a:r>
                <a:rPr lang="zh-CN" altLang="en-US" sz="1400" i="1">
                  <a:solidFill>
                    <a:schemeClr val="accent1"/>
                  </a:solidFill>
                  <a:latin typeface="+mj-ea"/>
                  <a:ea typeface="+mj-ea"/>
                  <a:cs typeface="+mn-ea"/>
                  <a:sym typeface="+mn-lt"/>
                </a:rPr>
                <a:t>第七条 </a:t>
              </a:r>
              <a:r>
                <a:rPr lang="zh-CN" altLang="zh-CN" sz="1400" i="1">
                  <a:solidFill>
                    <a:srgbClr val="360406"/>
                  </a:solidFill>
                  <a:latin typeface="+mj-ea"/>
                  <a:ea typeface="+mj-ea"/>
                  <a:cs typeface="+mn-ea"/>
                  <a:sym typeface="+mn-lt"/>
                </a:rPr>
                <a:t>规定</a:t>
              </a:r>
              <a:r>
                <a:rPr lang="zh-CN" altLang="zh-CN" sz="1400" i="1" dirty="0">
                  <a:solidFill>
                    <a:srgbClr val="360406"/>
                  </a:solidFill>
                  <a:latin typeface="+mj-ea"/>
                  <a:ea typeface="+mj-ea"/>
                  <a:cs typeface="+mn-ea"/>
                  <a:sym typeface="+mn-lt"/>
                </a:rPr>
                <a:t>了</a:t>
              </a:r>
              <a:r>
                <a:rPr lang="zh-CN" altLang="en-US" sz="1400" i="1" dirty="0">
                  <a:solidFill>
                    <a:srgbClr val="360406"/>
                  </a:solidFill>
                  <a:latin typeface="+mj-ea"/>
                  <a:ea typeface="+mj-ea"/>
                  <a:cs typeface="+mn-ea"/>
                  <a:sym typeface="+mn-lt"/>
                </a:rPr>
                <a:t>发展党员的基本原则和程序方法，对预备</a:t>
              </a:r>
              <a:r>
                <a:rPr lang="zh-CN" altLang="zh-CN" sz="1400" i="1" dirty="0">
                  <a:solidFill>
                    <a:srgbClr val="360406"/>
                  </a:solidFill>
                  <a:latin typeface="+mj-ea"/>
                  <a:ea typeface="+mj-ea"/>
                  <a:cs typeface="+mn-ea"/>
                  <a:sym typeface="+mn-lt"/>
                </a:rPr>
                <a:t>党员</a:t>
              </a:r>
              <a:r>
                <a:rPr lang="zh-CN" altLang="en-US" sz="1400" i="1" dirty="0">
                  <a:solidFill>
                    <a:srgbClr val="360406"/>
                  </a:solidFill>
                  <a:latin typeface="+mj-ea"/>
                  <a:ea typeface="+mj-ea"/>
                  <a:cs typeface="+mn-ea"/>
                  <a:sym typeface="+mn-lt"/>
                </a:rPr>
                <a:t>的管理及权力义务进行了明确。</a:t>
              </a:r>
            </a:p>
          </p:txBody>
        </p:sp>
      </p:grpSp>
      <p:sp>
        <p:nvSpPr>
          <p:cNvPr id="17" name="双括号 16"/>
          <p:cNvSpPr/>
          <p:nvPr/>
        </p:nvSpPr>
        <p:spPr>
          <a:xfrm>
            <a:off x="1115616" y="1635646"/>
            <a:ext cx="7272808" cy="2160240"/>
          </a:xfrm>
          <a:prstGeom prst="bracketPair">
            <a:avLst>
              <a:gd name="adj" fmla="val 12142"/>
            </a:avLst>
          </a:prstGeom>
          <a:ln w="19050">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par>
                          <p:cTn id="10" fill="hold">
                            <p:stCondLst>
                              <p:cond delay="500"/>
                            </p:stCondLst>
                            <p:childTnLst>
                              <p:par>
                                <p:cTn id="11" presetID="17" presetClass="entr" presetSubtype="10" fill="hold" grpId="0" nodeType="after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p:cTn id="13" dur="500" fill="hold"/>
                                        <p:tgtEl>
                                          <p:spTgt spid="17"/>
                                        </p:tgtEl>
                                        <p:attrNameLst>
                                          <p:attrName>ppt_w</p:attrName>
                                        </p:attrNameLst>
                                      </p:cBhvr>
                                      <p:tavLst>
                                        <p:tav tm="0">
                                          <p:val>
                                            <p:fltVal val="0"/>
                                          </p:val>
                                        </p:tav>
                                        <p:tav tm="100000">
                                          <p:val>
                                            <p:strVal val="#ppt_w"/>
                                          </p:val>
                                        </p:tav>
                                      </p:tavLst>
                                    </p:anim>
                                    <p:anim calcmode="lin" valueType="num">
                                      <p:cBhvr>
                                        <p:cTn id="14" dur="500" fill="hold"/>
                                        <p:tgtEl>
                                          <p:spTgt spid="17"/>
                                        </p:tgtEl>
                                        <p:attrNameLst>
                                          <p:attrName>ppt_h</p:attrName>
                                        </p:attrNameLst>
                                      </p:cBhvr>
                                      <p:tavLst>
                                        <p:tav tm="0">
                                          <p:val>
                                            <p:strVal val="#ppt_h"/>
                                          </p:val>
                                        </p:tav>
                                        <p:tav tm="100000">
                                          <p:val>
                                            <p:strVal val="#ppt_h"/>
                                          </p:val>
                                        </p:tav>
                                      </p:tavLst>
                                    </p:anim>
                                  </p:childTnLst>
                                </p:cTn>
                              </p:par>
                            </p:childTnLst>
                          </p:cTn>
                        </p:par>
                        <p:par>
                          <p:cTn id="15" fill="hold">
                            <p:stCondLst>
                              <p:cond delay="1000"/>
                            </p:stCondLst>
                            <p:childTnLst>
                              <p:par>
                                <p:cTn id="16" presetID="22" presetClass="entr" presetSubtype="1"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up)">
                                      <p:cBhvr>
                                        <p:cTn id="18" dur="3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a:off x="539552" y="2325584"/>
            <a:ext cx="5616624" cy="1907702"/>
          </a:xfrm>
          <a:prstGeom prst="rect">
            <a:avLst/>
          </a:prstGeom>
          <a:effectLst/>
        </p:spPr>
        <p:txBody>
          <a:bodyPr wrap="square">
            <a:spAutoFit/>
          </a:bodyPr>
          <a:lstStyle/>
          <a:p>
            <a:pPr algn="just">
              <a:lnSpc>
                <a:spcPct val="120000"/>
              </a:lnSpc>
            </a:pPr>
            <a:r>
              <a:rPr lang="zh-CN" altLang="en-US" sz="2000" dirty="0">
                <a:solidFill>
                  <a:srgbClr val="FFF2CC"/>
                </a:solidFill>
                <a:latin typeface="+mj-ea"/>
                <a:ea typeface="+mj-ea"/>
                <a:cs typeface="+mn-ea"/>
                <a:sym typeface="+mn-lt"/>
              </a:rPr>
              <a:t>       我志愿加入中国共产党，拥护党的纲领，遵守党的章程，履行党员义务，执行党的决定，严守党的纪律，保守党的秘密，对党忠诚，积极工作，为共产主义奋斗终身，随时准备为党和人民牺牲一切，永不叛党。</a:t>
            </a:r>
          </a:p>
        </p:txBody>
      </p:sp>
      <p:grpSp>
        <p:nvGrpSpPr>
          <p:cNvPr id="38" name="组合 37"/>
          <p:cNvGrpSpPr/>
          <p:nvPr/>
        </p:nvGrpSpPr>
        <p:grpSpPr>
          <a:xfrm>
            <a:off x="-396552" y="987574"/>
            <a:ext cx="7183908" cy="861774"/>
            <a:chOff x="354248" y="2012578"/>
            <a:chExt cx="7183908" cy="861774"/>
          </a:xfrm>
        </p:grpSpPr>
        <p:sp>
          <p:nvSpPr>
            <p:cNvPr id="39" name="TextBox 19"/>
            <p:cNvSpPr txBox="1"/>
            <p:nvPr/>
          </p:nvSpPr>
          <p:spPr>
            <a:xfrm>
              <a:off x="354248" y="2533306"/>
              <a:ext cx="3312369" cy="276999"/>
            </a:xfrm>
            <a:prstGeom prst="rect">
              <a:avLst/>
            </a:prstGeom>
            <a:noFill/>
            <a:effectLst/>
          </p:spPr>
          <p:txBody>
            <a:bodyPr wrap="square" rtlCol="0">
              <a:spAutoFit/>
            </a:bodyPr>
            <a:lstStyle>
              <a:defPPr>
                <a:defRPr lang="zh-CN"/>
              </a:defPPr>
              <a:lvl1pPr>
                <a:defRPr sz="2800" b="1">
                  <a:ln>
                    <a:noFill/>
                  </a:ln>
                  <a:gradFill>
                    <a:gsLst>
                      <a:gs pos="60000">
                        <a:srgbClr val="FFFF00"/>
                      </a:gs>
                      <a:gs pos="32000">
                        <a:schemeClr val="bg1"/>
                      </a:gs>
                      <a:gs pos="87000">
                        <a:schemeClr val="bg1"/>
                      </a:gs>
                    </a:gsLst>
                    <a:lin ang="5400000" scaled="1"/>
                  </a:gradFill>
                  <a:effectLst>
                    <a:outerShdw blurRad="50800" dist="50800" dir="5400000" algn="ctr" rotWithShape="0">
                      <a:srgbClr val="800000"/>
                    </a:outerShdw>
                    <a:reflection blurRad="12700" stA="55000" endA="300" endPos="30000" dist="57150" dir="5400000" sy="-100000" algn="bl" rotWithShape="0"/>
                  </a:effectLst>
                  <a:cs typeface="+mn-ea"/>
                </a:defRPr>
              </a:lvl1pPr>
            </a:lstStyle>
            <a:p>
              <a:pPr algn="r"/>
              <a:r>
                <a:rPr lang="en-US" altLang="zh-CN" sz="1200" spc="-150">
                  <a:latin typeface="+mj-ea"/>
                  <a:ea typeface="+mj-ea"/>
                  <a:sym typeface="+mn-lt"/>
                </a:rPr>
                <a:t>COMMUNIST PARTY OF CHINA</a:t>
              </a:r>
              <a:endParaRPr lang="zh-CN" altLang="en-US" sz="1200" spc="-150" dirty="0">
                <a:latin typeface="+mj-ea"/>
                <a:ea typeface="+mj-ea"/>
                <a:sym typeface="+mn-lt"/>
              </a:endParaRPr>
            </a:p>
          </p:txBody>
        </p:sp>
        <p:grpSp>
          <p:nvGrpSpPr>
            <p:cNvPr id="40" name="组合 39"/>
            <p:cNvGrpSpPr/>
            <p:nvPr/>
          </p:nvGrpSpPr>
          <p:grpSpPr>
            <a:xfrm>
              <a:off x="539552" y="2012578"/>
              <a:ext cx="6998604" cy="861774"/>
              <a:chOff x="449524" y="1891714"/>
              <a:chExt cx="6998604" cy="861774"/>
            </a:xfrm>
          </p:grpSpPr>
          <p:sp>
            <p:nvSpPr>
              <p:cNvPr id="41" name="TextBox 20"/>
              <p:cNvSpPr txBox="1"/>
              <p:nvPr/>
            </p:nvSpPr>
            <p:spPr>
              <a:xfrm>
                <a:off x="449524" y="1936206"/>
                <a:ext cx="3175331" cy="553998"/>
              </a:xfrm>
              <a:prstGeom prst="rect">
                <a:avLst/>
              </a:prstGeom>
              <a:noFill/>
              <a:effectLst/>
            </p:spPr>
            <p:txBody>
              <a:bodyPr wrap="square" rtlCol="0">
                <a:spAutoFit/>
              </a:bodyPr>
              <a:lstStyle>
                <a:defPPr>
                  <a:defRPr lang="zh-CN"/>
                </a:defPPr>
                <a:lvl1pPr>
                  <a:defRPr sz="2800" b="1">
                    <a:ln>
                      <a:noFill/>
                    </a:ln>
                    <a:gradFill>
                      <a:gsLst>
                        <a:gs pos="60000">
                          <a:srgbClr val="FFFF00"/>
                        </a:gs>
                        <a:gs pos="32000">
                          <a:schemeClr val="bg1"/>
                        </a:gs>
                        <a:gs pos="87000">
                          <a:schemeClr val="bg1"/>
                        </a:gs>
                      </a:gsLst>
                      <a:lin ang="5400000" scaled="1"/>
                    </a:gradFill>
                    <a:effectLst>
                      <a:outerShdw blurRad="50800" dist="50800" dir="5400000" algn="ctr" rotWithShape="0">
                        <a:srgbClr val="800000"/>
                      </a:outerShdw>
                      <a:reflection blurRad="12700" stA="55000" endA="300" endPos="30000" dist="57150" dir="5400000" sy="-100000" algn="bl" rotWithShape="0"/>
                    </a:effectLst>
                    <a:cs typeface="+mn-ea"/>
                  </a:defRPr>
                </a:lvl1pPr>
              </a:lstStyle>
              <a:p>
                <a:pPr algn="r"/>
                <a:r>
                  <a:rPr lang="zh-CN" altLang="en-US" sz="3000" dirty="0">
                    <a:latin typeface="+mj-ea"/>
                    <a:ea typeface="+mj-ea"/>
                    <a:sym typeface="+mn-lt"/>
                  </a:rPr>
                  <a:t>中国共产党</a:t>
                </a:r>
                <a:endParaRPr lang="en-US" altLang="zh-CN" sz="3000" dirty="0">
                  <a:latin typeface="+mj-ea"/>
                  <a:ea typeface="+mj-ea"/>
                  <a:sym typeface="+mn-lt"/>
                </a:endParaRPr>
              </a:p>
            </p:txBody>
          </p:sp>
          <p:sp>
            <p:nvSpPr>
              <p:cNvPr id="42" name="TextBox 14"/>
              <p:cNvSpPr txBox="1"/>
              <p:nvPr/>
            </p:nvSpPr>
            <p:spPr>
              <a:xfrm>
                <a:off x="3485783" y="1891714"/>
                <a:ext cx="3962345" cy="861774"/>
              </a:xfrm>
              <a:prstGeom prst="rect">
                <a:avLst/>
              </a:prstGeom>
              <a:noFill/>
              <a:effectLst/>
            </p:spPr>
            <p:txBody>
              <a:bodyPr wrap="square" rtlCol="0">
                <a:spAutoFit/>
              </a:bodyPr>
              <a:lstStyle/>
              <a:p>
                <a:r>
                  <a:rPr lang="zh-CN" altLang="en-US" sz="5000" b="1">
                    <a:gradFill>
                      <a:gsLst>
                        <a:gs pos="60000">
                          <a:srgbClr val="FFFF00"/>
                        </a:gs>
                        <a:gs pos="32000">
                          <a:schemeClr val="bg1"/>
                        </a:gs>
                        <a:gs pos="87000">
                          <a:schemeClr val="bg1"/>
                        </a:gs>
                      </a:gsLst>
                      <a:lin ang="5400000" scaled="1"/>
                    </a:gradFill>
                    <a:effectLst>
                      <a:outerShdw blurRad="50800" dist="50800" dir="5400000" algn="ctr" rotWithShape="0">
                        <a:srgbClr val="800000"/>
                      </a:outerShdw>
                      <a:reflection blurRad="12700" stA="55000" endA="300" endPos="30000" dist="57150" dir="5400000" sy="-100000" algn="bl" rotWithShape="0"/>
                    </a:effectLst>
                    <a:latin typeface="+mj-ea"/>
                    <a:ea typeface="+mj-ea"/>
                    <a:cs typeface="+mn-ea"/>
                    <a:sym typeface="+mn-lt"/>
                  </a:rPr>
                  <a:t>入党誓词</a:t>
                </a:r>
                <a:endParaRPr lang="zh-CN" altLang="en-US" sz="5000" b="1" dirty="0">
                  <a:gradFill>
                    <a:gsLst>
                      <a:gs pos="60000">
                        <a:srgbClr val="FFFF00"/>
                      </a:gs>
                      <a:gs pos="32000">
                        <a:schemeClr val="bg1"/>
                      </a:gs>
                      <a:gs pos="87000">
                        <a:schemeClr val="bg1"/>
                      </a:gs>
                    </a:gsLst>
                    <a:lin ang="5400000" scaled="1"/>
                  </a:gradFill>
                  <a:effectLst>
                    <a:outerShdw blurRad="50800" dist="50800" dir="5400000" algn="ctr" rotWithShape="0">
                      <a:srgbClr val="800000"/>
                    </a:outerShdw>
                    <a:reflection blurRad="12700" stA="55000" endA="300" endPos="30000" dist="57150" dir="5400000" sy="-100000" algn="bl" rotWithShape="0"/>
                  </a:effectLst>
                  <a:latin typeface="+mj-ea"/>
                  <a:ea typeface="+mj-ea"/>
                  <a:cs typeface="+mn-ea"/>
                  <a:sym typeface="+mn-lt"/>
                </a:endParaRPr>
              </a:p>
            </p:txBody>
          </p:sp>
        </p:grpSp>
      </p:grp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100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1000"/>
                                        <p:tgtEl>
                                          <p:spTgt spid="38"/>
                                        </p:tgtEl>
                                      </p:cBhvr>
                                    </p:animEffect>
                                  </p:childTnLst>
                                </p:cTn>
                              </p:par>
                              <p:par>
                                <p:cTn id="8" presetID="1" presetClass="entr" presetSubtype="0" fill="hold" grpId="0" nodeType="withEffect">
                                  <p:stCondLst>
                                    <p:cond delay="1750"/>
                                  </p:stCondLst>
                                  <p:iterate type="lt">
                                    <p:tmAbs val="50"/>
                                  </p:iterate>
                                  <p:childTnLst>
                                    <p:set>
                                      <p:cBhvr>
                                        <p:cTn id="9"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043608" y="915566"/>
            <a:ext cx="4608512" cy="3691572"/>
            <a:chOff x="1043608" y="915566"/>
            <a:chExt cx="4608512" cy="3691572"/>
          </a:xfrm>
        </p:grpSpPr>
        <p:sp>
          <p:nvSpPr>
            <p:cNvPr id="30" name="文本框 29"/>
            <p:cNvSpPr txBox="1"/>
            <p:nvPr/>
          </p:nvSpPr>
          <p:spPr>
            <a:xfrm>
              <a:off x="1043608" y="1851670"/>
              <a:ext cx="2592288" cy="523220"/>
            </a:xfrm>
            <a:prstGeom prst="rect">
              <a:avLst/>
            </a:prstGeom>
          </p:spPr>
          <p:txBody>
            <a:bodyPr wrap="square">
              <a:spAutoFit/>
            </a:bodyPr>
            <a:lstStyle>
              <a:defPPr>
                <a:defRPr lang="zh-CN"/>
              </a:defPPr>
              <a:lvl1pPr>
                <a:defRPr sz="3600" b="1">
                  <a:gradFill>
                    <a:gsLst>
                      <a:gs pos="100000">
                        <a:srgbClr val="FFFF00"/>
                      </a:gs>
                      <a:gs pos="0">
                        <a:schemeClr val="bg1"/>
                      </a:gs>
                    </a:gsLst>
                    <a:lin ang="5400000" scaled="0"/>
                  </a:gradFill>
                  <a:effectLst>
                    <a:glow rad="101600">
                      <a:srgbClr val="C00000"/>
                    </a:glow>
                  </a:effectLst>
                  <a:latin typeface="微软雅黑" panose="020B0503020204020204" pitchFamily="34" charset="-122"/>
                  <a:ea typeface="微软雅黑" panose="020B0503020204020204" pitchFamily="34" charset="-122"/>
                </a:defRPr>
              </a:lvl1pPr>
            </a:lstStyle>
            <a:p>
              <a:r>
                <a:rPr lang="en-US" altLang="zh-CN" sz="2800" b="0">
                  <a:sym typeface="+mn-lt"/>
                </a:rPr>
                <a:t>01 </a:t>
              </a:r>
              <a:r>
                <a:rPr lang="zh-CN" altLang="en-US" sz="2800" b="0">
                  <a:sym typeface="+mn-lt"/>
                </a:rPr>
                <a:t>党章</a:t>
              </a:r>
              <a:r>
                <a:rPr lang="zh-CN" altLang="en-US" sz="2800" b="0" dirty="0">
                  <a:sym typeface="+mn-lt"/>
                </a:rPr>
                <a:t>的概述</a:t>
              </a:r>
            </a:p>
          </p:txBody>
        </p:sp>
        <p:sp>
          <p:nvSpPr>
            <p:cNvPr id="34" name="文本框 33"/>
            <p:cNvSpPr txBox="1"/>
            <p:nvPr/>
          </p:nvSpPr>
          <p:spPr>
            <a:xfrm>
              <a:off x="1043608" y="2409732"/>
              <a:ext cx="3384376" cy="523220"/>
            </a:xfrm>
            <a:prstGeom prst="rect">
              <a:avLst/>
            </a:prstGeom>
          </p:spPr>
          <p:txBody>
            <a:bodyPr wrap="square">
              <a:spAutoFit/>
            </a:bodyPr>
            <a:lstStyle>
              <a:defPPr>
                <a:defRPr lang="zh-CN"/>
              </a:defPPr>
              <a:lvl1pPr>
                <a:defRPr sz="2800" b="1">
                  <a:gradFill>
                    <a:gsLst>
                      <a:gs pos="100000">
                        <a:srgbClr val="FFFF00"/>
                      </a:gs>
                      <a:gs pos="0">
                        <a:schemeClr val="bg1"/>
                      </a:gs>
                    </a:gsLst>
                    <a:lin ang="5400000" scaled="0"/>
                  </a:gradFill>
                  <a:effectLst>
                    <a:glow rad="101600">
                      <a:srgbClr val="C00000"/>
                    </a:glow>
                  </a:effectLst>
                  <a:latin typeface="微软雅黑" panose="020B0503020204020204" pitchFamily="34" charset="-122"/>
                  <a:ea typeface="微软雅黑" panose="020B0503020204020204" pitchFamily="34" charset="-122"/>
                </a:defRPr>
              </a:lvl1pPr>
            </a:lstStyle>
            <a:p>
              <a:r>
                <a:rPr lang="en-US" altLang="zh-CN" b="0">
                  <a:sym typeface="+mn-lt"/>
                </a:rPr>
                <a:t>02 </a:t>
              </a:r>
              <a:r>
                <a:rPr lang="zh-CN" altLang="en-US" b="0">
                  <a:sym typeface="+mn-lt"/>
                </a:rPr>
                <a:t>党章</a:t>
              </a:r>
              <a:r>
                <a:rPr lang="zh-CN" altLang="en-US" b="0" dirty="0">
                  <a:sym typeface="+mn-lt"/>
                </a:rPr>
                <a:t>的发展历程</a:t>
              </a:r>
            </a:p>
          </p:txBody>
        </p:sp>
        <p:sp>
          <p:nvSpPr>
            <p:cNvPr id="37" name="文本框 36"/>
            <p:cNvSpPr txBox="1"/>
            <p:nvPr/>
          </p:nvSpPr>
          <p:spPr>
            <a:xfrm>
              <a:off x="1043608" y="2967794"/>
              <a:ext cx="2592288" cy="523220"/>
            </a:xfrm>
            <a:prstGeom prst="rect">
              <a:avLst/>
            </a:prstGeom>
          </p:spPr>
          <p:txBody>
            <a:bodyPr wrap="square">
              <a:spAutoFit/>
            </a:bodyPr>
            <a:lstStyle>
              <a:defPPr>
                <a:defRPr lang="zh-CN"/>
              </a:defPPr>
              <a:lvl1pPr>
                <a:defRPr sz="2800" b="1">
                  <a:gradFill>
                    <a:gsLst>
                      <a:gs pos="100000">
                        <a:srgbClr val="FFFF00"/>
                      </a:gs>
                      <a:gs pos="0">
                        <a:schemeClr val="bg1"/>
                      </a:gs>
                    </a:gsLst>
                    <a:lin ang="5400000" scaled="0"/>
                  </a:gradFill>
                  <a:effectLst>
                    <a:glow rad="101600">
                      <a:srgbClr val="C00000"/>
                    </a:glow>
                  </a:effectLst>
                  <a:latin typeface="微软雅黑" panose="020B0503020204020204" pitchFamily="34" charset="-122"/>
                  <a:ea typeface="微软雅黑" panose="020B0503020204020204" pitchFamily="34" charset="-122"/>
                </a:defRPr>
              </a:lvl1pPr>
            </a:lstStyle>
            <a:p>
              <a:r>
                <a:rPr lang="en-US" altLang="zh-CN" b="0">
                  <a:sym typeface="+mn-lt"/>
                </a:rPr>
                <a:t>03 </a:t>
              </a:r>
              <a:r>
                <a:rPr lang="zh-CN" altLang="en-US" b="0">
                  <a:sym typeface="+mn-lt"/>
                </a:rPr>
                <a:t>党章</a:t>
              </a:r>
              <a:r>
                <a:rPr lang="zh-CN" altLang="en-US" b="0" dirty="0">
                  <a:sym typeface="+mn-lt"/>
                </a:rPr>
                <a:t>的总纲</a:t>
              </a:r>
            </a:p>
          </p:txBody>
        </p:sp>
        <p:sp>
          <p:nvSpPr>
            <p:cNvPr id="40" name="文本框 39"/>
            <p:cNvSpPr txBox="1"/>
            <p:nvPr/>
          </p:nvSpPr>
          <p:spPr>
            <a:xfrm>
              <a:off x="1043608" y="3525856"/>
              <a:ext cx="2592288" cy="523220"/>
            </a:xfrm>
            <a:prstGeom prst="rect">
              <a:avLst/>
            </a:prstGeom>
          </p:spPr>
          <p:txBody>
            <a:bodyPr wrap="square">
              <a:spAutoFit/>
            </a:bodyPr>
            <a:lstStyle>
              <a:defPPr>
                <a:defRPr lang="zh-CN"/>
              </a:defPPr>
              <a:lvl1pPr>
                <a:defRPr sz="2800" b="1">
                  <a:gradFill>
                    <a:gsLst>
                      <a:gs pos="100000">
                        <a:srgbClr val="FFFF00"/>
                      </a:gs>
                      <a:gs pos="0">
                        <a:schemeClr val="bg1"/>
                      </a:gs>
                    </a:gsLst>
                    <a:lin ang="5400000" scaled="0"/>
                  </a:gradFill>
                  <a:effectLst>
                    <a:glow rad="101600">
                      <a:srgbClr val="C00000"/>
                    </a:glow>
                  </a:effectLst>
                  <a:latin typeface="微软雅黑" panose="020B0503020204020204" pitchFamily="34" charset="-122"/>
                  <a:ea typeface="微软雅黑" panose="020B0503020204020204" pitchFamily="34" charset="-122"/>
                </a:defRPr>
              </a:lvl1pPr>
            </a:lstStyle>
            <a:p>
              <a:r>
                <a:rPr lang="en-US" altLang="zh-CN" b="0">
                  <a:sym typeface="+mn-lt"/>
                </a:rPr>
                <a:t>04 </a:t>
              </a:r>
              <a:r>
                <a:rPr lang="zh-CN" altLang="en-US" b="0">
                  <a:sym typeface="+mn-lt"/>
                </a:rPr>
                <a:t>党章</a:t>
              </a:r>
              <a:r>
                <a:rPr lang="zh-CN" altLang="en-US" b="0" dirty="0">
                  <a:sym typeface="+mn-lt"/>
                </a:rPr>
                <a:t>的条文</a:t>
              </a:r>
            </a:p>
          </p:txBody>
        </p:sp>
        <p:sp>
          <p:nvSpPr>
            <p:cNvPr id="43" name="文本框 42"/>
            <p:cNvSpPr txBox="1"/>
            <p:nvPr/>
          </p:nvSpPr>
          <p:spPr>
            <a:xfrm>
              <a:off x="1043608" y="4083918"/>
              <a:ext cx="3384376" cy="523220"/>
            </a:xfrm>
            <a:prstGeom prst="rect">
              <a:avLst/>
            </a:prstGeom>
          </p:spPr>
          <p:txBody>
            <a:bodyPr wrap="square">
              <a:spAutoFit/>
            </a:bodyPr>
            <a:lstStyle>
              <a:defPPr>
                <a:defRPr lang="zh-CN"/>
              </a:defPPr>
              <a:lvl1pPr>
                <a:defRPr sz="2800" b="1">
                  <a:gradFill>
                    <a:gsLst>
                      <a:gs pos="100000">
                        <a:srgbClr val="FFFF00"/>
                      </a:gs>
                      <a:gs pos="0">
                        <a:schemeClr val="bg1"/>
                      </a:gs>
                    </a:gsLst>
                    <a:lin ang="5400000" scaled="0"/>
                  </a:gradFill>
                  <a:effectLst>
                    <a:glow rad="101600">
                      <a:srgbClr val="C00000"/>
                    </a:glow>
                  </a:effectLst>
                  <a:latin typeface="微软雅黑" panose="020B0503020204020204" pitchFamily="34" charset="-122"/>
                  <a:ea typeface="微软雅黑" panose="020B0503020204020204" pitchFamily="34" charset="-122"/>
                </a:defRPr>
              </a:lvl1pPr>
            </a:lstStyle>
            <a:p>
              <a:r>
                <a:rPr lang="en-US" altLang="zh-CN" b="0">
                  <a:sym typeface="+mn-lt"/>
                </a:rPr>
                <a:t>05 </a:t>
              </a:r>
              <a:r>
                <a:rPr lang="zh-CN" altLang="en-US" b="0">
                  <a:sym typeface="+mn-lt"/>
                </a:rPr>
                <a:t>学习和遵守党章</a:t>
              </a:r>
              <a:endParaRPr lang="zh-CN" altLang="en-US" b="0" dirty="0">
                <a:sym typeface="+mn-lt"/>
              </a:endParaRPr>
            </a:p>
          </p:txBody>
        </p:sp>
        <p:sp>
          <p:nvSpPr>
            <p:cNvPr id="8" name="TextBox 14"/>
            <p:cNvSpPr txBox="1"/>
            <p:nvPr/>
          </p:nvSpPr>
          <p:spPr>
            <a:xfrm>
              <a:off x="1043608" y="915566"/>
              <a:ext cx="4608512" cy="646331"/>
            </a:xfrm>
            <a:prstGeom prst="rect">
              <a:avLst/>
            </a:prstGeom>
          </p:spPr>
          <p:txBody>
            <a:bodyPr wrap="square">
              <a:spAutoFit/>
            </a:bodyPr>
            <a:lstStyle>
              <a:defPPr>
                <a:defRPr lang="zh-CN"/>
              </a:defPPr>
              <a:lvl1pPr algn="ctr">
                <a:defRPr sz="5000" b="1">
                  <a:gradFill>
                    <a:gsLst>
                      <a:gs pos="100000">
                        <a:srgbClr val="FFFF00"/>
                      </a:gs>
                      <a:gs pos="0">
                        <a:schemeClr val="bg1"/>
                      </a:gs>
                    </a:gsLst>
                    <a:lin ang="5400000" scaled="0"/>
                  </a:gradFill>
                  <a:effectLst>
                    <a:glow rad="101600">
                      <a:srgbClr val="C00000"/>
                    </a:glow>
                    <a:reflection stA="50000" endA="300" endPos="33000" dist="63500" dir="5400000" sy="-100000" algn="bl" rotWithShape="0"/>
                  </a:effectLst>
                  <a:latin typeface="微软雅黑" panose="020B0503020204020204" pitchFamily="34" charset="-122"/>
                  <a:ea typeface="微软雅黑" panose="020B0503020204020204" pitchFamily="34" charset="-122"/>
                </a:defRPr>
              </a:lvl1pPr>
            </a:lstStyle>
            <a:p>
              <a:pPr algn="l"/>
              <a:r>
                <a:rPr lang="zh-CN" altLang="en-US" sz="3600">
                  <a:effectLst>
                    <a:glow rad="101600">
                      <a:srgbClr val="C00000"/>
                    </a:glow>
                  </a:effectLst>
                  <a:sym typeface="+mn-lt"/>
                </a:rPr>
                <a:t>目录 </a:t>
              </a:r>
              <a:r>
                <a:rPr lang="en-US" altLang="zh-CN" sz="3600">
                  <a:effectLst>
                    <a:glow rad="101600">
                      <a:srgbClr val="C00000"/>
                    </a:glow>
                  </a:effectLst>
                  <a:sym typeface="+mn-lt"/>
                </a:rPr>
                <a:t>CONTENTS</a:t>
              </a:r>
              <a:endParaRPr lang="zh-CN" altLang="en-US" sz="3600" dirty="0">
                <a:effectLst>
                  <a:glow rad="101600">
                    <a:srgbClr val="C00000"/>
                  </a:glow>
                </a:effectLst>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4294967295"/>
          </p:nvPr>
        </p:nvSpPr>
        <p:spPr>
          <a:xfrm>
            <a:off x="755576" y="292863"/>
            <a:ext cx="4577302" cy="584775"/>
          </a:xfrm>
          <a:prstGeom prst="rect">
            <a:avLst/>
          </a:prstGeom>
          <a:noFill/>
          <a:effectLst/>
        </p:spPr>
        <p:txBody>
          <a:bodyPr wrap="square" rtlCol="0">
            <a:spAutoFit/>
          </a:bodyPr>
          <a:lstStyle/>
          <a:p>
            <a:pPr marL="0" indent="0">
              <a:buNone/>
            </a:pPr>
            <a:r>
              <a:rPr lang="zh-CN" altLang="en-US" dirty="0">
                <a:gradFill>
                  <a:gsLst>
                    <a:gs pos="60000">
                      <a:srgbClr val="FCCE5A"/>
                    </a:gs>
                    <a:gs pos="30000">
                      <a:schemeClr val="bg1"/>
                    </a:gs>
                    <a:gs pos="87000">
                      <a:schemeClr val="bg1"/>
                    </a:gs>
                  </a:gsLst>
                  <a:lin ang="5400000" scaled="1"/>
                </a:gradFill>
                <a:effectLst>
                  <a:outerShdw blurRad="50800" dist="50800" dir="5400000" algn="ctr" rotWithShape="0">
                    <a:srgbClr val="800000"/>
                  </a:outerShdw>
                </a:effectLst>
                <a:latin typeface="+mj-ea"/>
                <a:ea typeface="+mj-ea"/>
                <a:cs typeface="+mn-ea"/>
                <a:sym typeface="+mn-lt"/>
              </a:rPr>
              <a:t>党的组织生活</a:t>
            </a:r>
          </a:p>
        </p:txBody>
      </p:sp>
      <p:grpSp>
        <p:nvGrpSpPr>
          <p:cNvPr id="2" name="组合 1"/>
          <p:cNvGrpSpPr/>
          <p:nvPr/>
        </p:nvGrpSpPr>
        <p:grpSpPr>
          <a:xfrm>
            <a:off x="683567" y="1904696"/>
            <a:ext cx="5094287" cy="2445768"/>
            <a:chOff x="683567" y="1904696"/>
            <a:chExt cx="5094287" cy="2445768"/>
          </a:xfrm>
        </p:grpSpPr>
        <p:sp>
          <p:nvSpPr>
            <p:cNvPr id="4" name="矩形 3"/>
            <p:cNvSpPr/>
            <p:nvPr/>
          </p:nvSpPr>
          <p:spPr>
            <a:xfrm>
              <a:off x="683568" y="1904696"/>
              <a:ext cx="4877692" cy="861774"/>
            </a:xfrm>
            <a:prstGeom prst="rect">
              <a:avLst/>
            </a:prstGeom>
          </p:spPr>
          <p:txBody>
            <a:bodyPr wrap="square">
              <a:spAutoFit/>
            </a:bodyPr>
            <a:lstStyle/>
            <a:p>
              <a:r>
                <a:rPr lang="zh-CN" altLang="en-US" sz="1600" b="1">
                  <a:solidFill>
                    <a:schemeClr val="accent1"/>
                  </a:solidFill>
                  <a:latin typeface="+mj-ea"/>
                  <a:ea typeface="+mj-ea"/>
                  <a:cs typeface="+mn-ea"/>
                  <a:sym typeface="+mn-lt"/>
                </a:rPr>
                <a:t>第八条 </a:t>
              </a:r>
              <a:r>
                <a:rPr lang="zh-CN" altLang="zh-CN" sz="1600">
                  <a:solidFill>
                    <a:srgbClr val="360406"/>
                  </a:solidFill>
                  <a:latin typeface="+mj-ea"/>
                  <a:ea typeface="+mj-ea"/>
                  <a:cs typeface="+mn-ea"/>
                  <a:sym typeface="+mn-lt"/>
                </a:rPr>
                <a:t>每个</a:t>
              </a:r>
              <a:r>
                <a:rPr lang="zh-CN" altLang="zh-CN" sz="1600" dirty="0">
                  <a:solidFill>
                    <a:srgbClr val="360406"/>
                  </a:solidFill>
                  <a:latin typeface="+mj-ea"/>
                  <a:ea typeface="+mj-ea"/>
                  <a:cs typeface="+mn-ea"/>
                  <a:sym typeface="+mn-lt"/>
                </a:rPr>
                <a:t>党员，不论职务高低，都必须编入党的一个支部、小组或其他特定组织，参加党的组织生活，接受党内外群众的监督</a:t>
              </a:r>
              <a:r>
                <a:rPr lang="zh-CN" altLang="en-US" sz="1600" dirty="0">
                  <a:solidFill>
                    <a:srgbClr val="360406"/>
                  </a:solidFill>
                  <a:latin typeface="+mj-ea"/>
                  <a:ea typeface="+mj-ea"/>
                  <a:cs typeface="+mn-ea"/>
                  <a:sym typeface="+mn-lt"/>
                </a:rPr>
                <a:t>。</a:t>
              </a:r>
              <a:endParaRPr lang="zh-CN" altLang="zh-CN" sz="1600" dirty="0">
                <a:solidFill>
                  <a:srgbClr val="360406"/>
                </a:solidFill>
                <a:latin typeface="+mj-ea"/>
                <a:ea typeface="+mj-ea"/>
                <a:cs typeface="+mn-ea"/>
                <a:sym typeface="+mn-lt"/>
              </a:endParaRPr>
            </a:p>
          </p:txBody>
        </p:sp>
        <p:sp>
          <p:nvSpPr>
            <p:cNvPr id="5" name="矩形 4"/>
            <p:cNvSpPr/>
            <p:nvPr/>
          </p:nvSpPr>
          <p:spPr>
            <a:xfrm>
              <a:off x="683568" y="2931790"/>
              <a:ext cx="4752528" cy="338554"/>
            </a:xfrm>
            <a:prstGeom prst="rect">
              <a:avLst/>
            </a:prstGeom>
          </p:spPr>
          <p:txBody>
            <a:bodyPr wrap="square">
              <a:spAutoFit/>
            </a:bodyPr>
            <a:lstStyle/>
            <a:p>
              <a:pPr lvl="0"/>
              <a:r>
                <a:rPr lang="zh-CN" altLang="zh-CN" sz="1600" dirty="0">
                  <a:solidFill>
                    <a:srgbClr val="360406"/>
                  </a:solidFill>
                  <a:latin typeface="+mj-ea"/>
                  <a:ea typeface="+mj-ea"/>
                  <a:cs typeface="+mn-ea"/>
                  <a:sym typeface="+mn-lt"/>
                </a:rPr>
                <a:t>党员领导干部还必须参加党委、党组的民主生活会。</a:t>
              </a:r>
            </a:p>
          </p:txBody>
        </p:sp>
        <p:sp>
          <p:nvSpPr>
            <p:cNvPr id="6" name="矩形 5"/>
            <p:cNvSpPr/>
            <p:nvPr/>
          </p:nvSpPr>
          <p:spPr>
            <a:xfrm>
              <a:off x="683567" y="3519467"/>
              <a:ext cx="5094287" cy="830997"/>
            </a:xfrm>
            <a:prstGeom prst="rect">
              <a:avLst/>
            </a:prstGeom>
          </p:spPr>
          <p:txBody>
            <a:bodyPr wrap="square">
              <a:spAutoFit/>
            </a:bodyPr>
            <a:lstStyle/>
            <a:p>
              <a:pPr lvl="0"/>
              <a:r>
                <a:rPr lang="zh-CN" altLang="zh-CN" sz="2400" b="1" dirty="0">
                  <a:solidFill>
                    <a:schemeClr val="accent1"/>
                  </a:solidFill>
                  <a:latin typeface="+mj-ea"/>
                  <a:ea typeface="+mj-ea"/>
                  <a:cs typeface="+mn-ea"/>
                  <a:sym typeface="+mn-lt"/>
                </a:rPr>
                <a:t>不允许有任何不参加党的组织生活</a:t>
              </a:r>
              <a:endParaRPr lang="en-US" altLang="zh-CN" sz="2400" b="1" dirty="0">
                <a:solidFill>
                  <a:schemeClr val="accent1"/>
                </a:solidFill>
                <a:latin typeface="+mj-ea"/>
                <a:ea typeface="+mj-ea"/>
                <a:cs typeface="+mn-ea"/>
                <a:sym typeface="+mn-lt"/>
              </a:endParaRPr>
            </a:p>
            <a:p>
              <a:pPr lvl="0"/>
              <a:r>
                <a:rPr lang="zh-CN" altLang="zh-CN" sz="2400" b="1" dirty="0">
                  <a:solidFill>
                    <a:schemeClr val="accent1"/>
                  </a:solidFill>
                  <a:latin typeface="+mj-ea"/>
                  <a:ea typeface="+mj-ea"/>
                  <a:cs typeface="+mn-ea"/>
                  <a:sym typeface="+mn-lt"/>
                </a:rPr>
                <a:t>不接受党内外群众监督的特殊党员</a:t>
              </a:r>
            </a:p>
          </p:txBody>
        </p:sp>
      </p:grpSp>
      <p:grpSp>
        <p:nvGrpSpPr>
          <p:cNvPr id="8" name="组合 7"/>
          <p:cNvGrpSpPr/>
          <p:nvPr/>
        </p:nvGrpSpPr>
        <p:grpSpPr>
          <a:xfrm>
            <a:off x="6156176" y="1851670"/>
            <a:ext cx="2448272" cy="2448272"/>
            <a:chOff x="6156176" y="1851670"/>
            <a:chExt cx="2448272" cy="2448272"/>
          </a:xfrm>
        </p:grpSpPr>
        <p:sp>
          <p:nvSpPr>
            <p:cNvPr id="7" name="椭圆 6"/>
            <p:cNvSpPr/>
            <p:nvPr/>
          </p:nvSpPr>
          <p:spPr>
            <a:xfrm>
              <a:off x="6156176" y="1851670"/>
              <a:ext cx="2448272" cy="2448272"/>
            </a:xfrm>
            <a:prstGeom prst="ellipse">
              <a:avLst/>
            </a:prstGeom>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mj-ea"/>
                <a:ea typeface="+mj-ea"/>
              </a:endParaRPr>
            </a:p>
          </p:txBody>
        </p:sp>
        <p:sp>
          <p:nvSpPr>
            <p:cNvPr id="15" name="矩形 14"/>
            <p:cNvSpPr/>
            <p:nvPr/>
          </p:nvSpPr>
          <p:spPr>
            <a:xfrm>
              <a:off x="6444208" y="2283718"/>
              <a:ext cx="1872208" cy="1526187"/>
            </a:xfrm>
            <a:prstGeom prst="rect">
              <a:avLst/>
            </a:prstGeom>
          </p:spPr>
          <p:txBody>
            <a:bodyPr wrap="square">
              <a:spAutoFit/>
            </a:bodyPr>
            <a:lstStyle/>
            <a:p>
              <a:pPr algn="just">
                <a:lnSpc>
                  <a:spcPct val="150000"/>
                </a:lnSpc>
              </a:pPr>
              <a:r>
                <a:rPr lang="zh-CN" altLang="en-US" sz="1600" i="1">
                  <a:solidFill>
                    <a:srgbClr val="FFF2CC"/>
                  </a:solidFill>
                  <a:latin typeface="+mj-ea"/>
                  <a:ea typeface="+mj-ea"/>
                  <a:cs typeface="+mn-ea"/>
                  <a:sym typeface="+mn-lt"/>
                </a:rPr>
                <a:t>党章第八条对</a:t>
              </a:r>
              <a:r>
                <a:rPr lang="zh-CN" altLang="en-US" sz="1600" i="1" dirty="0">
                  <a:solidFill>
                    <a:srgbClr val="FFF2CC"/>
                  </a:solidFill>
                  <a:latin typeface="+mj-ea"/>
                  <a:ea typeface="+mj-ea"/>
                  <a:cs typeface="+mn-ea"/>
                  <a:sym typeface="+mn-lt"/>
                </a:rPr>
                <a:t>党员和党员领导干部参加党的组织生活进行了规定。</a:t>
              </a:r>
            </a:p>
          </p:txBody>
        </p:sp>
      </p:grpSp>
      <p:sp>
        <p:nvSpPr>
          <p:cNvPr id="16" name="双括号 15"/>
          <p:cNvSpPr/>
          <p:nvPr/>
        </p:nvSpPr>
        <p:spPr>
          <a:xfrm>
            <a:off x="467544" y="1635646"/>
            <a:ext cx="5328592" cy="2880320"/>
          </a:xfrm>
          <a:prstGeom prst="bracketPair">
            <a:avLst>
              <a:gd name="adj" fmla="val 12142"/>
            </a:avLst>
          </a:prstGeom>
          <a:ln w="19050">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par>
                          <p:cTn id="10" fill="hold">
                            <p:stCondLst>
                              <p:cond delay="500"/>
                            </p:stCondLst>
                            <p:childTnLst>
                              <p:par>
                                <p:cTn id="11" presetID="17" presetClass="entr" presetSubtype="10" fill="hold" grpId="0" nodeType="after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p:cTn id="13" dur="500" fill="hold"/>
                                        <p:tgtEl>
                                          <p:spTgt spid="16"/>
                                        </p:tgtEl>
                                        <p:attrNameLst>
                                          <p:attrName>ppt_w</p:attrName>
                                        </p:attrNameLst>
                                      </p:cBhvr>
                                      <p:tavLst>
                                        <p:tav tm="0">
                                          <p:val>
                                            <p:fltVal val="0"/>
                                          </p:val>
                                        </p:tav>
                                        <p:tav tm="100000">
                                          <p:val>
                                            <p:strVal val="#ppt_w"/>
                                          </p:val>
                                        </p:tav>
                                      </p:tavLst>
                                    </p:anim>
                                    <p:anim calcmode="lin" valueType="num">
                                      <p:cBhvr>
                                        <p:cTn id="14" dur="500" fill="hold"/>
                                        <p:tgtEl>
                                          <p:spTgt spid="16"/>
                                        </p:tgtEl>
                                        <p:attrNameLst>
                                          <p:attrName>ppt_h</p:attrName>
                                        </p:attrNameLst>
                                      </p:cBhvr>
                                      <p:tavLst>
                                        <p:tav tm="0">
                                          <p:val>
                                            <p:strVal val="#ppt_h"/>
                                          </p:val>
                                        </p:tav>
                                        <p:tav tm="100000">
                                          <p:val>
                                            <p:strVal val="#ppt_h"/>
                                          </p:val>
                                        </p:tav>
                                      </p:tavLst>
                                    </p:anim>
                                  </p:childTnLst>
                                </p:cTn>
                              </p:par>
                            </p:childTnLst>
                          </p:cTn>
                        </p:par>
                        <p:par>
                          <p:cTn id="15" fill="hold">
                            <p:stCondLst>
                              <p:cond delay="1000"/>
                            </p:stCondLst>
                            <p:childTnLst>
                              <p:par>
                                <p:cTn id="16" presetID="18" presetClass="entr" presetSubtype="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strips(downRight)">
                                      <p:cBhvr>
                                        <p:cTn id="18" dur="1000"/>
                                        <p:tgtEl>
                                          <p:spTgt spid="2"/>
                                        </p:tgtEl>
                                      </p:cBhvr>
                                    </p:animEffect>
                                  </p:childTnLst>
                                </p:cTn>
                              </p:par>
                            </p:childTnLst>
                          </p:cTn>
                        </p:par>
                        <p:par>
                          <p:cTn id="19" fill="hold">
                            <p:stCondLst>
                              <p:cond delay="2000"/>
                            </p:stCondLst>
                            <p:childTnLst>
                              <p:par>
                                <p:cTn id="20" presetID="10" presetClass="entr" presetSubtype="0"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4294967295"/>
          </p:nvPr>
        </p:nvSpPr>
        <p:spPr>
          <a:xfrm>
            <a:off x="755576" y="292863"/>
            <a:ext cx="4577302" cy="584775"/>
          </a:xfrm>
          <a:prstGeom prst="rect">
            <a:avLst/>
          </a:prstGeom>
          <a:noFill/>
          <a:effectLst/>
        </p:spPr>
        <p:txBody>
          <a:bodyPr wrap="square" rtlCol="0">
            <a:spAutoFit/>
          </a:bodyPr>
          <a:lstStyle/>
          <a:p>
            <a:pPr marL="0" indent="0">
              <a:buNone/>
            </a:pPr>
            <a:r>
              <a:rPr lang="zh-CN" altLang="en-US" dirty="0">
                <a:gradFill>
                  <a:gsLst>
                    <a:gs pos="60000">
                      <a:srgbClr val="FCCE5A"/>
                    </a:gs>
                    <a:gs pos="30000">
                      <a:schemeClr val="bg1"/>
                    </a:gs>
                    <a:gs pos="87000">
                      <a:schemeClr val="bg1"/>
                    </a:gs>
                  </a:gsLst>
                  <a:lin ang="5400000" scaled="1"/>
                </a:gradFill>
                <a:effectLst>
                  <a:outerShdw blurRad="50800" dist="50800" dir="5400000" algn="ctr" rotWithShape="0">
                    <a:srgbClr val="800000"/>
                  </a:outerShdw>
                </a:effectLst>
                <a:latin typeface="+mj-ea"/>
                <a:ea typeface="+mj-ea"/>
                <a:cs typeface="+mn-ea"/>
                <a:sym typeface="+mn-lt"/>
              </a:rPr>
              <a:t>党员退党的有关规定</a:t>
            </a:r>
          </a:p>
        </p:txBody>
      </p:sp>
      <p:grpSp>
        <p:nvGrpSpPr>
          <p:cNvPr id="7" name="组合 6"/>
          <p:cNvGrpSpPr/>
          <p:nvPr/>
        </p:nvGrpSpPr>
        <p:grpSpPr>
          <a:xfrm>
            <a:off x="3491880" y="1707654"/>
            <a:ext cx="4824535" cy="2998207"/>
            <a:chOff x="3491880" y="1707654"/>
            <a:chExt cx="4824535" cy="2998207"/>
          </a:xfrm>
        </p:grpSpPr>
        <p:sp>
          <p:nvSpPr>
            <p:cNvPr id="2" name="矩形 1"/>
            <p:cNvSpPr/>
            <p:nvPr/>
          </p:nvSpPr>
          <p:spPr>
            <a:xfrm>
              <a:off x="3491880" y="2643758"/>
              <a:ext cx="4752528" cy="2062103"/>
            </a:xfrm>
            <a:prstGeom prst="rect">
              <a:avLst/>
            </a:prstGeom>
          </p:spPr>
          <p:txBody>
            <a:bodyPr wrap="square">
              <a:spAutoFit/>
            </a:bodyPr>
            <a:lstStyle/>
            <a:p>
              <a:r>
                <a:rPr lang="zh-CN" altLang="en-US" sz="1600" dirty="0">
                  <a:solidFill>
                    <a:srgbClr val="360406"/>
                  </a:solidFill>
                  <a:latin typeface="+mj-ea"/>
                  <a:ea typeface="+mj-ea"/>
                  <a:cs typeface="+mn-ea"/>
                  <a:sym typeface="+mn-lt"/>
                </a:rPr>
                <a:t>如被劝告退党的党员坚持不退，应当提交支部大会讨论，决定把他除名，并报上级党组织批准。</a:t>
              </a:r>
              <a:endParaRPr lang="en-US" altLang="zh-CN" sz="1600" dirty="0">
                <a:solidFill>
                  <a:srgbClr val="360406"/>
                </a:solidFill>
                <a:latin typeface="+mj-ea"/>
                <a:ea typeface="+mj-ea"/>
                <a:cs typeface="+mn-ea"/>
                <a:sym typeface="+mn-lt"/>
              </a:endParaRPr>
            </a:p>
            <a:p>
              <a:endParaRPr lang="zh-CN" altLang="en-US" sz="1600" dirty="0">
                <a:solidFill>
                  <a:srgbClr val="360406"/>
                </a:solidFill>
                <a:latin typeface="+mj-ea"/>
                <a:ea typeface="+mj-ea"/>
                <a:cs typeface="+mn-ea"/>
                <a:sym typeface="+mn-lt"/>
              </a:endParaRPr>
            </a:p>
            <a:p>
              <a:r>
                <a:rPr lang="zh-CN" altLang="en-US" sz="1600" dirty="0">
                  <a:solidFill>
                    <a:srgbClr val="360406"/>
                  </a:solidFill>
                  <a:latin typeface="+mj-ea"/>
                  <a:ea typeface="+mj-ea"/>
                  <a:cs typeface="+mn-ea"/>
                  <a:sym typeface="+mn-lt"/>
                </a:rPr>
                <a:t>党员如果没有正当理由，连续六个月不参加党的组织生活，或不交纳党费，或不做党所分配的工作，就被认为是自行脱党。支部大会应当决定把这样的党员除名，并报上级党组织批准。</a:t>
              </a:r>
            </a:p>
            <a:p>
              <a:endParaRPr lang="zh-CN" altLang="en-US" sz="1600" dirty="0">
                <a:solidFill>
                  <a:srgbClr val="360406"/>
                </a:solidFill>
                <a:latin typeface="+mj-ea"/>
                <a:ea typeface="+mj-ea"/>
                <a:cs typeface="+mn-ea"/>
                <a:sym typeface="+mn-lt"/>
              </a:endParaRPr>
            </a:p>
          </p:txBody>
        </p:sp>
        <p:sp>
          <p:nvSpPr>
            <p:cNvPr id="16" name="矩形 15"/>
            <p:cNvSpPr/>
            <p:nvPr/>
          </p:nvSpPr>
          <p:spPr>
            <a:xfrm>
              <a:off x="3515882" y="1707654"/>
              <a:ext cx="4800533" cy="1077218"/>
            </a:xfrm>
            <a:prstGeom prst="rect">
              <a:avLst/>
            </a:prstGeom>
          </p:spPr>
          <p:txBody>
            <a:bodyPr wrap="square">
              <a:spAutoFit/>
            </a:bodyPr>
            <a:lstStyle/>
            <a:p>
              <a:pPr algn="just"/>
              <a:r>
                <a:rPr lang="zh-CN" altLang="en-US" sz="1600">
                  <a:solidFill>
                    <a:schemeClr val="accent1"/>
                  </a:solidFill>
                  <a:latin typeface="+mj-ea"/>
                  <a:ea typeface="+mj-ea"/>
                  <a:cs typeface="+mn-ea"/>
                  <a:sym typeface="+mn-lt"/>
                </a:rPr>
                <a:t>党章第九条 </a:t>
              </a:r>
              <a:r>
                <a:rPr lang="zh-CN" altLang="en-US" sz="1600">
                  <a:solidFill>
                    <a:srgbClr val="360406"/>
                  </a:solidFill>
                  <a:latin typeface="+mj-ea"/>
                  <a:ea typeface="+mj-ea"/>
                  <a:cs typeface="+mn-ea"/>
                  <a:sym typeface="+mn-lt"/>
                </a:rPr>
                <a:t>党员</a:t>
              </a:r>
              <a:r>
                <a:rPr lang="zh-CN" altLang="en-US" sz="1600" dirty="0">
                  <a:solidFill>
                    <a:srgbClr val="360406"/>
                  </a:solidFill>
                  <a:latin typeface="+mj-ea"/>
                  <a:ea typeface="+mj-ea"/>
                  <a:cs typeface="+mn-ea"/>
                  <a:sym typeface="+mn-lt"/>
                </a:rPr>
                <a:t>有退党的自由。党员要求退党，应当经支部大会讨论后宣布除名，并报上级党组织备案。</a:t>
              </a:r>
            </a:p>
            <a:p>
              <a:pPr algn="just"/>
              <a:r>
                <a:rPr lang="zh-CN" altLang="en-US" sz="1600" dirty="0">
                  <a:solidFill>
                    <a:srgbClr val="360406"/>
                  </a:solidFill>
                  <a:latin typeface="+mj-ea"/>
                  <a:ea typeface="+mj-ea"/>
                  <a:cs typeface="+mn-ea"/>
                  <a:sym typeface="+mn-lt"/>
                </a:rPr>
                <a:t> </a:t>
              </a:r>
            </a:p>
          </p:txBody>
        </p:sp>
      </p:grpSp>
      <p:grpSp>
        <p:nvGrpSpPr>
          <p:cNvPr id="6" name="组合 5"/>
          <p:cNvGrpSpPr/>
          <p:nvPr/>
        </p:nvGrpSpPr>
        <p:grpSpPr>
          <a:xfrm>
            <a:off x="683568" y="2139702"/>
            <a:ext cx="1944216" cy="1944216"/>
            <a:chOff x="683568" y="2139702"/>
            <a:chExt cx="1944216" cy="1944216"/>
          </a:xfrm>
        </p:grpSpPr>
        <p:sp>
          <p:nvSpPr>
            <p:cNvPr id="4" name="泪滴形 3"/>
            <p:cNvSpPr/>
            <p:nvPr/>
          </p:nvSpPr>
          <p:spPr>
            <a:xfrm>
              <a:off x="683568" y="2139702"/>
              <a:ext cx="1944216" cy="1944216"/>
            </a:xfrm>
            <a:prstGeom prst="teardrop">
              <a:avLst/>
            </a:prstGeom>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mj-ea"/>
                <a:ea typeface="+mj-ea"/>
              </a:endParaRPr>
            </a:p>
          </p:txBody>
        </p:sp>
        <p:sp>
          <p:nvSpPr>
            <p:cNvPr id="5" name="矩形 4"/>
            <p:cNvSpPr/>
            <p:nvPr/>
          </p:nvSpPr>
          <p:spPr>
            <a:xfrm>
              <a:off x="1115616" y="2427734"/>
              <a:ext cx="1210589" cy="1323439"/>
            </a:xfrm>
            <a:prstGeom prst="rect">
              <a:avLst/>
            </a:prstGeom>
          </p:spPr>
          <p:txBody>
            <a:bodyPr wrap="none">
              <a:spAutoFit/>
            </a:bodyPr>
            <a:lstStyle/>
            <a:p>
              <a:pPr algn="ctr"/>
              <a:r>
                <a:rPr lang="zh-CN" altLang="en-US" sz="4000" b="1">
                  <a:solidFill>
                    <a:srgbClr val="FFF2CC"/>
                  </a:solidFill>
                </a:rPr>
                <a:t>党员</a:t>
              </a:r>
              <a:endParaRPr lang="en-US" altLang="zh-CN" sz="4000" b="1">
                <a:solidFill>
                  <a:srgbClr val="FFF2CC"/>
                </a:solidFill>
              </a:endParaRPr>
            </a:p>
            <a:p>
              <a:pPr algn="ctr"/>
              <a:r>
                <a:rPr lang="zh-CN" altLang="en-US" sz="4000" b="1">
                  <a:solidFill>
                    <a:srgbClr val="FFF2CC"/>
                  </a:solidFill>
                </a:rPr>
                <a:t>退党</a:t>
              </a:r>
            </a:p>
          </p:txBody>
        </p:sp>
      </p:grpSp>
      <p:sp>
        <p:nvSpPr>
          <p:cNvPr id="18" name="双括号 17"/>
          <p:cNvSpPr/>
          <p:nvPr/>
        </p:nvSpPr>
        <p:spPr>
          <a:xfrm>
            <a:off x="3131840" y="1491630"/>
            <a:ext cx="5328592" cy="3384376"/>
          </a:xfrm>
          <a:prstGeom prst="bracketPair">
            <a:avLst>
              <a:gd name="adj" fmla="val 12142"/>
            </a:avLst>
          </a:prstGeom>
          <a:ln w="19050">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par>
                          <p:cTn id="10" fill="hold">
                            <p:stCondLst>
                              <p:cond delay="500"/>
                            </p:stCondLst>
                            <p:childTnLst>
                              <p:par>
                                <p:cTn id="11" presetID="2" presetClass="entr" presetSubtype="12"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0-#ppt_w/2"/>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par>
                          <p:cTn id="15" fill="hold">
                            <p:stCondLst>
                              <p:cond delay="1000"/>
                            </p:stCondLst>
                            <p:childTnLst>
                              <p:par>
                                <p:cTn id="16" presetID="17" presetClass="entr" presetSubtype="1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strVal val="#ppt_h"/>
                                          </p:val>
                                        </p:tav>
                                        <p:tav tm="100000">
                                          <p:val>
                                            <p:strVal val="#ppt_h"/>
                                          </p:val>
                                        </p:tav>
                                      </p:tavLst>
                                    </p:anim>
                                  </p:childTnLst>
                                </p:cTn>
                              </p:par>
                            </p:childTnLst>
                          </p:cTn>
                        </p:par>
                        <p:par>
                          <p:cTn id="20" fill="hold">
                            <p:stCondLst>
                              <p:cond delay="1500"/>
                            </p:stCondLst>
                            <p:childTnLst>
                              <p:par>
                                <p:cTn id="21" presetID="22" presetClass="entr" presetSubtype="1"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up)">
                                      <p:cBhvr>
                                        <p:cTn id="23" dur="2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占位符 5"/>
          <p:cNvSpPr>
            <a:spLocks noGrp="1"/>
          </p:cNvSpPr>
          <p:nvPr>
            <p:ph type="body" sz="quarter" idx="4294967295"/>
          </p:nvPr>
        </p:nvSpPr>
        <p:spPr>
          <a:xfrm>
            <a:off x="0" y="3290948"/>
            <a:ext cx="9144000" cy="861774"/>
          </a:xfrm>
          <a:prstGeom prst="rect">
            <a:avLst/>
          </a:prstGeom>
        </p:spPr>
        <p:txBody>
          <a:bodyPr wrap="square">
            <a:spAutoFit/>
          </a:bodyPr>
          <a:lstStyle/>
          <a:p>
            <a:pPr marL="0" indent="0" algn="ctr">
              <a:buNone/>
            </a:pPr>
            <a:r>
              <a:rPr lang="zh-CN" altLang="en-US" sz="5000" b="1">
                <a:gradFill>
                  <a:gsLst>
                    <a:gs pos="27000">
                      <a:srgbClr val="FF0000"/>
                    </a:gs>
                    <a:gs pos="80000">
                      <a:srgbClr val="6D090E"/>
                    </a:gs>
                  </a:gsLst>
                  <a:lin ang="5400000" scaled="1"/>
                </a:gradFill>
                <a:latin typeface="+mj-ea"/>
                <a:ea typeface="+mj-ea"/>
              </a:rPr>
              <a:t>党的组织制度</a:t>
            </a:r>
          </a:p>
        </p:txBody>
      </p:sp>
      <p:sp>
        <p:nvSpPr>
          <p:cNvPr id="8" name="矩形 7"/>
          <p:cNvSpPr/>
          <p:nvPr/>
        </p:nvSpPr>
        <p:spPr>
          <a:xfrm>
            <a:off x="0" y="2859782"/>
            <a:ext cx="9144000" cy="400110"/>
          </a:xfrm>
          <a:prstGeom prst="rect">
            <a:avLst/>
          </a:prstGeom>
        </p:spPr>
        <p:txBody>
          <a:bodyPr wrap="square">
            <a:spAutoFit/>
          </a:bodyPr>
          <a:lstStyle/>
          <a:p>
            <a:pPr algn="ctr"/>
            <a:r>
              <a:rPr lang="zh-CN" altLang="en-US" sz="2000" b="1">
                <a:solidFill>
                  <a:srgbClr val="360406"/>
                </a:solidFill>
                <a:latin typeface="+mj-ea"/>
                <a:ea typeface="+mj-ea"/>
              </a:rPr>
              <a:t>第二章</a:t>
            </a:r>
            <a:endParaRPr lang="en-US" altLang="zh-CN" sz="2000" b="1">
              <a:solidFill>
                <a:srgbClr val="360406"/>
              </a:solidFill>
              <a:latin typeface="+mj-ea"/>
              <a:ea typeface="+mj-ea"/>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p:cTn id="13"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15"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8"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4294967295"/>
          </p:nvPr>
        </p:nvSpPr>
        <p:spPr>
          <a:xfrm>
            <a:off x="755576" y="292863"/>
            <a:ext cx="4577302" cy="584775"/>
          </a:xfrm>
          <a:prstGeom prst="rect">
            <a:avLst/>
          </a:prstGeom>
          <a:noFill/>
          <a:effectLst/>
        </p:spPr>
        <p:txBody>
          <a:bodyPr wrap="square" rtlCol="0">
            <a:spAutoFit/>
          </a:bodyPr>
          <a:lstStyle/>
          <a:p>
            <a:pPr marL="0" indent="0">
              <a:buNone/>
            </a:pPr>
            <a:r>
              <a:rPr lang="zh-CN" altLang="en-US" dirty="0">
                <a:gradFill>
                  <a:gsLst>
                    <a:gs pos="60000">
                      <a:srgbClr val="FCCE5A"/>
                    </a:gs>
                    <a:gs pos="30000">
                      <a:schemeClr val="bg1"/>
                    </a:gs>
                    <a:gs pos="87000">
                      <a:schemeClr val="bg1"/>
                    </a:gs>
                  </a:gsLst>
                  <a:lin ang="5400000" scaled="1"/>
                </a:gradFill>
                <a:effectLst>
                  <a:outerShdw blurRad="50800" dist="50800" dir="5400000" algn="ctr" rotWithShape="0">
                    <a:srgbClr val="800000"/>
                  </a:outerShdw>
                </a:effectLst>
                <a:latin typeface="+mj-ea"/>
                <a:ea typeface="+mj-ea"/>
                <a:cs typeface="+mn-ea"/>
                <a:sym typeface="+mn-lt"/>
              </a:rPr>
              <a:t>党的组织制度</a:t>
            </a:r>
          </a:p>
        </p:txBody>
      </p:sp>
      <p:grpSp>
        <p:nvGrpSpPr>
          <p:cNvPr id="7" name="组合 6"/>
          <p:cNvGrpSpPr/>
          <p:nvPr/>
        </p:nvGrpSpPr>
        <p:grpSpPr>
          <a:xfrm>
            <a:off x="5220072" y="1563638"/>
            <a:ext cx="3168352" cy="3168352"/>
            <a:chOff x="5148064" y="1491630"/>
            <a:chExt cx="3168352" cy="3168352"/>
          </a:xfrm>
        </p:grpSpPr>
        <p:sp>
          <p:nvSpPr>
            <p:cNvPr id="6" name="椭圆 5"/>
            <p:cNvSpPr/>
            <p:nvPr/>
          </p:nvSpPr>
          <p:spPr>
            <a:xfrm>
              <a:off x="5148064" y="1491630"/>
              <a:ext cx="3168352" cy="3168352"/>
            </a:xfrm>
            <a:prstGeom prst="ellipse">
              <a:avLst/>
            </a:prstGeom>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mj-ea"/>
                <a:ea typeface="+mj-ea"/>
              </a:endParaRPr>
            </a:p>
          </p:txBody>
        </p:sp>
        <p:sp>
          <p:nvSpPr>
            <p:cNvPr id="39" name="矩形 38"/>
            <p:cNvSpPr/>
            <p:nvPr/>
          </p:nvSpPr>
          <p:spPr>
            <a:xfrm>
              <a:off x="5616116" y="2044755"/>
              <a:ext cx="2232248" cy="2062103"/>
            </a:xfrm>
            <a:prstGeom prst="rect">
              <a:avLst/>
            </a:prstGeom>
            <a:solidFill>
              <a:schemeClr val="accent1"/>
            </a:solidFill>
            <a:ln>
              <a:noFill/>
            </a:ln>
            <a:effectLst/>
          </p:spPr>
          <p:txBody>
            <a:bodyPr wrap="square">
              <a:spAutoFit/>
            </a:bodyPr>
            <a:lstStyle/>
            <a:p>
              <a:r>
                <a:rPr lang="zh-CN" altLang="en-US" sz="1600" dirty="0">
                  <a:solidFill>
                    <a:srgbClr val="FFF2CC"/>
                  </a:solidFill>
                  <a:latin typeface="+mj-ea"/>
                  <a:ea typeface="+mj-ea"/>
                  <a:cs typeface="+mn-ea"/>
                  <a:sym typeface="+mn-lt"/>
                </a:rPr>
                <a:t>中国共产党是根据自己的纲领和章程，按照民主集中制组织起来的统一整体。民主集中制是我们党的根本组织制度，是全体党员、党的组织和党内活动必须严格遵循的基本准则。</a:t>
              </a:r>
            </a:p>
          </p:txBody>
        </p:sp>
      </p:grpSp>
      <p:grpSp>
        <p:nvGrpSpPr>
          <p:cNvPr id="4" name="组合 3"/>
          <p:cNvGrpSpPr/>
          <p:nvPr/>
        </p:nvGrpSpPr>
        <p:grpSpPr>
          <a:xfrm>
            <a:off x="971600" y="1851670"/>
            <a:ext cx="3384376" cy="2570222"/>
            <a:chOff x="971600" y="1851670"/>
            <a:chExt cx="3384376" cy="2570222"/>
          </a:xfrm>
        </p:grpSpPr>
        <p:sp>
          <p:nvSpPr>
            <p:cNvPr id="2" name="矩形 1"/>
            <p:cNvSpPr/>
            <p:nvPr/>
          </p:nvSpPr>
          <p:spPr>
            <a:xfrm>
              <a:off x="982326" y="3867894"/>
              <a:ext cx="3373650" cy="553998"/>
            </a:xfrm>
            <a:prstGeom prst="rect">
              <a:avLst/>
            </a:prstGeom>
          </p:spPr>
          <p:txBody>
            <a:bodyPr wrap="square">
              <a:spAutoFit/>
            </a:bodyPr>
            <a:lstStyle/>
            <a:p>
              <a:r>
                <a:rPr lang="zh-CN" altLang="zh-CN" sz="1500">
                  <a:solidFill>
                    <a:schemeClr val="accent1"/>
                  </a:solidFill>
                  <a:latin typeface="+mj-ea"/>
                  <a:ea typeface="+mj-ea"/>
                  <a:cs typeface="+mn-ea"/>
                  <a:sym typeface="+mn-lt"/>
                </a:rPr>
                <a:t>第十一</a:t>
              </a:r>
              <a:r>
                <a:rPr lang="zh-CN" altLang="zh-CN" sz="1500" dirty="0">
                  <a:solidFill>
                    <a:schemeClr val="accent1"/>
                  </a:solidFill>
                  <a:latin typeface="+mj-ea"/>
                  <a:ea typeface="+mj-ea"/>
                  <a:cs typeface="+mn-ea"/>
                  <a:sym typeface="+mn-lt"/>
                </a:rPr>
                <a:t>至</a:t>
              </a:r>
              <a:r>
                <a:rPr lang="zh-CN" altLang="zh-CN" sz="1500">
                  <a:solidFill>
                    <a:schemeClr val="accent1"/>
                  </a:solidFill>
                  <a:latin typeface="+mj-ea"/>
                  <a:ea typeface="+mj-ea"/>
                  <a:cs typeface="+mn-ea"/>
                  <a:sym typeface="+mn-lt"/>
                </a:rPr>
                <a:t>十七条</a:t>
              </a:r>
              <a:r>
                <a:rPr lang="en-US" altLang="zh-CN" sz="1500">
                  <a:solidFill>
                    <a:schemeClr val="accent1"/>
                  </a:solidFill>
                  <a:latin typeface="+mj-ea"/>
                  <a:ea typeface="+mj-ea"/>
                  <a:cs typeface="+mn-ea"/>
                  <a:sym typeface="+mn-lt"/>
                </a:rPr>
                <a:t> </a:t>
              </a:r>
              <a:r>
                <a:rPr lang="zh-CN" altLang="zh-CN" sz="1500">
                  <a:solidFill>
                    <a:srgbClr val="360406"/>
                  </a:solidFill>
                  <a:latin typeface="+mj-ea"/>
                  <a:ea typeface="+mj-ea"/>
                  <a:cs typeface="+mn-ea"/>
                  <a:sym typeface="+mn-lt"/>
                </a:rPr>
                <a:t>对</a:t>
              </a:r>
              <a:r>
                <a:rPr lang="zh-CN" altLang="zh-CN" sz="1500" dirty="0">
                  <a:solidFill>
                    <a:srgbClr val="360406"/>
                  </a:solidFill>
                  <a:latin typeface="+mj-ea"/>
                  <a:ea typeface="+mj-ea"/>
                  <a:cs typeface="+mn-ea"/>
                  <a:sym typeface="+mn-lt"/>
                </a:rPr>
                <a:t>执行民主集中制的一些相关问题作了规定。</a:t>
              </a:r>
              <a:endParaRPr lang="zh-CN" altLang="en-US" sz="1500" dirty="0">
                <a:solidFill>
                  <a:srgbClr val="360406"/>
                </a:solidFill>
                <a:latin typeface="+mj-ea"/>
                <a:ea typeface="+mj-ea"/>
                <a:cs typeface="+mn-ea"/>
                <a:sym typeface="+mn-lt"/>
              </a:endParaRPr>
            </a:p>
          </p:txBody>
        </p:sp>
        <p:sp>
          <p:nvSpPr>
            <p:cNvPr id="5" name="矩形 4"/>
            <p:cNvSpPr/>
            <p:nvPr/>
          </p:nvSpPr>
          <p:spPr>
            <a:xfrm>
              <a:off x="982326" y="3044448"/>
              <a:ext cx="3373650" cy="553998"/>
            </a:xfrm>
            <a:prstGeom prst="rect">
              <a:avLst/>
            </a:prstGeom>
          </p:spPr>
          <p:txBody>
            <a:bodyPr wrap="square">
              <a:spAutoFit/>
            </a:bodyPr>
            <a:lstStyle/>
            <a:p>
              <a:r>
                <a:rPr lang="zh-CN" altLang="zh-CN" sz="1500">
                  <a:solidFill>
                    <a:schemeClr val="accent1"/>
                  </a:solidFill>
                  <a:latin typeface="+mj-ea"/>
                  <a:ea typeface="+mj-ea"/>
                  <a:cs typeface="+mn-ea"/>
                  <a:sym typeface="+mn-lt"/>
                </a:rPr>
                <a:t>第十条</a:t>
              </a:r>
              <a:r>
                <a:rPr lang="en-US" altLang="zh-CN" sz="1500">
                  <a:solidFill>
                    <a:schemeClr val="accent1"/>
                  </a:solidFill>
                  <a:latin typeface="+mj-ea"/>
                  <a:ea typeface="+mj-ea"/>
                  <a:cs typeface="+mn-ea"/>
                  <a:sym typeface="+mn-lt"/>
                </a:rPr>
                <a:t> </a:t>
              </a:r>
              <a:r>
                <a:rPr lang="zh-CN" altLang="en-US" sz="1500">
                  <a:solidFill>
                    <a:srgbClr val="360406"/>
                  </a:solidFill>
                  <a:latin typeface="+mj-ea"/>
                  <a:ea typeface="+mj-ea"/>
                  <a:cs typeface="+mn-ea"/>
                  <a:sym typeface="+mn-lt"/>
                </a:rPr>
                <a:t>党</a:t>
              </a:r>
              <a:r>
                <a:rPr lang="zh-CN" altLang="en-US" sz="1500" dirty="0">
                  <a:solidFill>
                    <a:srgbClr val="360406"/>
                  </a:solidFill>
                  <a:latin typeface="+mj-ea"/>
                  <a:ea typeface="+mj-ea"/>
                  <a:cs typeface="+mn-ea"/>
                  <a:sym typeface="+mn-lt"/>
                </a:rPr>
                <a:t>是根据自己的纲领和章程，按照民主集中制组织起来的统一整体。</a:t>
              </a:r>
            </a:p>
          </p:txBody>
        </p:sp>
        <p:sp>
          <p:nvSpPr>
            <p:cNvPr id="23" name="矩形 22"/>
            <p:cNvSpPr/>
            <p:nvPr/>
          </p:nvSpPr>
          <p:spPr>
            <a:xfrm>
              <a:off x="971600" y="1851670"/>
              <a:ext cx="3301871" cy="923330"/>
            </a:xfrm>
            <a:prstGeom prst="rect">
              <a:avLst/>
            </a:prstGeom>
          </p:spPr>
          <p:txBody>
            <a:bodyPr wrap="square">
              <a:spAutoFit/>
            </a:bodyPr>
            <a:lstStyle/>
            <a:p>
              <a:pPr algn="just">
                <a:lnSpc>
                  <a:spcPct val="120000"/>
                </a:lnSpc>
              </a:pPr>
              <a:r>
                <a:rPr lang="zh-CN" altLang="en-US" sz="1500">
                  <a:solidFill>
                    <a:schemeClr val="accent1"/>
                  </a:solidFill>
                  <a:latin typeface="+mj-ea"/>
                  <a:ea typeface="+mj-ea"/>
                  <a:cs typeface="+mn-ea"/>
                  <a:sym typeface="+mn-lt"/>
                </a:rPr>
                <a:t>第二章共八条 </a:t>
              </a:r>
              <a:r>
                <a:rPr lang="zh-CN" altLang="en-US" sz="1500">
                  <a:solidFill>
                    <a:srgbClr val="360406"/>
                  </a:solidFill>
                  <a:latin typeface="+mj-ea"/>
                  <a:ea typeface="+mj-ea"/>
                  <a:cs typeface="+mn-ea"/>
                  <a:sym typeface="+mn-lt"/>
                </a:rPr>
                <a:t>明确</a:t>
              </a:r>
              <a:r>
                <a:rPr lang="zh-CN" altLang="en-US" sz="1500" dirty="0">
                  <a:solidFill>
                    <a:srgbClr val="360406"/>
                  </a:solidFill>
                  <a:latin typeface="+mj-ea"/>
                  <a:ea typeface="+mj-ea"/>
                  <a:cs typeface="+mn-ea"/>
                  <a:sym typeface="+mn-lt"/>
                </a:rPr>
                <a:t>规定了民主集中制的六条基本原则，对执行民主集中制的一些相关问题作了具体规定。</a:t>
              </a:r>
            </a:p>
          </p:txBody>
        </p:sp>
      </p:grpSp>
      <p:sp>
        <p:nvSpPr>
          <p:cNvPr id="15" name="双括号 14"/>
          <p:cNvSpPr/>
          <p:nvPr/>
        </p:nvSpPr>
        <p:spPr>
          <a:xfrm>
            <a:off x="683568" y="1578878"/>
            <a:ext cx="3888432" cy="3024336"/>
          </a:xfrm>
          <a:prstGeom prst="bracketPair">
            <a:avLst>
              <a:gd name="adj" fmla="val 12142"/>
            </a:avLst>
          </a:prstGeom>
          <a:ln w="19050">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par>
                          <p:cTn id="10" fill="hold">
                            <p:stCondLst>
                              <p:cond delay="500"/>
                            </p:stCondLst>
                            <p:childTnLst>
                              <p:par>
                                <p:cTn id="11" presetID="17" presetClass="entr" presetSubtype="10"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p:cTn id="13" dur="500" fill="hold"/>
                                        <p:tgtEl>
                                          <p:spTgt spid="15"/>
                                        </p:tgtEl>
                                        <p:attrNameLst>
                                          <p:attrName>ppt_w</p:attrName>
                                        </p:attrNameLst>
                                      </p:cBhvr>
                                      <p:tavLst>
                                        <p:tav tm="0">
                                          <p:val>
                                            <p:fltVal val="0"/>
                                          </p:val>
                                        </p:tav>
                                        <p:tav tm="100000">
                                          <p:val>
                                            <p:strVal val="#ppt_w"/>
                                          </p:val>
                                        </p:tav>
                                      </p:tavLst>
                                    </p:anim>
                                    <p:anim calcmode="lin" valueType="num">
                                      <p:cBhvr>
                                        <p:cTn id="14" dur="500" fill="hold"/>
                                        <p:tgtEl>
                                          <p:spTgt spid="15"/>
                                        </p:tgtEl>
                                        <p:attrNameLst>
                                          <p:attrName>ppt_h</p:attrName>
                                        </p:attrNameLst>
                                      </p:cBhvr>
                                      <p:tavLst>
                                        <p:tav tm="0">
                                          <p:val>
                                            <p:strVal val="#ppt_h"/>
                                          </p:val>
                                        </p:tav>
                                        <p:tav tm="100000">
                                          <p:val>
                                            <p:strVal val="#ppt_h"/>
                                          </p:val>
                                        </p:tav>
                                      </p:tavLst>
                                    </p:anim>
                                  </p:childTnLst>
                                </p:cTn>
                              </p:par>
                            </p:childTnLst>
                          </p:cTn>
                        </p:par>
                        <p:par>
                          <p:cTn id="15" fill="hold">
                            <p:stCondLst>
                              <p:cond delay="1000"/>
                            </p:stCondLst>
                            <p:childTnLst>
                              <p:par>
                                <p:cTn id="16" presetID="22" presetClass="entr" presetSubtype="1"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up)">
                                      <p:cBhvr>
                                        <p:cTn id="18" dur="1000"/>
                                        <p:tgtEl>
                                          <p:spTgt spid="4"/>
                                        </p:tgtEl>
                                      </p:cBhvr>
                                    </p:animEffect>
                                  </p:childTnLst>
                                </p:cTn>
                              </p:par>
                            </p:childTnLst>
                          </p:cTn>
                        </p:par>
                        <p:par>
                          <p:cTn id="19" fill="hold">
                            <p:stCondLst>
                              <p:cond delay="2000"/>
                            </p:stCondLst>
                            <p:childTnLst>
                              <p:par>
                                <p:cTn id="20" presetID="10"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5"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4294967295"/>
          </p:nvPr>
        </p:nvSpPr>
        <p:spPr>
          <a:xfrm>
            <a:off x="755576" y="292863"/>
            <a:ext cx="5545212" cy="584775"/>
          </a:xfrm>
          <a:prstGeom prst="rect">
            <a:avLst/>
          </a:prstGeom>
          <a:noFill/>
          <a:effectLst/>
        </p:spPr>
        <p:txBody>
          <a:bodyPr wrap="square" rtlCol="0">
            <a:spAutoFit/>
          </a:bodyPr>
          <a:lstStyle/>
          <a:p>
            <a:pPr marL="0" indent="0">
              <a:buNone/>
            </a:pPr>
            <a:r>
              <a:rPr lang="zh-CN" altLang="en-US" dirty="0">
                <a:gradFill>
                  <a:gsLst>
                    <a:gs pos="60000">
                      <a:srgbClr val="FCCE5A"/>
                    </a:gs>
                    <a:gs pos="30000">
                      <a:schemeClr val="bg1"/>
                    </a:gs>
                    <a:gs pos="87000">
                      <a:schemeClr val="bg1"/>
                    </a:gs>
                  </a:gsLst>
                  <a:lin ang="5400000" scaled="1"/>
                </a:gradFill>
                <a:effectLst>
                  <a:outerShdw blurRad="50800" dist="50800" dir="5400000" algn="ctr" rotWithShape="0">
                    <a:srgbClr val="800000"/>
                  </a:outerShdw>
                </a:effectLst>
                <a:latin typeface="+mj-ea"/>
                <a:ea typeface="+mj-ea"/>
                <a:cs typeface="+mn-ea"/>
                <a:sym typeface="+mn-lt"/>
              </a:rPr>
              <a:t>党的民主集中制的基本原则</a:t>
            </a:r>
          </a:p>
        </p:txBody>
      </p:sp>
      <p:sp>
        <p:nvSpPr>
          <p:cNvPr id="2" name="矩形 1"/>
          <p:cNvSpPr/>
          <p:nvPr/>
        </p:nvSpPr>
        <p:spPr>
          <a:xfrm>
            <a:off x="3995936" y="1635646"/>
            <a:ext cx="4752528" cy="867930"/>
          </a:xfrm>
          <a:prstGeom prst="rect">
            <a:avLst/>
          </a:prstGeom>
          <a:solidFill>
            <a:srgbClr val="9B0D13"/>
          </a:solidFill>
          <a:ln>
            <a:noFill/>
          </a:ln>
        </p:spPr>
        <p:txBody>
          <a:bodyPr wrap="square">
            <a:spAutoFit/>
          </a:bodyPr>
          <a:lstStyle/>
          <a:p>
            <a:pPr algn="just">
              <a:lnSpc>
                <a:spcPct val="120000"/>
              </a:lnSpc>
            </a:pPr>
            <a:r>
              <a:rPr lang="zh-CN" altLang="en-US" sz="1400" b="1">
                <a:solidFill>
                  <a:srgbClr val="FFF2CC"/>
                </a:solidFill>
                <a:latin typeface="+mj-ea"/>
                <a:ea typeface="+mj-ea"/>
                <a:cs typeface="+mn-ea"/>
                <a:sym typeface="+mn-lt"/>
              </a:rPr>
              <a:t>一、</a:t>
            </a:r>
            <a:r>
              <a:rPr lang="zh-CN" altLang="zh-CN" sz="1400">
                <a:solidFill>
                  <a:srgbClr val="FFF2CC"/>
                </a:solidFill>
                <a:latin typeface="+mj-ea"/>
                <a:ea typeface="+mj-ea"/>
                <a:cs typeface="+mn-ea"/>
                <a:sym typeface="+mn-lt"/>
              </a:rPr>
              <a:t>党员</a:t>
            </a:r>
            <a:r>
              <a:rPr lang="zh-CN" altLang="zh-CN" sz="1400" dirty="0">
                <a:solidFill>
                  <a:srgbClr val="FFF2CC"/>
                </a:solidFill>
                <a:latin typeface="+mj-ea"/>
                <a:ea typeface="+mj-ea"/>
                <a:cs typeface="+mn-ea"/>
                <a:sym typeface="+mn-lt"/>
              </a:rPr>
              <a:t>个人服从党的组织，少数服从多数，下级组织服从上级组织，全党各个组织和全体党员服从党的全国代表大会和</a:t>
            </a:r>
            <a:r>
              <a:rPr lang="zh-CN" altLang="zh-CN" sz="1400">
                <a:solidFill>
                  <a:srgbClr val="FFF2CC"/>
                </a:solidFill>
                <a:latin typeface="+mj-ea"/>
                <a:ea typeface="+mj-ea"/>
                <a:cs typeface="+mn-ea"/>
                <a:sym typeface="+mn-lt"/>
              </a:rPr>
              <a:t>中央委员会。</a:t>
            </a:r>
            <a:r>
              <a:rPr lang="en-US" altLang="zh-CN" sz="1400">
                <a:solidFill>
                  <a:srgbClr val="FFF2CC"/>
                </a:solidFill>
                <a:latin typeface="+mj-ea"/>
                <a:ea typeface="+mj-ea"/>
                <a:cs typeface="+mn-ea"/>
                <a:sym typeface="+mn-lt"/>
              </a:rPr>
              <a:t>        </a:t>
            </a:r>
            <a:endParaRPr lang="zh-CN" altLang="zh-CN" sz="1400" dirty="0">
              <a:solidFill>
                <a:srgbClr val="FFF2CC"/>
              </a:solidFill>
              <a:latin typeface="+mj-ea"/>
              <a:ea typeface="+mj-ea"/>
              <a:cs typeface="+mn-ea"/>
              <a:sym typeface="+mn-lt"/>
            </a:endParaRPr>
          </a:p>
        </p:txBody>
      </p:sp>
      <p:sp>
        <p:nvSpPr>
          <p:cNvPr id="5" name="矩形 4"/>
          <p:cNvSpPr/>
          <p:nvPr/>
        </p:nvSpPr>
        <p:spPr>
          <a:xfrm>
            <a:off x="3995936" y="3435846"/>
            <a:ext cx="4752528" cy="1126462"/>
          </a:xfrm>
          <a:prstGeom prst="rect">
            <a:avLst/>
          </a:prstGeom>
          <a:solidFill>
            <a:srgbClr val="9B0D13"/>
          </a:solidFill>
          <a:ln>
            <a:noFill/>
          </a:ln>
        </p:spPr>
        <p:txBody>
          <a:bodyPr wrap="square">
            <a:spAutoFit/>
          </a:bodyPr>
          <a:lstStyle/>
          <a:p>
            <a:pPr algn="just">
              <a:lnSpc>
                <a:spcPct val="120000"/>
              </a:lnSpc>
            </a:pPr>
            <a:r>
              <a:rPr lang="zh-CN" altLang="en-US" sz="1400" b="1">
                <a:solidFill>
                  <a:srgbClr val="FFF2CC"/>
                </a:solidFill>
                <a:latin typeface="+mj-ea"/>
                <a:ea typeface="+mj-ea"/>
                <a:cs typeface="+mn-ea"/>
                <a:sym typeface="+mn-lt"/>
              </a:rPr>
              <a:t>三、</a:t>
            </a:r>
            <a:r>
              <a:rPr lang="zh-CN" altLang="zh-CN" sz="1400">
                <a:solidFill>
                  <a:srgbClr val="FFF2CC"/>
                </a:solidFill>
                <a:latin typeface="+mj-ea"/>
                <a:ea typeface="+mj-ea"/>
                <a:cs typeface="+mn-ea"/>
                <a:sym typeface="+mn-lt"/>
              </a:rPr>
              <a:t>党</a:t>
            </a:r>
            <a:r>
              <a:rPr lang="zh-CN" altLang="zh-CN" sz="1400" dirty="0">
                <a:solidFill>
                  <a:srgbClr val="FFF2CC"/>
                </a:solidFill>
                <a:latin typeface="+mj-ea"/>
                <a:ea typeface="+mj-ea"/>
                <a:cs typeface="+mn-ea"/>
                <a:sym typeface="+mn-lt"/>
              </a:rPr>
              <a:t>的最高领导机关，是党的全国代表大会和它所产生的中央委员会。党的地方各级领导机关，是党的地方各级代表大会和它们所产生的委员会。党的各级委员会向同级的代表大会负责并报告工作。</a:t>
            </a:r>
            <a:r>
              <a:rPr lang="en-US" altLang="zh-CN" sz="1400" dirty="0">
                <a:solidFill>
                  <a:srgbClr val="FFF2CC"/>
                </a:solidFill>
                <a:latin typeface="+mj-ea"/>
                <a:ea typeface="+mj-ea"/>
                <a:cs typeface="+mn-ea"/>
                <a:sym typeface="+mn-lt"/>
              </a:rPr>
              <a:t>        </a:t>
            </a:r>
            <a:endParaRPr lang="zh-CN" altLang="zh-CN" sz="1400" dirty="0">
              <a:solidFill>
                <a:srgbClr val="FFF2CC"/>
              </a:solidFill>
              <a:latin typeface="+mj-ea"/>
              <a:ea typeface="+mj-ea"/>
              <a:cs typeface="+mn-ea"/>
              <a:sym typeface="+mn-lt"/>
            </a:endParaRPr>
          </a:p>
        </p:txBody>
      </p:sp>
      <p:sp>
        <p:nvSpPr>
          <p:cNvPr id="6" name="矩形 5"/>
          <p:cNvSpPr/>
          <p:nvPr/>
        </p:nvSpPr>
        <p:spPr>
          <a:xfrm>
            <a:off x="3995936" y="2665012"/>
            <a:ext cx="4752528" cy="609398"/>
          </a:xfrm>
          <a:prstGeom prst="rect">
            <a:avLst/>
          </a:prstGeom>
          <a:solidFill>
            <a:srgbClr val="9B0D13"/>
          </a:solidFill>
          <a:ln>
            <a:noFill/>
          </a:ln>
        </p:spPr>
        <p:txBody>
          <a:bodyPr wrap="square">
            <a:spAutoFit/>
          </a:bodyPr>
          <a:lstStyle/>
          <a:p>
            <a:pPr algn="just">
              <a:lnSpc>
                <a:spcPct val="120000"/>
              </a:lnSpc>
            </a:pPr>
            <a:r>
              <a:rPr lang="zh-CN" altLang="en-US" sz="1400" b="1">
                <a:solidFill>
                  <a:srgbClr val="FFF2CC"/>
                </a:solidFill>
                <a:latin typeface="+mj-ea"/>
                <a:ea typeface="+mj-ea"/>
                <a:cs typeface="+mn-ea"/>
                <a:sym typeface="+mn-lt"/>
              </a:rPr>
              <a:t>二、</a:t>
            </a:r>
            <a:r>
              <a:rPr lang="zh-CN" altLang="zh-CN" sz="1400">
                <a:solidFill>
                  <a:srgbClr val="FFF2CC"/>
                </a:solidFill>
                <a:latin typeface="+mj-ea"/>
                <a:ea typeface="+mj-ea"/>
                <a:cs typeface="+mn-ea"/>
                <a:sym typeface="+mn-lt"/>
              </a:rPr>
              <a:t>党</a:t>
            </a:r>
            <a:r>
              <a:rPr lang="zh-CN" altLang="zh-CN" sz="1400" dirty="0">
                <a:solidFill>
                  <a:srgbClr val="FFF2CC"/>
                </a:solidFill>
                <a:latin typeface="+mj-ea"/>
                <a:ea typeface="+mj-ea"/>
                <a:cs typeface="+mn-ea"/>
                <a:sym typeface="+mn-lt"/>
              </a:rPr>
              <a:t>的各级领导机关，除它们派出的代表机关和在非党组织中的党组外，都由选举</a:t>
            </a:r>
            <a:r>
              <a:rPr lang="zh-CN" altLang="zh-CN" sz="1400">
                <a:solidFill>
                  <a:srgbClr val="FFF2CC"/>
                </a:solidFill>
                <a:latin typeface="+mj-ea"/>
                <a:ea typeface="+mj-ea"/>
                <a:cs typeface="+mn-ea"/>
                <a:sym typeface="+mn-lt"/>
              </a:rPr>
              <a:t>产生。</a:t>
            </a:r>
            <a:r>
              <a:rPr lang="en-US" altLang="zh-CN" sz="1400">
                <a:solidFill>
                  <a:srgbClr val="FFF2CC"/>
                </a:solidFill>
                <a:latin typeface="+mj-ea"/>
                <a:ea typeface="+mj-ea"/>
                <a:cs typeface="+mn-ea"/>
                <a:sym typeface="+mn-lt"/>
              </a:rPr>
              <a:t>        </a:t>
            </a:r>
            <a:endParaRPr lang="zh-CN" altLang="zh-CN" sz="1400" dirty="0">
              <a:solidFill>
                <a:srgbClr val="FFF2CC"/>
              </a:solidFill>
              <a:latin typeface="+mj-ea"/>
              <a:ea typeface="+mj-ea"/>
              <a:cs typeface="+mn-ea"/>
              <a:sym typeface="+mn-lt"/>
            </a:endParaRPr>
          </a:p>
        </p:txBody>
      </p:sp>
      <p:sp>
        <p:nvSpPr>
          <p:cNvPr id="23" name="TextBox 22"/>
          <p:cNvSpPr txBox="1"/>
          <p:nvPr/>
        </p:nvSpPr>
        <p:spPr>
          <a:xfrm>
            <a:off x="605426" y="2403634"/>
            <a:ext cx="2964597" cy="1200329"/>
          </a:xfrm>
          <a:prstGeom prst="rect">
            <a:avLst/>
          </a:prstGeom>
          <a:noFill/>
          <a:ln>
            <a:noFill/>
          </a:ln>
        </p:spPr>
        <p:txBody>
          <a:bodyPr wrap="square" rtlCol="0">
            <a:spAutoFit/>
          </a:bodyPr>
          <a:lstStyle/>
          <a:p>
            <a:pPr algn="ctr">
              <a:lnSpc>
                <a:spcPct val="120000"/>
              </a:lnSpc>
            </a:pPr>
            <a:r>
              <a:rPr lang="zh-CN" altLang="en-US" sz="3200" b="1" dirty="0">
                <a:solidFill>
                  <a:schemeClr val="accent1"/>
                </a:solidFill>
                <a:latin typeface="+mj-ea"/>
                <a:ea typeface="+mj-ea"/>
                <a:cs typeface="+mn-ea"/>
                <a:sym typeface="+mn-lt"/>
              </a:rPr>
              <a:t>民主集中制</a:t>
            </a:r>
            <a:endParaRPr lang="en-US" altLang="zh-CN" sz="3200" b="1" dirty="0">
              <a:solidFill>
                <a:schemeClr val="accent1"/>
              </a:solidFill>
              <a:latin typeface="+mj-ea"/>
              <a:ea typeface="+mj-ea"/>
              <a:cs typeface="+mn-ea"/>
              <a:sym typeface="+mn-lt"/>
            </a:endParaRPr>
          </a:p>
          <a:p>
            <a:pPr algn="ctr">
              <a:lnSpc>
                <a:spcPct val="120000"/>
              </a:lnSpc>
            </a:pPr>
            <a:r>
              <a:rPr lang="zh-CN" altLang="en-US" sz="2800" dirty="0">
                <a:solidFill>
                  <a:srgbClr val="360406"/>
                </a:solidFill>
                <a:latin typeface="+mj-ea"/>
                <a:ea typeface="+mj-ea"/>
                <a:cs typeface="+mn-ea"/>
                <a:sym typeface="+mn-lt"/>
              </a:rPr>
              <a:t>六项基本原则</a:t>
            </a:r>
          </a:p>
        </p:txBody>
      </p:sp>
      <p:sp>
        <p:nvSpPr>
          <p:cNvPr id="7" name="双括号 6"/>
          <p:cNvSpPr/>
          <p:nvPr/>
        </p:nvSpPr>
        <p:spPr>
          <a:xfrm>
            <a:off x="539552" y="2067694"/>
            <a:ext cx="3096344" cy="1872208"/>
          </a:xfrm>
          <a:prstGeom prst="bracketPair">
            <a:avLst>
              <a:gd name="adj" fmla="val 12641"/>
            </a:avLst>
          </a:prstGeom>
          <a:ln w="19050">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par>
                          <p:cTn id="10" fill="hold">
                            <p:stCondLst>
                              <p:cond delay="500"/>
                            </p:stCondLst>
                            <p:childTnLst>
                              <p:par>
                                <p:cTn id="11" presetID="17" presetClass="entr" presetSubtype="1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strVal val="#ppt_h"/>
                                          </p:val>
                                        </p:tav>
                                        <p:tav tm="100000">
                                          <p:val>
                                            <p:strVal val="#ppt_h"/>
                                          </p:val>
                                        </p:tav>
                                      </p:tavLst>
                                    </p:anim>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 calcmode="lin" valueType="num">
                                      <p:cBhvr>
                                        <p:cTn id="18" dur="500" fill="hold"/>
                                        <p:tgtEl>
                                          <p:spTgt spid="23"/>
                                        </p:tgtEl>
                                        <p:attrNameLst>
                                          <p:attrName>ppt_w</p:attrName>
                                        </p:attrNameLst>
                                      </p:cBhvr>
                                      <p:tavLst>
                                        <p:tav tm="0">
                                          <p:val>
                                            <p:fltVal val="0"/>
                                          </p:val>
                                        </p:tav>
                                        <p:tav tm="100000">
                                          <p:val>
                                            <p:strVal val="#ppt_w"/>
                                          </p:val>
                                        </p:tav>
                                      </p:tavLst>
                                    </p:anim>
                                    <p:anim calcmode="lin" valueType="num">
                                      <p:cBhvr>
                                        <p:cTn id="19" dur="500" fill="hold"/>
                                        <p:tgtEl>
                                          <p:spTgt spid="23"/>
                                        </p:tgtEl>
                                        <p:attrNameLst>
                                          <p:attrName>ppt_h</p:attrName>
                                        </p:attrNameLst>
                                      </p:cBhvr>
                                      <p:tavLst>
                                        <p:tav tm="0">
                                          <p:val>
                                            <p:fltVal val="0"/>
                                          </p:val>
                                        </p:tav>
                                        <p:tav tm="100000">
                                          <p:val>
                                            <p:strVal val="#ppt_h"/>
                                          </p:val>
                                        </p:tav>
                                      </p:tavLst>
                                    </p:anim>
                                    <p:animEffect transition="in" filter="fade">
                                      <p:cBhvr>
                                        <p:cTn id="20" dur="500"/>
                                        <p:tgtEl>
                                          <p:spTgt spid="23"/>
                                        </p:tgtEl>
                                      </p:cBhvr>
                                    </p:animEffect>
                                  </p:childTnLst>
                                </p:cTn>
                              </p:par>
                            </p:childTnLst>
                          </p:cTn>
                        </p:par>
                        <p:par>
                          <p:cTn id="21" fill="hold">
                            <p:stCondLst>
                              <p:cond delay="1500"/>
                            </p:stCondLst>
                            <p:childTnLst>
                              <p:par>
                                <p:cTn id="22" presetID="2" presetClass="entr" presetSubtype="2"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fill="hold"/>
                                        <p:tgtEl>
                                          <p:spTgt spid="2"/>
                                        </p:tgtEl>
                                        <p:attrNameLst>
                                          <p:attrName>ppt_x</p:attrName>
                                        </p:attrNameLst>
                                      </p:cBhvr>
                                      <p:tavLst>
                                        <p:tav tm="0">
                                          <p:val>
                                            <p:strVal val="1+#ppt_w/2"/>
                                          </p:val>
                                        </p:tav>
                                        <p:tav tm="100000">
                                          <p:val>
                                            <p:strVal val="#ppt_x"/>
                                          </p:val>
                                        </p:tav>
                                      </p:tavLst>
                                    </p:anim>
                                    <p:anim calcmode="lin" valueType="num">
                                      <p:cBhvr additive="base">
                                        <p:cTn id="25" dur="500" fill="hold"/>
                                        <p:tgtEl>
                                          <p:spTgt spid="2"/>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 presetClass="entr" presetSubtype="2"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fill="hold"/>
                                        <p:tgtEl>
                                          <p:spTgt spid="6"/>
                                        </p:tgtEl>
                                        <p:attrNameLst>
                                          <p:attrName>ppt_x</p:attrName>
                                        </p:attrNameLst>
                                      </p:cBhvr>
                                      <p:tavLst>
                                        <p:tav tm="0">
                                          <p:val>
                                            <p:strVal val="1+#ppt_w/2"/>
                                          </p:val>
                                        </p:tav>
                                        <p:tav tm="100000">
                                          <p:val>
                                            <p:strVal val="#ppt_x"/>
                                          </p:val>
                                        </p:tav>
                                      </p:tavLst>
                                    </p:anim>
                                    <p:anim calcmode="lin" valueType="num">
                                      <p:cBhvr additive="base">
                                        <p:cTn id="30" dur="500" fill="hold"/>
                                        <p:tgtEl>
                                          <p:spTgt spid="6"/>
                                        </p:tgtEl>
                                        <p:attrNameLst>
                                          <p:attrName>ppt_y</p:attrName>
                                        </p:attrNameLst>
                                      </p:cBhvr>
                                      <p:tavLst>
                                        <p:tav tm="0">
                                          <p:val>
                                            <p:strVal val="#ppt_y"/>
                                          </p:val>
                                        </p:tav>
                                        <p:tav tm="100000">
                                          <p:val>
                                            <p:strVal val="#ppt_y"/>
                                          </p:val>
                                        </p:tav>
                                      </p:tavLst>
                                    </p:anim>
                                  </p:childTnLst>
                                </p:cTn>
                              </p:par>
                            </p:childTnLst>
                          </p:cTn>
                        </p:par>
                        <p:par>
                          <p:cTn id="31" fill="hold">
                            <p:stCondLst>
                              <p:cond delay="2500"/>
                            </p:stCondLst>
                            <p:childTnLst>
                              <p:par>
                                <p:cTn id="32" presetID="2" presetClass="entr" presetSubtype="2" fill="hold" grpId="0" nodeType="afterEffect">
                                  <p:stCondLst>
                                    <p:cond delay="0"/>
                                  </p:stCondLst>
                                  <p:childTnLst>
                                    <p:set>
                                      <p:cBhvr>
                                        <p:cTn id="33" dur="1" fill="hold">
                                          <p:stCondLst>
                                            <p:cond delay="0"/>
                                          </p:stCondLst>
                                        </p:cTn>
                                        <p:tgtEl>
                                          <p:spTgt spid="5"/>
                                        </p:tgtEl>
                                        <p:attrNameLst>
                                          <p:attrName>style.visibility</p:attrName>
                                        </p:attrNameLst>
                                      </p:cBhvr>
                                      <p:to>
                                        <p:strVal val="visible"/>
                                      </p:to>
                                    </p:set>
                                    <p:anim calcmode="lin" valueType="num">
                                      <p:cBhvr additive="base">
                                        <p:cTn id="34" dur="500" fill="hold"/>
                                        <p:tgtEl>
                                          <p:spTgt spid="5"/>
                                        </p:tgtEl>
                                        <p:attrNameLst>
                                          <p:attrName>ppt_x</p:attrName>
                                        </p:attrNameLst>
                                      </p:cBhvr>
                                      <p:tavLst>
                                        <p:tav tm="0">
                                          <p:val>
                                            <p:strVal val="1+#ppt_w/2"/>
                                          </p:val>
                                        </p:tav>
                                        <p:tav tm="100000">
                                          <p:val>
                                            <p:strVal val="#ppt_x"/>
                                          </p:val>
                                        </p:tav>
                                      </p:tavLst>
                                    </p:anim>
                                    <p:anim calcmode="lin" valueType="num">
                                      <p:cBhvr additive="base">
                                        <p:cTn id="35"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animBg="1"/>
      <p:bldP spid="5" grpId="0" animBg="1"/>
      <p:bldP spid="6" grpId="0" animBg="1"/>
      <p:bldP spid="23" grpId="0"/>
      <p:bldP spid="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4294967295"/>
          </p:nvPr>
        </p:nvSpPr>
        <p:spPr>
          <a:xfrm>
            <a:off x="755575" y="292863"/>
            <a:ext cx="8141945" cy="584775"/>
          </a:xfrm>
          <a:prstGeom prst="rect">
            <a:avLst/>
          </a:prstGeom>
          <a:noFill/>
          <a:effectLst/>
        </p:spPr>
        <p:txBody>
          <a:bodyPr wrap="square" rtlCol="0">
            <a:spAutoFit/>
          </a:bodyPr>
          <a:lstStyle/>
          <a:p>
            <a:pPr marL="0" indent="0">
              <a:buNone/>
            </a:pPr>
            <a:r>
              <a:rPr lang="zh-CN" altLang="en-US" dirty="0">
                <a:gradFill>
                  <a:gsLst>
                    <a:gs pos="60000">
                      <a:srgbClr val="FCCE5A"/>
                    </a:gs>
                    <a:gs pos="30000">
                      <a:schemeClr val="bg1"/>
                    </a:gs>
                    <a:gs pos="87000">
                      <a:schemeClr val="bg1"/>
                    </a:gs>
                  </a:gsLst>
                  <a:lin ang="5400000" scaled="1"/>
                </a:gradFill>
                <a:effectLst>
                  <a:outerShdw blurRad="50800" dist="50800" dir="5400000" algn="ctr" rotWithShape="0">
                    <a:srgbClr val="800000"/>
                  </a:outerShdw>
                </a:effectLst>
                <a:latin typeface="+mj-ea"/>
                <a:ea typeface="+mj-ea"/>
                <a:cs typeface="+mn-ea"/>
                <a:sym typeface="+mn-lt"/>
              </a:rPr>
              <a:t>党的民主集中制的基本原则</a:t>
            </a:r>
          </a:p>
        </p:txBody>
      </p:sp>
      <p:sp>
        <p:nvSpPr>
          <p:cNvPr id="5" name="矩形 4"/>
          <p:cNvSpPr/>
          <p:nvPr/>
        </p:nvSpPr>
        <p:spPr>
          <a:xfrm>
            <a:off x="539551" y="1676655"/>
            <a:ext cx="4840411" cy="1200329"/>
          </a:xfrm>
          <a:prstGeom prst="rect">
            <a:avLst/>
          </a:prstGeom>
          <a:solidFill>
            <a:srgbClr val="9B0D13"/>
          </a:solidFill>
          <a:ln>
            <a:noFill/>
          </a:ln>
        </p:spPr>
        <p:txBody>
          <a:bodyPr wrap="square">
            <a:spAutoFit/>
          </a:bodyPr>
          <a:lstStyle/>
          <a:p>
            <a:pPr algn="just">
              <a:lnSpc>
                <a:spcPct val="120000"/>
              </a:lnSpc>
            </a:pPr>
            <a:r>
              <a:rPr lang="zh-CN" altLang="en-US" sz="1200" b="1">
                <a:solidFill>
                  <a:srgbClr val="FFF2CC"/>
                </a:solidFill>
                <a:latin typeface="+mj-ea"/>
                <a:ea typeface="+mj-ea"/>
                <a:cs typeface="+mn-ea"/>
                <a:sym typeface="+mn-lt"/>
              </a:rPr>
              <a:t>四、</a:t>
            </a:r>
            <a:r>
              <a:rPr lang="zh-CN" altLang="zh-CN" sz="1200">
                <a:solidFill>
                  <a:srgbClr val="FFF2CC"/>
                </a:solidFill>
                <a:latin typeface="+mj-ea"/>
                <a:ea typeface="+mj-ea"/>
                <a:cs typeface="+mn-ea"/>
                <a:sym typeface="+mn-lt"/>
              </a:rPr>
              <a:t>党</a:t>
            </a:r>
            <a:r>
              <a:rPr lang="zh-CN" altLang="zh-CN" sz="1200" dirty="0">
                <a:solidFill>
                  <a:srgbClr val="FFF2CC"/>
                </a:solidFill>
                <a:latin typeface="+mj-ea"/>
                <a:ea typeface="+mj-ea"/>
                <a:cs typeface="+mn-ea"/>
                <a:sym typeface="+mn-lt"/>
              </a:rPr>
              <a:t>的上级组织要经常听取下级组织和党员群众的意见，及时解决他们提出的问题。党的下级组织既要向上级组织请示和报告工作，又要独立负责地解决自己职责范围内的问题。上下级组织之间要互通情报、互相支持和互相监督。党的各级组织要按规定实行党务公开，使党员对党内事务有更多的了解和参与。</a:t>
            </a:r>
          </a:p>
        </p:txBody>
      </p:sp>
      <p:sp>
        <p:nvSpPr>
          <p:cNvPr id="6" name="矩形 5"/>
          <p:cNvSpPr/>
          <p:nvPr/>
        </p:nvSpPr>
        <p:spPr>
          <a:xfrm>
            <a:off x="539551" y="3015330"/>
            <a:ext cx="4824536" cy="978729"/>
          </a:xfrm>
          <a:prstGeom prst="rect">
            <a:avLst/>
          </a:prstGeom>
          <a:solidFill>
            <a:srgbClr val="9B0D13"/>
          </a:solidFill>
          <a:ln>
            <a:noFill/>
          </a:ln>
        </p:spPr>
        <p:txBody>
          <a:bodyPr wrap="square">
            <a:spAutoFit/>
          </a:bodyPr>
          <a:lstStyle/>
          <a:p>
            <a:pPr algn="just">
              <a:lnSpc>
                <a:spcPct val="120000"/>
              </a:lnSpc>
            </a:pPr>
            <a:r>
              <a:rPr lang="zh-CN" altLang="en-US" sz="1200" b="1">
                <a:solidFill>
                  <a:srgbClr val="FFF2CC"/>
                </a:solidFill>
                <a:latin typeface="+mj-ea"/>
                <a:ea typeface="+mj-ea"/>
                <a:cs typeface="+mn-ea"/>
                <a:sym typeface="+mn-lt"/>
              </a:rPr>
              <a:t>五、</a:t>
            </a:r>
            <a:r>
              <a:rPr lang="zh-CN" altLang="zh-CN" sz="1200">
                <a:solidFill>
                  <a:srgbClr val="FFF2CC"/>
                </a:solidFill>
                <a:latin typeface="+mj-ea"/>
                <a:ea typeface="+mj-ea"/>
                <a:cs typeface="+mn-ea"/>
                <a:sym typeface="+mn-lt"/>
              </a:rPr>
              <a:t>党</a:t>
            </a:r>
            <a:r>
              <a:rPr lang="zh-CN" altLang="zh-CN" sz="1200" dirty="0">
                <a:solidFill>
                  <a:srgbClr val="FFF2CC"/>
                </a:solidFill>
                <a:latin typeface="+mj-ea"/>
                <a:ea typeface="+mj-ea"/>
                <a:cs typeface="+mn-ea"/>
                <a:sym typeface="+mn-lt"/>
              </a:rPr>
              <a:t>的各级委员会实行集体领导和个人分工负责相结合的制度。凡属重大问题都要按照集体领导、民主集中、个别酝酿、会议决定的原则，由党的委员会集体讨论，作出决定；委员会成员要根据集体的决定和分工，切实履行自己的职责。</a:t>
            </a:r>
          </a:p>
        </p:txBody>
      </p:sp>
      <p:sp>
        <p:nvSpPr>
          <p:cNvPr id="7" name="矩形 6"/>
          <p:cNvSpPr/>
          <p:nvPr/>
        </p:nvSpPr>
        <p:spPr>
          <a:xfrm>
            <a:off x="539551" y="4132406"/>
            <a:ext cx="4829827" cy="535531"/>
          </a:xfrm>
          <a:prstGeom prst="rect">
            <a:avLst/>
          </a:prstGeom>
          <a:solidFill>
            <a:srgbClr val="9B0D13"/>
          </a:solidFill>
          <a:ln>
            <a:noFill/>
          </a:ln>
        </p:spPr>
        <p:txBody>
          <a:bodyPr wrap="square">
            <a:spAutoFit/>
          </a:bodyPr>
          <a:lstStyle/>
          <a:p>
            <a:pPr algn="just">
              <a:lnSpc>
                <a:spcPct val="120000"/>
              </a:lnSpc>
            </a:pPr>
            <a:r>
              <a:rPr lang="zh-CN" altLang="en-US" sz="1200" b="1">
                <a:solidFill>
                  <a:srgbClr val="FFF2CC"/>
                </a:solidFill>
                <a:latin typeface="+mj-ea"/>
                <a:ea typeface="+mj-ea"/>
                <a:cs typeface="+mn-ea"/>
                <a:sym typeface="+mn-lt"/>
              </a:rPr>
              <a:t>六、</a:t>
            </a:r>
            <a:r>
              <a:rPr lang="zh-CN" altLang="zh-CN" sz="1200">
                <a:solidFill>
                  <a:srgbClr val="FFF2CC"/>
                </a:solidFill>
                <a:latin typeface="+mj-ea"/>
                <a:ea typeface="+mj-ea"/>
                <a:cs typeface="+mn-ea"/>
                <a:sym typeface="+mn-lt"/>
              </a:rPr>
              <a:t>党</a:t>
            </a:r>
            <a:r>
              <a:rPr lang="zh-CN" altLang="zh-CN" sz="1200" dirty="0">
                <a:solidFill>
                  <a:srgbClr val="FFF2CC"/>
                </a:solidFill>
                <a:latin typeface="+mj-ea"/>
                <a:ea typeface="+mj-ea"/>
                <a:cs typeface="+mn-ea"/>
                <a:sym typeface="+mn-lt"/>
              </a:rPr>
              <a:t>禁止任何形式的个人崇拜。要保证党的领导人的活动处于党和人民的监督之下，同时维护一切代表党和人民利益的领导人的威信。</a:t>
            </a:r>
          </a:p>
        </p:txBody>
      </p:sp>
      <p:sp>
        <p:nvSpPr>
          <p:cNvPr id="8" name="TextBox 22"/>
          <p:cNvSpPr txBox="1"/>
          <p:nvPr/>
        </p:nvSpPr>
        <p:spPr>
          <a:xfrm>
            <a:off x="5790002" y="2403634"/>
            <a:ext cx="2964597" cy="1200329"/>
          </a:xfrm>
          <a:prstGeom prst="rect">
            <a:avLst/>
          </a:prstGeom>
          <a:noFill/>
          <a:ln>
            <a:noFill/>
          </a:ln>
        </p:spPr>
        <p:txBody>
          <a:bodyPr wrap="square" rtlCol="0">
            <a:spAutoFit/>
          </a:bodyPr>
          <a:lstStyle/>
          <a:p>
            <a:pPr algn="ctr">
              <a:lnSpc>
                <a:spcPct val="120000"/>
              </a:lnSpc>
            </a:pPr>
            <a:r>
              <a:rPr lang="zh-CN" altLang="en-US" sz="3200" b="1" dirty="0">
                <a:solidFill>
                  <a:schemeClr val="accent1"/>
                </a:solidFill>
                <a:latin typeface="+mj-ea"/>
                <a:ea typeface="+mj-ea"/>
                <a:cs typeface="+mn-ea"/>
                <a:sym typeface="+mn-lt"/>
              </a:rPr>
              <a:t>民主集中制</a:t>
            </a:r>
            <a:endParaRPr lang="en-US" altLang="zh-CN" sz="3200" b="1" dirty="0">
              <a:solidFill>
                <a:schemeClr val="accent1"/>
              </a:solidFill>
              <a:latin typeface="+mj-ea"/>
              <a:ea typeface="+mj-ea"/>
              <a:cs typeface="+mn-ea"/>
              <a:sym typeface="+mn-lt"/>
            </a:endParaRPr>
          </a:p>
          <a:p>
            <a:pPr algn="ctr">
              <a:lnSpc>
                <a:spcPct val="120000"/>
              </a:lnSpc>
            </a:pPr>
            <a:r>
              <a:rPr lang="zh-CN" altLang="en-US" sz="2800" dirty="0">
                <a:solidFill>
                  <a:srgbClr val="360406"/>
                </a:solidFill>
                <a:latin typeface="+mj-ea"/>
                <a:ea typeface="+mj-ea"/>
                <a:cs typeface="+mn-ea"/>
                <a:sym typeface="+mn-lt"/>
              </a:rPr>
              <a:t>六项基本原则</a:t>
            </a:r>
          </a:p>
        </p:txBody>
      </p:sp>
      <p:sp>
        <p:nvSpPr>
          <p:cNvPr id="9" name="双括号 8"/>
          <p:cNvSpPr/>
          <p:nvPr/>
        </p:nvSpPr>
        <p:spPr>
          <a:xfrm>
            <a:off x="5724128" y="2067694"/>
            <a:ext cx="3096344" cy="1872208"/>
          </a:xfrm>
          <a:prstGeom prst="bracketPair">
            <a:avLst>
              <a:gd name="adj" fmla="val 12641"/>
            </a:avLst>
          </a:prstGeom>
          <a:ln w="19050">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par>
                          <p:cTn id="10" fill="hold">
                            <p:stCondLst>
                              <p:cond delay="500"/>
                            </p:stCondLst>
                            <p:childTnLst>
                              <p:par>
                                <p:cTn id="11" presetID="17" presetClass="entr" presetSubtype="10"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strVal val="#ppt_h"/>
                                          </p:val>
                                        </p:tav>
                                        <p:tav tm="100000">
                                          <p:val>
                                            <p:strVal val="#ppt_h"/>
                                          </p:val>
                                        </p:tav>
                                      </p:tavLst>
                                    </p:anim>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childTnLst>
                          </p:cTn>
                        </p:par>
                        <p:par>
                          <p:cTn id="25" fill="hold">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P spid="6" grpId="0" animBg="1"/>
      <p:bldP spid="7" grpId="0" animBg="1"/>
      <p:bldP spid="8" grpId="0"/>
      <p:bldP spid="9"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占位符 5"/>
          <p:cNvSpPr>
            <a:spLocks noGrp="1"/>
          </p:cNvSpPr>
          <p:nvPr>
            <p:ph type="body" sz="quarter" idx="4294967295"/>
          </p:nvPr>
        </p:nvSpPr>
        <p:spPr>
          <a:xfrm>
            <a:off x="0" y="3290948"/>
            <a:ext cx="9144000" cy="861774"/>
          </a:xfrm>
          <a:prstGeom prst="rect">
            <a:avLst/>
          </a:prstGeom>
        </p:spPr>
        <p:txBody>
          <a:bodyPr wrap="square">
            <a:spAutoFit/>
          </a:bodyPr>
          <a:lstStyle/>
          <a:p>
            <a:pPr marL="0" indent="0" algn="ctr">
              <a:buNone/>
            </a:pPr>
            <a:r>
              <a:rPr lang="zh-CN" altLang="en-US" sz="5000" b="1">
                <a:gradFill>
                  <a:gsLst>
                    <a:gs pos="27000">
                      <a:srgbClr val="FF0000"/>
                    </a:gs>
                    <a:gs pos="80000">
                      <a:srgbClr val="6D090E"/>
                    </a:gs>
                  </a:gsLst>
                  <a:lin ang="5400000" scaled="1"/>
                </a:gradFill>
                <a:latin typeface="+mj-ea"/>
                <a:ea typeface="+mj-ea"/>
              </a:rPr>
              <a:t>党的组织体系</a:t>
            </a:r>
          </a:p>
        </p:txBody>
      </p:sp>
      <p:sp>
        <p:nvSpPr>
          <p:cNvPr id="8" name="矩形 7"/>
          <p:cNvSpPr/>
          <p:nvPr/>
        </p:nvSpPr>
        <p:spPr>
          <a:xfrm>
            <a:off x="0" y="2859782"/>
            <a:ext cx="9144000" cy="400110"/>
          </a:xfrm>
          <a:prstGeom prst="rect">
            <a:avLst/>
          </a:prstGeom>
        </p:spPr>
        <p:txBody>
          <a:bodyPr wrap="square">
            <a:spAutoFit/>
          </a:bodyPr>
          <a:lstStyle/>
          <a:p>
            <a:pPr algn="ctr"/>
            <a:r>
              <a:rPr lang="zh-CN" altLang="en-US" sz="2000" b="1">
                <a:solidFill>
                  <a:srgbClr val="360406"/>
                </a:solidFill>
                <a:latin typeface="+mj-ea"/>
                <a:ea typeface="+mj-ea"/>
              </a:rPr>
              <a:t>第三章 第四章 第五章 第九章</a:t>
            </a:r>
            <a:endParaRPr lang="en-US" altLang="zh-CN" sz="2000" b="1">
              <a:solidFill>
                <a:srgbClr val="360406"/>
              </a:solidFill>
              <a:latin typeface="+mj-ea"/>
              <a:ea typeface="+mj-ea"/>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p:cTn id="13"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15"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8"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4294967295"/>
          </p:nvPr>
        </p:nvSpPr>
        <p:spPr>
          <a:xfrm>
            <a:off x="755576" y="292863"/>
            <a:ext cx="4577302" cy="584775"/>
          </a:xfrm>
          <a:prstGeom prst="rect">
            <a:avLst/>
          </a:prstGeom>
          <a:noFill/>
          <a:effectLst/>
        </p:spPr>
        <p:txBody>
          <a:bodyPr wrap="square" rtlCol="0">
            <a:spAutoFit/>
          </a:bodyPr>
          <a:lstStyle/>
          <a:p>
            <a:pPr marL="0" indent="0">
              <a:buNone/>
            </a:pPr>
            <a:r>
              <a:rPr lang="zh-CN" altLang="en-US" dirty="0">
                <a:gradFill>
                  <a:gsLst>
                    <a:gs pos="60000">
                      <a:srgbClr val="FCCE5A"/>
                    </a:gs>
                    <a:gs pos="30000">
                      <a:schemeClr val="bg1"/>
                    </a:gs>
                    <a:gs pos="87000">
                      <a:schemeClr val="bg1"/>
                    </a:gs>
                  </a:gsLst>
                  <a:lin ang="5400000" scaled="1"/>
                </a:gradFill>
                <a:effectLst>
                  <a:outerShdw blurRad="50800" dist="50800" dir="5400000" algn="ctr" rotWithShape="0">
                    <a:srgbClr val="800000"/>
                  </a:outerShdw>
                </a:effectLst>
                <a:latin typeface="+mj-ea"/>
                <a:ea typeface="+mj-ea"/>
                <a:cs typeface="+mn-ea"/>
                <a:sym typeface="+mn-lt"/>
              </a:rPr>
              <a:t>党的组织体系</a:t>
            </a:r>
          </a:p>
        </p:txBody>
      </p:sp>
      <p:grpSp>
        <p:nvGrpSpPr>
          <p:cNvPr id="4" name="组合 3"/>
          <p:cNvGrpSpPr/>
          <p:nvPr/>
        </p:nvGrpSpPr>
        <p:grpSpPr>
          <a:xfrm>
            <a:off x="827584" y="1779662"/>
            <a:ext cx="3816424" cy="2592288"/>
            <a:chOff x="827584" y="1779662"/>
            <a:chExt cx="3816424" cy="2592288"/>
          </a:xfrm>
        </p:grpSpPr>
        <p:sp>
          <p:nvSpPr>
            <p:cNvPr id="12" name="对角圆角矩形 11"/>
            <p:cNvSpPr/>
            <p:nvPr/>
          </p:nvSpPr>
          <p:spPr>
            <a:xfrm>
              <a:off x="827584" y="1779662"/>
              <a:ext cx="3816424" cy="2592288"/>
            </a:xfrm>
            <a:prstGeom prst="round2DiagRect">
              <a:avLst/>
            </a:prstGeom>
            <a:solidFill>
              <a:srgbClr val="36040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mj-ea"/>
                <a:ea typeface="+mj-ea"/>
              </a:endParaRPr>
            </a:p>
          </p:txBody>
        </p:sp>
        <p:sp>
          <p:nvSpPr>
            <p:cNvPr id="39" name="矩形 38"/>
            <p:cNvSpPr/>
            <p:nvPr/>
          </p:nvSpPr>
          <p:spPr>
            <a:xfrm>
              <a:off x="1259632" y="2139702"/>
              <a:ext cx="3096344" cy="2054409"/>
            </a:xfrm>
            <a:prstGeom prst="rect">
              <a:avLst/>
            </a:prstGeom>
          </p:spPr>
          <p:txBody>
            <a:bodyPr wrap="square">
              <a:spAutoFit/>
            </a:bodyPr>
            <a:lstStyle/>
            <a:p>
              <a:pPr>
                <a:lnSpc>
                  <a:spcPct val="150000"/>
                </a:lnSpc>
              </a:pPr>
              <a:r>
                <a:rPr lang="zh-CN" altLang="en-US" sz="2500" b="1">
                  <a:solidFill>
                    <a:srgbClr val="FFF2CC"/>
                  </a:solidFill>
                  <a:latin typeface="+mj-ea"/>
                  <a:ea typeface="+mj-ea"/>
                  <a:cs typeface="+mn-ea"/>
                  <a:sym typeface="+mn-lt"/>
                </a:rPr>
                <a:t>党的组织体系</a:t>
              </a:r>
              <a:endParaRPr lang="en-US" altLang="zh-CN" sz="2500" b="1">
                <a:solidFill>
                  <a:srgbClr val="FFF2CC"/>
                </a:solidFill>
                <a:latin typeface="+mj-ea"/>
                <a:ea typeface="+mj-ea"/>
                <a:cs typeface="+mn-ea"/>
                <a:sym typeface="+mn-lt"/>
              </a:endParaRPr>
            </a:p>
            <a:p>
              <a:pPr>
                <a:lnSpc>
                  <a:spcPct val="150000"/>
                </a:lnSpc>
              </a:pPr>
              <a:r>
                <a:rPr lang="zh-CN" altLang="en-US" sz="2000">
                  <a:solidFill>
                    <a:srgbClr val="FFF2CC"/>
                  </a:solidFill>
                  <a:latin typeface="+mj-ea"/>
                  <a:ea typeface="+mj-ea"/>
                  <a:cs typeface="+mn-ea"/>
                  <a:sym typeface="+mn-lt"/>
                </a:rPr>
                <a:t>包括</a:t>
              </a:r>
              <a:r>
                <a:rPr lang="zh-CN" altLang="en-US" sz="2000" dirty="0">
                  <a:solidFill>
                    <a:srgbClr val="FFF2CC"/>
                  </a:solidFill>
                  <a:latin typeface="+mj-ea"/>
                  <a:ea typeface="+mj-ea"/>
                  <a:cs typeface="+mn-ea"/>
                  <a:sym typeface="+mn-lt"/>
                </a:rPr>
                <a:t>党的中央组织、党的地方组织、党的基层组织和党组。</a:t>
              </a:r>
            </a:p>
          </p:txBody>
        </p:sp>
      </p:grpSp>
      <p:sp>
        <p:nvSpPr>
          <p:cNvPr id="2" name="矩形 1"/>
          <p:cNvSpPr/>
          <p:nvPr/>
        </p:nvSpPr>
        <p:spPr>
          <a:xfrm>
            <a:off x="5004049" y="1779662"/>
            <a:ext cx="3384376" cy="585216"/>
          </a:xfrm>
          <a:prstGeom prst="rect">
            <a:avLst/>
          </a:prstGeom>
          <a:solidFill>
            <a:srgbClr val="9B0D13"/>
          </a:solidFill>
        </p:spPr>
        <p:txBody>
          <a:bodyPr wrap="square" anchor="ctr">
            <a:spAutoFit/>
          </a:bodyPr>
          <a:lstStyle/>
          <a:p>
            <a:r>
              <a:rPr lang="zh-CN" altLang="zh-CN" sz="2000">
                <a:solidFill>
                  <a:srgbClr val="FFF2CC"/>
                </a:solidFill>
                <a:latin typeface="+mj-ea"/>
                <a:cs typeface="+mn-ea"/>
                <a:sym typeface="+mn-lt"/>
              </a:rPr>
              <a:t>第三章</a:t>
            </a:r>
            <a:r>
              <a:rPr lang="en-US" altLang="zh-CN" sz="2000">
                <a:solidFill>
                  <a:srgbClr val="FFF2CC"/>
                </a:solidFill>
                <a:latin typeface="+mj-ea"/>
                <a:cs typeface="+mn-ea"/>
                <a:sym typeface="+mn-lt"/>
              </a:rPr>
              <a:t>  </a:t>
            </a:r>
            <a:r>
              <a:rPr lang="zh-CN" altLang="zh-CN" sz="2000">
                <a:solidFill>
                  <a:srgbClr val="FFF2CC"/>
                </a:solidFill>
                <a:latin typeface="+mj-ea"/>
                <a:ea typeface="+mj-ea"/>
                <a:cs typeface="+mn-ea"/>
                <a:sym typeface="+mn-lt"/>
              </a:rPr>
              <a:t>党</a:t>
            </a:r>
            <a:r>
              <a:rPr lang="zh-CN" altLang="zh-CN" sz="2000" dirty="0">
                <a:solidFill>
                  <a:srgbClr val="FFF2CC"/>
                </a:solidFill>
                <a:latin typeface="+mj-ea"/>
                <a:ea typeface="+mj-ea"/>
                <a:cs typeface="+mn-ea"/>
                <a:sym typeface="+mn-lt"/>
              </a:rPr>
              <a:t>的中央组织</a:t>
            </a:r>
            <a:endParaRPr lang="zh-CN" altLang="en-US" sz="2000" dirty="0">
              <a:solidFill>
                <a:srgbClr val="FFF2CC"/>
              </a:solidFill>
              <a:latin typeface="+mj-ea"/>
              <a:ea typeface="+mj-ea"/>
              <a:cs typeface="+mn-ea"/>
              <a:sym typeface="+mn-lt"/>
            </a:endParaRPr>
          </a:p>
        </p:txBody>
      </p:sp>
      <p:sp>
        <p:nvSpPr>
          <p:cNvPr id="22" name="矩形 21"/>
          <p:cNvSpPr/>
          <p:nvPr/>
        </p:nvSpPr>
        <p:spPr>
          <a:xfrm>
            <a:off x="5004049" y="2451737"/>
            <a:ext cx="3384376" cy="585216"/>
          </a:xfrm>
          <a:prstGeom prst="rect">
            <a:avLst/>
          </a:prstGeom>
          <a:solidFill>
            <a:srgbClr val="9B0D13"/>
          </a:solidFill>
        </p:spPr>
        <p:txBody>
          <a:bodyPr wrap="square" anchor="ctr">
            <a:spAutoFit/>
          </a:bodyPr>
          <a:lstStyle/>
          <a:p>
            <a:r>
              <a:rPr lang="zh-CN" altLang="zh-CN" sz="2000">
                <a:solidFill>
                  <a:srgbClr val="FFF2CC"/>
                </a:solidFill>
                <a:latin typeface="+mj-ea"/>
                <a:cs typeface="+mn-ea"/>
                <a:sym typeface="+mn-lt"/>
              </a:rPr>
              <a:t>第</a:t>
            </a:r>
            <a:r>
              <a:rPr lang="zh-CN" altLang="en-US" sz="2000">
                <a:solidFill>
                  <a:srgbClr val="FFF2CC"/>
                </a:solidFill>
                <a:latin typeface="+mj-ea"/>
                <a:cs typeface="+mn-ea"/>
                <a:sym typeface="+mn-lt"/>
              </a:rPr>
              <a:t>四</a:t>
            </a:r>
            <a:r>
              <a:rPr lang="zh-CN" altLang="zh-CN" sz="2000">
                <a:solidFill>
                  <a:srgbClr val="FFF2CC"/>
                </a:solidFill>
                <a:latin typeface="+mj-ea"/>
                <a:cs typeface="+mn-ea"/>
                <a:sym typeface="+mn-lt"/>
              </a:rPr>
              <a:t>章</a:t>
            </a:r>
            <a:r>
              <a:rPr lang="en-US" altLang="zh-CN" sz="2000">
                <a:solidFill>
                  <a:srgbClr val="FFF2CC"/>
                </a:solidFill>
                <a:latin typeface="+mj-ea"/>
                <a:cs typeface="+mn-ea"/>
                <a:sym typeface="+mn-lt"/>
              </a:rPr>
              <a:t>  </a:t>
            </a:r>
            <a:r>
              <a:rPr lang="zh-CN" altLang="zh-CN" sz="2000">
                <a:solidFill>
                  <a:srgbClr val="FFF2CC"/>
                </a:solidFill>
                <a:latin typeface="+mj-ea"/>
                <a:ea typeface="+mj-ea"/>
                <a:cs typeface="+mn-ea"/>
                <a:sym typeface="+mn-lt"/>
              </a:rPr>
              <a:t>党</a:t>
            </a:r>
            <a:r>
              <a:rPr lang="zh-CN" altLang="zh-CN" sz="2000" dirty="0">
                <a:solidFill>
                  <a:srgbClr val="FFF2CC"/>
                </a:solidFill>
                <a:latin typeface="+mj-ea"/>
                <a:ea typeface="+mj-ea"/>
                <a:cs typeface="+mn-ea"/>
                <a:sym typeface="+mn-lt"/>
              </a:rPr>
              <a:t>的</a:t>
            </a:r>
            <a:r>
              <a:rPr lang="zh-CN" altLang="en-US" sz="2000" dirty="0">
                <a:solidFill>
                  <a:srgbClr val="FFF2CC"/>
                </a:solidFill>
                <a:latin typeface="+mj-ea"/>
                <a:ea typeface="+mj-ea"/>
                <a:cs typeface="+mn-ea"/>
                <a:sym typeface="+mn-lt"/>
              </a:rPr>
              <a:t>地方</a:t>
            </a:r>
            <a:r>
              <a:rPr lang="zh-CN" altLang="zh-CN" sz="2000" dirty="0">
                <a:solidFill>
                  <a:srgbClr val="FFF2CC"/>
                </a:solidFill>
                <a:latin typeface="+mj-ea"/>
                <a:ea typeface="+mj-ea"/>
                <a:cs typeface="+mn-ea"/>
                <a:sym typeface="+mn-lt"/>
              </a:rPr>
              <a:t>组织</a:t>
            </a:r>
            <a:endParaRPr lang="zh-CN" altLang="en-US" sz="2000" dirty="0">
              <a:solidFill>
                <a:srgbClr val="FFF2CC"/>
              </a:solidFill>
              <a:latin typeface="+mj-ea"/>
              <a:ea typeface="+mj-ea"/>
              <a:cs typeface="+mn-ea"/>
              <a:sym typeface="+mn-lt"/>
            </a:endParaRPr>
          </a:p>
        </p:txBody>
      </p:sp>
      <p:sp>
        <p:nvSpPr>
          <p:cNvPr id="23" name="矩形 22"/>
          <p:cNvSpPr/>
          <p:nvPr/>
        </p:nvSpPr>
        <p:spPr>
          <a:xfrm>
            <a:off x="5004049" y="3123812"/>
            <a:ext cx="3384376" cy="585216"/>
          </a:xfrm>
          <a:prstGeom prst="rect">
            <a:avLst/>
          </a:prstGeom>
          <a:solidFill>
            <a:srgbClr val="9B0D13"/>
          </a:solidFill>
        </p:spPr>
        <p:txBody>
          <a:bodyPr wrap="square" anchor="ctr">
            <a:spAutoFit/>
          </a:bodyPr>
          <a:lstStyle/>
          <a:p>
            <a:r>
              <a:rPr lang="zh-CN" altLang="zh-CN" sz="2000">
                <a:solidFill>
                  <a:srgbClr val="FFF2CC"/>
                </a:solidFill>
                <a:latin typeface="+mj-ea"/>
                <a:cs typeface="+mn-ea"/>
                <a:sym typeface="+mn-lt"/>
              </a:rPr>
              <a:t>第</a:t>
            </a:r>
            <a:r>
              <a:rPr lang="zh-CN" altLang="en-US" sz="2000">
                <a:solidFill>
                  <a:srgbClr val="FFF2CC"/>
                </a:solidFill>
                <a:latin typeface="+mj-ea"/>
                <a:cs typeface="+mn-ea"/>
                <a:sym typeface="+mn-lt"/>
              </a:rPr>
              <a:t>五</a:t>
            </a:r>
            <a:r>
              <a:rPr lang="zh-CN" altLang="zh-CN" sz="2000">
                <a:solidFill>
                  <a:srgbClr val="FFF2CC"/>
                </a:solidFill>
                <a:latin typeface="+mj-ea"/>
                <a:cs typeface="+mn-ea"/>
                <a:sym typeface="+mn-lt"/>
              </a:rPr>
              <a:t>章</a:t>
            </a:r>
            <a:r>
              <a:rPr lang="en-US" altLang="zh-CN" sz="2000">
                <a:solidFill>
                  <a:srgbClr val="FFF2CC"/>
                </a:solidFill>
                <a:latin typeface="+mj-ea"/>
                <a:cs typeface="+mn-ea"/>
                <a:sym typeface="+mn-lt"/>
              </a:rPr>
              <a:t>  </a:t>
            </a:r>
            <a:r>
              <a:rPr lang="zh-CN" altLang="zh-CN" sz="2000">
                <a:solidFill>
                  <a:srgbClr val="FFF2CC"/>
                </a:solidFill>
                <a:latin typeface="+mj-ea"/>
                <a:ea typeface="+mj-ea"/>
                <a:cs typeface="+mn-ea"/>
                <a:sym typeface="+mn-lt"/>
              </a:rPr>
              <a:t>党</a:t>
            </a:r>
            <a:r>
              <a:rPr lang="zh-CN" altLang="zh-CN" sz="2000" dirty="0">
                <a:solidFill>
                  <a:srgbClr val="FFF2CC"/>
                </a:solidFill>
                <a:latin typeface="+mj-ea"/>
                <a:ea typeface="+mj-ea"/>
                <a:cs typeface="+mn-ea"/>
                <a:sym typeface="+mn-lt"/>
              </a:rPr>
              <a:t>的</a:t>
            </a:r>
            <a:r>
              <a:rPr lang="zh-CN" altLang="en-US" sz="2000" dirty="0">
                <a:solidFill>
                  <a:srgbClr val="FFF2CC"/>
                </a:solidFill>
                <a:latin typeface="+mj-ea"/>
                <a:ea typeface="+mj-ea"/>
                <a:cs typeface="+mn-ea"/>
                <a:sym typeface="+mn-lt"/>
              </a:rPr>
              <a:t>基层</a:t>
            </a:r>
            <a:r>
              <a:rPr lang="zh-CN" altLang="zh-CN" sz="2000" dirty="0">
                <a:solidFill>
                  <a:srgbClr val="FFF2CC"/>
                </a:solidFill>
                <a:latin typeface="+mj-ea"/>
                <a:ea typeface="+mj-ea"/>
                <a:cs typeface="+mn-ea"/>
                <a:sym typeface="+mn-lt"/>
              </a:rPr>
              <a:t>组织</a:t>
            </a:r>
            <a:endParaRPr lang="zh-CN" altLang="en-US" sz="2000" dirty="0">
              <a:solidFill>
                <a:srgbClr val="FFF2CC"/>
              </a:solidFill>
              <a:latin typeface="+mj-ea"/>
              <a:ea typeface="+mj-ea"/>
              <a:cs typeface="+mn-ea"/>
              <a:sym typeface="+mn-lt"/>
            </a:endParaRPr>
          </a:p>
        </p:txBody>
      </p:sp>
      <p:sp>
        <p:nvSpPr>
          <p:cNvPr id="25" name="矩形 24"/>
          <p:cNvSpPr/>
          <p:nvPr/>
        </p:nvSpPr>
        <p:spPr>
          <a:xfrm>
            <a:off x="5004049" y="3795886"/>
            <a:ext cx="3384376" cy="585216"/>
          </a:xfrm>
          <a:prstGeom prst="rect">
            <a:avLst/>
          </a:prstGeom>
          <a:solidFill>
            <a:srgbClr val="9B0D13"/>
          </a:solidFill>
        </p:spPr>
        <p:txBody>
          <a:bodyPr wrap="square" anchor="ctr">
            <a:spAutoFit/>
          </a:bodyPr>
          <a:lstStyle/>
          <a:p>
            <a:r>
              <a:rPr lang="zh-CN" altLang="zh-CN" sz="2000">
                <a:solidFill>
                  <a:srgbClr val="FFF2CC"/>
                </a:solidFill>
                <a:latin typeface="+mj-ea"/>
                <a:cs typeface="+mn-ea"/>
                <a:sym typeface="+mn-lt"/>
              </a:rPr>
              <a:t>第</a:t>
            </a:r>
            <a:r>
              <a:rPr lang="zh-CN" altLang="en-US" sz="2000">
                <a:solidFill>
                  <a:srgbClr val="FFF2CC"/>
                </a:solidFill>
                <a:latin typeface="+mj-ea"/>
                <a:cs typeface="+mn-ea"/>
                <a:sym typeface="+mn-lt"/>
              </a:rPr>
              <a:t>九</a:t>
            </a:r>
            <a:r>
              <a:rPr lang="zh-CN" altLang="zh-CN" sz="2000">
                <a:solidFill>
                  <a:srgbClr val="FFF2CC"/>
                </a:solidFill>
                <a:latin typeface="+mj-ea"/>
                <a:cs typeface="+mn-ea"/>
                <a:sym typeface="+mn-lt"/>
              </a:rPr>
              <a:t>章</a:t>
            </a:r>
            <a:r>
              <a:rPr lang="en-US" altLang="zh-CN" sz="2000">
                <a:solidFill>
                  <a:srgbClr val="FFF2CC"/>
                </a:solidFill>
                <a:latin typeface="+mj-ea"/>
                <a:cs typeface="+mn-ea"/>
                <a:sym typeface="+mn-lt"/>
              </a:rPr>
              <a:t>  </a:t>
            </a:r>
            <a:r>
              <a:rPr lang="zh-CN" altLang="en-US" sz="2000">
                <a:solidFill>
                  <a:srgbClr val="FFF2CC"/>
                </a:solidFill>
                <a:latin typeface="+mj-ea"/>
                <a:ea typeface="+mj-ea"/>
                <a:cs typeface="+mn-ea"/>
                <a:sym typeface="+mn-lt"/>
              </a:rPr>
              <a:t>党组</a:t>
            </a:r>
            <a:endParaRPr lang="zh-CN" altLang="en-US" sz="2000" dirty="0">
              <a:solidFill>
                <a:srgbClr val="FFF2CC"/>
              </a:solidFill>
              <a:latin typeface="+mj-ea"/>
              <a:ea typeface="+mj-ea"/>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par>
                          <p:cTn id="10" fill="hold">
                            <p:stCondLst>
                              <p:cond delay="500"/>
                            </p:stCondLst>
                            <p:childTnLst>
                              <p:par>
                                <p:cTn id="11" presetID="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0-#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2" presetClass="entr" presetSubtype="2"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1+#ppt_w/2"/>
                                          </p:val>
                                        </p:tav>
                                        <p:tav tm="100000">
                                          <p:val>
                                            <p:strVal val="#ppt_x"/>
                                          </p:val>
                                        </p:tav>
                                      </p:tavLst>
                                    </p:anim>
                                    <p:anim calcmode="lin" valueType="num">
                                      <p:cBhvr additive="base">
                                        <p:cTn id="19" dur="500" fill="hold"/>
                                        <p:tgtEl>
                                          <p:spTgt spid="2"/>
                                        </p:tgtEl>
                                        <p:attrNameLst>
                                          <p:attrName>ppt_y</p:attrName>
                                        </p:attrNameLst>
                                      </p:cBhvr>
                                      <p:tavLst>
                                        <p:tav tm="0">
                                          <p:val>
                                            <p:strVal val="#ppt_y"/>
                                          </p:val>
                                        </p:tav>
                                        <p:tav tm="100000">
                                          <p:val>
                                            <p:strVal val="#ppt_y"/>
                                          </p:val>
                                        </p:tav>
                                      </p:tavLst>
                                    </p:anim>
                                  </p:childTnLst>
                                </p:cTn>
                              </p:par>
                            </p:childTnLst>
                          </p:cTn>
                        </p:par>
                        <p:par>
                          <p:cTn id="20" fill="hold">
                            <p:stCondLst>
                              <p:cond delay="1500"/>
                            </p:stCondLst>
                            <p:childTnLst>
                              <p:par>
                                <p:cTn id="21" presetID="2" presetClass="entr" presetSubtype="2"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additive="base">
                                        <p:cTn id="23" dur="500" fill="hold"/>
                                        <p:tgtEl>
                                          <p:spTgt spid="22"/>
                                        </p:tgtEl>
                                        <p:attrNameLst>
                                          <p:attrName>ppt_x</p:attrName>
                                        </p:attrNameLst>
                                      </p:cBhvr>
                                      <p:tavLst>
                                        <p:tav tm="0">
                                          <p:val>
                                            <p:strVal val="1+#ppt_w/2"/>
                                          </p:val>
                                        </p:tav>
                                        <p:tav tm="100000">
                                          <p:val>
                                            <p:strVal val="#ppt_x"/>
                                          </p:val>
                                        </p:tav>
                                      </p:tavLst>
                                    </p:anim>
                                    <p:anim calcmode="lin" valueType="num">
                                      <p:cBhvr additive="base">
                                        <p:cTn id="24" dur="500" fill="hold"/>
                                        <p:tgtEl>
                                          <p:spTgt spid="22"/>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2" presetClass="entr" presetSubtype="2" fill="hold" grpId="0"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500" fill="hold"/>
                                        <p:tgtEl>
                                          <p:spTgt spid="23"/>
                                        </p:tgtEl>
                                        <p:attrNameLst>
                                          <p:attrName>ppt_x</p:attrName>
                                        </p:attrNameLst>
                                      </p:cBhvr>
                                      <p:tavLst>
                                        <p:tav tm="0">
                                          <p:val>
                                            <p:strVal val="1+#ppt_w/2"/>
                                          </p:val>
                                        </p:tav>
                                        <p:tav tm="100000">
                                          <p:val>
                                            <p:strVal val="#ppt_x"/>
                                          </p:val>
                                        </p:tav>
                                      </p:tavLst>
                                    </p:anim>
                                    <p:anim calcmode="lin" valueType="num">
                                      <p:cBhvr additive="base">
                                        <p:cTn id="29" dur="500" fill="hold"/>
                                        <p:tgtEl>
                                          <p:spTgt spid="23"/>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25"/>
                                        </p:tgtEl>
                                        <p:attrNameLst>
                                          <p:attrName>style.visibility</p:attrName>
                                        </p:attrNameLst>
                                      </p:cBhvr>
                                      <p:to>
                                        <p:strVal val="visible"/>
                                      </p:to>
                                    </p:set>
                                    <p:anim calcmode="lin" valueType="num">
                                      <p:cBhvr additive="base">
                                        <p:cTn id="33" dur="500" fill="hold"/>
                                        <p:tgtEl>
                                          <p:spTgt spid="25"/>
                                        </p:tgtEl>
                                        <p:attrNameLst>
                                          <p:attrName>ppt_x</p:attrName>
                                        </p:attrNameLst>
                                      </p:cBhvr>
                                      <p:tavLst>
                                        <p:tav tm="0">
                                          <p:val>
                                            <p:strVal val="1+#ppt_w/2"/>
                                          </p:val>
                                        </p:tav>
                                        <p:tav tm="100000">
                                          <p:val>
                                            <p:strVal val="#ppt_x"/>
                                          </p:val>
                                        </p:tav>
                                      </p:tavLst>
                                    </p:anim>
                                    <p:anim calcmode="lin" valueType="num">
                                      <p:cBhvr additive="base">
                                        <p:cTn id="34" dur="5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animBg="1"/>
      <p:bldP spid="22" grpId="0" animBg="1"/>
      <p:bldP spid="23" grpId="0" animBg="1"/>
      <p:bldP spid="25"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4294967295"/>
          </p:nvPr>
        </p:nvSpPr>
        <p:spPr>
          <a:xfrm>
            <a:off x="755576" y="292863"/>
            <a:ext cx="4577302" cy="584775"/>
          </a:xfrm>
          <a:prstGeom prst="rect">
            <a:avLst/>
          </a:prstGeom>
          <a:noFill/>
          <a:effectLst/>
        </p:spPr>
        <p:txBody>
          <a:bodyPr wrap="square" rtlCol="0">
            <a:spAutoFit/>
          </a:bodyPr>
          <a:lstStyle/>
          <a:p>
            <a:pPr marL="0" indent="0">
              <a:buNone/>
            </a:pPr>
            <a:r>
              <a:rPr lang="zh-CN" altLang="en-US" dirty="0">
                <a:gradFill>
                  <a:gsLst>
                    <a:gs pos="60000">
                      <a:srgbClr val="FCCE5A"/>
                    </a:gs>
                    <a:gs pos="30000">
                      <a:schemeClr val="bg1"/>
                    </a:gs>
                    <a:gs pos="87000">
                      <a:schemeClr val="bg1"/>
                    </a:gs>
                  </a:gsLst>
                  <a:lin ang="5400000" scaled="1"/>
                </a:gradFill>
                <a:effectLst>
                  <a:outerShdw blurRad="50800" dist="50800" dir="5400000" algn="ctr" rotWithShape="0">
                    <a:srgbClr val="800000"/>
                  </a:outerShdw>
                </a:effectLst>
                <a:latin typeface="+mj-ea"/>
                <a:ea typeface="+mj-ea"/>
                <a:cs typeface="+mn-ea"/>
                <a:sym typeface="+mn-lt"/>
              </a:rPr>
              <a:t>第三章：党的中央组织</a:t>
            </a:r>
          </a:p>
        </p:txBody>
      </p:sp>
      <p:grpSp>
        <p:nvGrpSpPr>
          <p:cNvPr id="9" name="组合 8"/>
          <p:cNvGrpSpPr/>
          <p:nvPr/>
        </p:nvGrpSpPr>
        <p:grpSpPr>
          <a:xfrm>
            <a:off x="827584" y="1563638"/>
            <a:ext cx="3600400" cy="3024336"/>
            <a:chOff x="827584" y="1563638"/>
            <a:chExt cx="3600400" cy="3024336"/>
          </a:xfrm>
        </p:grpSpPr>
        <p:sp>
          <p:nvSpPr>
            <p:cNvPr id="2" name="剪去单角的矩形 1"/>
            <p:cNvSpPr/>
            <p:nvPr/>
          </p:nvSpPr>
          <p:spPr>
            <a:xfrm>
              <a:off x="827584" y="1563638"/>
              <a:ext cx="3600400" cy="3024336"/>
            </a:xfrm>
            <a:prstGeom prst="snip1Rect">
              <a:avLst/>
            </a:prstGeom>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mj-ea"/>
                <a:ea typeface="+mj-ea"/>
              </a:endParaRPr>
            </a:p>
          </p:txBody>
        </p:sp>
        <p:sp>
          <p:nvSpPr>
            <p:cNvPr id="39" name="矩形 38"/>
            <p:cNvSpPr/>
            <p:nvPr/>
          </p:nvSpPr>
          <p:spPr>
            <a:xfrm>
              <a:off x="971600" y="1995686"/>
              <a:ext cx="3096344" cy="2215991"/>
            </a:xfrm>
            <a:prstGeom prst="rect">
              <a:avLst/>
            </a:prstGeom>
          </p:spPr>
          <p:txBody>
            <a:bodyPr wrap="square">
              <a:spAutoFit/>
            </a:bodyPr>
            <a:lstStyle/>
            <a:p>
              <a:pPr>
                <a:lnSpc>
                  <a:spcPct val="150000"/>
                </a:lnSpc>
              </a:pPr>
              <a:r>
                <a:rPr lang="zh-CN" altLang="en-US" sz="2000" b="1">
                  <a:solidFill>
                    <a:srgbClr val="FFF2CC"/>
                  </a:solidFill>
                  <a:latin typeface="+mj-ea"/>
                  <a:ea typeface="+mj-ea"/>
                  <a:cs typeface="+mn-ea"/>
                  <a:sym typeface="+mn-lt"/>
                </a:rPr>
                <a:t>党</a:t>
              </a:r>
              <a:r>
                <a:rPr lang="zh-CN" altLang="en-US" sz="2000" b="1" dirty="0">
                  <a:solidFill>
                    <a:srgbClr val="FFF2CC"/>
                  </a:solidFill>
                  <a:latin typeface="+mj-ea"/>
                  <a:ea typeface="+mj-ea"/>
                  <a:cs typeface="+mn-ea"/>
                  <a:sym typeface="+mn-lt"/>
                </a:rPr>
                <a:t>的</a:t>
              </a:r>
              <a:r>
                <a:rPr lang="zh-CN" altLang="en-US" sz="2000" b="1">
                  <a:solidFill>
                    <a:srgbClr val="FFF2CC"/>
                  </a:solidFill>
                  <a:latin typeface="+mj-ea"/>
                  <a:ea typeface="+mj-ea"/>
                  <a:cs typeface="+mn-ea"/>
                  <a:sym typeface="+mn-lt"/>
                </a:rPr>
                <a:t>中央组织</a:t>
              </a:r>
              <a:endParaRPr lang="en-US" altLang="zh-CN" sz="2000" b="1">
                <a:solidFill>
                  <a:srgbClr val="FFF2CC"/>
                </a:solidFill>
                <a:latin typeface="+mj-ea"/>
                <a:ea typeface="+mj-ea"/>
                <a:cs typeface="+mn-ea"/>
                <a:sym typeface="+mn-lt"/>
              </a:endParaRPr>
            </a:p>
            <a:p>
              <a:pPr>
                <a:lnSpc>
                  <a:spcPct val="150000"/>
                </a:lnSpc>
              </a:pPr>
              <a:r>
                <a:rPr lang="zh-CN" altLang="en-US" sz="1200">
                  <a:solidFill>
                    <a:srgbClr val="FFF2CC"/>
                  </a:solidFill>
                  <a:latin typeface="+mj-ea"/>
                  <a:ea typeface="+mj-ea"/>
                  <a:cs typeface="+mn-ea"/>
                  <a:sym typeface="+mn-lt"/>
                </a:rPr>
                <a:t>是</a:t>
              </a:r>
              <a:r>
                <a:rPr lang="zh-CN" altLang="en-US" sz="1200" dirty="0">
                  <a:solidFill>
                    <a:srgbClr val="FFF2CC"/>
                  </a:solidFill>
                  <a:latin typeface="+mj-ea"/>
                  <a:ea typeface="+mj-ea"/>
                  <a:cs typeface="+mn-ea"/>
                  <a:sym typeface="+mn-lt"/>
                </a:rPr>
                <a:t>指党的全国代表大会和它产生的中央委员会、中央纪律检查委员会；由中央委员会全体会议选举产生的中央政治局、中央政治局常务委员会；由中央委员会决定的中央军事委员会，以及由中央政治局常务委员会提名、中央委员会全体会议通过的中央书记处</a:t>
              </a:r>
            </a:p>
          </p:txBody>
        </p:sp>
      </p:grpSp>
      <p:grpSp>
        <p:nvGrpSpPr>
          <p:cNvPr id="5" name="组合 4"/>
          <p:cNvGrpSpPr/>
          <p:nvPr/>
        </p:nvGrpSpPr>
        <p:grpSpPr>
          <a:xfrm>
            <a:off x="5004048" y="1635646"/>
            <a:ext cx="3458214" cy="2848162"/>
            <a:chOff x="5148064" y="1595796"/>
            <a:chExt cx="3732745" cy="3074264"/>
          </a:xfrm>
        </p:grpSpPr>
        <p:sp>
          <p:nvSpPr>
            <p:cNvPr id="4" name="矩形 3"/>
            <p:cNvSpPr/>
            <p:nvPr/>
          </p:nvSpPr>
          <p:spPr>
            <a:xfrm>
              <a:off x="5148064" y="1595796"/>
              <a:ext cx="3732744" cy="360000"/>
            </a:xfrm>
            <a:prstGeom prst="rect">
              <a:avLst/>
            </a:prstGeom>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sz="1600" dirty="0">
                  <a:solidFill>
                    <a:srgbClr val="FFF2CC"/>
                  </a:solidFill>
                  <a:latin typeface="+mj-ea"/>
                  <a:ea typeface="+mj-ea"/>
                  <a:cs typeface="+mn-ea"/>
                  <a:sym typeface="+mn-lt"/>
                </a:rPr>
                <a:t>党的全国代表大会</a:t>
              </a:r>
              <a:endParaRPr lang="zh-CN" altLang="en-US" sz="1600" dirty="0">
                <a:solidFill>
                  <a:srgbClr val="FFF2CC"/>
                </a:solidFill>
                <a:latin typeface="+mj-ea"/>
                <a:ea typeface="+mj-ea"/>
                <a:cs typeface="+mn-ea"/>
                <a:sym typeface="+mn-lt"/>
              </a:endParaRPr>
            </a:p>
          </p:txBody>
        </p:sp>
        <p:sp>
          <p:nvSpPr>
            <p:cNvPr id="24" name="矩形 23"/>
            <p:cNvSpPr/>
            <p:nvPr/>
          </p:nvSpPr>
          <p:spPr>
            <a:xfrm>
              <a:off x="5724127" y="2048173"/>
              <a:ext cx="3156681" cy="360000"/>
            </a:xfrm>
            <a:prstGeom prst="rect">
              <a:avLst/>
            </a:prstGeom>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rgbClr val="FFF2CC"/>
                  </a:solidFill>
                  <a:latin typeface="+mj-ea"/>
                  <a:ea typeface="+mj-ea"/>
                  <a:cs typeface="+mn-ea"/>
                  <a:sym typeface="+mn-lt"/>
                </a:rPr>
                <a:t>党的中央委员会</a:t>
              </a:r>
            </a:p>
          </p:txBody>
        </p:sp>
        <p:sp>
          <p:nvSpPr>
            <p:cNvPr id="40" name="矩形 39"/>
            <p:cNvSpPr/>
            <p:nvPr/>
          </p:nvSpPr>
          <p:spPr>
            <a:xfrm>
              <a:off x="6300191" y="3857681"/>
              <a:ext cx="2580617" cy="360000"/>
            </a:xfrm>
            <a:prstGeom prst="rect">
              <a:avLst/>
            </a:prstGeom>
            <a:solidFill>
              <a:srgbClr val="9B0D1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rgbClr val="FFF2CC"/>
                  </a:solidFill>
                  <a:latin typeface="+mj-ea"/>
                  <a:ea typeface="+mj-ea"/>
                  <a:cs typeface="+mn-ea"/>
                  <a:sym typeface="+mn-lt"/>
                </a:rPr>
                <a:t>中央军事委员会</a:t>
              </a:r>
            </a:p>
          </p:txBody>
        </p:sp>
        <p:sp>
          <p:nvSpPr>
            <p:cNvPr id="81" name="矩形 80"/>
            <p:cNvSpPr/>
            <p:nvPr/>
          </p:nvSpPr>
          <p:spPr>
            <a:xfrm>
              <a:off x="5724127" y="4310060"/>
              <a:ext cx="3156681" cy="360000"/>
            </a:xfrm>
            <a:prstGeom prst="rect">
              <a:avLst/>
            </a:prstGeom>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rgbClr val="FFF2CC"/>
                  </a:solidFill>
                  <a:latin typeface="+mj-ea"/>
                  <a:ea typeface="+mj-ea"/>
                  <a:cs typeface="+mn-ea"/>
                  <a:sym typeface="+mn-lt"/>
                </a:rPr>
                <a:t>中央纪律检查委员会</a:t>
              </a:r>
            </a:p>
          </p:txBody>
        </p:sp>
        <p:cxnSp>
          <p:nvCxnSpPr>
            <p:cNvPr id="85" name="直接连接符 84"/>
            <p:cNvCxnSpPr/>
            <p:nvPr/>
          </p:nvCxnSpPr>
          <p:spPr>
            <a:xfrm>
              <a:off x="5292080" y="2228173"/>
              <a:ext cx="0" cy="2247623"/>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87" name="直接连接符 86"/>
            <p:cNvCxnSpPr/>
            <p:nvPr/>
          </p:nvCxnSpPr>
          <p:spPr>
            <a:xfrm>
              <a:off x="5292080" y="2228173"/>
              <a:ext cx="432000" cy="0"/>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88" name="直接连接符 87"/>
            <p:cNvCxnSpPr/>
            <p:nvPr/>
          </p:nvCxnSpPr>
          <p:spPr>
            <a:xfrm>
              <a:off x="5292080" y="4490060"/>
              <a:ext cx="432000" cy="0"/>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89" name="直接连接符 88"/>
            <p:cNvCxnSpPr/>
            <p:nvPr/>
          </p:nvCxnSpPr>
          <p:spPr>
            <a:xfrm>
              <a:off x="5940152" y="2382264"/>
              <a:ext cx="0" cy="762447"/>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92" name="直接连接符 91"/>
            <p:cNvCxnSpPr/>
            <p:nvPr/>
          </p:nvCxnSpPr>
          <p:spPr>
            <a:xfrm>
              <a:off x="5940152" y="4037681"/>
              <a:ext cx="360000" cy="0"/>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94" name="肘形连接符 93"/>
            <p:cNvCxnSpPr>
              <a:stCxn id="83" idx="1"/>
              <a:endCxn id="28" idx="1"/>
            </p:cNvCxnSpPr>
            <p:nvPr/>
          </p:nvCxnSpPr>
          <p:spPr>
            <a:xfrm rot="10800000" flipH="1" flipV="1">
              <a:off x="6300190" y="2680550"/>
              <a:ext cx="1" cy="904754"/>
            </a:xfrm>
            <a:prstGeom prst="bentConnector3">
              <a:avLst>
                <a:gd name="adj1" fmla="val -22860000000"/>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95" name="直接连接符 94"/>
            <p:cNvCxnSpPr/>
            <p:nvPr/>
          </p:nvCxnSpPr>
          <p:spPr>
            <a:xfrm>
              <a:off x="5940152" y="3144711"/>
              <a:ext cx="144000" cy="0"/>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grpSp>
          <p:nvGrpSpPr>
            <p:cNvPr id="8" name="组合 7"/>
            <p:cNvGrpSpPr/>
            <p:nvPr/>
          </p:nvGrpSpPr>
          <p:grpSpPr>
            <a:xfrm>
              <a:off x="6300191" y="2500550"/>
              <a:ext cx="2580618" cy="1264754"/>
              <a:chOff x="6300191" y="2500550"/>
              <a:chExt cx="2580618" cy="1264754"/>
            </a:xfrm>
          </p:grpSpPr>
          <p:sp>
            <p:nvSpPr>
              <p:cNvPr id="26" name="矩形 25"/>
              <p:cNvSpPr/>
              <p:nvPr/>
            </p:nvSpPr>
            <p:spPr>
              <a:xfrm>
                <a:off x="6300192" y="2952927"/>
                <a:ext cx="1613494" cy="360000"/>
              </a:xfrm>
              <a:prstGeom prst="rect">
                <a:avLst/>
              </a:prstGeom>
              <a:solidFill>
                <a:srgbClr val="9B0D1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solidFill>
                      <a:srgbClr val="FFF2CC"/>
                    </a:solidFill>
                    <a:latin typeface="+mj-ea"/>
                    <a:ea typeface="+mj-ea"/>
                    <a:cs typeface="+mn-ea"/>
                    <a:sym typeface="+mn-lt"/>
                  </a:rPr>
                  <a:t>中央政治局常委会</a:t>
                </a:r>
              </a:p>
            </p:txBody>
          </p:sp>
          <p:sp>
            <p:nvSpPr>
              <p:cNvPr id="28" name="矩形 27"/>
              <p:cNvSpPr/>
              <p:nvPr/>
            </p:nvSpPr>
            <p:spPr>
              <a:xfrm>
                <a:off x="6300192" y="3405304"/>
                <a:ext cx="1613494" cy="360000"/>
              </a:xfrm>
              <a:prstGeom prst="rect">
                <a:avLst/>
              </a:prstGeom>
              <a:solidFill>
                <a:srgbClr val="9B0D1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rgbClr val="FFF2CC"/>
                    </a:solidFill>
                    <a:latin typeface="+mj-ea"/>
                    <a:ea typeface="+mj-ea"/>
                    <a:cs typeface="+mn-ea"/>
                    <a:sym typeface="+mn-lt"/>
                  </a:rPr>
                  <a:t>中央政治局</a:t>
                </a:r>
              </a:p>
            </p:txBody>
          </p:sp>
          <p:sp>
            <p:nvSpPr>
              <p:cNvPr id="83" name="矩形 82"/>
              <p:cNvSpPr/>
              <p:nvPr/>
            </p:nvSpPr>
            <p:spPr>
              <a:xfrm>
                <a:off x="6300191" y="2500550"/>
                <a:ext cx="2580617" cy="360000"/>
              </a:xfrm>
              <a:prstGeom prst="rect">
                <a:avLst/>
              </a:prstGeom>
              <a:solidFill>
                <a:srgbClr val="9B0D1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rgbClr val="FFF2CC"/>
                    </a:solidFill>
                    <a:latin typeface="+mj-ea"/>
                    <a:ea typeface="+mj-ea"/>
                    <a:cs typeface="+mn-ea"/>
                    <a:sym typeface="+mn-lt"/>
                  </a:rPr>
                  <a:t>总书记</a:t>
                </a:r>
              </a:p>
            </p:txBody>
          </p:sp>
          <p:sp>
            <p:nvSpPr>
              <p:cNvPr id="97" name="矩形 96"/>
              <p:cNvSpPr/>
              <p:nvPr/>
            </p:nvSpPr>
            <p:spPr>
              <a:xfrm>
                <a:off x="8043241" y="2952926"/>
                <a:ext cx="837568" cy="812377"/>
              </a:xfrm>
              <a:prstGeom prst="rect">
                <a:avLst/>
              </a:prstGeom>
              <a:solidFill>
                <a:srgbClr val="9B0D1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100" dirty="0">
                    <a:solidFill>
                      <a:srgbClr val="FFF2CC"/>
                    </a:solidFill>
                    <a:latin typeface="+mj-ea"/>
                    <a:ea typeface="+mj-ea"/>
                    <a:cs typeface="+mn-ea"/>
                    <a:sym typeface="+mn-lt"/>
                  </a:rPr>
                  <a:t>办事机构</a:t>
                </a:r>
                <a:endParaRPr lang="en-US" altLang="zh-CN" sz="1100" dirty="0">
                  <a:solidFill>
                    <a:srgbClr val="FFF2CC"/>
                  </a:solidFill>
                  <a:latin typeface="+mj-ea"/>
                  <a:ea typeface="+mj-ea"/>
                  <a:cs typeface="+mn-ea"/>
                  <a:sym typeface="+mn-lt"/>
                </a:endParaRPr>
              </a:p>
              <a:p>
                <a:pPr algn="ctr"/>
                <a:r>
                  <a:rPr lang="zh-CN" altLang="en-US" sz="1100" dirty="0">
                    <a:solidFill>
                      <a:srgbClr val="FFF2CC"/>
                    </a:solidFill>
                    <a:latin typeface="+mj-ea"/>
                    <a:ea typeface="+mj-ea"/>
                    <a:cs typeface="+mn-ea"/>
                    <a:sym typeface="+mn-lt"/>
                  </a:rPr>
                  <a:t>中央</a:t>
                </a:r>
                <a:endParaRPr lang="en-US" altLang="zh-CN" sz="1100" dirty="0">
                  <a:solidFill>
                    <a:srgbClr val="FFF2CC"/>
                  </a:solidFill>
                  <a:latin typeface="+mj-ea"/>
                  <a:ea typeface="+mj-ea"/>
                  <a:cs typeface="+mn-ea"/>
                  <a:sym typeface="+mn-lt"/>
                </a:endParaRPr>
              </a:p>
              <a:p>
                <a:pPr algn="ctr"/>
                <a:r>
                  <a:rPr lang="zh-CN" altLang="en-US" sz="1100" dirty="0">
                    <a:solidFill>
                      <a:srgbClr val="FFF2CC"/>
                    </a:solidFill>
                    <a:latin typeface="+mj-ea"/>
                    <a:ea typeface="+mj-ea"/>
                    <a:cs typeface="+mn-ea"/>
                    <a:sym typeface="+mn-lt"/>
                  </a:rPr>
                  <a:t>书记处</a:t>
                </a:r>
              </a:p>
            </p:txBody>
          </p:sp>
        </p:grpSp>
        <p:cxnSp>
          <p:nvCxnSpPr>
            <p:cNvPr id="7" name="直接连接符 6"/>
            <p:cNvCxnSpPr/>
            <p:nvPr/>
          </p:nvCxnSpPr>
          <p:spPr>
            <a:xfrm flipV="1">
              <a:off x="5292080" y="1955796"/>
              <a:ext cx="0" cy="272377"/>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5940152" y="3144711"/>
              <a:ext cx="0" cy="892970"/>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1000" fill="hold"/>
                                        <p:tgtEl>
                                          <p:spTgt spid="9"/>
                                        </p:tgtEl>
                                        <p:attrNameLst>
                                          <p:attrName>ppt_w</p:attrName>
                                        </p:attrNameLst>
                                      </p:cBhvr>
                                      <p:tavLst>
                                        <p:tav tm="0">
                                          <p:val>
                                            <p:fltVal val="0"/>
                                          </p:val>
                                        </p:tav>
                                        <p:tav tm="100000">
                                          <p:val>
                                            <p:strVal val="#ppt_w"/>
                                          </p:val>
                                        </p:tav>
                                      </p:tavLst>
                                    </p:anim>
                                    <p:anim calcmode="lin" valueType="num">
                                      <p:cBhvr>
                                        <p:cTn id="14" dur="1000" fill="hold"/>
                                        <p:tgtEl>
                                          <p:spTgt spid="9"/>
                                        </p:tgtEl>
                                        <p:attrNameLst>
                                          <p:attrName>ppt_h</p:attrName>
                                        </p:attrNameLst>
                                      </p:cBhvr>
                                      <p:tavLst>
                                        <p:tav tm="0">
                                          <p:val>
                                            <p:fltVal val="0"/>
                                          </p:val>
                                        </p:tav>
                                        <p:tav tm="100000">
                                          <p:val>
                                            <p:strVal val="#ppt_h"/>
                                          </p:val>
                                        </p:tav>
                                      </p:tavLst>
                                    </p:anim>
                                    <p:animEffect transition="in" filter="fade">
                                      <p:cBhvr>
                                        <p:cTn id="15" dur="1000"/>
                                        <p:tgtEl>
                                          <p:spTgt spid="9"/>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1000" fill="hold"/>
                                        <p:tgtEl>
                                          <p:spTgt spid="5"/>
                                        </p:tgtEl>
                                        <p:attrNameLst>
                                          <p:attrName>ppt_w</p:attrName>
                                        </p:attrNameLst>
                                      </p:cBhvr>
                                      <p:tavLst>
                                        <p:tav tm="0">
                                          <p:val>
                                            <p:fltVal val="0"/>
                                          </p:val>
                                        </p:tav>
                                        <p:tav tm="100000">
                                          <p:val>
                                            <p:strVal val="#ppt_w"/>
                                          </p:val>
                                        </p:tav>
                                      </p:tavLst>
                                    </p:anim>
                                    <p:anim calcmode="lin" valueType="num">
                                      <p:cBhvr>
                                        <p:cTn id="20" dur="1000" fill="hold"/>
                                        <p:tgtEl>
                                          <p:spTgt spid="5"/>
                                        </p:tgtEl>
                                        <p:attrNameLst>
                                          <p:attrName>ppt_h</p:attrName>
                                        </p:attrNameLst>
                                      </p:cBhvr>
                                      <p:tavLst>
                                        <p:tav tm="0">
                                          <p:val>
                                            <p:fltVal val="0"/>
                                          </p:val>
                                        </p:tav>
                                        <p:tav tm="100000">
                                          <p:val>
                                            <p:strVal val="#ppt_h"/>
                                          </p:val>
                                        </p:tav>
                                      </p:tavLst>
                                    </p:anim>
                                    <p:animEffect transition="in" filter="fade">
                                      <p:cBhvr>
                                        <p:cTn id="2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50609" y="339502"/>
            <a:ext cx="8369863" cy="4312048"/>
            <a:chOff x="306593" y="255560"/>
            <a:chExt cx="8688626" cy="4476271"/>
          </a:xfrm>
        </p:grpSpPr>
        <p:cxnSp>
          <p:nvCxnSpPr>
            <p:cNvPr id="103" name="直接连接符 102"/>
            <p:cNvCxnSpPr/>
            <p:nvPr/>
          </p:nvCxnSpPr>
          <p:spPr>
            <a:xfrm flipH="1">
              <a:off x="3049286" y="1786633"/>
              <a:ext cx="257301" cy="0"/>
            </a:xfrm>
            <a:prstGeom prst="line">
              <a:avLst/>
            </a:prstGeom>
            <a:ln w="28575"/>
            <a:effectLst/>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7317837" y="255560"/>
              <a:ext cx="1274982" cy="1427980"/>
            </a:xfrm>
            <a:prstGeom prst="rect">
              <a:avLst/>
            </a:prstGeom>
            <a:solidFill>
              <a:srgbClr val="9B0D13"/>
            </a:solidFill>
            <a:ln w="28575"/>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cs typeface="+mn-ea"/>
                <a:sym typeface="+mn-lt"/>
              </a:endParaRPr>
            </a:p>
          </p:txBody>
        </p:sp>
        <p:sp>
          <p:nvSpPr>
            <p:cNvPr id="25" name="矩形 24"/>
            <p:cNvSpPr/>
            <p:nvPr/>
          </p:nvSpPr>
          <p:spPr>
            <a:xfrm>
              <a:off x="5959662" y="826661"/>
              <a:ext cx="877163" cy="369332"/>
            </a:xfrm>
            <a:prstGeom prst="rect">
              <a:avLst/>
            </a:prstGeom>
            <a:effectLst/>
          </p:spPr>
          <p:txBody>
            <a:bodyPr wrap="none">
              <a:spAutoFit/>
            </a:bodyPr>
            <a:lstStyle/>
            <a:p>
              <a:pPr algn="ctr"/>
              <a:r>
                <a:rPr lang="zh-CN" altLang="en-US" dirty="0">
                  <a:solidFill>
                    <a:schemeClr val="accent1"/>
                  </a:solidFill>
                  <a:latin typeface="+mj-ea"/>
                  <a:ea typeface="+mj-ea"/>
                  <a:cs typeface="+mn-ea"/>
                  <a:sym typeface="+mn-lt"/>
                </a:rPr>
                <a:t>习近平</a:t>
              </a:r>
            </a:p>
          </p:txBody>
        </p:sp>
        <p:sp>
          <p:nvSpPr>
            <p:cNvPr id="29" name="矩形 28"/>
            <p:cNvSpPr/>
            <p:nvPr/>
          </p:nvSpPr>
          <p:spPr>
            <a:xfrm>
              <a:off x="3563889" y="2089912"/>
              <a:ext cx="720000" cy="792000"/>
            </a:xfrm>
            <a:prstGeom prst="rect">
              <a:avLst/>
            </a:prstGeom>
            <a:solidFill>
              <a:srgbClr val="9B0D13"/>
            </a:solidFill>
            <a:ln w="28575"/>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cs typeface="+mn-ea"/>
                <a:sym typeface="+mn-lt"/>
              </a:endParaRPr>
            </a:p>
          </p:txBody>
        </p:sp>
        <p:sp>
          <p:nvSpPr>
            <p:cNvPr id="7" name="矩形 6"/>
            <p:cNvSpPr/>
            <p:nvPr/>
          </p:nvSpPr>
          <p:spPr>
            <a:xfrm>
              <a:off x="3563889" y="2934464"/>
              <a:ext cx="720000" cy="276999"/>
            </a:xfrm>
            <a:prstGeom prst="rect">
              <a:avLst/>
            </a:prstGeom>
            <a:no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solidFill>
                    <a:schemeClr val="accent1"/>
                  </a:solidFill>
                  <a:latin typeface="+mj-ea"/>
                  <a:ea typeface="+mj-ea"/>
                  <a:cs typeface="+mn-ea"/>
                  <a:sym typeface="+mn-lt"/>
                </a:rPr>
                <a:t>习近平</a:t>
              </a:r>
            </a:p>
          </p:txBody>
        </p:sp>
        <p:sp>
          <p:nvSpPr>
            <p:cNvPr id="49" name="矩形 48"/>
            <p:cNvSpPr/>
            <p:nvPr/>
          </p:nvSpPr>
          <p:spPr>
            <a:xfrm>
              <a:off x="4342044" y="2089912"/>
              <a:ext cx="720000" cy="792000"/>
            </a:xfrm>
            <a:prstGeom prst="rect">
              <a:avLst/>
            </a:prstGeom>
            <a:solidFill>
              <a:srgbClr val="9B0D13"/>
            </a:solidFill>
            <a:ln w="28575"/>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cs typeface="+mn-ea"/>
                <a:sym typeface="+mn-lt"/>
              </a:endParaRPr>
            </a:p>
          </p:txBody>
        </p:sp>
        <p:sp>
          <p:nvSpPr>
            <p:cNvPr id="50" name="矩形 49"/>
            <p:cNvSpPr/>
            <p:nvPr/>
          </p:nvSpPr>
          <p:spPr>
            <a:xfrm>
              <a:off x="4342044" y="2934464"/>
              <a:ext cx="720000" cy="276999"/>
            </a:xfrm>
            <a:prstGeom prst="rect">
              <a:avLst/>
            </a:prstGeom>
            <a:no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solidFill>
                    <a:schemeClr val="accent1"/>
                  </a:solidFill>
                  <a:latin typeface="+mj-ea"/>
                  <a:ea typeface="+mj-ea"/>
                  <a:cs typeface="+mn-ea"/>
                  <a:sym typeface="+mn-lt"/>
                </a:rPr>
                <a:t>李克强</a:t>
              </a:r>
            </a:p>
          </p:txBody>
        </p:sp>
        <p:sp>
          <p:nvSpPr>
            <p:cNvPr id="52" name="矩形 51"/>
            <p:cNvSpPr/>
            <p:nvPr/>
          </p:nvSpPr>
          <p:spPr>
            <a:xfrm>
              <a:off x="5120199" y="2089912"/>
              <a:ext cx="720000" cy="792000"/>
            </a:xfrm>
            <a:prstGeom prst="rect">
              <a:avLst/>
            </a:prstGeom>
            <a:solidFill>
              <a:srgbClr val="9B0D13"/>
            </a:solidFill>
            <a:ln w="28575"/>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cs typeface="+mn-ea"/>
                <a:sym typeface="+mn-lt"/>
              </a:endParaRPr>
            </a:p>
          </p:txBody>
        </p:sp>
        <p:sp>
          <p:nvSpPr>
            <p:cNvPr id="53" name="矩形 52"/>
            <p:cNvSpPr/>
            <p:nvPr/>
          </p:nvSpPr>
          <p:spPr>
            <a:xfrm>
              <a:off x="5120199" y="2934464"/>
              <a:ext cx="720000" cy="276999"/>
            </a:xfrm>
            <a:prstGeom prst="rect">
              <a:avLst/>
            </a:prstGeom>
            <a:no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solidFill>
                    <a:schemeClr val="accent1"/>
                  </a:solidFill>
                  <a:latin typeface="+mj-ea"/>
                  <a:ea typeface="+mj-ea"/>
                  <a:cs typeface="+mn-ea"/>
                  <a:sym typeface="+mn-lt"/>
                </a:rPr>
                <a:t>张德江</a:t>
              </a:r>
            </a:p>
          </p:txBody>
        </p:sp>
        <p:sp>
          <p:nvSpPr>
            <p:cNvPr id="55" name="矩形 54"/>
            <p:cNvSpPr/>
            <p:nvPr/>
          </p:nvSpPr>
          <p:spPr>
            <a:xfrm>
              <a:off x="5898354" y="2089912"/>
              <a:ext cx="720000" cy="792000"/>
            </a:xfrm>
            <a:prstGeom prst="rect">
              <a:avLst/>
            </a:prstGeom>
            <a:solidFill>
              <a:srgbClr val="9B0D13"/>
            </a:solidFill>
            <a:ln w="28575"/>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cs typeface="+mn-ea"/>
                <a:sym typeface="+mn-lt"/>
              </a:endParaRPr>
            </a:p>
          </p:txBody>
        </p:sp>
        <p:sp>
          <p:nvSpPr>
            <p:cNvPr id="56" name="矩形 55"/>
            <p:cNvSpPr/>
            <p:nvPr/>
          </p:nvSpPr>
          <p:spPr>
            <a:xfrm>
              <a:off x="5898354" y="2934464"/>
              <a:ext cx="720000" cy="276999"/>
            </a:xfrm>
            <a:prstGeom prst="rect">
              <a:avLst/>
            </a:prstGeom>
            <a:no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solidFill>
                    <a:schemeClr val="accent1"/>
                  </a:solidFill>
                  <a:latin typeface="+mj-ea"/>
                  <a:ea typeface="+mj-ea"/>
                  <a:cs typeface="+mn-ea"/>
                  <a:sym typeface="+mn-lt"/>
                </a:rPr>
                <a:t>俞正声</a:t>
              </a:r>
            </a:p>
          </p:txBody>
        </p:sp>
        <p:sp>
          <p:nvSpPr>
            <p:cNvPr id="58" name="矩形 57"/>
            <p:cNvSpPr/>
            <p:nvPr/>
          </p:nvSpPr>
          <p:spPr>
            <a:xfrm>
              <a:off x="6676509" y="2089912"/>
              <a:ext cx="720000" cy="792000"/>
            </a:xfrm>
            <a:prstGeom prst="rect">
              <a:avLst/>
            </a:prstGeom>
            <a:solidFill>
              <a:srgbClr val="9B0D13"/>
            </a:solidFill>
            <a:ln w="28575"/>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cs typeface="+mn-ea"/>
                <a:sym typeface="+mn-lt"/>
              </a:endParaRPr>
            </a:p>
          </p:txBody>
        </p:sp>
        <p:sp>
          <p:nvSpPr>
            <p:cNvPr id="59" name="矩形 58"/>
            <p:cNvSpPr/>
            <p:nvPr/>
          </p:nvSpPr>
          <p:spPr>
            <a:xfrm>
              <a:off x="6676509" y="2934464"/>
              <a:ext cx="720000" cy="276999"/>
            </a:xfrm>
            <a:prstGeom prst="rect">
              <a:avLst/>
            </a:prstGeom>
            <a:no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solidFill>
                    <a:schemeClr val="accent1"/>
                  </a:solidFill>
                  <a:latin typeface="+mj-ea"/>
                  <a:ea typeface="+mj-ea"/>
                  <a:cs typeface="+mn-ea"/>
                  <a:sym typeface="+mn-lt"/>
                </a:rPr>
                <a:t>刘云山</a:t>
              </a:r>
            </a:p>
          </p:txBody>
        </p:sp>
        <p:sp>
          <p:nvSpPr>
            <p:cNvPr id="61" name="矩形 60"/>
            <p:cNvSpPr/>
            <p:nvPr/>
          </p:nvSpPr>
          <p:spPr>
            <a:xfrm>
              <a:off x="7454664" y="2089912"/>
              <a:ext cx="720000" cy="792000"/>
            </a:xfrm>
            <a:prstGeom prst="rect">
              <a:avLst/>
            </a:prstGeom>
            <a:solidFill>
              <a:srgbClr val="9B0D13"/>
            </a:solidFill>
            <a:ln w="28575"/>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cs typeface="+mn-ea"/>
                <a:sym typeface="+mn-lt"/>
              </a:endParaRPr>
            </a:p>
          </p:txBody>
        </p:sp>
        <p:sp>
          <p:nvSpPr>
            <p:cNvPr id="62" name="矩形 61"/>
            <p:cNvSpPr/>
            <p:nvPr/>
          </p:nvSpPr>
          <p:spPr>
            <a:xfrm>
              <a:off x="7454664" y="2934464"/>
              <a:ext cx="720000" cy="276999"/>
            </a:xfrm>
            <a:prstGeom prst="rect">
              <a:avLst/>
            </a:prstGeom>
            <a:no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solidFill>
                    <a:schemeClr val="accent1"/>
                  </a:solidFill>
                  <a:latin typeface="+mj-ea"/>
                  <a:ea typeface="+mj-ea"/>
                  <a:cs typeface="+mn-ea"/>
                  <a:sym typeface="+mn-lt"/>
                </a:rPr>
                <a:t>王岐山</a:t>
              </a:r>
            </a:p>
          </p:txBody>
        </p:sp>
        <p:sp>
          <p:nvSpPr>
            <p:cNvPr id="64" name="矩形 63"/>
            <p:cNvSpPr/>
            <p:nvPr/>
          </p:nvSpPr>
          <p:spPr>
            <a:xfrm>
              <a:off x="8232819" y="2089912"/>
              <a:ext cx="720000" cy="792000"/>
            </a:xfrm>
            <a:prstGeom prst="rect">
              <a:avLst/>
            </a:prstGeom>
            <a:solidFill>
              <a:srgbClr val="9B0D13"/>
            </a:solidFill>
            <a:ln w="28575"/>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cs typeface="+mn-ea"/>
                <a:sym typeface="+mn-lt"/>
              </a:endParaRPr>
            </a:p>
          </p:txBody>
        </p:sp>
        <p:sp>
          <p:nvSpPr>
            <p:cNvPr id="65" name="矩形 64"/>
            <p:cNvSpPr/>
            <p:nvPr/>
          </p:nvSpPr>
          <p:spPr>
            <a:xfrm>
              <a:off x="8232819" y="2934464"/>
              <a:ext cx="720000" cy="276999"/>
            </a:xfrm>
            <a:prstGeom prst="rect">
              <a:avLst/>
            </a:prstGeom>
            <a:no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solidFill>
                    <a:schemeClr val="accent1"/>
                  </a:solidFill>
                  <a:latin typeface="+mj-ea"/>
                  <a:ea typeface="+mj-ea"/>
                  <a:cs typeface="+mn-ea"/>
                  <a:sym typeface="+mn-lt"/>
                </a:rPr>
                <a:t>张高丽</a:t>
              </a:r>
            </a:p>
          </p:txBody>
        </p:sp>
        <p:sp>
          <p:nvSpPr>
            <p:cNvPr id="66" name="矩形 65"/>
            <p:cNvSpPr/>
            <p:nvPr/>
          </p:nvSpPr>
          <p:spPr>
            <a:xfrm>
              <a:off x="1701522" y="2074101"/>
              <a:ext cx="1083951" cy="276999"/>
            </a:xfrm>
            <a:prstGeom prst="rect">
              <a:avLst/>
            </a:prstGeom>
            <a:effectLst/>
          </p:spPr>
          <p:txBody>
            <a:bodyPr wrap="none">
              <a:spAutoFit/>
            </a:bodyPr>
            <a:lstStyle/>
            <a:p>
              <a:r>
                <a:rPr lang="zh-CN" altLang="en-US" sz="1200" dirty="0">
                  <a:solidFill>
                    <a:srgbClr val="360406"/>
                  </a:solidFill>
                  <a:latin typeface="+mj-ea"/>
                  <a:ea typeface="+mj-ea"/>
                  <a:cs typeface="+mn-ea"/>
                  <a:sym typeface="+mn-lt"/>
                </a:rPr>
                <a:t>委员：</a:t>
              </a:r>
              <a:r>
                <a:rPr lang="en-US" altLang="zh-CN" sz="1200" dirty="0">
                  <a:solidFill>
                    <a:srgbClr val="360406"/>
                  </a:solidFill>
                  <a:latin typeface="+mj-ea"/>
                  <a:ea typeface="+mj-ea"/>
                  <a:cs typeface="+mn-ea"/>
                  <a:sym typeface="+mn-lt"/>
                </a:rPr>
                <a:t>205</a:t>
              </a:r>
              <a:r>
                <a:rPr lang="zh-CN" altLang="en-US" sz="1200" dirty="0">
                  <a:solidFill>
                    <a:srgbClr val="360406"/>
                  </a:solidFill>
                  <a:latin typeface="+mj-ea"/>
                  <a:ea typeface="+mj-ea"/>
                  <a:cs typeface="+mn-ea"/>
                  <a:sym typeface="+mn-lt"/>
                </a:rPr>
                <a:t>名</a:t>
              </a:r>
            </a:p>
          </p:txBody>
        </p:sp>
        <p:sp>
          <p:nvSpPr>
            <p:cNvPr id="67" name="矩形 66"/>
            <p:cNvSpPr/>
            <p:nvPr/>
          </p:nvSpPr>
          <p:spPr>
            <a:xfrm>
              <a:off x="1701522" y="2316881"/>
              <a:ext cx="1391728" cy="276999"/>
            </a:xfrm>
            <a:prstGeom prst="rect">
              <a:avLst/>
            </a:prstGeom>
            <a:effectLst/>
          </p:spPr>
          <p:txBody>
            <a:bodyPr wrap="none">
              <a:spAutoFit/>
            </a:bodyPr>
            <a:lstStyle/>
            <a:p>
              <a:r>
                <a:rPr lang="zh-CN" altLang="en-US" sz="1200" dirty="0">
                  <a:solidFill>
                    <a:srgbClr val="360406"/>
                  </a:solidFill>
                  <a:latin typeface="+mj-ea"/>
                  <a:ea typeface="+mj-ea"/>
                  <a:cs typeface="+mn-ea"/>
                  <a:sym typeface="+mn-lt"/>
                </a:rPr>
                <a:t>候补委员：</a:t>
              </a:r>
              <a:r>
                <a:rPr lang="en-US" altLang="zh-CN" sz="1200" dirty="0">
                  <a:solidFill>
                    <a:srgbClr val="360406"/>
                  </a:solidFill>
                  <a:latin typeface="+mj-ea"/>
                  <a:ea typeface="+mj-ea"/>
                  <a:cs typeface="+mn-ea"/>
                  <a:sym typeface="+mn-lt"/>
                </a:rPr>
                <a:t>171</a:t>
              </a:r>
              <a:r>
                <a:rPr lang="zh-CN" altLang="en-US" sz="1200" dirty="0">
                  <a:solidFill>
                    <a:srgbClr val="360406"/>
                  </a:solidFill>
                  <a:latin typeface="+mj-ea"/>
                  <a:ea typeface="+mj-ea"/>
                  <a:cs typeface="+mn-ea"/>
                  <a:sym typeface="+mn-lt"/>
                </a:rPr>
                <a:t>名</a:t>
              </a:r>
            </a:p>
          </p:txBody>
        </p:sp>
        <p:sp>
          <p:nvSpPr>
            <p:cNvPr id="9" name="矩形 8"/>
            <p:cNvSpPr/>
            <p:nvPr/>
          </p:nvSpPr>
          <p:spPr>
            <a:xfrm>
              <a:off x="1701522" y="1585768"/>
              <a:ext cx="1440000" cy="396000"/>
            </a:xfrm>
            <a:prstGeom prst="rect">
              <a:avLst/>
            </a:prstGeom>
            <a:solidFill>
              <a:srgbClr val="9B0D13"/>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rgbClr val="FFF2CC"/>
                  </a:solidFill>
                  <a:latin typeface="+mj-ea"/>
                  <a:ea typeface="+mj-ea"/>
                  <a:cs typeface="+mn-ea"/>
                  <a:sym typeface="+mn-lt"/>
                </a:rPr>
                <a:t>中央委员会</a:t>
              </a:r>
            </a:p>
          </p:txBody>
        </p:sp>
        <p:sp>
          <p:nvSpPr>
            <p:cNvPr id="68" name="矩形 67"/>
            <p:cNvSpPr/>
            <p:nvPr/>
          </p:nvSpPr>
          <p:spPr>
            <a:xfrm>
              <a:off x="3523862" y="1585768"/>
              <a:ext cx="2734491" cy="396000"/>
            </a:xfrm>
            <a:prstGeom prst="rect">
              <a:avLst/>
            </a:prstGeom>
            <a:solidFill>
              <a:srgbClr val="9B0D13"/>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rgbClr val="FFF2CC"/>
                  </a:solidFill>
                  <a:latin typeface="+mj-ea"/>
                  <a:ea typeface="+mj-ea"/>
                  <a:cs typeface="+mn-ea"/>
                  <a:sym typeface="+mn-lt"/>
                </a:rPr>
                <a:t>中央政治局常务委员会</a:t>
              </a:r>
            </a:p>
          </p:txBody>
        </p:sp>
        <p:sp>
          <p:nvSpPr>
            <p:cNvPr id="69" name="矩形 68"/>
            <p:cNvSpPr/>
            <p:nvPr/>
          </p:nvSpPr>
          <p:spPr>
            <a:xfrm>
              <a:off x="3523863" y="3335190"/>
              <a:ext cx="1948142" cy="396000"/>
            </a:xfrm>
            <a:prstGeom prst="rect">
              <a:avLst/>
            </a:prstGeom>
            <a:solidFill>
              <a:srgbClr val="9B0D13"/>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rgbClr val="FFF2CC"/>
                  </a:solidFill>
                  <a:latin typeface="+mj-ea"/>
                  <a:ea typeface="+mj-ea"/>
                  <a:cs typeface="+mn-ea"/>
                  <a:sym typeface="+mn-lt"/>
                </a:rPr>
                <a:t>中央政治局委员</a:t>
              </a:r>
            </a:p>
          </p:txBody>
        </p:sp>
        <p:sp>
          <p:nvSpPr>
            <p:cNvPr id="70" name="矩形 69"/>
            <p:cNvSpPr/>
            <p:nvPr/>
          </p:nvSpPr>
          <p:spPr>
            <a:xfrm>
              <a:off x="7555219" y="3332855"/>
              <a:ext cx="1440000" cy="396000"/>
            </a:xfrm>
            <a:prstGeom prst="rect">
              <a:avLst/>
            </a:prstGeom>
            <a:solidFill>
              <a:srgbClr val="9B0D13"/>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rgbClr val="FFF2CC"/>
                  </a:solidFill>
                  <a:latin typeface="+mj-ea"/>
                  <a:ea typeface="+mj-ea"/>
                  <a:cs typeface="+mn-ea"/>
                  <a:sym typeface="+mn-lt"/>
                </a:rPr>
                <a:t>中央书记处</a:t>
              </a:r>
            </a:p>
          </p:txBody>
        </p:sp>
        <p:sp>
          <p:nvSpPr>
            <p:cNvPr id="71" name="矩形 70"/>
            <p:cNvSpPr/>
            <p:nvPr/>
          </p:nvSpPr>
          <p:spPr>
            <a:xfrm>
              <a:off x="3523863" y="3836189"/>
              <a:ext cx="1948142" cy="396000"/>
            </a:xfrm>
            <a:prstGeom prst="rect">
              <a:avLst/>
            </a:prstGeom>
            <a:solidFill>
              <a:srgbClr val="9B0D13"/>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rgbClr val="FFF2CC"/>
                  </a:solidFill>
                  <a:latin typeface="+mj-ea"/>
                  <a:ea typeface="+mj-ea"/>
                  <a:cs typeface="+mn-ea"/>
                  <a:sym typeface="+mn-lt"/>
                </a:rPr>
                <a:t>中央军事委员会</a:t>
              </a:r>
            </a:p>
          </p:txBody>
        </p:sp>
        <p:sp>
          <p:nvSpPr>
            <p:cNvPr id="72" name="矩形 71"/>
            <p:cNvSpPr/>
            <p:nvPr/>
          </p:nvSpPr>
          <p:spPr>
            <a:xfrm>
              <a:off x="1701522" y="4321527"/>
              <a:ext cx="2422370" cy="396000"/>
            </a:xfrm>
            <a:prstGeom prst="rect">
              <a:avLst/>
            </a:prstGeom>
            <a:solidFill>
              <a:srgbClr val="9B0D13"/>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rgbClr val="FFF2CC"/>
                  </a:solidFill>
                  <a:latin typeface="+mj-ea"/>
                  <a:ea typeface="+mj-ea"/>
                  <a:cs typeface="+mn-ea"/>
                  <a:sym typeface="+mn-lt"/>
                </a:rPr>
                <a:t>中央纪律检查委员会</a:t>
              </a:r>
            </a:p>
          </p:txBody>
        </p:sp>
        <p:cxnSp>
          <p:nvCxnSpPr>
            <p:cNvPr id="14" name="直接连接符 13"/>
            <p:cNvCxnSpPr/>
            <p:nvPr/>
          </p:nvCxnSpPr>
          <p:spPr>
            <a:xfrm>
              <a:off x="3306587" y="969550"/>
              <a:ext cx="0" cy="2568629"/>
            </a:xfrm>
            <a:prstGeom prst="line">
              <a:avLst/>
            </a:prstGeom>
            <a:ln w="28575"/>
            <a:effectLst/>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nvCxnSpPr>
          <p:spPr>
            <a:xfrm flipH="1">
              <a:off x="2346987" y="4034189"/>
              <a:ext cx="1176876" cy="0"/>
            </a:xfrm>
            <a:prstGeom prst="line">
              <a:avLst/>
            </a:prstGeom>
            <a:ln w="19050"/>
            <a:effectLst/>
          </p:spPr>
          <p:style>
            <a:lnRef idx="1">
              <a:schemeClr val="accent1"/>
            </a:lnRef>
            <a:fillRef idx="0">
              <a:schemeClr val="accent1"/>
            </a:fillRef>
            <a:effectRef idx="0">
              <a:schemeClr val="accent1"/>
            </a:effectRef>
            <a:fontRef idx="minor">
              <a:schemeClr val="tx1"/>
            </a:fontRef>
          </p:style>
        </p:cxnSp>
        <p:cxnSp>
          <p:nvCxnSpPr>
            <p:cNvPr id="74" name="直接连接符 73"/>
            <p:cNvCxnSpPr/>
            <p:nvPr/>
          </p:nvCxnSpPr>
          <p:spPr>
            <a:xfrm flipH="1">
              <a:off x="3306587" y="3538179"/>
              <a:ext cx="217276" cy="0"/>
            </a:xfrm>
            <a:prstGeom prst="line">
              <a:avLst/>
            </a:prstGeom>
            <a:ln w="28575"/>
            <a:effectLst/>
          </p:spPr>
          <p:style>
            <a:lnRef idx="1">
              <a:schemeClr val="accent1"/>
            </a:lnRef>
            <a:fillRef idx="0">
              <a:schemeClr val="accent1"/>
            </a:fillRef>
            <a:effectRef idx="0">
              <a:schemeClr val="accent1"/>
            </a:effectRef>
            <a:fontRef idx="minor">
              <a:schemeClr val="tx1"/>
            </a:fontRef>
          </p:style>
        </p:cxnSp>
        <p:sp>
          <p:nvSpPr>
            <p:cNvPr id="76" name="矩形 75"/>
            <p:cNvSpPr/>
            <p:nvPr/>
          </p:nvSpPr>
          <p:spPr>
            <a:xfrm>
              <a:off x="3563888" y="771550"/>
              <a:ext cx="2276311" cy="396000"/>
            </a:xfrm>
            <a:prstGeom prst="rect">
              <a:avLst/>
            </a:prstGeom>
            <a:solidFill>
              <a:srgbClr val="9B0D13"/>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rgbClr val="FFF2CC"/>
                  </a:solidFill>
                  <a:latin typeface="+mj-ea"/>
                  <a:ea typeface="+mj-ea"/>
                  <a:cs typeface="+mn-ea"/>
                  <a:sym typeface="+mn-lt"/>
                </a:rPr>
                <a:t>中央委员会总书记</a:t>
              </a:r>
            </a:p>
          </p:txBody>
        </p:sp>
        <p:cxnSp>
          <p:nvCxnSpPr>
            <p:cNvPr id="79" name="直接连接符 78"/>
            <p:cNvCxnSpPr/>
            <p:nvPr/>
          </p:nvCxnSpPr>
          <p:spPr>
            <a:xfrm flipH="1">
              <a:off x="2346988" y="2605312"/>
              <a:ext cx="539" cy="1428877"/>
            </a:xfrm>
            <a:prstGeom prst="line">
              <a:avLst/>
            </a:prstGeom>
            <a:ln w="28575"/>
            <a:effectLst/>
          </p:spPr>
          <p:style>
            <a:lnRef idx="1">
              <a:schemeClr val="accent1"/>
            </a:lnRef>
            <a:fillRef idx="0">
              <a:schemeClr val="accent1"/>
            </a:fillRef>
            <a:effectRef idx="0">
              <a:schemeClr val="accent1"/>
            </a:effectRef>
            <a:fontRef idx="minor">
              <a:schemeClr val="tx1"/>
            </a:fontRef>
          </p:style>
        </p:cxnSp>
        <p:cxnSp>
          <p:nvCxnSpPr>
            <p:cNvPr id="84" name="直接连接符 83"/>
            <p:cNvCxnSpPr>
              <a:stCxn id="76" idx="1"/>
            </p:cNvCxnSpPr>
            <p:nvPr/>
          </p:nvCxnSpPr>
          <p:spPr>
            <a:xfrm flipH="1">
              <a:off x="3306587" y="969550"/>
              <a:ext cx="257301" cy="0"/>
            </a:xfrm>
            <a:prstGeom prst="line">
              <a:avLst/>
            </a:prstGeom>
            <a:ln w="28575"/>
            <a:effectLst/>
          </p:spPr>
          <p:style>
            <a:lnRef idx="1">
              <a:schemeClr val="accent1"/>
            </a:lnRef>
            <a:fillRef idx="0">
              <a:schemeClr val="accent1"/>
            </a:fillRef>
            <a:effectRef idx="0">
              <a:schemeClr val="accent1"/>
            </a:effectRef>
            <a:fontRef idx="minor">
              <a:schemeClr val="tx1"/>
            </a:fontRef>
          </p:style>
        </p:cxnSp>
        <p:cxnSp>
          <p:nvCxnSpPr>
            <p:cNvPr id="86" name="直接连接符 85"/>
            <p:cNvCxnSpPr/>
            <p:nvPr/>
          </p:nvCxnSpPr>
          <p:spPr>
            <a:xfrm flipH="1">
              <a:off x="3306587" y="1786633"/>
              <a:ext cx="257301" cy="0"/>
            </a:xfrm>
            <a:prstGeom prst="line">
              <a:avLst/>
            </a:prstGeom>
            <a:ln w="28575"/>
            <a:effectLst/>
          </p:spPr>
          <p:style>
            <a:lnRef idx="1">
              <a:schemeClr val="accent1"/>
            </a:lnRef>
            <a:fillRef idx="0">
              <a:schemeClr val="accent1"/>
            </a:fillRef>
            <a:effectRef idx="0">
              <a:schemeClr val="accent1"/>
            </a:effectRef>
            <a:fontRef idx="minor">
              <a:schemeClr val="tx1"/>
            </a:fontRef>
          </p:style>
        </p:cxnSp>
        <p:sp>
          <p:nvSpPr>
            <p:cNvPr id="94" name="矩形 93"/>
            <p:cNvSpPr/>
            <p:nvPr/>
          </p:nvSpPr>
          <p:spPr>
            <a:xfrm>
              <a:off x="306593" y="2376309"/>
              <a:ext cx="955129" cy="894164"/>
            </a:xfrm>
            <a:prstGeom prst="rect">
              <a:avLst/>
            </a:prstGeom>
            <a:solidFill>
              <a:srgbClr val="9B0D13"/>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rgbClr val="FFF2CC"/>
                  </a:solidFill>
                  <a:latin typeface="+mj-ea"/>
                  <a:ea typeface="+mj-ea"/>
                  <a:cs typeface="+mn-ea"/>
                  <a:sym typeface="+mn-lt"/>
                </a:rPr>
                <a:t>全国代表大会</a:t>
              </a:r>
            </a:p>
          </p:txBody>
        </p:sp>
        <p:cxnSp>
          <p:nvCxnSpPr>
            <p:cNvPr id="96" name="肘形连接符 95"/>
            <p:cNvCxnSpPr>
              <a:stCxn id="9" idx="1"/>
              <a:endCxn id="94" idx="0"/>
            </p:cNvCxnSpPr>
            <p:nvPr/>
          </p:nvCxnSpPr>
          <p:spPr>
            <a:xfrm rot="10800000" flipV="1">
              <a:off x="784158" y="1783767"/>
              <a:ext cx="917364" cy="592541"/>
            </a:xfrm>
            <a:prstGeom prst="bentConnector2">
              <a:avLst/>
            </a:prstGeom>
            <a:ln w="28575"/>
            <a:effectLst/>
          </p:spPr>
          <p:style>
            <a:lnRef idx="1">
              <a:schemeClr val="accent1"/>
            </a:lnRef>
            <a:fillRef idx="0">
              <a:schemeClr val="accent1"/>
            </a:fillRef>
            <a:effectRef idx="0">
              <a:schemeClr val="accent1"/>
            </a:effectRef>
            <a:fontRef idx="minor">
              <a:schemeClr val="tx1"/>
            </a:fontRef>
          </p:style>
        </p:cxnSp>
        <p:cxnSp>
          <p:nvCxnSpPr>
            <p:cNvPr id="98" name="肘形连接符 97"/>
            <p:cNvCxnSpPr>
              <a:stCxn id="72" idx="1"/>
              <a:endCxn id="94" idx="2"/>
            </p:cNvCxnSpPr>
            <p:nvPr/>
          </p:nvCxnSpPr>
          <p:spPr>
            <a:xfrm rot="10800000">
              <a:off x="784158" y="3270473"/>
              <a:ext cx="917364" cy="1249054"/>
            </a:xfrm>
            <a:prstGeom prst="bentConnector2">
              <a:avLst/>
            </a:prstGeom>
            <a:ln w="28575"/>
            <a:effectLst/>
          </p:spPr>
          <p:style>
            <a:lnRef idx="1">
              <a:schemeClr val="accent1"/>
            </a:lnRef>
            <a:fillRef idx="0">
              <a:schemeClr val="accent1"/>
            </a:fillRef>
            <a:effectRef idx="0">
              <a:schemeClr val="accent1"/>
            </a:effectRef>
            <a:fontRef idx="minor">
              <a:schemeClr val="tx1"/>
            </a:fontRef>
          </p:style>
        </p:cxnSp>
        <p:sp>
          <p:nvSpPr>
            <p:cNvPr id="105" name="矩形 104"/>
            <p:cNvSpPr/>
            <p:nvPr/>
          </p:nvSpPr>
          <p:spPr>
            <a:xfrm>
              <a:off x="1711323" y="1984288"/>
              <a:ext cx="1417320" cy="623544"/>
            </a:xfrm>
            <a:prstGeom prst="rect">
              <a:avLst/>
            </a:prstGeom>
            <a:noFill/>
            <a:ln w="190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cs typeface="+mn-ea"/>
                <a:sym typeface="+mn-lt"/>
              </a:endParaRPr>
            </a:p>
          </p:txBody>
        </p:sp>
        <p:sp>
          <p:nvSpPr>
            <p:cNvPr id="106" name="矩形 105"/>
            <p:cNvSpPr/>
            <p:nvPr/>
          </p:nvSpPr>
          <p:spPr>
            <a:xfrm>
              <a:off x="5635231" y="3849523"/>
              <a:ext cx="1415772" cy="338554"/>
            </a:xfrm>
            <a:prstGeom prst="rect">
              <a:avLst/>
            </a:prstGeom>
            <a:effectLst/>
          </p:spPr>
          <p:txBody>
            <a:bodyPr wrap="none">
              <a:spAutoFit/>
            </a:bodyPr>
            <a:lstStyle/>
            <a:p>
              <a:pPr algn="ctr"/>
              <a:r>
                <a:rPr lang="zh-CN" altLang="en-US" sz="1600" dirty="0">
                  <a:solidFill>
                    <a:srgbClr val="360406"/>
                  </a:solidFill>
                  <a:latin typeface="+mj-ea"/>
                  <a:ea typeface="+mj-ea"/>
                  <a:cs typeface="+mn-ea"/>
                  <a:sym typeface="+mn-lt"/>
                </a:rPr>
                <a:t>主席：习近平</a:t>
              </a:r>
            </a:p>
          </p:txBody>
        </p:sp>
        <p:sp>
          <p:nvSpPr>
            <p:cNvPr id="107" name="矩形 106"/>
            <p:cNvSpPr/>
            <p:nvPr/>
          </p:nvSpPr>
          <p:spPr>
            <a:xfrm>
              <a:off x="4219458" y="4393277"/>
              <a:ext cx="1415772" cy="338554"/>
            </a:xfrm>
            <a:prstGeom prst="rect">
              <a:avLst/>
            </a:prstGeom>
            <a:effectLst/>
          </p:spPr>
          <p:txBody>
            <a:bodyPr wrap="none">
              <a:spAutoFit/>
            </a:bodyPr>
            <a:lstStyle/>
            <a:p>
              <a:pPr algn="ctr"/>
              <a:r>
                <a:rPr lang="zh-CN" altLang="en-US" sz="1600">
                  <a:solidFill>
                    <a:srgbClr val="360406"/>
                  </a:solidFill>
                  <a:latin typeface="+mj-ea"/>
                  <a:ea typeface="+mj-ea"/>
                  <a:cs typeface="+mn-ea"/>
                  <a:sym typeface="+mn-lt"/>
                </a:rPr>
                <a:t>书记：王岐山</a:t>
              </a:r>
              <a:endParaRPr lang="zh-CN" altLang="en-US" sz="1600" dirty="0">
                <a:solidFill>
                  <a:srgbClr val="360406"/>
                </a:solidFill>
                <a:latin typeface="+mj-ea"/>
                <a:ea typeface="+mj-ea"/>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Right)">
                                      <p:cBhvr>
                                        <p:cTn id="7" dur="1000"/>
                                        <p:tgtEl>
                                          <p:spTgt spid="2"/>
                                        </p:tgtEl>
                                      </p:cBhvr>
                                    </p:animEffect>
                                  </p:childTnLst>
                                </p:cTn>
                              </p:par>
                              <p:par>
                                <p:cTn id="8" presetID="26" presetClass="emph" presetSubtype="0" fill="hold" nodeType="withEffect">
                                  <p:stCondLst>
                                    <p:cond delay="1500"/>
                                  </p:stCondLst>
                                  <p:childTnLst>
                                    <p:animEffect transition="out" filter="fade">
                                      <p:cBhvr>
                                        <p:cTn id="9" dur="500" tmFilter="0, 0; .2, .5; .8, .5; 1, 0"/>
                                        <p:tgtEl>
                                          <p:spTgt spid="2"/>
                                        </p:tgtEl>
                                      </p:cBhvr>
                                    </p:animEffect>
                                    <p:animScale>
                                      <p:cBhvr>
                                        <p:cTn id="10"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2283718"/>
            <a:ext cx="6372200" cy="861774"/>
          </a:xfrm>
          <a:prstGeom prst="rect">
            <a:avLst/>
          </a:prstGeom>
        </p:spPr>
        <p:txBody>
          <a:bodyPr wrap="square">
            <a:spAutoFit/>
          </a:bodyPr>
          <a:lstStyle/>
          <a:p>
            <a:pPr algn="ctr"/>
            <a:r>
              <a:rPr lang="en-US" altLang="zh-CN" sz="5000" b="1">
                <a:gradFill>
                  <a:gsLst>
                    <a:gs pos="100000">
                      <a:srgbClr val="FFFF00"/>
                    </a:gs>
                    <a:gs pos="0">
                      <a:schemeClr val="bg1"/>
                    </a:gs>
                  </a:gsLst>
                  <a:lin ang="5400000" scaled="0"/>
                </a:gradFill>
                <a:effectLst>
                  <a:glow rad="101600">
                    <a:srgbClr val="C00000"/>
                  </a:glow>
                </a:effectLst>
                <a:latin typeface="微软雅黑" panose="020B0503020204020204" pitchFamily="34" charset="-122"/>
                <a:ea typeface="微软雅黑" panose="020B0503020204020204" pitchFamily="34" charset="-122"/>
                <a:sym typeface="+mn-lt"/>
              </a:rPr>
              <a:t>01 </a:t>
            </a:r>
            <a:r>
              <a:rPr lang="zh-CN" altLang="en-US" sz="5000" b="1">
                <a:gradFill>
                  <a:gsLst>
                    <a:gs pos="100000">
                      <a:srgbClr val="FFFF00"/>
                    </a:gs>
                    <a:gs pos="0">
                      <a:schemeClr val="bg1"/>
                    </a:gs>
                  </a:gsLst>
                  <a:lin ang="5400000" scaled="0"/>
                </a:gradFill>
                <a:effectLst>
                  <a:glow rad="101600">
                    <a:srgbClr val="C00000"/>
                  </a:glow>
                </a:effectLst>
                <a:latin typeface="微软雅黑" panose="020B0503020204020204" pitchFamily="34" charset="-122"/>
                <a:ea typeface="微软雅黑" panose="020B0503020204020204" pitchFamily="34" charset="-122"/>
                <a:sym typeface="+mn-lt"/>
              </a:rPr>
              <a:t>党章的概述</a:t>
            </a:r>
            <a:endParaRPr lang="zh-CN" altLang="en-US" sz="5000" b="1" dirty="0">
              <a:gradFill>
                <a:gsLst>
                  <a:gs pos="100000">
                    <a:srgbClr val="FFFF00"/>
                  </a:gs>
                  <a:gs pos="0">
                    <a:schemeClr val="bg1"/>
                  </a:gs>
                </a:gsLst>
                <a:lin ang="5400000" scaled="0"/>
              </a:gradFill>
              <a:effectLst>
                <a:glow rad="101600">
                  <a:srgbClr val="C00000"/>
                </a:glow>
              </a:effectLst>
              <a:latin typeface="微软雅黑" panose="020B0503020204020204" pitchFamily="34" charset="-122"/>
              <a:ea typeface="微软雅黑" panose="020B0503020204020204" pitchFamily="34" charset="-122"/>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150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4294967295"/>
          </p:nvPr>
        </p:nvSpPr>
        <p:spPr>
          <a:xfrm>
            <a:off x="755576" y="292863"/>
            <a:ext cx="4577302" cy="584775"/>
          </a:xfrm>
          <a:prstGeom prst="rect">
            <a:avLst/>
          </a:prstGeom>
          <a:noFill/>
          <a:effectLst/>
        </p:spPr>
        <p:txBody>
          <a:bodyPr wrap="square" rtlCol="0">
            <a:spAutoFit/>
          </a:bodyPr>
          <a:lstStyle/>
          <a:p>
            <a:pPr marL="0" indent="0">
              <a:buNone/>
            </a:pPr>
            <a:r>
              <a:rPr lang="zh-CN" altLang="en-US" dirty="0">
                <a:gradFill>
                  <a:gsLst>
                    <a:gs pos="60000">
                      <a:srgbClr val="FCCE5A"/>
                    </a:gs>
                    <a:gs pos="30000">
                      <a:schemeClr val="bg1"/>
                    </a:gs>
                    <a:gs pos="87000">
                      <a:schemeClr val="bg1"/>
                    </a:gs>
                  </a:gsLst>
                  <a:lin ang="5400000" scaled="1"/>
                </a:gradFill>
                <a:effectLst>
                  <a:outerShdw blurRad="50800" dist="50800" dir="5400000" algn="ctr" rotWithShape="0">
                    <a:srgbClr val="800000"/>
                  </a:outerShdw>
                </a:effectLst>
                <a:latin typeface="+mj-ea"/>
                <a:ea typeface="+mj-ea"/>
                <a:cs typeface="+mn-ea"/>
                <a:sym typeface="+mn-lt"/>
              </a:rPr>
              <a:t>第四章：党的地方组织</a:t>
            </a:r>
          </a:p>
        </p:txBody>
      </p:sp>
      <p:grpSp>
        <p:nvGrpSpPr>
          <p:cNvPr id="6" name="组合 5"/>
          <p:cNvGrpSpPr/>
          <p:nvPr/>
        </p:nvGrpSpPr>
        <p:grpSpPr>
          <a:xfrm>
            <a:off x="683568" y="1851670"/>
            <a:ext cx="4104456" cy="2880320"/>
            <a:chOff x="683568" y="1851670"/>
            <a:chExt cx="4104456" cy="2880320"/>
          </a:xfrm>
        </p:grpSpPr>
        <p:sp>
          <p:nvSpPr>
            <p:cNvPr id="5" name="单圆角矩形 4"/>
            <p:cNvSpPr/>
            <p:nvPr/>
          </p:nvSpPr>
          <p:spPr>
            <a:xfrm>
              <a:off x="683568" y="1851670"/>
              <a:ext cx="4104456" cy="2880320"/>
            </a:xfrm>
            <a:prstGeom prst="snipRoundRect">
              <a:avLst/>
            </a:prstGeom>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mj-ea"/>
                <a:ea typeface="+mj-ea"/>
              </a:endParaRPr>
            </a:p>
          </p:txBody>
        </p:sp>
        <p:sp>
          <p:nvSpPr>
            <p:cNvPr id="2" name="矩形 1"/>
            <p:cNvSpPr/>
            <p:nvPr/>
          </p:nvSpPr>
          <p:spPr>
            <a:xfrm>
              <a:off x="922834" y="2273052"/>
              <a:ext cx="3600400" cy="2169825"/>
            </a:xfrm>
            <a:prstGeom prst="rect">
              <a:avLst/>
            </a:prstGeom>
            <a:effectLst/>
          </p:spPr>
          <p:txBody>
            <a:bodyPr wrap="square">
              <a:spAutoFit/>
            </a:bodyPr>
            <a:lstStyle/>
            <a:p>
              <a:pPr>
                <a:lnSpc>
                  <a:spcPct val="150000"/>
                </a:lnSpc>
              </a:pPr>
              <a:r>
                <a:rPr lang="zh-CN" altLang="en-US" sz="2000" b="1">
                  <a:solidFill>
                    <a:srgbClr val="FFF2CC"/>
                  </a:solidFill>
                  <a:latin typeface="+mj-ea"/>
                  <a:ea typeface="+mj-ea"/>
                  <a:cs typeface="+mn-ea"/>
                  <a:sym typeface="+mn-lt"/>
                </a:rPr>
                <a:t>党</a:t>
              </a:r>
              <a:r>
                <a:rPr lang="zh-CN" altLang="en-US" sz="2000" b="1" dirty="0">
                  <a:solidFill>
                    <a:srgbClr val="FFF2CC"/>
                  </a:solidFill>
                  <a:latin typeface="+mj-ea"/>
                  <a:ea typeface="+mj-ea"/>
                  <a:cs typeface="+mn-ea"/>
                  <a:sym typeface="+mn-lt"/>
                </a:rPr>
                <a:t>的</a:t>
              </a:r>
              <a:r>
                <a:rPr lang="zh-CN" altLang="en-US" sz="2000" b="1">
                  <a:solidFill>
                    <a:srgbClr val="FFF2CC"/>
                  </a:solidFill>
                  <a:latin typeface="+mj-ea"/>
                  <a:ea typeface="+mj-ea"/>
                  <a:cs typeface="+mn-ea"/>
                  <a:sym typeface="+mn-lt"/>
                </a:rPr>
                <a:t>地方组织</a:t>
              </a:r>
              <a:endParaRPr lang="en-US" altLang="zh-CN" sz="2000" b="1">
                <a:solidFill>
                  <a:srgbClr val="FFF2CC"/>
                </a:solidFill>
                <a:latin typeface="+mj-ea"/>
                <a:ea typeface="+mj-ea"/>
                <a:cs typeface="+mn-ea"/>
                <a:sym typeface="+mn-lt"/>
              </a:endParaRPr>
            </a:p>
            <a:p>
              <a:pPr>
                <a:lnSpc>
                  <a:spcPct val="150000"/>
                </a:lnSpc>
              </a:pPr>
              <a:r>
                <a:rPr lang="zh-CN" altLang="en-US" sz="1400">
                  <a:solidFill>
                    <a:srgbClr val="FFF2CC"/>
                  </a:solidFill>
                  <a:latin typeface="+mj-ea"/>
                  <a:ea typeface="+mj-ea"/>
                  <a:cs typeface="+mn-ea"/>
                  <a:sym typeface="+mn-lt"/>
                </a:rPr>
                <a:t>是</a:t>
              </a:r>
              <a:r>
                <a:rPr lang="zh-CN" altLang="en-US" sz="1400" dirty="0">
                  <a:solidFill>
                    <a:srgbClr val="FFF2CC"/>
                  </a:solidFill>
                  <a:latin typeface="+mj-ea"/>
                  <a:ea typeface="+mj-ea"/>
                  <a:cs typeface="+mn-ea"/>
                  <a:sym typeface="+mn-lt"/>
                </a:rPr>
                <a:t>指党的省、自治区、直辖市，设区的市和自治州以及县（旗）、自治县、不设区的市和市辖区的代表大会和它们所产生的委员会，还包括经党代表大会选举产生的纪律检查委员会</a:t>
              </a:r>
            </a:p>
          </p:txBody>
        </p:sp>
      </p:grpSp>
      <p:grpSp>
        <p:nvGrpSpPr>
          <p:cNvPr id="7" name="组合 6"/>
          <p:cNvGrpSpPr/>
          <p:nvPr/>
        </p:nvGrpSpPr>
        <p:grpSpPr>
          <a:xfrm>
            <a:off x="5184373" y="1922896"/>
            <a:ext cx="3491803" cy="1247275"/>
            <a:chOff x="5184373" y="1922896"/>
            <a:chExt cx="3491803" cy="1247275"/>
          </a:xfrm>
        </p:grpSpPr>
        <p:sp>
          <p:nvSpPr>
            <p:cNvPr id="8" name="矩形 7"/>
            <p:cNvSpPr/>
            <p:nvPr/>
          </p:nvSpPr>
          <p:spPr>
            <a:xfrm>
              <a:off x="5184373" y="1922897"/>
              <a:ext cx="815548" cy="774887"/>
            </a:xfrm>
            <a:prstGeom prst="rect">
              <a:avLst/>
            </a:prstGeom>
            <a:solidFill>
              <a:schemeClr val="accent1"/>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rgbClr val="FFF2CC"/>
                  </a:solidFill>
                  <a:latin typeface="+mj-ea"/>
                  <a:ea typeface="+mj-ea"/>
                  <a:cs typeface="+mn-ea"/>
                  <a:sym typeface="+mn-lt"/>
                </a:rPr>
                <a:t>三个</a:t>
              </a:r>
              <a:endParaRPr lang="en-US" altLang="zh-CN" sz="2000" dirty="0">
                <a:solidFill>
                  <a:srgbClr val="FFF2CC"/>
                </a:solidFill>
                <a:latin typeface="+mj-ea"/>
                <a:ea typeface="+mj-ea"/>
                <a:cs typeface="+mn-ea"/>
                <a:sym typeface="+mn-lt"/>
              </a:endParaRPr>
            </a:p>
            <a:p>
              <a:pPr algn="ctr"/>
              <a:r>
                <a:rPr lang="zh-CN" altLang="en-US" sz="2000" dirty="0">
                  <a:solidFill>
                    <a:srgbClr val="FFF2CC"/>
                  </a:solidFill>
                  <a:latin typeface="+mj-ea"/>
                  <a:ea typeface="+mj-ea"/>
                  <a:cs typeface="+mn-ea"/>
                  <a:sym typeface="+mn-lt"/>
                </a:rPr>
                <a:t>层级</a:t>
              </a:r>
            </a:p>
          </p:txBody>
        </p:sp>
        <p:sp>
          <p:nvSpPr>
            <p:cNvPr id="4" name="矩形 3"/>
            <p:cNvSpPr/>
            <p:nvPr/>
          </p:nvSpPr>
          <p:spPr>
            <a:xfrm>
              <a:off x="6156176" y="1922896"/>
              <a:ext cx="2520000" cy="360000"/>
            </a:xfrm>
            <a:prstGeom prst="rect">
              <a:avLst/>
            </a:prstGeom>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zh-CN" sz="1600">
                  <a:solidFill>
                    <a:srgbClr val="FFF2CC"/>
                  </a:solidFill>
                  <a:latin typeface="+mj-ea"/>
                  <a:ea typeface="+mj-ea"/>
                  <a:cs typeface="+mn-ea"/>
                  <a:sym typeface="+mn-lt"/>
                </a:rPr>
                <a:t>省、自治区、直辖市</a:t>
              </a:r>
              <a:endParaRPr lang="zh-CN" altLang="en-US" sz="1600" dirty="0">
                <a:solidFill>
                  <a:srgbClr val="FFF2CC"/>
                </a:solidFill>
                <a:latin typeface="+mj-ea"/>
                <a:ea typeface="+mj-ea"/>
                <a:cs typeface="+mn-ea"/>
                <a:sym typeface="+mn-lt"/>
              </a:endParaRPr>
            </a:p>
          </p:txBody>
        </p:sp>
        <p:sp>
          <p:nvSpPr>
            <p:cNvPr id="27" name="矩形 26"/>
            <p:cNvSpPr/>
            <p:nvPr/>
          </p:nvSpPr>
          <p:spPr>
            <a:xfrm>
              <a:off x="6156176" y="2366534"/>
              <a:ext cx="2520000" cy="360000"/>
            </a:xfrm>
            <a:prstGeom prst="rect">
              <a:avLst/>
            </a:prstGeom>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zh-CN" sz="1600" dirty="0">
                  <a:solidFill>
                    <a:srgbClr val="FFF2CC"/>
                  </a:solidFill>
                  <a:latin typeface="+mj-ea"/>
                  <a:ea typeface="+mj-ea"/>
                  <a:cs typeface="+mn-ea"/>
                  <a:sym typeface="+mn-lt"/>
                </a:rPr>
                <a:t>设区的市和自治州</a:t>
              </a:r>
              <a:endParaRPr lang="zh-CN" altLang="en-US" sz="1600" dirty="0">
                <a:solidFill>
                  <a:srgbClr val="FFF2CC"/>
                </a:solidFill>
                <a:latin typeface="+mj-ea"/>
                <a:ea typeface="+mj-ea"/>
                <a:cs typeface="+mn-ea"/>
                <a:sym typeface="+mn-lt"/>
              </a:endParaRPr>
            </a:p>
          </p:txBody>
        </p:sp>
        <p:sp>
          <p:nvSpPr>
            <p:cNvPr id="28" name="矩形 27"/>
            <p:cNvSpPr/>
            <p:nvPr/>
          </p:nvSpPr>
          <p:spPr>
            <a:xfrm>
              <a:off x="5184373" y="2810171"/>
              <a:ext cx="3491803" cy="360000"/>
            </a:xfrm>
            <a:prstGeom prst="rect">
              <a:avLst/>
            </a:prstGeom>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400" dirty="0">
                  <a:solidFill>
                    <a:srgbClr val="FFF2CC"/>
                  </a:solidFill>
                  <a:latin typeface="+mj-ea"/>
                  <a:ea typeface="+mj-ea"/>
                  <a:cs typeface="+mn-ea"/>
                  <a:sym typeface="+mn-lt"/>
                </a:rPr>
                <a:t>县（旗）、自治县、不设区的市和市辖区</a:t>
              </a:r>
            </a:p>
          </p:txBody>
        </p:sp>
      </p:grpSp>
      <p:grpSp>
        <p:nvGrpSpPr>
          <p:cNvPr id="9" name="组合 8"/>
          <p:cNvGrpSpPr/>
          <p:nvPr/>
        </p:nvGrpSpPr>
        <p:grpSpPr>
          <a:xfrm>
            <a:off x="5185596" y="3498117"/>
            <a:ext cx="3517706" cy="1247275"/>
            <a:chOff x="5185596" y="3498117"/>
            <a:chExt cx="3517706" cy="1247275"/>
          </a:xfrm>
        </p:grpSpPr>
        <p:sp>
          <p:nvSpPr>
            <p:cNvPr id="29" name="矩形 28"/>
            <p:cNvSpPr/>
            <p:nvPr/>
          </p:nvSpPr>
          <p:spPr>
            <a:xfrm>
              <a:off x="7887754" y="3498117"/>
              <a:ext cx="815548" cy="1237538"/>
            </a:xfrm>
            <a:prstGeom prst="rect">
              <a:avLst/>
            </a:prstGeom>
            <a:solidFill>
              <a:srgbClr val="9B0D13"/>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rgbClr val="FFF2CC"/>
                  </a:solidFill>
                  <a:latin typeface="+mj-ea"/>
                  <a:ea typeface="+mj-ea"/>
                  <a:cs typeface="+mn-ea"/>
                  <a:sym typeface="+mn-lt"/>
                </a:rPr>
                <a:t>三会</a:t>
              </a:r>
            </a:p>
          </p:txBody>
        </p:sp>
        <p:sp>
          <p:nvSpPr>
            <p:cNvPr id="30" name="矩形 29"/>
            <p:cNvSpPr/>
            <p:nvPr/>
          </p:nvSpPr>
          <p:spPr>
            <a:xfrm>
              <a:off x="5185596" y="3498117"/>
              <a:ext cx="2520000" cy="360000"/>
            </a:xfrm>
            <a:prstGeom prst="rect">
              <a:avLst/>
            </a:prstGeom>
            <a:solidFill>
              <a:srgbClr val="9B0D13"/>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dirty="0">
                  <a:solidFill>
                    <a:srgbClr val="FFF2CC"/>
                  </a:solidFill>
                  <a:latin typeface="+mj-ea"/>
                  <a:ea typeface="+mj-ea"/>
                  <a:cs typeface="+mn-ea"/>
                  <a:sym typeface="+mn-lt"/>
                </a:rPr>
                <a:t>党的代表大会</a:t>
              </a:r>
            </a:p>
          </p:txBody>
        </p:sp>
        <p:sp>
          <p:nvSpPr>
            <p:cNvPr id="40" name="矩形 39"/>
            <p:cNvSpPr/>
            <p:nvPr/>
          </p:nvSpPr>
          <p:spPr>
            <a:xfrm>
              <a:off x="5185596" y="3941755"/>
              <a:ext cx="2520000" cy="360000"/>
            </a:xfrm>
            <a:prstGeom prst="rect">
              <a:avLst/>
            </a:prstGeom>
            <a:solidFill>
              <a:srgbClr val="9B0D13"/>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dirty="0">
                  <a:solidFill>
                    <a:srgbClr val="FFF2CC"/>
                  </a:solidFill>
                  <a:latin typeface="+mj-ea"/>
                  <a:ea typeface="+mj-ea"/>
                  <a:cs typeface="+mn-ea"/>
                  <a:sym typeface="+mn-lt"/>
                </a:rPr>
                <a:t>党的委员会</a:t>
              </a:r>
            </a:p>
          </p:txBody>
        </p:sp>
        <p:sp>
          <p:nvSpPr>
            <p:cNvPr id="41" name="矩形 40"/>
            <p:cNvSpPr/>
            <p:nvPr/>
          </p:nvSpPr>
          <p:spPr>
            <a:xfrm>
              <a:off x="5185596" y="4385392"/>
              <a:ext cx="2520000" cy="360000"/>
            </a:xfrm>
            <a:prstGeom prst="rect">
              <a:avLst/>
            </a:prstGeom>
            <a:solidFill>
              <a:srgbClr val="9B0D13"/>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dirty="0">
                  <a:solidFill>
                    <a:srgbClr val="FFF2CC"/>
                  </a:solidFill>
                  <a:latin typeface="+mj-ea"/>
                  <a:ea typeface="+mj-ea"/>
                  <a:cs typeface="+mn-ea"/>
                  <a:sym typeface="+mn-lt"/>
                </a:rPr>
                <a:t>党的纪律检查委员会</a:t>
              </a:r>
            </a:p>
          </p:txBody>
        </p:sp>
      </p:grp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750" fill="hold"/>
                                        <p:tgtEl>
                                          <p:spTgt spid="6"/>
                                        </p:tgtEl>
                                        <p:attrNameLst>
                                          <p:attrName>ppt_w</p:attrName>
                                        </p:attrNameLst>
                                      </p:cBhvr>
                                      <p:tavLst>
                                        <p:tav tm="0">
                                          <p:val>
                                            <p:fltVal val="0"/>
                                          </p:val>
                                        </p:tav>
                                        <p:tav tm="100000">
                                          <p:val>
                                            <p:strVal val="#ppt_w"/>
                                          </p:val>
                                        </p:tav>
                                      </p:tavLst>
                                    </p:anim>
                                    <p:anim calcmode="lin" valueType="num">
                                      <p:cBhvr>
                                        <p:cTn id="14" dur="750" fill="hold"/>
                                        <p:tgtEl>
                                          <p:spTgt spid="6"/>
                                        </p:tgtEl>
                                        <p:attrNameLst>
                                          <p:attrName>ppt_h</p:attrName>
                                        </p:attrNameLst>
                                      </p:cBhvr>
                                      <p:tavLst>
                                        <p:tav tm="0">
                                          <p:val>
                                            <p:fltVal val="0"/>
                                          </p:val>
                                        </p:tav>
                                        <p:tav tm="100000">
                                          <p:val>
                                            <p:strVal val="#ppt_h"/>
                                          </p:val>
                                        </p:tav>
                                      </p:tavLst>
                                    </p:anim>
                                    <p:animEffect transition="in" filter="fade">
                                      <p:cBhvr>
                                        <p:cTn id="15" dur="750"/>
                                        <p:tgtEl>
                                          <p:spTgt spid="6"/>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750" fill="hold"/>
                                        <p:tgtEl>
                                          <p:spTgt spid="7"/>
                                        </p:tgtEl>
                                        <p:attrNameLst>
                                          <p:attrName>ppt_w</p:attrName>
                                        </p:attrNameLst>
                                      </p:cBhvr>
                                      <p:tavLst>
                                        <p:tav tm="0">
                                          <p:val>
                                            <p:fltVal val="0"/>
                                          </p:val>
                                        </p:tav>
                                        <p:tav tm="100000">
                                          <p:val>
                                            <p:strVal val="#ppt_w"/>
                                          </p:val>
                                        </p:tav>
                                      </p:tavLst>
                                    </p:anim>
                                    <p:anim calcmode="lin" valueType="num">
                                      <p:cBhvr>
                                        <p:cTn id="20" dur="750" fill="hold"/>
                                        <p:tgtEl>
                                          <p:spTgt spid="7"/>
                                        </p:tgtEl>
                                        <p:attrNameLst>
                                          <p:attrName>ppt_h</p:attrName>
                                        </p:attrNameLst>
                                      </p:cBhvr>
                                      <p:tavLst>
                                        <p:tav tm="0">
                                          <p:val>
                                            <p:fltVal val="0"/>
                                          </p:val>
                                        </p:tav>
                                        <p:tav tm="100000">
                                          <p:val>
                                            <p:strVal val="#ppt_h"/>
                                          </p:val>
                                        </p:tav>
                                      </p:tavLst>
                                    </p:anim>
                                    <p:animEffect transition="in" filter="fade">
                                      <p:cBhvr>
                                        <p:cTn id="21" dur="75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750" fill="hold"/>
                                        <p:tgtEl>
                                          <p:spTgt spid="9"/>
                                        </p:tgtEl>
                                        <p:attrNameLst>
                                          <p:attrName>ppt_w</p:attrName>
                                        </p:attrNameLst>
                                      </p:cBhvr>
                                      <p:tavLst>
                                        <p:tav tm="0">
                                          <p:val>
                                            <p:fltVal val="0"/>
                                          </p:val>
                                        </p:tav>
                                        <p:tav tm="100000">
                                          <p:val>
                                            <p:strVal val="#ppt_w"/>
                                          </p:val>
                                        </p:tav>
                                      </p:tavLst>
                                    </p:anim>
                                    <p:anim calcmode="lin" valueType="num">
                                      <p:cBhvr>
                                        <p:cTn id="26" dur="750" fill="hold"/>
                                        <p:tgtEl>
                                          <p:spTgt spid="9"/>
                                        </p:tgtEl>
                                        <p:attrNameLst>
                                          <p:attrName>ppt_h</p:attrName>
                                        </p:attrNameLst>
                                      </p:cBhvr>
                                      <p:tavLst>
                                        <p:tav tm="0">
                                          <p:val>
                                            <p:fltVal val="0"/>
                                          </p:val>
                                        </p:tav>
                                        <p:tav tm="100000">
                                          <p:val>
                                            <p:strVal val="#ppt_h"/>
                                          </p:val>
                                        </p:tav>
                                      </p:tavLst>
                                    </p:anim>
                                    <p:animEffect transition="in" filter="fade">
                                      <p:cBhvr>
                                        <p:cTn id="27"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接连接符 8"/>
          <p:cNvCxnSpPr/>
          <p:nvPr/>
        </p:nvCxnSpPr>
        <p:spPr>
          <a:xfrm>
            <a:off x="0" y="3615866"/>
            <a:ext cx="9144000" cy="0"/>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sp>
        <p:nvSpPr>
          <p:cNvPr id="3" name="文本占位符 2"/>
          <p:cNvSpPr>
            <a:spLocks noGrp="1"/>
          </p:cNvSpPr>
          <p:nvPr>
            <p:ph type="body" sz="quarter" idx="4294967295"/>
          </p:nvPr>
        </p:nvSpPr>
        <p:spPr>
          <a:xfrm>
            <a:off x="755576" y="292863"/>
            <a:ext cx="4577302" cy="584775"/>
          </a:xfrm>
          <a:prstGeom prst="rect">
            <a:avLst/>
          </a:prstGeom>
          <a:noFill/>
          <a:effectLst/>
        </p:spPr>
        <p:txBody>
          <a:bodyPr wrap="square" rtlCol="0">
            <a:spAutoFit/>
          </a:bodyPr>
          <a:lstStyle/>
          <a:p>
            <a:pPr marL="0" indent="0">
              <a:buNone/>
            </a:pPr>
            <a:r>
              <a:rPr lang="zh-CN" altLang="en-US" dirty="0">
                <a:gradFill>
                  <a:gsLst>
                    <a:gs pos="60000">
                      <a:srgbClr val="FCCE5A"/>
                    </a:gs>
                    <a:gs pos="30000">
                      <a:schemeClr val="bg1"/>
                    </a:gs>
                    <a:gs pos="87000">
                      <a:schemeClr val="bg1"/>
                    </a:gs>
                  </a:gsLst>
                  <a:lin ang="5400000" scaled="1"/>
                </a:gradFill>
                <a:effectLst>
                  <a:outerShdw blurRad="50800" dist="50800" dir="5400000" algn="ctr" rotWithShape="0">
                    <a:srgbClr val="800000"/>
                  </a:outerShdw>
                </a:effectLst>
                <a:latin typeface="+mj-ea"/>
                <a:ea typeface="+mj-ea"/>
                <a:cs typeface="+mn-ea"/>
                <a:sym typeface="+mn-lt"/>
              </a:rPr>
              <a:t>第五章：党的基层组织</a:t>
            </a:r>
          </a:p>
        </p:txBody>
      </p:sp>
      <p:sp>
        <p:nvSpPr>
          <p:cNvPr id="2" name="矩形 1"/>
          <p:cNvSpPr/>
          <p:nvPr/>
        </p:nvSpPr>
        <p:spPr>
          <a:xfrm>
            <a:off x="935596" y="1635646"/>
            <a:ext cx="7632848" cy="1015663"/>
          </a:xfrm>
          <a:prstGeom prst="rect">
            <a:avLst/>
          </a:prstGeom>
        </p:spPr>
        <p:txBody>
          <a:bodyPr wrap="square">
            <a:spAutoFit/>
          </a:bodyPr>
          <a:lstStyle/>
          <a:p>
            <a:r>
              <a:rPr lang="zh-CN" altLang="en-US" sz="1500">
                <a:solidFill>
                  <a:srgbClr val="360406"/>
                </a:solidFill>
                <a:latin typeface="+mj-ea"/>
                <a:ea typeface="+mj-ea"/>
                <a:cs typeface="+mn-ea"/>
                <a:sym typeface="+mn-lt"/>
              </a:rPr>
              <a:t>党章规定</a:t>
            </a:r>
            <a:r>
              <a:rPr lang="zh-CN" altLang="en-US" sz="1500" dirty="0">
                <a:solidFill>
                  <a:srgbClr val="360406"/>
                </a:solidFill>
                <a:latin typeface="+mj-ea"/>
                <a:ea typeface="+mj-ea"/>
                <a:cs typeface="+mn-ea"/>
                <a:sym typeface="+mn-lt"/>
              </a:rPr>
              <a:t>，企业、农村、机关、学校、科研院所、街道社区、社会组织、人民解放军连队和其他基层单位，凡是有正式党员三人以上的，都应当成立党的基层组织。党的基层组织，根据工作需要和党员人数，经上级党组织批准，分别设立党的基层委员会、总支部委员会、支部委员会。</a:t>
            </a:r>
          </a:p>
        </p:txBody>
      </p:sp>
      <p:grpSp>
        <p:nvGrpSpPr>
          <p:cNvPr id="6" name="组合 5"/>
          <p:cNvGrpSpPr/>
          <p:nvPr/>
        </p:nvGrpSpPr>
        <p:grpSpPr>
          <a:xfrm>
            <a:off x="1691680" y="2931790"/>
            <a:ext cx="1476000" cy="1800160"/>
            <a:chOff x="1691680" y="2931790"/>
            <a:chExt cx="1476000" cy="1800160"/>
          </a:xfrm>
        </p:grpSpPr>
        <p:sp>
          <p:nvSpPr>
            <p:cNvPr id="4" name="矩形 3"/>
            <p:cNvSpPr/>
            <p:nvPr/>
          </p:nvSpPr>
          <p:spPr>
            <a:xfrm>
              <a:off x="1691680" y="4371950"/>
              <a:ext cx="1476000" cy="360000"/>
            </a:xfrm>
            <a:prstGeom prst="rect">
              <a:avLst/>
            </a:prstGeom>
            <a:no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rgbClr val="360406"/>
                  </a:solidFill>
                  <a:latin typeface="+mj-ea"/>
                  <a:ea typeface="+mj-ea"/>
                  <a:cs typeface="+mn-ea"/>
                  <a:sym typeface="+mn-lt"/>
                </a:rPr>
                <a:t>党的基层委员会</a:t>
              </a:r>
            </a:p>
          </p:txBody>
        </p:sp>
        <p:sp>
          <p:nvSpPr>
            <p:cNvPr id="5" name="椭圆 4"/>
            <p:cNvSpPr/>
            <p:nvPr/>
          </p:nvSpPr>
          <p:spPr>
            <a:xfrm>
              <a:off x="1745604" y="2931790"/>
              <a:ext cx="1368152" cy="1368152"/>
            </a:xfrm>
            <a:prstGeom prst="ellipse">
              <a:avLst/>
            </a:prstGeom>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3000" b="1">
                  <a:solidFill>
                    <a:srgbClr val="FFF2CC"/>
                  </a:solidFill>
                  <a:latin typeface="+mj-ea"/>
                  <a:cs typeface="+mn-ea"/>
                  <a:sym typeface="+mn-lt"/>
                </a:rPr>
                <a:t>党委</a:t>
              </a:r>
              <a:endParaRPr lang="zh-CN" altLang="en-US" sz="3000">
                <a:solidFill>
                  <a:srgbClr val="FFF2CC"/>
                </a:solidFill>
                <a:latin typeface="+mj-ea"/>
                <a:ea typeface="+mj-ea"/>
              </a:endParaRPr>
            </a:p>
          </p:txBody>
        </p:sp>
      </p:grpSp>
      <p:grpSp>
        <p:nvGrpSpPr>
          <p:cNvPr id="7" name="组合 6"/>
          <p:cNvGrpSpPr/>
          <p:nvPr/>
        </p:nvGrpSpPr>
        <p:grpSpPr>
          <a:xfrm>
            <a:off x="3923928" y="2931790"/>
            <a:ext cx="1476000" cy="1800160"/>
            <a:chOff x="3923928" y="2931790"/>
            <a:chExt cx="1476000" cy="1800160"/>
          </a:xfrm>
        </p:grpSpPr>
        <p:sp>
          <p:nvSpPr>
            <p:cNvPr id="27" name="矩形 26"/>
            <p:cNvSpPr/>
            <p:nvPr/>
          </p:nvSpPr>
          <p:spPr>
            <a:xfrm>
              <a:off x="3923928" y="4371950"/>
              <a:ext cx="1476000" cy="360000"/>
            </a:xfrm>
            <a:prstGeom prst="rect">
              <a:avLst/>
            </a:prstGeom>
            <a:no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rgbClr val="360406"/>
                  </a:solidFill>
                  <a:latin typeface="+mj-ea"/>
                  <a:ea typeface="+mj-ea"/>
                  <a:cs typeface="+mn-ea"/>
                  <a:sym typeface="+mn-lt"/>
                </a:rPr>
                <a:t>总支部委员会</a:t>
              </a:r>
            </a:p>
          </p:txBody>
        </p:sp>
        <p:sp>
          <p:nvSpPr>
            <p:cNvPr id="22" name="椭圆 21"/>
            <p:cNvSpPr/>
            <p:nvPr/>
          </p:nvSpPr>
          <p:spPr>
            <a:xfrm>
              <a:off x="3923928" y="2931790"/>
              <a:ext cx="1368152" cy="1368152"/>
            </a:xfrm>
            <a:prstGeom prst="ellipse">
              <a:avLst/>
            </a:prstGeom>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2000" b="1">
                  <a:solidFill>
                    <a:srgbClr val="FFF2CC"/>
                  </a:solidFill>
                  <a:latin typeface="+mj-ea"/>
                  <a:cs typeface="+mn-ea"/>
                  <a:sym typeface="+mn-lt"/>
                </a:rPr>
                <a:t>党总支</a:t>
              </a:r>
              <a:endParaRPr lang="zh-CN" altLang="en-US" sz="2000">
                <a:solidFill>
                  <a:srgbClr val="FFF2CC"/>
                </a:solidFill>
                <a:latin typeface="+mj-ea"/>
                <a:ea typeface="+mj-ea"/>
              </a:endParaRPr>
            </a:p>
          </p:txBody>
        </p:sp>
      </p:grpSp>
      <p:grpSp>
        <p:nvGrpSpPr>
          <p:cNvPr id="8" name="组合 7"/>
          <p:cNvGrpSpPr/>
          <p:nvPr/>
        </p:nvGrpSpPr>
        <p:grpSpPr>
          <a:xfrm>
            <a:off x="6084168" y="2931790"/>
            <a:ext cx="1476000" cy="1800160"/>
            <a:chOff x="6084168" y="2931790"/>
            <a:chExt cx="1476000" cy="1800160"/>
          </a:xfrm>
        </p:grpSpPr>
        <p:sp>
          <p:nvSpPr>
            <p:cNvPr id="26" name="矩形 25"/>
            <p:cNvSpPr/>
            <p:nvPr/>
          </p:nvSpPr>
          <p:spPr>
            <a:xfrm>
              <a:off x="6084168" y="4371950"/>
              <a:ext cx="1476000" cy="360000"/>
            </a:xfrm>
            <a:prstGeom prst="rect">
              <a:avLst/>
            </a:prstGeom>
            <a:no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rgbClr val="360406"/>
                  </a:solidFill>
                  <a:latin typeface="+mj-ea"/>
                  <a:ea typeface="+mj-ea"/>
                  <a:cs typeface="+mn-ea"/>
                  <a:sym typeface="+mn-lt"/>
                </a:rPr>
                <a:t>支部委员会</a:t>
              </a:r>
            </a:p>
          </p:txBody>
        </p:sp>
        <p:sp>
          <p:nvSpPr>
            <p:cNvPr id="23" name="椭圆 22"/>
            <p:cNvSpPr/>
            <p:nvPr/>
          </p:nvSpPr>
          <p:spPr>
            <a:xfrm>
              <a:off x="6138092" y="2931790"/>
              <a:ext cx="1368152" cy="1368152"/>
            </a:xfrm>
            <a:prstGeom prst="ellipse">
              <a:avLst/>
            </a:prstGeom>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2000" b="1">
                  <a:solidFill>
                    <a:srgbClr val="FFF2CC"/>
                  </a:solidFill>
                  <a:latin typeface="+mj-ea"/>
                  <a:cs typeface="+mn-ea"/>
                  <a:sym typeface="+mn-lt"/>
                </a:rPr>
                <a:t>党支部</a:t>
              </a:r>
              <a:endParaRPr lang="zh-CN" altLang="en-US" sz="2000">
                <a:solidFill>
                  <a:srgbClr val="FFF2CC"/>
                </a:solidFill>
                <a:latin typeface="+mj-ea"/>
                <a:ea typeface="+mj-ea"/>
              </a:endParaRPr>
            </a:p>
          </p:txBody>
        </p:sp>
      </p:grpSp>
      <p:sp>
        <p:nvSpPr>
          <p:cNvPr id="40" name="双括号 39"/>
          <p:cNvSpPr/>
          <p:nvPr/>
        </p:nvSpPr>
        <p:spPr>
          <a:xfrm>
            <a:off x="755576" y="1491630"/>
            <a:ext cx="7992888" cy="1296144"/>
          </a:xfrm>
          <a:prstGeom prst="bracketPair">
            <a:avLst>
              <a:gd name="adj" fmla="val 12641"/>
            </a:avLst>
          </a:prstGeom>
          <a:ln w="19050">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par>
                          <p:cTn id="10" fill="hold">
                            <p:stCondLst>
                              <p:cond delay="500"/>
                            </p:stCondLst>
                            <p:childTnLst>
                              <p:par>
                                <p:cTn id="11" presetID="17" presetClass="entr" presetSubtype="10" fill="hold" grpId="0" nodeType="afterEffect">
                                  <p:stCondLst>
                                    <p:cond delay="0"/>
                                  </p:stCondLst>
                                  <p:childTnLst>
                                    <p:set>
                                      <p:cBhvr>
                                        <p:cTn id="12" dur="1" fill="hold">
                                          <p:stCondLst>
                                            <p:cond delay="0"/>
                                          </p:stCondLst>
                                        </p:cTn>
                                        <p:tgtEl>
                                          <p:spTgt spid="40"/>
                                        </p:tgtEl>
                                        <p:attrNameLst>
                                          <p:attrName>style.visibility</p:attrName>
                                        </p:attrNameLst>
                                      </p:cBhvr>
                                      <p:to>
                                        <p:strVal val="visible"/>
                                      </p:to>
                                    </p:set>
                                    <p:anim calcmode="lin" valueType="num">
                                      <p:cBhvr>
                                        <p:cTn id="13" dur="500" fill="hold"/>
                                        <p:tgtEl>
                                          <p:spTgt spid="40"/>
                                        </p:tgtEl>
                                        <p:attrNameLst>
                                          <p:attrName>ppt_w</p:attrName>
                                        </p:attrNameLst>
                                      </p:cBhvr>
                                      <p:tavLst>
                                        <p:tav tm="0">
                                          <p:val>
                                            <p:fltVal val="0"/>
                                          </p:val>
                                        </p:tav>
                                        <p:tav tm="100000">
                                          <p:val>
                                            <p:strVal val="#ppt_w"/>
                                          </p:val>
                                        </p:tav>
                                      </p:tavLst>
                                    </p:anim>
                                    <p:anim calcmode="lin" valueType="num">
                                      <p:cBhvr>
                                        <p:cTn id="14" dur="500" fill="hold"/>
                                        <p:tgtEl>
                                          <p:spTgt spid="40"/>
                                        </p:tgtEl>
                                        <p:attrNameLst>
                                          <p:attrName>ppt_h</p:attrName>
                                        </p:attrNameLst>
                                      </p:cBhvr>
                                      <p:tavLst>
                                        <p:tav tm="0">
                                          <p:val>
                                            <p:strVal val="#ppt_h"/>
                                          </p:val>
                                        </p:tav>
                                        <p:tav tm="100000">
                                          <p:val>
                                            <p:strVal val="#ppt_h"/>
                                          </p:val>
                                        </p:tav>
                                      </p:tavLst>
                                    </p:anim>
                                  </p:childTnLst>
                                </p:cTn>
                              </p:par>
                            </p:childTnLst>
                          </p:cTn>
                        </p:par>
                        <p:par>
                          <p:cTn id="15" fill="hold">
                            <p:stCondLst>
                              <p:cond delay="1000"/>
                            </p:stCondLst>
                            <p:childTnLst>
                              <p:par>
                                <p:cTn id="16" presetID="18" presetClass="entr" presetSubtype="6"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strips(downRight)">
                                      <p:cBhvr>
                                        <p:cTn id="18" dur="500"/>
                                        <p:tgtEl>
                                          <p:spTgt spid="2"/>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750"/>
                                        <p:tgtEl>
                                          <p:spTgt spid="6"/>
                                        </p:tgtEl>
                                      </p:cBhvr>
                                    </p:animEffect>
                                    <p:anim calcmode="lin" valueType="num">
                                      <p:cBhvr>
                                        <p:cTn id="27" dur="750" fill="hold"/>
                                        <p:tgtEl>
                                          <p:spTgt spid="6"/>
                                        </p:tgtEl>
                                        <p:attrNameLst>
                                          <p:attrName>ppt_x</p:attrName>
                                        </p:attrNameLst>
                                      </p:cBhvr>
                                      <p:tavLst>
                                        <p:tav tm="0">
                                          <p:val>
                                            <p:strVal val="#ppt_x"/>
                                          </p:val>
                                        </p:tav>
                                        <p:tav tm="100000">
                                          <p:val>
                                            <p:strVal val="#ppt_x"/>
                                          </p:val>
                                        </p:tav>
                                      </p:tavLst>
                                    </p:anim>
                                    <p:anim calcmode="lin" valueType="num">
                                      <p:cBhvr>
                                        <p:cTn id="28" dur="750" fill="hold"/>
                                        <p:tgtEl>
                                          <p:spTgt spid="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750"/>
                                        <p:tgtEl>
                                          <p:spTgt spid="7"/>
                                        </p:tgtEl>
                                      </p:cBhvr>
                                    </p:animEffect>
                                    <p:anim calcmode="lin" valueType="num">
                                      <p:cBhvr>
                                        <p:cTn id="33" dur="750" fill="hold"/>
                                        <p:tgtEl>
                                          <p:spTgt spid="7"/>
                                        </p:tgtEl>
                                        <p:attrNameLst>
                                          <p:attrName>ppt_x</p:attrName>
                                        </p:attrNameLst>
                                      </p:cBhvr>
                                      <p:tavLst>
                                        <p:tav tm="0">
                                          <p:val>
                                            <p:strVal val="#ppt_x"/>
                                          </p:val>
                                        </p:tav>
                                        <p:tav tm="100000">
                                          <p:val>
                                            <p:strVal val="#ppt_x"/>
                                          </p:val>
                                        </p:tav>
                                      </p:tavLst>
                                    </p:anim>
                                    <p:anim calcmode="lin" valueType="num">
                                      <p:cBhvr>
                                        <p:cTn id="34" dur="750" fill="hold"/>
                                        <p:tgtEl>
                                          <p:spTgt spid="7"/>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750"/>
                                        <p:tgtEl>
                                          <p:spTgt spid="8"/>
                                        </p:tgtEl>
                                      </p:cBhvr>
                                    </p:animEffect>
                                    <p:anim calcmode="lin" valueType="num">
                                      <p:cBhvr>
                                        <p:cTn id="39" dur="750" fill="hold"/>
                                        <p:tgtEl>
                                          <p:spTgt spid="8"/>
                                        </p:tgtEl>
                                        <p:attrNameLst>
                                          <p:attrName>ppt_x</p:attrName>
                                        </p:attrNameLst>
                                      </p:cBhvr>
                                      <p:tavLst>
                                        <p:tav tm="0">
                                          <p:val>
                                            <p:strVal val="#ppt_x"/>
                                          </p:val>
                                        </p:tav>
                                        <p:tav tm="100000">
                                          <p:val>
                                            <p:strVal val="#ppt_x"/>
                                          </p:val>
                                        </p:tav>
                                      </p:tavLst>
                                    </p:anim>
                                    <p:anim calcmode="lin" valueType="num">
                                      <p:cBhvr>
                                        <p:cTn id="40" dur="75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P spid="40"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4294967295"/>
          </p:nvPr>
        </p:nvSpPr>
        <p:spPr>
          <a:xfrm>
            <a:off x="755576" y="292863"/>
            <a:ext cx="4577302" cy="584775"/>
          </a:xfrm>
          <a:prstGeom prst="rect">
            <a:avLst/>
          </a:prstGeom>
          <a:noFill/>
          <a:effectLst/>
        </p:spPr>
        <p:txBody>
          <a:bodyPr wrap="square" rtlCol="0">
            <a:spAutoFit/>
          </a:bodyPr>
          <a:lstStyle/>
          <a:p>
            <a:pPr marL="0" indent="0">
              <a:buNone/>
            </a:pPr>
            <a:r>
              <a:rPr lang="zh-CN" altLang="en-US" dirty="0">
                <a:gradFill>
                  <a:gsLst>
                    <a:gs pos="60000">
                      <a:srgbClr val="FCCE5A"/>
                    </a:gs>
                    <a:gs pos="30000">
                      <a:schemeClr val="bg1"/>
                    </a:gs>
                    <a:gs pos="87000">
                      <a:schemeClr val="bg1"/>
                    </a:gs>
                  </a:gsLst>
                  <a:lin ang="5400000" scaled="1"/>
                </a:gradFill>
                <a:effectLst>
                  <a:outerShdw blurRad="50800" dist="50800" dir="5400000" algn="ctr" rotWithShape="0">
                    <a:srgbClr val="800000"/>
                  </a:outerShdw>
                </a:effectLst>
                <a:latin typeface="+mj-ea"/>
                <a:ea typeface="+mj-ea"/>
                <a:cs typeface="+mn-ea"/>
                <a:sym typeface="+mn-lt"/>
              </a:rPr>
              <a:t>第九章：党组</a:t>
            </a:r>
          </a:p>
        </p:txBody>
      </p:sp>
      <p:grpSp>
        <p:nvGrpSpPr>
          <p:cNvPr id="5" name="组合 4"/>
          <p:cNvGrpSpPr/>
          <p:nvPr/>
        </p:nvGrpSpPr>
        <p:grpSpPr>
          <a:xfrm>
            <a:off x="1547663" y="1563638"/>
            <a:ext cx="6984777" cy="2898904"/>
            <a:chOff x="1547663" y="1563638"/>
            <a:chExt cx="6984777" cy="2898904"/>
          </a:xfrm>
        </p:grpSpPr>
        <p:sp>
          <p:nvSpPr>
            <p:cNvPr id="2" name="矩形 1"/>
            <p:cNvSpPr/>
            <p:nvPr/>
          </p:nvSpPr>
          <p:spPr>
            <a:xfrm>
              <a:off x="1547664" y="3723878"/>
              <a:ext cx="6984776" cy="738664"/>
            </a:xfrm>
            <a:prstGeom prst="rect">
              <a:avLst/>
            </a:prstGeom>
          </p:spPr>
          <p:txBody>
            <a:bodyPr wrap="square">
              <a:spAutoFit/>
            </a:bodyPr>
            <a:lstStyle/>
            <a:p>
              <a:pPr>
                <a:lnSpc>
                  <a:spcPct val="150000"/>
                </a:lnSpc>
              </a:pPr>
              <a:r>
                <a:rPr lang="zh-CN" altLang="en-US" sz="1400">
                  <a:solidFill>
                    <a:srgbClr val="360406"/>
                  </a:solidFill>
                  <a:latin typeface="+mj-ea"/>
                  <a:ea typeface="+mj-ea"/>
                  <a:cs typeface="+mn-ea"/>
                  <a:sym typeface="+mn-lt"/>
                </a:rPr>
                <a:t>党章规定</a:t>
              </a:r>
              <a:r>
                <a:rPr lang="zh-CN" altLang="en-US" sz="1400" dirty="0">
                  <a:solidFill>
                    <a:srgbClr val="360406"/>
                  </a:solidFill>
                  <a:latin typeface="+mj-ea"/>
                  <a:ea typeface="+mj-ea"/>
                  <a:cs typeface="+mn-ea"/>
                  <a:sym typeface="+mn-lt"/>
                </a:rPr>
                <a:t>，在中央和地方国家机关、人民团体、经济组织、文化组织和其他非党组织的领导机关中，可以成立党组。</a:t>
              </a:r>
              <a:endParaRPr lang="zh-CN" altLang="en-US" sz="1200" dirty="0">
                <a:solidFill>
                  <a:srgbClr val="360406"/>
                </a:solidFill>
                <a:latin typeface="+mj-ea"/>
                <a:ea typeface="+mj-ea"/>
                <a:cs typeface="+mn-ea"/>
                <a:sym typeface="+mn-lt"/>
              </a:endParaRPr>
            </a:p>
          </p:txBody>
        </p:sp>
        <p:sp>
          <p:nvSpPr>
            <p:cNvPr id="8" name="矩形 7"/>
            <p:cNvSpPr/>
            <p:nvPr/>
          </p:nvSpPr>
          <p:spPr>
            <a:xfrm>
              <a:off x="1547664" y="1563638"/>
              <a:ext cx="6984776" cy="1661993"/>
            </a:xfrm>
            <a:prstGeom prst="rect">
              <a:avLst/>
            </a:prstGeom>
          </p:spPr>
          <p:txBody>
            <a:bodyPr wrap="square">
              <a:spAutoFit/>
            </a:bodyPr>
            <a:lstStyle/>
            <a:p>
              <a:pPr>
                <a:lnSpc>
                  <a:spcPct val="150000"/>
                </a:lnSpc>
              </a:pPr>
              <a:r>
                <a:rPr lang="zh-CN" altLang="en-US" sz="2000" b="1" dirty="0">
                  <a:solidFill>
                    <a:schemeClr val="accent1"/>
                  </a:solidFill>
                  <a:latin typeface="+mj-ea"/>
                  <a:ea typeface="+mj-ea"/>
                  <a:cs typeface="+mn-ea"/>
                  <a:sym typeface="+mn-lt"/>
                </a:rPr>
                <a:t>党组的任务</a:t>
              </a:r>
              <a:r>
                <a:rPr lang="zh-CN" altLang="en-US" sz="2000" b="1">
                  <a:solidFill>
                    <a:schemeClr val="accent1"/>
                  </a:solidFill>
                  <a:latin typeface="+mj-ea"/>
                  <a:ea typeface="+mj-ea"/>
                  <a:cs typeface="+mn-ea"/>
                  <a:sym typeface="+mn-lt"/>
                </a:rPr>
                <a:t>主要是</a:t>
              </a:r>
              <a:endParaRPr lang="en-US" altLang="zh-CN" sz="2000" b="1">
                <a:solidFill>
                  <a:schemeClr val="accent1"/>
                </a:solidFill>
                <a:latin typeface="+mj-ea"/>
                <a:ea typeface="+mj-ea"/>
                <a:cs typeface="+mn-ea"/>
                <a:sym typeface="+mn-lt"/>
              </a:endParaRPr>
            </a:p>
            <a:p>
              <a:pPr>
                <a:lnSpc>
                  <a:spcPct val="150000"/>
                </a:lnSpc>
              </a:pPr>
              <a:r>
                <a:rPr lang="zh-CN" altLang="en-US" sz="1600">
                  <a:solidFill>
                    <a:srgbClr val="360406"/>
                  </a:solidFill>
                  <a:latin typeface="+mj-ea"/>
                  <a:ea typeface="+mj-ea"/>
                  <a:cs typeface="+mn-ea"/>
                  <a:sym typeface="+mn-lt"/>
                </a:rPr>
                <a:t>负责</a:t>
              </a:r>
              <a:r>
                <a:rPr lang="zh-CN" altLang="en-US" sz="1600" dirty="0">
                  <a:solidFill>
                    <a:srgbClr val="360406"/>
                  </a:solidFill>
                  <a:latin typeface="+mj-ea"/>
                  <a:ea typeface="+mj-ea"/>
                  <a:cs typeface="+mn-ea"/>
                  <a:sym typeface="+mn-lt"/>
                </a:rPr>
                <a:t>贯彻执行党的路线、方针、政策；讨论和决定本单位的重大问题；做好干部管理工作；团结党外干部和群众，完成党和国家交给的任务；指导机关和直属单位党组织的工作。</a:t>
              </a:r>
              <a:endParaRPr lang="zh-CN" altLang="en-US" sz="1400" dirty="0">
                <a:solidFill>
                  <a:srgbClr val="360406"/>
                </a:solidFill>
                <a:latin typeface="+mj-ea"/>
                <a:ea typeface="+mj-ea"/>
                <a:cs typeface="+mn-ea"/>
                <a:sym typeface="+mn-lt"/>
              </a:endParaRPr>
            </a:p>
          </p:txBody>
        </p:sp>
        <p:sp>
          <p:nvSpPr>
            <p:cNvPr id="9" name="矩形 8"/>
            <p:cNvSpPr/>
            <p:nvPr/>
          </p:nvSpPr>
          <p:spPr>
            <a:xfrm>
              <a:off x="1547663" y="3197756"/>
              <a:ext cx="6820540" cy="553998"/>
            </a:xfrm>
            <a:prstGeom prst="rect">
              <a:avLst/>
            </a:prstGeom>
          </p:spPr>
          <p:txBody>
            <a:bodyPr wrap="square">
              <a:spAutoFit/>
            </a:bodyPr>
            <a:lstStyle/>
            <a:p>
              <a:pPr>
                <a:lnSpc>
                  <a:spcPct val="150000"/>
                </a:lnSpc>
              </a:pPr>
              <a:r>
                <a:rPr lang="zh-CN" altLang="zh-CN" sz="2000" b="1">
                  <a:solidFill>
                    <a:schemeClr val="accent1"/>
                  </a:solidFill>
                  <a:latin typeface="+mj-ea"/>
                  <a:ea typeface="+mj-ea"/>
                  <a:cs typeface="+mn-ea"/>
                  <a:sym typeface="+mn-lt"/>
                </a:rPr>
                <a:t>党组必须服从批准它成立的党组织领导</a:t>
              </a:r>
              <a:endParaRPr lang="zh-CN" altLang="en-US" sz="2000" b="1" dirty="0">
                <a:solidFill>
                  <a:schemeClr val="accent1"/>
                </a:solidFill>
                <a:latin typeface="+mj-ea"/>
                <a:ea typeface="+mj-ea"/>
                <a:cs typeface="+mn-ea"/>
                <a:sym typeface="+mn-lt"/>
              </a:endParaRPr>
            </a:p>
          </p:txBody>
        </p:sp>
      </p:grpSp>
      <p:sp>
        <p:nvSpPr>
          <p:cNvPr id="4" name="矩形 3"/>
          <p:cNvSpPr/>
          <p:nvPr/>
        </p:nvSpPr>
        <p:spPr>
          <a:xfrm>
            <a:off x="0" y="1707654"/>
            <a:ext cx="1187624" cy="2736304"/>
          </a:xfrm>
          <a:prstGeom prst="rect">
            <a:avLst/>
          </a:prstGeom>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mj-ea"/>
              <a:ea typeface="+mj-ea"/>
            </a:endParaRPr>
          </a:p>
        </p:txBody>
      </p:sp>
      <p:sp>
        <p:nvSpPr>
          <p:cNvPr id="18" name="矩形 17"/>
          <p:cNvSpPr/>
          <p:nvPr/>
        </p:nvSpPr>
        <p:spPr>
          <a:xfrm>
            <a:off x="8892480" y="1707654"/>
            <a:ext cx="251520" cy="2736304"/>
          </a:xfrm>
          <a:prstGeom prst="rect">
            <a:avLst/>
          </a:prstGeom>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mj-ea"/>
              <a:ea typeface="+mj-ea"/>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par>
                          <p:cTn id="10" fill="hold">
                            <p:stCondLst>
                              <p:cond delay="500"/>
                            </p:stCondLst>
                            <p:childTnLst>
                              <p:par>
                                <p:cTn id="11" presetID="2" presetClass="entr" presetSubtype="8"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0-#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22" presetClass="entr" presetSubtype="1"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up)">
                                      <p:cBhvr>
                                        <p:cTn id="18" dur="1000"/>
                                        <p:tgtEl>
                                          <p:spTgt spid="5"/>
                                        </p:tgtEl>
                                      </p:cBhvr>
                                    </p:animEffect>
                                  </p:childTnLst>
                                </p:cTn>
                              </p:par>
                            </p:childTnLst>
                          </p:cTn>
                        </p:par>
                        <p:par>
                          <p:cTn id="19" fill="hold">
                            <p:stCondLst>
                              <p:cond delay="2000"/>
                            </p:stCondLst>
                            <p:childTnLst>
                              <p:par>
                                <p:cTn id="20" presetID="2" presetClass="entr" presetSubtype="2"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additive="base">
                                        <p:cTn id="22" dur="500" fill="hold"/>
                                        <p:tgtEl>
                                          <p:spTgt spid="18"/>
                                        </p:tgtEl>
                                        <p:attrNameLst>
                                          <p:attrName>ppt_x</p:attrName>
                                        </p:attrNameLst>
                                      </p:cBhvr>
                                      <p:tavLst>
                                        <p:tav tm="0">
                                          <p:val>
                                            <p:strVal val="1+#ppt_w/2"/>
                                          </p:val>
                                        </p:tav>
                                        <p:tav tm="100000">
                                          <p:val>
                                            <p:strVal val="#ppt_x"/>
                                          </p:val>
                                        </p:tav>
                                      </p:tavLst>
                                    </p:anim>
                                    <p:anim calcmode="lin" valueType="num">
                                      <p:cBhvr additive="base">
                                        <p:cTn id="23"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18"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占位符 5"/>
          <p:cNvSpPr>
            <a:spLocks noGrp="1"/>
          </p:cNvSpPr>
          <p:nvPr>
            <p:ph type="body" sz="quarter" idx="4294967295"/>
          </p:nvPr>
        </p:nvSpPr>
        <p:spPr>
          <a:xfrm>
            <a:off x="0" y="3290948"/>
            <a:ext cx="9144000" cy="861774"/>
          </a:xfrm>
          <a:prstGeom prst="rect">
            <a:avLst/>
          </a:prstGeom>
        </p:spPr>
        <p:txBody>
          <a:bodyPr wrap="square">
            <a:spAutoFit/>
          </a:bodyPr>
          <a:lstStyle/>
          <a:p>
            <a:pPr marL="0" indent="0" algn="ctr">
              <a:buNone/>
            </a:pPr>
            <a:r>
              <a:rPr lang="zh-CN" altLang="en-US" sz="5000" b="1">
                <a:gradFill>
                  <a:gsLst>
                    <a:gs pos="27000">
                      <a:srgbClr val="FF0000"/>
                    </a:gs>
                    <a:gs pos="80000">
                      <a:srgbClr val="6D090E"/>
                    </a:gs>
                  </a:gsLst>
                  <a:lin ang="5400000" scaled="1"/>
                </a:gradFill>
                <a:latin typeface="+mn-ea"/>
              </a:rPr>
              <a:t>党的干部</a:t>
            </a:r>
          </a:p>
        </p:txBody>
      </p:sp>
      <p:sp>
        <p:nvSpPr>
          <p:cNvPr id="8" name="矩形 7"/>
          <p:cNvSpPr/>
          <p:nvPr/>
        </p:nvSpPr>
        <p:spPr>
          <a:xfrm>
            <a:off x="0" y="2859782"/>
            <a:ext cx="9144000" cy="400110"/>
          </a:xfrm>
          <a:prstGeom prst="rect">
            <a:avLst/>
          </a:prstGeom>
        </p:spPr>
        <p:txBody>
          <a:bodyPr wrap="square">
            <a:spAutoFit/>
          </a:bodyPr>
          <a:lstStyle/>
          <a:p>
            <a:pPr algn="ctr"/>
            <a:r>
              <a:rPr lang="zh-CN" altLang="en-US" sz="2000" b="1">
                <a:solidFill>
                  <a:srgbClr val="360406"/>
                </a:solidFill>
                <a:latin typeface="+mj-ea"/>
                <a:ea typeface="+mj-ea"/>
              </a:rPr>
              <a:t>第六章</a:t>
            </a:r>
            <a:endParaRPr lang="en-US" altLang="zh-CN" sz="2000" b="1">
              <a:solidFill>
                <a:srgbClr val="360406"/>
              </a:solidFill>
              <a:latin typeface="+mj-ea"/>
              <a:ea typeface="+mj-ea"/>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p:cTn id="13"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15"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8"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4294967295"/>
          </p:nvPr>
        </p:nvSpPr>
        <p:spPr>
          <a:xfrm>
            <a:off x="755576" y="292863"/>
            <a:ext cx="4577302" cy="584775"/>
          </a:xfrm>
          <a:prstGeom prst="rect">
            <a:avLst/>
          </a:prstGeom>
          <a:noFill/>
          <a:ln>
            <a:noFill/>
          </a:ln>
          <a:effectLst/>
        </p:spPr>
        <p:txBody>
          <a:bodyPr wrap="square" rtlCol="0">
            <a:spAutoFit/>
          </a:bodyPr>
          <a:lstStyle/>
          <a:p>
            <a:pPr marL="0" indent="0">
              <a:buNone/>
            </a:pPr>
            <a:r>
              <a:rPr lang="zh-CN" altLang="en-US" dirty="0">
                <a:gradFill>
                  <a:gsLst>
                    <a:gs pos="60000">
                      <a:srgbClr val="FCCE5A"/>
                    </a:gs>
                    <a:gs pos="30000">
                      <a:schemeClr val="bg1"/>
                    </a:gs>
                    <a:gs pos="87000">
                      <a:schemeClr val="bg1"/>
                    </a:gs>
                  </a:gsLst>
                  <a:lin ang="5400000" scaled="1"/>
                </a:gradFill>
                <a:effectLst>
                  <a:outerShdw blurRad="50800" dist="50800" dir="5400000" algn="ctr" rotWithShape="0">
                    <a:srgbClr val="800000"/>
                  </a:outerShdw>
                </a:effectLst>
                <a:latin typeface="+mj-ea"/>
                <a:ea typeface="+mj-ea"/>
                <a:cs typeface="+mn-ea"/>
                <a:sym typeface="+mn-lt"/>
              </a:rPr>
              <a:t>党的干部</a:t>
            </a:r>
          </a:p>
        </p:txBody>
      </p:sp>
      <p:grpSp>
        <p:nvGrpSpPr>
          <p:cNvPr id="4" name="组合 3"/>
          <p:cNvGrpSpPr/>
          <p:nvPr/>
        </p:nvGrpSpPr>
        <p:grpSpPr>
          <a:xfrm>
            <a:off x="827584" y="1851670"/>
            <a:ext cx="3744416" cy="2664296"/>
            <a:chOff x="827584" y="1851670"/>
            <a:chExt cx="3744416" cy="2664296"/>
          </a:xfrm>
        </p:grpSpPr>
        <p:sp>
          <p:nvSpPr>
            <p:cNvPr id="2" name="矩形 1"/>
            <p:cNvSpPr/>
            <p:nvPr/>
          </p:nvSpPr>
          <p:spPr>
            <a:xfrm>
              <a:off x="827584" y="1851670"/>
              <a:ext cx="3744416" cy="2664296"/>
            </a:xfrm>
            <a:prstGeom prst="rect">
              <a:avLst/>
            </a:prstGeom>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mj-ea"/>
                <a:ea typeface="+mj-ea"/>
              </a:endParaRPr>
            </a:p>
          </p:txBody>
        </p:sp>
        <p:sp>
          <p:nvSpPr>
            <p:cNvPr id="39" name="矩形 38"/>
            <p:cNvSpPr/>
            <p:nvPr/>
          </p:nvSpPr>
          <p:spPr>
            <a:xfrm>
              <a:off x="1115616" y="2283718"/>
              <a:ext cx="3168352" cy="1938992"/>
            </a:xfrm>
            <a:prstGeom prst="rect">
              <a:avLst/>
            </a:prstGeom>
            <a:ln>
              <a:noFill/>
            </a:ln>
            <a:effectLst/>
          </p:spPr>
          <p:txBody>
            <a:bodyPr wrap="square">
              <a:spAutoFit/>
            </a:bodyPr>
            <a:lstStyle/>
            <a:p>
              <a:pPr>
                <a:lnSpc>
                  <a:spcPct val="150000"/>
                </a:lnSpc>
              </a:pPr>
              <a:r>
                <a:rPr lang="zh-CN" altLang="en-US" sz="1600" b="1">
                  <a:solidFill>
                    <a:srgbClr val="FFF2CC"/>
                  </a:solidFill>
                  <a:latin typeface="+mj-ea"/>
                  <a:ea typeface="+mj-ea"/>
                  <a:cs typeface="+mn-ea"/>
                  <a:sym typeface="+mn-lt"/>
                </a:rPr>
                <a:t>第六章</a:t>
              </a:r>
              <a:r>
                <a:rPr lang="en-US" altLang="zh-CN" sz="1600" b="1">
                  <a:solidFill>
                    <a:srgbClr val="FFF2CC"/>
                  </a:solidFill>
                  <a:latin typeface="+mj-ea"/>
                  <a:ea typeface="+mj-ea"/>
                  <a:cs typeface="+mn-ea"/>
                  <a:sym typeface="+mn-lt"/>
                </a:rPr>
                <a:t>（</a:t>
              </a:r>
              <a:r>
                <a:rPr lang="zh-CN" altLang="en-US" sz="1600" b="1" dirty="0">
                  <a:solidFill>
                    <a:srgbClr val="FFF2CC"/>
                  </a:solidFill>
                  <a:latin typeface="+mj-ea"/>
                  <a:ea typeface="+mj-ea"/>
                  <a:cs typeface="+mn-ea"/>
                  <a:sym typeface="+mn-lt"/>
                </a:rPr>
                <a:t>第三十三条至第三十六条</a:t>
              </a:r>
              <a:r>
                <a:rPr lang="en-US" altLang="zh-CN" sz="1600" b="1" dirty="0">
                  <a:solidFill>
                    <a:srgbClr val="FFF2CC"/>
                  </a:solidFill>
                  <a:latin typeface="+mj-ea"/>
                  <a:ea typeface="+mj-ea"/>
                  <a:cs typeface="+mn-ea"/>
                  <a:sym typeface="+mn-lt"/>
                </a:rPr>
                <a:t>）</a:t>
              </a:r>
              <a:r>
                <a:rPr lang="zh-CN" altLang="en-US" sz="1600" dirty="0">
                  <a:solidFill>
                    <a:srgbClr val="FFF2CC"/>
                  </a:solidFill>
                  <a:latin typeface="+mj-ea"/>
                  <a:ea typeface="+mj-ea"/>
                  <a:cs typeface="+mn-ea"/>
                  <a:sym typeface="+mn-lt"/>
                </a:rPr>
                <a:t>党的干部是党的事业的骨干，对他们的要求应当更高、更严格。因此，党章第六章对此专门作了规定。</a:t>
              </a:r>
            </a:p>
          </p:txBody>
        </p:sp>
      </p:grpSp>
      <p:sp>
        <p:nvSpPr>
          <p:cNvPr id="14" name="矩形 13"/>
          <p:cNvSpPr/>
          <p:nvPr/>
        </p:nvSpPr>
        <p:spPr>
          <a:xfrm>
            <a:off x="4932040" y="1851670"/>
            <a:ext cx="3736893" cy="553998"/>
          </a:xfrm>
          <a:prstGeom prst="rect">
            <a:avLst/>
          </a:prstGeom>
          <a:solidFill>
            <a:srgbClr val="9B0D13"/>
          </a:solidFill>
          <a:ln>
            <a:noFill/>
          </a:ln>
        </p:spPr>
        <p:txBody>
          <a:bodyPr wrap="square">
            <a:spAutoFit/>
          </a:bodyPr>
          <a:lstStyle/>
          <a:p>
            <a:pPr algn="just"/>
            <a:r>
              <a:rPr lang="zh-CN" altLang="en-US" sz="1600" b="1">
                <a:solidFill>
                  <a:srgbClr val="FFF2CC"/>
                </a:solidFill>
                <a:latin typeface="+mj-ea"/>
                <a:cs typeface="Times New Roman" panose="02020603050405020304" pitchFamily="18" charset="0"/>
              </a:rPr>
              <a:t>第三十三条</a:t>
            </a:r>
            <a:endParaRPr lang="zh-CN" altLang="en-US" sz="1600" b="1">
              <a:solidFill>
                <a:srgbClr val="FFF2CC"/>
              </a:solidFill>
              <a:latin typeface="+mj-ea"/>
            </a:endParaRPr>
          </a:p>
          <a:p>
            <a:pPr algn="just"/>
            <a:r>
              <a:rPr lang="zh-CN" altLang="en-US" sz="1400">
                <a:solidFill>
                  <a:srgbClr val="FFF2CC"/>
                </a:solidFill>
                <a:latin typeface="+mj-ea"/>
                <a:ea typeface="+mj-ea"/>
                <a:cs typeface="+mn-ea"/>
                <a:sym typeface="+mn-lt"/>
              </a:rPr>
              <a:t>选拔</a:t>
            </a:r>
            <a:r>
              <a:rPr lang="zh-CN" altLang="en-US" sz="1400" dirty="0">
                <a:solidFill>
                  <a:srgbClr val="FFF2CC"/>
                </a:solidFill>
                <a:latin typeface="+mj-ea"/>
                <a:ea typeface="+mj-ea"/>
                <a:cs typeface="+mn-ea"/>
                <a:sym typeface="+mn-lt"/>
              </a:rPr>
              <a:t>干部的原则、方针和基本政策</a:t>
            </a:r>
            <a:endParaRPr lang="zh-CN" altLang="zh-CN" sz="1400" dirty="0">
              <a:solidFill>
                <a:srgbClr val="FFF2CC"/>
              </a:solidFill>
              <a:latin typeface="+mj-ea"/>
              <a:ea typeface="+mj-ea"/>
              <a:cs typeface="+mn-ea"/>
              <a:sym typeface="+mn-lt"/>
            </a:endParaRPr>
          </a:p>
        </p:txBody>
      </p:sp>
      <p:sp>
        <p:nvSpPr>
          <p:cNvPr id="19" name="矩形 18"/>
          <p:cNvSpPr/>
          <p:nvPr/>
        </p:nvSpPr>
        <p:spPr>
          <a:xfrm>
            <a:off x="4932040" y="2547747"/>
            <a:ext cx="3736893" cy="553998"/>
          </a:xfrm>
          <a:prstGeom prst="rect">
            <a:avLst/>
          </a:prstGeom>
          <a:solidFill>
            <a:srgbClr val="9B0D13"/>
          </a:solidFill>
          <a:ln>
            <a:noFill/>
          </a:ln>
        </p:spPr>
        <p:txBody>
          <a:bodyPr wrap="square">
            <a:spAutoFit/>
          </a:bodyPr>
          <a:lstStyle/>
          <a:p>
            <a:pPr algn="just"/>
            <a:r>
              <a:rPr lang="zh-CN" altLang="en-US" sz="1600" b="1">
                <a:solidFill>
                  <a:srgbClr val="FFF2CC"/>
                </a:solidFill>
                <a:latin typeface="+mj-ea"/>
                <a:cs typeface="Times New Roman" panose="02020603050405020304" pitchFamily="18" charset="0"/>
              </a:rPr>
              <a:t>第三十四条</a:t>
            </a:r>
            <a:endParaRPr lang="zh-CN" altLang="en-US" sz="1600" b="1">
              <a:solidFill>
                <a:srgbClr val="FFF2CC"/>
              </a:solidFill>
              <a:latin typeface="+mj-ea"/>
            </a:endParaRPr>
          </a:p>
          <a:p>
            <a:pPr algn="just"/>
            <a:r>
              <a:rPr lang="zh-CN" altLang="en-US" sz="1400">
                <a:solidFill>
                  <a:srgbClr val="FFF2CC"/>
                </a:solidFill>
                <a:latin typeface="+mj-ea"/>
                <a:ea typeface="+mj-ea"/>
                <a:cs typeface="+mn-ea"/>
                <a:sym typeface="+mn-lt"/>
              </a:rPr>
              <a:t>党员</a:t>
            </a:r>
            <a:r>
              <a:rPr lang="zh-CN" altLang="en-US" sz="1400" dirty="0">
                <a:solidFill>
                  <a:srgbClr val="FFF2CC"/>
                </a:solidFill>
                <a:latin typeface="+mj-ea"/>
                <a:ea typeface="+mj-ea"/>
                <a:cs typeface="+mn-ea"/>
                <a:sym typeface="+mn-lt"/>
              </a:rPr>
              <a:t>干部必须具备的六项基本条件</a:t>
            </a:r>
          </a:p>
        </p:txBody>
      </p:sp>
      <p:sp>
        <p:nvSpPr>
          <p:cNvPr id="22" name="矩形 21"/>
          <p:cNvSpPr/>
          <p:nvPr/>
        </p:nvSpPr>
        <p:spPr>
          <a:xfrm>
            <a:off x="4931412" y="3243824"/>
            <a:ext cx="3745044" cy="553998"/>
          </a:xfrm>
          <a:prstGeom prst="rect">
            <a:avLst/>
          </a:prstGeom>
          <a:solidFill>
            <a:srgbClr val="9B0D13"/>
          </a:solidFill>
          <a:ln>
            <a:noFill/>
          </a:ln>
        </p:spPr>
        <p:txBody>
          <a:bodyPr wrap="square">
            <a:spAutoFit/>
          </a:bodyPr>
          <a:lstStyle/>
          <a:p>
            <a:pPr algn="just"/>
            <a:r>
              <a:rPr lang="zh-CN" altLang="en-US" sz="1600" b="1">
                <a:solidFill>
                  <a:srgbClr val="FFF2CC"/>
                </a:solidFill>
                <a:latin typeface="+mj-ea"/>
                <a:cs typeface="Times New Roman" panose="02020603050405020304" pitchFamily="18" charset="0"/>
              </a:rPr>
              <a:t>第三十五条</a:t>
            </a:r>
            <a:endParaRPr lang="zh-CN" altLang="en-US" sz="1600" b="1">
              <a:solidFill>
                <a:srgbClr val="FFF2CC"/>
              </a:solidFill>
              <a:latin typeface="+mj-ea"/>
            </a:endParaRPr>
          </a:p>
          <a:p>
            <a:pPr algn="just"/>
            <a:r>
              <a:rPr lang="zh-CN" altLang="en-US" sz="1400">
                <a:solidFill>
                  <a:srgbClr val="FFF2CC"/>
                </a:solidFill>
                <a:latin typeface="+mj-ea"/>
                <a:ea typeface="+mj-ea"/>
                <a:cs typeface="+mn-ea"/>
                <a:sym typeface="+mn-lt"/>
              </a:rPr>
              <a:t>党员</a:t>
            </a:r>
            <a:r>
              <a:rPr lang="zh-CN" altLang="en-US" sz="1400" dirty="0">
                <a:solidFill>
                  <a:srgbClr val="FFF2CC"/>
                </a:solidFill>
                <a:latin typeface="+mj-ea"/>
                <a:ea typeface="+mj-ea"/>
                <a:cs typeface="+mn-ea"/>
                <a:sym typeface="+mn-lt"/>
              </a:rPr>
              <a:t>干部要善于同党外干部合作共事</a:t>
            </a:r>
          </a:p>
        </p:txBody>
      </p:sp>
      <p:sp>
        <p:nvSpPr>
          <p:cNvPr id="25" name="矩形 24"/>
          <p:cNvSpPr/>
          <p:nvPr/>
        </p:nvSpPr>
        <p:spPr>
          <a:xfrm>
            <a:off x="4932040" y="3939902"/>
            <a:ext cx="3736893" cy="553998"/>
          </a:xfrm>
          <a:prstGeom prst="rect">
            <a:avLst/>
          </a:prstGeom>
          <a:solidFill>
            <a:srgbClr val="9B0D13"/>
          </a:solidFill>
          <a:ln>
            <a:noFill/>
          </a:ln>
        </p:spPr>
        <p:txBody>
          <a:bodyPr wrap="square">
            <a:spAutoFit/>
          </a:bodyPr>
          <a:lstStyle/>
          <a:p>
            <a:pPr algn="just"/>
            <a:r>
              <a:rPr lang="zh-CN" altLang="en-US" sz="1600" b="1">
                <a:solidFill>
                  <a:srgbClr val="FFF2CC"/>
                </a:solidFill>
                <a:latin typeface="+mj-ea"/>
                <a:cs typeface="Times New Roman" panose="02020603050405020304" pitchFamily="18" charset="0"/>
              </a:rPr>
              <a:t>第三十六条</a:t>
            </a:r>
            <a:endParaRPr lang="zh-CN" altLang="en-US" sz="1600" b="1">
              <a:solidFill>
                <a:srgbClr val="FFF2CC"/>
              </a:solidFill>
              <a:latin typeface="+mj-ea"/>
            </a:endParaRPr>
          </a:p>
          <a:p>
            <a:pPr algn="just"/>
            <a:r>
              <a:rPr lang="zh-CN" altLang="en-US" sz="1400">
                <a:solidFill>
                  <a:srgbClr val="FFF2CC"/>
                </a:solidFill>
                <a:latin typeface="+mj-ea"/>
                <a:ea typeface="+mj-ea"/>
                <a:cs typeface="+mn-ea"/>
                <a:sym typeface="+mn-lt"/>
              </a:rPr>
              <a:t>干部</a:t>
            </a:r>
            <a:r>
              <a:rPr lang="zh-CN" altLang="en-US" sz="1400" dirty="0">
                <a:solidFill>
                  <a:srgbClr val="FFF2CC"/>
                </a:solidFill>
                <a:latin typeface="+mj-ea"/>
                <a:ea typeface="+mj-ea"/>
                <a:cs typeface="+mn-ea"/>
                <a:sym typeface="+mn-lt"/>
              </a:rPr>
              <a:t>职务的变动或解除、退休离休</a:t>
            </a:r>
          </a:p>
        </p:txBody>
      </p: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par>
                          <p:cTn id="10" fill="hold">
                            <p:stCondLst>
                              <p:cond delay="500"/>
                            </p:stCondLst>
                            <p:childTnLst>
                              <p:par>
                                <p:cTn id="11" presetID="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0-#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2" presetClass="entr" presetSubtype="2" fill="hold" grpId="0" nodeType="after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additive="base">
                                        <p:cTn id="18" dur="500" fill="hold"/>
                                        <p:tgtEl>
                                          <p:spTgt spid="14"/>
                                        </p:tgtEl>
                                        <p:attrNameLst>
                                          <p:attrName>ppt_x</p:attrName>
                                        </p:attrNameLst>
                                      </p:cBhvr>
                                      <p:tavLst>
                                        <p:tav tm="0">
                                          <p:val>
                                            <p:strVal val="1+#ppt_w/2"/>
                                          </p:val>
                                        </p:tav>
                                        <p:tav tm="100000">
                                          <p:val>
                                            <p:strVal val="#ppt_x"/>
                                          </p:val>
                                        </p:tav>
                                      </p:tavLst>
                                    </p:anim>
                                    <p:anim calcmode="lin" valueType="num">
                                      <p:cBhvr additive="base">
                                        <p:cTn id="19" dur="500" fill="hold"/>
                                        <p:tgtEl>
                                          <p:spTgt spid="14"/>
                                        </p:tgtEl>
                                        <p:attrNameLst>
                                          <p:attrName>ppt_y</p:attrName>
                                        </p:attrNameLst>
                                      </p:cBhvr>
                                      <p:tavLst>
                                        <p:tav tm="0">
                                          <p:val>
                                            <p:strVal val="#ppt_y"/>
                                          </p:val>
                                        </p:tav>
                                        <p:tav tm="100000">
                                          <p:val>
                                            <p:strVal val="#ppt_y"/>
                                          </p:val>
                                        </p:tav>
                                      </p:tavLst>
                                    </p:anim>
                                  </p:childTnLst>
                                </p:cTn>
                              </p:par>
                            </p:childTnLst>
                          </p:cTn>
                        </p:par>
                        <p:par>
                          <p:cTn id="20" fill="hold">
                            <p:stCondLst>
                              <p:cond delay="1500"/>
                            </p:stCondLst>
                            <p:childTnLst>
                              <p:par>
                                <p:cTn id="21" presetID="2" presetClass="entr" presetSubtype="2"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500" fill="hold"/>
                                        <p:tgtEl>
                                          <p:spTgt spid="19"/>
                                        </p:tgtEl>
                                        <p:attrNameLst>
                                          <p:attrName>ppt_x</p:attrName>
                                        </p:attrNameLst>
                                      </p:cBhvr>
                                      <p:tavLst>
                                        <p:tav tm="0">
                                          <p:val>
                                            <p:strVal val="1+#ppt_w/2"/>
                                          </p:val>
                                        </p:tav>
                                        <p:tav tm="100000">
                                          <p:val>
                                            <p:strVal val="#ppt_x"/>
                                          </p:val>
                                        </p:tav>
                                      </p:tavLst>
                                    </p:anim>
                                    <p:anim calcmode="lin" valueType="num">
                                      <p:cBhvr additive="base">
                                        <p:cTn id="24" dur="500" fill="hold"/>
                                        <p:tgtEl>
                                          <p:spTgt spid="1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2" presetClass="entr" presetSubtype="2"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 calcmode="lin" valueType="num">
                                      <p:cBhvr additive="base">
                                        <p:cTn id="28" dur="500" fill="hold"/>
                                        <p:tgtEl>
                                          <p:spTgt spid="22"/>
                                        </p:tgtEl>
                                        <p:attrNameLst>
                                          <p:attrName>ppt_x</p:attrName>
                                        </p:attrNameLst>
                                      </p:cBhvr>
                                      <p:tavLst>
                                        <p:tav tm="0">
                                          <p:val>
                                            <p:strVal val="1+#ppt_w/2"/>
                                          </p:val>
                                        </p:tav>
                                        <p:tav tm="100000">
                                          <p:val>
                                            <p:strVal val="#ppt_x"/>
                                          </p:val>
                                        </p:tav>
                                      </p:tavLst>
                                    </p:anim>
                                    <p:anim calcmode="lin" valueType="num">
                                      <p:cBhvr additive="base">
                                        <p:cTn id="29" dur="500" fill="hold"/>
                                        <p:tgtEl>
                                          <p:spTgt spid="22"/>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25"/>
                                        </p:tgtEl>
                                        <p:attrNameLst>
                                          <p:attrName>style.visibility</p:attrName>
                                        </p:attrNameLst>
                                      </p:cBhvr>
                                      <p:to>
                                        <p:strVal val="visible"/>
                                      </p:to>
                                    </p:set>
                                    <p:anim calcmode="lin" valueType="num">
                                      <p:cBhvr additive="base">
                                        <p:cTn id="33" dur="500" fill="hold"/>
                                        <p:tgtEl>
                                          <p:spTgt spid="25"/>
                                        </p:tgtEl>
                                        <p:attrNameLst>
                                          <p:attrName>ppt_x</p:attrName>
                                        </p:attrNameLst>
                                      </p:cBhvr>
                                      <p:tavLst>
                                        <p:tav tm="0">
                                          <p:val>
                                            <p:strVal val="1+#ppt_w/2"/>
                                          </p:val>
                                        </p:tav>
                                        <p:tav tm="100000">
                                          <p:val>
                                            <p:strVal val="#ppt_x"/>
                                          </p:val>
                                        </p:tav>
                                      </p:tavLst>
                                    </p:anim>
                                    <p:anim calcmode="lin" valueType="num">
                                      <p:cBhvr additive="base">
                                        <p:cTn id="34" dur="5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4" grpId="0" animBg="1"/>
      <p:bldP spid="19" grpId="0" animBg="1"/>
      <p:bldP spid="22" grpId="0" animBg="1"/>
      <p:bldP spid="25"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4294967295"/>
          </p:nvPr>
        </p:nvSpPr>
        <p:spPr>
          <a:xfrm>
            <a:off x="755576" y="292863"/>
            <a:ext cx="4577302" cy="584775"/>
          </a:xfrm>
          <a:prstGeom prst="rect">
            <a:avLst/>
          </a:prstGeom>
          <a:noFill/>
          <a:ln>
            <a:noFill/>
          </a:ln>
          <a:effectLst/>
        </p:spPr>
        <p:txBody>
          <a:bodyPr wrap="square" rtlCol="0">
            <a:spAutoFit/>
          </a:bodyPr>
          <a:lstStyle/>
          <a:p>
            <a:pPr marL="0" indent="0">
              <a:buNone/>
            </a:pPr>
            <a:r>
              <a:rPr lang="zh-CN" altLang="en-US" dirty="0">
                <a:gradFill>
                  <a:gsLst>
                    <a:gs pos="60000">
                      <a:srgbClr val="FCCE5A"/>
                    </a:gs>
                    <a:gs pos="30000">
                      <a:schemeClr val="bg1"/>
                    </a:gs>
                    <a:gs pos="87000">
                      <a:schemeClr val="bg1"/>
                    </a:gs>
                  </a:gsLst>
                  <a:lin ang="5400000" scaled="1"/>
                </a:gradFill>
                <a:effectLst>
                  <a:outerShdw blurRad="50800" dist="50800" dir="5400000" algn="ctr" rotWithShape="0">
                    <a:srgbClr val="800000"/>
                  </a:outerShdw>
                </a:effectLst>
                <a:latin typeface="+mj-ea"/>
                <a:ea typeface="+mj-ea"/>
                <a:cs typeface="+mn-ea"/>
                <a:sym typeface="+mn-lt"/>
              </a:rPr>
              <a:t>党的干部政策</a:t>
            </a:r>
          </a:p>
        </p:txBody>
      </p:sp>
      <p:sp>
        <p:nvSpPr>
          <p:cNvPr id="26" name="TextBox 25"/>
          <p:cNvSpPr txBox="1"/>
          <p:nvPr/>
        </p:nvSpPr>
        <p:spPr>
          <a:xfrm>
            <a:off x="1269157" y="1635646"/>
            <a:ext cx="6552728" cy="553998"/>
          </a:xfrm>
          <a:prstGeom prst="rect">
            <a:avLst/>
          </a:prstGeom>
          <a:noFill/>
          <a:ln>
            <a:noFill/>
          </a:ln>
        </p:spPr>
        <p:txBody>
          <a:bodyPr wrap="square" rtlCol="0">
            <a:spAutoFit/>
          </a:bodyPr>
          <a:lstStyle/>
          <a:p>
            <a:pPr algn="ctr"/>
            <a:r>
              <a:rPr lang="zh-CN" altLang="en-US" sz="3000" b="1" dirty="0">
                <a:solidFill>
                  <a:schemeClr val="accent1"/>
                </a:solidFill>
                <a:latin typeface="+mj-ea"/>
                <a:ea typeface="+mj-ea"/>
                <a:cs typeface="+mn-ea"/>
                <a:sym typeface="+mn-lt"/>
              </a:rPr>
              <a:t>党管干部</a:t>
            </a:r>
            <a:r>
              <a:rPr lang="zh-CN" altLang="en-US" sz="3000" b="1">
                <a:solidFill>
                  <a:schemeClr val="accent1"/>
                </a:solidFill>
                <a:latin typeface="+mj-ea"/>
                <a:ea typeface="+mj-ea"/>
                <a:cs typeface="+mn-ea"/>
                <a:sym typeface="+mn-lt"/>
              </a:rPr>
              <a:t>的原则方针</a:t>
            </a:r>
            <a:r>
              <a:rPr lang="zh-CN" altLang="en-US" sz="3000" b="1" dirty="0">
                <a:solidFill>
                  <a:schemeClr val="accent1"/>
                </a:solidFill>
                <a:latin typeface="+mj-ea"/>
                <a:ea typeface="+mj-ea"/>
                <a:cs typeface="+mn-ea"/>
                <a:sym typeface="+mn-lt"/>
              </a:rPr>
              <a:t>和基本政策</a:t>
            </a:r>
          </a:p>
        </p:txBody>
      </p:sp>
      <p:sp>
        <p:nvSpPr>
          <p:cNvPr id="14" name="矩形 13"/>
          <p:cNvSpPr/>
          <p:nvPr/>
        </p:nvSpPr>
        <p:spPr>
          <a:xfrm>
            <a:off x="1197149" y="2427734"/>
            <a:ext cx="6905835" cy="2169825"/>
          </a:xfrm>
          <a:prstGeom prst="rect">
            <a:avLst/>
          </a:prstGeom>
          <a:ln>
            <a:noFill/>
          </a:ln>
        </p:spPr>
        <p:txBody>
          <a:bodyPr wrap="square">
            <a:spAutoFit/>
          </a:bodyPr>
          <a:lstStyle/>
          <a:p>
            <a:r>
              <a:rPr lang="zh-CN" altLang="en-US" sz="1500" b="1">
                <a:solidFill>
                  <a:schemeClr val="accent1"/>
                </a:solidFill>
                <a:latin typeface="+mj-ea"/>
                <a:ea typeface="+mj-ea"/>
                <a:cs typeface="+mn-ea"/>
                <a:sym typeface="+mn-lt"/>
              </a:rPr>
              <a:t>第三十三条 </a:t>
            </a:r>
            <a:r>
              <a:rPr lang="zh-CN" altLang="en-US" sz="1500">
                <a:solidFill>
                  <a:srgbClr val="360406"/>
                </a:solidFill>
                <a:latin typeface="+mj-ea"/>
                <a:ea typeface="+mj-ea"/>
                <a:cs typeface="+mn-ea"/>
                <a:sym typeface="+mn-lt"/>
              </a:rPr>
              <a:t>党</a:t>
            </a:r>
            <a:r>
              <a:rPr lang="zh-CN" altLang="en-US" sz="1500" dirty="0">
                <a:solidFill>
                  <a:srgbClr val="360406"/>
                </a:solidFill>
                <a:latin typeface="+mj-ea"/>
                <a:ea typeface="+mj-ea"/>
                <a:cs typeface="+mn-ea"/>
                <a:sym typeface="+mn-lt"/>
              </a:rPr>
              <a:t>的干部是党的事业的骨干，是人民的公仆。党按照德才兼备、以德为先的原则选拔干部，坚持五湖四海、任人唯贤，反对任人唯亲，努力实现干部队伍的革命化、年轻化、知识化、专业化。</a:t>
            </a:r>
          </a:p>
          <a:p>
            <a:endParaRPr lang="zh-CN" altLang="en-US" sz="1500" dirty="0">
              <a:solidFill>
                <a:srgbClr val="360406"/>
              </a:solidFill>
              <a:latin typeface="+mj-ea"/>
              <a:ea typeface="+mj-ea"/>
              <a:cs typeface="+mn-ea"/>
              <a:sym typeface="+mn-lt"/>
            </a:endParaRPr>
          </a:p>
          <a:p>
            <a:r>
              <a:rPr lang="zh-CN" altLang="en-US" sz="1500" dirty="0">
                <a:solidFill>
                  <a:srgbClr val="360406"/>
                </a:solidFill>
                <a:latin typeface="+mj-ea"/>
                <a:ea typeface="+mj-ea"/>
                <a:cs typeface="+mn-ea"/>
                <a:sym typeface="+mn-lt"/>
              </a:rPr>
              <a:t>党重视教育、培训、选拔、考核和监督干部，特别是培养、选拔优秀年轻干部。积极推进干部制度改革。</a:t>
            </a:r>
          </a:p>
          <a:p>
            <a:endParaRPr lang="en-US" altLang="zh-CN" sz="1500" dirty="0">
              <a:solidFill>
                <a:srgbClr val="360406"/>
              </a:solidFill>
              <a:latin typeface="+mj-ea"/>
              <a:ea typeface="+mj-ea"/>
              <a:cs typeface="+mn-ea"/>
              <a:sym typeface="+mn-lt"/>
            </a:endParaRPr>
          </a:p>
          <a:p>
            <a:r>
              <a:rPr lang="zh-CN" altLang="en-US" sz="1500" dirty="0">
                <a:solidFill>
                  <a:srgbClr val="360406"/>
                </a:solidFill>
                <a:latin typeface="+mj-ea"/>
                <a:ea typeface="+mj-ea"/>
                <a:cs typeface="+mn-ea"/>
                <a:sym typeface="+mn-lt"/>
              </a:rPr>
              <a:t>党重视培养、选拔女干部和少数民族干部。</a:t>
            </a:r>
          </a:p>
          <a:p>
            <a:endParaRPr lang="zh-CN" altLang="en-US" sz="1500" dirty="0">
              <a:solidFill>
                <a:srgbClr val="360406"/>
              </a:solidFill>
              <a:latin typeface="+mj-ea"/>
              <a:ea typeface="+mj-ea"/>
              <a:cs typeface="+mn-ea"/>
              <a:sym typeface="+mn-lt"/>
            </a:endParaRPr>
          </a:p>
        </p:txBody>
      </p:sp>
      <p:sp>
        <p:nvSpPr>
          <p:cNvPr id="13" name="双括号 12"/>
          <p:cNvSpPr/>
          <p:nvPr/>
        </p:nvSpPr>
        <p:spPr>
          <a:xfrm>
            <a:off x="827584" y="1491630"/>
            <a:ext cx="7632848" cy="3168352"/>
          </a:xfrm>
          <a:prstGeom prst="bracketPair">
            <a:avLst>
              <a:gd name="adj" fmla="val 12142"/>
            </a:avLst>
          </a:prstGeom>
          <a:ln w="19050">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par>
                          <p:cTn id="10" fill="hold">
                            <p:stCondLst>
                              <p:cond delay="500"/>
                            </p:stCondLst>
                            <p:childTnLst>
                              <p:par>
                                <p:cTn id="11" presetID="17" presetClass="entr" presetSubtype="10"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500" fill="hold"/>
                                        <p:tgtEl>
                                          <p:spTgt spid="13"/>
                                        </p:tgtEl>
                                        <p:attrNameLst>
                                          <p:attrName>ppt_w</p:attrName>
                                        </p:attrNameLst>
                                      </p:cBhvr>
                                      <p:tavLst>
                                        <p:tav tm="0">
                                          <p:val>
                                            <p:fltVal val="0"/>
                                          </p:val>
                                        </p:tav>
                                        <p:tav tm="100000">
                                          <p:val>
                                            <p:strVal val="#ppt_w"/>
                                          </p:val>
                                        </p:tav>
                                      </p:tavLst>
                                    </p:anim>
                                    <p:anim calcmode="lin" valueType="num">
                                      <p:cBhvr>
                                        <p:cTn id="14" dur="500" fill="hold"/>
                                        <p:tgtEl>
                                          <p:spTgt spid="13"/>
                                        </p:tgtEl>
                                        <p:attrNameLst>
                                          <p:attrName>ppt_h</p:attrName>
                                        </p:attrNameLst>
                                      </p:cBhvr>
                                      <p:tavLst>
                                        <p:tav tm="0">
                                          <p:val>
                                            <p:strVal val="#ppt_h"/>
                                          </p:val>
                                        </p:tav>
                                        <p:tav tm="100000">
                                          <p:val>
                                            <p:strVal val="#ppt_h"/>
                                          </p:val>
                                        </p:tav>
                                      </p:tavLst>
                                    </p:anim>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wipe(left)">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up)">
                                      <p:cBhvr>
                                        <p:cTn id="22"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6" grpId="0"/>
      <p:bldP spid="14" grpId="0"/>
      <p:bldP spid="13"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4294967295"/>
          </p:nvPr>
        </p:nvSpPr>
        <p:spPr>
          <a:xfrm>
            <a:off x="755576" y="292863"/>
            <a:ext cx="8388424" cy="584775"/>
          </a:xfrm>
          <a:prstGeom prst="rect">
            <a:avLst/>
          </a:prstGeom>
          <a:noFill/>
          <a:effectLst/>
        </p:spPr>
        <p:txBody>
          <a:bodyPr wrap="square" rtlCol="0">
            <a:spAutoFit/>
          </a:bodyPr>
          <a:lstStyle/>
          <a:p>
            <a:pPr marL="0" indent="0">
              <a:buNone/>
            </a:pPr>
            <a:r>
              <a:rPr lang="zh-CN" altLang="en-US" dirty="0">
                <a:gradFill>
                  <a:gsLst>
                    <a:gs pos="60000">
                      <a:srgbClr val="FCCE5A"/>
                    </a:gs>
                    <a:gs pos="30000">
                      <a:schemeClr val="bg1"/>
                    </a:gs>
                    <a:gs pos="87000">
                      <a:schemeClr val="bg1"/>
                    </a:gs>
                  </a:gsLst>
                  <a:lin ang="5400000" scaled="1"/>
                </a:gradFill>
                <a:effectLst>
                  <a:outerShdw blurRad="50800" dist="50800" dir="5400000" algn="ctr" rotWithShape="0">
                    <a:srgbClr val="800000"/>
                  </a:outerShdw>
                </a:effectLst>
                <a:latin typeface="+mj-ea"/>
                <a:ea typeface="+mj-ea"/>
                <a:cs typeface="+mn-ea"/>
                <a:sym typeface="+mn-lt"/>
              </a:rPr>
              <a:t>领导干部必须具备的基本条件</a:t>
            </a:r>
          </a:p>
        </p:txBody>
      </p:sp>
      <p:sp>
        <p:nvSpPr>
          <p:cNvPr id="14" name="矩形 13"/>
          <p:cNvSpPr/>
          <p:nvPr/>
        </p:nvSpPr>
        <p:spPr>
          <a:xfrm>
            <a:off x="827584" y="2034302"/>
            <a:ext cx="2592287" cy="1938992"/>
          </a:xfrm>
          <a:prstGeom prst="rect">
            <a:avLst/>
          </a:prstGeom>
        </p:spPr>
        <p:txBody>
          <a:bodyPr wrap="square">
            <a:spAutoFit/>
          </a:bodyPr>
          <a:lstStyle/>
          <a:p>
            <a:pPr>
              <a:lnSpc>
                <a:spcPct val="150000"/>
              </a:lnSpc>
            </a:pPr>
            <a:r>
              <a:rPr lang="zh-CN" altLang="en-US" sz="1600" b="1">
                <a:solidFill>
                  <a:schemeClr val="accent1"/>
                </a:solidFill>
                <a:latin typeface="+mj-ea"/>
                <a:ea typeface="+mj-ea"/>
                <a:cs typeface="+mn-ea"/>
                <a:sym typeface="+mn-lt"/>
              </a:rPr>
              <a:t>第三十四条 </a:t>
            </a:r>
            <a:r>
              <a:rPr lang="zh-CN" altLang="en-US" sz="1600">
                <a:solidFill>
                  <a:srgbClr val="360406"/>
                </a:solidFill>
                <a:latin typeface="+mj-ea"/>
                <a:ea typeface="+mj-ea"/>
                <a:cs typeface="+mn-ea"/>
                <a:sym typeface="+mn-lt"/>
              </a:rPr>
              <a:t>党</a:t>
            </a:r>
            <a:r>
              <a:rPr lang="zh-CN" altLang="en-US" sz="1600" dirty="0">
                <a:solidFill>
                  <a:srgbClr val="360406"/>
                </a:solidFill>
                <a:latin typeface="+mj-ea"/>
                <a:ea typeface="+mj-ea"/>
                <a:cs typeface="+mn-ea"/>
                <a:sym typeface="+mn-lt"/>
              </a:rPr>
              <a:t>的各级领导干部必须模范地履行本章程第三条所规定的党员的各项义务，并且必须具备的基本条件：</a:t>
            </a:r>
          </a:p>
        </p:txBody>
      </p:sp>
      <p:sp>
        <p:nvSpPr>
          <p:cNvPr id="2" name="椭圆 1"/>
          <p:cNvSpPr/>
          <p:nvPr/>
        </p:nvSpPr>
        <p:spPr>
          <a:xfrm>
            <a:off x="5136654" y="1995686"/>
            <a:ext cx="2304256" cy="2304256"/>
          </a:xfrm>
          <a:prstGeom prst="ellipse">
            <a:avLst/>
          </a:prstGeom>
          <a:noFill/>
          <a:ln w="28575">
            <a:solidFill>
              <a:srgbClr val="9B0D1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3600" b="1">
                <a:solidFill>
                  <a:schemeClr val="accent1"/>
                </a:solidFill>
                <a:latin typeface="+mj-ea"/>
              </a:rPr>
              <a:t>六个</a:t>
            </a:r>
            <a:endParaRPr lang="en-US" altLang="zh-CN" sz="3600" b="1">
              <a:solidFill>
                <a:schemeClr val="accent1"/>
              </a:solidFill>
              <a:latin typeface="+mj-ea"/>
            </a:endParaRPr>
          </a:p>
          <a:p>
            <a:pPr algn="ctr"/>
            <a:r>
              <a:rPr lang="zh-CN" altLang="en-US" sz="3600" b="1">
                <a:solidFill>
                  <a:schemeClr val="accent1"/>
                </a:solidFill>
                <a:latin typeface="+mj-ea"/>
              </a:rPr>
              <a:t>方面</a:t>
            </a:r>
          </a:p>
        </p:txBody>
      </p:sp>
      <p:grpSp>
        <p:nvGrpSpPr>
          <p:cNvPr id="5" name="组合 4"/>
          <p:cNvGrpSpPr/>
          <p:nvPr/>
        </p:nvGrpSpPr>
        <p:grpSpPr>
          <a:xfrm>
            <a:off x="5424686" y="1419622"/>
            <a:ext cx="1620000" cy="864096"/>
            <a:chOff x="5424686" y="1419622"/>
            <a:chExt cx="1620000" cy="864096"/>
          </a:xfrm>
        </p:grpSpPr>
        <p:sp>
          <p:nvSpPr>
            <p:cNvPr id="4" name="矩形 3"/>
            <p:cNvSpPr/>
            <p:nvPr/>
          </p:nvSpPr>
          <p:spPr>
            <a:xfrm>
              <a:off x="5424686" y="1419622"/>
              <a:ext cx="1620000" cy="360000"/>
            </a:xfrm>
            <a:prstGeom prst="rect">
              <a:avLst/>
            </a:prstGeom>
            <a:no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sz="1600" b="1">
                  <a:solidFill>
                    <a:srgbClr val="9B0D13"/>
                  </a:solidFill>
                  <a:latin typeface="+mj-ea"/>
                  <a:ea typeface="+mj-ea"/>
                  <a:cs typeface="Times New Roman" panose="02020603050405020304" pitchFamily="18" charset="0"/>
                </a:rPr>
                <a:t>政治理论</a:t>
              </a:r>
              <a:endParaRPr lang="zh-CN" altLang="en-US" sz="1600">
                <a:solidFill>
                  <a:srgbClr val="9B0D13"/>
                </a:solidFill>
                <a:latin typeface="+mj-ea"/>
                <a:ea typeface="+mj-ea"/>
              </a:endParaRPr>
            </a:p>
          </p:txBody>
        </p:sp>
        <p:sp>
          <p:nvSpPr>
            <p:cNvPr id="6" name="椭圆 5"/>
            <p:cNvSpPr/>
            <p:nvPr/>
          </p:nvSpPr>
          <p:spPr>
            <a:xfrm>
              <a:off x="6036754" y="1779662"/>
              <a:ext cx="504056" cy="504056"/>
            </a:xfrm>
            <a:prstGeom prst="ellipse">
              <a:avLst/>
            </a:prstGeom>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a:solidFill>
                    <a:srgbClr val="FFF2CC"/>
                  </a:solidFill>
                  <a:latin typeface="+mj-ea"/>
                  <a:ea typeface="+mj-ea"/>
                </a:rPr>
                <a:t>1</a:t>
              </a:r>
              <a:endParaRPr lang="zh-CN" altLang="en-US">
                <a:solidFill>
                  <a:srgbClr val="FFF2CC"/>
                </a:solidFill>
                <a:latin typeface="+mj-ea"/>
                <a:ea typeface="+mj-ea"/>
              </a:endParaRPr>
            </a:p>
          </p:txBody>
        </p:sp>
      </p:grpSp>
      <p:grpSp>
        <p:nvGrpSpPr>
          <p:cNvPr id="9" name="组合 8"/>
          <p:cNvGrpSpPr/>
          <p:nvPr/>
        </p:nvGrpSpPr>
        <p:grpSpPr>
          <a:xfrm>
            <a:off x="5496694" y="4011910"/>
            <a:ext cx="1620000" cy="864056"/>
            <a:chOff x="5496694" y="4011910"/>
            <a:chExt cx="1620000" cy="864056"/>
          </a:xfrm>
        </p:grpSpPr>
        <p:sp>
          <p:nvSpPr>
            <p:cNvPr id="17" name="矩形 16"/>
            <p:cNvSpPr/>
            <p:nvPr/>
          </p:nvSpPr>
          <p:spPr>
            <a:xfrm>
              <a:off x="5496694" y="4515966"/>
              <a:ext cx="1620000" cy="360000"/>
            </a:xfrm>
            <a:prstGeom prst="rect">
              <a:avLst/>
            </a:prstGeom>
            <a:no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rgbClr val="9B0D13"/>
                  </a:solidFill>
                  <a:latin typeface="+mj-ea"/>
                  <a:ea typeface="+mj-ea"/>
                  <a:cs typeface="Times New Roman" panose="02020603050405020304" pitchFamily="18" charset="0"/>
                </a:rPr>
                <a:t>能力水平</a:t>
              </a:r>
            </a:p>
          </p:txBody>
        </p:sp>
        <p:sp>
          <p:nvSpPr>
            <p:cNvPr id="21" name="椭圆 20"/>
            <p:cNvSpPr/>
            <p:nvPr/>
          </p:nvSpPr>
          <p:spPr>
            <a:xfrm>
              <a:off x="6036754" y="4011910"/>
              <a:ext cx="504056" cy="504056"/>
            </a:xfrm>
            <a:prstGeom prst="ellipse">
              <a:avLst/>
            </a:prstGeom>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a:solidFill>
                    <a:srgbClr val="FFF2CC"/>
                  </a:solidFill>
                  <a:latin typeface="+mj-ea"/>
                  <a:ea typeface="+mj-ea"/>
                </a:rPr>
                <a:t>4</a:t>
              </a:r>
              <a:endParaRPr lang="zh-CN" altLang="en-US">
                <a:solidFill>
                  <a:srgbClr val="FFF2CC"/>
                </a:solidFill>
                <a:latin typeface="+mj-ea"/>
                <a:ea typeface="+mj-ea"/>
              </a:endParaRPr>
            </a:p>
          </p:txBody>
        </p:sp>
      </p:grpSp>
      <p:grpSp>
        <p:nvGrpSpPr>
          <p:cNvPr id="11" name="组合 10"/>
          <p:cNvGrpSpPr/>
          <p:nvPr/>
        </p:nvGrpSpPr>
        <p:grpSpPr>
          <a:xfrm>
            <a:off x="3408462" y="2337724"/>
            <a:ext cx="2165756" cy="504056"/>
            <a:chOff x="3408462" y="2337724"/>
            <a:chExt cx="2165756" cy="504056"/>
          </a:xfrm>
        </p:grpSpPr>
        <p:sp>
          <p:nvSpPr>
            <p:cNvPr id="19" name="矩形 18"/>
            <p:cNvSpPr/>
            <p:nvPr/>
          </p:nvSpPr>
          <p:spPr>
            <a:xfrm>
              <a:off x="3408462" y="2391730"/>
              <a:ext cx="1620000" cy="360000"/>
            </a:xfrm>
            <a:prstGeom prst="rect">
              <a:avLst/>
            </a:prstGeom>
            <a:no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600" b="1" dirty="0">
                  <a:solidFill>
                    <a:srgbClr val="9B0D13"/>
                  </a:solidFill>
                  <a:latin typeface="+mj-ea"/>
                  <a:ea typeface="+mj-ea"/>
                  <a:cs typeface="Times New Roman" panose="02020603050405020304" pitchFamily="18" charset="0"/>
                </a:rPr>
                <a:t>民主团结</a:t>
              </a:r>
              <a:endParaRPr lang="zh-CN" altLang="en-US" sz="1600" dirty="0">
                <a:solidFill>
                  <a:srgbClr val="9B0D13"/>
                </a:solidFill>
                <a:latin typeface="+mj-ea"/>
                <a:ea typeface="+mj-ea"/>
              </a:endParaRPr>
            </a:p>
          </p:txBody>
        </p:sp>
        <p:sp>
          <p:nvSpPr>
            <p:cNvPr id="24" name="椭圆 23"/>
            <p:cNvSpPr/>
            <p:nvPr/>
          </p:nvSpPr>
          <p:spPr>
            <a:xfrm>
              <a:off x="5070162" y="2337724"/>
              <a:ext cx="504056" cy="504056"/>
            </a:xfrm>
            <a:prstGeom prst="ellipse">
              <a:avLst/>
            </a:prstGeom>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a:solidFill>
                    <a:srgbClr val="FFF2CC"/>
                  </a:solidFill>
                  <a:latin typeface="+mj-ea"/>
                  <a:ea typeface="+mj-ea"/>
                </a:rPr>
                <a:t>6</a:t>
              </a:r>
              <a:endParaRPr lang="zh-CN" altLang="en-US">
                <a:solidFill>
                  <a:srgbClr val="FFF2CC"/>
                </a:solidFill>
                <a:latin typeface="+mj-ea"/>
                <a:ea typeface="+mj-ea"/>
              </a:endParaRPr>
            </a:p>
          </p:txBody>
        </p:sp>
      </p:grpSp>
      <p:grpSp>
        <p:nvGrpSpPr>
          <p:cNvPr id="8" name="组合 7"/>
          <p:cNvGrpSpPr/>
          <p:nvPr/>
        </p:nvGrpSpPr>
        <p:grpSpPr>
          <a:xfrm>
            <a:off x="7003346" y="3453848"/>
            <a:ext cx="2110144" cy="504056"/>
            <a:chOff x="7003346" y="3453848"/>
            <a:chExt cx="2110144" cy="504056"/>
          </a:xfrm>
        </p:grpSpPr>
        <p:sp>
          <p:nvSpPr>
            <p:cNvPr id="16" name="矩形 15"/>
            <p:cNvSpPr/>
            <p:nvPr/>
          </p:nvSpPr>
          <p:spPr>
            <a:xfrm>
              <a:off x="7493490" y="3507854"/>
              <a:ext cx="1620000" cy="360000"/>
            </a:xfrm>
            <a:prstGeom prst="rect">
              <a:avLst/>
            </a:prstGeom>
            <a:no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b="1" dirty="0">
                  <a:solidFill>
                    <a:srgbClr val="9B0D13"/>
                  </a:solidFill>
                  <a:latin typeface="+mj-ea"/>
                  <a:ea typeface="+mj-ea"/>
                  <a:cs typeface="Times New Roman" panose="02020603050405020304" pitchFamily="18" charset="0"/>
                </a:rPr>
                <a:t>思想作风</a:t>
              </a:r>
              <a:endParaRPr lang="zh-CN" altLang="en-US" sz="1600" dirty="0">
                <a:solidFill>
                  <a:srgbClr val="9B0D13"/>
                </a:solidFill>
                <a:latin typeface="+mj-ea"/>
                <a:ea typeface="+mj-ea"/>
              </a:endParaRPr>
            </a:p>
          </p:txBody>
        </p:sp>
        <p:sp>
          <p:nvSpPr>
            <p:cNvPr id="25" name="椭圆 24"/>
            <p:cNvSpPr/>
            <p:nvPr/>
          </p:nvSpPr>
          <p:spPr>
            <a:xfrm>
              <a:off x="7003346" y="3453848"/>
              <a:ext cx="504056" cy="504056"/>
            </a:xfrm>
            <a:prstGeom prst="ellipse">
              <a:avLst/>
            </a:prstGeom>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a:solidFill>
                    <a:srgbClr val="FFF2CC"/>
                  </a:solidFill>
                  <a:latin typeface="+mj-ea"/>
                  <a:ea typeface="+mj-ea"/>
                </a:rPr>
                <a:t>3</a:t>
              </a:r>
              <a:endParaRPr lang="zh-CN" altLang="en-US">
                <a:solidFill>
                  <a:srgbClr val="FFF2CC"/>
                </a:solidFill>
                <a:latin typeface="+mj-ea"/>
                <a:ea typeface="+mj-ea"/>
              </a:endParaRPr>
            </a:p>
          </p:txBody>
        </p:sp>
      </p:grpSp>
      <p:grpSp>
        <p:nvGrpSpPr>
          <p:cNvPr id="7" name="组合 6"/>
          <p:cNvGrpSpPr/>
          <p:nvPr/>
        </p:nvGrpSpPr>
        <p:grpSpPr>
          <a:xfrm>
            <a:off x="7003346" y="2337724"/>
            <a:ext cx="2105952" cy="504056"/>
            <a:chOff x="7003346" y="2337724"/>
            <a:chExt cx="2105952" cy="504056"/>
          </a:xfrm>
        </p:grpSpPr>
        <p:sp>
          <p:nvSpPr>
            <p:cNvPr id="15" name="矩形 14"/>
            <p:cNvSpPr/>
            <p:nvPr/>
          </p:nvSpPr>
          <p:spPr>
            <a:xfrm>
              <a:off x="7489298" y="2391730"/>
              <a:ext cx="1620000" cy="360000"/>
            </a:xfrm>
            <a:prstGeom prst="rect">
              <a:avLst/>
            </a:prstGeom>
            <a:no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b="1" dirty="0">
                  <a:solidFill>
                    <a:srgbClr val="9B0D13"/>
                  </a:solidFill>
                  <a:latin typeface="+mj-ea"/>
                  <a:ea typeface="+mj-ea"/>
                  <a:cs typeface="Times New Roman" panose="02020603050405020304" pitchFamily="18" charset="0"/>
                </a:rPr>
                <a:t>理想信念</a:t>
              </a:r>
              <a:endParaRPr lang="zh-CN" altLang="en-US" sz="1600" dirty="0">
                <a:solidFill>
                  <a:srgbClr val="9B0D13"/>
                </a:solidFill>
                <a:latin typeface="+mj-ea"/>
                <a:ea typeface="+mj-ea"/>
              </a:endParaRPr>
            </a:p>
          </p:txBody>
        </p:sp>
        <p:sp>
          <p:nvSpPr>
            <p:cNvPr id="35" name="椭圆 34"/>
            <p:cNvSpPr/>
            <p:nvPr/>
          </p:nvSpPr>
          <p:spPr>
            <a:xfrm>
              <a:off x="7003346" y="2337724"/>
              <a:ext cx="504056" cy="504056"/>
            </a:xfrm>
            <a:prstGeom prst="ellipse">
              <a:avLst/>
            </a:prstGeom>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a:solidFill>
                    <a:srgbClr val="FFF2CC"/>
                  </a:solidFill>
                  <a:latin typeface="+mj-ea"/>
                  <a:ea typeface="+mj-ea"/>
                </a:rPr>
                <a:t>2</a:t>
              </a:r>
              <a:endParaRPr lang="zh-CN" altLang="en-US">
                <a:solidFill>
                  <a:srgbClr val="FFF2CC"/>
                </a:solidFill>
                <a:latin typeface="+mj-ea"/>
                <a:ea typeface="+mj-ea"/>
              </a:endParaRPr>
            </a:p>
          </p:txBody>
        </p:sp>
      </p:grpSp>
      <p:grpSp>
        <p:nvGrpSpPr>
          <p:cNvPr id="10" name="组合 9"/>
          <p:cNvGrpSpPr/>
          <p:nvPr/>
        </p:nvGrpSpPr>
        <p:grpSpPr>
          <a:xfrm>
            <a:off x="3408462" y="3453848"/>
            <a:ext cx="2165756" cy="504056"/>
            <a:chOff x="3408462" y="3453848"/>
            <a:chExt cx="2165756" cy="504056"/>
          </a:xfrm>
        </p:grpSpPr>
        <p:sp>
          <p:nvSpPr>
            <p:cNvPr id="18" name="矩形 17"/>
            <p:cNvSpPr/>
            <p:nvPr/>
          </p:nvSpPr>
          <p:spPr>
            <a:xfrm>
              <a:off x="3408462" y="3507854"/>
              <a:ext cx="1620000" cy="360000"/>
            </a:xfrm>
            <a:prstGeom prst="rect">
              <a:avLst/>
            </a:prstGeom>
            <a:no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600" b="1" dirty="0">
                  <a:solidFill>
                    <a:srgbClr val="9B0D13"/>
                  </a:solidFill>
                  <a:latin typeface="+mj-ea"/>
                  <a:ea typeface="+mj-ea"/>
                  <a:cs typeface="Times New Roman" panose="02020603050405020304" pitchFamily="18" charset="0"/>
                </a:rPr>
                <a:t>勤政廉洁</a:t>
              </a:r>
            </a:p>
          </p:txBody>
        </p:sp>
        <p:sp>
          <p:nvSpPr>
            <p:cNvPr id="36" name="椭圆 35"/>
            <p:cNvSpPr/>
            <p:nvPr/>
          </p:nvSpPr>
          <p:spPr>
            <a:xfrm>
              <a:off x="5070162" y="3453848"/>
              <a:ext cx="504056" cy="504056"/>
            </a:xfrm>
            <a:prstGeom prst="ellipse">
              <a:avLst/>
            </a:prstGeom>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a:solidFill>
                    <a:srgbClr val="FFF2CC"/>
                  </a:solidFill>
                  <a:latin typeface="+mj-ea"/>
                  <a:ea typeface="+mj-ea"/>
                </a:rPr>
                <a:t>5</a:t>
              </a:r>
              <a:endParaRPr lang="zh-CN" altLang="en-US">
                <a:solidFill>
                  <a:srgbClr val="FFF2CC"/>
                </a:solidFill>
                <a:latin typeface="+mj-ea"/>
                <a:ea typeface="+mj-ea"/>
              </a:endParaRPr>
            </a:p>
          </p:txBody>
        </p:sp>
      </p:grpSp>
      <p:sp>
        <p:nvSpPr>
          <p:cNvPr id="37" name="双括号 36"/>
          <p:cNvSpPr/>
          <p:nvPr/>
        </p:nvSpPr>
        <p:spPr>
          <a:xfrm>
            <a:off x="611560" y="1851670"/>
            <a:ext cx="2952328" cy="2304256"/>
          </a:xfrm>
          <a:prstGeom prst="bracketPair">
            <a:avLst>
              <a:gd name="adj" fmla="val 12641"/>
            </a:avLst>
          </a:prstGeom>
          <a:ln w="19050">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par>
                          <p:cTn id="10" fill="hold">
                            <p:stCondLst>
                              <p:cond delay="500"/>
                            </p:stCondLst>
                            <p:childTnLst>
                              <p:par>
                                <p:cTn id="11" presetID="17" presetClass="entr" presetSubtype="10" fill="hold" grpId="0" nodeType="afterEffect">
                                  <p:stCondLst>
                                    <p:cond delay="0"/>
                                  </p:stCondLst>
                                  <p:childTnLst>
                                    <p:set>
                                      <p:cBhvr>
                                        <p:cTn id="12" dur="1" fill="hold">
                                          <p:stCondLst>
                                            <p:cond delay="0"/>
                                          </p:stCondLst>
                                        </p:cTn>
                                        <p:tgtEl>
                                          <p:spTgt spid="37"/>
                                        </p:tgtEl>
                                        <p:attrNameLst>
                                          <p:attrName>style.visibility</p:attrName>
                                        </p:attrNameLst>
                                      </p:cBhvr>
                                      <p:to>
                                        <p:strVal val="visible"/>
                                      </p:to>
                                    </p:set>
                                    <p:anim calcmode="lin" valueType="num">
                                      <p:cBhvr>
                                        <p:cTn id="13" dur="500" fill="hold"/>
                                        <p:tgtEl>
                                          <p:spTgt spid="37"/>
                                        </p:tgtEl>
                                        <p:attrNameLst>
                                          <p:attrName>ppt_w</p:attrName>
                                        </p:attrNameLst>
                                      </p:cBhvr>
                                      <p:tavLst>
                                        <p:tav tm="0">
                                          <p:val>
                                            <p:fltVal val="0"/>
                                          </p:val>
                                        </p:tav>
                                        <p:tav tm="100000">
                                          <p:val>
                                            <p:strVal val="#ppt_w"/>
                                          </p:val>
                                        </p:tav>
                                      </p:tavLst>
                                    </p:anim>
                                    <p:anim calcmode="lin" valueType="num">
                                      <p:cBhvr>
                                        <p:cTn id="14" dur="500" fill="hold"/>
                                        <p:tgtEl>
                                          <p:spTgt spid="37"/>
                                        </p:tgtEl>
                                        <p:attrNameLst>
                                          <p:attrName>ppt_h</p:attrName>
                                        </p:attrNameLst>
                                      </p:cBhvr>
                                      <p:tavLst>
                                        <p:tav tm="0">
                                          <p:val>
                                            <p:strVal val="#ppt_h"/>
                                          </p:val>
                                        </p:tav>
                                        <p:tav tm="100000">
                                          <p:val>
                                            <p:strVal val="#ppt_h"/>
                                          </p:val>
                                        </p:tav>
                                      </p:tavLst>
                                    </p:anim>
                                  </p:childTnLst>
                                </p:cTn>
                              </p:par>
                            </p:childTnLst>
                          </p:cTn>
                        </p:par>
                        <p:par>
                          <p:cTn id="15" fill="hold">
                            <p:stCondLst>
                              <p:cond delay="1000"/>
                            </p:stCondLst>
                            <p:childTnLst>
                              <p:par>
                                <p:cTn id="16" presetID="18" presetClass="entr" presetSubtype="6" fill="hold" grpId="0"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strips(downRight)">
                                      <p:cBhvr>
                                        <p:cTn id="18" dur="500"/>
                                        <p:tgtEl>
                                          <p:spTgt spid="14"/>
                                        </p:tgtEl>
                                      </p:cBhvr>
                                    </p:animEffect>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additive="base">
                                        <p:cTn id="22" dur="500" fill="hold"/>
                                        <p:tgtEl>
                                          <p:spTgt spid="2"/>
                                        </p:tgtEl>
                                        <p:attrNameLst>
                                          <p:attrName>ppt_x</p:attrName>
                                        </p:attrNameLst>
                                      </p:cBhvr>
                                      <p:tavLst>
                                        <p:tav tm="0">
                                          <p:val>
                                            <p:strVal val="#ppt_x"/>
                                          </p:val>
                                        </p:tav>
                                        <p:tav tm="100000">
                                          <p:val>
                                            <p:strVal val="#ppt_x"/>
                                          </p:val>
                                        </p:tav>
                                      </p:tavLst>
                                    </p:anim>
                                    <p:anim calcmode="lin" valueType="num">
                                      <p:cBhvr additive="base">
                                        <p:cTn id="23" dur="500" fill="hold"/>
                                        <p:tgtEl>
                                          <p:spTgt spid="2"/>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10"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par>
                          <p:cTn id="28" fill="hold">
                            <p:stCondLst>
                              <p:cond delay="2500"/>
                            </p:stCondLst>
                            <p:childTnLst>
                              <p:par>
                                <p:cTn id="29" presetID="10" presetClass="entr" presetSubtype="0" fill="hold"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childTnLst>
                          </p:cTn>
                        </p:par>
                        <p:par>
                          <p:cTn id="32" fill="hold">
                            <p:stCondLst>
                              <p:cond delay="3000"/>
                            </p:stCondLst>
                            <p:childTnLst>
                              <p:par>
                                <p:cTn id="33" presetID="10" presetClass="entr" presetSubtype="0" fill="hold"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childTnLst>
                          </p:cTn>
                        </p:par>
                        <p:par>
                          <p:cTn id="36" fill="hold">
                            <p:stCondLst>
                              <p:cond delay="3500"/>
                            </p:stCondLst>
                            <p:childTnLst>
                              <p:par>
                                <p:cTn id="37" presetID="10" presetClass="entr" presetSubtype="0"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500"/>
                                        <p:tgtEl>
                                          <p:spTgt spid="9"/>
                                        </p:tgtEl>
                                      </p:cBhvr>
                                    </p:animEffect>
                                  </p:childTnLst>
                                </p:cTn>
                              </p:par>
                            </p:childTnLst>
                          </p:cTn>
                        </p:par>
                        <p:par>
                          <p:cTn id="40" fill="hold">
                            <p:stCondLst>
                              <p:cond delay="4000"/>
                            </p:stCondLst>
                            <p:childTnLst>
                              <p:par>
                                <p:cTn id="41" presetID="10" presetClass="entr" presetSubtype="0" fill="hold" nodeType="after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500"/>
                                        <p:tgtEl>
                                          <p:spTgt spid="10"/>
                                        </p:tgtEl>
                                      </p:cBhvr>
                                    </p:animEffect>
                                  </p:childTnLst>
                                </p:cTn>
                              </p:par>
                            </p:childTnLst>
                          </p:cTn>
                        </p:par>
                        <p:par>
                          <p:cTn id="44" fill="hold">
                            <p:stCondLst>
                              <p:cond delay="4500"/>
                            </p:stCondLst>
                            <p:childTnLst>
                              <p:par>
                                <p:cTn id="45" presetID="10" presetClass="entr" presetSubtype="0" fill="hold" nodeType="after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4" grpId="0"/>
      <p:bldP spid="2" grpId="0" animBg="1"/>
      <p:bldP spid="37"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4294967295"/>
          </p:nvPr>
        </p:nvSpPr>
        <p:spPr>
          <a:xfrm>
            <a:off x="755576" y="292863"/>
            <a:ext cx="4577302" cy="584775"/>
          </a:xfrm>
          <a:prstGeom prst="rect">
            <a:avLst/>
          </a:prstGeom>
          <a:noFill/>
          <a:effectLst/>
        </p:spPr>
        <p:txBody>
          <a:bodyPr wrap="square" rtlCol="0">
            <a:spAutoFit/>
          </a:bodyPr>
          <a:lstStyle/>
          <a:p>
            <a:pPr marL="0" indent="0">
              <a:buNone/>
            </a:pPr>
            <a:r>
              <a:rPr lang="zh-CN" altLang="en-US" dirty="0">
                <a:gradFill>
                  <a:gsLst>
                    <a:gs pos="60000">
                      <a:srgbClr val="FCCE5A"/>
                    </a:gs>
                    <a:gs pos="30000">
                      <a:schemeClr val="bg1"/>
                    </a:gs>
                    <a:gs pos="87000">
                      <a:schemeClr val="bg1"/>
                    </a:gs>
                  </a:gsLst>
                  <a:lin ang="5400000" scaled="1"/>
                </a:gradFill>
                <a:effectLst>
                  <a:outerShdw blurRad="50800" dist="50800" dir="5400000" algn="ctr" rotWithShape="0">
                    <a:srgbClr val="800000"/>
                  </a:outerShdw>
                </a:effectLst>
                <a:latin typeface="+mj-ea"/>
                <a:ea typeface="+mj-ea"/>
                <a:cs typeface="+mn-ea"/>
                <a:sym typeface="+mn-lt"/>
              </a:rPr>
              <a:t>党员干部的其他规定</a:t>
            </a:r>
          </a:p>
        </p:txBody>
      </p:sp>
      <p:grpSp>
        <p:nvGrpSpPr>
          <p:cNvPr id="6" name="组合 5"/>
          <p:cNvGrpSpPr/>
          <p:nvPr/>
        </p:nvGrpSpPr>
        <p:grpSpPr>
          <a:xfrm>
            <a:off x="1475656" y="1563638"/>
            <a:ext cx="7668344" cy="1584176"/>
            <a:chOff x="1475656" y="1563638"/>
            <a:chExt cx="7668344" cy="1584176"/>
          </a:xfrm>
        </p:grpSpPr>
        <p:sp>
          <p:nvSpPr>
            <p:cNvPr id="5" name="矩形 4"/>
            <p:cNvSpPr/>
            <p:nvPr/>
          </p:nvSpPr>
          <p:spPr>
            <a:xfrm>
              <a:off x="1475656" y="1563638"/>
              <a:ext cx="7668344" cy="1584176"/>
            </a:xfrm>
            <a:prstGeom prst="rect">
              <a:avLst/>
            </a:prstGeom>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mj-ea"/>
                <a:ea typeface="+mj-ea"/>
              </a:endParaRPr>
            </a:p>
          </p:txBody>
        </p:sp>
        <p:sp>
          <p:nvSpPr>
            <p:cNvPr id="14" name="矩形 13"/>
            <p:cNvSpPr/>
            <p:nvPr/>
          </p:nvSpPr>
          <p:spPr>
            <a:xfrm>
              <a:off x="3851920" y="1694007"/>
              <a:ext cx="4457966" cy="1323439"/>
            </a:xfrm>
            <a:prstGeom prst="rect">
              <a:avLst/>
            </a:prstGeom>
          </p:spPr>
          <p:txBody>
            <a:bodyPr wrap="square">
              <a:spAutoFit/>
            </a:bodyPr>
            <a:lstStyle/>
            <a:p>
              <a:r>
                <a:rPr lang="zh-CN" altLang="en-US" sz="1600">
                  <a:solidFill>
                    <a:srgbClr val="FFF2CC"/>
                  </a:solidFill>
                  <a:latin typeface="+mj-ea"/>
                  <a:ea typeface="+mj-ea"/>
                  <a:cs typeface="+mn-ea"/>
                  <a:sym typeface="+mn-lt"/>
                </a:rPr>
                <a:t>第三十五条 </a:t>
              </a:r>
              <a:r>
                <a:rPr lang="zh-CN" altLang="en-US" sz="1600" dirty="0">
                  <a:solidFill>
                    <a:srgbClr val="FFF2CC"/>
                  </a:solidFill>
                  <a:latin typeface="+mj-ea"/>
                  <a:ea typeface="+mj-ea"/>
                  <a:cs typeface="+mn-ea"/>
                  <a:sym typeface="+mn-lt"/>
                </a:rPr>
                <a:t>党员干部要善于同党外干部合作共事，尊重他们，虚心学习他们的长处。</a:t>
              </a:r>
            </a:p>
            <a:p>
              <a:r>
                <a:rPr lang="zh-CN" altLang="en-US" sz="1600" dirty="0">
                  <a:solidFill>
                    <a:srgbClr val="FFF2CC"/>
                  </a:solidFill>
                  <a:latin typeface="+mj-ea"/>
                  <a:ea typeface="+mj-ea"/>
                  <a:cs typeface="+mn-ea"/>
                  <a:sym typeface="+mn-lt"/>
                </a:rPr>
                <a:t>党的各级组织要善于发现和推荐有真才实学的党外干部担任领导工作，保证他们有职有权，充分发挥他们的作用。</a:t>
              </a:r>
            </a:p>
          </p:txBody>
        </p:sp>
        <p:sp>
          <p:nvSpPr>
            <p:cNvPr id="2" name="矩形 1"/>
            <p:cNvSpPr/>
            <p:nvPr/>
          </p:nvSpPr>
          <p:spPr>
            <a:xfrm>
              <a:off x="1604570" y="2032561"/>
              <a:ext cx="2031326" cy="646331"/>
            </a:xfrm>
            <a:prstGeom prst="rect">
              <a:avLst/>
            </a:prstGeom>
          </p:spPr>
          <p:txBody>
            <a:bodyPr wrap="none">
              <a:spAutoFit/>
            </a:bodyPr>
            <a:lstStyle/>
            <a:p>
              <a:pPr algn="ctr"/>
              <a:r>
                <a:rPr lang="zh-CN" altLang="en-US" sz="3600" b="1">
                  <a:solidFill>
                    <a:srgbClr val="FFF2CC"/>
                  </a:solidFill>
                  <a:latin typeface="+mj-ea"/>
                  <a:cs typeface="+mn-ea"/>
                  <a:sym typeface="+mn-lt"/>
                </a:rPr>
                <a:t>合作共事</a:t>
              </a:r>
              <a:endParaRPr lang="en-US" altLang="zh-CN" sz="3600" b="1" dirty="0">
                <a:solidFill>
                  <a:srgbClr val="FFF2CC"/>
                </a:solidFill>
                <a:latin typeface="+mj-ea"/>
                <a:cs typeface="+mn-ea"/>
                <a:sym typeface="+mn-lt"/>
              </a:endParaRPr>
            </a:p>
          </p:txBody>
        </p:sp>
      </p:grpSp>
      <p:grpSp>
        <p:nvGrpSpPr>
          <p:cNvPr id="7" name="组合 6"/>
          <p:cNvGrpSpPr/>
          <p:nvPr/>
        </p:nvGrpSpPr>
        <p:grpSpPr>
          <a:xfrm>
            <a:off x="1475978" y="3291830"/>
            <a:ext cx="7668344" cy="1584176"/>
            <a:chOff x="1475978" y="3291830"/>
            <a:chExt cx="7668344" cy="1584176"/>
          </a:xfrm>
        </p:grpSpPr>
        <p:sp>
          <p:nvSpPr>
            <p:cNvPr id="16" name="矩形 15"/>
            <p:cNvSpPr/>
            <p:nvPr/>
          </p:nvSpPr>
          <p:spPr>
            <a:xfrm>
              <a:off x="1475978" y="3291830"/>
              <a:ext cx="7668344" cy="1584176"/>
            </a:xfrm>
            <a:prstGeom prst="rect">
              <a:avLst/>
            </a:prstGeom>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mj-ea"/>
                <a:ea typeface="+mj-ea"/>
              </a:endParaRPr>
            </a:p>
          </p:txBody>
        </p:sp>
        <p:sp>
          <p:nvSpPr>
            <p:cNvPr id="20" name="矩形 19"/>
            <p:cNvSpPr/>
            <p:nvPr/>
          </p:nvSpPr>
          <p:spPr>
            <a:xfrm>
              <a:off x="3851919" y="3422199"/>
              <a:ext cx="4457966" cy="1323439"/>
            </a:xfrm>
            <a:prstGeom prst="rect">
              <a:avLst/>
            </a:prstGeom>
          </p:spPr>
          <p:txBody>
            <a:bodyPr wrap="square">
              <a:spAutoFit/>
            </a:bodyPr>
            <a:lstStyle/>
            <a:p>
              <a:r>
                <a:rPr lang="zh-CN" altLang="en-US" sz="1600">
                  <a:solidFill>
                    <a:srgbClr val="FFF2CC"/>
                  </a:solidFill>
                  <a:latin typeface="+mj-ea"/>
                  <a:ea typeface="+mj-ea"/>
                  <a:cs typeface="+mn-ea"/>
                  <a:sym typeface="+mn-lt"/>
                </a:rPr>
                <a:t>第三十四条党</a:t>
              </a:r>
              <a:r>
                <a:rPr lang="zh-CN" altLang="en-US" sz="1600" dirty="0">
                  <a:solidFill>
                    <a:srgbClr val="FFF2CC"/>
                  </a:solidFill>
                  <a:latin typeface="+mj-ea"/>
                  <a:ea typeface="+mj-ea"/>
                  <a:cs typeface="+mn-ea"/>
                  <a:sym typeface="+mn-lt"/>
                </a:rPr>
                <a:t>的各级领导干部，无论是由民主选举产生的，或是由领导机关任命的，他们的职务都不是终身的，都可以变动或解除。</a:t>
              </a:r>
            </a:p>
            <a:p>
              <a:r>
                <a:rPr lang="zh-CN" altLang="en-US" sz="1600" dirty="0">
                  <a:solidFill>
                    <a:srgbClr val="FFF2CC"/>
                  </a:solidFill>
                  <a:latin typeface="+mj-ea"/>
                  <a:ea typeface="+mj-ea"/>
                  <a:cs typeface="+mn-ea"/>
                  <a:sym typeface="+mn-lt"/>
                </a:rPr>
                <a:t>年龄和健康状况不适宜于继续担任工作的干部，应当按照国家的规定退、离休。</a:t>
              </a:r>
            </a:p>
          </p:txBody>
        </p:sp>
        <p:sp>
          <p:nvSpPr>
            <p:cNvPr id="4" name="矩形 3"/>
            <p:cNvSpPr/>
            <p:nvPr/>
          </p:nvSpPr>
          <p:spPr>
            <a:xfrm>
              <a:off x="1604570" y="3760753"/>
              <a:ext cx="2031326" cy="646331"/>
            </a:xfrm>
            <a:prstGeom prst="rect">
              <a:avLst/>
            </a:prstGeom>
          </p:spPr>
          <p:txBody>
            <a:bodyPr wrap="none">
              <a:spAutoFit/>
            </a:bodyPr>
            <a:lstStyle/>
            <a:p>
              <a:pPr algn="ctr"/>
              <a:r>
                <a:rPr lang="zh-CN" altLang="en-US" sz="3600" b="1">
                  <a:solidFill>
                    <a:srgbClr val="FFF2CC"/>
                  </a:solidFill>
                  <a:latin typeface="+mj-ea"/>
                  <a:cs typeface="+mn-ea"/>
                  <a:sym typeface="+mn-lt"/>
                </a:rPr>
                <a:t>退休离休</a:t>
              </a:r>
              <a:endParaRPr lang="zh-CN" altLang="en-US" sz="3600" b="1" dirty="0">
                <a:solidFill>
                  <a:srgbClr val="FFF2CC"/>
                </a:solidFill>
                <a:latin typeface="+mj-ea"/>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par>
                          <p:cTn id="10" fill="hold">
                            <p:stCondLst>
                              <p:cond delay="500"/>
                            </p:stCondLst>
                            <p:childTnLst>
                              <p:par>
                                <p:cTn id="11" presetID="47"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750"/>
                                        <p:tgtEl>
                                          <p:spTgt spid="6"/>
                                        </p:tgtEl>
                                      </p:cBhvr>
                                    </p:animEffect>
                                    <p:anim calcmode="lin" valueType="num">
                                      <p:cBhvr>
                                        <p:cTn id="14" dur="750" fill="hold"/>
                                        <p:tgtEl>
                                          <p:spTgt spid="6"/>
                                        </p:tgtEl>
                                        <p:attrNameLst>
                                          <p:attrName>ppt_x</p:attrName>
                                        </p:attrNameLst>
                                      </p:cBhvr>
                                      <p:tavLst>
                                        <p:tav tm="0">
                                          <p:val>
                                            <p:strVal val="#ppt_x"/>
                                          </p:val>
                                        </p:tav>
                                        <p:tav tm="100000">
                                          <p:val>
                                            <p:strVal val="#ppt_x"/>
                                          </p:val>
                                        </p:tav>
                                      </p:tavLst>
                                    </p:anim>
                                    <p:anim calcmode="lin" valueType="num">
                                      <p:cBhvr>
                                        <p:cTn id="15" dur="750" fill="hold"/>
                                        <p:tgtEl>
                                          <p:spTgt spid="6"/>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750"/>
                                        <p:tgtEl>
                                          <p:spTgt spid="7"/>
                                        </p:tgtEl>
                                      </p:cBhvr>
                                    </p:animEffect>
                                    <p:anim calcmode="lin" valueType="num">
                                      <p:cBhvr>
                                        <p:cTn id="20" dur="750" fill="hold"/>
                                        <p:tgtEl>
                                          <p:spTgt spid="7"/>
                                        </p:tgtEl>
                                        <p:attrNameLst>
                                          <p:attrName>ppt_x</p:attrName>
                                        </p:attrNameLst>
                                      </p:cBhvr>
                                      <p:tavLst>
                                        <p:tav tm="0">
                                          <p:val>
                                            <p:strVal val="#ppt_x"/>
                                          </p:val>
                                        </p:tav>
                                        <p:tav tm="100000">
                                          <p:val>
                                            <p:strVal val="#ppt_x"/>
                                          </p:val>
                                        </p:tav>
                                      </p:tavLst>
                                    </p:anim>
                                    <p:anim calcmode="lin" valueType="num">
                                      <p:cBhvr>
                                        <p:cTn id="21" dur="75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占位符 5"/>
          <p:cNvSpPr>
            <a:spLocks noGrp="1"/>
          </p:cNvSpPr>
          <p:nvPr>
            <p:ph type="body" sz="quarter" idx="4294967295"/>
          </p:nvPr>
        </p:nvSpPr>
        <p:spPr>
          <a:xfrm>
            <a:off x="0" y="3290948"/>
            <a:ext cx="9144000" cy="861774"/>
          </a:xfrm>
          <a:prstGeom prst="rect">
            <a:avLst/>
          </a:prstGeom>
        </p:spPr>
        <p:txBody>
          <a:bodyPr wrap="square">
            <a:spAutoFit/>
          </a:bodyPr>
          <a:lstStyle/>
          <a:p>
            <a:pPr marL="0" indent="0" algn="ctr">
              <a:buNone/>
            </a:pPr>
            <a:r>
              <a:rPr lang="zh-CN" altLang="en-US" sz="5000" b="1">
                <a:gradFill>
                  <a:gsLst>
                    <a:gs pos="27000">
                      <a:srgbClr val="FF0000"/>
                    </a:gs>
                    <a:gs pos="80000">
                      <a:srgbClr val="6D090E"/>
                    </a:gs>
                  </a:gsLst>
                  <a:lin ang="5400000" scaled="1"/>
                </a:gradFill>
                <a:latin typeface="+mn-ea"/>
              </a:rPr>
              <a:t>党的纪律</a:t>
            </a:r>
          </a:p>
        </p:txBody>
      </p:sp>
      <p:sp>
        <p:nvSpPr>
          <p:cNvPr id="8" name="矩形 7"/>
          <p:cNvSpPr/>
          <p:nvPr/>
        </p:nvSpPr>
        <p:spPr>
          <a:xfrm>
            <a:off x="0" y="2859782"/>
            <a:ext cx="9144000" cy="400110"/>
          </a:xfrm>
          <a:prstGeom prst="rect">
            <a:avLst/>
          </a:prstGeom>
        </p:spPr>
        <p:txBody>
          <a:bodyPr wrap="square">
            <a:spAutoFit/>
          </a:bodyPr>
          <a:lstStyle/>
          <a:p>
            <a:pPr algn="ctr"/>
            <a:r>
              <a:rPr lang="zh-CN" altLang="en-US" sz="2000" b="1">
                <a:solidFill>
                  <a:srgbClr val="360406"/>
                </a:solidFill>
                <a:latin typeface="+mj-ea"/>
                <a:ea typeface="+mj-ea"/>
              </a:rPr>
              <a:t>第七章</a:t>
            </a:r>
            <a:endParaRPr lang="en-US" altLang="zh-CN" sz="2000" b="1">
              <a:solidFill>
                <a:srgbClr val="360406"/>
              </a:solidFill>
              <a:latin typeface="+mj-ea"/>
              <a:ea typeface="+mj-ea"/>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p:cTn id="13"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15"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8"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4294967295"/>
          </p:nvPr>
        </p:nvSpPr>
        <p:spPr>
          <a:xfrm>
            <a:off x="755576" y="292863"/>
            <a:ext cx="4577302" cy="584775"/>
          </a:xfrm>
          <a:prstGeom prst="rect">
            <a:avLst/>
          </a:prstGeom>
          <a:noFill/>
          <a:ln>
            <a:noFill/>
          </a:ln>
          <a:effectLst/>
        </p:spPr>
        <p:txBody>
          <a:bodyPr wrap="square" rtlCol="0">
            <a:spAutoFit/>
          </a:bodyPr>
          <a:lstStyle/>
          <a:p>
            <a:pPr marL="0" indent="0">
              <a:buNone/>
            </a:pPr>
            <a:r>
              <a:rPr lang="zh-CN" altLang="en-US" dirty="0">
                <a:gradFill>
                  <a:gsLst>
                    <a:gs pos="60000">
                      <a:srgbClr val="FCCE5A"/>
                    </a:gs>
                    <a:gs pos="30000">
                      <a:schemeClr val="bg1"/>
                    </a:gs>
                    <a:gs pos="87000">
                      <a:schemeClr val="bg1"/>
                    </a:gs>
                  </a:gsLst>
                  <a:lin ang="5400000" scaled="1"/>
                </a:gradFill>
                <a:effectLst>
                  <a:outerShdw blurRad="50800" dist="50800" dir="5400000" algn="ctr" rotWithShape="0">
                    <a:srgbClr val="800000"/>
                  </a:outerShdw>
                </a:effectLst>
                <a:latin typeface="+mj-ea"/>
                <a:ea typeface="+mj-ea"/>
                <a:cs typeface="+mn-ea"/>
                <a:sym typeface="+mn-lt"/>
              </a:rPr>
              <a:t>党的纪律</a:t>
            </a:r>
          </a:p>
        </p:txBody>
      </p:sp>
      <p:grpSp>
        <p:nvGrpSpPr>
          <p:cNvPr id="5" name="组合 4"/>
          <p:cNvGrpSpPr/>
          <p:nvPr/>
        </p:nvGrpSpPr>
        <p:grpSpPr>
          <a:xfrm>
            <a:off x="1115615" y="1563638"/>
            <a:ext cx="7194195" cy="3113187"/>
            <a:chOff x="1115615" y="1563638"/>
            <a:chExt cx="7194195" cy="3113187"/>
          </a:xfrm>
        </p:grpSpPr>
        <p:sp>
          <p:nvSpPr>
            <p:cNvPr id="39" name="矩形 38"/>
            <p:cNvSpPr/>
            <p:nvPr/>
          </p:nvSpPr>
          <p:spPr>
            <a:xfrm>
              <a:off x="1115616" y="1563638"/>
              <a:ext cx="7194194" cy="587469"/>
            </a:xfrm>
            <a:prstGeom prst="rect">
              <a:avLst/>
            </a:prstGeom>
            <a:ln>
              <a:noFill/>
            </a:ln>
          </p:spPr>
          <p:txBody>
            <a:bodyPr wrap="square">
              <a:spAutoFit/>
            </a:bodyPr>
            <a:lstStyle/>
            <a:p>
              <a:pPr>
                <a:lnSpc>
                  <a:spcPct val="120000"/>
                </a:lnSpc>
              </a:pPr>
              <a:r>
                <a:rPr lang="zh-CN" altLang="en-US" sz="1400" i="1">
                  <a:solidFill>
                    <a:schemeClr val="accent1"/>
                  </a:solidFill>
                  <a:latin typeface="+mj-ea"/>
                  <a:ea typeface="+mj-ea"/>
                  <a:cs typeface="+mn-ea"/>
                  <a:sym typeface="+mn-lt"/>
                </a:rPr>
                <a:t>第七章</a:t>
              </a:r>
              <a:r>
                <a:rPr lang="en-US" altLang="zh-CN" sz="1400" i="1">
                  <a:solidFill>
                    <a:schemeClr val="accent1"/>
                  </a:solidFill>
                  <a:latin typeface="+mj-ea"/>
                  <a:ea typeface="+mj-ea"/>
                  <a:cs typeface="+mn-ea"/>
                  <a:sym typeface="+mn-lt"/>
                </a:rPr>
                <a:t>（</a:t>
              </a:r>
              <a:r>
                <a:rPr lang="zh-CN" altLang="en-US" sz="1400" i="1" dirty="0">
                  <a:solidFill>
                    <a:schemeClr val="accent1"/>
                  </a:solidFill>
                  <a:latin typeface="+mj-ea"/>
                  <a:ea typeface="+mj-ea"/>
                  <a:cs typeface="+mn-ea"/>
                  <a:sym typeface="+mn-lt"/>
                </a:rPr>
                <a:t>第三十七条至第四十二条</a:t>
              </a:r>
              <a:r>
                <a:rPr lang="en-US" altLang="zh-CN" sz="1400" i="1" dirty="0">
                  <a:solidFill>
                    <a:schemeClr val="accent1"/>
                  </a:solidFill>
                  <a:latin typeface="+mj-ea"/>
                  <a:ea typeface="+mj-ea"/>
                  <a:cs typeface="+mn-ea"/>
                  <a:sym typeface="+mn-lt"/>
                </a:rPr>
                <a:t>）</a:t>
              </a:r>
              <a:r>
                <a:rPr lang="zh-CN" altLang="en-US" sz="1400" i="1" dirty="0">
                  <a:solidFill>
                    <a:srgbClr val="360406"/>
                  </a:solidFill>
                  <a:latin typeface="+mj-ea"/>
                  <a:ea typeface="+mj-ea"/>
                  <a:cs typeface="+mn-ea"/>
                  <a:sym typeface="+mn-lt"/>
                </a:rPr>
                <a:t>强调党组织必须严格执行和维护党的纪律，共产党员必须自觉接受党的纪律的约束。</a:t>
              </a:r>
            </a:p>
          </p:txBody>
        </p:sp>
        <p:sp>
          <p:nvSpPr>
            <p:cNvPr id="2" name="矩形 1"/>
            <p:cNvSpPr/>
            <p:nvPr/>
          </p:nvSpPr>
          <p:spPr>
            <a:xfrm>
              <a:off x="1115615" y="2298468"/>
              <a:ext cx="7128792" cy="867930"/>
            </a:xfrm>
            <a:prstGeom prst="rect">
              <a:avLst/>
            </a:prstGeom>
            <a:ln>
              <a:noFill/>
            </a:ln>
          </p:spPr>
          <p:txBody>
            <a:bodyPr wrap="square">
              <a:spAutoFit/>
            </a:bodyPr>
            <a:lstStyle/>
            <a:p>
              <a:pPr>
                <a:lnSpc>
                  <a:spcPct val="120000"/>
                </a:lnSpc>
              </a:pPr>
              <a:r>
                <a:rPr lang="zh-CN" altLang="en-US" sz="1400" b="1">
                  <a:solidFill>
                    <a:schemeClr val="accent1"/>
                  </a:solidFill>
                  <a:latin typeface="+mj-ea"/>
                  <a:ea typeface="+mj-ea"/>
                  <a:cs typeface="+mn-ea"/>
                  <a:sym typeface="+mn-lt"/>
                </a:rPr>
                <a:t>第三十七条 </a:t>
              </a:r>
              <a:r>
                <a:rPr lang="zh-CN" altLang="zh-CN" sz="1400">
                  <a:solidFill>
                    <a:srgbClr val="360406"/>
                  </a:solidFill>
                  <a:latin typeface="+mj-ea"/>
                  <a:ea typeface="+mj-ea"/>
                  <a:cs typeface="+mn-ea"/>
                  <a:sym typeface="+mn-lt"/>
                </a:rPr>
                <a:t>党</a:t>
              </a:r>
              <a:r>
                <a:rPr lang="zh-CN" altLang="zh-CN" sz="1400" dirty="0">
                  <a:solidFill>
                    <a:srgbClr val="360406"/>
                  </a:solidFill>
                  <a:latin typeface="+mj-ea"/>
                  <a:ea typeface="+mj-ea"/>
                  <a:cs typeface="+mn-ea"/>
                  <a:sym typeface="+mn-lt"/>
                </a:rPr>
                <a:t>的纪律是党的各级组织和全体党员必须遵守的行为规则，是维护党的团结统一、完成党的任务的保证。党组织必须严格执行和维护党的纪律，共产党员必须自觉接受党的纪律的约束。</a:t>
              </a:r>
            </a:p>
          </p:txBody>
        </p:sp>
        <p:sp>
          <p:nvSpPr>
            <p:cNvPr id="4" name="矩形 3"/>
            <p:cNvSpPr/>
            <p:nvPr/>
          </p:nvSpPr>
          <p:spPr>
            <a:xfrm>
              <a:off x="1115615" y="3291830"/>
              <a:ext cx="7135016" cy="1384995"/>
            </a:xfrm>
            <a:prstGeom prst="rect">
              <a:avLst/>
            </a:prstGeom>
            <a:ln>
              <a:noFill/>
            </a:ln>
          </p:spPr>
          <p:txBody>
            <a:bodyPr wrap="square">
              <a:spAutoFit/>
            </a:bodyPr>
            <a:lstStyle/>
            <a:p>
              <a:pPr>
                <a:lnSpc>
                  <a:spcPct val="120000"/>
                </a:lnSpc>
              </a:pPr>
              <a:r>
                <a:rPr lang="zh-CN" altLang="en-US" sz="1400" b="1">
                  <a:solidFill>
                    <a:schemeClr val="accent1"/>
                  </a:solidFill>
                  <a:latin typeface="+mj-ea"/>
                  <a:ea typeface="+mj-ea"/>
                  <a:cs typeface="+mn-ea"/>
                  <a:sym typeface="+mn-lt"/>
                </a:rPr>
                <a:t>第三十八条 </a:t>
              </a:r>
              <a:r>
                <a:rPr lang="zh-CN" altLang="zh-CN" sz="1400">
                  <a:solidFill>
                    <a:srgbClr val="360406"/>
                  </a:solidFill>
                  <a:latin typeface="+mj-ea"/>
                  <a:ea typeface="+mj-ea"/>
                  <a:cs typeface="+mn-ea"/>
                  <a:sym typeface="+mn-lt"/>
                </a:rPr>
                <a:t>党组织</a:t>
              </a:r>
              <a:r>
                <a:rPr lang="zh-CN" altLang="zh-CN" sz="1400" dirty="0">
                  <a:solidFill>
                    <a:srgbClr val="360406"/>
                  </a:solidFill>
                  <a:latin typeface="+mj-ea"/>
                  <a:ea typeface="+mj-ea"/>
                  <a:cs typeface="+mn-ea"/>
                  <a:sym typeface="+mn-lt"/>
                </a:rPr>
                <a:t>对违犯党的纪律的党员，应当本着惩前毖后、治病救人的精神，按照错误性质和情节轻重，给以批评教育直至纪律处分。</a:t>
              </a:r>
            </a:p>
            <a:p>
              <a:pPr>
                <a:lnSpc>
                  <a:spcPct val="120000"/>
                </a:lnSpc>
              </a:pPr>
              <a:r>
                <a:rPr lang="en-US" altLang="zh-CN" sz="1400" dirty="0">
                  <a:solidFill>
                    <a:srgbClr val="360406"/>
                  </a:solidFill>
                  <a:latin typeface="+mj-ea"/>
                  <a:ea typeface="+mj-ea"/>
                  <a:cs typeface="+mn-ea"/>
                  <a:sym typeface="+mn-lt"/>
                </a:rPr>
                <a:t>     </a:t>
              </a:r>
              <a:r>
                <a:rPr lang="zh-CN" altLang="zh-CN" sz="1400" dirty="0">
                  <a:solidFill>
                    <a:srgbClr val="360406"/>
                  </a:solidFill>
                  <a:latin typeface="+mj-ea"/>
                  <a:ea typeface="+mj-ea"/>
                  <a:cs typeface="+mn-ea"/>
                  <a:sym typeface="+mn-lt"/>
                </a:rPr>
                <a:t>严重触犯刑律的党员必须开除党籍。</a:t>
              </a:r>
            </a:p>
            <a:p>
              <a:pPr>
                <a:lnSpc>
                  <a:spcPct val="120000"/>
                </a:lnSpc>
              </a:pPr>
              <a:r>
                <a:rPr lang="en-US" altLang="zh-CN" sz="1400" dirty="0">
                  <a:solidFill>
                    <a:srgbClr val="360406"/>
                  </a:solidFill>
                  <a:latin typeface="+mj-ea"/>
                  <a:ea typeface="+mj-ea"/>
                  <a:cs typeface="+mn-ea"/>
                  <a:sym typeface="+mn-lt"/>
                </a:rPr>
                <a:t>     </a:t>
              </a:r>
              <a:r>
                <a:rPr lang="zh-CN" altLang="zh-CN" sz="1400" dirty="0">
                  <a:solidFill>
                    <a:srgbClr val="360406"/>
                  </a:solidFill>
                  <a:latin typeface="+mj-ea"/>
                  <a:ea typeface="+mj-ea"/>
                  <a:cs typeface="+mn-ea"/>
                  <a:sym typeface="+mn-lt"/>
                </a:rPr>
                <a:t>党内严格禁止用违反党章和国家法律的手段对待党员，严格禁止打击报复和诬告陷害。违反这些规定的组织或个人必须受到党的纪律和国家法律的</a:t>
              </a:r>
              <a:r>
                <a:rPr lang="zh-CN" altLang="zh-CN" sz="1400">
                  <a:solidFill>
                    <a:srgbClr val="360406"/>
                  </a:solidFill>
                  <a:latin typeface="+mj-ea"/>
                  <a:ea typeface="+mj-ea"/>
                  <a:cs typeface="+mn-ea"/>
                  <a:sym typeface="+mn-lt"/>
                </a:rPr>
                <a:t>追究。</a:t>
              </a:r>
              <a:r>
                <a:rPr lang="en-US" altLang="zh-CN" sz="1400" dirty="0">
                  <a:solidFill>
                    <a:srgbClr val="360406"/>
                  </a:solidFill>
                  <a:latin typeface="+mj-ea"/>
                  <a:ea typeface="+mj-ea"/>
                  <a:cs typeface="+mn-ea"/>
                  <a:sym typeface="+mn-lt"/>
                </a:rPr>
                <a:t> </a:t>
              </a:r>
              <a:endParaRPr lang="zh-CN" altLang="zh-CN" sz="1400" dirty="0">
                <a:solidFill>
                  <a:srgbClr val="360406"/>
                </a:solidFill>
                <a:latin typeface="+mj-ea"/>
                <a:ea typeface="+mj-ea"/>
                <a:cs typeface="+mn-ea"/>
                <a:sym typeface="+mn-lt"/>
              </a:endParaRPr>
            </a:p>
          </p:txBody>
        </p:sp>
      </p:grpSp>
      <p:sp>
        <p:nvSpPr>
          <p:cNvPr id="14" name="双括号 13"/>
          <p:cNvSpPr/>
          <p:nvPr/>
        </p:nvSpPr>
        <p:spPr>
          <a:xfrm>
            <a:off x="755576" y="1419622"/>
            <a:ext cx="7776864" cy="3312368"/>
          </a:xfrm>
          <a:prstGeom prst="bracketPair">
            <a:avLst>
              <a:gd name="adj" fmla="val 8921"/>
            </a:avLst>
          </a:prstGeom>
          <a:ln w="19050">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par>
                          <p:cTn id="10" fill="hold">
                            <p:stCondLst>
                              <p:cond delay="500"/>
                            </p:stCondLst>
                            <p:childTnLst>
                              <p:par>
                                <p:cTn id="11" presetID="17" presetClass="entr" presetSubtype="10" fill="hold" grpId="0" nodeType="after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p:cTn id="13" dur="500" fill="hold"/>
                                        <p:tgtEl>
                                          <p:spTgt spid="14"/>
                                        </p:tgtEl>
                                        <p:attrNameLst>
                                          <p:attrName>ppt_w</p:attrName>
                                        </p:attrNameLst>
                                      </p:cBhvr>
                                      <p:tavLst>
                                        <p:tav tm="0">
                                          <p:val>
                                            <p:fltVal val="0"/>
                                          </p:val>
                                        </p:tav>
                                        <p:tav tm="100000">
                                          <p:val>
                                            <p:strVal val="#ppt_w"/>
                                          </p:val>
                                        </p:tav>
                                      </p:tavLst>
                                    </p:anim>
                                    <p:anim calcmode="lin" valueType="num">
                                      <p:cBhvr>
                                        <p:cTn id="14" dur="500" fill="hold"/>
                                        <p:tgtEl>
                                          <p:spTgt spid="14"/>
                                        </p:tgtEl>
                                        <p:attrNameLst>
                                          <p:attrName>ppt_h</p:attrName>
                                        </p:attrNameLst>
                                      </p:cBhvr>
                                      <p:tavLst>
                                        <p:tav tm="0">
                                          <p:val>
                                            <p:strVal val="#ppt_h"/>
                                          </p:val>
                                        </p:tav>
                                        <p:tav tm="100000">
                                          <p:val>
                                            <p:strVal val="#ppt_h"/>
                                          </p:val>
                                        </p:tav>
                                      </p:tavLst>
                                    </p:anim>
                                  </p:childTnLst>
                                </p:cTn>
                              </p:par>
                            </p:childTnLst>
                          </p:cTn>
                        </p:par>
                        <p:par>
                          <p:cTn id="15" fill="hold">
                            <p:stCondLst>
                              <p:cond delay="1000"/>
                            </p:stCondLst>
                            <p:childTnLst>
                              <p:par>
                                <p:cTn id="16" presetID="22" presetClass="entr" presetSubtype="1"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up)">
                                      <p:cBhvr>
                                        <p:cTn id="18" dur="1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文本框 46"/>
          <p:cNvSpPr txBox="1"/>
          <p:nvPr/>
        </p:nvSpPr>
        <p:spPr>
          <a:xfrm>
            <a:off x="4860032" y="1995686"/>
            <a:ext cx="3672408" cy="2354491"/>
          </a:xfrm>
          <a:prstGeom prst="rect">
            <a:avLst/>
          </a:prstGeom>
          <a:noFill/>
        </p:spPr>
        <p:txBody>
          <a:bodyPr wrap="square" rtlCol="0">
            <a:spAutoFit/>
          </a:bodyPr>
          <a:lstStyle/>
          <a:p>
            <a:pPr>
              <a:lnSpc>
                <a:spcPct val="150000"/>
              </a:lnSpc>
            </a:pPr>
            <a:r>
              <a:rPr lang="en-US" altLang="zh-CN" sz="2600" b="1">
                <a:solidFill>
                  <a:srgbClr val="9B0D13"/>
                </a:solidFill>
                <a:latin typeface="+mn-ea"/>
                <a:cs typeface="+mn-ea"/>
                <a:sym typeface="+mn-lt"/>
              </a:rPr>
              <a:t>《</a:t>
            </a:r>
            <a:r>
              <a:rPr lang="zh-CN" altLang="en-US" sz="2600" b="1">
                <a:solidFill>
                  <a:srgbClr val="9B0D13"/>
                </a:solidFill>
                <a:latin typeface="+mn-ea"/>
                <a:cs typeface="+mn-ea"/>
                <a:sym typeface="+mn-lt"/>
              </a:rPr>
              <a:t>中国共产党章程</a:t>
            </a:r>
            <a:r>
              <a:rPr lang="en-US" altLang="zh-CN" sz="2600" b="1">
                <a:solidFill>
                  <a:srgbClr val="9B0D13"/>
                </a:solidFill>
                <a:latin typeface="+mn-ea"/>
                <a:cs typeface="+mn-ea"/>
                <a:sym typeface="+mn-lt"/>
              </a:rPr>
              <a:t>》</a:t>
            </a:r>
          </a:p>
          <a:p>
            <a:pPr>
              <a:lnSpc>
                <a:spcPct val="150000"/>
              </a:lnSpc>
            </a:pPr>
            <a:r>
              <a:rPr lang="zh-CN" altLang="en-US">
                <a:solidFill>
                  <a:srgbClr val="360406"/>
                </a:solidFill>
                <a:latin typeface="+mn-ea"/>
                <a:cs typeface="+mn-ea"/>
                <a:sym typeface="+mn-lt"/>
              </a:rPr>
              <a:t>（</a:t>
            </a:r>
            <a:r>
              <a:rPr lang="zh-CN" altLang="en-US" dirty="0">
                <a:solidFill>
                  <a:srgbClr val="360406"/>
                </a:solidFill>
                <a:latin typeface="+mn-ea"/>
                <a:cs typeface="+mn-ea"/>
                <a:sym typeface="+mn-lt"/>
              </a:rPr>
              <a:t>以下简称党章）是中国共产党为实现党的纲领制定的根本法规，是党的各级组织和全体党员必须严格遵守的基本准则和规定。</a:t>
            </a:r>
            <a:endParaRPr lang="en-US" altLang="zh-CN" dirty="0">
              <a:solidFill>
                <a:srgbClr val="360406"/>
              </a:solidFill>
              <a:latin typeface="+mn-ea"/>
              <a:cs typeface="+mn-ea"/>
              <a:sym typeface="+mn-lt"/>
            </a:endParaRPr>
          </a:p>
        </p:txBody>
      </p:sp>
      <p:sp>
        <p:nvSpPr>
          <p:cNvPr id="3" name="文本占位符 2"/>
          <p:cNvSpPr>
            <a:spLocks noGrp="1"/>
          </p:cNvSpPr>
          <p:nvPr>
            <p:ph type="body" sz="quarter" idx="4294967295"/>
          </p:nvPr>
        </p:nvSpPr>
        <p:spPr>
          <a:xfrm>
            <a:off x="755576" y="267296"/>
            <a:ext cx="4577302" cy="584775"/>
          </a:xfrm>
          <a:prstGeom prst="rect">
            <a:avLst/>
          </a:prstGeom>
          <a:noFill/>
          <a:effectLst/>
        </p:spPr>
        <p:txBody>
          <a:bodyPr wrap="square" rtlCol="0">
            <a:spAutoFit/>
          </a:bodyPr>
          <a:lstStyle/>
          <a:p>
            <a:pPr marL="0" indent="0">
              <a:buNone/>
            </a:pPr>
            <a:r>
              <a:rPr lang="zh-CN" altLang="en-US" dirty="0">
                <a:gradFill>
                  <a:gsLst>
                    <a:gs pos="60000">
                      <a:srgbClr val="FCCE5A"/>
                    </a:gs>
                    <a:gs pos="30000">
                      <a:schemeClr val="bg1"/>
                    </a:gs>
                    <a:gs pos="87000">
                      <a:schemeClr val="bg1"/>
                    </a:gs>
                  </a:gsLst>
                  <a:lin ang="5400000" scaled="1"/>
                </a:gradFill>
                <a:effectLst>
                  <a:outerShdw blurRad="50800" dist="50800" dir="5400000" algn="ctr" rotWithShape="0">
                    <a:srgbClr val="800000"/>
                  </a:outerShdw>
                </a:effectLst>
                <a:latin typeface="+mn-ea"/>
                <a:cs typeface="+mn-ea"/>
                <a:sym typeface="+mn-lt"/>
              </a:rPr>
              <a:t>党章的概念</a:t>
            </a:r>
          </a:p>
        </p:txBody>
      </p:sp>
      <p:grpSp>
        <p:nvGrpSpPr>
          <p:cNvPr id="6" name="组合 5"/>
          <p:cNvGrpSpPr/>
          <p:nvPr/>
        </p:nvGrpSpPr>
        <p:grpSpPr>
          <a:xfrm>
            <a:off x="827584" y="1779662"/>
            <a:ext cx="3592027" cy="2808312"/>
            <a:chOff x="539552" y="1707654"/>
            <a:chExt cx="3960440" cy="3096344"/>
          </a:xfrm>
        </p:grpSpPr>
        <p:sp>
          <p:nvSpPr>
            <p:cNvPr id="5" name="矩形 4"/>
            <p:cNvSpPr/>
            <p:nvPr/>
          </p:nvSpPr>
          <p:spPr>
            <a:xfrm>
              <a:off x="539552" y="1707654"/>
              <a:ext cx="3960440" cy="3096344"/>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文本框 45"/>
            <p:cNvSpPr txBox="1"/>
            <p:nvPr/>
          </p:nvSpPr>
          <p:spPr>
            <a:xfrm>
              <a:off x="755576" y="3939902"/>
              <a:ext cx="3528392" cy="658257"/>
            </a:xfrm>
            <a:prstGeom prst="rect">
              <a:avLst/>
            </a:prstGeom>
            <a:noFill/>
          </p:spPr>
          <p:txBody>
            <a:bodyPr wrap="square" rtlCol="0">
              <a:spAutoFit/>
            </a:bodyPr>
            <a:lstStyle/>
            <a:p>
              <a:pPr algn="just">
                <a:lnSpc>
                  <a:spcPct val="120000"/>
                </a:lnSpc>
              </a:pPr>
              <a:r>
                <a:rPr lang="zh-CN" altLang="en-US" sz="1400">
                  <a:solidFill>
                    <a:schemeClr val="accent1"/>
                  </a:solidFill>
                  <a:latin typeface="+mn-ea"/>
                  <a:cs typeface="+mn-ea"/>
                  <a:sym typeface="+mn-lt"/>
                </a:rPr>
                <a:t>中国共产党</a:t>
              </a:r>
              <a:r>
                <a:rPr lang="zh-CN" altLang="en-US" sz="1400" dirty="0">
                  <a:solidFill>
                    <a:schemeClr val="accent1"/>
                  </a:solidFill>
                  <a:latin typeface="+mn-ea"/>
                  <a:cs typeface="+mn-ea"/>
                  <a:sym typeface="+mn-lt"/>
                </a:rPr>
                <a:t>第十八次全国代表大会部分修改，</a:t>
              </a:r>
              <a:r>
                <a:rPr lang="en-US" altLang="zh-CN" sz="1400" dirty="0">
                  <a:solidFill>
                    <a:schemeClr val="accent1"/>
                  </a:solidFill>
                  <a:latin typeface="+mn-ea"/>
                  <a:cs typeface="+mn-ea"/>
                  <a:sym typeface="+mn-lt"/>
                </a:rPr>
                <a:t>2012</a:t>
              </a:r>
              <a:r>
                <a:rPr lang="zh-CN" altLang="en-US" sz="1400" dirty="0">
                  <a:solidFill>
                    <a:schemeClr val="accent1"/>
                  </a:solidFill>
                  <a:latin typeface="+mn-ea"/>
                  <a:cs typeface="+mn-ea"/>
                  <a:sym typeface="+mn-lt"/>
                </a:rPr>
                <a:t>年</a:t>
              </a:r>
              <a:r>
                <a:rPr lang="en-US" altLang="zh-CN" sz="1400" dirty="0">
                  <a:solidFill>
                    <a:schemeClr val="accent1"/>
                  </a:solidFill>
                  <a:latin typeface="+mn-ea"/>
                  <a:cs typeface="+mn-ea"/>
                  <a:sym typeface="+mn-lt"/>
                </a:rPr>
                <a:t>11</a:t>
              </a:r>
              <a:r>
                <a:rPr lang="zh-CN" altLang="en-US" sz="1400" dirty="0">
                  <a:solidFill>
                    <a:schemeClr val="accent1"/>
                  </a:solidFill>
                  <a:latin typeface="+mn-ea"/>
                  <a:cs typeface="+mn-ea"/>
                  <a:sym typeface="+mn-lt"/>
                </a:rPr>
                <a:t>月</a:t>
              </a:r>
              <a:r>
                <a:rPr lang="en-US" altLang="zh-CN" sz="1400" dirty="0">
                  <a:solidFill>
                    <a:schemeClr val="accent1"/>
                  </a:solidFill>
                  <a:latin typeface="+mn-ea"/>
                  <a:cs typeface="+mn-ea"/>
                  <a:sym typeface="+mn-lt"/>
                </a:rPr>
                <a:t>14</a:t>
              </a:r>
              <a:r>
                <a:rPr lang="zh-CN" altLang="en-US" sz="1400" dirty="0">
                  <a:solidFill>
                    <a:schemeClr val="accent1"/>
                  </a:solidFill>
                  <a:latin typeface="+mn-ea"/>
                  <a:cs typeface="+mn-ea"/>
                  <a:sym typeface="+mn-lt"/>
                </a:rPr>
                <a:t>日通过</a:t>
              </a:r>
              <a:endParaRPr lang="en-US" altLang="zh-CN" sz="1400" dirty="0">
                <a:solidFill>
                  <a:schemeClr val="accent1"/>
                </a:solidFill>
                <a:latin typeface="+mn-ea"/>
                <a:cs typeface="+mn-ea"/>
                <a:sym typeface="+mn-lt"/>
              </a:endParaRPr>
            </a:p>
          </p:txBody>
        </p:sp>
        <p:pic>
          <p:nvPicPr>
            <p:cNvPr id="4" name="图片 3"/>
            <p:cNvPicPr>
              <a:picLocks noChangeAspect="1"/>
            </p:cNvPicPr>
            <p:nvPr/>
          </p:nvPicPr>
          <p:blipFill>
            <a:blip r:embed="rId3" cstate="email"/>
            <a:stretch>
              <a:fillRect/>
            </a:stretch>
          </p:blipFill>
          <p:spPr>
            <a:xfrm>
              <a:off x="683568" y="1851670"/>
              <a:ext cx="3658006" cy="2016224"/>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25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par>
                          <p:cTn id="10" fill="hold">
                            <p:stCondLst>
                              <p:cond delay="750"/>
                            </p:stCondLst>
                            <p:childTnLst>
                              <p:par>
                                <p:cTn id="11" presetID="53" presetClass="entr" presetSubtype="16"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par>
                          <p:cTn id="16" fill="hold">
                            <p:stCondLst>
                              <p:cond delay="1250"/>
                            </p:stCondLst>
                            <p:childTnLst>
                              <p:par>
                                <p:cTn id="17" presetID="1" presetClass="entr" presetSubtype="0" fill="hold" grpId="0" nodeType="afterEffect">
                                  <p:stCondLst>
                                    <p:cond delay="0"/>
                                  </p:stCondLst>
                                  <p:iterate type="lt">
                                    <p:tmAbs val="50"/>
                                  </p:iterate>
                                  <p:childTnLst>
                                    <p:set>
                                      <p:cBhvr>
                                        <p:cTn id="18"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3"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4294967295"/>
          </p:nvPr>
        </p:nvSpPr>
        <p:spPr>
          <a:xfrm>
            <a:off x="755576" y="292863"/>
            <a:ext cx="4577302" cy="584775"/>
          </a:xfrm>
          <a:prstGeom prst="rect">
            <a:avLst/>
          </a:prstGeom>
          <a:noFill/>
          <a:effectLst/>
        </p:spPr>
        <p:txBody>
          <a:bodyPr wrap="square" rtlCol="0">
            <a:spAutoFit/>
          </a:bodyPr>
          <a:lstStyle/>
          <a:p>
            <a:pPr marL="0" indent="0">
              <a:buNone/>
            </a:pPr>
            <a:r>
              <a:rPr lang="zh-CN" altLang="en-US" dirty="0">
                <a:gradFill>
                  <a:gsLst>
                    <a:gs pos="60000">
                      <a:srgbClr val="FCCE5A"/>
                    </a:gs>
                    <a:gs pos="30000">
                      <a:schemeClr val="bg1"/>
                    </a:gs>
                    <a:gs pos="87000">
                      <a:schemeClr val="bg1"/>
                    </a:gs>
                  </a:gsLst>
                  <a:lin ang="5400000" scaled="1"/>
                </a:gradFill>
                <a:effectLst>
                  <a:outerShdw blurRad="50800" dist="50800" dir="5400000" algn="ctr" rotWithShape="0">
                    <a:srgbClr val="800000"/>
                  </a:outerShdw>
                </a:effectLst>
                <a:latin typeface="+mj-ea"/>
                <a:ea typeface="+mj-ea"/>
                <a:cs typeface="+mn-ea"/>
                <a:sym typeface="+mn-lt"/>
              </a:rPr>
              <a:t>党的纪律处分</a:t>
            </a:r>
          </a:p>
        </p:txBody>
      </p:sp>
      <p:grpSp>
        <p:nvGrpSpPr>
          <p:cNvPr id="10" name="组合 9"/>
          <p:cNvGrpSpPr/>
          <p:nvPr/>
        </p:nvGrpSpPr>
        <p:grpSpPr>
          <a:xfrm>
            <a:off x="5652120" y="1779662"/>
            <a:ext cx="2947202" cy="2638747"/>
            <a:chOff x="5652120" y="1779662"/>
            <a:chExt cx="2947202" cy="2638747"/>
          </a:xfrm>
        </p:grpSpPr>
        <p:sp>
          <p:nvSpPr>
            <p:cNvPr id="39" name="矩形 38"/>
            <p:cNvSpPr/>
            <p:nvPr/>
          </p:nvSpPr>
          <p:spPr>
            <a:xfrm>
              <a:off x="5652120" y="1779662"/>
              <a:ext cx="2939452" cy="584775"/>
            </a:xfrm>
            <a:prstGeom prst="rect">
              <a:avLst/>
            </a:prstGeom>
          </p:spPr>
          <p:txBody>
            <a:bodyPr wrap="square">
              <a:spAutoFit/>
            </a:bodyPr>
            <a:lstStyle/>
            <a:p>
              <a:r>
                <a:rPr lang="zh-CN" altLang="en-US" sz="1600" i="1">
                  <a:solidFill>
                    <a:schemeClr val="accent1"/>
                  </a:solidFill>
                  <a:latin typeface="+mj-ea"/>
                  <a:ea typeface="+mj-ea"/>
                  <a:cs typeface="+mn-ea"/>
                  <a:sym typeface="+mn-lt"/>
                </a:rPr>
                <a:t>党章第三十九条 </a:t>
              </a:r>
              <a:r>
                <a:rPr lang="zh-CN" altLang="en-US" sz="1600" i="1">
                  <a:solidFill>
                    <a:srgbClr val="360406"/>
                  </a:solidFill>
                  <a:latin typeface="+mj-ea"/>
                  <a:ea typeface="+mj-ea"/>
                  <a:cs typeface="+mn-ea"/>
                  <a:sym typeface="+mn-lt"/>
                </a:rPr>
                <a:t>规定</a:t>
              </a:r>
              <a:r>
                <a:rPr lang="zh-CN" altLang="en-US" sz="1600" i="1" dirty="0">
                  <a:solidFill>
                    <a:srgbClr val="360406"/>
                  </a:solidFill>
                  <a:latin typeface="+mj-ea"/>
                  <a:ea typeface="+mj-ea"/>
                  <a:cs typeface="+mn-ea"/>
                  <a:sym typeface="+mn-lt"/>
                </a:rPr>
                <a:t>了党的纪律处分的种类。</a:t>
              </a:r>
            </a:p>
          </p:txBody>
        </p:sp>
        <p:sp>
          <p:nvSpPr>
            <p:cNvPr id="2" name="矩形 1"/>
            <p:cNvSpPr/>
            <p:nvPr/>
          </p:nvSpPr>
          <p:spPr>
            <a:xfrm>
              <a:off x="5653878" y="2571750"/>
              <a:ext cx="2945444" cy="1846659"/>
            </a:xfrm>
            <a:prstGeom prst="rect">
              <a:avLst/>
            </a:prstGeom>
          </p:spPr>
          <p:txBody>
            <a:bodyPr wrap="square">
              <a:spAutoFit/>
            </a:bodyPr>
            <a:lstStyle/>
            <a:p>
              <a:r>
                <a:rPr lang="zh-CN" altLang="zh-CN" sz="1400" dirty="0">
                  <a:solidFill>
                    <a:srgbClr val="360406"/>
                  </a:solidFill>
                  <a:latin typeface="+mj-ea"/>
                  <a:ea typeface="+mj-ea"/>
                </a:rPr>
                <a:t>留党察看最长不超过两年。党员在留党察看期间没有表决权、选举权和被选举权。党员经过留党察看，确已改正错误的，应当恢复其党员的权利；坚持错误不改的，应当开除党籍。</a:t>
              </a:r>
              <a:endParaRPr lang="en-US" altLang="zh-CN" sz="1400" dirty="0">
                <a:solidFill>
                  <a:srgbClr val="360406"/>
                </a:solidFill>
                <a:latin typeface="+mj-ea"/>
                <a:ea typeface="+mj-ea"/>
              </a:endParaRPr>
            </a:p>
            <a:p>
              <a:endParaRPr lang="zh-CN" altLang="zh-CN" sz="1400" dirty="0">
                <a:solidFill>
                  <a:schemeClr val="tx1">
                    <a:lumMod val="75000"/>
                    <a:lumOff val="25000"/>
                  </a:schemeClr>
                </a:solidFill>
                <a:latin typeface="+mj-ea"/>
                <a:ea typeface="+mj-ea"/>
              </a:endParaRPr>
            </a:p>
            <a:p>
              <a:r>
                <a:rPr lang="zh-CN" altLang="zh-CN" sz="1600" b="1" dirty="0">
                  <a:solidFill>
                    <a:schemeClr val="accent1"/>
                  </a:solidFill>
                  <a:latin typeface="+mj-ea"/>
                  <a:ea typeface="+mj-ea"/>
                </a:rPr>
                <a:t>开除党籍是党内的最高处分。</a:t>
              </a:r>
            </a:p>
          </p:txBody>
        </p:sp>
      </p:grpSp>
      <p:sp>
        <p:nvSpPr>
          <p:cNvPr id="20" name="椭圆 19"/>
          <p:cNvSpPr/>
          <p:nvPr/>
        </p:nvSpPr>
        <p:spPr>
          <a:xfrm>
            <a:off x="1732827" y="2119128"/>
            <a:ext cx="2221961" cy="2221961"/>
          </a:xfrm>
          <a:prstGeom prst="ellipse">
            <a:avLst/>
          </a:prstGeom>
          <a:noFill/>
          <a:ln w="28575">
            <a:solidFill>
              <a:srgbClr val="9B0D1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2000" b="1">
                <a:solidFill>
                  <a:schemeClr val="accent1"/>
                </a:solidFill>
                <a:latin typeface="+mj-ea"/>
              </a:rPr>
              <a:t>五种党的</a:t>
            </a:r>
          </a:p>
          <a:p>
            <a:pPr algn="ctr"/>
            <a:r>
              <a:rPr lang="zh-CN" altLang="en-US" sz="2000" b="1">
                <a:solidFill>
                  <a:schemeClr val="accent1"/>
                </a:solidFill>
                <a:latin typeface="+mj-ea"/>
              </a:rPr>
              <a:t>纪律处分</a:t>
            </a:r>
          </a:p>
        </p:txBody>
      </p:sp>
      <p:grpSp>
        <p:nvGrpSpPr>
          <p:cNvPr id="4" name="组合 3"/>
          <p:cNvGrpSpPr/>
          <p:nvPr/>
        </p:nvGrpSpPr>
        <p:grpSpPr>
          <a:xfrm>
            <a:off x="1979712" y="1275606"/>
            <a:ext cx="1728192" cy="1172702"/>
            <a:chOff x="1979712" y="1275606"/>
            <a:chExt cx="1728192" cy="1172702"/>
          </a:xfrm>
        </p:grpSpPr>
        <p:sp>
          <p:nvSpPr>
            <p:cNvPr id="11" name="矩形 10"/>
            <p:cNvSpPr/>
            <p:nvPr/>
          </p:nvSpPr>
          <p:spPr>
            <a:xfrm>
              <a:off x="1979712" y="1275606"/>
              <a:ext cx="1728192" cy="432048"/>
            </a:xfrm>
            <a:prstGeom prst="rect">
              <a:avLst/>
            </a:prstGeom>
            <a:no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solidFill>
                    <a:srgbClr val="9B0D13"/>
                  </a:solidFill>
                  <a:latin typeface="+mj-ea"/>
                  <a:ea typeface="+mj-ea"/>
                  <a:cs typeface="+mn-ea"/>
                  <a:sym typeface="+mn-lt"/>
                </a:rPr>
                <a:t>警告</a:t>
              </a:r>
            </a:p>
          </p:txBody>
        </p:sp>
        <p:sp>
          <p:nvSpPr>
            <p:cNvPr id="5" name="椭圆 4"/>
            <p:cNvSpPr/>
            <p:nvPr/>
          </p:nvSpPr>
          <p:spPr>
            <a:xfrm>
              <a:off x="2473481" y="1707654"/>
              <a:ext cx="740654" cy="740654"/>
            </a:xfrm>
            <a:prstGeom prst="ellipse">
              <a:avLst/>
            </a:prstGeom>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2400">
                  <a:solidFill>
                    <a:srgbClr val="FFF2CC"/>
                  </a:solidFill>
                  <a:latin typeface="+mj-ea"/>
                  <a:ea typeface="+mj-ea"/>
                </a:rPr>
                <a:t>1</a:t>
              </a:r>
              <a:endParaRPr lang="zh-CN" altLang="en-US" sz="2400">
                <a:solidFill>
                  <a:srgbClr val="FFF2CC"/>
                </a:solidFill>
                <a:latin typeface="+mj-ea"/>
                <a:ea typeface="+mj-ea"/>
              </a:endParaRPr>
            </a:p>
          </p:txBody>
        </p:sp>
      </p:grpSp>
      <p:grpSp>
        <p:nvGrpSpPr>
          <p:cNvPr id="8" name="组合 7"/>
          <p:cNvGrpSpPr/>
          <p:nvPr/>
        </p:nvGrpSpPr>
        <p:grpSpPr>
          <a:xfrm>
            <a:off x="1043608" y="3682730"/>
            <a:ext cx="1728192" cy="1121268"/>
            <a:chOff x="1043608" y="3682730"/>
            <a:chExt cx="1728192" cy="1121268"/>
          </a:xfrm>
        </p:grpSpPr>
        <p:sp>
          <p:nvSpPr>
            <p:cNvPr id="44" name="矩形 43"/>
            <p:cNvSpPr/>
            <p:nvPr/>
          </p:nvSpPr>
          <p:spPr>
            <a:xfrm>
              <a:off x="1043608" y="4371950"/>
              <a:ext cx="1728192" cy="432048"/>
            </a:xfrm>
            <a:prstGeom prst="rect">
              <a:avLst/>
            </a:prstGeom>
            <a:no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solidFill>
                    <a:srgbClr val="9B0D13"/>
                  </a:solidFill>
                  <a:latin typeface="+mj-ea"/>
                  <a:ea typeface="+mj-ea"/>
                  <a:cs typeface="+mn-ea"/>
                  <a:sym typeface="+mn-lt"/>
                </a:rPr>
                <a:t>留党察看</a:t>
              </a:r>
              <a:endParaRPr lang="zh-CN" altLang="en-US" dirty="0">
                <a:solidFill>
                  <a:srgbClr val="9B0D13"/>
                </a:solidFill>
                <a:latin typeface="+mj-ea"/>
                <a:ea typeface="+mj-ea"/>
                <a:cs typeface="+mn-ea"/>
                <a:sym typeface="+mn-lt"/>
              </a:endParaRPr>
            </a:p>
          </p:txBody>
        </p:sp>
        <p:sp>
          <p:nvSpPr>
            <p:cNvPr id="22" name="椭圆 21"/>
            <p:cNvSpPr/>
            <p:nvPr/>
          </p:nvSpPr>
          <p:spPr>
            <a:xfrm>
              <a:off x="1650533" y="3682730"/>
              <a:ext cx="740654" cy="740654"/>
            </a:xfrm>
            <a:prstGeom prst="ellipse">
              <a:avLst/>
            </a:prstGeom>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2400">
                  <a:solidFill>
                    <a:srgbClr val="FFF2CC"/>
                  </a:solidFill>
                  <a:latin typeface="+mj-ea"/>
                  <a:ea typeface="+mj-ea"/>
                </a:rPr>
                <a:t>4</a:t>
              </a:r>
              <a:endParaRPr lang="zh-CN" altLang="en-US" sz="2400">
                <a:solidFill>
                  <a:srgbClr val="FFF2CC"/>
                </a:solidFill>
                <a:latin typeface="+mj-ea"/>
                <a:ea typeface="+mj-ea"/>
              </a:endParaRPr>
            </a:p>
          </p:txBody>
        </p:sp>
      </p:grpSp>
      <p:grpSp>
        <p:nvGrpSpPr>
          <p:cNvPr id="7" name="组合 6"/>
          <p:cNvGrpSpPr/>
          <p:nvPr/>
        </p:nvGrpSpPr>
        <p:grpSpPr>
          <a:xfrm>
            <a:off x="2915816" y="3682730"/>
            <a:ext cx="1728192" cy="1121268"/>
            <a:chOff x="2915816" y="3682730"/>
            <a:chExt cx="1728192" cy="1121268"/>
          </a:xfrm>
        </p:grpSpPr>
        <p:sp>
          <p:nvSpPr>
            <p:cNvPr id="41" name="矩形 40"/>
            <p:cNvSpPr/>
            <p:nvPr/>
          </p:nvSpPr>
          <p:spPr>
            <a:xfrm>
              <a:off x="2915816" y="4371950"/>
              <a:ext cx="1728192" cy="432048"/>
            </a:xfrm>
            <a:prstGeom prst="rect">
              <a:avLst/>
            </a:prstGeom>
            <a:no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solidFill>
                    <a:srgbClr val="9B0D13"/>
                  </a:solidFill>
                  <a:latin typeface="+mj-ea"/>
                  <a:ea typeface="+mj-ea"/>
                  <a:cs typeface="+mn-ea"/>
                  <a:sym typeface="+mn-lt"/>
                </a:rPr>
                <a:t>撤销党内职务</a:t>
              </a:r>
              <a:endParaRPr lang="zh-CN" altLang="en-US" dirty="0">
                <a:solidFill>
                  <a:srgbClr val="9B0D13"/>
                </a:solidFill>
                <a:latin typeface="+mj-ea"/>
                <a:ea typeface="+mj-ea"/>
                <a:cs typeface="+mn-ea"/>
                <a:sym typeface="+mn-lt"/>
              </a:endParaRPr>
            </a:p>
          </p:txBody>
        </p:sp>
        <p:sp>
          <p:nvSpPr>
            <p:cNvPr id="23" name="椭圆 22"/>
            <p:cNvSpPr/>
            <p:nvPr/>
          </p:nvSpPr>
          <p:spPr>
            <a:xfrm>
              <a:off x="3214135" y="3682730"/>
              <a:ext cx="740654" cy="740654"/>
            </a:xfrm>
            <a:prstGeom prst="ellipse">
              <a:avLst/>
            </a:prstGeom>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2400">
                  <a:solidFill>
                    <a:srgbClr val="FFF2CC"/>
                  </a:solidFill>
                  <a:latin typeface="+mj-ea"/>
                  <a:ea typeface="+mj-ea"/>
                </a:rPr>
                <a:t>3</a:t>
              </a:r>
              <a:endParaRPr lang="zh-CN" altLang="en-US" sz="2400">
                <a:solidFill>
                  <a:srgbClr val="FFF2CC"/>
                </a:solidFill>
                <a:latin typeface="+mj-ea"/>
                <a:ea typeface="+mj-ea"/>
              </a:endParaRPr>
            </a:p>
          </p:txBody>
        </p:sp>
      </p:grpSp>
      <p:grpSp>
        <p:nvGrpSpPr>
          <p:cNvPr id="6" name="组合 5"/>
          <p:cNvGrpSpPr/>
          <p:nvPr/>
        </p:nvGrpSpPr>
        <p:grpSpPr>
          <a:xfrm>
            <a:off x="3543314" y="2448308"/>
            <a:ext cx="1460734" cy="740654"/>
            <a:chOff x="3543314" y="2448308"/>
            <a:chExt cx="1460734" cy="740654"/>
          </a:xfrm>
        </p:grpSpPr>
        <p:sp>
          <p:nvSpPr>
            <p:cNvPr id="29" name="矩形 28"/>
            <p:cNvSpPr/>
            <p:nvPr/>
          </p:nvSpPr>
          <p:spPr>
            <a:xfrm>
              <a:off x="4283968" y="2499742"/>
              <a:ext cx="720080" cy="576064"/>
            </a:xfrm>
            <a:prstGeom prst="rect">
              <a:avLst/>
            </a:prstGeom>
            <a:no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a:solidFill>
                    <a:srgbClr val="9B0D13"/>
                  </a:solidFill>
                  <a:latin typeface="+mj-ea"/>
                  <a:ea typeface="+mj-ea"/>
                  <a:cs typeface="+mn-ea"/>
                  <a:sym typeface="+mn-lt"/>
                </a:rPr>
                <a:t>严重</a:t>
              </a:r>
              <a:endParaRPr lang="en-US" altLang="zh-CN">
                <a:solidFill>
                  <a:srgbClr val="9B0D13"/>
                </a:solidFill>
                <a:latin typeface="+mj-ea"/>
                <a:ea typeface="+mj-ea"/>
                <a:cs typeface="+mn-ea"/>
                <a:sym typeface="+mn-lt"/>
              </a:endParaRPr>
            </a:p>
            <a:p>
              <a:r>
                <a:rPr lang="zh-CN" altLang="en-US">
                  <a:solidFill>
                    <a:srgbClr val="9B0D13"/>
                  </a:solidFill>
                  <a:latin typeface="+mj-ea"/>
                  <a:ea typeface="+mj-ea"/>
                  <a:cs typeface="+mn-ea"/>
                  <a:sym typeface="+mn-lt"/>
                </a:rPr>
                <a:t>警告</a:t>
              </a:r>
              <a:endParaRPr lang="zh-CN" altLang="en-US" dirty="0">
                <a:solidFill>
                  <a:srgbClr val="9B0D13"/>
                </a:solidFill>
                <a:latin typeface="+mj-ea"/>
                <a:ea typeface="+mj-ea"/>
                <a:cs typeface="+mn-ea"/>
                <a:sym typeface="+mn-lt"/>
              </a:endParaRPr>
            </a:p>
          </p:txBody>
        </p:sp>
        <p:sp>
          <p:nvSpPr>
            <p:cNvPr id="24" name="椭圆 23"/>
            <p:cNvSpPr/>
            <p:nvPr/>
          </p:nvSpPr>
          <p:spPr>
            <a:xfrm>
              <a:off x="3543314" y="2448308"/>
              <a:ext cx="740654" cy="740654"/>
            </a:xfrm>
            <a:prstGeom prst="ellipse">
              <a:avLst/>
            </a:prstGeom>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2400">
                  <a:solidFill>
                    <a:srgbClr val="FFF2CC"/>
                  </a:solidFill>
                  <a:latin typeface="+mj-ea"/>
                  <a:ea typeface="+mj-ea"/>
                </a:rPr>
                <a:t>2</a:t>
              </a:r>
              <a:endParaRPr lang="zh-CN" altLang="en-US" sz="2400">
                <a:solidFill>
                  <a:srgbClr val="FFF2CC"/>
                </a:solidFill>
                <a:latin typeface="+mj-ea"/>
                <a:ea typeface="+mj-ea"/>
              </a:endParaRPr>
            </a:p>
          </p:txBody>
        </p:sp>
      </p:grpSp>
      <p:grpSp>
        <p:nvGrpSpPr>
          <p:cNvPr id="9" name="组合 8"/>
          <p:cNvGrpSpPr/>
          <p:nvPr/>
        </p:nvGrpSpPr>
        <p:grpSpPr>
          <a:xfrm>
            <a:off x="539552" y="2366013"/>
            <a:ext cx="1604750" cy="740654"/>
            <a:chOff x="539552" y="2366013"/>
            <a:chExt cx="1604750" cy="740654"/>
          </a:xfrm>
        </p:grpSpPr>
        <p:sp>
          <p:nvSpPr>
            <p:cNvPr id="45" name="矩形 44"/>
            <p:cNvSpPr/>
            <p:nvPr/>
          </p:nvSpPr>
          <p:spPr>
            <a:xfrm>
              <a:off x="539552" y="2427734"/>
              <a:ext cx="864096" cy="648072"/>
            </a:xfrm>
            <a:prstGeom prst="rect">
              <a:avLst/>
            </a:prstGeom>
            <a:no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a:solidFill>
                    <a:srgbClr val="9B0D13"/>
                  </a:solidFill>
                  <a:latin typeface="+mj-ea"/>
                  <a:ea typeface="+mj-ea"/>
                  <a:cs typeface="+mn-ea"/>
                  <a:sym typeface="+mn-lt"/>
                </a:rPr>
                <a:t>开除</a:t>
              </a:r>
              <a:endParaRPr lang="en-US" altLang="zh-CN">
                <a:solidFill>
                  <a:srgbClr val="9B0D13"/>
                </a:solidFill>
                <a:latin typeface="+mj-ea"/>
                <a:ea typeface="+mj-ea"/>
                <a:cs typeface="+mn-ea"/>
                <a:sym typeface="+mn-lt"/>
              </a:endParaRPr>
            </a:p>
            <a:p>
              <a:pPr algn="r"/>
              <a:r>
                <a:rPr lang="zh-CN" altLang="en-US">
                  <a:solidFill>
                    <a:srgbClr val="9B0D13"/>
                  </a:solidFill>
                  <a:latin typeface="+mj-ea"/>
                  <a:ea typeface="+mj-ea"/>
                  <a:cs typeface="+mn-ea"/>
                  <a:sym typeface="+mn-lt"/>
                </a:rPr>
                <a:t>党籍</a:t>
              </a:r>
              <a:endParaRPr lang="zh-CN" altLang="en-US" dirty="0">
                <a:solidFill>
                  <a:srgbClr val="9B0D13"/>
                </a:solidFill>
                <a:latin typeface="+mj-ea"/>
                <a:ea typeface="+mj-ea"/>
                <a:cs typeface="+mn-ea"/>
                <a:sym typeface="+mn-lt"/>
              </a:endParaRPr>
            </a:p>
          </p:txBody>
        </p:sp>
        <p:sp>
          <p:nvSpPr>
            <p:cNvPr id="25" name="椭圆 24"/>
            <p:cNvSpPr/>
            <p:nvPr/>
          </p:nvSpPr>
          <p:spPr>
            <a:xfrm>
              <a:off x="1403648" y="2366013"/>
              <a:ext cx="740654" cy="740654"/>
            </a:xfrm>
            <a:prstGeom prst="ellipse">
              <a:avLst/>
            </a:prstGeom>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2400">
                  <a:solidFill>
                    <a:srgbClr val="FFF2CC"/>
                  </a:solidFill>
                  <a:latin typeface="+mj-ea"/>
                  <a:ea typeface="+mj-ea"/>
                </a:rPr>
                <a:t>5</a:t>
              </a:r>
              <a:endParaRPr lang="zh-CN" altLang="en-US" sz="2400">
                <a:solidFill>
                  <a:srgbClr val="FFF2CC"/>
                </a:solidFill>
                <a:latin typeface="+mj-ea"/>
                <a:ea typeface="+mj-ea"/>
              </a:endParaRPr>
            </a:p>
          </p:txBody>
        </p:sp>
      </p:grpSp>
      <p:sp>
        <p:nvSpPr>
          <p:cNvPr id="35" name="双括号 34"/>
          <p:cNvSpPr/>
          <p:nvPr/>
        </p:nvSpPr>
        <p:spPr>
          <a:xfrm>
            <a:off x="5292080" y="1419622"/>
            <a:ext cx="3600400" cy="3312368"/>
          </a:xfrm>
          <a:prstGeom prst="bracketPair">
            <a:avLst>
              <a:gd name="adj" fmla="val 12641"/>
            </a:avLst>
          </a:prstGeom>
          <a:ln w="19050">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p:cTn id="13" dur="1000" fill="hold"/>
                                        <p:tgtEl>
                                          <p:spTgt spid="20"/>
                                        </p:tgtEl>
                                        <p:attrNameLst>
                                          <p:attrName>ppt_w</p:attrName>
                                        </p:attrNameLst>
                                      </p:cBhvr>
                                      <p:tavLst>
                                        <p:tav tm="0">
                                          <p:val>
                                            <p:fltVal val="0"/>
                                          </p:val>
                                        </p:tav>
                                        <p:tav tm="100000">
                                          <p:val>
                                            <p:strVal val="#ppt_w"/>
                                          </p:val>
                                        </p:tav>
                                      </p:tavLst>
                                    </p:anim>
                                    <p:anim calcmode="lin" valueType="num">
                                      <p:cBhvr>
                                        <p:cTn id="14" dur="1000" fill="hold"/>
                                        <p:tgtEl>
                                          <p:spTgt spid="20"/>
                                        </p:tgtEl>
                                        <p:attrNameLst>
                                          <p:attrName>ppt_h</p:attrName>
                                        </p:attrNameLst>
                                      </p:cBhvr>
                                      <p:tavLst>
                                        <p:tav tm="0">
                                          <p:val>
                                            <p:fltVal val="0"/>
                                          </p:val>
                                        </p:tav>
                                        <p:tav tm="100000">
                                          <p:val>
                                            <p:strVal val="#ppt_h"/>
                                          </p:val>
                                        </p:tav>
                                      </p:tavLst>
                                    </p:anim>
                                    <p:animEffect transition="in" filter="fade">
                                      <p:cBhvr>
                                        <p:cTn id="15" dur="1000"/>
                                        <p:tgtEl>
                                          <p:spTgt spid="20"/>
                                        </p:tgtEl>
                                      </p:cBhvr>
                                    </p:animEffect>
                                  </p:childTnLst>
                                </p:cTn>
                              </p:par>
                              <p:par>
                                <p:cTn id="16" presetID="8" presetClass="emph" presetSubtype="0" fill="hold" grpId="1" nodeType="withEffect">
                                  <p:stCondLst>
                                    <p:cond delay="0"/>
                                  </p:stCondLst>
                                  <p:childTnLst>
                                    <p:animRot by="21600000">
                                      <p:cBhvr>
                                        <p:cTn id="17" dur="1000" fill="hold"/>
                                        <p:tgtEl>
                                          <p:spTgt spid="20"/>
                                        </p:tgtEl>
                                        <p:attrNameLst>
                                          <p:attrName>r</p:attrName>
                                        </p:attrNameLst>
                                      </p:cBhvr>
                                    </p:animRo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childTnLst>
                          </p:cTn>
                        </p:par>
                        <p:par>
                          <p:cTn id="22" fill="hold">
                            <p:stCondLst>
                              <p:cond delay="2000"/>
                            </p:stCondLst>
                            <p:childTnLst>
                              <p:par>
                                <p:cTn id="23" presetID="10" presetClass="entr" presetSubtype="0"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par>
                          <p:cTn id="26" fill="hold">
                            <p:stCondLst>
                              <p:cond delay="2500"/>
                            </p:stCondLst>
                            <p:childTnLst>
                              <p:par>
                                <p:cTn id="27" presetID="10"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childTnLst>
                          </p:cTn>
                        </p:par>
                        <p:par>
                          <p:cTn id="30" fill="hold">
                            <p:stCondLst>
                              <p:cond delay="3000"/>
                            </p:stCondLst>
                            <p:childTnLst>
                              <p:par>
                                <p:cTn id="31" presetID="10" presetClass="entr" presetSubtype="0"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500"/>
                                        <p:tgtEl>
                                          <p:spTgt spid="8"/>
                                        </p:tgtEl>
                                      </p:cBhvr>
                                    </p:animEffect>
                                  </p:childTnLst>
                                </p:cTn>
                              </p:par>
                            </p:childTnLst>
                          </p:cTn>
                        </p:par>
                        <p:par>
                          <p:cTn id="34" fill="hold">
                            <p:stCondLst>
                              <p:cond delay="3500"/>
                            </p:stCondLst>
                            <p:childTnLst>
                              <p:par>
                                <p:cTn id="35" presetID="10" presetClass="entr" presetSubtype="0"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childTnLst>
                          </p:cTn>
                        </p:par>
                        <p:par>
                          <p:cTn id="38" fill="hold">
                            <p:stCondLst>
                              <p:cond delay="4000"/>
                            </p:stCondLst>
                            <p:childTnLst>
                              <p:par>
                                <p:cTn id="39" presetID="17" presetClass="entr" presetSubtype="1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 calcmode="lin" valueType="num">
                                      <p:cBhvr>
                                        <p:cTn id="41" dur="500" fill="hold"/>
                                        <p:tgtEl>
                                          <p:spTgt spid="35"/>
                                        </p:tgtEl>
                                        <p:attrNameLst>
                                          <p:attrName>ppt_w</p:attrName>
                                        </p:attrNameLst>
                                      </p:cBhvr>
                                      <p:tavLst>
                                        <p:tav tm="0">
                                          <p:val>
                                            <p:fltVal val="0"/>
                                          </p:val>
                                        </p:tav>
                                        <p:tav tm="100000">
                                          <p:val>
                                            <p:strVal val="#ppt_w"/>
                                          </p:val>
                                        </p:tav>
                                      </p:tavLst>
                                    </p:anim>
                                    <p:anim calcmode="lin" valueType="num">
                                      <p:cBhvr>
                                        <p:cTn id="42" dur="500" fill="hold"/>
                                        <p:tgtEl>
                                          <p:spTgt spid="35"/>
                                        </p:tgtEl>
                                        <p:attrNameLst>
                                          <p:attrName>ppt_h</p:attrName>
                                        </p:attrNameLst>
                                      </p:cBhvr>
                                      <p:tavLst>
                                        <p:tav tm="0">
                                          <p:val>
                                            <p:strVal val="#ppt_h"/>
                                          </p:val>
                                        </p:tav>
                                        <p:tav tm="100000">
                                          <p:val>
                                            <p:strVal val="#ppt_h"/>
                                          </p:val>
                                        </p:tav>
                                      </p:tavLst>
                                    </p:anim>
                                  </p:childTnLst>
                                </p:cTn>
                              </p:par>
                            </p:childTnLst>
                          </p:cTn>
                        </p:par>
                        <p:par>
                          <p:cTn id="43" fill="hold">
                            <p:stCondLst>
                              <p:cond delay="4500"/>
                            </p:stCondLst>
                            <p:childTnLst>
                              <p:par>
                                <p:cTn id="44" presetID="18" presetClass="entr" presetSubtype="6" fill="hold" nodeType="after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strips(downRight)">
                                      <p:cBhvr>
                                        <p:cTn id="4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0" grpId="0" animBg="1"/>
      <p:bldP spid="20" grpId="1" animBg="1"/>
      <p:bldP spid="35"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占位符 5"/>
          <p:cNvSpPr>
            <a:spLocks noGrp="1"/>
          </p:cNvSpPr>
          <p:nvPr>
            <p:ph type="body" sz="quarter" idx="4294967295"/>
          </p:nvPr>
        </p:nvSpPr>
        <p:spPr>
          <a:xfrm>
            <a:off x="0" y="3290948"/>
            <a:ext cx="9144000" cy="861774"/>
          </a:xfrm>
          <a:prstGeom prst="rect">
            <a:avLst/>
          </a:prstGeom>
        </p:spPr>
        <p:txBody>
          <a:bodyPr wrap="square">
            <a:spAutoFit/>
          </a:bodyPr>
          <a:lstStyle/>
          <a:p>
            <a:pPr marL="0" indent="0" algn="ctr">
              <a:buNone/>
            </a:pPr>
            <a:r>
              <a:rPr lang="zh-CN" altLang="en-US" sz="5000" b="1">
                <a:gradFill>
                  <a:gsLst>
                    <a:gs pos="27000">
                      <a:srgbClr val="FF0000"/>
                    </a:gs>
                    <a:gs pos="80000">
                      <a:srgbClr val="6D090E"/>
                    </a:gs>
                  </a:gsLst>
                  <a:lin ang="5400000" scaled="1"/>
                </a:gradFill>
                <a:latin typeface="+mn-ea"/>
              </a:rPr>
              <a:t>党的纪律检查机关</a:t>
            </a:r>
          </a:p>
        </p:txBody>
      </p:sp>
      <p:sp>
        <p:nvSpPr>
          <p:cNvPr id="8" name="矩形 7"/>
          <p:cNvSpPr/>
          <p:nvPr/>
        </p:nvSpPr>
        <p:spPr>
          <a:xfrm>
            <a:off x="0" y="2859782"/>
            <a:ext cx="9144000" cy="400110"/>
          </a:xfrm>
          <a:prstGeom prst="rect">
            <a:avLst/>
          </a:prstGeom>
        </p:spPr>
        <p:txBody>
          <a:bodyPr wrap="square">
            <a:spAutoFit/>
          </a:bodyPr>
          <a:lstStyle/>
          <a:p>
            <a:pPr algn="ctr"/>
            <a:r>
              <a:rPr lang="zh-CN" altLang="en-US" sz="2000" b="1">
                <a:solidFill>
                  <a:srgbClr val="360406"/>
                </a:solidFill>
                <a:latin typeface="+mj-ea"/>
                <a:ea typeface="+mj-ea"/>
              </a:rPr>
              <a:t>第八章</a:t>
            </a:r>
            <a:endParaRPr lang="en-US" altLang="zh-CN" sz="2000" b="1">
              <a:solidFill>
                <a:srgbClr val="360406"/>
              </a:solidFill>
              <a:latin typeface="+mj-ea"/>
              <a:ea typeface="+mj-ea"/>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p:cTn id="13"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15"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8"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4294967295"/>
          </p:nvPr>
        </p:nvSpPr>
        <p:spPr>
          <a:xfrm>
            <a:off x="755576" y="292863"/>
            <a:ext cx="4577302" cy="584775"/>
          </a:xfrm>
          <a:prstGeom prst="rect">
            <a:avLst/>
          </a:prstGeom>
          <a:noFill/>
          <a:effectLst/>
        </p:spPr>
        <p:txBody>
          <a:bodyPr wrap="square" rtlCol="0">
            <a:spAutoFit/>
          </a:bodyPr>
          <a:lstStyle/>
          <a:p>
            <a:pPr marL="0" indent="0">
              <a:buNone/>
            </a:pPr>
            <a:r>
              <a:rPr lang="zh-CN" altLang="en-US" dirty="0">
                <a:gradFill>
                  <a:gsLst>
                    <a:gs pos="60000">
                      <a:srgbClr val="FCCE5A"/>
                    </a:gs>
                    <a:gs pos="30000">
                      <a:schemeClr val="bg1"/>
                    </a:gs>
                    <a:gs pos="87000">
                      <a:schemeClr val="bg1"/>
                    </a:gs>
                  </a:gsLst>
                  <a:lin ang="5400000" scaled="1"/>
                </a:gradFill>
                <a:effectLst>
                  <a:outerShdw blurRad="50800" dist="50800" dir="5400000" algn="ctr" rotWithShape="0">
                    <a:srgbClr val="800000"/>
                  </a:outerShdw>
                </a:effectLst>
                <a:latin typeface="+mj-ea"/>
                <a:ea typeface="+mj-ea"/>
                <a:cs typeface="+mn-ea"/>
                <a:sym typeface="+mn-lt"/>
              </a:rPr>
              <a:t>领导体制</a:t>
            </a:r>
          </a:p>
        </p:txBody>
      </p:sp>
      <p:grpSp>
        <p:nvGrpSpPr>
          <p:cNvPr id="6" name="组合 5"/>
          <p:cNvGrpSpPr/>
          <p:nvPr/>
        </p:nvGrpSpPr>
        <p:grpSpPr>
          <a:xfrm>
            <a:off x="1043606" y="2355726"/>
            <a:ext cx="7344817" cy="2210762"/>
            <a:chOff x="1043606" y="2355726"/>
            <a:chExt cx="7344817" cy="2210762"/>
          </a:xfrm>
        </p:grpSpPr>
        <p:sp>
          <p:nvSpPr>
            <p:cNvPr id="2" name="矩形 1"/>
            <p:cNvSpPr/>
            <p:nvPr/>
          </p:nvSpPr>
          <p:spPr>
            <a:xfrm>
              <a:off x="1043607" y="3147814"/>
              <a:ext cx="7299216" cy="830997"/>
            </a:xfrm>
            <a:prstGeom prst="rect">
              <a:avLst/>
            </a:prstGeom>
          </p:spPr>
          <p:txBody>
            <a:bodyPr wrap="square">
              <a:spAutoFit/>
            </a:bodyPr>
            <a:lstStyle/>
            <a:p>
              <a:pPr algn="just">
                <a:spcAft>
                  <a:spcPts val="0"/>
                </a:spcAft>
              </a:pPr>
              <a:r>
                <a:rPr lang="zh-CN" altLang="en-US" sz="1600" b="1" kern="100">
                  <a:solidFill>
                    <a:schemeClr val="accent1"/>
                  </a:solidFill>
                  <a:latin typeface="+mj-ea"/>
                  <a:ea typeface="+mj-ea"/>
                  <a:cs typeface="+mn-ea"/>
                  <a:sym typeface="+mn-lt"/>
                </a:rPr>
                <a:t>第四十三条 </a:t>
              </a:r>
              <a:r>
                <a:rPr lang="zh-CN" altLang="en-US" sz="1600" kern="100">
                  <a:solidFill>
                    <a:srgbClr val="360406"/>
                  </a:solidFill>
                  <a:latin typeface="+mj-ea"/>
                  <a:ea typeface="+mj-ea"/>
                  <a:cs typeface="+mn-ea"/>
                  <a:sym typeface="+mn-lt"/>
                </a:rPr>
                <a:t>党</a:t>
              </a:r>
              <a:r>
                <a:rPr lang="zh-CN" altLang="en-US" sz="1600" kern="100" dirty="0">
                  <a:solidFill>
                    <a:srgbClr val="360406"/>
                  </a:solidFill>
                  <a:latin typeface="+mj-ea"/>
                  <a:ea typeface="+mj-ea"/>
                  <a:cs typeface="+mn-ea"/>
                  <a:sym typeface="+mn-lt"/>
                </a:rPr>
                <a:t>的中央纪律检查委员会在党的中央委员会领导下进行工作。党的地方各级纪律检查委员会和基层纪律检查委员会在同级党的委员会和上级纪律检查委员会双重领导下进行工作。</a:t>
              </a:r>
              <a:endParaRPr lang="zh-CN" altLang="zh-CN" sz="1600" kern="100" dirty="0">
                <a:solidFill>
                  <a:srgbClr val="360406"/>
                </a:solidFill>
                <a:effectLst/>
                <a:latin typeface="+mj-ea"/>
                <a:ea typeface="+mj-ea"/>
                <a:cs typeface="+mn-ea"/>
                <a:sym typeface="+mn-lt"/>
              </a:endParaRPr>
            </a:p>
          </p:txBody>
        </p:sp>
        <p:sp>
          <p:nvSpPr>
            <p:cNvPr id="31" name="矩形 30"/>
            <p:cNvSpPr/>
            <p:nvPr/>
          </p:nvSpPr>
          <p:spPr>
            <a:xfrm>
              <a:off x="1043608" y="2355726"/>
              <a:ext cx="7344815" cy="584775"/>
            </a:xfrm>
            <a:prstGeom prst="rect">
              <a:avLst/>
            </a:prstGeom>
          </p:spPr>
          <p:txBody>
            <a:bodyPr wrap="square">
              <a:spAutoFit/>
            </a:bodyPr>
            <a:lstStyle/>
            <a:p>
              <a:r>
                <a:rPr lang="zh-CN" altLang="en-US" sz="1600" i="1">
                  <a:solidFill>
                    <a:schemeClr val="accent1"/>
                  </a:solidFill>
                  <a:latin typeface="+mj-ea"/>
                  <a:ea typeface="+mj-ea"/>
                  <a:cs typeface="+mn-ea"/>
                  <a:sym typeface="+mn-lt"/>
                </a:rPr>
                <a:t>第八章</a:t>
              </a:r>
              <a:r>
                <a:rPr lang="en-US" altLang="zh-CN" sz="1600" i="1">
                  <a:solidFill>
                    <a:schemeClr val="accent1"/>
                  </a:solidFill>
                  <a:latin typeface="+mj-ea"/>
                  <a:ea typeface="+mj-ea"/>
                  <a:cs typeface="+mn-ea"/>
                  <a:sym typeface="+mn-lt"/>
                </a:rPr>
                <a:t> </a:t>
              </a:r>
              <a:r>
                <a:rPr lang="zh-CN" altLang="en-US" sz="1600" i="1" dirty="0">
                  <a:solidFill>
                    <a:schemeClr val="accent1"/>
                  </a:solidFill>
                  <a:latin typeface="+mj-ea"/>
                  <a:ea typeface="+mj-ea"/>
                  <a:cs typeface="+mn-ea"/>
                  <a:sym typeface="+mn-lt"/>
                </a:rPr>
                <a:t>（第四十三至四十五条）</a:t>
              </a:r>
              <a:r>
                <a:rPr lang="zh-CN" altLang="en-US" sz="1600" i="1" dirty="0">
                  <a:solidFill>
                    <a:srgbClr val="360406"/>
                  </a:solidFill>
                  <a:latin typeface="+mj-ea"/>
                  <a:ea typeface="+mj-ea"/>
                  <a:cs typeface="+mn-ea"/>
                  <a:sym typeface="+mn-lt"/>
                </a:rPr>
                <a:t>规定了党的各级纪律检查委员会的领导体制、主要任务和职权。</a:t>
              </a:r>
            </a:p>
          </p:txBody>
        </p:sp>
        <p:sp>
          <p:nvSpPr>
            <p:cNvPr id="4" name="矩形 3"/>
            <p:cNvSpPr/>
            <p:nvPr/>
          </p:nvSpPr>
          <p:spPr>
            <a:xfrm>
              <a:off x="1043606" y="4227934"/>
              <a:ext cx="7299218" cy="338554"/>
            </a:xfrm>
            <a:prstGeom prst="rect">
              <a:avLst/>
            </a:prstGeom>
          </p:spPr>
          <p:txBody>
            <a:bodyPr wrap="square">
              <a:spAutoFit/>
            </a:bodyPr>
            <a:lstStyle/>
            <a:p>
              <a:r>
                <a:rPr lang="zh-CN" altLang="zh-CN" sz="1600" dirty="0">
                  <a:solidFill>
                    <a:srgbClr val="360406"/>
                  </a:solidFill>
                  <a:latin typeface="+mj-ea"/>
                  <a:ea typeface="+mj-ea"/>
                </a:rPr>
                <a:t>党的各级纪律检查委员会每届任期和同级党的委员会相同。</a:t>
              </a:r>
              <a:endParaRPr lang="zh-CN" altLang="en-US" sz="1600" dirty="0">
                <a:solidFill>
                  <a:srgbClr val="360406"/>
                </a:solidFill>
                <a:latin typeface="+mj-ea"/>
                <a:ea typeface="+mj-ea"/>
              </a:endParaRPr>
            </a:p>
          </p:txBody>
        </p:sp>
      </p:grpSp>
      <p:sp>
        <p:nvSpPr>
          <p:cNvPr id="5" name="矩形 4"/>
          <p:cNvSpPr/>
          <p:nvPr/>
        </p:nvSpPr>
        <p:spPr>
          <a:xfrm>
            <a:off x="1115616" y="1491630"/>
            <a:ext cx="7056784" cy="646331"/>
          </a:xfrm>
          <a:prstGeom prst="rect">
            <a:avLst/>
          </a:prstGeom>
        </p:spPr>
        <p:txBody>
          <a:bodyPr wrap="square">
            <a:spAutoFit/>
          </a:bodyPr>
          <a:lstStyle/>
          <a:p>
            <a:pPr algn="ctr">
              <a:lnSpc>
                <a:spcPct val="120000"/>
              </a:lnSpc>
            </a:pPr>
            <a:r>
              <a:rPr lang="zh-CN" altLang="en-US" sz="3000" b="1">
                <a:solidFill>
                  <a:srgbClr val="9B0D13"/>
                </a:solidFill>
                <a:latin typeface="+mj-ea"/>
                <a:cs typeface="+mn-ea"/>
                <a:sym typeface="+mn-lt"/>
              </a:rPr>
              <a:t>党的纪律检查机关领导体制</a:t>
            </a:r>
            <a:endParaRPr lang="zh-CN" altLang="en-US" sz="3000" b="1" dirty="0">
              <a:solidFill>
                <a:srgbClr val="9B0D13"/>
              </a:solidFill>
              <a:latin typeface="+mj-ea"/>
              <a:cs typeface="+mn-ea"/>
              <a:sym typeface="+mn-lt"/>
            </a:endParaRPr>
          </a:p>
        </p:txBody>
      </p:sp>
      <p:sp>
        <p:nvSpPr>
          <p:cNvPr id="16" name="双括号 15"/>
          <p:cNvSpPr/>
          <p:nvPr/>
        </p:nvSpPr>
        <p:spPr>
          <a:xfrm>
            <a:off x="827584" y="1491630"/>
            <a:ext cx="7632848" cy="3312368"/>
          </a:xfrm>
          <a:prstGeom prst="bracketPair">
            <a:avLst>
              <a:gd name="adj" fmla="val 12142"/>
            </a:avLst>
          </a:prstGeom>
          <a:ln w="19050">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par>
                          <p:cTn id="10" fill="hold">
                            <p:stCondLst>
                              <p:cond delay="500"/>
                            </p:stCondLst>
                            <p:childTnLst>
                              <p:par>
                                <p:cTn id="11" presetID="17" presetClass="entr" presetSubtype="10" fill="hold" grpId="0" nodeType="after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p:cTn id="13" dur="500" fill="hold"/>
                                        <p:tgtEl>
                                          <p:spTgt spid="16"/>
                                        </p:tgtEl>
                                        <p:attrNameLst>
                                          <p:attrName>ppt_w</p:attrName>
                                        </p:attrNameLst>
                                      </p:cBhvr>
                                      <p:tavLst>
                                        <p:tav tm="0">
                                          <p:val>
                                            <p:fltVal val="0"/>
                                          </p:val>
                                        </p:tav>
                                        <p:tav tm="100000">
                                          <p:val>
                                            <p:strVal val="#ppt_w"/>
                                          </p:val>
                                        </p:tav>
                                      </p:tavLst>
                                    </p:anim>
                                    <p:anim calcmode="lin" valueType="num">
                                      <p:cBhvr>
                                        <p:cTn id="14" dur="500" fill="hold"/>
                                        <p:tgtEl>
                                          <p:spTgt spid="16"/>
                                        </p:tgtEl>
                                        <p:attrNameLst>
                                          <p:attrName>ppt_h</p:attrName>
                                        </p:attrNameLst>
                                      </p:cBhvr>
                                      <p:tavLst>
                                        <p:tav tm="0">
                                          <p:val>
                                            <p:strVal val="#ppt_h"/>
                                          </p:val>
                                        </p:tav>
                                        <p:tav tm="100000">
                                          <p:val>
                                            <p:strVal val="#ppt_h"/>
                                          </p:val>
                                        </p:tav>
                                      </p:tavLst>
                                    </p:anim>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left)">
                                      <p:cBhvr>
                                        <p:cTn id="18" dur="500"/>
                                        <p:tgtEl>
                                          <p:spTgt spid="5"/>
                                        </p:tgtEl>
                                      </p:cBhvr>
                                    </p:animEffect>
                                  </p:childTnLst>
                                </p:cTn>
                              </p:par>
                            </p:childTnLst>
                          </p:cTn>
                        </p:par>
                        <p:par>
                          <p:cTn id="19" fill="hold">
                            <p:stCondLst>
                              <p:cond delay="1500"/>
                            </p:stCondLst>
                            <p:childTnLst>
                              <p:par>
                                <p:cTn id="20" presetID="22" presetClass="entr" presetSubtype="1"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up)">
                                      <p:cBhvr>
                                        <p:cTn id="22" dur="1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16"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4294967295"/>
          </p:nvPr>
        </p:nvSpPr>
        <p:spPr>
          <a:xfrm>
            <a:off x="755576" y="292863"/>
            <a:ext cx="4577302" cy="584775"/>
          </a:xfrm>
          <a:prstGeom prst="rect">
            <a:avLst/>
          </a:prstGeom>
          <a:noFill/>
          <a:effectLst/>
        </p:spPr>
        <p:txBody>
          <a:bodyPr wrap="square" rtlCol="0">
            <a:spAutoFit/>
          </a:bodyPr>
          <a:lstStyle/>
          <a:p>
            <a:pPr marL="0" indent="0">
              <a:buNone/>
            </a:pPr>
            <a:r>
              <a:rPr lang="zh-CN" altLang="en-US" dirty="0">
                <a:gradFill>
                  <a:gsLst>
                    <a:gs pos="60000">
                      <a:srgbClr val="FCCE5A"/>
                    </a:gs>
                    <a:gs pos="30000">
                      <a:schemeClr val="bg1"/>
                    </a:gs>
                    <a:gs pos="87000">
                      <a:schemeClr val="bg1"/>
                    </a:gs>
                  </a:gsLst>
                  <a:lin ang="5400000" scaled="1"/>
                </a:gradFill>
                <a:effectLst>
                  <a:outerShdw blurRad="50800" dist="50800" dir="5400000" algn="ctr" rotWithShape="0">
                    <a:srgbClr val="800000"/>
                  </a:outerShdw>
                </a:effectLst>
                <a:latin typeface="+mj-ea"/>
                <a:ea typeface="+mj-ea"/>
                <a:cs typeface="+mn-ea"/>
                <a:sym typeface="+mn-lt"/>
              </a:rPr>
              <a:t>主要任务</a:t>
            </a:r>
          </a:p>
        </p:txBody>
      </p:sp>
      <p:grpSp>
        <p:nvGrpSpPr>
          <p:cNvPr id="4" name="组合 3"/>
          <p:cNvGrpSpPr/>
          <p:nvPr/>
        </p:nvGrpSpPr>
        <p:grpSpPr>
          <a:xfrm>
            <a:off x="1475656" y="2643758"/>
            <a:ext cx="6624736" cy="1767101"/>
            <a:chOff x="1475656" y="2643758"/>
            <a:chExt cx="6624736" cy="1767101"/>
          </a:xfrm>
        </p:grpSpPr>
        <p:sp>
          <p:nvSpPr>
            <p:cNvPr id="2" name="矩形 1"/>
            <p:cNvSpPr/>
            <p:nvPr/>
          </p:nvSpPr>
          <p:spPr>
            <a:xfrm>
              <a:off x="1475656" y="3579862"/>
              <a:ext cx="6624736" cy="830997"/>
            </a:xfrm>
            <a:prstGeom prst="rect">
              <a:avLst/>
            </a:prstGeom>
          </p:spPr>
          <p:txBody>
            <a:bodyPr wrap="square">
              <a:spAutoFit/>
            </a:bodyPr>
            <a:lstStyle/>
            <a:p>
              <a:pPr algn="just">
                <a:spcAft>
                  <a:spcPts val="0"/>
                </a:spcAft>
              </a:pPr>
              <a:r>
                <a:rPr lang="zh-CN" altLang="en-US" sz="1600" b="1" kern="100">
                  <a:solidFill>
                    <a:schemeClr val="accent1"/>
                  </a:solidFill>
                  <a:latin typeface="+mj-ea"/>
                  <a:ea typeface="+mj-ea"/>
                  <a:cs typeface="+mn-ea"/>
                  <a:sym typeface="+mn-lt"/>
                </a:rPr>
                <a:t>第四十四条 </a:t>
              </a:r>
              <a:r>
                <a:rPr lang="zh-CN" altLang="en-US" sz="1600" kern="100">
                  <a:solidFill>
                    <a:srgbClr val="360406"/>
                  </a:solidFill>
                  <a:latin typeface="+mj-ea"/>
                  <a:ea typeface="+mj-ea"/>
                  <a:cs typeface="+mn-ea"/>
                  <a:sym typeface="+mn-lt"/>
                </a:rPr>
                <a:t>党</a:t>
              </a:r>
              <a:r>
                <a:rPr lang="zh-CN" altLang="en-US" sz="1600" kern="100" dirty="0">
                  <a:solidFill>
                    <a:srgbClr val="360406"/>
                  </a:solidFill>
                  <a:latin typeface="+mj-ea"/>
                  <a:ea typeface="+mj-ea"/>
                  <a:cs typeface="+mn-ea"/>
                  <a:sym typeface="+mn-lt"/>
                </a:rPr>
                <a:t>的各级纪律检查委员会的主要任务是：维护党的章程和其他党内法规，检查党的路线、方针、政策和决议的执行情况，协助党的委员会加强党风建设和组织协调反腐败工作。</a:t>
              </a:r>
            </a:p>
          </p:txBody>
        </p:sp>
        <p:sp>
          <p:nvSpPr>
            <p:cNvPr id="31" name="矩形 30"/>
            <p:cNvSpPr/>
            <p:nvPr/>
          </p:nvSpPr>
          <p:spPr>
            <a:xfrm>
              <a:off x="1475656" y="2643758"/>
              <a:ext cx="6621124" cy="584775"/>
            </a:xfrm>
            <a:prstGeom prst="rect">
              <a:avLst/>
            </a:prstGeom>
          </p:spPr>
          <p:txBody>
            <a:bodyPr wrap="square">
              <a:spAutoFit/>
            </a:bodyPr>
            <a:lstStyle/>
            <a:p>
              <a:r>
                <a:rPr lang="zh-CN" altLang="en-US" sz="1600" i="1">
                  <a:solidFill>
                    <a:schemeClr val="accent1"/>
                  </a:solidFill>
                  <a:latin typeface="+mj-ea"/>
                  <a:ea typeface="+mj-ea"/>
                  <a:cs typeface="+mn-ea"/>
                  <a:sym typeface="+mn-lt"/>
                </a:rPr>
                <a:t>第八章</a:t>
              </a:r>
              <a:r>
                <a:rPr lang="en-US" altLang="zh-CN" sz="1600" i="1">
                  <a:solidFill>
                    <a:schemeClr val="accent1"/>
                  </a:solidFill>
                  <a:latin typeface="+mj-ea"/>
                  <a:ea typeface="+mj-ea"/>
                  <a:cs typeface="+mn-ea"/>
                  <a:sym typeface="+mn-lt"/>
                </a:rPr>
                <a:t> </a:t>
              </a:r>
              <a:r>
                <a:rPr lang="zh-CN" altLang="en-US" sz="1600" i="1" dirty="0">
                  <a:solidFill>
                    <a:schemeClr val="accent1"/>
                  </a:solidFill>
                  <a:latin typeface="+mj-ea"/>
                  <a:ea typeface="+mj-ea"/>
                  <a:cs typeface="+mn-ea"/>
                  <a:sym typeface="+mn-lt"/>
                </a:rPr>
                <a:t>（第四十三至四十五条）</a:t>
              </a:r>
              <a:r>
                <a:rPr lang="zh-CN" altLang="en-US" sz="1600" i="1" dirty="0">
                  <a:solidFill>
                    <a:srgbClr val="360406"/>
                  </a:solidFill>
                  <a:latin typeface="+mj-ea"/>
                  <a:ea typeface="+mj-ea"/>
                  <a:cs typeface="+mn-ea"/>
                  <a:sym typeface="+mn-lt"/>
                </a:rPr>
                <a:t>规定了党的各级纪律检查委员会的领导体制、主要任务和职权。</a:t>
              </a:r>
            </a:p>
          </p:txBody>
        </p:sp>
      </p:grpSp>
      <p:sp>
        <p:nvSpPr>
          <p:cNvPr id="14" name="矩形 13"/>
          <p:cNvSpPr/>
          <p:nvPr/>
        </p:nvSpPr>
        <p:spPr>
          <a:xfrm>
            <a:off x="1115616" y="1707654"/>
            <a:ext cx="7056784" cy="599331"/>
          </a:xfrm>
          <a:prstGeom prst="rect">
            <a:avLst/>
          </a:prstGeom>
        </p:spPr>
        <p:txBody>
          <a:bodyPr wrap="square">
            <a:spAutoFit/>
          </a:bodyPr>
          <a:lstStyle/>
          <a:p>
            <a:pPr algn="ctr">
              <a:lnSpc>
                <a:spcPct val="120000"/>
              </a:lnSpc>
            </a:pPr>
            <a:r>
              <a:rPr lang="zh-CN" altLang="en-US" sz="3000" b="1">
                <a:solidFill>
                  <a:srgbClr val="9B0D13"/>
                </a:solidFill>
                <a:latin typeface="+mj-ea"/>
                <a:cs typeface="+mn-ea"/>
                <a:sym typeface="+mn-lt"/>
              </a:rPr>
              <a:t>党的纪律检查机关主要任务</a:t>
            </a:r>
          </a:p>
        </p:txBody>
      </p:sp>
      <p:sp>
        <p:nvSpPr>
          <p:cNvPr id="15" name="双括号 14"/>
          <p:cNvSpPr/>
          <p:nvPr/>
        </p:nvSpPr>
        <p:spPr>
          <a:xfrm>
            <a:off x="827584" y="1491630"/>
            <a:ext cx="7632848" cy="3312368"/>
          </a:xfrm>
          <a:prstGeom prst="bracketPair">
            <a:avLst>
              <a:gd name="adj" fmla="val 12142"/>
            </a:avLst>
          </a:prstGeom>
          <a:ln w="19050">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par>
                          <p:cTn id="10" fill="hold">
                            <p:stCondLst>
                              <p:cond delay="500"/>
                            </p:stCondLst>
                            <p:childTnLst>
                              <p:par>
                                <p:cTn id="11" presetID="17" presetClass="entr" presetSubtype="10"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p:cTn id="13" dur="500" fill="hold"/>
                                        <p:tgtEl>
                                          <p:spTgt spid="15"/>
                                        </p:tgtEl>
                                        <p:attrNameLst>
                                          <p:attrName>ppt_w</p:attrName>
                                        </p:attrNameLst>
                                      </p:cBhvr>
                                      <p:tavLst>
                                        <p:tav tm="0">
                                          <p:val>
                                            <p:fltVal val="0"/>
                                          </p:val>
                                        </p:tav>
                                        <p:tav tm="100000">
                                          <p:val>
                                            <p:strVal val="#ppt_w"/>
                                          </p:val>
                                        </p:tav>
                                      </p:tavLst>
                                    </p:anim>
                                    <p:anim calcmode="lin" valueType="num">
                                      <p:cBhvr>
                                        <p:cTn id="14" dur="500" fill="hold"/>
                                        <p:tgtEl>
                                          <p:spTgt spid="15"/>
                                        </p:tgtEl>
                                        <p:attrNameLst>
                                          <p:attrName>ppt_h</p:attrName>
                                        </p:attrNameLst>
                                      </p:cBhvr>
                                      <p:tavLst>
                                        <p:tav tm="0">
                                          <p:val>
                                            <p:strVal val="#ppt_h"/>
                                          </p:val>
                                        </p:tav>
                                        <p:tav tm="100000">
                                          <p:val>
                                            <p:strVal val="#ppt_h"/>
                                          </p:val>
                                        </p:tav>
                                      </p:tavLst>
                                    </p:anim>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left)">
                                      <p:cBhvr>
                                        <p:cTn id="18" dur="500"/>
                                        <p:tgtEl>
                                          <p:spTgt spid="14"/>
                                        </p:tgtEl>
                                      </p:cBhvr>
                                    </p:animEffect>
                                  </p:childTnLst>
                                </p:cTn>
                              </p:par>
                            </p:childTnLst>
                          </p:cTn>
                        </p:par>
                        <p:par>
                          <p:cTn id="19" fill="hold">
                            <p:stCondLst>
                              <p:cond delay="1500"/>
                            </p:stCondLst>
                            <p:childTnLst>
                              <p:par>
                                <p:cTn id="20" presetID="2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1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4" grpId="0"/>
      <p:bldP spid="15"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4294967295"/>
          </p:nvPr>
        </p:nvSpPr>
        <p:spPr>
          <a:xfrm>
            <a:off x="755576" y="292863"/>
            <a:ext cx="4577302" cy="584775"/>
          </a:xfrm>
          <a:prstGeom prst="rect">
            <a:avLst/>
          </a:prstGeom>
          <a:noFill/>
          <a:effectLst/>
        </p:spPr>
        <p:txBody>
          <a:bodyPr wrap="square" rtlCol="0">
            <a:spAutoFit/>
          </a:bodyPr>
          <a:lstStyle/>
          <a:p>
            <a:pPr marL="0" indent="0">
              <a:buNone/>
            </a:pPr>
            <a:r>
              <a:rPr lang="zh-CN" altLang="en-US" dirty="0">
                <a:gradFill>
                  <a:gsLst>
                    <a:gs pos="60000">
                      <a:srgbClr val="FCCE5A"/>
                    </a:gs>
                    <a:gs pos="30000">
                      <a:schemeClr val="bg1"/>
                    </a:gs>
                    <a:gs pos="87000">
                      <a:schemeClr val="bg1"/>
                    </a:gs>
                  </a:gsLst>
                  <a:lin ang="5400000" scaled="1"/>
                </a:gradFill>
                <a:effectLst>
                  <a:outerShdw blurRad="50800" dist="50800" dir="5400000" algn="ctr" rotWithShape="0">
                    <a:srgbClr val="800000"/>
                  </a:outerShdw>
                </a:effectLst>
                <a:latin typeface="+mj-ea"/>
                <a:ea typeface="+mj-ea"/>
                <a:cs typeface="+mn-ea"/>
                <a:sym typeface="+mn-lt"/>
              </a:rPr>
              <a:t>工作职权</a:t>
            </a:r>
          </a:p>
        </p:txBody>
      </p:sp>
      <p:grpSp>
        <p:nvGrpSpPr>
          <p:cNvPr id="4" name="组合 3"/>
          <p:cNvGrpSpPr/>
          <p:nvPr/>
        </p:nvGrpSpPr>
        <p:grpSpPr>
          <a:xfrm>
            <a:off x="1259632" y="2571750"/>
            <a:ext cx="6768752" cy="2043519"/>
            <a:chOff x="1259632" y="2571750"/>
            <a:chExt cx="6768752" cy="2043519"/>
          </a:xfrm>
        </p:grpSpPr>
        <p:sp>
          <p:nvSpPr>
            <p:cNvPr id="2" name="矩形 1"/>
            <p:cNvSpPr/>
            <p:nvPr/>
          </p:nvSpPr>
          <p:spPr>
            <a:xfrm>
              <a:off x="1259632" y="3291830"/>
              <a:ext cx="6768752" cy="1323439"/>
            </a:xfrm>
            <a:prstGeom prst="rect">
              <a:avLst/>
            </a:prstGeom>
          </p:spPr>
          <p:txBody>
            <a:bodyPr wrap="square">
              <a:spAutoFit/>
            </a:bodyPr>
            <a:lstStyle/>
            <a:p>
              <a:pPr algn="just">
                <a:spcAft>
                  <a:spcPts val="0"/>
                </a:spcAft>
              </a:pPr>
              <a:r>
                <a:rPr lang="zh-CN" altLang="en-US" sz="1600" b="1" kern="100">
                  <a:solidFill>
                    <a:schemeClr val="accent1"/>
                  </a:solidFill>
                  <a:latin typeface="+mj-ea"/>
                  <a:ea typeface="+mj-ea"/>
                  <a:cs typeface="+mn-ea"/>
                  <a:sym typeface="+mn-lt"/>
                </a:rPr>
                <a:t>第四十五条 </a:t>
              </a:r>
              <a:r>
                <a:rPr lang="zh-CN" altLang="en-US" sz="1600" kern="100">
                  <a:solidFill>
                    <a:srgbClr val="360406"/>
                  </a:solidFill>
                  <a:latin typeface="+mj-ea"/>
                  <a:ea typeface="+mj-ea"/>
                  <a:cs typeface="+mn-ea"/>
                  <a:sym typeface="+mn-lt"/>
                </a:rPr>
                <a:t>上级</a:t>
              </a:r>
              <a:r>
                <a:rPr lang="zh-CN" altLang="en-US" sz="1600" kern="100" dirty="0">
                  <a:solidFill>
                    <a:srgbClr val="360406"/>
                  </a:solidFill>
                  <a:latin typeface="+mj-ea"/>
                  <a:ea typeface="+mj-ea"/>
                  <a:cs typeface="+mn-ea"/>
                  <a:sym typeface="+mn-lt"/>
                </a:rPr>
                <a:t>纪律检查委员会有权检查下级纪律检查委员会的工作，并且有权批准和改变下级纪律检查委员会对于案件所作的决定。如果所要改变的该下级纪律检查委员会的决定，已经得到它的同级党的委员会的批准，这种改变必须经过它的上一级党的委员会批准。</a:t>
              </a:r>
            </a:p>
            <a:p>
              <a:pPr algn="just">
                <a:spcAft>
                  <a:spcPts val="0"/>
                </a:spcAft>
              </a:pPr>
              <a:endParaRPr lang="zh-CN" altLang="en-US" sz="1600" kern="100" dirty="0">
                <a:solidFill>
                  <a:srgbClr val="360406"/>
                </a:solidFill>
                <a:latin typeface="+mj-ea"/>
                <a:ea typeface="+mj-ea"/>
                <a:cs typeface="+mn-ea"/>
                <a:sym typeface="+mn-lt"/>
              </a:endParaRPr>
            </a:p>
          </p:txBody>
        </p:sp>
        <p:sp>
          <p:nvSpPr>
            <p:cNvPr id="31" name="矩形 30"/>
            <p:cNvSpPr/>
            <p:nvPr/>
          </p:nvSpPr>
          <p:spPr>
            <a:xfrm>
              <a:off x="1259632" y="2571750"/>
              <a:ext cx="6765061" cy="584775"/>
            </a:xfrm>
            <a:prstGeom prst="rect">
              <a:avLst/>
            </a:prstGeom>
          </p:spPr>
          <p:txBody>
            <a:bodyPr wrap="square">
              <a:spAutoFit/>
            </a:bodyPr>
            <a:lstStyle/>
            <a:p>
              <a:r>
                <a:rPr lang="zh-CN" altLang="en-US" sz="1600" i="1">
                  <a:solidFill>
                    <a:schemeClr val="accent1"/>
                  </a:solidFill>
                  <a:latin typeface="+mj-ea"/>
                  <a:ea typeface="+mj-ea"/>
                  <a:cs typeface="+mn-ea"/>
                  <a:sym typeface="+mn-lt"/>
                </a:rPr>
                <a:t>第八章</a:t>
              </a:r>
              <a:r>
                <a:rPr lang="en-US" altLang="zh-CN" sz="1600" i="1">
                  <a:solidFill>
                    <a:schemeClr val="accent1"/>
                  </a:solidFill>
                  <a:latin typeface="+mj-ea"/>
                  <a:ea typeface="+mj-ea"/>
                  <a:cs typeface="+mn-ea"/>
                  <a:sym typeface="+mn-lt"/>
                </a:rPr>
                <a:t> </a:t>
              </a:r>
              <a:r>
                <a:rPr lang="zh-CN" altLang="en-US" sz="1600" i="1" dirty="0">
                  <a:solidFill>
                    <a:schemeClr val="accent1"/>
                  </a:solidFill>
                  <a:latin typeface="+mj-ea"/>
                  <a:ea typeface="+mj-ea"/>
                  <a:cs typeface="+mn-ea"/>
                  <a:sym typeface="+mn-lt"/>
                </a:rPr>
                <a:t>（第四十三至四十五条）</a:t>
              </a:r>
              <a:r>
                <a:rPr lang="zh-CN" altLang="en-US" sz="1600" i="1" dirty="0">
                  <a:solidFill>
                    <a:srgbClr val="360406"/>
                  </a:solidFill>
                  <a:latin typeface="+mj-ea"/>
                  <a:ea typeface="+mj-ea"/>
                  <a:cs typeface="+mn-ea"/>
                  <a:sym typeface="+mn-lt"/>
                </a:rPr>
                <a:t>规定了党的各级纪律检查委员会的领导体制、主要任务和职权。</a:t>
              </a:r>
            </a:p>
          </p:txBody>
        </p:sp>
      </p:grpSp>
      <p:sp>
        <p:nvSpPr>
          <p:cNvPr id="14" name="矩形 13"/>
          <p:cNvSpPr/>
          <p:nvPr/>
        </p:nvSpPr>
        <p:spPr>
          <a:xfrm>
            <a:off x="1115616" y="1707654"/>
            <a:ext cx="7056784" cy="599331"/>
          </a:xfrm>
          <a:prstGeom prst="rect">
            <a:avLst/>
          </a:prstGeom>
        </p:spPr>
        <p:txBody>
          <a:bodyPr wrap="square">
            <a:spAutoFit/>
          </a:bodyPr>
          <a:lstStyle/>
          <a:p>
            <a:pPr algn="ctr">
              <a:lnSpc>
                <a:spcPct val="120000"/>
              </a:lnSpc>
            </a:pPr>
            <a:r>
              <a:rPr lang="zh-CN" altLang="en-US" sz="3000" b="1">
                <a:solidFill>
                  <a:srgbClr val="9B0D13"/>
                </a:solidFill>
                <a:latin typeface="+mj-ea"/>
                <a:cs typeface="+mn-ea"/>
                <a:sym typeface="+mn-lt"/>
              </a:rPr>
              <a:t>党的纪律检查机关工作职权</a:t>
            </a:r>
          </a:p>
        </p:txBody>
      </p:sp>
      <p:sp>
        <p:nvSpPr>
          <p:cNvPr id="15" name="双括号 14"/>
          <p:cNvSpPr/>
          <p:nvPr/>
        </p:nvSpPr>
        <p:spPr>
          <a:xfrm>
            <a:off x="827584" y="1491630"/>
            <a:ext cx="7632848" cy="3312368"/>
          </a:xfrm>
          <a:prstGeom prst="bracketPair">
            <a:avLst>
              <a:gd name="adj" fmla="val 12142"/>
            </a:avLst>
          </a:prstGeom>
          <a:ln w="19050">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par>
                          <p:cTn id="10" fill="hold">
                            <p:stCondLst>
                              <p:cond delay="500"/>
                            </p:stCondLst>
                            <p:childTnLst>
                              <p:par>
                                <p:cTn id="11" presetID="17" presetClass="entr" presetSubtype="10"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p:cTn id="13" dur="500" fill="hold"/>
                                        <p:tgtEl>
                                          <p:spTgt spid="15"/>
                                        </p:tgtEl>
                                        <p:attrNameLst>
                                          <p:attrName>ppt_w</p:attrName>
                                        </p:attrNameLst>
                                      </p:cBhvr>
                                      <p:tavLst>
                                        <p:tav tm="0">
                                          <p:val>
                                            <p:fltVal val="0"/>
                                          </p:val>
                                        </p:tav>
                                        <p:tav tm="100000">
                                          <p:val>
                                            <p:strVal val="#ppt_w"/>
                                          </p:val>
                                        </p:tav>
                                      </p:tavLst>
                                    </p:anim>
                                    <p:anim calcmode="lin" valueType="num">
                                      <p:cBhvr>
                                        <p:cTn id="14" dur="500" fill="hold"/>
                                        <p:tgtEl>
                                          <p:spTgt spid="15"/>
                                        </p:tgtEl>
                                        <p:attrNameLst>
                                          <p:attrName>ppt_h</p:attrName>
                                        </p:attrNameLst>
                                      </p:cBhvr>
                                      <p:tavLst>
                                        <p:tav tm="0">
                                          <p:val>
                                            <p:strVal val="#ppt_h"/>
                                          </p:val>
                                        </p:tav>
                                        <p:tav tm="100000">
                                          <p:val>
                                            <p:strVal val="#ppt_h"/>
                                          </p:val>
                                        </p:tav>
                                      </p:tavLst>
                                    </p:anim>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left)">
                                      <p:cBhvr>
                                        <p:cTn id="18" dur="500"/>
                                        <p:tgtEl>
                                          <p:spTgt spid="14"/>
                                        </p:tgtEl>
                                      </p:cBhvr>
                                    </p:animEffect>
                                  </p:childTnLst>
                                </p:cTn>
                              </p:par>
                            </p:childTnLst>
                          </p:cTn>
                        </p:par>
                        <p:par>
                          <p:cTn id="19" fill="hold">
                            <p:stCondLst>
                              <p:cond delay="1500"/>
                            </p:stCondLst>
                            <p:childTnLst>
                              <p:par>
                                <p:cTn id="20" presetID="2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1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4" grpId="0"/>
      <p:bldP spid="15"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占位符 5"/>
          <p:cNvSpPr>
            <a:spLocks noGrp="1"/>
          </p:cNvSpPr>
          <p:nvPr>
            <p:ph type="body" sz="quarter" idx="4294967295"/>
          </p:nvPr>
        </p:nvSpPr>
        <p:spPr>
          <a:xfrm>
            <a:off x="0" y="3290948"/>
            <a:ext cx="9144000" cy="707886"/>
          </a:xfrm>
          <a:prstGeom prst="rect">
            <a:avLst/>
          </a:prstGeom>
        </p:spPr>
        <p:txBody>
          <a:bodyPr wrap="square">
            <a:spAutoFit/>
          </a:bodyPr>
          <a:lstStyle/>
          <a:p>
            <a:pPr marL="0" indent="0" algn="ctr">
              <a:buNone/>
            </a:pPr>
            <a:r>
              <a:rPr lang="zh-CN" altLang="en-US" sz="4000" b="1">
                <a:gradFill>
                  <a:gsLst>
                    <a:gs pos="27000">
                      <a:srgbClr val="FF0000"/>
                    </a:gs>
                    <a:gs pos="80000">
                      <a:srgbClr val="6D090E"/>
                    </a:gs>
                  </a:gsLst>
                  <a:lin ang="5400000" scaled="1"/>
                </a:gradFill>
                <a:latin typeface="+mn-ea"/>
              </a:rPr>
              <a:t>党和共产主义青年团的关系</a:t>
            </a:r>
          </a:p>
        </p:txBody>
      </p:sp>
      <p:sp>
        <p:nvSpPr>
          <p:cNvPr id="8" name="矩形 7"/>
          <p:cNvSpPr/>
          <p:nvPr/>
        </p:nvSpPr>
        <p:spPr>
          <a:xfrm>
            <a:off x="0" y="2859782"/>
            <a:ext cx="9144000" cy="400110"/>
          </a:xfrm>
          <a:prstGeom prst="rect">
            <a:avLst/>
          </a:prstGeom>
        </p:spPr>
        <p:txBody>
          <a:bodyPr wrap="square">
            <a:spAutoFit/>
          </a:bodyPr>
          <a:lstStyle/>
          <a:p>
            <a:pPr algn="ctr"/>
            <a:r>
              <a:rPr lang="zh-CN" altLang="en-US" sz="2000" b="1">
                <a:solidFill>
                  <a:srgbClr val="360406"/>
                </a:solidFill>
                <a:latin typeface="+mj-ea"/>
                <a:ea typeface="+mj-ea"/>
              </a:rPr>
              <a:t>第十章</a:t>
            </a:r>
            <a:endParaRPr lang="en-US" altLang="zh-CN" sz="2000" b="1">
              <a:solidFill>
                <a:srgbClr val="360406"/>
              </a:solidFill>
              <a:latin typeface="+mj-ea"/>
              <a:ea typeface="+mj-ea"/>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p:cTn id="13"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15"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8"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4294967295"/>
          </p:nvPr>
        </p:nvSpPr>
        <p:spPr>
          <a:xfrm>
            <a:off x="755576" y="292863"/>
            <a:ext cx="8388424" cy="584775"/>
          </a:xfrm>
          <a:prstGeom prst="rect">
            <a:avLst/>
          </a:prstGeom>
          <a:noFill/>
          <a:effectLst/>
        </p:spPr>
        <p:txBody>
          <a:bodyPr wrap="square" rtlCol="0">
            <a:spAutoFit/>
          </a:bodyPr>
          <a:lstStyle/>
          <a:p>
            <a:pPr marL="0" indent="0">
              <a:buNone/>
            </a:pPr>
            <a:r>
              <a:rPr lang="zh-CN" altLang="en-US" dirty="0">
                <a:gradFill>
                  <a:gsLst>
                    <a:gs pos="60000">
                      <a:srgbClr val="FCCE5A"/>
                    </a:gs>
                    <a:gs pos="30000">
                      <a:schemeClr val="bg1"/>
                    </a:gs>
                    <a:gs pos="87000">
                      <a:schemeClr val="bg1"/>
                    </a:gs>
                  </a:gsLst>
                  <a:lin ang="5400000" scaled="1"/>
                </a:gradFill>
                <a:effectLst>
                  <a:outerShdw blurRad="50800" dist="50800" dir="5400000" algn="ctr" rotWithShape="0">
                    <a:srgbClr val="800000"/>
                  </a:outerShdw>
                </a:effectLst>
                <a:latin typeface="+mj-ea"/>
                <a:ea typeface="+mj-ea"/>
                <a:cs typeface="+mn-ea"/>
                <a:sym typeface="+mn-lt"/>
              </a:rPr>
              <a:t>党和共产主义青年团的关系</a:t>
            </a:r>
          </a:p>
        </p:txBody>
      </p:sp>
      <p:grpSp>
        <p:nvGrpSpPr>
          <p:cNvPr id="5" name="组合 4"/>
          <p:cNvGrpSpPr/>
          <p:nvPr/>
        </p:nvGrpSpPr>
        <p:grpSpPr>
          <a:xfrm>
            <a:off x="4321611" y="2499742"/>
            <a:ext cx="4245195" cy="1951767"/>
            <a:chOff x="4321611" y="2499742"/>
            <a:chExt cx="4245195" cy="1951767"/>
          </a:xfrm>
        </p:grpSpPr>
        <p:sp>
          <p:nvSpPr>
            <p:cNvPr id="39" name="矩形 38"/>
            <p:cNvSpPr/>
            <p:nvPr/>
          </p:nvSpPr>
          <p:spPr>
            <a:xfrm>
              <a:off x="4333622" y="2499742"/>
              <a:ext cx="4221172" cy="830997"/>
            </a:xfrm>
            <a:prstGeom prst="rect">
              <a:avLst/>
            </a:prstGeom>
          </p:spPr>
          <p:txBody>
            <a:bodyPr wrap="square">
              <a:spAutoFit/>
            </a:bodyPr>
            <a:lstStyle/>
            <a:p>
              <a:r>
                <a:rPr lang="zh-CN" altLang="en-US" sz="1200" i="1">
                  <a:solidFill>
                    <a:schemeClr val="accent1"/>
                  </a:solidFill>
                  <a:latin typeface="+mj-ea"/>
                  <a:ea typeface="+mj-ea"/>
                  <a:cs typeface="+mn-ea"/>
                  <a:sym typeface="+mn-lt"/>
                </a:rPr>
                <a:t>第十章（</a:t>
              </a:r>
              <a:r>
                <a:rPr lang="zh-CN" altLang="en-US" sz="1200" i="1" dirty="0">
                  <a:solidFill>
                    <a:schemeClr val="accent1"/>
                  </a:solidFill>
                  <a:latin typeface="+mj-ea"/>
                  <a:ea typeface="+mj-ea"/>
                  <a:cs typeface="+mn-ea"/>
                  <a:sym typeface="+mn-lt"/>
                </a:rPr>
                <a:t>第四十九、五十条）</a:t>
              </a:r>
              <a:r>
                <a:rPr lang="zh-CN" altLang="en-US" sz="1200" i="1" dirty="0">
                  <a:solidFill>
                    <a:srgbClr val="360406"/>
                  </a:solidFill>
                  <a:latin typeface="+mj-ea"/>
                  <a:ea typeface="+mj-ea"/>
                  <a:cs typeface="+mn-ea"/>
                  <a:sym typeface="+mn-lt"/>
                </a:rPr>
                <a:t>明确了共青团的性质和地位、党与共青团的关系，强调了党的各级委员会要加强对共青团的领导，坚决支持共青团的工作，充分发挥共青团的突击队作用和联系广大青年的桥梁作用。</a:t>
              </a:r>
            </a:p>
          </p:txBody>
        </p:sp>
        <p:sp>
          <p:nvSpPr>
            <p:cNvPr id="2" name="矩形 1"/>
            <p:cNvSpPr/>
            <p:nvPr/>
          </p:nvSpPr>
          <p:spPr>
            <a:xfrm>
              <a:off x="4321611" y="3435846"/>
              <a:ext cx="4245195" cy="1015663"/>
            </a:xfrm>
            <a:prstGeom prst="rect">
              <a:avLst/>
            </a:prstGeom>
          </p:spPr>
          <p:txBody>
            <a:bodyPr wrap="square">
              <a:spAutoFit/>
            </a:bodyPr>
            <a:lstStyle/>
            <a:p>
              <a:pPr algn="just">
                <a:spcAft>
                  <a:spcPts val="0"/>
                </a:spcAft>
              </a:pPr>
              <a:r>
                <a:rPr lang="zh-CN" altLang="en-US" sz="1200" b="1" kern="100">
                  <a:solidFill>
                    <a:schemeClr val="accent1"/>
                  </a:solidFill>
                  <a:latin typeface="+mj-ea"/>
                  <a:ea typeface="+mj-ea"/>
                  <a:cs typeface="+mn-ea"/>
                  <a:sym typeface="+mn-lt"/>
                </a:rPr>
                <a:t>第四十九条 </a:t>
              </a:r>
              <a:r>
                <a:rPr lang="zh-CN" altLang="zh-CN" sz="1200" kern="100">
                  <a:solidFill>
                    <a:srgbClr val="360406"/>
                  </a:solidFill>
                  <a:latin typeface="+mj-ea"/>
                  <a:ea typeface="+mj-ea"/>
                  <a:cs typeface="+mn-ea"/>
                  <a:sym typeface="+mn-lt"/>
                </a:rPr>
                <a:t>中国共产主义青年团</a:t>
              </a:r>
              <a:r>
                <a:rPr lang="zh-CN" altLang="zh-CN" sz="1200" kern="100" dirty="0">
                  <a:solidFill>
                    <a:srgbClr val="360406"/>
                  </a:solidFill>
                  <a:latin typeface="+mj-ea"/>
                  <a:ea typeface="+mj-ea"/>
                  <a:cs typeface="+mn-ea"/>
                  <a:sym typeface="+mn-lt"/>
                </a:rPr>
                <a:t>是中国共产党领导的先进青年的群众组织，是广大青年在实践中学习中国特色社会主义和共产主义的学校，是党的助手和后备军。共青团中央委员会受党中央委员会领导。共青团的地方各级组织受同级党的委员会领导，同时受共青团上级组织领导。</a:t>
              </a:r>
              <a:endParaRPr lang="zh-CN" altLang="zh-CN" sz="1200" kern="100" dirty="0">
                <a:solidFill>
                  <a:srgbClr val="360406"/>
                </a:solidFill>
                <a:effectLst/>
                <a:latin typeface="+mj-ea"/>
                <a:ea typeface="+mj-ea"/>
                <a:cs typeface="+mn-ea"/>
                <a:sym typeface="+mn-lt"/>
              </a:endParaRPr>
            </a:p>
          </p:txBody>
        </p:sp>
      </p:grpSp>
      <p:sp>
        <p:nvSpPr>
          <p:cNvPr id="13" name="TextBox 22"/>
          <p:cNvSpPr txBox="1"/>
          <p:nvPr/>
        </p:nvSpPr>
        <p:spPr>
          <a:xfrm>
            <a:off x="4463988" y="1779662"/>
            <a:ext cx="3960440" cy="535531"/>
          </a:xfrm>
          <a:prstGeom prst="rect">
            <a:avLst/>
          </a:prstGeom>
          <a:noFill/>
        </p:spPr>
        <p:txBody>
          <a:bodyPr wrap="square" rtlCol="0">
            <a:spAutoFit/>
          </a:bodyPr>
          <a:lstStyle/>
          <a:p>
            <a:pPr algn="ctr">
              <a:lnSpc>
                <a:spcPct val="120000"/>
              </a:lnSpc>
            </a:pPr>
            <a:r>
              <a:rPr lang="zh-CN" altLang="en-US" sz="2400" b="1" dirty="0">
                <a:solidFill>
                  <a:schemeClr val="accent1"/>
                </a:solidFill>
                <a:latin typeface="+mj-ea"/>
                <a:ea typeface="+mj-ea"/>
                <a:cs typeface="+mn-ea"/>
                <a:sym typeface="+mn-lt"/>
              </a:rPr>
              <a:t>党</a:t>
            </a:r>
            <a:r>
              <a:rPr lang="zh-CN" altLang="en-US" sz="2400" b="1">
                <a:solidFill>
                  <a:schemeClr val="accent1"/>
                </a:solidFill>
                <a:latin typeface="+mj-ea"/>
                <a:ea typeface="+mj-ea"/>
                <a:cs typeface="+mn-ea"/>
                <a:sym typeface="+mn-lt"/>
              </a:rPr>
              <a:t>和共产主义青年团</a:t>
            </a:r>
            <a:r>
              <a:rPr lang="zh-CN" altLang="en-US" sz="2400" b="1" dirty="0">
                <a:solidFill>
                  <a:schemeClr val="accent1"/>
                </a:solidFill>
                <a:latin typeface="+mj-ea"/>
                <a:ea typeface="+mj-ea"/>
                <a:cs typeface="+mn-ea"/>
                <a:sym typeface="+mn-lt"/>
              </a:rPr>
              <a:t>的关系</a:t>
            </a:r>
          </a:p>
        </p:txBody>
      </p:sp>
      <p:sp>
        <p:nvSpPr>
          <p:cNvPr id="14" name="双括号 13"/>
          <p:cNvSpPr/>
          <p:nvPr/>
        </p:nvSpPr>
        <p:spPr>
          <a:xfrm>
            <a:off x="4139952" y="1563638"/>
            <a:ext cx="4608512" cy="3168352"/>
          </a:xfrm>
          <a:prstGeom prst="bracketPair">
            <a:avLst>
              <a:gd name="adj" fmla="val 12142"/>
            </a:avLst>
          </a:prstGeom>
          <a:ln w="19050">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pic>
        <p:nvPicPr>
          <p:cNvPr id="18" name="图片 17"/>
          <p:cNvPicPr>
            <a:picLocks noChangeAspect="1"/>
          </p:cNvPicPr>
          <p:nvPr/>
        </p:nvPicPr>
        <p:blipFill rotWithShape="1">
          <a:blip r:embed="rId3" cstate="email"/>
          <a:srcRect/>
          <a:stretch>
            <a:fillRect/>
          </a:stretch>
        </p:blipFill>
        <p:spPr>
          <a:xfrm>
            <a:off x="755576" y="1491630"/>
            <a:ext cx="2594461" cy="1487790"/>
          </a:xfrm>
          <a:prstGeom prst="rect">
            <a:avLst/>
          </a:prstGeom>
        </p:spPr>
      </p:pic>
      <p:pic>
        <p:nvPicPr>
          <p:cNvPr id="4" name="图片 3"/>
          <p:cNvPicPr>
            <a:picLocks noChangeAspect="1"/>
          </p:cNvPicPr>
          <p:nvPr/>
        </p:nvPicPr>
        <p:blipFill>
          <a:blip r:embed="rId4" cstate="email"/>
          <a:stretch>
            <a:fillRect/>
          </a:stretch>
        </p:blipFill>
        <p:spPr>
          <a:xfrm>
            <a:off x="755576" y="3219822"/>
            <a:ext cx="2592288" cy="153472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par>
                          <p:cTn id="10" fill="hold">
                            <p:stCondLst>
                              <p:cond delay="500"/>
                            </p:stCondLst>
                            <p:childTnLst>
                              <p:par>
                                <p:cTn id="11" presetID="2" presetClass="entr" presetSubtype="8" fill="hold"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0-#ppt_w/2"/>
                                          </p:val>
                                        </p:tav>
                                        <p:tav tm="100000">
                                          <p:val>
                                            <p:strVal val="#ppt_x"/>
                                          </p:val>
                                        </p:tav>
                                      </p:tavLst>
                                    </p:anim>
                                    <p:anim calcmode="lin" valueType="num">
                                      <p:cBhvr additive="base">
                                        <p:cTn id="14" dur="500" fill="hold"/>
                                        <p:tgtEl>
                                          <p:spTgt spid="18"/>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2" presetClass="entr" presetSubtype="8"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0-#ppt_w/2"/>
                                          </p:val>
                                        </p:tav>
                                        <p:tav tm="100000">
                                          <p:val>
                                            <p:strVal val="#ppt_x"/>
                                          </p:val>
                                        </p:tav>
                                      </p:tavLst>
                                    </p:anim>
                                    <p:anim calcmode="lin" valueType="num">
                                      <p:cBhvr additive="base">
                                        <p:cTn id="19" dur="500" fill="hold"/>
                                        <p:tgtEl>
                                          <p:spTgt spid="4"/>
                                        </p:tgtEl>
                                        <p:attrNameLst>
                                          <p:attrName>ppt_y</p:attrName>
                                        </p:attrNameLst>
                                      </p:cBhvr>
                                      <p:tavLst>
                                        <p:tav tm="0">
                                          <p:val>
                                            <p:strVal val="#ppt_y"/>
                                          </p:val>
                                        </p:tav>
                                        <p:tav tm="100000">
                                          <p:val>
                                            <p:strVal val="#ppt_y"/>
                                          </p:val>
                                        </p:tav>
                                      </p:tavLst>
                                    </p:anim>
                                  </p:childTnLst>
                                </p:cTn>
                              </p:par>
                            </p:childTnLst>
                          </p:cTn>
                        </p:par>
                        <p:par>
                          <p:cTn id="20" fill="hold">
                            <p:stCondLst>
                              <p:cond delay="1500"/>
                            </p:stCondLst>
                            <p:childTnLst>
                              <p:par>
                                <p:cTn id="21" presetID="17" presetClass="entr" presetSubtype="10"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strVal val="#ppt_h"/>
                                          </p:val>
                                        </p:tav>
                                        <p:tav tm="100000">
                                          <p:val>
                                            <p:strVal val="#ppt_h"/>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left)">
                                      <p:cBhvr>
                                        <p:cTn id="28" dur="500"/>
                                        <p:tgtEl>
                                          <p:spTgt spid="13"/>
                                        </p:tgtEl>
                                      </p:cBhvr>
                                    </p:animEffect>
                                  </p:childTnLst>
                                </p:cTn>
                              </p:par>
                            </p:childTnLst>
                          </p:cTn>
                        </p:par>
                        <p:par>
                          <p:cTn id="29" fill="hold">
                            <p:stCondLst>
                              <p:cond delay="2500"/>
                            </p:stCondLst>
                            <p:childTnLst>
                              <p:par>
                                <p:cTn id="30" presetID="22" presetClass="entr" presetSubtype="1" fill="hold" nodeType="after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up)">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3" grpId="0"/>
      <p:bldP spid="14"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4294967295"/>
          </p:nvPr>
        </p:nvSpPr>
        <p:spPr>
          <a:xfrm>
            <a:off x="755576" y="292863"/>
            <a:ext cx="8388424" cy="584775"/>
          </a:xfrm>
          <a:prstGeom prst="rect">
            <a:avLst/>
          </a:prstGeom>
          <a:noFill/>
          <a:effectLst/>
        </p:spPr>
        <p:txBody>
          <a:bodyPr wrap="square" rtlCol="0">
            <a:spAutoFit/>
          </a:bodyPr>
          <a:lstStyle/>
          <a:p>
            <a:pPr marL="0" indent="0">
              <a:buNone/>
            </a:pPr>
            <a:r>
              <a:rPr lang="zh-CN" altLang="en-US" dirty="0">
                <a:gradFill>
                  <a:gsLst>
                    <a:gs pos="60000">
                      <a:srgbClr val="FCCE5A"/>
                    </a:gs>
                    <a:gs pos="30000">
                      <a:schemeClr val="bg1"/>
                    </a:gs>
                    <a:gs pos="87000">
                      <a:schemeClr val="bg1"/>
                    </a:gs>
                  </a:gsLst>
                  <a:lin ang="5400000" scaled="1"/>
                </a:gradFill>
                <a:effectLst>
                  <a:outerShdw blurRad="50800" dist="50800" dir="5400000" algn="ctr" rotWithShape="0">
                    <a:srgbClr val="800000"/>
                  </a:outerShdw>
                </a:effectLst>
                <a:latin typeface="+mj-ea"/>
                <a:ea typeface="+mj-ea"/>
                <a:cs typeface="+mn-ea"/>
                <a:sym typeface="+mn-lt"/>
              </a:rPr>
              <a:t>党和共产主义青年团的关系</a:t>
            </a:r>
          </a:p>
        </p:txBody>
      </p:sp>
      <p:grpSp>
        <p:nvGrpSpPr>
          <p:cNvPr id="2" name="组合 1"/>
          <p:cNvGrpSpPr/>
          <p:nvPr/>
        </p:nvGrpSpPr>
        <p:grpSpPr>
          <a:xfrm>
            <a:off x="1259632" y="2571750"/>
            <a:ext cx="6948264" cy="1664895"/>
            <a:chOff x="1259632" y="2571750"/>
            <a:chExt cx="6948264" cy="1664895"/>
          </a:xfrm>
        </p:grpSpPr>
        <p:sp>
          <p:nvSpPr>
            <p:cNvPr id="4" name="矩形 3"/>
            <p:cNvSpPr/>
            <p:nvPr/>
          </p:nvSpPr>
          <p:spPr>
            <a:xfrm>
              <a:off x="1259632" y="2571750"/>
              <a:ext cx="6936432" cy="861774"/>
            </a:xfrm>
            <a:prstGeom prst="rect">
              <a:avLst/>
            </a:prstGeom>
          </p:spPr>
          <p:txBody>
            <a:bodyPr wrap="square">
              <a:spAutoFit/>
            </a:bodyPr>
            <a:lstStyle/>
            <a:p>
              <a:pPr algn="just"/>
              <a:r>
                <a:rPr lang="zh-CN" altLang="zh-CN" sz="1600" b="1">
                  <a:solidFill>
                    <a:schemeClr val="accent1"/>
                  </a:solidFill>
                  <a:latin typeface="+mj-ea"/>
                  <a:ea typeface="+mj-ea"/>
                  <a:cs typeface="+mn-ea"/>
                  <a:sym typeface="+mn-lt"/>
                </a:rPr>
                <a:t>第</a:t>
              </a:r>
              <a:r>
                <a:rPr lang="zh-CN" altLang="en-US" sz="1600" b="1">
                  <a:solidFill>
                    <a:schemeClr val="accent1"/>
                  </a:solidFill>
                  <a:latin typeface="+mj-ea"/>
                  <a:ea typeface="+mj-ea"/>
                  <a:cs typeface="+mn-ea"/>
                  <a:sym typeface="+mn-lt"/>
                </a:rPr>
                <a:t>五</a:t>
              </a:r>
              <a:r>
                <a:rPr lang="zh-CN" altLang="zh-CN" sz="1600" b="1">
                  <a:solidFill>
                    <a:schemeClr val="accent1"/>
                  </a:solidFill>
                  <a:latin typeface="+mj-ea"/>
                  <a:ea typeface="+mj-ea"/>
                  <a:cs typeface="+mn-ea"/>
                  <a:sym typeface="+mn-lt"/>
                </a:rPr>
                <a:t>十条</a:t>
              </a:r>
              <a:r>
                <a:rPr lang="en-US" altLang="zh-CN" sz="1600" b="1">
                  <a:solidFill>
                    <a:schemeClr val="accent1"/>
                  </a:solidFill>
                  <a:latin typeface="+mj-ea"/>
                  <a:ea typeface="+mj-ea"/>
                  <a:cs typeface="+mn-ea"/>
                  <a:sym typeface="+mn-lt"/>
                </a:rPr>
                <a:t> </a:t>
              </a:r>
              <a:r>
                <a:rPr lang="zh-CN" altLang="zh-CN" sz="1600" kern="100">
                  <a:solidFill>
                    <a:srgbClr val="360406"/>
                  </a:solidFill>
                  <a:latin typeface="+mj-ea"/>
                  <a:ea typeface="+mj-ea"/>
                  <a:cs typeface="+mn-ea"/>
                  <a:sym typeface="+mn-lt"/>
                </a:rPr>
                <a:t>党</a:t>
              </a:r>
              <a:r>
                <a:rPr lang="zh-CN" altLang="zh-CN" sz="1600" kern="100" dirty="0">
                  <a:solidFill>
                    <a:srgbClr val="360406"/>
                  </a:solidFill>
                  <a:latin typeface="+mj-ea"/>
                  <a:ea typeface="+mj-ea"/>
                  <a:cs typeface="+mn-ea"/>
                  <a:sym typeface="+mn-lt"/>
                </a:rPr>
                <a:t>的各级委员会要加强对共青团的领导，注意团的干部的选拔和培训。党要坚决支持共青团根据广大青年的特点和需要，生动活泼地、富于创造性地进行工作，充分发挥团的突击队作用和联系广大青年的桥梁作用。</a:t>
              </a:r>
            </a:p>
          </p:txBody>
        </p:sp>
        <p:sp>
          <p:nvSpPr>
            <p:cNvPr id="5" name="矩形 4"/>
            <p:cNvSpPr/>
            <p:nvPr/>
          </p:nvSpPr>
          <p:spPr>
            <a:xfrm>
              <a:off x="1271464" y="3651870"/>
              <a:ext cx="6936432" cy="584775"/>
            </a:xfrm>
            <a:prstGeom prst="rect">
              <a:avLst/>
            </a:prstGeom>
          </p:spPr>
          <p:txBody>
            <a:bodyPr wrap="square">
              <a:spAutoFit/>
            </a:bodyPr>
            <a:lstStyle/>
            <a:p>
              <a:r>
                <a:rPr lang="zh-CN" altLang="en-US" sz="1600" dirty="0">
                  <a:solidFill>
                    <a:srgbClr val="360406"/>
                  </a:solidFill>
                  <a:latin typeface="+mj-ea"/>
                  <a:ea typeface="+mj-ea"/>
                  <a:cs typeface="+mn-ea"/>
                  <a:sym typeface="+mn-lt"/>
                </a:rPr>
                <a:t>团的县级和县级以下各级委员会书记，企业事业单位的团委员会书记，是党员的，可以列席同级党的委员会和常务委员会的会议。</a:t>
              </a:r>
            </a:p>
          </p:txBody>
        </p:sp>
      </p:grpSp>
      <p:sp>
        <p:nvSpPr>
          <p:cNvPr id="13" name="双括号 12"/>
          <p:cNvSpPr/>
          <p:nvPr/>
        </p:nvSpPr>
        <p:spPr>
          <a:xfrm>
            <a:off x="827584" y="1491630"/>
            <a:ext cx="7632848" cy="3312368"/>
          </a:xfrm>
          <a:prstGeom prst="bracketPair">
            <a:avLst>
              <a:gd name="adj" fmla="val 12142"/>
            </a:avLst>
          </a:prstGeom>
          <a:ln w="19050">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4" name="TextBox 22"/>
          <p:cNvSpPr txBox="1"/>
          <p:nvPr/>
        </p:nvSpPr>
        <p:spPr>
          <a:xfrm>
            <a:off x="1763688" y="1707654"/>
            <a:ext cx="5904656" cy="535531"/>
          </a:xfrm>
          <a:prstGeom prst="rect">
            <a:avLst/>
          </a:prstGeom>
          <a:noFill/>
        </p:spPr>
        <p:txBody>
          <a:bodyPr wrap="square" rtlCol="0">
            <a:spAutoFit/>
          </a:bodyPr>
          <a:lstStyle/>
          <a:p>
            <a:pPr algn="ctr">
              <a:lnSpc>
                <a:spcPct val="120000"/>
              </a:lnSpc>
            </a:pPr>
            <a:r>
              <a:rPr lang="zh-CN" altLang="en-US" sz="2400" b="1" dirty="0">
                <a:solidFill>
                  <a:schemeClr val="accent1"/>
                </a:solidFill>
                <a:latin typeface="+mj-ea"/>
                <a:ea typeface="+mj-ea"/>
                <a:cs typeface="+mn-ea"/>
                <a:sym typeface="+mn-lt"/>
              </a:rPr>
              <a:t>党</a:t>
            </a:r>
            <a:r>
              <a:rPr lang="zh-CN" altLang="en-US" sz="2400" b="1">
                <a:solidFill>
                  <a:schemeClr val="accent1"/>
                </a:solidFill>
                <a:latin typeface="+mj-ea"/>
                <a:ea typeface="+mj-ea"/>
                <a:cs typeface="+mn-ea"/>
                <a:sym typeface="+mn-lt"/>
              </a:rPr>
              <a:t>和共产主义青年团</a:t>
            </a:r>
            <a:r>
              <a:rPr lang="zh-CN" altLang="en-US" sz="2400" b="1" dirty="0">
                <a:solidFill>
                  <a:schemeClr val="accent1"/>
                </a:solidFill>
                <a:latin typeface="+mj-ea"/>
                <a:ea typeface="+mj-ea"/>
                <a:cs typeface="+mn-ea"/>
                <a:sym typeface="+mn-lt"/>
              </a:rPr>
              <a:t>的关系</a:t>
            </a:r>
          </a:p>
        </p:txBody>
      </p: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par>
                          <p:cTn id="10" fill="hold">
                            <p:stCondLst>
                              <p:cond delay="500"/>
                            </p:stCondLst>
                            <p:childTnLst>
                              <p:par>
                                <p:cTn id="11" presetID="17" presetClass="entr" presetSubtype="10"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500" fill="hold"/>
                                        <p:tgtEl>
                                          <p:spTgt spid="13"/>
                                        </p:tgtEl>
                                        <p:attrNameLst>
                                          <p:attrName>ppt_w</p:attrName>
                                        </p:attrNameLst>
                                      </p:cBhvr>
                                      <p:tavLst>
                                        <p:tav tm="0">
                                          <p:val>
                                            <p:fltVal val="0"/>
                                          </p:val>
                                        </p:tav>
                                        <p:tav tm="100000">
                                          <p:val>
                                            <p:strVal val="#ppt_w"/>
                                          </p:val>
                                        </p:tav>
                                      </p:tavLst>
                                    </p:anim>
                                    <p:anim calcmode="lin" valueType="num">
                                      <p:cBhvr>
                                        <p:cTn id="14" dur="500" fill="hold"/>
                                        <p:tgtEl>
                                          <p:spTgt spid="13"/>
                                        </p:tgtEl>
                                        <p:attrNameLst>
                                          <p:attrName>ppt_h</p:attrName>
                                        </p:attrNameLst>
                                      </p:cBhvr>
                                      <p:tavLst>
                                        <p:tav tm="0">
                                          <p:val>
                                            <p:strVal val="#ppt_h"/>
                                          </p:val>
                                        </p:tav>
                                        <p:tav tm="100000">
                                          <p:val>
                                            <p:strVal val="#ppt_h"/>
                                          </p:val>
                                        </p:tav>
                                      </p:tavLst>
                                    </p:anim>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1000"/>
                                        <p:tgtEl>
                                          <p:spTgt spid="14"/>
                                        </p:tgtEl>
                                      </p:cBhvr>
                                    </p:animEffect>
                                    <p:anim calcmode="lin" valueType="num">
                                      <p:cBhvr>
                                        <p:cTn id="19" dur="1000" fill="hold"/>
                                        <p:tgtEl>
                                          <p:spTgt spid="14"/>
                                        </p:tgtEl>
                                        <p:attrNameLst>
                                          <p:attrName>ppt_x</p:attrName>
                                        </p:attrNameLst>
                                      </p:cBhvr>
                                      <p:tavLst>
                                        <p:tav tm="0">
                                          <p:val>
                                            <p:strVal val="#ppt_x"/>
                                          </p:val>
                                        </p:tav>
                                        <p:tav tm="100000">
                                          <p:val>
                                            <p:strVal val="#ppt_x"/>
                                          </p:val>
                                        </p:tav>
                                      </p:tavLst>
                                    </p:anim>
                                    <p:anim calcmode="lin" valueType="num">
                                      <p:cBhvr>
                                        <p:cTn id="20" dur="1000" fill="hold"/>
                                        <p:tgtEl>
                                          <p:spTgt spid="14"/>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1"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up)">
                                      <p:cBhvr>
                                        <p:cTn id="2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3" grpId="0" animBg="1"/>
      <p:bldP spid="14"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占位符 5"/>
          <p:cNvSpPr>
            <a:spLocks noGrp="1"/>
          </p:cNvSpPr>
          <p:nvPr>
            <p:ph type="body" sz="quarter" idx="4294967295"/>
          </p:nvPr>
        </p:nvSpPr>
        <p:spPr>
          <a:xfrm>
            <a:off x="0" y="3290948"/>
            <a:ext cx="9144000" cy="861774"/>
          </a:xfrm>
          <a:prstGeom prst="rect">
            <a:avLst/>
          </a:prstGeom>
        </p:spPr>
        <p:txBody>
          <a:bodyPr wrap="square">
            <a:spAutoFit/>
          </a:bodyPr>
          <a:lstStyle/>
          <a:p>
            <a:pPr marL="0" indent="0" algn="ctr">
              <a:buNone/>
            </a:pPr>
            <a:r>
              <a:rPr lang="zh-CN" altLang="en-US" sz="5000" b="1">
                <a:gradFill>
                  <a:gsLst>
                    <a:gs pos="27000">
                      <a:srgbClr val="FF0000"/>
                    </a:gs>
                    <a:gs pos="80000">
                      <a:srgbClr val="6D090E"/>
                    </a:gs>
                  </a:gsLst>
                  <a:lin ang="5400000" scaled="1"/>
                </a:gradFill>
                <a:latin typeface="+mn-ea"/>
              </a:rPr>
              <a:t>党旗党徽</a:t>
            </a:r>
          </a:p>
        </p:txBody>
      </p:sp>
      <p:sp>
        <p:nvSpPr>
          <p:cNvPr id="8" name="矩形 7"/>
          <p:cNvSpPr/>
          <p:nvPr/>
        </p:nvSpPr>
        <p:spPr>
          <a:xfrm>
            <a:off x="0" y="2859782"/>
            <a:ext cx="9144000" cy="400110"/>
          </a:xfrm>
          <a:prstGeom prst="rect">
            <a:avLst/>
          </a:prstGeom>
        </p:spPr>
        <p:txBody>
          <a:bodyPr wrap="square">
            <a:spAutoFit/>
          </a:bodyPr>
          <a:lstStyle/>
          <a:p>
            <a:pPr algn="ctr"/>
            <a:r>
              <a:rPr lang="zh-CN" altLang="en-US" sz="2000" b="1">
                <a:solidFill>
                  <a:srgbClr val="360406"/>
                </a:solidFill>
                <a:latin typeface="+mj-ea"/>
                <a:ea typeface="+mj-ea"/>
              </a:rPr>
              <a:t>第十一章</a:t>
            </a:r>
            <a:endParaRPr lang="en-US" altLang="zh-CN" sz="2000" b="1">
              <a:solidFill>
                <a:srgbClr val="360406"/>
              </a:solidFill>
              <a:latin typeface="+mj-ea"/>
              <a:ea typeface="+mj-ea"/>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p:cTn id="13"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15"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8"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4294967295"/>
          </p:nvPr>
        </p:nvSpPr>
        <p:spPr>
          <a:xfrm>
            <a:off x="755576" y="292863"/>
            <a:ext cx="4577302" cy="584775"/>
          </a:xfrm>
          <a:prstGeom prst="rect">
            <a:avLst/>
          </a:prstGeom>
          <a:noFill/>
          <a:ln>
            <a:noFill/>
          </a:ln>
          <a:effectLst/>
        </p:spPr>
        <p:txBody>
          <a:bodyPr wrap="square" rtlCol="0">
            <a:spAutoFit/>
          </a:bodyPr>
          <a:lstStyle/>
          <a:p>
            <a:pPr marL="0" indent="0">
              <a:buNone/>
            </a:pPr>
            <a:r>
              <a:rPr lang="zh-CN" altLang="en-US" dirty="0">
                <a:gradFill>
                  <a:gsLst>
                    <a:gs pos="60000">
                      <a:srgbClr val="FCCE5A"/>
                    </a:gs>
                    <a:gs pos="30000">
                      <a:schemeClr val="bg1"/>
                    </a:gs>
                    <a:gs pos="87000">
                      <a:schemeClr val="bg1"/>
                    </a:gs>
                  </a:gsLst>
                  <a:lin ang="5400000" scaled="1"/>
                </a:gradFill>
                <a:effectLst>
                  <a:outerShdw blurRad="50800" dist="50800" dir="5400000" algn="ctr" rotWithShape="0">
                    <a:srgbClr val="800000"/>
                  </a:outerShdw>
                </a:effectLst>
                <a:latin typeface="+mj-ea"/>
                <a:ea typeface="+mj-ea"/>
                <a:cs typeface="+mn-ea"/>
                <a:sym typeface="+mn-lt"/>
              </a:rPr>
              <a:t>党徽党旗</a:t>
            </a:r>
          </a:p>
        </p:txBody>
      </p:sp>
      <p:grpSp>
        <p:nvGrpSpPr>
          <p:cNvPr id="12" name="组合 11"/>
          <p:cNvGrpSpPr/>
          <p:nvPr/>
        </p:nvGrpSpPr>
        <p:grpSpPr>
          <a:xfrm>
            <a:off x="4499992" y="1563638"/>
            <a:ext cx="4067368" cy="3258363"/>
            <a:chOff x="4499992" y="1563638"/>
            <a:chExt cx="4067368" cy="3258363"/>
          </a:xfrm>
        </p:grpSpPr>
        <p:sp>
          <p:nvSpPr>
            <p:cNvPr id="39" name="矩形 38"/>
            <p:cNvSpPr/>
            <p:nvPr/>
          </p:nvSpPr>
          <p:spPr>
            <a:xfrm>
              <a:off x="4499992" y="1563638"/>
              <a:ext cx="4034125" cy="738664"/>
            </a:xfrm>
            <a:prstGeom prst="rect">
              <a:avLst/>
            </a:prstGeom>
            <a:ln>
              <a:noFill/>
            </a:ln>
          </p:spPr>
          <p:txBody>
            <a:bodyPr wrap="square">
              <a:spAutoFit/>
            </a:bodyPr>
            <a:lstStyle/>
            <a:p>
              <a:r>
                <a:rPr lang="zh-CN" altLang="en-US" sz="1400" i="1">
                  <a:solidFill>
                    <a:schemeClr val="accent1"/>
                  </a:solidFill>
                  <a:latin typeface="+mj-ea"/>
                  <a:ea typeface="+mj-ea"/>
                  <a:cs typeface="+mn-ea"/>
                  <a:sym typeface="+mn-lt"/>
                </a:rPr>
                <a:t>第十一章（</a:t>
              </a:r>
              <a:r>
                <a:rPr lang="zh-CN" altLang="en-US" sz="1400" i="1" dirty="0">
                  <a:solidFill>
                    <a:schemeClr val="accent1"/>
                  </a:solidFill>
                  <a:latin typeface="+mj-ea"/>
                  <a:ea typeface="+mj-ea"/>
                  <a:cs typeface="+mn-ea"/>
                  <a:sym typeface="+mn-lt"/>
                </a:rPr>
                <a:t>第五十一至五十三条）</a:t>
              </a:r>
              <a:r>
                <a:rPr lang="zh-CN" altLang="en-US" sz="1400" i="1" dirty="0">
                  <a:solidFill>
                    <a:srgbClr val="360406"/>
                  </a:solidFill>
                  <a:latin typeface="+mj-ea"/>
                  <a:ea typeface="+mj-ea"/>
                  <a:cs typeface="+mn-ea"/>
                  <a:sym typeface="+mn-lt"/>
                </a:rPr>
                <a:t>规定了党徽、党旗的样式，强调党的各级组织和每一个党员都要维护党徽党旗的</a:t>
              </a:r>
              <a:r>
                <a:rPr lang="zh-CN" altLang="en-US" sz="1400" i="1">
                  <a:solidFill>
                    <a:srgbClr val="360406"/>
                  </a:solidFill>
                  <a:latin typeface="+mj-ea"/>
                  <a:ea typeface="+mj-ea"/>
                  <a:cs typeface="+mn-ea"/>
                  <a:sym typeface="+mn-lt"/>
                </a:rPr>
                <a:t>尊严。</a:t>
              </a:r>
              <a:endParaRPr lang="zh-CN" altLang="en-US" sz="1400" i="1" dirty="0">
                <a:solidFill>
                  <a:srgbClr val="360406"/>
                </a:solidFill>
                <a:latin typeface="+mj-ea"/>
                <a:ea typeface="+mj-ea"/>
                <a:cs typeface="+mn-ea"/>
                <a:sym typeface="+mn-lt"/>
              </a:endParaRPr>
            </a:p>
          </p:txBody>
        </p:sp>
        <p:sp>
          <p:nvSpPr>
            <p:cNvPr id="2" name="矩形 1"/>
            <p:cNvSpPr/>
            <p:nvPr/>
          </p:nvSpPr>
          <p:spPr>
            <a:xfrm>
              <a:off x="4501670" y="2475353"/>
              <a:ext cx="4065690" cy="523220"/>
            </a:xfrm>
            <a:prstGeom prst="rect">
              <a:avLst/>
            </a:prstGeom>
            <a:ln>
              <a:noFill/>
            </a:ln>
          </p:spPr>
          <p:txBody>
            <a:bodyPr wrap="square">
              <a:spAutoFit/>
            </a:bodyPr>
            <a:lstStyle/>
            <a:p>
              <a:pPr lvl="0"/>
              <a:r>
                <a:rPr lang="zh-CN" altLang="zh-CN" sz="1400" b="1">
                  <a:solidFill>
                    <a:schemeClr val="accent1"/>
                  </a:solidFill>
                  <a:latin typeface="+mj-ea"/>
                  <a:ea typeface="+mj-ea"/>
                  <a:cs typeface="+mn-ea"/>
                  <a:sym typeface="+mn-lt"/>
                </a:rPr>
                <a:t>第</a:t>
              </a:r>
              <a:r>
                <a:rPr lang="zh-CN" altLang="en-US" sz="1400" b="1">
                  <a:solidFill>
                    <a:schemeClr val="accent1"/>
                  </a:solidFill>
                  <a:latin typeface="+mj-ea"/>
                  <a:ea typeface="+mj-ea"/>
                  <a:cs typeface="+mn-ea"/>
                  <a:sym typeface="+mn-lt"/>
                </a:rPr>
                <a:t>五</a:t>
              </a:r>
              <a:r>
                <a:rPr lang="zh-CN" altLang="zh-CN" sz="1400" b="1">
                  <a:solidFill>
                    <a:schemeClr val="accent1"/>
                  </a:solidFill>
                  <a:latin typeface="+mj-ea"/>
                  <a:ea typeface="+mj-ea"/>
                  <a:cs typeface="+mn-ea"/>
                  <a:sym typeface="+mn-lt"/>
                </a:rPr>
                <a:t>十</a:t>
              </a:r>
              <a:r>
                <a:rPr lang="zh-CN" altLang="en-US" sz="1400" b="1">
                  <a:solidFill>
                    <a:schemeClr val="accent1"/>
                  </a:solidFill>
                  <a:latin typeface="+mj-ea"/>
                  <a:ea typeface="+mj-ea"/>
                  <a:cs typeface="+mn-ea"/>
                  <a:sym typeface="+mn-lt"/>
                </a:rPr>
                <a:t>一</a:t>
              </a:r>
              <a:r>
                <a:rPr lang="zh-CN" altLang="zh-CN" sz="1400" b="1">
                  <a:solidFill>
                    <a:schemeClr val="accent1"/>
                  </a:solidFill>
                  <a:latin typeface="+mj-ea"/>
                  <a:ea typeface="+mj-ea"/>
                  <a:cs typeface="+mn-ea"/>
                  <a:sym typeface="+mn-lt"/>
                </a:rPr>
                <a:t>条</a:t>
              </a:r>
              <a:r>
                <a:rPr lang="en-US" altLang="zh-CN" sz="1400" b="1">
                  <a:solidFill>
                    <a:schemeClr val="accent1"/>
                  </a:solidFill>
                  <a:latin typeface="+mj-ea"/>
                  <a:ea typeface="+mj-ea"/>
                  <a:cs typeface="+mn-ea"/>
                  <a:sym typeface="+mn-lt"/>
                </a:rPr>
                <a:t> </a:t>
              </a:r>
              <a:r>
                <a:rPr lang="zh-CN" altLang="en-US" sz="1400">
                  <a:solidFill>
                    <a:srgbClr val="360406"/>
                  </a:solidFill>
                  <a:latin typeface="+mj-ea"/>
                  <a:ea typeface="+mj-ea"/>
                  <a:cs typeface="+mn-ea"/>
                  <a:sym typeface="+mn-lt"/>
                </a:rPr>
                <a:t>中国共产党</a:t>
              </a:r>
              <a:r>
                <a:rPr lang="zh-CN" altLang="en-US" sz="1400" dirty="0">
                  <a:solidFill>
                    <a:srgbClr val="360406"/>
                  </a:solidFill>
                  <a:latin typeface="+mj-ea"/>
                  <a:ea typeface="+mj-ea"/>
                  <a:cs typeface="+mn-ea"/>
                  <a:sym typeface="+mn-lt"/>
                </a:rPr>
                <a:t>党徽为镰刀和锤头组成的图案。</a:t>
              </a:r>
            </a:p>
          </p:txBody>
        </p:sp>
        <p:sp>
          <p:nvSpPr>
            <p:cNvPr id="4" name="矩形 3"/>
            <p:cNvSpPr/>
            <p:nvPr/>
          </p:nvSpPr>
          <p:spPr>
            <a:xfrm>
              <a:off x="4501670" y="3171624"/>
              <a:ext cx="4065690" cy="523220"/>
            </a:xfrm>
            <a:prstGeom prst="rect">
              <a:avLst/>
            </a:prstGeom>
            <a:ln>
              <a:noFill/>
            </a:ln>
          </p:spPr>
          <p:txBody>
            <a:bodyPr wrap="square">
              <a:spAutoFit/>
            </a:bodyPr>
            <a:lstStyle/>
            <a:p>
              <a:pPr lvl="0"/>
              <a:r>
                <a:rPr lang="zh-CN" altLang="zh-CN" sz="1400" b="1">
                  <a:solidFill>
                    <a:schemeClr val="accent1"/>
                  </a:solidFill>
                  <a:latin typeface="+mj-ea"/>
                  <a:ea typeface="+mj-ea"/>
                  <a:cs typeface="+mn-ea"/>
                  <a:sym typeface="+mn-lt"/>
                </a:rPr>
                <a:t>第</a:t>
              </a:r>
              <a:r>
                <a:rPr lang="zh-CN" altLang="en-US" sz="1400" b="1">
                  <a:solidFill>
                    <a:schemeClr val="accent1"/>
                  </a:solidFill>
                  <a:latin typeface="+mj-ea"/>
                  <a:ea typeface="+mj-ea"/>
                  <a:cs typeface="+mn-ea"/>
                  <a:sym typeface="+mn-lt"/>
                </a:rPr>
                <a:t>五</a:t>
              </a:r>
              <a:r>
                <a:rPr lang="zh-CN" altLang="zh-CN" sz="1400" b="1">
                  <a:solidFill>
                    <a:schemeClr val="accent1"/>
                  </a:solidFill>
                  <a:latin typeface="+mj-ea"/>
                  <a:ea typeface="+mj-ea"/>
                  <a:cs typeface="+mn-ea"/>
                  <a:sym typeface="+mn-lt"/>
                </a:rPr>
                <a:t>十</a:t>
              </a:r>
              <a:r>
                <a:rPr lang="zh-CN" altLang="en-US" sz="1400" b="1">
                  <a:solidFill>
                    <a:schemeClr val="accent1"/>
                  </a:solidFill>
                  <a:latin typeface="+mj-ea"/>
                  <a:ea typeface="+mj-ea"/>
                  <a:cs typeface="+mn-ea"/>
                  <a:sym typeface="+mn-lt"/>
                </a:rPr>
                <a:t>二</a:t>
              </a:r>
              <a:r>
                <a:rPr lang="zh-CN" altLang="zh-CN" sz="1400" b="1">
                  <a:solidFill>
                    <a:schemeClr val="accent1"/>
                  </a:solidFill>
                  <a:latin typeface="+mj-ea"/>
                  <a:ea typeface="+mj-ea"/>
                  <a:cs typeface="+mn-ea"/>
                  <a:sym typeface="+mn-lt"/>
                </a:rPr>
                <a:t>条</a:t>
              </a:r>
              <a:r>
                <a:rPr lang="en-US" altLang="zh-CN" sz="1400" b="1">
                  <a:solidFill>
                    <a:schemeClr val="accent1"/>
                  </a:solidFill>
                  <a:latin typeface="+mj-ea"/>
                  <a:ea typeface="+mj-ea"/>
                  <a:cs typeface="+mn-ea"/>
                  <a:sym typeface="+mn-lt"/>
                </a:rPr>
                <a:t> </a:t>
              </a:r>
              <a:r>
                <a:rPr lang="zh-CN" altLang="en-US" sz="1400">
                  <a:solidFill>
                    <a:srgbClr val="360406"/>
                  </a:solidFill>
                  <a:latin typeface="+mj-ea"/>
                  <a:ea typeface="+mj-ea"/>
                  <a:cs typeface="+mn-ea"/>
                  <a:sym typeface="+mn-lt"/>
                </a:rPr>
                <a:t>中国共产党</a:t>
              </a:r>
              <a:r>
                <a:rPr lang="zh-CN" altLang="en-US" sz="1400" dirty="0">
                  <a:solidFill>
                    <a:srgbClr val="360406"/>
                  </a:solidFill>
                  <a:latin typeface="+mj-ea"/>
                  <a:ea typeface="+mj-ea"/>
                  <a:cs typeface="+mn-ea"/>
                  <a:sym typeface="+mn-lt"/>
                </a:rPr>
                <a:t>党旗为旗面缀有金黄色党徽图案的红旗。</a:t>
              </a:r>
            </a:p>
          </p:txBody>
        </p:sp>
        <p:sp>
          <p:nvSpPr>
            <p:cNvPr id="5" name="矩形 4"/>
            <p:cNvSpPr/>
            <p:nvPr/>
          </p:nvSpPr>
          <p:spPr>
            <a:xfrm>
              <a:off x="4501670" y="3867894"/>
              <a:ext cx="4065690" cy="954107"/>
            </a:xfrm>
            <a:prstGeom prst="rect">
              <a:avLst/>
            </a:prstGeom>
            <a:ln>
              <a:noFill/>
            </a:ln>
          </p:spPr>
          <p:txBody>
            <a:bodyPr wrap="square">
              <a:spAutoFit/>
            </a:bodyPr>
            <a:lstStyle/>
            <a:p>
              <a:pPr lvl="0"/>
              <a:r>
                <a:rPr lang="zh-CN" altLang="zh-CN" sz="1400" b="1">
                  <a:solidFill>
                    <a:schemeClr val="accent1"/>
                  </a:solidFill>
                  <a:latin typeface="+mj-ea"/>
                  <a:ea typeface="+mj-ea"/>
                  <a:cs typeface="+mn-ea"/>
                  <a:sym typeface="+mn-lt"/>
                </a:rPr>
                <a:t>第</a:t>
              </a:r>
              <a:r>
                <a:rPr lang="zh-CN" altLang="en-US" sz="1400" b="1">
                  <a:solidFill>
                    <a:schemeClr val="accent1"/>
                  </a:solidFill>
                  <a:latin typeface="+mj-ea"/>
                  <a:ea typeface="+mj-ea"/>
                  <a:cs typeface="+mn-ea"/>
                  <a:sym typeface="+mn-lt"/>
                </a:rPr>
                <a:t>五</a:t>
              </a:r>
              <a:r>
                <a:rPr lang="zh-CN" altLang="zh-CN" sz="1400" b="1">
                  <a:solidFill>
                    <a:schemeClr val="accent1"/>
                  </a:solidFill>
                  <a:latin typeface="+mj-ea"/>
                  <a:ea typeface="+mj-ea"/>
                  <a:cs typeface="+mn-ea"/>
                  <a:sym typeface="+mn-lt"/>
                </a:rPr>
                <a:t>十</a:t>
              </a:r>
              <a:r>
                <a:rPr lang="zh-CN" altLang="en-US" sz="1400" b="1">
                  <a:solidFill>
                    <a:schemeClr val="accent1"/>
                  </a:solidFill>
                  <a:latin typeface="+mj-ea"/>
                  <a:ea typeface="+mj-ea"/>
                  <a:cs typeface="+mn-ea"/>
                  <a:sym typeface="+mn-lt"/>
                </a:rPr>
                <a:t>三</a:t>
              </a:r>
              <a:r>
                <a:rPr lang="zh-CN" altLang="zh-CN" sz="1400" b="1">
                  <a:solidFill>
                    <a:schemeClr val="accent1"/>
                  </a:solidFill>
                  <a:latin typeface="+mj-ea"/>
                  <a:ea typeface="+mj-ea"/>
                  <a:cs typeface="+mn-ea"/>
                  <a:sym typeface="+mn-lt"/>
                </a:rPr>
                <a:t>条</a:t>
              </a:r>
              <a:r>
                <a:rPr lang="en-US" altLang="zh-CN" sz="1400" b="1">
                  <a:solidFill>
                    <a:schemeClr val="accent1"/>
                  </a:solidFill>
                  <a:latin typeface="+mj-ea"/>
                  <a:ea typeface="+mj-ea"/>
                  <a:cs typeface="+mn-ea"/>
                  <a:sym typeface="+mn-lt"/>
                </a:rPr>
                <a:t> </a:t>
              </a:r>
              <a:r>
                <a:rPr lang="zh-CN" altLang="en-US" sz="1400">
                  <a:solidFill>
                    <a:srgbClr val="360406"/>
                  </a:solidFill>
                  <a:latin typeface="+mj-ea"/>
                  <a:ea typeface="+mj-ea"/>
                  <a:cs typeface="+mn-ea"/>
                  <a:sym typeface="+mn-lt"/>
                </a:rPr>
                <a:t>中国共产党</a:t>
              </a:r>
              <a:r>
                <a:rPr lang="zh-CN" altLang="en-US" sz="1400" dirty="0">
                  <a:solidFill>
                    <a:srgbClr val="360406"/>
                  </a:solidFill>
                  <a:latin typeface="+mj-ea"/>
                  <a:ea typeface="+mj-ea"/>
                  <a:cs typeface="+mn-ea"/>
                  <a:sym typeface="+mn-lt"/>
                </a:rPr>
                <a:t>的党徽党旗是中国共产党的象征和标志。党的各级组织和每一个党员都要维护党徽党旗的尊严。要按照规定制作和使用党徽党旗。</a:t>
              </a:r>
            </a:p>
          </p:txBody>
        </p:sp>
      </p:grpSp>
      <p:sp>
        <p:nvSpPr>
          <p:cNvPr id="15" name="双括号 14"/>
          <p:cNvSpPr/>
          <p:nvPr/>
        </p:nvSpPr>
        <p:spPr>
          <a:xfrm>
            <a:off x="4139952" y="1347614"/>
            <a:ext cx="4536504" cy="3600400"/>
          </a:xfrm>
          <a:prstGeom prst="bracketPair">
            <a:avLst>
              <a:gd name="adj" fmla="val 12142"/>
            </a:avLst>
          </a:prstGeom>
          <a:ln w="19050">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10" name="组合 9"/>
          <p:cNvGrpSpPr/>
          <p:nvPr/>
        </p:nvGrpSpPr>
        <p:grpSpPr>
          <a:xfrm>
            <a:off x="755577" y="1396789"/>
            <a:ext cx="2593132" cy="1775769"/>
            <a:chOff x="755577" y="1396789"/>
            <a:chExt cx="2593132" cy="1775769"/>
          </a:xfrm>
        </p:grpSpPr>
        <p:pic>
          <p:nvPicPr>
            <p:cNvPr id="6" name="图片 5"/>
            <p:cNvPicPr>
              <a:picLocks noChangeAspect="1"/>
            </p:cNvPicPr>
            <p:nvPr/>
          </p:nvPicPr>
          <p:blipFill>
            <a:blip r:embed="rId3" cstate="email"/>
            <a:stretch>
              <a:fillRect/>
            </a:stretch>
          </p:blipFill>
          <p:spPr>
            <a:xfrm>
              <a:off x="755577" y="1396789"/>
              <a:ext cx="2593132" cy="1512168"/>
            </a:xfrm>
            <a:prstGeom prst="rect">
              <a:avLst/>
            </a:prstGeom>
          </p:spPr>
        </p:pic>
        <p:sp>
          <p:nvSpPr>
            <p:cNvPr id="8" name="矩形 7"/>
            <p:cNvSpPr/>
            <p:nvPr/>
          </p:nvSpPr>
          <p:spPr>
            <a:xfrm>
              <a:off x="1763688" y="2864781"/>
              <a:ext cx="543739" cy="307777"/>
            </a:xfrm>
            <a:prstGeom prst="rect">
              <a:avLst/>
            </a:prstGeom>
          </p:spPr>
          <p:txBody>
            <a:bodyPr wrap="none">
              <a:spAutoFit/>
            </a:bodyPr>
            <a:lstStyle/>
            <a:p>
              <a:pPr algn="ctr"/>
              <a:r>
                <a:rPr lang="zh-CN" altLang="en-US" sz="1400">
                  <a:solidFill>
                    <a:srgbClr val="360406"/>
                  </a:solidFill>
                  <a:latin typeface="+mj-ea"/>
                  <a:cs typeface="+mn-ea"/>
                  <a:sym typeface="+mn-lt"/>
                </a:rPr>
                <a:t>党徽</a:t>
              </a:r>
              <a:endParaRPr lang="zh-CN" altLang="en-US" sz="1400">
                <a:solidFill>
                  <a:srgbClr val="360406"/>
                </a:solidFill>
              </a:endParaRPr>
            </a:p>
          </p:txBody>
        </p:sp>
      </p:grpSp>
      <p:grpSp>
        <p:nvGrpSpPr>
          <p:cNvPr id="11" name="组合 10"/>
          <p:cNvGrpSpPr/>
          <p:nvPr/>
        </p:nvGrpSpPr>
        <p:grpSpPr>
          <a:xfrm>
            <a:off x="755576" y="3219822"/>
            <a:ext cx="2594461" cy="1751392"/>
            <a:chOff x="755576" y="3219822"/>
            <a:chExt cx="2594461" cy="1751392"/>
          </a:xfrm>
        </p:grpSpPr>
        <p:pic>
          <p:nvPicPr>
            <p:cNvPr id="7" name="图片 6"/>
            <p:cNvPicPr>
              <a:picLocks noChangeAspect="1"/>
            </p:cNvPicPr>
            <p:nvPr/>
          </p:nvPicPr>
          <p:blipFill rotWithShape="1">
            <a:blip r:embed="rId4" cstate="email"/>
            <a:srcRect/>
            <a:stretch>
              <a:fillRect/>
            </a:stretch>
          </p:blipFill>
          <p:spPr>
            <a:xfrm>
              <a:off x="755576" y="3219822"/>
              <a:ext cx="2594461" cy="1487790"/>
            </a:xfrm>
            <a:prstGeom prst="rect">
              <a:avLst/>
            </a:prstGeom>
          </p:spPr>
        </p:pic>
        <p:sp>
          <p:nvSpPr>
            <p:cNvPr id="9" name="矩形 8"/>
            <p:cNvSpPr/>
            <p:nvPr/>
          </p:nvSpPr>
          <p:spPr>
            <a:xfrm>
              <a:off x="1763688" y="4663437"/>
              <a:ext cx="543739" cy="307777"/>
            </a:xfrm>
            <a:prstGeom prst="rect">
              <a:avLst/>
            </a:prstGeom>
          </p:spPr>
          <p:txBody>
            <a:bodyPr wrap="none">
              <a:spAutoFit/>
            </a:bodyPr>
            <a:lstStyle/>
            <a:p>
              <a:pPr algn="ctr"/>
              <a:r>
                <a:rPr lang="zh-CN" altLang="en-US" sz="1400">
                  <a:solidFill>
                    <a:srgbClr val="360406"/>
                  </a:solidFill>
                  <a:latin typeface="+mj-ea"/>
                  <a:cs typeface="+mn-ea"/>
                  <a:sym typeface="+mn-lt"/>
                </a:rPr>
                <a:t>党旗</a:t>
              </a:r>
              <a:endParaRPr lang="zh-CN" altLang="en-US" sz="1400">
                <a:solidFill>
                  <a:srgbClr val="360406"/>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ppt_w</p:attrName>
                                        </p:attrNameLst>
                                      </p:cBhvr>
                                      <p:tavLst>
                                        <p:tav tm="0">
                                          <p:val>
                                            <p:fltVal val="0"/>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animEffect transition="in" filter="fade">
                                      <p:cBhvr>
                                        <p:cTn id="15" dur="500"/>
                                        <p:tgtEl>
                                          <p:spTgt spid="10"/>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fltVal val="0"/>
                                          </p:val>
                                        </p:tav>
                                        <p:tav tm="100000">
                                          <p:val>
                                            <p:strVal val="#ppt_w"/>
                                          </p:val>
                                        </p:tav>
                                      </p:tavLst>
                                    </p:anim>
                                    <p:anim calcmode="lin" valueType="num">
                                      <p:cBhvr>
                                        <p:cTn id="20" dur="500" fill="hold"/>
                                        <p:tgtEl>
                                          <p:spTgt spid="11"/>
                                        </p:tgtEl>
                                        <p:attrNameLst>
                                          <p:attrName>ppt_h</p:attrName>
                                        </p:attrNameLst>
                                      </p:cBhvr>
                                      <p:tavLst>
                                        <p:tav tm="0">
                                          <p:val>
                                            <p:fltVal val="0"/>
                                          </p:val>
                                        </p:tav>
                                        <p:tav tm="100000">
                                          <p:val>
                                            <p:strVal val="#ppt_h"/>
                                          </p:val>
                                        </p:tav>
                                      </p:tavLst>
                                    </p:anim>
                                    <p:animEffect transition="in" filter="fade">
                                      <p:cBhvr>
                                        <p:cTn id="21" dur="500"/>
                                        <p:tgtEl>
                                          <p:spTgt spid="11"/>
                                        </p:tgtEl>
                                      </p:cBhvr>
                                    </p:animEffect>
                                  </p:childTnLst>
                                </p:cTn>
                              </p:par>
                            </p:childTnLst>
                          </p:cTn>
                        </p:par>
                        <p:par>
                          <p:cTn id="22" fill="hold">
                            <p:stCondLst>
                              <p:cond delay="1500"/>
                            </p:stCondLst>
                            <p:childTnLst>
                              <p:par>
                                <p:cTn id="23" presetID="17" presetClass="entr" presetSubtype="10"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p:cTn id="25" dur="500" fill="hold"/>
                                        <p:tgtEl>
                                          <p:spTgt spid="15"/>
                                        </p:tgtEl>
                                        <p:attrNameLst>
                                          <p:attrName>ppt_w</p:attrName>
                                        </p:attrNameLst>
                                      </p:cBhvr>
                                      <p:tavLst>
                                        <p:tav tm="0">
                                          <p:val>
                                            <p:fltVal val="0"/>
                                          </p:val>
                                        </p:tav>
                                        <p:tav tm="100000">
                                          <p:val>
                                            <p:strVal val="#ppt_w"/>
                                          </p:val>
                                        </p:tav>
                                      </p:tavLst>
                                    </p:anim>
                                    <p:anim calcmode="lin" valueType="num">
                                      <p:cBhvr>
                                        <p:cTn id="26" dur="500" fill="hold"/>
                                        <p:tgtEl>
                                          <p:spTgt spid="15"/>
                                        </p:tgtEl>
                                        <p:attrNameLst>
                                          <p:attrName>ppt_h</p:attrName>
                                        </p:attrNameLst>
                                      </p:cBhvr>
                                      <p:tavLst>
                                        <p:tav tm="0">
                                          <p:val>
                                            <p:strVal val="#ppt_h"/>
                                          </p:val>
                                        </p:tav>
                                        <p:tav tm="100000">
                                          <p:val>
                                            <p:strVal val="#ppt_h"/>
                                          </p:val>
                                        </p:tav>
                                      </p:tavLst>
                                    </p:anim>
                                  </p:childTnLst>
                                </p:cTn>
                              </p:par>
                            </p:childTnLst>
                          </p:cTn>
                        </p:par>
                        <p:par>
                          <p:cTn id="27" fill="hold">
                            <p:stCondLst>
                              <p:cond delay="2000"/>
                            </p:stCondLst>
                            <p:childTnLst>
                              <p:par>
                                <p:cTn id="28" presetID="22" presetClass="entr" presetSubtype="1"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up)">
                                      <p:cBhvr>
                                        <p:cTn id="30" dur="1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4294967295"/>
          </p:nvPr>
        </p:nvSpPr>
        <p:spPr>
          <a:xfrm>
            <a:off x="755576" y="292863"/>
            <a:ext cx="4577302" cy="584775"/>
          </a:xfrm>
          <a:prstGeom prst="rect">
            <a:avLst/>
          </a:prstGeom>
          <a:noFill/>
          <a:effectLst/>
        </p:spPr>
        <p:txBody>
          <a:bodyPr wrap="square" rtlCol="0">
            <a:spAutoFit/>
          </a:bodyPr>
          <a:lstStyle/>
          <a:p>
            <a:pPr marL="0" indent="0">
              <a:buNone/>
            </a:pPr>
            <a:r>
              <a:rPr lang="zh-CN" altLang="en-US" dirty="0">
                <a:gradFill>
                  <a:gsLst>
                    <a:gs pos="60000">
                      <a:srgbClr val="FCCE5A"/>
                    </a:gs>
                    <a:gs pos="30000">
                      <a:schemeClr val="bg1"/>
                    </a:gs>
                    <a:gs pos="87000">
                      <a:schemeClr val="bg1"/>
                    </a:gs>
                  </a:gsLst>
                  <a:lin ang="5400000" scaled="1"/>
                </a:gradFill>
                <a:effectLst>
                  <a:outerShdw blurRad="50800" dist="50800" dir="5400000" algn="ctr" rotWithShape="0">
                    <a:srgbClr val="800000"/>
                  </a:outerShdw>
                </a:effectLst>
                <a:latin typeface="+mj-ea"/>
                <a:ea typeface="+mj-ea"/>
                <a:cs typeface="+mn-ea"/>
                <a:sym typeface="+mn-lt"/>
              </a:rPr>
              <a:t>党章的功能和定位</a:t>
            </a:r>
          </a:p>
        </p:txBody>
      </p:sp>
      <p:sp>
        <p:nvSpPr>
          <p:cNvPr id="44" name="矩形 43"/>
          <p:cNvSpPr/>
          <p:nvPr/>
        </p:nvSpPr>
        <p:spPr>
          <a:xfrm>
            <a:off x="467543" y="3795886"/>
            <a:ext cx="8136904" cy="1089529"/>
          </a:xfrm>
          <a:prstGeom prst="rect">
            <a:avLst/>
          </a:prstGeom>
          <a:ln w="19050">
            <a:noFill/>
          </a:ln>
        </p:spPr>
        <p:txBody>
          <a:bodyPr wrap="square">
            <a:spAutoFit/>
          </a:bodyPr>
          <a:lstStyle/>
          <a:p>
            <a:pPr algn="just">
              <a:lnSpc>
                <a:spcPct val="120000"/>
              </a:lnSpc>
            </a:pPr>
            <a:r>
              <a:rPr lang="zh-CN" altLang="en-US">
                <a:solidFill>
                  <a:srgbClr val="360406"/>
                </a:solidFill>
                <a:latin typeface="+mj-ea"/>
                <a:ea typeface="+mj-ea"/>
                <a:cs typeface="+mn-ea"/>
                <a:sym typeface="+mn-lt"/>
              </a:rPr>
              <a:t>　　</a:t>
            </a:r>
            <a:r>
              <a:rPr lang="en-US" altLang="zh-CN">
                <a:solidFill>
                  <a:srgbClr val="360406"/>
                </a:solidFill>
                <a:latin typeface="+mj-ea"/>
                <a:ea typeface="+mj-ea"/>
                <a:cs typeface="+mn-ea"/>
                <a:sym typeface="+mn-lt"/>
              </a:rPr>
              <a:t>2012</a:t>
            </a:r>
            <a:r>
              <a:rPr lang="zh-CN" altLang="en-US" dirty="0">
                <a:solidFill>
                  <a:srgbClr val="360406"/>
                </a:solidFill>
                <a:latin typeface="+mj-ea"/>
                <a:ea typeface="+mj-ea"/>
                <a:cs typeface="+mn-ea"/>
                <a:sym typeface="+mn-lt"/>
              </a:rPr>
              <a:t>年</a:t>
            </a:r>
            <a:r>
              <a:rPr lang="en-US" altLang="zh-CN" dirty="0">
                <a:solidFill>
                  <a:srgbClr val="360406"/>
                </a:solidFill>
                <a:latin typeface="+mj-ea"/>
                <a:ea typeface="+mj-ea"/>
                <a:cs typeface="+mn-ea"/>
                <a:sym typeface="+mn-lt"/>
              </a:rPr>
              <a:t>11</a:t>
            </a:r>
            <a:r>
              <a:rPr lang="zh-CN" altLang="en-US" dirty="0">
                <a:solidFill>
                  <a:srgbClr val="360406"/>
                </a:solidFill>
                <a:latin typeface="+mj-ea"/>
                <a:ea typeface="+mj-ea"/>
                <a:cs typeface="+mn-ea"/>
                <a:sym typeface="+mn-lt"/>
              </a:rPr>
              <a:t>月</a:t>
            </a:r>
            <a:r>
              <a:rPr lang="en-US" altLang="zh-CN" dirty="0">
                <a:solidFill>
                  <a:srgbClr val="360406"/>
                </a:solidFill>
                <a:latin typeface="+mj-ea"/>
                <a:ea typeface="+mj-ea"/>
                <a:cs typeface="+mn-ea"/>
                <a:sym typeface="+mn-lt"/>
              </a:rPr>
              <a:t>16</a:t>
            </a:r>
            <a:r>
              <a:rPr lang="zh-CN" altLang="en-US" dirty="0">
                <a:solidFill>
                  <a:srgbClr val="360406"/>
                </a:solidFill>
                <a:latin typeface="+mj-ea"/>
                <a:ea typeface="+mj-ea"/>
                <a:cs typeface="+mn-ea"/>
                <a:sym typeface="+mn-lt"/>
              </a:rPr>
              <a:t>日习近平总书记在党的十八大后发表署名文章</a:t>
            </a:r>
            <a:r>
              <a:rPr lang="en-US" altLang="zh-CN" dirty="0">
                <a:solidFill>
                  <a:srgbClr val="360406"/>
                </a:solidFill>
                <a:latin typeface="+mj-ea"/>
                <a:ea typeface="+mj-ea"/>
                <a:cs typeface="+mn-ea"/>
                <a:sym typeface="+mn-lt"/>
              </a:rPr>
              <a:t>《</a:t>
            </a:r>
            <a:r>
              <a:rPr lang="zh-CN" altLang="en-US" dirty="0">
                <a:solidFill>
                  <a:srgbClr val="360406"/>
                </a:solidFill>
                <a:latin typeface="+mj-ea"/>
                <a:ea typeface="+mj-ea"/>
                <a:cs typeface="+mn-ea"/>
                <a:sym typeface="+mn-lt"/>
              </a:rPr>
              <a:t>认真学习党章，严格遵守党章</a:t>
            </a:r>
            <a:r>
              <a:rPr lang="en-US" altLang="zh-CN" dirty="0">
                <a:solidFill>
                  <a:srgbClr val="360406"/>
                </a:solidFill>
                <a:latin typeface="+mj-ea"/>
                <a:ea typeface="+mj-ea"/>
                <a:cs typeface="+mn-ea"/>
                <a:sym typeface="+mn-lt"/>
              </a:rPr>
              <a:t>》。</a:t>
            </a:r>
            <a:r>
              <a:rPr lang="zh-CN" altLang="en-US" dirty="0">
                <a:solidFill>
                  <a:srgbClr val="360406"/>
                </a:solidFill>
                <a:latin typeface="+mj-ea"/>
                <a:ea typeface="+mj-ea"/>
                <a:cs typeface="+mn-ea"/>
                <a:sym typeface="+mn-lt"/>
              </a:rPr>
              <a:t>文章指出：</a:t>
            </a:r>
            <a:r>
              <a:rPr lang="zh-CN" altLang="en-US" b="1" dirty="0">
                <a:solidFill>
                  <a:schemeClr val="accent1"/>
                </a:solidFill>
                <a:latin typeface="+mj-ea"/>
                <a:ea typeface="+mj-ea"/>
                <a:cs typeface="+mn-ea"/>
                <a:sym typeface="+mn-lt"/>
              </a:rPr>
              <a:t>党章就是党的根本大法，是全党必须遵循的总规矩。</a:t>
            </a:r>
          </a:p>
        </p:txBody>
      </p:sp>
      <p:pic>
        <p:nvPicPr>
          <p:cNvPr id="4" name="图片 3"/>
          <p:cNvPicPr>
            <a:picLocks noChangeAspect="1"/>
          </p:cNvPicPr>
          <p:nvPr/>
        </p:nvPicPr>
        <p:blipFill>
          <a:blip r:embed="rId3" cstate="email"/>
          <a:stretch>
            <a:fillRect/>
          </a:stretch>
        </p:blipFill>
        <p:spPr>
          <a:xfrm>
            <a:off x="395536" y="1563638"/>
            <a:ext cx="3661799" cy="2088232"/>
          </a:xfrm>
          <a:prstGeom prst="rect">
            <a:avLst/>
          </a:prstGeom>
        </p:spPr>
      </p:pic>
      <p:sp>
        <p:nvSpPr>
          <p:cNvPr id="6" name="矩形 5"/>
          <p:cNvSpPr/>
          <p:nvPr/>
        </p:nvSpPr>
        <p:spPr>
          <a:xfrm>
            <a:off x="4133509" y="1563638"/>
            <a:ext cx="1332191" cy="1008112"/>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2400" b="1">
                <a:solidFill>
                  <a:srgbClr val="9B0D13"/>
                </a:solidFill>
                <a:latin typeface="+mj-ea"/>
                <a:cs typeface="+mn-ea"/>
                <a:sym typeface="+mn-lt"/>
              </a:rPr>
              <a:t>根本</a:t>
            </a:r>
            <a:endParaRPr lang="en-US" altLang="zh-CN" sz="2400" b="1">
              <a:solidFill>
                <a:srgbClr val="9B0D13"/>
              </a:solidFill>
              <a:latin typeface="+mj-ea"/>
              <a:cs typeface="+mn-ea"/>
              <a:sym typeface="+mn-lt"/>
            </a:endParaRPr>
          </a:p>
          <a:p>
            <a:pPr algn="ctr"/>
            <a:r>
              <a:rPr lang="zh-CN" altLang="en-US" sz="2400" b="1">
                <a:solidFill>
                  <a:srgbClr val="9B0D13"/>
                </a:solidFill>
                <a:latin typeface="+mj-ea"/>
                <a:cs typeface="+mn-ea"/>
                <a:sym typeface="+mn-lt"/>
              </a:rPr>
              <a:t>大法</a:t>
            </a:r>
          </a:p>
        </p:txBody>
      </p:sp>
      <p:sp>
        <p:nvSpPr>
          <p:cNvPr id="21" name="矩形 20"/>
          <p:cNvSpPr/>
          <p:nvPr/>
        </p:nvSpPr>
        <p:spPr>
          <a:xfrm>
            <a:off x="5544065" y="1563638"/>
            <a:ext cx="3060382" cy="1008112"/>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3000">
                <a:solidFill>
                  <a:srgbClr val="9B0D13"/>
                </a:solidFill>
                <a:latin typeface="+mj-ea"/>
                <a:cs typeface="+mn-ea"/>
                <a:sym typeface="+mn-lt"/>
              </a:rPr>
              <a:t>党的</a:t>
            </a:r>
            <a:r>
              <a:rPr lang="zh-CN" altLang="en-US" sz="3000" b="1">
                <a:solidFill>
                  <a:srgbClr val="9B0D13"/>
                </a:solidFill>
                <a:latin typeface="+mj-ea"/>
                <a:cs typeface="+mn-ea"/>
                <a:sym typeface="+mn-lt"/>
              </a:rPr>
              <a:t>总章程</a:t>
            </a:r>
          </a:p>
        </p:txBody>
      </p:sp>
      <p:sp>
        <p:nvSpPr>
          <p:cNvPr id="23" name="矩形 22"/>
          <p:cNvSpPr/>
          <p:nvPr/>
        </p:nvSpPr>
        <p:spPr>
          <a:xfrm>
            <a:off x="4133509" y="2643758"/>
            <a:ext cx="1332191" cy="1008112"/>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2400" b="1">
                <a:solidFill>
                  <a:srgbClr val="9B0D13"/>
                </a:solidFill>
                <a:latin typeface="+mj-ea"/>
                <a:cs typeface="+mn-ea"/>
                <a:sym typeface="+mn-lt"/>
              </a:rPr>
              <a:t>行为</a:t>
            </a:r>
            <a:endParaRPr lang="en-US" altLang="zh-CN" sz="2400" b="1">
              <a:solidFill>
                <a:srgbClr val="9B0D13"/>
              </a:solidFill>
              <a:latin typeface="+mj-ea"/>
              <a:cs typeface="+mn-ea"/>
              <a:sym typeface="+mn-lt"/>
            </a:endParaRPr>
          </a:p>
          <a:p>
            <a:pPr algn="ctr"/>
            <a:r>
              <a:rPr lang="zh-CN" altLang="en-US" sz="2400" b="1">
                <a:solidFill>
                  <a:srgbClr val="9B0D13"/>
                </a:solidFill>
                <a:latin typeface="+mj-ea"/>
                <a:cs typeface="+mn-ea"/>
                <a:sym typeface="+mn-lt"/>
              </a:rPr>
              <a:t>规范</a:t>
            </a:r>
          </a:p>
        </p:txBody>
      </p:sp>
      <p:sp>
        <p:nvSpPr>
          <p:cNvPr id="24" name="矩形 23"/>
          <p:cNvSpPr/>
          <p:nvPr/>
        </p:nvSpPr>
        <p:spPr>
          <a:xfrm>
            <a:off x="5544065" y="2643758"/>
            <a:ext cx="3060382" cy="1008112"/>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3000">
                <a:solidFill>
                  <a:srgbClr val="9B0D13"/>
                </a:solidFill>
                <a:latin typeface="+mj-ea"/>
                <a:cs typeface="+mn-ea"/>
                <a:sym typeface="+mn-lt"/>
              </a:rPr>
              <a:t>党的</a:t>
            </a:r>
            <a:r>
              <a:rPr lang="zh-CN" altLang="en-US" sz="3000" b="1">
                <a:solidFill>
                  <a:srgbClr val="9B0D13"/>
                </a:solidFill>
                <a:latin typeface="+mj-ea"/>
                <a:cs typeface="+mn-ea"/>
                <a:sym typeface="+mn-lt"/>
              </a:rPr>
              <a:t>总规矩</a:t>
            </a:r>
          </a:p>
        </p:txBody>
      </p: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250"/>
                                        <p:tgtEl>
                                          <p:spTgt spid="4"/>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250"/>
                                        <p:tgtEl>
                                          <p:spTgt spid="6"/>
                                        </p:tgtEl>
                                      </p:cBhvr>
                                    </p:animEffect>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250"/>
                                        <p:tgtEl>
                                          <p:spTgt spid="21"/>
                                        </p:tgtEl>
                                      </p:cBhvr>
                                    </p:animEffect>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250"/>
                                        <p:tgtEl>
                                          <p:spTgt spid="23"/>
                                        </p:tgtEl>
                                      </p:cBhvr>
                                    </p:animEffect>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250"/>
                                        <p:tgtEl>
                                          <p:spTgt spid="24"/>
                                        </p:tgtEl>
                                      </p:cBhvr>
                                    </p:animEffect>
                                  </p:childTnLst>
                                </p:cTn>
                              </p:par>
                            </p:childTnLst>
                          </p:cTn>
                        </p:par>
                        <p:par>
                          <p:cTn id="30" fill="hold">
                            <p:stCondLst>
                              <p:cond delay="3000"/>
                            </p:stCondLst>
                            <p:childTnLst>
                              <p:par>
                                <p:cTn id="31" presetID="1" presetClass="entr" presetSubtype="0" fill="hold" grpId="0" nodeType="afterEffect">
                                  <p:stCondLst>
                                    <p:cond delay="0"/>
                                  </p:stCondLst>
                                  <p:iterate type="lt">
                                    <p:tmAbs val="50"/>
                                  </p:iterate>
                                  <p:childTnLst>
                                    <p:set>
                                      <p:cBhvr>
                                        <p:cTn id="32"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4" grpId="0"/>
      <p:bldP spid="6" grpId="0" animBg="1"/>
      <p:bldP spid="21" grpId="0" animBg="1"/>
      <p:bldP spid="23" grpId="0" animBg="1"/>
      <p:bldP spid="24"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2283718"/>
            <a:ext cx="6372200" cy="861774"/>
          </a:xfrm>
          <a:prstGeom prst="rect">
            <a:avLst/>
          </a:prstGeom>
        </p:spPr>
        <p:txBody>
          <a:bodyPr wrap="square">
            <a:spAutoFit/>
          </a:bodyPr>
          <a:lstStyle/>
          <a:p>
            <a:pPr algn="ctr"/>
            <a:r>
              <a:rPr lang="en-US" altLang="zh-CN" sz="5000" b="1">
                <a:gradFill>
                  <a:gsLst>
                    <a:gs pos="100000">
                      <a:srgbClr val="FFFF00"/>
                    </a:gs>
                    <a:gs pos="0">
                      <a:schemeClr val="bg1"/>
                    </a:gs>
                  </a:gsLst>
                  <a:lin ang="5400000" scaled="0"/>
                </a:gradFill>
                <a:effectLst>
                  <a:glow rad="101600">
                    <a:srgbClr val="C00000"/>
                  </a:glow>
                </a:effectLst>
                <a:latin typeface="微软雅黑" panose="020B0503020204020204" pitchFamily="34" charset="-122"/>
                <a:ea typeface="微软雅黑" panose="020B0503020204020204" pitchFamily="34" charset="-122"/>
                <a:sym typeface="+mn-lt"/>
              </a:rPr>
              <a:t>05 </a:t>
            </a:r>
            <a:r>
              <a:rPr lang="zh-CN" altLang="en-US" sz="5000" b="1">
                <a:gradFill>
                  <a:gsLst>
                    <a:gs pos="100000">
                      <a:srgbClr val="FFFF00"/>
                    </a:gs>
                    <a:gs pos="0">
                      <a:schemeClr val="bg1"/>
                    </a:gs>
                  </a:gsLst>
                  <a:lin ang="5400000" scaled="0"/>
                </a:gradFill>
                <a:effectLst>
                  <a:glow rad="101600">
                    <a:srgbClr val="C00000"/>
                  </a:glow>
                </a:effectLst>
                <a:latin typeface="微软雅黑" panose="020B0503020204020204" pitchFamily="34" charset="-122"/>
                <a:ea typeface="微软雅黑" panose="020B0503020204020204" pitchFamily="34" charset="-122"/>
                <a:sym typeface="+mn-lt"/>
              </a:rPr>
              <a:t>学习和遵守党章</a:t>
            </a:r>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150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683568" y="771550"/>
            <a:ext cx="5400600" cy="3323987"/>
          </a:xfrm>
          <a:prstGeom prst="rect">
            <a:avLst/>
          </a:prstGeom>
        </p:spPr>
        <p:txBody>
          <a:bodyPr wrap="square">
            <a:spAutoFit/>
          </a:bodyPr>
          <a:lstStyle/>
          <a:p>
            <a:pPr>
              <a:lnSpc>
                <a:spcPct val="150000"/>
              </a:lnSpc>
            </a:pPr>
            <a:r>
              <a:rPr lang="zh-CN" altLang="en-US" sz="3200" dirty="0">
                <a:solidFill>
                  <a:srgbClr val="FFF2CC"/>
                </a:solidFill>
                <a:cs typeface="+mn-ea"/>
                <a:sym typeface="+mn-lt"/>
              </a:rPr>
              <a:t>在</a:t>
            </a:r>
            <a:r>
              <a:rPr lang="zh-CN" altLang="en-US" dirty="0">
                <a:solidFill>
                  <a:srgbClr val="FFF2CC"/>
                </a:solidFill>
                <a:cs typeface="+mn-ea"/>
                <a:sym typeface="+mn-lt"/>
              </a:rPr>
              <a:t>各级党组织的全部活动中，都要坚持引导广大党员、干部特别是领导干部自觉学习党章、遵守党章、贯彻党章、维护党章，自觉加强党性修养，增强党的意识、宗旨意识、执政意识、大局意识、责任意识，切实做到为党分忧、为国尽责、为民</a:t>
            </a:r>
            <a:r>
              <a:rPr lang="zh-CN" altLang="en-US">
                <a:solidFill>
                  <a:srgbClr val="FFF2CC"/>
                </a:solidFill>
                <a:cs typeface="+mn-ea"/>
                <a:sym typeface="+mn-lt"/>
              </a:rPr>
              <a:t>奉献。</a:t>
            </a:r>
            <a:endParaRPr lang="en-US" altLang="zh-CN">
              <a:solidFill>
                <a:srgbClr val="FFF2CC"/>
              </a:solidFill>
              <a:cs typeface="+mn-ea"/>
              <a:sym typeface="+mn-lt"/>
            </a:endParaRPr>
          </a:p>
          <a:p>
            <a:pPr>
              <a:lnSpc>
                <a:spcPct val="150000"/>
              </a:lnSpc>
            </a:pPr>
            <a:endParaRPr lang="en-US" altLang="zh-CN">
              <a:solidFill>
                <a:srgbClr val="FFF2CC"/>
              </a:solidFill>
              <a:cs typeface="+mn-ea"/>
              <a:sym typeface="+mn-lt"/>
            </a:endParaRPr>
          </a:p>
          <a:p>
            <a:pPr algn="r">
              <a:lnSpc>
                <a:spcPct val="150000"/>
              </a:lnSpc>
            </a:pPr>
            <a:r>
              <a:rPr lang="en-US" altLang="zh-CN">
                <a:solidFill>
                  <a:srgbClr val="FFF2CC"/>
                </a:solidFill>
                <a:latin typeface="+mj-ea"/>
                <a:cs typeface="+mn-ea"/>
                <a:sym typeface="+mn-lt"/>
              </a:rPr>
              <a:t>——</a:t>
            </a:r>
            <a:r>
              <a:rPr lang="zh-CN" altLang="en-US">
                <a:solidFill>
                  <a:srgbClr val="FFF2CC"/>
                </a:solidFill>
                <a:latin typeface="+mj-ea"/>
                <a:cs typeface="+mn-ea"/>
                <a:sym typeface="+mn-lt"/>
              </a:rPr>
              <a:t>习近平</a:t>
            </a:r>
            <a:r>
              <a:rPr lang="en-US" altLang="zh-CN">
                <a:solidFill>
                  <a:srgbClr val="FFF2CC"/>
                </a:solidFill>
                <a:latin typeface="+mj-ea"/>
                <a:cs typeface="+mn-ea"/>
                <a:sym typeface="+mn-lt"/>
              </a:rPr>
              <a:t>·《</a:t>
            </a:r>
            <a:r>
              <a:rPr lang="zh-CN" altLang="en-US">
                <a:solidFill>
                  <a:srgbClr val="FFF2CC"/>
                </a:solidFill>
                <a:latin typeface="+mj-ea"/>
                <a:cs typeface="+mn-ea"/>
                <a:sym typeface="+mn-lt"/>
              </a:rPr>
              <a:t>认真学习党章，严格遵守党章</a:t>
            </a:r>
            <a:r>
              <a:rPr lang="en-US" altLang="zh-CN">
                <a:solidFill>
                  <a:srgbClr val="FFF2CC"/>
                </a:solidFill>
                <a:latin typeface="+mj-ea"/>
                <a:cs typeface="+mn-ea"/>
                <a:sym typeface="+mn-lt"/>
              </a:rPr>
              <a:t>》</a:t>
            </a:r>
            <a:endParaRPr lang="zh-CN" altLang="en-US">
              <a:solidFill>
                <a:srgbClr val="FFF2CC"/>
              </a:solidFill>
              <a:latin typeface="+mj-ea"/>
            </a:endParaRPr>
          </a:p>
        </p:txBody>
      </p:sp>
    </p:spTree>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750"/>
                                  </p:stCondLst>
                                  <p:iterate type="lt">
                                    <p:tmAbs val="50"/>
                                  </p:iterate>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4294967295"/>
          </p:nvPr>
        </p:nvSpPr>
        <p:spPr>
          <a:xfrm>
            <a:off x="755576" y="292863"/>
            <a:ext cx="8388424" cy="584775"/>
          </a:xfrm>
          <a:prstGeom prst="rect">
            <a:avLst/>
          </a:prstGeom>
          <a:noFill/>
          <a:effectLst/>
        </p:spPr>
        <p:txBody>
          <a:bodyPr wrap="square" rtlCol="0">
            <a:spAutoFit/>
          </a:bodyPr>
          <a:lstStyle/>
          <a:p>
            <a:pPr marL="0" indent="0">
              <a:buNone/>
            </a:pPr>
            <a:r>
              <a:rPr lang="zh-CN" altLang="en-US" dirty="0">
                <a:gradFill>
                  <a:gsLst>
                    <a:gs pos="60000">
                      <a:srgbClr val="FCCE5A"/>
                    </a:gs>
                    <a:gs pos="30000">
                      <a:schemeClr val="bg1"/>
                    </a:gs>
                    <a:gs pos="87000">
                      <a:schemeClr val="bg1"/>
                    </a:gs>
                  </a:gsLst>
                  <a:lin ang="5400000" scaled="1"/>
                </a:gradFill>
                <a:effectLst>
                  <a:outerShdw blurRad="50800" dist="50800" dir="5400000" algn="ctr" rotWithShape="0">
                    <a:srgbClr val="800000"/>
                  </a:outerShdw>
                </a:effectLst>
                <a:latin typeface="+mj-ea"/>
                <a:ea typeface="+mj-ea"/>
                <a:cs typeface="+mn-ea"/>
                <a:sym typeface="+mn-lt"/>
              </a:rPr>
              <a:t>总书记对学习党章的四点要求</a:t>
            </a:r>
          </a:p>
        </p:txBody>
      </p:sp>
      <p:grpSp>
        <p:nvGrpSpPr>
          <p:cNvPr id="2" name="组合 1"/>
          <p:cNvGrpSpPr/>
          <p:nvPr/>
        </p:nvGrpSpPr>
        <p:grpSpPr>
          <a:xfrm>
            <a:off x="791580" y="1779662"/>
            <a:ext cx="3708412" cy="1116124"/>
            <a:chOff x="791580" y="1779662"/>
            <a:chExt cx="3708412" cy="1116124"/>
          </a:xfrm>
        </p:grpSpPr>
        <p:sp>
          <p:nvSpPr>
            <p:cNvPr id="11" name="矩形 10"/>
            <p:cNvSpPr/>
            <p:nvPr/>
          </p:nvSpPr>
          <p:spPr>
            <a:xfrm>
              <a:off x="1331640" y="1797664"/>
              <a:ext cx="3168352" cy="1080120"/>
            </a:xfrm>
            <a:prstGeom prst="rect">
              <a:avLst/>
            </a:prstGeom>
            <a:noFill/>
            <a:ln w="12700">
              <a:solidFill>
                <a:srgbClr val="9B0D1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mj-ea"/>
                <a:ea typeface="+mj-ea"/>
              </a:endParaRPr>
            </a:p>
          </p:txBody>
        </p:sp>
        <p:sp>
          <p:nvSpPr>
            <p:cNvPr id="31" name="矩形 30"/>
            <p:cNvSpPr/>
            <p:nvPr/>
          </p:nvSpPr>
          <p:spPr>
            <a:xfrm>
              <a:off x="1907705" y="1876059"/>
              <a:ext cx="2520280" cy="969496"/>
            </a:xfrm>
            <a:prstGeom prst="rect">
              <a:avLst/>
            </a:prstGeom>
          </p:spPr>
          <p:txBody>
            <a:bodyPr wrap="square">
              <a:spAutoFit/>
            </a:bodyPr>
            <a:lstStyle/>
            <a:p>
              <a:r>
                <a:rPr lang="zh-CN" altLang="en-US" sz="1200" b="1" dirty="0">
                  <a:solidFill>
                    <a:srgbClr val="360406"/>
                  </a:solidFill>
                  <a:latin typeface="+mj-ea"/>
                  <a:ea typeface="+mj-ea"/>
                </a:rPr>
                <a:t>要</a:t>
              </a:r>
              <a:r>
                <a:rPr lang="zh-CN" altLang="en-US" sz="900" dirty="0">
                  <a:solidFill>
                    <a:srgbClr val="360406"/>
                  </a:solidFill>
                  <a:latin typeface="+mj-ea"/>
                  <a:ea typeface="+mj-ea"/>
                </a:rPr>
                <a:t>深刻理解把科学发展观同马克思列宁主义、毛泽东思想、邓小平理论、“三个代表”重要思想一道确立为党的指导思想的重大意义，深入领会科学发展观的精神实质，增强贯彻落实科学发展观的自觉性和坚定性，坚定不移走科学发展之路。水平。</a:t>
              </a:r>
            </a:p>
          </p:txBody>
        </p:sp>
        <p:sp>
          <p:nvSpPr>
            <p:cNvPr id="8" name="椭圆 7"/>
            <p:cNvSpPr/>
            <p:nvPr/>
          </p:nvSpPr>
          <p:spPr>
            <a:xfrm>
              <a:off x="791580" y="1779662"/>
              <a:ext cx="1116124" cy="1116124"/>
            </a:xfrm>
            <a:prstGeom prst="ellipse">
              <a:avLst/>
            </a:prstGeom>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4000">
                  <a:solidFill>
                    <a:srgbClr val="FFF2CC"/>
                  </a:solidFill>
                  <a:latin typeface="+mj-ea"/>
                  <a:ea typeface="+mj-ea"/>
                </a:rPr>
                <a:t>1</a:t>
              </a:r>
              <a:endParaRPr lang="zh-CN" altLang="en-US" sz="4000">
                <a:solidFill>
                  <a:srgbClr val="FFF2CC"/>
                </a:solidFill>
                <a:latin typeface="+mj-ea"/>
                <a:ea typeface="+mj-ea"/>
              </a:endParaRPr>
            </a:p>
          </p:txBody>
        </p:sp>
      </p:grpSp>
      <p:grpSp>
        <p:nvGrpSpPr>
          <p:cNvPr id="4" name="组合 3"/>
          <p:cNvGrpSpPr/>
          <p:nvPr/>
        </p:nvGrpSpPr>
        <p:grpSpPr>
          <a:xfrm>
            <a:off x="4752020" y="1779662"/>
            <a:ext cx="3708412" cy="1116124"/>
            <a:chOff x="4752020" y="1779662"/>
            <a:chExt cx="3708412" cy="1116124"/>
          </a:xfrm>
        </p:grpSpPr>
        <p:sp>
          <p:nvSpPr>
            <p:cNvPr id="35" name="矩形 34"/>
            <p:cNvSpPr/>
            <p:nvPr/>
          </p:nvSpPr>
          <p:spPr>
            <a:xfrm>
              <a:off x="5868145" y="1876059"/>
              <a:ext cx="2520279" cy="969496"/>
            </a:xfrm>
            <a:prstGeom prst="rect">
              <a:avLst/>
            </a:prstGeom>
          </p:spPr>
          <p:txBody>
            <a:bodyPr wrap="square">
              <a:spAutoFit/>
            </a:bodyPr>
            <a:lstStyle/>
            <a:p>
              <a:r>
                <a:rPr lang="zh-CN" altLang="en-US" sz="1200" b="1" dirty="0">
                  <a:solidFill>
                    <a:srgbClr val="360406"/>
                  </a:solidFill>
                  <a:latin typeface="+mj-ea"/>
                  <a:ea typeface="+mj-ea"/>
                </a:rPr>
                <a:t>要</a:t>
              </a:r>
              <a:r>
                <a:rPr lang="zh-CN" altLang="en-US" sz="900" dirty="0">
                  <a:solidFill>
                    <a:srgbClr val="360406"/>
                  </a:solidFill>
                  <a:latin typeface="+mj-ea"/>
                  <a:ea typeface="+mj-ea"/>
                </a:rPr>
                <a:t>深刻理解在党章中完整表述中国特色社会主义道路、中国特色社会主义理论体系、中国特色社会主义制度的重大意义，深入领会中国特色社会主义的科学内涵，增强道路自信、理论自信、制度自信，坚定不移推进中国特色社会主义伟大事业。</a:t>
              </a:r>
            </a:p>
          </p:txBody>
        </p:sp>
        <p:sp>
          <p:nvSpPr>
            <p:cNvPr id="42" name="矩形 41"/>
            <p:cNvSpPr/>
            <p:nvPr/>
          </p:nvSpPr>
          <p:spPr>
            <a:xfrm>
              <a:off x="5292080" y="1797664"/>
              <a:ext cx="3168352" cy="1080120"/>
            </a:xfrm>
            <a:prstGeom prst="rect">
              <a:avLst/>
            </a:prstGeom>
            <a:noFill/>
            <a:ln w="12700">
              <a:solidFill>
                <a:srgbClr val="9B0D1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mj-ea"/>
                <a:ea typeface="+mj-ea"/>
              </a:endParaRPr>
            </a:p>
          </p:txBody>
        </p:sp>
        <p:sp>
          <p:nvSpPr>
            <p:cNvPr id="37" name="椭圆 36"/>
            <p:cNvSpPr/>
            <p:nvPr/>
          </p:nvSpPr>
          <p:spPr>
            <a:xfrm>
              <a:off x="4752020" y="1779662"/>
              <a:ext cx="1116124" cy="1116124"/>
            </a:xfrm>
            <a:prstGeom prst="ellipse">
              <a:avLst/>
            </a:prstGeom>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4000">
                  <a:solidFill>
                    <a:srgbClr val="FFF2CC"/>
                  </a:solidFill>
                  <a:latin typeface="+mj-ea"/>
                  <a:ea typeface="+mj-ea"/>
                </a:rPr>
                <a:t>2</a:t>
              </a:r>
              <a:endParaRPr lang="zh-CN" altLang="en-US" sz="4000">
                <a:solidFill>
                  <a:srgbClr val="FFF2CC"/>
                </a:solidFill>
                <a:latin typeface="+mj-ea"/>
                <a:ea typeface="+mj-ea"/>
              </a:endParaRPr>
            </a:p>
          </p:txBody>
        </p:sp>
      </p:grpSp>
      <p:grpSp>
        <p:nvGrpSpPr>
          <p:cNvPr id="5" name="组合 4"/>
          <p:cNvGrpSpPr/>
          <p:nvPr/>
        </p:nvGrpSpPr>
        <p:grpSpPr>
          <a:xfrm>
            <a:off x="791580" y="3282829"/>
            <a:ext cx="3708412" cy="1116124"/>
            <a:chOff x="791580" y="3282829"/>
            <a:chExt cx="3708412" cy="1116124"/>
          </a:xfrm>
        </p:grpSpPr>
        <p:sp>
          <p:nvSpPr>
            <p:cNvPr id="20" name="矩形 19"/>
            <p:cNvSpPr/>
            <p:nvPr/>
          </p:nvSpPr>
          <p:spPr>
            <a:xfrm>
              <a:off x="1907705" y="3448476"/>
              <a:ext cx="2450272" cy="830997"/>
            </a:xfrm>
            <a:prstGeom prst="rect">
              <a:avLst/>
            </a:prstGeom>
          </p:spPr>
          <p:txBody>
            <a:bodyPr wrap="square">
              <a:spAutoFit/>
            </a:bodyPr>
            <a:lstStyle/>
            <a:p>
              <a:r>
                <a:rPr lang="zh-CN" altLang="en-US" sz="1200" b="1" dirty="0">
                  <a:solidFill>
                    <a:srgbClr val="360406"/>
                  </a:solidFill>
                  <a:latin typeface="+mj-ea"/>
                  <a:ea typeface="+mj-ea"/>
                </a:rPr>
                <a:t>要</a:t>
              </a:r>
              <a:r>
                <a:rPr lang="zh-CN" altLang="en-US" sz="900" dirty="0">
                  <a:solidFill>
                    <a:srgbClr val="360406"/>
                  </a:solidFill>
                  <a:latin typeface="+mj-ea"/>
                  <a:ea typeface="+mj-ea"/>
                </a:rPr>
                <a:t>深刻理解把生态文明建设纳入中国特色社会主义事业总体布局的重大意义，深入领会生态文明建设的指导原则和主要着力点，自觉把生态文明建设融入经济建设、政治建设、文化建设、社会建设各方面和全过程。</a:t>
              </a:r>
            </a:p>
          </p:txBody>
        </p:sp>
        <p:sp>
          <p:nvSpPr>
            <p:cNvPr id="41" name="矩形 40"/>
            <p:cNvSpPr/>
            <p:nvPr/>
          </p:nvSpPr>
          <p:spPr>
            <a:xfrm>
              <a:off x="1331640" y="3300831"/>
              <a:ext cx="3168352" cy="1080120"/>
            </a:xfrm>
            <a:prstGeom prst="rect">
              <a:avLst/>
            </a:prstGeom>
            <a:noFill/>
            <a:ln w="12700">
              <a:solidFill>
                <a:srgbClr val="9B0D1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mj-ea"/>
                <a:ea typeface="+mj-ea"/>
              </a:endParaRPr>
            </a:p>
          </p:txBody>
        </p:sp>
        <p:sp>
          <p:nvSpPr>
            <p:cNvPr id="39" name="椭圆 38"/>
            <p:cNvSpPr/>
            <p:nvPr/>
          </p:nvSpPr>
          <p:spPr>
            <a:xfrm>
              <a:off x="791580" y="3282829"/>
              <a:ext cx="1116124" cy="1116124"/>
            </a:xfrm>
            <a:prstGeom prst="ellipse">
              <a:avLst/>
            </a:prstGeom>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4000">
                  <a:solidFill>
                    <a:srgbClr val="FFF2CC"/>
                  </a:solidFill>
                  <a:latin typeface="+mj-ea"/>
                  <a:ea typeface="+mj-ea"/>
                </a:rPr>
                <a:t>3</a:t>
              </a:r>
              <a:endParaRPr lang="zh-CN" altLang="en-US" sz="4000">
                <a:solidFill>
                  <a:srgbClr val="FFF2CC"/>
                </a:solidFill>
                <a:latin typeface="+mj-ea"/>
                <a:ea typeface="+mj-ea"/>
              </a:endParaRPr>
            </a:p>
          </p:txBody>
        </p:sp>
      </p:grpSp>
      <p:grpSp>
        <p:nvGrpSpPr>
          <p:cNvPr id="6" name="组合 5"/>
          <p:cNvGrpSpPr/>
          <p:nvPr/>
        </p:nvGrpSpPr>
        <p:grpSpPr>
          <a:xfrm>
            <a:off x="4752020" y="3282829"/>
            <a:ext cx="3708412" cy="1116124"/>
            <a:chOff x="4752020" y="3282829"/>
            <a:chExt cx="3708412" cy="1116124"/>
          </a:xfrm>
        </p:grpSpPr>
        <p:sp>
          <p:nvSpPr>
            <p:cNvPr id="30" name="矩形 29"/>
            <p:cNvSpPr/>
            <p:nvPr/>
          </p:nvSpPr>
          <p:spPr>
            <a:xfrm>
              <a:off x="5868145" y="3448476"/>
              <a:ext cx="2455656" cy="830997"/>
            </a:xfrm>
            <a:prstGeom prst="rect">
              <a:avLst/>
            </a:prstGeom>
          </p:spPr>
          <p:txBody>
            <a:bodyPr wrap="square">
              <a:spAutoFit/>
            </a:bodyPr>
            <a:lstStyle/>
            <a:p>
              <a:r>
                <a:rPr lang="zh-CN" altLang="en-US" sz="1200" b="1" dirty="0">
                  <a:solidFill>
                    <a:srgbClr val="360406"/>
                  </a:solidFill>
                  <a:latin typeface="+mj-ea"/>
                  <a:ea typeface="+mj-ea"/>
                </a:rPr>
                <a:t>要</a:t>
              </a:r>
              <a:r>
                <a:rPr lang="zh-CN" altLang="en-US" sz="900" dirty="0">
                  <a:solidFill>
                    <a:srgbClr val="360406"/>
                  </a:solidFill>
                  <a:latin typeface="+mj-ea"/>
                  <a:ea typeface="+mj-ea"/>
                </a:rPr>
                <a:t>深刻理解党章增写党的建设总体要求新内容和关于党员、党的基层组织、党的干部新要求的重大意义，深入领会各项新内容新要求的科学内涵，坚持用党章指导和规范党的建设各项工作，全面提高党的建设科学化</a:t>
              </a:r>
            </a:p>
          </p:txBody>
        </p:sp>
        <p:sp>
          <p:nvSpPr>
            <p:cNvPr id="43" name="矩形 42"/>
            <p:cNvSpPr/>
            <p:nvPr/>
          </p:nvSpPr>
          <p:spPr>
            <a:xfrm>
              <a:off x="5292080" y="3300831"/>
              <a:ext cx="3168352" cy="1080120"/>
            </a:xfrm>
            <a:prstGeom prst="rect">
              <a:avLst/>
            </a:prstGeom>
            <a:noFill/>
            <a:ln w="12700">
              <a:solidFill>
                <a:srgbClr val="9B0D1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mj-ea"/>
                <a:ea typeface="+mj-ea"/>
              </a:endParaRPr>
            </a:p>
          </p:txBody>
        </p:sp>
        <p:sp>
          <p:nvSpPr>
            <p:cNvPr id="40" name="椭圆 39"/>
            <p:cNvSpPr/>
            <p:nvPr/>
          </p:nvSpPr>
          <p:spPr>
            <a:xfrm>
              <a:off x="4752020" y="3282829"/>
              <a:ext cx="1116124" cy="1116124"/>
            </a:xfrm>
            <a:prstGeom prst="ellipse">
              <a:avLst/>
            </a:prstGeom>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4000">
                  <a:solidFill>
                    <a:srgbClr val="FFF2CC"/>
                  </a:solidFill>
                  <a:latin typeface="+mj-ea"/>
                  <a:ea typeface="+mj-ea"/>
                </a:rPr>
                <a:t>4</a:t>
              </a:r>
              <a:endParaRPr lang="zh-CN" altLang="en-US" sz="4000">
                <a:solidFill>
                  <a:srgbClr val="FFF2CC"/>
                </a:solidFill>
                <a:latin typeface="+mj-ea"/>
                <a:ea typeface="+mj-ea"/>
              </a:endParaRPr>
            </a:p>
          </p:txBody>
        </p:sp>
      </p:grp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par>
                          <p:cTn id="10" fill="hold">
                            <p:stCondLst>
                              <p:cond delay="500"/>
                            </p:stCondLst>
                            <p:childTnLst>
                              <p:par>
                                <p:cTn id="11" presetID="2" presetClass="entr" presetSubtype="4"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par>
                          <p:cTn id="15" fill="hold">
                            <p:stCondLst>
                              <p:cond delay="1000"/>
                            </p:stCondLst>
                            <p:childTnLst>
                              <p:par>
                                <p:cTn id="16" presetID="2" presetClass="entr" presetSubtype="4"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ppt_x"/>
                                          </p:val>
                                        </p:tav>
                                        <p:tav tm="100000">
                                          <p:val>
                                            <p:strVal val="#ppt_x"/>
                                          </p:val>
                                        </p:tav>
                                      </p:tavLst>
                                    </p:anim>
                                    <p:anim calcmode="lin" valueType="num">
                                      <p:cBhvr additive="base">
                                        <p:cTn id="2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任意多边形 3"/>
          <p:cNvSpPr/>
          <p:nvPr/>
        </p:nvSpPr>
        <p:spPr>
          <a:xfrm>
            <a:off x="-152400" y="2449505"/>
            <a:ext cx="9842500" cy="998046"/>
          </a:xfrm>
          <a:custGeom>
            <a:avLst/>
            <a:gdLst>
              <a:gd name="connsiteX0" fmla="*/ 0 w 9842500"/>
              <a:gd name="connsiteY0" fmla="*/ 636595 h 998046"/>
              <a:gd name="connsiteX1" fmla="*/ 1612900 w 9842500"/>
              <a:gd name="connsiteY1" fmla="*/ 280995 h 998046"/>
              <a:gd name="connsiteX2" fmla="*/ 3238500 w 9842500"/>
              <a:gd name="connsiteY2" fmla="*/ 992195 h 998046"/>
              <a:gd name="connsiteX3" fmla="*/ 4838700 w 9842500"/>
              <a:gd name="connsiteY3" fmla="*/ 585795 h 998046"/>
              <a:gd name="connsiteX4" fmla="*/ 6388100 w 9842500"/>
              <a:gd name="connsiteY4" fmla="*/ 1595 h 998046"/>
              <a:gd name="connsiteX5" fmla="*/ 7975600 w 9842500"/>
              <a:gd name="connsiteY5" fmla="*/ 776295 h 998046"/>
              <a:gd name="connsiteX6" fmla="*/ 9842500 w 9842500"/>
              <a:gd name="connsiteY6" fmla="*/ 687395 h 998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42500" h="998046">
                <a:moveTo>
                  <a:pt x="0" y="636595"/>
                </a:moveTo>
                <a:cubicBezTo>
                  <a:pt x="536575" y="429161"/>
                  <a:pt x="1073150" y="221728"/>
                  <a:pt x="1612900" y="280995"/>
                </a:cubicBezTo>
                <a:cubicBezTo>
                  <a:pt x="2152650" y="340262"/>
                  <a:pt x="2700867" y="941395"/>
                  <a:pt x="3238500" y="992195"/>
                </a:cubicBezTo>
                <a:cubicBezTo>
                  <a:pt x="3776133" y="1042995"/>
                  <a:pt x="4313767" y="750895"/>
                  <a:pt x="4838700" y="585795"/>
                </a:cubicBezTo>
                <a:cubicBezTo>
                  <a:pt x="5363633" y="420695"/>
                  <a:pt x="5865283" y="-30155"/>
                  <a:pt x="6388100" y="1595"/>
                </a:cubicBezTo>
                <a:cubicBezTo>
                  <a:pt x="6910917" y="33345"/>
                  <a:pt x="7399867" y="661995"/>
                  <a:pt x="7975600" y="776295"/>
                </a:cubicBezTo>
                <a:cubicBezTo>
                  <a:pt x="8551333" y="890595"/>
                  <a:pt x="9425517" y="831328"/>
                  <a:pt x="9842500" y="687395"/>
                </a:cubicBezTo>
              </a:path>
            </a:pathLst>
          </a:custGeom>
          <a:noFill/>
          <a:ln w="19050">
            <a:solidFill>
              <a:srgbClr val="9B0D1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占位符 2"/>
          <p:cNvSpPr>
            <a:spLocks noGrp="1"/>
          </p:cNvSpPr>
          <p:nvPr>
            <p:ph type="body" sz="quarter" idx="4294967295"/>
          </p:nvPr>
        </p:nvSpPr>
        <p:spPr>
          <a:xfrm>
            <a:off x="755576" y="292863"/>
            <a:ext cx="8388424" cy="584775"/>
          </a:xfrm>
          <a:prstGeom prst="rect">
            <a:avLst/>
          </a:prstGeom>
          <a:noFill/>
          <a:effectLst/>
        </p:spPr>
        <p:txBody>
          <a:bodyPr wrap="square" rtlCol="0">
            <a:spAutoFit/>
          </a:bodyPr>
          <a:lstStyle/>
          <a:p>
            <a:pPr marL="0" indent="0">
              <a:buNone/>
            </a:pPr>
            <a:r>
              <a:rPr lang="zh-CN" altLang="en-US" dirty="0">
                <a:gradFill>
                  <a:gsLst>
                    <a:gs pos="60000">
                      <a:srgbClr val="FCCE5A"/>
                    </a:gs>
                    <a:gs pos="30000">
                      <a:schemeClr val="bg1"/>
                    </a:gs>
                    <a:gs pos="87000">
                      <a:schemeClr val="bg1"/>
                    </a:gs>
                  </a:gsLst>
                  <a:lin ang="5400000" scaled="1"/>
                </a:gradFill>
                <a:effectLst>
                  <a:outerShdw blurRad="50800" dist="50800" dir="5400000" algn="ctr" rotWithShape="0">
                    <a:srgbClr val="800000"/>
                  </a:outerShdw>
                </a:effectLst>
                <a:latin typeface="+mj-ea"/>
                <a:ea typeface="+mj-ea"/>
                <a:cs typeface="+mn-ea"/>
                <a:sym typeface="+mn-lt"/>
              </a:rPr>
              <a:t>学习党章要做到五个结合</a:t>
            </a:r>
          </a:p>
        </p:txBody>
      </p:sp>
      <p:grpSp>
        <p:nvGrpSpPr>
          <p:cNvPr id="5" name="组合 4"/>
          <p:cNvGrpSpPr/>
          <p:nvPr/>
        </p:nvGrpSpPr>
        <p:grpSpPr>
          <a:xfrm>
            <a:off x="755576" y="2283718"/>
            <a:ext cx="1224136" cy="1839109"/>
            <a:chOff x="755576" y="2283718"/>
            <a:chExt cx="1224136" cy="1839109"/>
          </a:xfrm>
        </p:grpSpPr>
        <p:sp>
          <p:nvSpPr>
            <p:cNvPr id="41" name="矩形 40"/>
            <p:cNvSpPr/>
            <p:nvPr/>
          </p:nvSpPr>
          <p:spPr>
            <a:xfrm>
              <a:off x="755576" y="3291830"/>
              <a:ext cx="1224136" cy="830997"/>
            </a:xfrm>
            <a:prstGeom prst="rect">
              <a:avLst/>
            </a:prstGeom>
            <a:ln>
              <a:noFill/>
            </a:ln>
          </p:spPr>
          <p:txBody>
            <a:bodyPr wrap="square">
              <a:spAutoFit/>
            </a:bodyPr>
            <a:lstStyle/>
            <a:p>
              <a:pPr algn="just"/>
              <a:r>
                <a:rPr lang="zh-CN" altLang="en-US" sz="1200" dirty="0">
                  <a:solidFill>
                    <a:srgbClr val="360406"/>
                  </a:solidFill>
                  <a:latin typeface="+mj-ea"/>
                  <a:ea typeface="+mj-ea"/>
                  <a:cs typeface="+mn-ea"/>
                  <a:sym typeface="+mn-lt"/>
                </a:rPr>
                <a:t>要把学习党章同学习</a:t>
              </a:r>
              <a:r>
                <a:rPr lang="zh-CN" altLang="en-US" sz="1200" b="1" dirty="0">
                  <a:solidFill>
                    <a:schemeClr val="accent1"/>
                  </a:solidFill>
                  <a:latin typeface="+mj-ea"/>
                  <a:ea typeface="+mj-ea"/>
                  <a:cs typeface="+mn-ea"/>
                  <a:sym typeface="+mn-lt"/>
                </a:rPr>
                <a:t>党的十八大精神</a:t>
              </a:r>
              <a:r>
                <a:rPr lang="zh-CN" altLang="en-US" sz="1200" dirty="0">
                  <a:solidFill>
                    <a:srgbClr val="360406"/>
                  </a:solidFill>
                  <a:latin typeface="+mj-ea"/>
                  <a:ea typeface="+mj-ea"/>
                  <a:cs typeface="+mn-ea"/>
                  <a:sym typeface="+mn-lt"/>
                </a:rPr>
                <a:t>紧密结合起来；</a:t>
              </a:r>
            </a:p>
          </p:txBody>
        </p:sp>
        <p:sp>
          <p:nvSpPr>
            <p:cNvPr id="2" name="椭圆 1"/>
            <p:cNvSpPr/>
            <p:nvPr/>
          </p:nvSpPr>
          <p:spPr>
            <a:xfrm>
              <a:off x="971600" y="2283718"/>
              <a:ext cx="936104" cy="936104"/>
            </a:xfrm>
            <a:prstGeom prst="ellipse">
              <a:avLst/>
            </a:prstGeom>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3600">
                  <a:solidFill>
                    <a:srgbClr val="FFF2CC"/>
                  </a:solidFill>
                  <a:latin typeface="+mj-ea"/>
                  <a:ea typeface="+mj-ea"/>
                </a:rPr>
                <a:t>1</a:t>
              </a:r>
              <a:endParaRPr lang="zh-CN" altLang="en-US" sz="3600">
                <a:solidFill>
                  <a:srgbClr val="FFF2CC"/>
                </a:solidFill>
                <a:latin typeface="+mj-ea"/>
                <a:ea typeface="+mj-ea"/>
              </a:endParaRPr>
            </a:p>
          </p:txBody>
        </p:sp>
      </p:grpSp>
      <p:grpSp>
        <p:nvGrpSpPr>
          <p:cNvPr id="6" name="组合 5"/>
          <p:cNvGrpSpPr/>
          <p:nvPr/>
        </p:nvGrpSpPr>
        <p:grpSpPr>
          <a:xfrm>
            <a:off x="2483768" y="1923678"/>
            <a:ext cx="1224136" cy="1944216"/>
            <a:chOff x="2483768" y="1923678"/>
            <a:chExt cx="1224136" cy="1944216"/>
          </a:xfrm>
        </p:grpSpPr>
        <p:sp>
          <p:nvSpPr>
            <p:cNvPr id="65" name="矩形 64"/>
            <p:cNvSpPr/>
            <p:nvPr/>
          </p:nvSpPr>
          <p:spPr>
            <a:xfrm>
              <a:off x="2483768" y="1923678"/>
              <a:ext cx="1224136" cy="830997"/>
            </a:xfrm>
            <a:prstGeom prst="rect">
              <a:avLst/>
            </a:prstGeom>
            <a:ln>
              <a:noFill/>
            </a:ln>
          </p:spPr>
          <p:txBody>
            <a:bodyPr wrap="square">
              <a:spAutoFit/>
            </a:bodyPr>
            <a:lstStyle/>
            <a:p>
              <a:pPr algn="just"/>
              <a:r>
                <a:rPr lang="zh-CN" altLang="en-US" sz="1200" dirty="0">
                  <a:solidFill>
                    <a:srgbClr val="360406"/>
                  </a:solidFill>
                  <a:latin typeface="+mj-ea"/>
                  <a:ea typeface="+mj-ea"/>
                  <a:cs typeface="+mn-ea"/>
                  <a:sym typeface="+mn-lt"/>
                </a:rPr>
                <a:t>同学习</a:t>
              </a:r>
              <a:r>
                <a:rPr lang="zh-CN" altLang="en-US" sz="1200" b="1" dirty="0">
                  <a:solidFill>
                    <a:schemeClr val="accent1"/>
                  </a:solidFill>
                  <a:latin typeface="+mj-ea"/>
                  <a:ea typeface="+mj-ea"/>
                  <a:cs typeface="+mn-ea"/>
                  <a:sym typeface="+mn-lt"/>
                </a:rPr>
                <a:t>中国特色社会主义理论体系</a:t>
              </a:r>
              <a:r>
                <a:rPr lang="zh-CN" altLang="en-US" sz="1200" dirty="0">
                  <a:solidFill>
                    <a:srgbClr val="360406"/>
                  </a:solidFill>
                  <a:latin typeface="+mj-ea"/>
                  <a:ea typeface="+mj-ea"/>
                  <a:cs typeface="+mn-ea"/>
                  <a:sym typeface="+mn-lt"/>
                </a:rPr>
                <a:t>紧密结合起来；</a:t>
              </a:r>
            </a:p>
          </p:txBody>
        </p:sp>
        <p:sp>
          <p:nvSpPr>
            <p:cNvPr id="31" name="椭圆 30"/>
            <p:cNvSpPr/>
            <p:nvPr/>
          </p:nvSpPr>
          <p:spPr>
            <a:xfrm>
              <a:off x="2555776" y="2931790"/>
              <a:ext cx="936104" cy="936104"/>
            </a:xfrm>
            <a:prstGeom prst="ellipse">
              <a:avLst/>
            </a:prstGeom>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3600">
                  <a:solidFill>
                    <a:srgbClr val="FFF2CC"/>
                  </a:solidFill>
                  <a:latin typeface="+mj-ea"/>
                  <a:ea typeface="+mj-ea"/>
                </a:rPr>
                <a:t>2</a:t>
              </a:r>
              <a:endParaRPr lang="zh-CN" altLang="en-US" sz="3600">
                <a:solidFill>
                  <a:srgbClr val="FFF2CC"/>
                </a:solidFill>
                <a:latin typeface="+mj-ea"/>
                <a:ea typeface="+mj-ea"/>
              </a:endParaRPr>
            </a:p>
          </p:txBody>
        </p:sp>
      </p:grpSp>
      <p:grpSp>
        <p:nvGrpSpPr>
          <p:cNvPr id="7" name="组合 6"/>
          <p:cNvGrpSpPr/>
          <p:nvPr/>
        </p:nvGrpSpPr>
        <p:grpSpPr>
          <a:xfrm>
            <a:off x="3995936" y="2571750"/>
            <a:ext cx="1224136" cy="1839109"/>
            <a:chOff x="3995936" y="2571750"/>
            <a:chExt cx="1224136" cy="1839109"/>
          </a:xfrm>
        </p:grpSpPr>
        <p:sp>
          <p:nvSpPr>
            <p:cNvPr id="68" name="矩形 67"/>
            <p:cNvSpPr/>
            <p:nvPr/>
          </p:nvSpPr>
          <p:spPr>
            <a:xfrm>
              <a:off x="3995936" y="3579862"/>
              <a:ext cx="1224136" cy="830997"/>
            </a:xfrm>
            <a:prstGeom prst="rect">
              <a:avLst/>
            </a:prstGeom>
            <a:ln>
              <a:noFill/>
            </a:ln>
          </p:spPr>
          <p:txBody>
            <a:bodyPr wrap="square">
              <a:spAutoFit/>
            </a:bodyPr>
            <a:lstStyle/>
            <a:p>
              <a:pPr algn="just"/>
              <a:r>
                <a:rPr lang="zh-CN" altLang="en-US" sz="1200" dirty="0">
                  <a:solidFill>
                    <a:srgbClr val="360406"/>
                  </a:solidFill>
                  <a:latin typeface="+mj-ea"/>
                  <a:ea typeface="+mj-ea"/>
                  <a:cs typeface="+mn-ea"/>
                  <a:sym typeface="+mn-lt"/>
                </a:rPr>
                <a:t>要把学习</a:t>
              </a:r>
              <a:r>
                <a:rPr lang="zh-CN" altLang="en-US" sz="1200" b="1" dirty="0">
                  <a:solidFill>
                    <a:schemeClr val="accent1"/>
                  </a:solidFill>
                  <a:latin typeface="+mj-ea"/>
                  <a:ea typeface="+mj-ea"/>
                  <a:cs typeface="+mn-ea"/>
                  <a:sym typeface="+mn-lt"/>
                </a:rPr>
                <a:t>党章的基本知识和领会精神实质</a:t>
              </a:r>
              <a:r>
                <a:rPr lang="zh-CN" altLang="en-US" sz="1200" dirty="0">
                  <a:solidFill>
                    <a:srgbClr val="360406"/>
                  </a:solidFill>
                  <a:latin typeface="+mj-ea"/>
                  <a:ea typeface="+mj-ea"/>
                  <a:cs typeface="+mn-ea"/>
                  <a:sym typeface="+mn-lt"/>
                </a:rPr>
                <a:t>结合起来；</a:t>
              </a:r>
            </a:p>
          </p:txBody>
        </p:sp>
        <p:sp>
          <p:nvSpPr>
            <p:cNvPr id="32" name="椭圆 31"/>
            <p:cNvSpPr/>
            <p:nvPr/>
          </p:nvSpPr>
          <p:spPr>
            <a:xfrm>
              <a:off x="4139952" y="2571750"/>
              <a:ext cx="936104" cy="936104"/>
            </a:xfrm>
            <a:prstGeom prst="ellipse">
              <a:avLst/>
            </a:prstGeom>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3600">
                  <a:solidFill>
                    <a:srgbClr val="FFF2CC"/>
                  </a:solidFill>
                  <a:latin typeface="+mj-ea"/>
                  <a:ea typeface="+mj-ea"/>
                </a:rPr>
                <a:t>3</a:t>
              </a:r>
              <a:endParaRPr lang="zh-CN" altLang="en-US" sz="3600">
                <a:solidFill>
                  <a:srgbClr val="FFF2CC"/>
                </a:solidFill>
                <a:latin typeface="+mj-ea"/>
                <a:ea typeface="+mj-ea"/>
              </a:endParaRPr>
            </a:p>
          </p:txBody>
        </p:sp>
      </p:grpSp>
      <p:grpSp>
        <p:nvGrpSpPr>
          <p:cNvPr id="8" name="组合 7"/>
          <p:cNvGrpSpPr/>
          <p:nvPr/>
        </p:nvGrpSpPr>
        <p:grpSpPr>
          <a:xfrm>
            <a:off x="5580112" y="1995686"/>
            <a:ext cx="1224136" cy="1726451"/>
            <a:chOff x="5580112" y="1995686"/>
            <a:chExt cx="1224136" cy="1726451"/>
          </a:xfrm>
        </p:grpSpPr>
        <p:sp>
          <p:nvSpPr>
            <p:cNvPr id="71" name="矩形 70"/>
            <p:cNvSpPr/>
            <p:nvPr/>
          </p:nvSpPr>
          <p:spPr>
            <a:xfrm>
              <a:off x="5580112" y="3075806"/>
              <a:ext cx="1224136" cy="646331"/>
            </a:xfrm>
            <a:prstGeom prst="rect">
              <a:avLst/>
            </a:prstGeom>
            <a:ln>
              <a:noFill/>
            </a:ln>
          </p:spPr>
          <p:txBody>
            <a:bodyPr wrap="square">
              <a:spAutoFit/>
            </a:bodyPr>
            <a:lstStyle/>
            <a:p>
              <a:pPr algn="just"/>
              <a:r>
                <a:rPr lang="zh-CN" altLang="en-US" sz="1200" dirty="0">
                  <a:solidFill>
                    <a:srgbClr val="360406"/>
                  </a:solidFill>
                  <a:latin typeface="+mj-ea"/>
                  <a:ea typeface="+mj-ea"/>
                  <a:cs typeface="+mn-ea"/>
                  <a:sym typeface="+mn-lt"/>
                </a:rPr>
                <a:t>要把学习</a:t>
              </a:r>
              <a:r>
                <a:rPr lang="zh-CN" altLang="en-US" sz="1200" b="1" dirty="0">
                  <a:solidFill>
                    <a:schemeClr val="accent1"/>
                  </a:solidFill>
                  <a:latin typeface="+mj-ea"/>
                  <a:ea typeface="+mj-ea"/>
                  <a:cs typeface="+mn-ea"/>
                  <a:sym typeface="+mn-lt"/>
                </a:rPr>
                <a:t>党章和学习其他党内法规</a:t>
              </a:r>
              <a:r>
                <a:rPr lang="zh-CN" altLang="en-US" sz="1200" dirty="0">
                  <a:solidFill>
                    <a:srgbClr val="360406"/>
                  </a:solidFill>
                  <a:latin typeface="+mj-ea"/>
                  <a:ea typeface="+mj-ea"/>
                  <a:cs typeface="+mn-ea"/>
                  <a:sym typeface="+mn-lt"/>
                </a:rPr>
                <a:t>相结合；</a:t>
              </a:r>
            </a:p>
          </p:txBody>
        </p:sp>
        <p:sp>
          <p:nvSpPr>
            <p:cNvPr id="33" name="椭圆 32"/>
            <p:cNvSpPr/>
            <p:nvPr/>
          </p:nvSpPr>
          <p:spPr>
            <a:xfrm>
              <a:off x="5724128" y="1995686"/>
              <a:ext cx="936104" cy="936104"/>
            </a:xfrm>
            <a:prstGeom prst="ellipse">
              <a:avLst/>
            </a:prstGeom>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3600">
                  <a:solidFill>
                    <a:srgbClr val="FFF2CC"/>
                  </a:solidFill>
                  <a:latin typeface="+mj-ea"/>
                  <a:ea typeface="+mj-ea"/>
                </a:rPr>
                <a:t>4</a:t>
              </a:r>
              <a:endParaRPr lang="zh-CN" altLang="en-US" sz="3600">
                <a:solidFill>
                  <a:srgbClr val="FFF2CC"/>
                </a:solidFill>
                <a:latin typeface="+mj-ea"/>
                <a:ea typeface="+mj-ea"/>
              </a:endParaRPr>
            </a:p>
          </p:txBody>
        </p:sp>
      </p:grpSp>
      <p:grpSp>
        <p:nvGrpSpPr>
          <p:cNvPr id="9" name="组合 8"/>
          <p:cNvGrpSpPr/>
          <p:nvPr/>
        </p:nvGrpSpPr>
        <p:grpSpPr>
          <a:xfrm>
            <a:off x="7236296" y="1923678"/>
            <a:ext cx="1224136" cy="1728192"/>
            <a:chOff x="7236296" y="1923678"/>
            <a:chExt cx="1224136" cy="1728192"/>
          </a:xfrm>
        </p:grpSpPr>
        <p:sp>
          <p:nvSpPr>
            <p:cNvPr id="74" name="矩形 73"/>
            <p:cNvSpPr/>
            <p:nvPr/>
          </p:nvSpPr>
          <p:spPr>
            <a:xfrm>
              <a:off x="7236296" y="1923678"/>
              <a:ext cx="1224136" cy="646331"/>
            </a:xfrm>
            <a:prstGeom prst="rect">
              <a:avLst/>
            </a:prstGeom>
            <a:ln>
              <a:noFill/>
            </a:ln>
          </p:spPr>
          <p:txBody>
            <a:bodyPr wrap="square">
              <a:spAutoFit/>
            </a:bodyPr>
            <a:lstStyle/>
            <a:p>
              <a:pPr algn="just"/>
              <a:r>
                <a:rPr lang="zh-CN" altLang="en-US" sz="1200" dirty="0">
                  <a:solidFill>
                    <a:srgbClr val="360406"/>
                  </a:solidFill>
                  <a:latin typeface="+mj-ea"/>
                  <a:ea typeface="+mj-ea"/>
                  <a:cs typeface="+mn-ea"/>
                  <a:sym typeface="+mn-lt"/>
                </a:rPr>
                <a:t>要把学习</a:t>
              </a:r>
              <a:r>
                <a:rPr lang="zh-CN" altLang="en-US" sz="1200" b="1" dirty="0">
                  <a:solidFill>
                    <a:schemeClr val="accent1"/>
                  </a:solidFill>
                  <a:latin typeface="+mj-ea"/>
                  <a:ea typeface="+mj-ea"/>
                  <a:cs typeface="+mn-ea"/>
                  <a:sym typeface="+mn-lt"/>
                </a:rPr>
                <a:t>贯彻党章和工作实际</a:t>
              </a:r>
              <a:r>
                <a:rPr lang="zh-CN" altLang="en-US" sz="1200" dirty="0">
                  <a:solidFill>
                    <a:srgbClr val="360406"/>
                  </a:solidFill>
                  <a:latin typeface="+mj-ea"/>
                  <a:ea typeface="+mj-ea"/>
                  <a:cs typeface="+mn-ea"/>
                  <a:sym typeface="+mn-lt"/>
                </a:rPr>
                <a:t>相结合。</a:t>
              </a:r>
            </a:p>
          </p:txBody>
        </p:sp>
        <p:sp>
          <p:nvSpPr>
            <p:cNvPr id="34" name="椭圆 33"/>
            <p:cNvSpPr/>
            <p:nvPr/>
          </p:nvSpPr>
          <p:spPr>
            <a:xfrm>
              <a:off x="7308304" y="2715766"/>
              <a:ext cx="936104" cy="936104"/>
            </a:xfrm>
            <a:prstGeom prst="ellipse">
              <a:avLst/>
            </a:prstGeom>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3600">
                  <a:solidFill>
                    <a:srgbClr val="FFF2CC"/>
                  </a:solidFill>
                  <a:latin typeface="+mj-ea"/>
                  <a:ea typeface="+mj-ea"/>
                </a:rPr>
                <a:t>5</a:t>
              </a:r>
              <a:endParaRPr lang="zh-CN" altLang="en-US" sz="3600">
                <a:solidFill>
                  <a:srgbClr val="FFF2CC"/>
                </a:solidFill>
                <a:latin typeface="+mj-ea"/>
                <a:ea typeface="+mj-ea"/>
              </a:endParaRPr>
            </a:p>
          </p:txBody>
        </p:sp>
      </p:grp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500"/>
                                        <p:tgtEl>
                                          <p:spTgt spid="4"/>
                                        </p:tgtEl>
                                      </p:cBhvr>
                                    </p:animEffect>
                                  </p:childTnLst>
                                </p:cTn>
                              </p:par>
                              <p:par>
                                <p:cTn id="14" presetID="10"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par>
                          <p:cTn id="25" fill="hold">
                            <p:stCondLst>
                              <p:cond delay="2000"/>
                            </p:stCondLst>
                            <p:childTnLst>
                              <p:par>
                                <p:cTn id="26" presetID="10" presetClass="entr" presetSubtype="0"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childTnLst>
                          </p:cTn>
                        </p:par>
                        <p:par>
                          <p:cTn id="29" fill="hold">
                            <p:stCondLst>
                              <p:cond delay="2500"/>
                            </p:stCondLst>
                            <p:childTnLst>
                              <p:par>
                                <p:cTn id="30" presetID="10" presetClass="entr" presetSubtype="0"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任意多边形 56"/>
          <p:cNvSpPr/>
          <p:nvPr/>
        </p:nvSpPr>
        <p:spPr>
          <a:xfrm>
            <a:off x="-900608" y="2139702"/>
            <a:ext cx="11017224" cy="3096343"/>
          </a:xfrm>
          <a:custGeom>
            <a:avLst/>
            <a:gdLst>
              <a:gd name="connsiteX0" fmla="*/ 3133387 w 6266774"/>
              <a:gd name="connsiteY0" fmla="*/ 0 h 1347614"/>
              <a:gd name="connsiteX1" fmla="*/ 6188428 w 6266774"/>
              <a:gd name="connsiteY1" fmla="*/ 1265440 h 1347614"/>
              <a:gd name="connsiteX2" fmla="*/ 6266774 w 6266774"/>
              <a:gd name="connsiteY2" fmla="*/ 1347614 h 1347614"/>
              <a:gd name="connsiteX3" fmla="*/ 0 w 6266774"/>
              <a:gd name="connsiteY3" fmla="*/ 1347614 h 1347614"/>
              <a:gd name="connsiteX4" fmla="*/ 78347 w 6266774"/>
              <a:gd name="connsiteY4" fmla="*/ 1265440 h 1347614"/>
              <a:gd name="connsiteX5" fmla="*/ 3133387 w 6266774"/>
              <a:gd name="connsiteY5" fmla="*/ 0 h 1347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66774" h="1347614">
                <a:moveTo>
                  <a:pt x="3133387" y="0"/>
                </a:moveTo>
                <a:cubicBezTo>
                  <a:pt x="4326455" y="0"/>
                  <a:pt x="5406575" y="483587"/>
                  <a:pt x="6188428" y="1265440"/>
                </a:cubicBezTo>
                <a:lnTo>
                  <a:pt x="6266774" y="1347614"/>
                </a:lnTo>
                <a:lnTo>
                  <a:pt x="0" y="1347614"/>
                </a:lnTo>
                <a:lnTo>
                  <a:pt x="78347" y="1265440"/>
                </a:lnTo>
                <a:cubicBezTo>
                  <a:pt x="860200" y="483587"/>
                  <a:pt x="1940320" y="0"/>
                  <a:pt x="3133387" y="0"/>
                </a:cubicBezTo>
                <a:close/>
              </a:path>
            </a:pathLst>
          </a:custGeom>
          <a:noFill/>
          <a:ln w="19050">
            <a:solidFill>
              <a:srgbClr val="9B0D1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mj-ea"/>
              <a:ea typeface="+mj-ea"/>
            </a:endParaRPr>
          </a:p>
        </p:txBody>
      </p:sp>
      <p:sp>
        <p:nvSpPr>
          <p:cNvPr id="3" name="文本占位符 2"/>
          <p:cNvSpPr>
            <a:spLocks noGrp="1"/>
          </p:cNvSpPr>
          <p:nvPr>
            <p:ph type="body" sz="quarter" idx="4294967295"/>
          </p:nvPr>
        </p:nvSpPr>
        <p:spPr>
          <a:xfrm>
            <a:off x="755576" y="292863"/>
            <a:ext cx="8388424" cy="584775"/>
          </a:xfrm>
          <a:prstGeom prst="rect">
            <a:avLst/>
          </a:prstGeom>
          <a:noFill/>
          <a:effectLst/>
        </p:spPr>
        <p:txBody>
          <a:bodyPr wrap="square" rtlCol="0">
            <a:spAutoFit/>
          </a:bodyPr>
          <a:lstStyle/>
          <a:p>
            <a:pPr marL="0" indent="0">
              <a:buNone/>
            </a:pPr>
            <a:r>
              <a:rPr lang="zh-CN" altLang="en-US" dirty="0">
                <a:gradFill>
                  <a:gsLst>
                    <a:gs pos="60000">
                      <a:srgbClr val="FCCE5A"/>
                    </a:gs>
                    <a:gs pos="30000">
                      <a:schemeClr val="bg1"/>
                    </a:gs>
                    <a:gs pos="87000">
                      <a:schemeClr val="bg1"/>
                    </a:gs>
                  </a:gsLst>
                  <a:lin ang="5400000" scaled="1"/>
                </a:gradFill>
                <a:effectLst>
                  <a:outerShdw blurRad="50800" dist="50800" dir="5400000" algn="ctr" rotWithShape="0">
                    <a:srgbClr val="800000"/>
                  </a:outerShdw>
                </a:effectLst>
                <a:latin typeface="+mj-ea"/>
                <a:ea typeface="+mj-ea"/>
                <a:cs typeface="+mn-ea"/>
                <a:sym typeface="+mn-lt"/>
              </a:rPr>
              <a:t>学习党章要加强五个修养</a:t>
            </a:r>
          </a:p>
        </p:txBody>
      </p:sp>
      <p:grpSp>
        <p:nvGrpSpPr>
          <p:cNvPr id="2" name="组合 1"/>
          <p:cNvGrpSpPr/>
          <p:nvPr/>
        </p:nvGrpSpPr>
        <p:grpSpPr>
          <a:xfrm>
            <a:off x="1438613" y="3795886"/>
            <a:ext cx="6266774" cy="1347614"/>
            <a:chOff x="1438613" y="3795886"/>
            <a:chExt cx="6266774" cy="1347614"/>
          </a:xfrm>
        </p:grpSpPr>
        <p:sp>
          <p:nvSpPr>
            <p:cNvPr id="56" name="任意多边形 55"/>
            <p:cNvSpPr/>
            <p:nvPr/>
          </p:nvSpPr>
          <p:spPr>
            <a:xfrm>
              <a:off x="1438613" y="3795886"/>
              <a:ext cx="6266774" cy="1347614"/>
            </a:xfrm>
            <a:custGeom>
              <a:avLst/>
              <a:gdLst>
                <a:gd name="connsiteX0" fmla="*/ 3133387 w 6266774"/>
                <a:gd name="connsiteY0" fmla="*/ 0 h 1347614"/>
                <a:gd name="connsiteX1" fmla="*/ 6188428 w 6266774"/>
                <a:gd name="connsiteY1" fmla="*/ 1265440 h 1347614"/>
                <a:gd name="connsiteX2" fmla="*/ 6266774 w 6266774"/>
                <a:gd name="connsiteY2" fmla="*/ 1347614 h 1347614"/>
                <a:gd name="connsiteX3" fmla="*/ 0 w 6266774"/>
                <a:gd name="connsiteY3" fmla="*/ 1347614 h 1347614"/>
                <a:gd name="connsiteX4" fmla="*/ 78347 w 6266774"/>
                <a:gd name="connsiteY4" fmla="*/ 1265440 h 1347614"/>
                <a:gd name="connsiteX5" fmla="*/ 3133387 w 6266774"/>
                <a:gd name="connsiteY5" fmla="*/ 0 h 1347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66774" h="1347614">
                  <a:moveTo>
                    <a:pt x="3133387" y="0"/>
                  </a:moveTo>
                  <a:cubicBezTo>
                    <a:pt x="4326455" y="0"/>
                    <a:pt x="5406575" y="483587"/>
                    <a:pt x="6188428" y="1265440"/>
                  </a:cubicBezTo>
                  <a:lnTo>
                    <a:pt x="6266774" y="1347614"/>
                  </a:lnTo>
                  <a:lnTo>
                    <a:pt x="0" y="1347614"/>
                  </a:lnTo>
                  <a:lnTo>
                    <a:pt x="78347" y="1265440"/>
                  </a:lnTo>
                  <a:cubicBezTo>
                    <a:pt x="860200" y="483587"/>
                    <a:pt x="1940320" y="0"/>
                    <a:pt x="3133387" y="0"/>
                  </a:cubicBezTo>
                  <a:close/>
                </a:path>
              </a:pathLst>
            </a:custGeom>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mj-ea"/>
                <a:ea typeface="+mj-ea"/>
              </a:endParaRPr>
            </a:p>
          </p:txBody>
        </p:sp>
        <p:sp>
          <p:nvSpPr>
            <p:cNvPr id="11" name="矩形 10"/>
            <p:cNvSpPr/>
            <p:nvPr/>
          </p:nvSpPr>
          <p:spPr>
            <a:xfrm>
              <a:off x="1979712" y="4299942"/>
              <a:ext cx="5184576" cy="553998"/>
            </a:xfrm>
            <a:prstGeom prst="rect">
              <a:avLst/>
            </a:prstGeom>
          </p:spPr>
          <p:txBody>
            <a:bodyPr wrap="square">
              <a:spAutoFit/>
            </a:bodyPr>
            <a:lstStyle/>
            <a:p>
              <a:pPr algn="ctr"/>
              <a:r>
                <a:rPr lang="zh-CN" altLang="en-US" sz="3000" b="1">
                  <a:solidFill>
                    <a:srgbClr val="FFF2CC"/>
                  </a:solidFill>
                </a:rPr>
                <a:t>加强五个修养</a:t>
              </a:r>
            </a:p>
          </p:txBody>
        </p:sp>
      </p:grpSp>
      <p:grpSp>
        <p:nvGrpSpPr>
          <p:cNvPr id="16" name="组合 15"/>
          <p:cNvGrpSpPr/>
          <p:nvPr/>
        </p:nvGrpSpPr>
        <p:grpSpPr>
          <a:xfrm>
            <a:off x="539552" y="2571750"/>
            <a:ext cx="1656184" cy="1922730"/>
            <a:chOff x="539552" y="1923678"/>
            <a:chExt cx="1656184" cy="1922730"/>
          </a:xfrm>
        </p:grpSpPr>
        <p:sp>
          <p:nvSpPr>
            <p:cNvPr id="6" name="矩形 5"/>
            <p:cNvSpPr/>
            <p:nvPr/>
          </p:nvSpPr>
          <p:spPr>
            <a:xfrm>
              <a:off x="539552" y="3507854"/>
              <a:ext cx="1656184" cy="338554"/>
            </a:xfrm>
            <a:prstGeom prst="rect">
              <a:avLst/>
            </a:prstGeom>
            <a:noFill/>
            <a:ln>
              <a:noFill/>
            </a:ln>
            <a:effectLst/>
          </p:spPr>
          <p:txBody>
            <a:bodyPr wrap="square" anchor="ctr" anchorCtr="0">
              <a:spAutoFit/>
            </a:bodyPr>
            <a:lstStyle/>
            <a:p>
              <a:pPr algn="ctr"/>
              <a:r>
                <a:rPr lang="zh-CN" altLang="en-US" sz="1600" dirty="0">
                  <a:solidFill>
                    <a:srgbClr val="360406"/>
                  </a:solidFill>
                  <a:latin typeface="+mj-ea"/>
                  <a:ea typeface="+mj-ea"/>
                </a:rPr>
                <a:t>加强</a:t>
              </a:r>
              <a:r>
                <a:rPr lang="zh-CN" altLang="en-US" sz="1600" b="1" dirty="0">
                  <a:solidFill>
                    <a:schemeClr val="accent1"/>
                  </a:solidFill>
                  <a:latin typeface="+mj-ea"/>
                  <a:ea typeface="+mj-ea"/>
                </a:rPr>
                <a:t>理论</a:t>
              </a:r>
              <a:r>
                <a:rPr lang="zh-CN" altLang="en-US" sz="1600" dirty="0">
                  <a:solidFill>
                    <a:srgbClr val="360406"/>
                  </a:solidFill>
                  <a:latin typeface="+mj-ea"/>
                  <a:ea typeface="+mj-ea"/>
                </a:rPr>
                <a:t>修养</a:t>
              </a:r>
            </a:p>
          </p:txBody>
        </p:sp>
        <p:grpSp>
          <p:nvGrpSpPr>
            <p:cNvPr id="15" name="组合 14"/>
            <p:cNvGrpSpPr/>
            <p:nvPr/>
          </p:nvGrpSpPr>
          <p:grpSpPr>
            <a:xfrm>
              <a:off x="892355" y="1923678"/>
              <a:ext cx="1008112" cy="1519406"/>
              <a:chOff x="892355" y="1988448"/>
              <a:chExt cx="1008112" cy="1519406"/>
            </a:xfrm>
          </p:grpSpPr>
          <p:sp>
            <p:nvSpPr>
              <p:cNvPr id="12" name="泪滴形 11"/>
              <p:cNvSpPr/>
              <p:nvPr/>
            </p:nvSpPr>
            <p:spPr>
              <a:xfrm rot="8100000">
                <a:off x="892355" y="1988448"/>
                <a:ext cx="1008112" cy="1008112"/>
              </a:xfrm>
              <a:prstGeom prst="teardrop">
                <a:avLst/>
              </a:prstGeom>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mj-ea"/>
                  <a:ea typeface="+mj-ea"/>
                </a:endParaRPr>
              </a:p>
            </p:txBody>
          </p:sp>
          <p:sp>
            <p:nvSpPr>
              <p:cNvPr id="13" name="椭圆 12"/>
              <p:cNvSpPr/>
              <p:nvPr/>
            </p:nvSpPr>
            <p:spPr>
              <a:xfrm>
                <a:off x="1259632" y="3219822"/>
                <a:ext cx="288032" cy="288032"/>
              </a:xfrm>
              <a:prstGeom prst="ellipse">
                <a:avLst/>
              </a:prstGeom>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mj-ea"/>
                  <a:ea typeface="+mj-ea"/>
                </a:endParaRPr>
              </a:p>
            </p:txBody>
          </p:sp>
          <p:sp>
            <p:nvSpPr>
              <p:cNvPr id="14" name="文本框 13"/>
              <p:cNvSpPr txBox="1"/>
              <p:nvPr/>
            </p:nvSpPr>
            <p:spPr>
              <a:xfrm>
                <a:off x="1168237" y="2243708"/>
                <a:ext cx="455574" cy="646331"/>
              </a:xfrm>
              <a:prstGeom prst="rect">
                <a:avLst/>
              </a:prstGeom>
              <a:noFill/>
            </p:spPr>
            <p:txBody>
              <a:bodyPr wrap="none" rtlCol="0">
                <a:spAutoFit/>
              </a:bodyPr>
              <a:lstStyle/>
              <a:p>
                <a:pPr algn="ctr"/>
                <a:r>
                  <a:rPr lang="en-US" altLang="zh-CN" sz="3600">
                    <a:solidFill>
                      <a:srgbClr val="FFF2CC"/>
                    </a:solidFill>
                    <a:latin typeface="+mj-ea"/>
                    <a:ea typeface="+mj-ea"/>
                  </a:rPr>
                  <a:t>1</a:t>
                </a:r>
                <a:endParaRPr lang="zh-CN" altLang="en-US" sz="3600">
                  <a:solidFill>
                    <a:srgbClr val="FFF2CC"/>
                  </a:solidFill>
                  <a:latin typeface="+mj-ea"/>
                  <a:ea typeface="+mj-ea"/>
                </a:endParaRPr>
              </a:p>
            </p:txBody>
          </p:sp>
        </p:grpSp>
      </p:grpSp>
      <p:grpSp>
        <p:nvGrpSpPr>
          <p:cNvPr id="18" name="组合 17"/>
          <p:cNvGrpSpPr/>
          <p:nvPr/>
        </p:nvGrpSpPr>
        <p:grpSpPr>
          <a:xfrm>
            <a:off x="2123728" y="1851670"/>
            <a:ext cx="1656184" cy="1922730"/>
            <a:chOff x="2123728" y="1923678"/>
            <a:chExt cx="1656184" cy="1922730"/>
          </a:xfrm>
        </p:grpSpPr>
        <p:sp>
          <p:nvSpPr>
            <p:cNvPr id="19" name="矩形 18"/>
            <p:cNvSpPr/>
            <p:nvPr/>
          </p:nvSpPr>
          <p:spPr>
            <a:xfrm>
              <a:off x="2123728" y="3507854"/>
              <a:ext cx="1656184" cy="338554"/>
            </a:xfrm>
            <a:prstGeom prst="rect">
              <a:avLst/>
            </a:prstGeom>
            <a:noFill/>
            <a:ln>
              <a:noFill/>
            </a:ln>
            <a:effectLst/>
          </p:spPr>
          <p:txBody>
            <a:bodyPr wrap="square" anchor="ctr" anchorCtr="0">
              <a:spAutoFit/>
            </a:bodyPr>
            <a:lstStyle/>
            <a:p>
              <a:pPr algn="ctr"/>
              <a:r>
                <a:rPr lang="zh-CN" altLang="en-US" sz="1600" dirty="0">
                  <a:solidFill>
                    <a:srgbClr val="360406"/>
                  </a:solidFill>
                  <a:latin typeface="+mj-ea"/>
                  <a:ea typeface="+mj-ea"/>
                </a:rPr>
                <a:t>加强</a:t>
              </a:r>
              <a:r>
                <a:rPr lang="zh-CN" altLang="en-US" sz="1600" b="1" dirty="0">
                  <a:solidFill>
                    <a:schemeClr val="accent1"/>
                  </a:solidFill>
                  <a:latin typeface="+mj-ea"/>
                  <a:ea typeface="+mj-ea"/>
                </a:rPr>
                <a:t>政治</a:t>
              </a:r>
              <a:r>
                <a:rPr lang="zh-CN" altLang="en-US" sz="1600" dirty="0">
                  <a:solidFill>
                    <a:srgbClr val="360406"/>
                  </a:solidFill>
                  <a:latin typeface="+mj-ea"/>
                  <a:ea typeface="+mj-ea"/>
                </a:rPr>
                <a:t>修养</a:t>
              </a:r>
            </a:p>
          </p:txBody>
        </p:sp>
        <p:grpSp>
          <p:nvGrpSpPr>
            <p:cNvPr id="35" name="组合 34"/>
            <p:cNvGrpSpPr/>
            <p:nvPr/>
          </p:nvGrpSpPr>
          <p:grpSpPr>
            <a:xfrm>
              <a:off x="2460338" y="1923678"/>
              <a:ext cx="1008112" cy="1519406"/>
              <a:chOff x="892355" y="1988448"/>
              <a:chExt cx="1008112" cy="1519406"/>
            </a:xfrm>
          </p:grpSpPr>
          <p:sp>
            <p:nvSpPr>
              <p:cNvPr id="36" name="泪滴形 35"/>
              <p:cNvSpPr/>
              <p:nvPr/>
            </p:nvSpPr>
            <p:spPr>
              <a:xfrm rot="8100000">
                <a:off x="892355" y="1988448"/>
                <a:ext cx="1008112" cy="1008112"/>
              </a:xfrm>
              <a:prstGeom prst="teardrop">
                <a:avLst/>
              </a:prstGeom>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mj-ea"/>
                  <a:ea typeface="+mj-ea"/>
                </a:endParaRPr>
              </a:p>
            </p:txBody>
          </p:sp>
          <p:sp>
            <p:nvSpPr>
              <p:cNvPr id="37" name="椭圆 36"/>
              <p:cNvSpPr/>
              <p:nvPr/>
            </p:nvSpPr>
            <p:spPr>
              <a:xfrm>
                <a:off x="1259632" y="3219822"/>
                <a:ext cx="288032" cy="288032"/>
              </a:xfrm>
              <a:prstGeom prst="ellipse">
                <a:avLst/>
              </a:prstGeom>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mj-ea"/>
                  <a:ea typeface="+mj-ea"/>
                </a:endParaRPr>
              </a:p>
            </p:txBody>
          </p:sp>
          <p:sp>
            <p:nvSpPr>
              <p:cNvPr id="38" name="文本框 37"/>
              <p:cNvSpPr txBox="1"/>
              <p:nvPr/>
            </p:nvSpPr>
            <p:spPr>
              <a:xfrm>
                <a:off x="1168237" y="2243708"/>
                <a:ext cx="455574" cy="646331"/>
              </a:xfrm>
              <a:prstGeom prst="rect">
                <a:avLst/>
              </a:prstGeom>
              <a:noFill/>
            </p:spPr>
            <p:txBody>
              <a:bodyPr wrap="none" rtlCol="0">
                <a:spAutoFit/>
              </a:bodyPr>
              <a:lstStyle/>
              <a:p>
                <a:pPr algn="ctr"/>
                <a:r>
                  <a:rPr lang="en-US" altLang="zh-CN" sz="3600">
                    <a:solidFill>
                      <a:srgbClr val="FFF2CC"/>
                    </a:solidFill>
                    <a:latin typeface="+mj-ea"/>
                    <a:ea typeface="+mj-ea"/>
                  </a:rPr>
                  <a:t>2</a:t>
                </a:r>
                <a:endParaRPr lang="zh-CN" altLang="en-US" sz="3600">
                  <a:solidFill>
                    <a:srgbClr val="FFF2CC"/>
                  </a:solidFill>
                  <a:latin typeface="+mj-ea"/>
                  <a:ea typeface="+mj-ea"/>
                </a:endParaRPr>
              </a:p>
            </p:txBody>
          </p:sp>
        </p:grpSp>
      </p:grpSp>
      <p:grpSp>
        <p:nvGrpSpPr>
          <p:cNvPr id="51" name="组合 50"/>
          <p:cNvGrpSpPr/>
          <p:nvPr/>
        </p:nvGrpSpPr>
        <p:grpSpPr>
          <a:xfrm>
            <a:off x="3707904" y="1491630"/>
            <a:ext cx="1656184" cy="1922730"/>
            <a:chOff x="3707904" y="1923678"/>
            <a:chExt cx="1656184" cy="1922730"/>
          </a:xfrm>
        </p:grpSpPr>
        <p:sp>
          <p:nvSpPr>
            <p:cNvPr id="20" name="矩形 19"/>
            <p:cNvSpPr/>
            <p:nvPr/>
          </p:nvSpPr>
          <p:spPr>
            <a:xfrm>
              <a:off x="3707904" y="3507854"/>
              <a:ext cx="1656184" cy="338554"/>
            </a:xfrm>
            <a:prstGeom prst="rect">
              <a:avLst/>
            </a:prstGeom>
            <a:noFill/>
            <a:ln>
              <a:noFill/>
            </a:ln>
            <a:effectLst/>
          </p:spPr>
          <p:txBody>
            <a:bodyPr wrap="square" anchor="ctr" anchorCtr="0">
              <a:spAutoFit/>
            </a:bodyPr>
            <a:lstStyle/>
            <a:p>
              <a:pPr algn="ctr"/>
              <a:r>
                <a:rPr lang="zh-CN" altLang="en-US" sz="1600" dirty="0">
                  <a:solidFill>
                    <a:srgbClr val="360406"/>
                  </a:solidFill>
                  <a:latin typeface="+mj-ea"/>
                  <a:ea typeface="+mj-ea"/>
                </a:rPr>
                <a:t>加强</a:t>
              </a:r>
              <a:r>
                <a:rPr lang="zh-CN" altLang="en-US" sz="1600" b="1" dirty="0">
                  <a:solidFill>
                    <a:schemeClr val="accent1"/>
                  </a:solidFill>
                  <a:latin typeface="+mj-ea"/>
                  <a:ea typeface="+mj-ea"/>
                </a:rPr>
                <a:t>道德</a:t>
              </a:r>
              <a:r>
                <a:rPr lang="zh-CN" altLang="en-US" sz="1600" dirty="0">
                  <a:solidFill>
                    <a:srgbClr val="360406"/>
                  </a:solidFill>
                  <a:latin typeface="+mj-ea"/>
                  <a:ea typeface="+mj-ea"/>
                </a:rPr>
                <a:t>修养</a:t>
              </a:r>
            </a:p>
          </p:txBody>
        </p:sp>
        <p:grpSp>
          <p:nvGrpSpPr>
            <p:cNvPr id="39" name="组合 38"/>
            <p:cNvGrpSpPr/>
            <p:nvPr/>
          </p:nvGrpSpPr>
          <p:grpSpPr>
            <a:xfrm>
              <a:off x="4028321" y="1923678"/>
              <a:ext cx="1008112" cy="1519406"/>
              <a:chOff x="892355" y="1988448"/>
              <a:chExt cx="1008112" cy="1519406"/>
            </a:xfrm>
          </p:grpSpPr>
          <p:sp>
            <p:nvSpPr>
              <p:cNvPr id="40" name="泪滴形 39"/>
              <p:cNvSpPr/>
              <p:nvPr/>
            </p:nvSpPr>
            <p:spPr>
              <a:xfrm rot="8100000">
                <a:off x="892355" y="1988448"/>
                <a:ext cx="1008112" cy="1008112"/>
              </a:xfrm>
              <a:prstGeom prst="teardrop">
                <a:avLst/>
              </a:prstGeom>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mj-ea"/>
                  <a:ea typeface="+mj-ea"/>
                </a:endParaRPr>
              </a:p>
            </p:txBody>
          </p:sp>
          <p:sp>
            <p:nvSpPr>
              <p:cNvPr id="41" name="椭圆 40"/>
              <p:cNvSpPr/>
              <p:nvPr/>
            </p:nvSpPr>
            <p:spPr>
              <a:xfrm>
                <a:off x="1259632" y="3219822"/>
                <a:ext cx="288032" cy="288032"/>
              </a:xfrm>
              <a:prstGeom prst="ellipse">
                <a:avLst/>
              </a:prstGeom>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mj-ea"/>
                  <a:ea typeface="+mj-ea"/>
                </a:endParaRPr>
              </a:p>
            </p:txBody>
          </p:sp>
          <p:sp>
            <p:nvSpPr>
              <p:cNvPr id="42" name="文本框 41"/>
              <p:cNvSpPr txBox="1"/>
              <p:nvPr/>
            </p:nvSpPr>
            <p:spPr>
              <a:xfrm>
                <a:off x="1168237" y="2243708"/>
                <a:ext cx="455574" cy="646331"/>
              </a:xfrm>
              <a:prstGeom prst="rect">
                <a:avLst/>
              </a:prstGeom>
              <a:noFill/>
            </p:spPr>
            <p:txBody>
              <a:bodyPr wrap="none" rtlCol="0">
                <a:spAutoFit/>
              </a:bodyPr>
              <a:lstStyle/>
              <a:p>
                <a:pPr algn="ctr"/>
                <a:r>
                  <a:rPr lang="en-US" altLang="zh-CN" sz="3600">
                    <a:solidFill>
                      <a:srgbClr val="FFF2CC"/>
                    </a:solidFill>
                    <a:latin typeface="+mj-ea"/>
                    <a:ea typeface="+mj-ea"/>
                  </a:rPr>
                  <a:t>3</a:t>
                </a:r>
                <a:endParaRPr lang="zh-CN" altLang="en-US" sz="3600">
                  <a:solidFill>
                    <a:srgbClr val="FFF2CC"/>
                  </a:solidFill>
                  <a:latin typeface="+mj-ea"/>
                  <a:ea typeface="+mj-ea"/>
                </a:endParaRPr>
              </a:p>
            </p:txBody>
          </p:sp>
        </p:grpSp>
      </p:grpSp>
      <p:grpSp>
        <p:nvGrpSpPr>
          <p:cNvPr id="52" name="组合 51"/>
          <p:cNvGrpSpPr/>
          <p:nvPr/>
        </p:nvGrpSpPr>
        <p:grpSpPr>
          <a:xfrm>
            <a:off x="5292080" y="1851670"/>
            <a:ext cx="1656184" cy="1922730"/>
            <a:chOff x="5292080" y="1923678"/>
            <a:chExt cx="1656184" cy="1922730"/>
          </a:xfrm>
        </p:grpSpPr>
        <p:sp>
          <p:nvSpPr>
            <p:cNvPr id="21" name="矩形 20"/>
            <p:cNvSpPr/>
            <p:nvPr/>
          </p:nvSpPr>
          <p:spPr>
            <a:xfrm>
              <a:off x="5292080" y="3507854"/>
              <a:ext cx="1656184" cy="338554"/>
            </a:xfrm>
            <a:prstGeom prst="rect">
              <a:avLst/>
            </a:prstGeom>
            <a:noFill/>
            <a:ln>
              <a:noFill/>
            </a:ln>
            <a:effectLst/>
          </p:spPr>
          <p:txBody>
            <a:bodyPr wrap="square" anchor="ctr" anchorCtr="0">
              <a:spAutoFit/>
            </a:bodyPr>
            <a:lstStyle/>
            <a:p>
              <a:pPr algn="ctr"/>
              <a:r>
                <a:rPr lang="zh-CN" altLang="en-US" sz="1600" dirty="0">
                  <a:solidFill>
                    <a:srgbClr val="360406"/>
                  </a:solidFill>
                  <a:latin typeface="+mj-ea"/>
                  <a:ea typeface="+mj-ea"/>
                </a:rPr>
                <a:t>加强</a:t>
              </a:r>
              <a:r>
                <a:rPr lang="zh-CN" altLang="en-US" sz="1600" b="1" dirty="0">
                  <a:solidFill>
                    <a:schemeClr val="accent1"/>
                  </a:solidFill>
                  <a:latin typeface="+mj-ea"/>
                  <a:ea typeface="+mj-ea"/>
                </a:rPr>
                <a:t>纪律</a:t>
              </a:r>
              <a:r>
                <a:rPr lang="zh-CN" altLang="en-US" sz="1600" dirty="0">
                  <a:solidFill>
                    <a:srgbClr val="360406"/>
                  </a:solidFill>
                  <a:latin typeface="+mj-ea"/>
                  <a:ea typeface="+mj-ea"/>
                </a:rPr>
                <a:t>修养</a:t>
              </a:r>
            </a:p>
          </p:txBody>
        </p:sp>
        <p:grpSp>
          <p:nvGrpSpPr>
            <p:cNvPr id="43" name="组合 42"/>
            <p:cNvGrpSpPr/>
            <p:nvPr/>
          </p:nvGrpSpPr>
          <p:grpSpPr>
            <a:xfrm>
              <a:off x="5596304" y="1923678"/>
              <a:ext cx="1008112" cy="1519406"/>
              <a:chOff x="892355" y="1988448"/>
              <a:chExt cx="1008112" cy="1519406"/>
            </a:xfrm>
          </p:grpSpPr>
          <p:sp>
            <p:nvSpPr>
              <p:cNvPr id="44" name="泪滴形 43"/>
              <p:cNvSpPr/>
              <p:nvPr/>
            </p:nvSpPr>
            <p:spPr>
              <a:xfrm rot="8100000">
                <a:off x="892355" y="1988448"/>
                <a:ext cx="1008112" cy="1008112"/>
              </a:xfrm>
              <a:prstGeom prst="teardrop">
                <a:avLst/>
              </a:prstGeom>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mj-ea"/>
                  <a:ea typeface="+mj-ea"/>
                </a:endParaRPr>
              </a:p>
            </p:txBody>
          </p:sp>
          <p:sp>
            <p:nvSpPr>
              <p:cNvPr id="45" name="椭圆 44"/>
              <p:cNvSpPr/>
              <p:nvPr/>
            </p:nvSpPr>
            <p:spPr>
              <a:xfrm>
                <a:off x="1259632" y="3219822"/>
                <a:ext cx="288032" cy="288032"/>
              </a:xfrm>
              <a:prstGeom prst="ellipse">
                <a:avLst/>
              </a:prstGeom>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mj-ea"/>
                  <a:ea typeface="+mj-ea"/>
                </a:endParaRPr>
              </a:p>
            </p:txBody>
          </p:sp>
          <p:sp>
            <p:nvSpPr>
              <p:cNvPr id="46" name="文本框 45"/>
              <p:cNvSpPr txBox="1"/>
              <p:nvPr/>
            </p:nvSpPr>
            <p:spPr>
              <a:xfrm>
                <a:off x="1168237" y="2243708"/>
                <a:ext cx="455574" cy="646331"/>
              </a:xfrm>
              <a:prstGeom prst="rect">
                <a:avLst/>
              </a:prstGeom>
              <a:noFill/>
            </p:spPr>
            <p:txBody>
              <a:bodyPr wrap="none" rtlCol="0">
                <a:spAutoFit/>
              </a:bodyPr>
              <a:lstStyle/>
              <a:p>
                <a:pPr algn="ctr"/>
                <a:r>
                  <a:rPr lang="en-US" altLang="zh-CN" sz="3600">
                    <a:solidFill>
                      <a:srgbClr val="FFF2CC"/>
                    </a:solidFill>
                    <a:latin typeface="+mj-ea"/>
                    <a:ea typeface="+mj-ea"/>
                  </a:rPr>
                  <a:t>4</a:t>
                </a:r>
                <a:endParaRPr lang="zh-CN" altLang="en-US" sz="3600">
                  <a:solidFill>
                    <a:srgbClr val="FFF2CC"/>
                  </a:solidFill>
                  <a:latin typeface="+mj-ea"/>
                  <a:ea typeface="+mj-ea"/>
                </a:endParaRPr>
              </a:p>
            </p:txBody>
          </p:sp>
        </p:grpSp>
      </p:grpSp>
      <p:grpSp>
        <p:nvGrpSpPr>
          <p:cNvPr id="53" name="组合 52"/>
          <p:cNvGrpSpPr/>
          <p:nvPr/>
        </p:nvGrpSpPr>
        <p:grpSpPr>
          <a:xfrm>
            <a:off x="6948264" y="2571750"/>
            <a:ext cx="1656184" cy="1922730"/>
            <a:chOff x="6948264" y="1923678"/>
            <a:chExt cx="1656184" cy="1922730"/>
          </a:xfrm>
        </p:grpSpPr>
        <p:sp>
          <p:nvSpPr>
            <p:cNvPr id="30" name="矩形 29"/>
            <p:cNvSpPr/>
            <p:nvPr/>
          </p:nvSpPr>
          <p:spPr>
            <a:xfrm>
              <a:off x="6948264" y="3507854"/>
              <a:ext cx="1656184" cy="338554"/>
            </a:xfrm>
            <a:prstGeom prst="rect">
              <a:avLst/>
            </a:prstGeom>
            <a:noFill/>
            <a:ln>
              <a:noFill/>
            </a:ln>
            <a:effectLst/>
          </p:spPr>
          <p:txBody>
            <a:bodyPr wrap="square" anchor="ctr" anchorCtr="0">
              <a:spAutoFit/>
            </a:bodyPr>
            <a:lstStyle/>
            <a:p>
              <a:pPr algn="ctr"/>
              <a:r>
                <a:rPr lang="zh-CN" altLang="en-US" sz="1600" dirty="0">
                  <a:solidFill>
                    <a:srgbClr val="360406"/>
                  </a:solidFill>
                  <a:latin typeface="+mj-ea"/>
                  <a:ea typeface="+mj-ea"/>
                </a:rPr>
                <a:t>加强</a:t>
              </a:r>
              <a:r>
                <a:rPr lang="zh-CN" altLang="en-US" sz="1600" b="1" dirty="0">
                  <a:solidFill>
                    <a:schemeClr val="accent1"/>
                  </a:solidFill>
                  <a:latin typeface="+mj-ea"/>
                  <a:ea typeface="+mj-ea"/>
                </a:rPr>
                <a:t>作风</a:t>
              </a:r>
              <a:r>
                <a:rPr lang="zh-CN" altLang="en-US" sz="1600" dirty="0">
                  <a:solidFill>
                    <a:srgbClr val="360406"/>
                  </a:solidFill>
                  <a:latin typeface="+mj-ea"/>
                  <a:ea typeface="+mj-ea"/>
                </a:rPr>
                <a:t>修养</a:t>
              </a:r>
            </a:p>
          </p:txBody>
        </p:sp>
        <p:grpSp>
          <p:nvGrpSpPr>
            <p:cNvPr id="47" name="组合 46"/>
            <p:cNvGrpSpPr/>
            <p:nvPr/>
          </p:nvGrpSpPr>
          <p:grpSpPr>
            <a:xfrm>
              <a:off x="7236296" y="1923678"/>
              <a:ext cx="1008112" cy="1519406"/>
              <a:chOff x="892355" y="1988448"/>
              <a:chExt cx="1008112" cy="1519406"/>
            </a:xfrm>
          </p:grpSpPr>
          <p:sp>
            <p:nvSpPr>
              <p:cNvPr id="48" name="泪滴形 47"/>
              <p:cNvSpPr/>
              <p:nvPr/>
            </p:nvSpPr>
            <p:spPr>
              <a:xfrm rot="8100000">
                <a:off x="892355" y="1988448"/>
                <a:ext cx="1008112" cy="1008112"/>
              </a:xfrm>
              <a:prstGeom prst="teardrop">
                <a:avLst/>
              </a:prstGeom>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mj-ea"/>
                  <a:ea typeface="+mj-ea"/>
                </a:endParaRPr>
              </a:p>
            </p:txBody>
          </p:sp>
          <p:sp>
            <p:nvSpPr>
              <p:cNvPr id="49" name="椭圆 48"/>
              <p:cNvSpPr/>
              <p:nvPr/>
            </p:nvSpPr>
            <p:spPr>
              <a:xfrm>
                <a:off x="1259632" y="3219822"/>
                <a:ext cx="288032" cy="288032"/>
              </a:xfrm>
              <a:prstGeom prst="ellipse">
                <a:avLst/>
              </a:prstGeom>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mj-ea"/>
                  <a:ea typeface="+mj-ea"/>
                </a:endParaRPr>
              </a:p>
            </p:txBody>
          </p:sp>
          <p:sp>
            <p:nvSpPr>
              <p:cNvPr id="50" name="文本框 49"/>
              <p:cNvSpPr txBox="1"/>
              <p:nvPr/>
            </p:nvSpPr>
            <p:spPr>
              <a:xfrm>
                <a:off x="1168237" y="2243708"/>
                <a:ext cx="455574" cy="646331"/>
              </a:xfrm>
              <a:prstGeom prst="rect">
                <a:avLst/>
              </a:prstGeom>
              <a:noFill/>
            </p:spPr>
            <p:txBody>
              <a:bodyPr wrap="none" rtlCol="0">
                <a:spAutoFit/>
              </a:bodyPr>
              <a:lstStyle/>
              <a:p>
                <a:pPr algn="ctr"/>
                <a:r>
                  <a:rPr lang="en-US" altLang="zh-CN" sz="3600">
                    <a:solidFill>
                      <a:srgbClr val="FFF2CC"/>
                    </a:solidFill>
                    <a:latin typeface="+mj-ea"/>
                    <a:ea typeface="+mj-ea"/>
                  </a:rPr>
                  <a:t>5</a:t>
                </a:r>
                <a:endParaRPr lang="zh-CN" altLang="en-US" sz="3600">
                  <a:solidFill>
                    <a:srgbClr val="FFF2CC"/>
                  </a:solidFill>
                  <a:latin typeface="+mj-ea"/>
                  <a:ea typeface="+mj-ea"/>
                </a:endParaRPr>
              </a:p>
            </p:txBody>
          </p:sp>
        </p:grpSp>
      </p:grp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par>
                          <p:cTn id="10" fill="hold">
                            <p:stCondLst>
                              <p:cond delay="500"/>
                            </p:stCondLst>
                            <p:childTnLst>
                              <p:par>
                                <p:cTn id="11" presetID="2" presetClass="entr" presetSubtype="4"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57"/>
                                        </p:tgtEl>
                                        <p:attrNameLst>
                                          <p:attrName>style.visibility</p:attrName>
                                        </p:attrNameLst>
                                      </p:cBhvr>
                                      <p:to>
                                        <p:strVal val="visible"/>
                                      </p:to>
                                    </p:set>
                                    <p:animEffect transition="in" filter="wipe(left)">
                                      <p:cBhvr>
                                        <p:cTn id="18" dur="750"/>
                                        <p:tgtEl>
                                          <p:spTgt spid="57"/>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750"/>
                                        <p:tgtEl>
                                          <p:spTgt spid="16"/>
                                        </p:tgtEl>
                                      </p:cBhvr>
                                    </p:animEffect>
                                    <p:anim calcmode="lin" valueType="num">
                                      <p:cBhvr>
                                        <p:cTn id="23" dur="750" fill="hold"/>
                                        <p:tgtEl>
                                          <p:spTgt spid="16"/>
                                        </p:tgtEl>
                                        <p:attrNameLst>
                                          <p:attrName>ppt_x</p:attrName>
                                        </p:attrNameLst>
                                      </p:cBhvr>
                                      <p:tavLst>
                                        <p:tav tm="0">
                                          <p:val>
                                            <p:strVal val="#ppt_x"/>
                                          </p:val>
                                        </p:tav>
                                        <p:tav tm="100000">
                                          <p:val>
                                            <p:strVal val="#ppt_x"/>
                                          </p:val>
                                        </p:tav>
                                      </p:tavLst>
                                    </p:anim>
                                    <p:anim calcmode="lin" valueType="num">
                                      <p:cBhvr>
                                        <p:cTn id="24" dur="750" fill="hold"/>
                                        <p:tgtEl>
                                          <p:spTgt spid="16"/>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42" presetClass="entr" presetSubtype="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750"/>
                                        <p:tgtEl>
                                          <p:spTgt spid="18"/>
                                        </p:tgtEl>
                                      </p:cBhvr>
                                    </p:animEffect>
                                    <p:anim calcmode="lin" valueType="num">
                                      <p:cBhvr>
                                        <p:cTn id="29" dur="750" fill="hold"/>
                                        <p:tgtEl>
                                          <p:spTgt spid="18"/>
                                        </p:tgtEl>
                                        <p:attrNameLst>
                                          <p:attrName>ppt_x</p:attrName>
                                        </p:attrNameLst>
                                      </p:cBhvr>
                                      <p:tavLst>
                                        <p:tav tm="0">
                                          <p:val>
                                            <p:strVal val="#ppt_x"/>
                                          </p:val>
                                        </p:tav>
                                        <p:tav tm="100000">
                                          <p:val>
                                            <p:strVal val="#ppt_x"/>
                                          </p:val>
                                        </p:tav>
                                      </p:tavLst>
                                    </p:anim>
                                    <p:anim calcmode="lin" valueType="num">
                                      <p:cBhvr>
                                        <p:cTn id="30" dur="750" fill="hold"/>
                                        <p:tgtEl>
                                          <p:spTgt spid="18"/>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42" presetClass="entr" presetSubtype="0" fill="hold" nodeType="afterEffect">
                                  <p:stCondLst>
                                    <p:cond delay="0"/>
                                  </p:stCondLst>
                                  <p:childTnLst>
                                    <p:set>
                                      <p:cBhvr>
                                        <p:cTn id="33" dur="1" fill="hold">
                                          <p:stCondLst>
                                            <p:cond delay="0"/>
                                          </p:stCondLst>
                                        </p:cTn>
                                        <p:tgtEl>
                                          <p:spTgt spid="51"/>
                                        </p:tgtEl>
                                        <p:attrNameLst>
                                          <p:attrName>style.visibility</p:attrName>
                                        </p:attrNameLst>
                                      </p:cBhvr>
                                      <p:to>
                                        <p:strVal val="visible"/>
                                      </p:to>
                                    </p:set>
                                    <p:animEffect transition="in" filter="fade">
                                      <p:cBhvr>
                                        <p:cTn id="34" dur="750"/>
                                        <p:tgtEl>
                                          <p:spTgt spid="51"/>
                                        </p:tgtEl>
                                      </p:cBhvr>
                                    </p:animEffect>
                                    <p:anim calcmode="lin" valueType="num">
                                      <p:cBhvr>
                                        <p:cTn id="35" dur="750" fill="hold"/>
                                        <p:tgtEl>
                                          <p:spTgt spid="51"/>
                                        </p:tgtEl>
                                        <p:attrNameLst>
                                          <p:attrName>ppt_x</p:attrName>
                                        </p:attrNameLst>
                                      </p:cBhvr>
                                      <p:tavLst>
                                        <p:tav tm="0">
                                          <p:val>
                                            <p:strVal val="#ppt_x"/>
                                          </p:val>
                                        </p:tav>
                                        <p:tav tm="100000">
                                          <p:val>
                                            <p:strVal val="#ppt_x"/>
                                          </p:val>
                                        </p:tav>
                                      </p:tavLst>
                                    </p:anim>
                                    <p:anim calcmode="lin" valueType="num">
                                      <p:cBhvr>
                                        <p:cTn id="36" dur="750" fill="hold"/>
                                        <p:tgtEl>
                                          <p:spTgt spid="51"/>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52"/>
                                        </p:tgtEl>
                                        <p:attrNameLst>
                                          <p:attrName>style.visibility</p:attrName>
                                        </p:attrNameLst>
                                      </p:cBhvr>
                                      <p:to>
                                        <p:strVal val="visible"/>
                                      </p:to>
                                    </p:set>
                                    <p:animEffect transition="in" filter="fade">
                                      <p:cBhvr>
                                        <p:cTn id="40" dur="750"/>
                                        <p:tgtEl>
                                          <p:spTgt spid="52"/>
                                        </p:tgtEl>
                                      </p:cBhvr>
                                    </p:animEffect>
                                    <p:anim calcmode="lin" valueType="num">
                                      <p:cBhvr>
                                        <p:cTn id="41" dur="750" fill="hold"/>
                                        <p:tgtEl>
                                          <p:spTgt spid="52"/>
                                        </p:tgtEl>
                                        <p:attrNameLst>
                                          <p:attrName>ppt_x</p:attrName>
                                        </p:attrNameLst>
                                      </p:cBhvr>
                                      <p:tavLst>
                                        <p:tav tm="0">
                                          <p:val>
                                            <p:strVal val="#ppt_x"/>
                                          </p:val>
                                        </p:tav>
                                        <p:tav tm="100000">
                                          <p:val>
                                            <p:strVal val="#ppt_x"/>
                                          </p:val>
                                        </p:tav>
                                      </p:tavLst>
                                    </p:anim>
                                    <p:anim calcmode="lin" valueType="num">
                                      <p:cBhvr>
                                        <p:cTn id="42" dur="750" fill="hold"/>
                                        <p:tgtEl>
                                          <p:spTgt spid="52"/>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42" presetClass="entr" presetSubtype="0" fill="hold" nodeType="afterEffect">
                                  <p:stCondLst>
                                    <p:cond delay="0"/>
                                  </p:stCondLst>
                                  <p:childTnLst>
                                    <p:set>
                                      <p:cBhvr>
                                        <p:cTn id="45" dur="1" fill="hold">
                                          <p:stCondLst>
                                            <p:cond delay="0"/>
                                          </p:stCondLst>
                                        </p:cTn>
                                        <p:tgtEl>
                                          <p:spTgt spid="53"/>
                                        </p:tgtEl>
                                        <p:attrNameLst>
                                          <p:attrName>style.visibility</p:attrName>
                                        </p:attrNameLst>
                                      </p:cBhvr>
                                      <p:to>
                                        <p:strVal val="visible"/>
                                      </p:to>
                                    </p:set>
                                    <p:animEffect transition="in" filter="fade">
                                      <p:cBhvr>
                                        <p:cTn id="46" dur="750"/>
                                        <p:tgtEl>
                                          <p:spTgt spid="53"/>
                                        </p:tgtEl>
                                      </p:cBhvr>
                                    </p:animEffect>
                                    <p:anim calcmode="lin" valueType="num">
                                      <p:cBhvr>
                                        <p:cTn id="47" dur="750" fill="hold"/>
                                        <p:tgtEl>
                                          <p:spTgt spid="53"/>
                                        </p:tgtEl>
                                        <p:attrNameLst>
                                          <p:attrName>ppt_x</p:attrName>
                                        </p:attrNameLst>
                                      </p:cBhvr>
                                      <p:tavLst>
                                        <p:tav tm="0">
                                          <p:val>
                                            <p:strVal val="#ppt_x"/>
                                          </p:val>
                                        </p:tav>
                                        <p:tav tm="100000">
                                          <p:val>
                                            <p:strVal val="#ppt_x"/>
                                          </p:val>
                                        </p:tav>
                                      </p:tavLst>
                                    </p:anim>
                                    <p:anim calcmode="lin" valueType="num">
                                      <p:cBhvr>
                                        <p:cTn id="48" dur="75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3" grpId="0" build="p"/>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4294967295"/>
          </p:nvPr>
        </p:nvSpPr>
        <p:spPr>
          <a:xfrm>
            <a:off x="755576" y="292863"/>
            <a:ext cx="8388424" cy="584775"/>
          </a:xfrm>
          <a:prstGeom prst="rect">
            <a:avLst/>
          </a:prstGeom>
          <a:noFill/>
          <a:effectLst/>
        </p:spPr>
        <p:txBody>
          <a:bodyPr wrap="square" rtlCol="0">
            <a:spAutoFit/>
          </a:bodyPr>
          <a:lstStyle/>
          <a:p>
            <a:pPr marL="0" indent="0">
              <a:buNone/>
            </a:pPr>
            <a:r>
              <a:rPr lang="zh-CN" altLang="en-US" dirty="0">
                <a:gradFill>
                  <a:gsLst>
                    <a:gs pos="60000">
                      <a:srgbClr val="FCCE5A"/>
                    </a:gs>
                    <a:gs pos="30000">
                      <a:schemeClr val="bg1"/>
                    </a:gs>
                    <a:gs pos="87000">
                      <a:schemeClr val="bg1"/>
                    </a:gs>
                  </a:gsLst>
                  <a:lin ang="5400000" scaled="1"/>
                </a:gradFill>
                <a:effectLst>
                  <a:outerShdw blurRad="50800" dist="50800" dir="5400000" algn="ctr" rotWithShape="0">
                    <a:srgbClr val="800000"/>
                  </a:outerShdw>
                </a:effectLst>
                <a:latin typeface="+mj-ea"/>
                <a:ea typeface="+mj-ea"/>
                <a:cs typeface="+mn-ea"/>
                <a:sym typeface="+mn-lt"/>
              </a:rPr>
              <a:t>要全面掌握党章基本内容</a:t>
            </a:r>
          </a:p>
        </p:txBody>
      </p:sp>
      <p:grpSp>
        <p:nvGrpSpPr>
          <p:cNvPr id="2" name="组合 1"/>
          <p:cNvGrpSpPr/>
          <p:nvPr/>
        </p:nvGrpSpPr>
        <p:grpSpPr>
          <a:xfrm>
            <a:off x="1511660" y="1923678"/>
            <a:ext cx="6624736" cy="2255515"/>
            <a:chOff x="1511660" y="1923678"/>
            <a:chExt cx="6624736" cy="2255515"/>
          </a:xfrm>
        </p:grpSpPr>
        <p:sp>
          <p:nvSpPr>
            <p:cNvPr id="10" name="矩形 9"/>
            <p:cNvSpPr/>
            <p:nvPr/>
          </p:nvSpPr>
          <p:spPr>
            <a:xfrm>
              <a:off x="1511660" y="3579862"/>
              <a:ext cx="6624736" cy="599331"/>
            </a:xfrm>
            <a:prstGeom prst="rect">
              <a:avLst/>
            </a:prstGeom>
          </p:spPr>
          <p:txBody>
            <a:bodyPr wrap="square">
              <a:spAutoFit/>
            </a:bodyPr>
            <a:lstStyle/>
            <a:p>
              <a:pPr algn="ctr">
                <a:lnSpc>
                  <a:spcPct val="120000"/>
                </a:lnSpc>
              </a:pPr>
              <a:r>
                <a:rPr lang="zh-CN" altLang="en-US" sz="3000" b="1" dirty="0">
                  <a:solidFill>
                    <a:schemeClr val="accent1"/>
                  </a:solidFill>
                  <a:latin typeface="+mj-ea"/>
                  <a:ea typeface="+mj-ea"/>
                </a:rPr>
                <a:t>全党同志都要全面了解和掌握</a:t>
              </a:r>
            </a:p>
          </p:txBody>
        </p:sp>
        <p:sp>
          <p:nvSpPr>
            <p:cNvPr id="4" name="矩形 3"/>
            <p:cNvSpPr/>
            <p:nvPr/>
          </p:nvSpPr>
          <p:spPr>
            <a:xfrm>
              <a:off x="1619672" y="1923678"/>
              <a:ext cx="6408712" cy="1274195"/>
            </a:xfrm>
            <a:prstGeom prst="rect">
              <a:avLst/>
            </a:prstGeom>
          </p:spPr>
          <p:txBody>
            <a:bodyPr wrap="square">
              <a:spAutoFit/>
            </a:bodyPr>
            <a:lstStyle/>
            <a:p>
              <a:pPr>
                <a:lnSpc>
                  <a:spcPct val="120000"/>
                </a:lnSpc>
              </a:pPr>
              <a:r>
                <a:rPr lang="zh-CN" altLang="en-US" sz="1600">
                  <a:solidFill>
                    <a:srgbClr val="360406"/>
                  </a:solidFill>
                  <a:latin typeface="+mj-ea"/>
                  <a:ea typeface="+mj-ea"/>
                </a:rPr>
                <a:t>党章对</a:t>
              </a:r>
              <a:r>
                <a:rPr lang="zh-CN" altLang="en-US" sz="1600" dirty="0">
                  <a:solidFill>
                    <a:srgbClr val="360406"/>
                  </a:solidFill>
                  <a:latin typeface="+mj-ea"/>
                  <a:ea typeface="+mj-ea"/>
                </a:rPr>
                <a:t>党的性质、宗旨、指导思想、奋斗纲领和重大方针政策作出了明确规定，对党员权利和义务作出了明确规定，对党的制度和各级党组织的行为规范作出了明确规定，对党的各级领导干部的基本条件作出了明确规定，对党的纪律作出了明确规定。</a:t>
              </a:r>
              <a:endParaRPr lang="en-US" altLang="zh-CN" sz="1600" dirty="0">
                <a:solidFill>
                  <a:srgbClr val="360406"/>
                </a:solidFill>
                <a:latin typeface="+mj-ea"/>
                <a:ea typeface="+mj-ea"/>
              </a:endParaRPr>
            </a:p>
          </p:txBody>
        </p:sp>
      </p:grpSp>
      <p:sp>
        <p:nvSpPr>
          <p:cNvPr id="17" name="双括号 16"/>
          <p:cNvSpPr/>
          <p:nvPr/>
        </p:nvSpPr>
        <p:spPr>
          <a:xfrm>
            <a:off x="1259632" y="1563638"/>
            <a:ext cx="6984776" cy="3024336"/>
          </a:xfrm>
          <a:prstGeom prst="bracketPair">
            <a:avLst>
              <a:gd name="adj" fmla="val 12142"/>
            </a:avLst>
          </a:prstGeom>
          <a:ln w="19050">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par>
                          <p:cTn id="10" fill="hold">
                            <p:stCondLst>
                              <p:cond delay="500"/>
                            </p:stCondLst>
                            <p:childTnLst>
                              <p:par>
                                <p:cTn id="11" presetID="17" presetClass="entr" presetSubtype="10" fill="hold" grpId="0" nodeType="after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p:cTn id="13" dur="500" fill="hold"/>
                                        <p:tgtEl>
                                          <p:spTgt spid="17"/>
                                        </p:tgtEl>
                                        <p:attrNameLst>
                                          <p:attrName>ppt_w</p:attrName>
                                        </p:attrNameLst>
                                      </p:cBhvr>
                                      <p:tavLst>
                                        <p:tav tm="0">
                                          <p:val>
                                            <p:fltVal val="0"/>
                                          </p:val>
                                        </p:tav>
                                        <p:tav tm="100000">
                                          <p:val>
                                            <p:strVal val="#ppt_w"/>
                                          </p:val>
                                        </p:tav>
                                      </p:tavLst>
                                    </p:anim>
                                    <p:anim calcmode="lin" valueType="num">
                                      <p:cBhvr>
                                        <p:cTn id="14" dur="500" fill="hold"/>
                                        <p:tgtEl>
                                          <p:spTgt spid="17"/>
                                        </p:tgtEl>
                                        <p:attrNameLst>
                                          <p:attrName>ppt_h</p:attrName>
                                        </p:attrNameLst>
                                      </p:cBhvr>
                                      <p:tavLst>
                                        <p:tav tm="0">
                                          <p:val>
                                            <p:strVal val="#ppt_h"/>
                                          </p:val>
                                        </p:tav>
                                        <p:tav tm="100000">
                                          <p:val>
                                            <p:strVal val="#ppt_h"/>
                                          </p:val>
                                        </p:tav>
                                      </p:tavLst>
                                    </p:anim>
                                  </p:childTnLst>
                                </p:cTn>
                              </p:par>
                            </p:childTnLst>
                          </p:cTn>
                        </p:par>
                        <p:par>
                          <p:cTn id="15" fill="hold">
                            <p:stCondLst>
                              <p:cond delay="1000"/>
                            </p:stCondLst>
                            <p:childTnLst>
                              <p:par>
                                <p:cTn id="16" presetID="22" presetClass="entr" presetSubtype="1"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up)">
                                      <p:cBhvr>
                                        <p:cTn id="18"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7"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4294967295"/>
          </p:nvPr>
        </p:nvSpPr>
        <p:spPr>
          <a:xfrm>
            <a:off x="755576" y="292863"/>
            <a:ext cx="8388424" cy="584775"/>
          </a:xfrm>
          <a:prstGeom prst="rect">
            <a:avLst/>
          </a:prstGeom>
          <a:noFill/>
          <a:effectLst/>
        </p:spPr>
        <p:txBody>
          <a:bodyPr wrap="square" rtlCol="0">
            <a:spAutoFit/>
          </a:bodyPr>
          <a:lstStyle/>
          <a:p>
            <a:pPr marL="0" indent="0">
              <a:buNone/>
            </a:pPr>
            <a:r>
              <a:rPr lang="zh-CN" altLang="en-US" dirty="0">
                <a:gradFill>
                  <a:gsLst>
                    <a:gs pos="60000">
                      <a:srgbClr val="FCCE5A"/>
                    </a:gs>
                    <a:gs pos="30000">
                      <a:schemeClr val="bg1"/>
                    </a:gs>
                    <a:gs pos="87000">
                      <a:schemeClr val="bg1"/>
                    </a:gs>
                  </a:gsLst>
                  <a:lin ang="5400000" scaled="1"/>
                </a:gradFill>
                <a:effectLst>
                  <a:outerShdw blurRad="50800" dist="50800" dir="5400000" algn="ctr" rotWithShape="0">
                    <a:srgbClr val="800000"/>
                  </a:outerShdw>
                </a:effectLst>
                <a:latin typeface="+mj-ea"/>
                <a:ea typeface="+mj-ea"/>
                <a:cs typeface="+mn-ea"/>
                <a:sym typeface="+mn-lt"/>
              </a:rPr>
              <a:t>要严格遵守党章各项规定</a:t>
            </a:r>
          </a:p>
        </p:txBody>
      </p:sp>
      <p:grpSp>
        <p:nvGrpSpPr>
          <p:cNvPr id="2" name="组合 1"/>
          <p:cNvGrpSpPr/>
          <p:nvPr/>
        </p:nvGrpSpPr>
        <p:grpSpPr>
          <a:xfrm>
            <a:off x="1691680" y="1779662"/>
            <a:ext cx="6120680" cy="2740072"/>
            <a:chOff x="1691680" y="1779662"/>
            <a:chExt cx="6120680" cy="2740072"/>
          </a:xfrm>
        </p:grpSpPr>
        <p:sp>
          <p:nvSpPr>
            <p:cNvPr id="10" name="矩形 9"/>
            <p:cNvSpPr/>
            <p:nvPr/>
          </p:nvSpPr>
          <p:spPr>
            <a:xfrm>
              <a:off x="1799692" y="3507854"/>
              <a:ext cx="5904656" cy="1011880"/>
            </a:xfrm>
            <a:prstGeom prst="rect">
              <a:avLst/>
            </a:prstGeom>
          </p:spPr>
          <p:txBody>
            <a:bodyPr wrap="square">
              <a:spAutoFit/>
            </a:bodyPr>
            <a:lstStyle/>
            <a:p>
              <a:pPr algn="ctr">
                <a:lnSpc>
                  <a:spcPct val="120000"/>
                </a:lnSpc>
              </a:pPr>
              <a:r>
                <a:rPr lang="zh-CN" altLang="en-US" sz="2600" b="1" dirty="0">
                  <a:solidFill>
                    <a:schemeClr val="accent1"/>
                  </a:solidFill>
                  <a:latin typeface="+mj-ea"/>
                  <a:ea typeface="+mj-ea"/>
                </a:rPr>
                <a:t>全党共同来维护</a:t>
              </a:r>
              <a:r>
                <a:rPr lang="en-US" altLang="zh-CN" sz="2600" b="1" dirty="0">
                  <a:solidFill>
                    <a:schemeClr val="accent1"/>
                  </a:solidFill>
                  <a:latin typeface="+mj-ea"/>
                  <a:ea typeface="+mj-ea"/>
                </a:rPr>
                <a:t>《</a:t>
              </a:r>
              <a:r>
                <a:rPr lang="zh-CN" altLang="en-US" sz="2600" b="1" dirty="0">
                  <a:solidFill>
                    <a:schemeClr val="accent1"/>
                  </a:solidFill>
                  <a:latin typeface="+mj-ea"/>
                  <a:ea typeface="+mj-ea"/>
                </a:rPr>
                <a:t>党章</a:t>
              </a:r>
              <a:r>
                <a:rPr lang="en-US" altLang="zh-CN" sz="2600" b="1" dirty="0">
                  <a:solidFill>
                    <a:schemeClr val="accent1"/>
                  </a:solidFill>
                  <a:latin typeface="+mj-ea"/>
                  <a:ea typeface="+mj-ea"/>
                </a:rPr>
                <a:t>》</a:t>
              </a:r>
            </a:p>
            <a:p>
              <a:pPr algn="ctr">
                <a:lnSpc>
                  <a:spcPct val="120000"/>
                </a:lnSpc>
              </a:pPr>
              <a:r>
                <a:rPr lang="zh-CN" altLang="en-US" sz="2600" b="1">
                  <a:solidFill>
                    <a:schemeClr val="accent1"/>
                  </a:solidFill>
                  <a:latin typeface="+mj-ea"/>
                  <a:ea typeface="+mj-ea"/>
                </a:rPr>
                <a:t>的</a:t>
              </a:r>
              <a:r>
                <a:rPr lang="zh-CN" altLang="en-US" sz="2600" b="1" dirty="0">
                  <a:solidFill>
                    <a:schemeClr val="accent1"/>
                  </a:solidFill>
                  <a:latin typeface="+mj-ea"/>
                  <a:ea typeface="+mj-ea"/>
                </a:rPr>
                <a:t>权威性和严肃性</a:t>
              </a:r>
            </a:p>
          </p:txBody>
        </p:sp>
        <p:sp>
          <p:nvSpPr>
            <p:cNvPr id="4" name="矩形 3"/>
            <p:cNvSpPr/>
            <p:nvPr/>
          </p:nvSpPr>
          <p:spPr>
            <a:xfrm>
              <a:off x="1691680" y="1779662"/>
              <a:ext cx="6120680" cy="1569660"/>
            </a:xfrm>
            <a:prstGeom prst="rect">
              <a:avLst/>
            </a:prstGeom>
          </p:spPr>
          <p:txBody>
            <a:bodyPr wrap="square">
              <a:spAutoFit/>
            </a:bodyPr>
            <a:lstStyle/>
            <a:p>
              <a:pPr>
                <a:lnSpc>
                  <a:spcPct val="120000"/>
                </a:lnSpc>
              </a:pPr>
              <a:r>
                <a:rPr lang="zh-CN" altLang="en-US" sz="1600" dirty="0">
                  <a:solidFill>
                    <a:srgbClr val="360406"/>
                  </a:solidFill>
                  <a:latin typeface="+mj-ea"/>
                  <a:ea typeface="+mj-ea"/>
                </a:rPr>
                <a:t>全党要牢固树立党章意识，真正把党章作为加强党性修养的根本标准，作为指导党的工作、党内活动、党的建设的根本依据，把党章各项规定落实到行动上。建立健全党内制度体系，要以党章为根本依据；判断各级党组织和党员、干部的表现，要以党章为基本标准；解决党内矛盾，要以党章为根本规则。</a:t>
              </a:r>
              <a:endParaRPr lang="en-US" altLang="zh-CN" sz="1600" dirty="0">
                <a:solidFill>
                  <a:srgbClr val="360406"/>
                </a:solidFill>
                <a:latin typeface="+mj-ea"/>
                <a:ea typeface="+mj-ea"/>
              </a:endParaRPr>
            </a:p>
          </p:txBody>
        </p:sp>
      </p:grpSp>
      <p:sp>
        <p:nvSpPr>
          <p:cNvPr id="16" name="双括号 15"/>
          <p:cNvSpPr/>
          <p:nvPr/>
        </p:nvSpPr>
        <p:spPr>
          <a:xfrm>
            <a:off x="1259632" y="1563638"/>
            <a:ext cx="6984776" cy="3168352"/>
          </a:xfrm>
          <a:prstGeom prst="bracketPair">
            <a:avLst>
              <a:gd name="adj" fmla="val 12142"/>
            </a:avLst>
          </a:prstGeom>
          <a:ln w="19050">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par>
                          <p:cTn id="10" fill="hold">
                            <p:stCondLst>
                              <p:cond delay="500"/>
                            </p:stCondLst>
                            <p:childTnLst>
                              <p:par>
                                <p:cTn id="11" presetID="17" presetClass="entr" presetSubtype="10" fill="hold" grpId="0" nodeType="after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p:cTn id="13" dur="500" fill="hold"/>
                                        <p:tgtEl>
                                          <p:spTgt spid="16"/>
                                        </p:tgtEl>
                                        <p:attrNameLst>
                                          <p:attrName>ppt_w</p:attrName>
                                        </p:attrNameLst>
                                      </p:cBhvr>
                                      <p:tavLst>
                                        <p:tav tm="0">
                                          <p:val>
                                            <p:fltVal val="0"/>
                                          </p:val>
                                        </p:tav>
                                        <p:tav tm="100000">
                                          <p:val>
                                            <p:strVal val="#ppt_w"/>
                                          </p:val>
                                        </p:tav>
                                      </p:tavLst>
                                    </p:anim>
                                    <p:anim calcmode="lin" valueType="num">
                                      <p:cBhvr>
                                        <p:cTn id="14" dur="500" fill="hold"/>
                                        <p:tgtEl>
                                          <p:spTgt spid="16"/>
                                        </p:tgtEl>
                                        <p:attrNameLst>
                                          <p:attrName>ppt_h</p:attrName>
                                        </p:attrNameLst>
                                      </p:cBhvr>
                                      <p:tavLst>
                                        <p:tav tm="0">
                                          <p:val>
                                            <p:strVal val="#ppt_h"/>
                                          </p:val>
                                        </p:tav>
                                        <p:tav tm="100000">
                                          <p:val>
                                            <p:strVal val="#ppt_h"/>
                                          </p:val>
                                        </p:tav>
                                      </p:tavLst>
                                    </p:anim>
                                  </p:childTnLst>
                                </p:cTn>
                              </p:par>
                            </p:childTnLst>
                          </p:cTn>
                        </p:par>
                        <p:par>
                          <p:cTn id="15" fill="hold">
                            <p:stCondLst>
                              <p:cond delay="1000"/>
                            </p:stCondLst>
                            <p:childTnLst>
                              <p:par>
                                <p:cTn id="16" presetID="22" presetClass="entr" presetSubtype="1"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up)">
                                      <p:cBhvr>
                                        <p:cTn id="18"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6"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4294967295"/>
          </p:nvPr>
        </p:nvSpPr>
        <p:spPr>
          <a:xfrm>
            <a:off x="755576" y="292863"/>
            <a:ext cx="8388424" cy="584775"/>
          </a:xfrm>
          <a:prstGeom prst="rect">
            <a:avLst/>
          </a:prstGeom>
          <a:noFill/>
          <a:effectLst/>
        </p:spPr>
        <p:txBody>
          <a:bodyPr wrap="square" rtlCol="0">
            <a:spAutoFit/>
          </a:bodyPr>
          <a:lstStyle/>
          <a:p>
            <a:pPr marL="0" indent="0">
              <a:buNone/>
            </a:pPr>
            <a:r>
              <a:rPr lang="zh-CN" altLang="en-US" dirty="0">
                <a:gradFill>
                  <a:gsLst>
                    <a:gs pos="60000">
                      <a:srgbClr val="FCCE5A"/>
                    </a:gs>
                    <a:gs pos="30000">
                      <a:schemeClr val="bg1"/>
                    </a:gs>
                    <a:gs pos="87000">
                      <a:schemeClr val="bg1"/>
                    </a:gs>
                  </a:gsLst>
                  <a:lin ang="5400000" scaled="1"/>
                </a:gradFill>
                <a:effectLst>
                  <a:outerShdw blurRad="50800" dist="50800" dir="5400000" algn="ctr" rotWithShape="0">
                    <a:srgbClr val="800000"/>
                  </a:outerShdw>
                </a:effectLst>
                <a:latin typeface="+mj-ea"/>
                <a:ea typeface="+mj-ea"/>
                <a:cs typeface="+mn-ea"/>
                <a:sym typeface="+mn-lt"/>
              </a:rPr>
              <a:t>党员领导干部要做表率</a:t>
            </a:r>
          </a:p>
        </p:txBody>
      </p:sp>
      <p:grpSp>
        <p:nvGrpSpPr>
          <p:cNvPr id="2" name="组合 1"/>
          <p:cNvGrpSpPr/>
          <p:nvPr/>
        </p:nvGrpSpPr>
        <p:grpSpPr>
          <a:xfrm>
            <a:off x="1259633" y="1707654"/>
            <a:ext cx="6912767" cy="2773354"/>
            <a:chOff x="1259633" y="1707654"/>
            <a:chExt cx="6912767" cy="2773354"/>
          </a:xfrm>
        </p:grpSpPr>
        <p:sp>
          <p:nvSpPr>
            <p:cNvPr id="10" name="矩形 9"/>
            <p:cNvSpPr/>
            <p:nvPr/>
          </p:nvSpPr>
          <p:spPr>
            <a:xfrm>
              <a:off x="1292867" y="3723878"/>
              <a:ext cx="6846298" cy="757130"/>
            </a:xfrm>
            <a:prstGeom prst="rect">
              <a:avLst/>
            </a:prstGeom>
          </p:spPr>
          <p:txBody>
            <a:bodyPr wrap="square">
              <a:spAutoFit/>
            </a:bodyPr>
            <a:lstStyle/>
            <a:p>
              <a:pPr algn="just">
                <a:lnSpc>
                  <a:spcPct val="120000"/>
                </a:lnSpc>
              </a:pPr>
              <a:r>
                <a:rPr lang="zh-CN" altLang="en-US" b="1" dirty="0">
                  <a:solidFill>
                    <a:schemeClr val="accent1"/>
                  </a:solidFill>
                  <a:latin typeface="+mj-ea"/>
                  <a:ea typeface="+mj-ea"/>
                </a:rPr>
                <a:t>在坚定理想信念、坚持实事求是、推动科学发展、密切联系群众、加强道德修养、严守党的纪律等方面为广大党员作出表率。</a:t>
              </a:r>
            </a:p>
          </p:txBody>
        </p:sp>
        <p:sp>
          <p:nvSpPr>
            <p:cNvPr id="4" name="矩形 3"/>
            <p:cNvSpPr/>
            <p:nvPr/>
          </p:nvSpPr>
          <p:spPr>
            <a:xfrm>
              <a:off x="1259633" y="2375663"/>
              <a:ext cx="6912767" cy="1311128"/>
            </a:xfrm>
            <a:prstGeom prst="rect">
              <a:avLst/>
            </a:prstGeom>
          </p:spPr>
          <p:txBody>
            <a:bodyPr wrap="square">
              <a:spAutoFit/>
            </a:bodyPr>
            <a:lstStyle/>
            <a:p>
              <a:pPr>
                <a:lnSpc>
                  <a:spcPct val="120000"/>
                </a:lnSpc>
              </a:pPr>
              <a:r>
                <a:rPr lang="zh-CN" altLang="en-US">
                  <a:solidFill>
                    <a:srgbClr val="360406"/>
                  </a:solidFill>
                  <a:latin typeface="+mj-ea"/>
                  <a:ea typeface="+mj-ea"/>
                </a:rPr>
                <a:t>党章</a:t>
              </a:r>
              <a:r>
                <a:rPr lang="zh-CN" altLang="en-US" sz="1600">
                  <a:solidFill>
                    <a:srgbClr val="360406"/>
                  </a:solidFill>
                  <a:latin typeface="+mj-ea"/>
                  <a:ea typeface="+mj-ea"/>
                </a:rPr>
                <a:t>各级领导</a:t>
              </a:r>
              <a:r>
                <a:rPr lang="zh-CN" altLang="en-US" sz="1600" dirty="0">
                  <a:solidFill>
                    <a:srgbClr val="360406"/>
                  </a:solidFill>
                  <a:latin typeface="+mj-ea"/>
                  <a:ea typeface="+mj-ea"/>
                </a:rPr>
                <a:t>干部要把学习党章作为必修课，走上新的领导岗位的同志要把学习党章作为第一课，带头遵守党章各项规定。凡是党章规定党员必须做到的，领导干部要首先做到；凡是党章规定党员不能做的，领导干部要带头不做。</a:t>
              </a:r>
              <a:endParaRPr lang="en-US" altLang="zh-CN" sz="1600" dirty="0">
                <a:solidFill>
                  <a:srgbClr val="360406"/>
                </a:solidFill>
                <a:latin typeface="+mj-ea"/>
                <a:ea typeface="+mj-ea"/>
              </a:endParaRPr>
            </a:p>
          </p:txBody>
        </p:sp>
        <p:sp>
          <p:nvSpPr>
            <p:cNvPr id="5" name="矩形 4"/>
            <p:cNvSpPr/>
            <p:nvPr/>
          </p:nvSpPr>
          <p:spPr>
            <a:xfrm>
              <a:off x="1259633" y="1707654"/>
              <a:ext cx="6912767" cy="498598"/>
            </a:xfrm>
            <a:prstGeom prst="rect">
              <a:avLst/>
            </a:prstGeom>
          </p:spPr>
          <p:txBody>
            <a:bodyPr wrap="square">
              <a:spAutoFit/>
            </a:bodyPr>
            <a:lstStyle/>
            <a:p>
              <a:pPr algn="ctr">
                <a:lnSpc>
                  <a:spcPct val="120000"/>
                </a:lnSpc>
              </a:pPr>
              <a:r>
                <a:rPr lang="zh-CN" altLang="en-US" sz="2200" b="1">
                  <a:solidFill>
                    <a:schemeClr val="accent1"/>
                  </a:solidFill>
                  <a:latin typeface="+mj-ea"/>
                  <a:ea typeface="+mj-ea"/>
                </a:rPr>
                <a:t>党员领导干部要做学习党章、遵守党章的模范</a:t>
              </a:r>
              <a:endParaRPr lang="zh-CN" altLang="en-US" sz="2200" b="1" dirty="0">
                <a:solidFill>
                  <a:schemeClr val="accent1"/>
                </a:solidFill>
                <a:latin typeface="+mj-ea"/>
                <a:ea typeface="+mj-ea"/>
              </a:endParaRPr>
            </a:p>
          </p:txBody>
        </p:sp>
      </p:grpSp>
      <p:sp>
        <p:nvSpPr>
          <p:cNvPr id="17" name="双括号 16"/>
          <p:cNvSpPr/>
          <p:nvPr/>
        </p:nvSpPr>
        <p:spPr>
          <a:xfrm>
            <a:off x="899592" y="1491630"/>
            <a:ext cx="7632848" cy="3240360"/>
          </a:xfrm>
          <a:prstGeom prst="bracketPair">
            <a:avLst>
              <a:gd name="adj" fmla="val 12142"/>
            </a:avLst>
          </a:prstGeom>
          <a:ln w="19050">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par>
                          <p:cTn id="10" fill="hold">
                            <p:stCondLst>
                              <p:cond delay="500"/>
                            </p:stCondLst>
                            <p:childTnLst>
                              <p:par>
                                <p:cTn id="11" presetID="17" presetClass="entr" presetSubtype="10" fill="hold" grpId="0" nodeType="after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p:cTn id="13" dur="500" fill="hold"/>
                                        <p:tgtEl>
                                          <p:spTgt spid="17"/>
                                        </p:tgtEl>
                                        <p:attrNameLst>
                                          <p:attrName>ppt_w</p:attrName>
                                        </p:attrNameLst>
                                      </p:cBhvr>
                                      <p:tavLst>
                                        <p:tav tm="0">
                                          <p:val>
                                            <p:fltVal val="0"/>
                                          </p:val>
                                        </p:tav>
                                        <p:tav tm="100000">
                                          <p:val>
                                            <p:strVal val="#ppt_w"/>
                                          </p:val>
                                        </p:tav>
                                      </p:tavLst>
                                    </p:anim>
                                    <p:anim calcmode="lin" valueType="num">
                                      <p:cBhvr>
                                        <p:cTn id="14" dur="500" fill="hold"/>
                                        <p:tgtEl>
                                          <p:spTgt spid="17"/>
                                        </p:tgtEl>
                                        <p:attrNameLst>
                                          <p:attrName>ppt_h</p:attrName>
                                        </p:attrNameLst>
                                      </p:cBhvr>
                                      <p:tavLst>
                                        <p:tav tm="0">
                                          <p:val>
                                            <p:strVal val="#ppt_h"/>
                                          </p:val>
                                        </p:tav>
                                        <p:tav tm="100000">
                                          <p:val>
                                            <p:strVal val="#ppt_h"/>
                                          </p:val>
                                        </p:tav>
                                      </p:tavLst>
                                    </p:anim>
                                  </p:childTnLst>
                                </p:cTn>
                              </p:par>
                            </p:childTnLst>
                          </p:cTn>
                        </p:par>
                        <p:par>
                          <p:cTn id="15" fill="hold">
                            <p:stCondLst>
                              <p:cond delay="1000"/>
                            </p:stCondLst>
                            <p:childTnLst>
                              <p:par>
                                <p:cTn id="16" presetID="22" presetClass="entr" presetSubtype="1"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up)">
                                      <p:cBhvr>
                                        <p:cTn id="18"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7"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文本框 23"/>
          <p:cNvSpPr txBox="1"/>
          <p:nvPr/>
        </p:nvSpPr>
        <p:spPr>
          <a:xfrm>
            <a:off x="2483768" y="2643758"/>
            <a:ext cx="5494937" cy="461665"/>
          </a:xfrm>
          <a:prstGeom prst="rect">
            <a:avLst/>
          </a:prstGeom>
        </p:spPr>
        <p:txBody>
          <a:bodyPr wrap="square">
            <a:spAutoFit/>
          </a:bodyPr>
          <a:lstStyle>
            <a:defPPr>
              <a:defRPr lang="zh-CN"/>
            </a:defPPr>
            <a:lvl1pPr indent="0" algn="ctr">
              <a:spcBef>
                <a:spcPct val="20000"/>
              </a:spcBef>
              <a:buFont typeface="Arial" panose="020B0604020202020204" pitchFamily="34" charset="0"/>
              <a:buNone/>
              <a:defRPr sz="6800" b="1">
                <a:gradFill>
                  <a:gsLst>
                    <a:gs pos="27000">
                      <a:srgbClr val="FF0000"/>
                    </a:gs>
                    <a:gs pos="80000">
                      <a:srgbClr val="6D090E"/>
                    </a:gs>
                  </a:gsLst>
                  <a:lin ang="5400000" scaled="1"/>
                </a:gradFill>
                <a:effectLst>
                  <a:glow rad="152400">
                    <a:srgbClr val="FFFFA8"/>
                  </a:glow>
                </a:effectLst>
                <a:latin typeface="+mn-ea"/>
              </a:defRPr>
            </a:lvl1pPr>
            <a:lvl2pPr marL="742950" indent="-285750">
              <a:spcBef>
                <a:spcPct val="20000"/>
              </a:spcBef>
              <a:buFont typeface="Arial" panose="020B0604020202020204" pitchFamily="34" charset="0"/>
              <a:buChar char="–"/>
              <a:defRPr sz="2800"/>
            </a:lvl2pPr>
            <a:lvl3pPr marL="1143000" indent="-228600">
              <a:spcBef>
                <a:spcPct val="20000"/>
              </a:spcBef>
              <a:buFont typeface="Arial" panose="020B0604020202020204" pitchFamily="34" charset="0"/>
              <a:buChar char="•"/>
              <a:defRPr sz="2400"/>
            </a:lvl3pPr>
            <a:lvl4pPr marL="1600200" indent="-228600">
              <a:spcBef>
                <a:spcPct val="20000"/>
              </a:spcBef>
              <a:buFont typeface="Arial" panose="020B0604020202020204" pitchFamily="34" charset="0"/>
              <a:buChar char="–"/>
              <a:defRPr sz="2000"/>
            </a:lvl4pPr>
            <a:lvl5pPr marL="2057400" indent="-228600">
              <a:spcBef>
                <a:spcPct val="20000"/>
              </a:spcBef>
              <a:buFont typeface="Arial" panose="020B0604020202020204" pitchFamily="34" charset="0"/>
              <a:buChar char="»"/>
              <a:defRPr sz="20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en-US" altLang="zh-CN" sz="2400" spc="-150">
                <a:effectLst>
                  <a:glow rad="152400">
                    <a:srgbClr val="FFFFF3"/>
                  </a:glow>
                </a:effectLst>
                <a:sym typeface="+mn-lt"/>
              </a:rPr>
              <a:t>THANKS FOR WATCHING</a:t>
            </a:r>
            <a:endParaRPr lang="zh-CN" altLang="en-US" sz="2400" spc="-150" dirty="0">
              <a:effectLst>
                <a:glow rad="152400">
                  <a:srgbClr val="FFFFF3"/>
                </a:glow>
              </a:effectLst>
              <a:sym typeface="+mn-lt"/>
            </a:endParaRPr>
          </a:p>
        </p:txBody>
      </p:sp>
      <p:sp>
        <p:nvSpPr>
          <p:cNvPr id="14" name="TextBox 14"/>
          <p:cNvSpPr txBox="1"/>
          <p:nvPr/>
        </p:nvSpPr>
        <p:spPr>
          <a:xfrm>
            <a:off x="2771800" y="1563638"/>
            <a:ext cx="4863897" cy="1138773"/>
          </a:xfrm>
          <a:prstGeom prst="rect">
            <a:avLst/>
          </a:prstGeom>
        </p:spPr>
        <p:txBody>
          <a:bodyPr wrap="square">
            <a:spAutoFit/>
          </a:bodyPr>
          <a:lstStyle>
            <a:lvl1pPr indent="0" algn="ctr">
              <a:spcBef>
                <a:spcPct val="20000"/>
              </a:spcBef>
              <a:buFont typeface="Arial" panose="020B0604020202020204" pitchFamily="34" charset="0"/>
              <a:buNone/>
              <a:defRPr sz="5000" b="1">
                <a:gradFill>
                  <a:gsLst>
                    <a:gs pos="27000">
                      <a:srgbClr val="FF0000"/>
                    </a:gs>
                    <a:gs pos="80000">
                      <a:srgbClr val="6D090E"/>
                    </a:gs>
                  </a:gsLst>
                  <a:lin ang="5400000" scaled="1"/>
                </a:gradFill>
                <a:latin typeface="+mn-ea"/>
              </a:defRPr>
            </a:lvl1pPr>
            <a:lvl2pPr marL="742950" indent="-285750">
              <a:spcBef>
                <a:spcPct val="20000"/>
              </a:spcBef>
              <a:buFont typeface="Arial" panose="020B0604020202020204" pitchFamily="34" charset="0"/>
              <a:buChar char="–"/>
              <a:defRPr sz="2800"/>
            </a:lvl2pPr>
            <a:lvl3pPr marL="1143000" indent="-228600">
              <a:spcBef>
                <a:spcPct val="20000"/>
              </a:spcBef>
              <a:buFont typeface="Arial" panose="020B0604020202020204" pitchFamily="34" charset="0"/>
              <a:buChar char="•"/>
              <a:defRPr sz="2400"/>
            </a:lvl3pPr>
            <a:lvl4pPr marL="1600200" indent="-228600">
              <a:spcBef>
                <a:spcPct val="20000"/>
              </a:spcBef>
              <a:buFont typeface="Arial" panose="020B0604020202020204" pitchFamily="34" charset="0"/>
              <a:buChar char="–"/>
              <a:defRPr sz="2000"/>
            </a:lvl4pPr>
            <a:lvl5pPr marL="2057400" indent="-228600">
              <a:spcBef>
                <a:spcPct val="20000"/>
              </a:spcBef>
              <a:buFont typeface="Arial" panose="020B0604020202020204" pitchFamily="34" charset="0"/>
              <a:buChar char="»"/>
              <a:defRPr sz="20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zh-CN" altLang="en-US" sz="6800">
                <a:effectLst>
                  <a:glow rad="152400">
                    <a:srgbClr val="FFFFF3"/>
                  </a:glow>
                </a:effectLst>
                <a:sym typeface="+mn-lt"/>
              </a:rPr>
              <a:t>感谢观看</a:t>
            </a:r>
            <a:endParaRPr lang="zh-CN" altLang="en-US" sz="6800" dirty="0">
              <a:effectLst>
                <a:glow rad="152400">
                  <a:srgbClr val="FFFFF3"/>
                </a:glow>
              </a:effectLst>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75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par>
                                <p:cTn id="8" presetID="22" presetClass="entr" presetSubtype="8" fill="hold" grpId="0" nodeType="withEffect">
                                  <p:stCondLst>
                                    <p:cond delay="1000"/>
                                  </p:stCondLst>
                                  <p:childTnLst>
                                    <p:set>
                                      <p:cBhvr>
                                        <p:cTn id="9" dur="1" fill="hold">
                                          <p:stCondLst>
                                            <p:cond delay="0"/>
                                          </p:stCondLst>
                                        </p:cTn>
                                        <p:tgtEl>
                                          <p:spTgt spid="14"/>
                                        </p:tgtEl>
                                        <p:attrNameLst>
                                          <p:attrName>style.visibility</p:attrName>
                                        </p:attrNameLst>
                                      </p:cBhvr>
                                      <p:to>
                                        <p:strVal val="visible"/>
                                      </p:to>
                                    </p:set>
                                    <p:animEffect transition="in" filter="wipe(left)">
                                      <p:cBhvr>
                                        <p:cTn id="1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4294967295"/>
          </p:nvPr>
        </p:nvSpPr>
        <p:spPr>
          <a:xfrm>
            <a:off x="755576" y="292863"/>
            <a:ext cx="4577302" cy="584775"/>
          </a:xfrm>
          <a:prstGeom prst="rect">
            <a:avLst/>
          </a:prstGeom>
          <a:noFill/>
          <a:effectLst/>
        </p:spPr>
        <p:txBody>
          <a:bodyPr wrap="square" rtlCol="0">
            <a:spAutoFit/>
          </a:bodyPr>
          <a:lstStyle/>
          <a:p>
            <a:pPr marL="0" indent="0">
              <a:buNone/>
            </a:pPr>
            <a:r>
              <a:rPr lang="zh-CN" altLang="en-US" dirty="0">
                <a:gradFill>
                  <a:gsLst>
                    <a:gs pos="60000">
                      <a:srgbClr val="FCCE5A"/>
                    </a:gs>
                    <a:gs pos="30000">
                      <a:schemeClr val="bg1"/>
                    </a:gs>
                    <a:gs pos="87000">
                      <a:schemeClr val="bg1"/>
                    </a:gs>
                  </a:gsLst>
                  <a:lin ang="5400000" scaled="1"/>
                </a:gradFill>
                <a:effectLst>
                  <a:outerShdw blurRad="50800" dist="50800" dir="5400000" algn="ctr" rotWithShape="0">
                    <a:srgbClr val="800000"/>
                  </a:outerShdw>
                </a:effectLst>
                <a:latin typeface="+mj-ea"/>
                <a:ea typeface="+mj-ea"/>
                <a:cs typeface="+mn-ea"/>
                <a:sym typeface="+mn-lt"/>
              </a:rPr>
              <a:t>党章的基本架构</a:t>
            </a:r>
          </a:p>
        </p:txBody>
      </p:sp>
      <p:sp>
        <p:nvSpPr>
          <p:cNvPr id="44" name="矩形 43"/>
          <p:cNvSpPr/>
          <p:nvPr/>
        </p:nvSpPr>
        <p:spPr>
          <a:xfrm>
            <a:off x="899592" y="4299942"/>
            <a:ext cx="7776864" cy="683264"/>
          </a:xfrm>
          <a:prstGeom prst="rect">
            <a:avLst/>
          </a:prstGeom>
          <a:ln w="19050">
            <a:noFill/>
          </a:ln>
          <a:effectLst/>
        </p:spPr>
        <p:txBody>
          <a:bodyPr wrap="square">
            <a:spAutoFit/>
          </a:bodyPr>
          <a:lstStyle/>
          <a:p>
            <a:pPr algn="just">
              <a:lnSpc>
                <a:spcPct val="120000"/>
              </a:lnSpc>
            </a:pPr>
            <a:r>
              <a:rPr lang="zh-CN" altLang="en-US" sz="1600" dirty="0">
                <a:solidFill>
                  <a:srgbClr val="360406"/>
                </a:solidFill>
                <a:latin typeface="+mj-ea"/>
                <a:ea typeface="+mj-ea"/>
                <a:cs typeface="+mn-ea"/>
                <a:sym typeface="+mn-lt"/>
              </a:rPr>
              <a:t>党章</a:t>
            </a:r>
            <a:r>
              <a:rPr lang="en-US" altLang="zh-CN" sz="1600" dirty="0">
                <a:solidFill>
                  <a:srgbClr val="360406"/>
                </a:solidFill>
                <a:latin typeface="+mj-ea"/>
                <a:ea typeface="+mj-ea"/>
                <a:cs typeface="+mn-ea"/>
                <a:sym typeface="+mn-lt"/>
              </a:rPr>
              <a:t>17000</a:t>
            </a:r>
            <a:r>
              <a:rPr lang="zh-CN" altLang="en-US" sz="1600" dirty="0">
                <a:solidFill>
                  <a:srgbClr val="360406"/>
                </a:solidFill>
                <a:latin typeface="+mj-ea"/>
                <a:ea typeface="+mj-ea"/>
                <a:cs typeface="+mn-ea"/>
                <a:sym typeface="+mn-lt"/>
              </a:rPr>
              <a:t>余字，由总纲和</a:t>
            </a:r>
            <a:r>
              <a:rPr lang="en-US" altLang="zh-CN" sz="1600" dirty="0">
                <a:solidFill>
                  <a:srgbClr val="360406"/>
                </a:solidFill>
                <a:latin typeface="+mj-ea"/>
                <a:ea typeface="+mj-ea"/>
                <a:cs typeface="+mn-ea"/>
                <a:sym typeface="+mn-lt"/>
              </a:rPr>
              <a:t>11</a:t>
            </a:r>
            <a:r>
              <a:rPr lang="zh-CN" altLang="en-US" sz="1600" dirty="0">
                <a:solidFill>
                  <a:srgbClr val="360406"/>
                </a:solidFill>
                <a:latin typeface="+mj-ea"/>
                <a:ea typeface="+mj-ea"/>
                <a:cs typeface="+mn-ea"/>
                <a:sym typeface="+mn-lt"/>
              </a:rPr>
              <a:t>章组成，共</a:t>
            </a:r>
            <a:r>
              <a:rPr lang="en-US" altLang="zh-CN" sz="1600" dirty="0">
                <a:solidFill>
                  <a:srgbClr val="360406"/>
                </a:solidFill>
                <a:latin typeface="+mj-ea"/>
                <a:ea typeface="+mj-ea"/>
                <a:cs typeface="+mn-ea"/>
                <a:sym typeface="+mn-lt"/>
              </a:rPr>
              <a:t>53</a:t>
            </a:r>
            <a:r>
              <a:rPr lang="zh-CN" altLang="en-US" sz="1600" dirty="0">
                <a:solidFill>
                  <a:srgbClr val="360406"/>
                </a:solidFill>
                <a:latin typeface="+mj-ea"/>
                <a:ea typeface="+mj-ea"/>
                <a:cs typeface="+mn-ea"/>
                <a:sym typeface="+mn-lt"/>
              </a:rPr>
              <a:t>条。总纲占四分之一以上篇幅，</a:t>
            </a:r>
            <a:r>
              <a:rPr lang="en-US" altLang="zh-CN" sz="1600" dirty="0">
                <a:solidFill>
                  <a:srgbClr val="360406"/>
                </a:solidFill>
                <a:latin typeface="+mj-ea"/>
                <a:ea typeface="+mj-ea"/>
                <a:cs typeface="+mn-ea"/>
                <a:sym typeface="+mn-lt"/>
              </a:rPr>
              <a:t>6000</a:t>
            </a:r>
            <a:r>
              <a:rPr lang="zh-CN" altLang="en-US" sz="1600" dirty="0">
                <a:solidFill>
                  <a:srgbClr val="360406"/>
                </a:solidFill>
                <a:latin typeface="+mj-ea"/>
                <a:ea typeface="+mj-ea"/>
                <a:cs typeface="+mn-ea"/>
                <a:sym typeface="+mn-lt"/>
              </a:rPr>
              <a:t>余字</a:t>
            </a:r>
            <a:r>
              <a:rPr lang="zh-CN" altLang="en-US" sz="1600">
                <a:solidFill>
                  <a:srgbClr val="360406"/>
                </a:solidFill>
                <a:latin typeface="+mj-ea"/>
                <a:ea typeface="+mj-ea"/>
                <a:cs typeface="+mn-ea"/>
                <a:sym typeface="+mn-lt"/>
              </a:rPr>
              <a:t>，</a:t>
            </a:r>
            <a:r>
              <a:rPr lang="en-US" altLang="zh-CN" sz="1600">
                <a:solidFill>
                  <a:srgbClr val="360406"/>
                </a:solidFill>
                <a:latin typeface="+mj-ea"/>
                <a:ea typeface="+mj-ea"/>
                <a:cs typeface="+mn-ea"/>
                <a:sym typeface="+mn-lt"/>
              </a:rPr>
              <a:t>1-11</a:t>
            </a:r>
            <a:r>
              <a:rPr lang="zh-CN" altLang="en-US" sz="1600" dirty="0">
                <a:solidFill>
                  <a:srgbClr val="360406"/>
                </a:solidFill>
                <a:latin typeface="+mj-ea"/>
                <a:ea typeface="+mj-ea"/>
                <a:cs typeface="+mn-ea"/>
                <a:sym typeface="+mn-lt"/>
              </a:rPr>
              <a:t>章实际是它的具体化。</a:t>
            </a:r>
          </a:p>
        </p:txBody>
      </p:sp>
      <p:sp>
        <p:nvSpPr>
          <p:cNvPr id="49" name="任意多边形 48"/>
          <p:cNvSpPr/>
          <p:nvPr/>
        </p:nvSpPr>
        <p:spPr>
          <a:xfrm rot="21231978">
            <a:off x="2717691" y="2925556"/>
            <a:ext cx="659168" cy="395391"/>
          </a:xfrm>
          <a:custGeom>
            <a:avLst/>
            <a:gdLst>
              <a:gd name="connsiteX0" fmla="*/ 0 w 603518"/>
              <a:gd name="connsiteY0" fmla="*/ 0 h 684076"/>
              <a:gd name="connsiteX1" fmla="*/ 603518 w 603518"/>
              <a:gd name="connsiteY1" fmla="*/ 362010 h 684076"/>
              <a:gd name="connsiteX2" fmla="*/ 0 w 603518"/>
              <a:gd name="connsiteY2" fmla="*/ 684076 h 684076"/>
              <a:gd name="connsiteX0-1" fmla="*/ 0 w 603518"/>
              <a:gd name="connsiteY0-2" fmla="*/ 684076 h 775516"/>
              <a:gd name="connsiteX1-3" fmla="*/ 0 w 603518"/>
              <a:gd name="connsiteY1-4" fmla="*/ 0 h 775516"/>
              <a:gd name="connsiteX2-5" fmla="*/ 603518 w 603518"/>
              <a:gd name="connsiteY2-6" fmla="*/ 362010 h 775516"/>
              <a:gd name="connsiteX3" fmla="*/ 91440 w 603518"/>
              <a:gd name="connsiteY3" fmla="*/ 775516 h 775516"/>
              <a:gd name="connsiteX0-7" fmla="*/ 0 w 603518"/>
              <a:gd name="connsiteY0-8" fmla="*/ 684076 h 684076"/>
              <a:gd name="connsiteX1-9" fmla="*/ 0 w 603518"/>
              <a:gd name="connsiteY1-10" fmla="*/ 0 h 684076"/>
              <a:gd name="connsiteX2-11" fmla="*/ 603518 w 603518"/>
              <a:gd name="connsiteY2-12" fmla="*/ 362010 h 684076"/>
              <a:gd name="connsiteX0-13" fmla="*/ 0 w 603518"/>
              <a:gd name="connsiteY0-14" fmla="*/ 0 h 362010"/>
              <a:gd name="connsiteX1-15" fmla="*/ 603518 w 603518"/>
              <a:gd name="connsiteY1-16" fmla="*/ 362010 h 362010"/>
            </a:gdLst>
            <a:ahLst/>
            <a:cxnLst>
              <a:cxn ang="0">
                <a:pos x="connsiteX0-1" y="connsiteY0-2"/>
              </a:cxn>
              <a:cxn ang="0">
                <a:pos x="connsiteX1-3" y="connsiteY1-4"/>
              </a:cxn>
            </a:cxnLst>
            <a:rect l="l" t="t" r="r" b="b"/>
            <a:pathLst>
              <a:path w="603518" h="362010">
                <a:moveTo>
                  <a:pt x="0" y="0"/>
                </a:moveTo>
                <a:cubicBezTo>
                  <a:pt x="252577" y="0"/>
                  <a:pt x="484603" y="139177"/>
                  <a:pt x="603518" y="362010"/>
                </a:cubicBezTo>
              </a:path>
            </a:pathLst>
          </a:custGeom>
          <a:ln w="19050">
            <a:solidFill>
              <a:srgbClr val="360406"/>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0" name="任意多边形 49"/>
          <p:cNvSpPr/>
          <p:nvPr/>
        </p:nvSpPr>
        <p:spPr>
          <a:xfrm rot="4933476">
            <a:off x="4215833" y="2940123"/>
            <a:ext cx="742143" cy="571145"/>
          </a:xfrm>
          <a:custGeom>
            <a:avLst/>
            <a:gdLst>
              <a:gd name="connsiteX0" fmla="*/ 0 w 603518"/>
              <a:gd name="connsiteY0" fmla="*/ 0 h 684076"/>
              <a:gd name="connsiteX1" fmla="*/ 603518 w 603518"/>
              <a:gd name="connsiteY1" fmla="*/ 362010 h 684076"/>
              <a:gd name="connsiteX2" fmla="*/ 0 w 603518"/>
              <a:gd name="connsiteY2" fmla="*/ 684076 h 684076"/>
              <a:gd name="connsiteX0-1" fmla="*/ 0 w 603518"/>
              <a:gd name="connsiteY0-2" fmla="*/ 684076 h 775516"/>
              <a:gd name="connsiteX1-3" fmla="*/ 0 w 603518"/>
              <a:gd name="connsiteY1-4" fmla="*/ 0 h 775516"/>
              <a:gd name="connsiteX2-5" fmla="*/ 603518 w 603518"/>
              <a:gd name="connsiteY2-6" fmla="*/ 362010 h 775516"/>
              <a:gd name="connsiteX3" fmla="*/ 91440 w 603518"/>
              <a:gd name="connsiteY3" fmla="*/ 775516 h 775516"/>
              <a:gd name="connsiteX0-7" fmla="*/ 0 w 603518"/>
              <a:gd name="connsiteY0-8" fmla="*/ 684076 h 684076"/>
              <a:gd name="connsiteX1-9" fmla="*/ 0 w 603518"/>
              <a:gd name="connsiteY1-10" fmla="*/ 0 h 684076"/>
              <a:gd name="connsiteX2-11" fmla="*/ 603518 w 603518"/>
              <a:gd name="connsiteY2-12" fmla="*/ 362010 h 684076"/>
              <a:gd name="connsiteX0-13" fmla="*/ 0 w 603518"/>
              <a:gd name="connsiteY0-14" fmla="*/ 0 h 362010"/>
              <a:gd name="connsiteX1-15" fmla="*/ 603518 w 603518"/>
              <a:gd name="connsiteY1-16" fmla="*/ 362010 h 362010"/>
            </a:gdLst>
            <a:ahLst/>
            <a:cxnLst>
              <a:cxn ang="0">
                <a:pos x="connsiteX0-1" y="connsiteY0-2"/>
              </a:cxn>
              <a:cxn ang="0">
                <a:pos x="connsiteX1-3" y="connsiteY1-4"/>
              </a:cxn>
            </a:cxnLst>
            <a:rect l="l" t="t" r="r" b="b"/>
            <a:pathLst>
              <a:path w="603518" h="362010">
                <a:moveTo>
                  <a:pt x="0" y="0"/>
                </a:moveTo>
                <a:cubicBezTo>
                  <a:pt x="252577" y="0"/>
                  <a:pt x="484603" y="139177"/>
                  <a:pt x="603518" y="362010"/>
                </a:cubicBezTo>
              </a:path>
            </a:pathLst>
          </a:custGeom>
          <a:ln w="19050">
            <a:solidFill>
              <a:srgbClr val="360406"/>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3" name="任意多边形 52"/>
          <p:cNvSpPr/>
          <p:nvPr/>
        </p:nvSpPr>
        <p:spPr>
          <a:xfrm rot="7968343">
            <a:off x="4605148" y="3056751"/>
            <a:ext cx="1075038" cy="1178288"/>
          </a:xfrm>
          <a:custGeom>
            <a:avLst/>
            <a:gdLst>
              <a:gd name="connsiteX0" fmla="*/ 0 w 603518"/>
              <a:gd name="connsiteY0" fmla="*/ 0 h 684076"/>
              <a:gd name="connsiteX1" fmla="*/ 603518 w 603518"/>
              <a:gd name="connsiteY1" fmla="*/ 362010 h 684076"/>
              <a:gd name="connsiteX2" fmla="*/ 0 w 603518"/>
              <a:gd name="connsiteY2" fmla="*/ 684076 h 684076"/>
              <a:gd name="connsiteX0-1" fmla="*/ 0 w 603518"/>
              <a:gd name="connsiteY0-2" fmla="*/ 684076 h 775516"/>
              <a:gd name="connsiteX1-3" fmla="*/ 0 w 603518"/>
              <a:gd name="connsiteY1-4" fmla="*/ 0 h 775516"/>
              <a:gd name="connsiteX2-5" fmla="*/ 603518 w 603518"/>
              <a:gd name="connsiteY2-6" fmla="*/ 362010 h 775516"/>
              <a:gd name="connsiteX3" fmla="*/ 91440 w 603518"/>
              <a:gd name="connsiteY3" fmla="*/ 775516 h 775516"/>
              <a:gd name="connsiteX0-7" fmla="*/ 0 w 603518"/>
              <a:gd name="connsiteY0-8" fmla="*/ 684076 h 684076"/>
              <a:gd name="connsiteX1-9" fmla="*/ 0 w 603518"/>
              <a:gd name="connsiteY1-10" fmla="*/ 0 h 684076"/>
              <a:gd name="connsiteX2-11" fmla="*/ 603518 w 603518"/>
              <a:gd name="connsiteY2-12" fmla="*/ 362010 h 684076"/>
              <a:gd name="connsiteX0-13" fmla="*/ 0 w 603518"/>
              <a:gd name="connsiteY0-14" fmla="*/ 0 h 362010"/>
              <a:gd name="connsiteX1-15" fmla="*/ 603518 w 603518"/>
              <a:gd name="connsiteY1-16" fmla="*/ 362010 h 362010"/>
            </a:gdLst>
            <a:ahLst/>
            <a:cxnLst>
              <a:cxn ang="0">
                <a:pos x="connsiteX0-1" y="connsiteY0-2"/>
              </a:cxn>
              <a:cxn ang="0">
                <a:pos x="connsiteX1-3" y="connsiteY1-4"/>
              </a:cxn>
            </a:cxnLst>
            <a:rect l="l" t="t" r="r" b="b"/>
            <a:pathLst>
              <a:path w="603518" h="362010">
                <a:moveTo>
                  <a:pt x="0" y="0"/>
                </a:moveTo>
                <a:cubicBezTo>
                  <a:pt x="252577" y="0"/>
                  <a:pt x="484603" y="139177"/>
                  <a:pt x="603518" y="362010"/>
                </a:cubicBezTo>
              </a:path>
            </a:pathLst>
          </a:custGeom>
          <a:ln w="19050">
            <a:solidFill>
              <a:srgbClr val="360406"/>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4" name="任意多边形 53"/>
          <p:cNvSpPr/>
          <p:nvPr/>
        </p:nvSpPr>
        <p:spPr>
          <a:xfrm rot="19443080">
            <a:off x="5421314" y="1870058"/>
            <a:ext cx="828462" cy="478331"/>
          </a:xfrm>
          <a:custGeom>
            <a:avLst/>
            <a:gdLst>
              <a:gd name="connsiteX0" fmla="*/ 0 w 603518"/>
              <a:gd name="connsiteY0" fmla="*/ 0 h 684076"/>
              <a:gd name="connsiteX1" fmla="*/ 603518 w 603518"/>
              <a:gd name="connsiteY1" fmla="*/ 362010 h 684076"/>
              <a:gd name="connsiteX2" fmla="*/ 0 w 603518"/>
              <a:gd name="connsiteY2" fmla="*/ 684076 h 684076"/>
              <a:gd name="connsiteX0-1" fmla="*/ 0 w 603518"/>
              <a:gd name="connsiteY0-2" fmla="*/ 684076 h 775516"/>
              <a:gd name="connsiteX1-3" fmla="*/ 0 w 603518"/>
              <a:gd name="connsiteY1-4" fmla="*/ 0 h 775516"/>
              <a:gd name="connsiteX2-5" fmla="*/ 603518 w 603518"/>
              <a:gd name="connsiteY2-6" fmla="*/ 362010 h 775516"/>
              <a:gd name="connsiteX3" fmla="*/ 91440 w 603518"/>
              <a:gd name="connsiteY3" fmla="*/ 775516 h 775516"/>
              <a:gd name="connsiteX0-7" fmla="*/ 0 w 603518"/>
              <a:gd name="connsiteY0-8" fmla="*/ 684076 h 684076"/>
              <a:gd name="connsiteX1-9" fmla="*/ 0 w 603518"/>
              <a:gd name="connsiteY1-10" fmla="*/ 0 h 684076"/>
              <a:gd name="connsiteX2-11" fmla="*/ 603518 w 603518"/>
              <a:gd name="connsiteY2-12" fmla="*/ 362010 h 684076"/>
              <a:gd name="connsiteX0-13" fmla="*/ 0 w 603518"/>
              <a:gd name="connsiteY0-14" fmla="*/ 0 h 362010"/>
              <a:gd name="connsiteX1-15" fmla="*/ 603518 w 603518"/>
              <a:gd name="connsiteY1-16" fmla="*/ 362010 h 362010"/>
            </a:gdLst>
            <a:ahLst/>
            <a:cxnLst>
              <a:cxn ang="0">
                <a:pos x="connsiteX0-1" y="connsiteY0-2"/>
              </a:cxn>
              <a:cxn ang="0">
                <a:pos x="connsiteX1-3" y="connsiteY1-4"/>
              </a:cxn>
            </a:cxnLst>
            <a:rect l="l" t="t" r="r" b="b"/>
            <a:pathLst>
              <a:path w="603518" h="362010">
                <a:moveTo>
                  <a:pt x="0" y="0"/>
                </a:moveTo>
                <a:cubicBezTo>
                  <a:pt x="252577" y="0"/>
                  <a:pt x="484603" y="139177"/>
                  <a:pt x="603518" y="362010"/>
                </a:cubicBezTo>
              </a:path>
            </a:pathLst>
          </a:custGeom>
          <a:ln w="19050">
            <a:solidFill>
              <a:srgbClr val="360406"/>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5" name="任意多边形 54"/>
          <p:cNvSpPr/>
          <p:nvPr/>
        </p:nvSpPr>
        <p:spPr>
          <a:xfrm rot="18976070">
            <a:off x="6998679" y="3079786"/>
            <a:ext cx="828462" cy="478331"/>
          </a:xfrm>
          <a:custGeom>
            <a:avLst/>
            <a:gdLst>
              <a:gd name="connsiteX0" fmla="*/ 0 w 603518"/>
              <a:gd name="connsiteY0" fmla="*/ 0 h 684076"/>
              <a:gd name="connsiteX1" fmla="*/ 603518 w 603518"/>
              <a:gd name="connsiteY1" fmla="*/ 362010 h 684076"/>
              <a:gd name="connsiteX2" fmla="*/ 0 w 603518"/>
              <a:gd name="connsiteY2" fmla="*/ 684076 h 684076"/>
              <a:gd name="connsiteX0-1" fmla="*/ 0 w 603518"/>
              <a:gd name="connsiteY0-2" fmla="*/ 684076 h 775516"/>
              <a:gd name="connsiteX1-3" fmla="*/ 0 w 603518"/>
              <a:gd name="connsiteY1-4" fmla="*/ 0 h 775516"/>
              <a:gd name="connsiteX2-5" fmla="*/ 603518 w 603518"/>
              <a:gd name="connsiteY2-6" fmla="*/ 362010 h 775516"/>
              <a:gd name="connsiteX3" fmla="*/ 91440 w 603518"/>
              <a:gd name="connsiteY3" fmla="*/ 775516 h 775516"/>
              <a:gd name="connsiteX0-7" fmla="*/ 0 w 603518"/>
              <a:gd name="connsiteY0-8" fmla="*/ 684076 h 684076"/>
              <a:gd name="connsiteX1-9" fmla="*/ 0 w 603518"/>
              <a:gd name="connsiteY1-10" fmla="*/ 0 h 684076"/>
              <a:gd name="connsiteX2-11" fmla="*/ 603518 w 603518"/>
              <a:gd name="connsiteY2-12" fmla="*/ 362010 h 684076"/>
              <a:gd name="connsiteX0-13" fmla="*/ 0 w 603518"/>
              <a:gd name="connsiteY0-14" fmla="*/ 0 h 362010"/>
              <a:gd name="connsiteX1-15" fmla="*/ 603518 w 603518"/>
              <a:gd name="connsiteY1-16" fmla="*/ 362010 h 362010"/>
            </a:gdLst>
            <a:ahLst/>
            <a:cxnLst>
              <a:cxn ang="0">
                <a:pos x="connsiteX0-1" y="connsiteY0-2"/>
              </a:cxn>
              <a:cxn ang="0">
                <a:pos x="connsiteX1-3" y="connsiteY1-4"/>
              </a:cxn>
            </a:cxnLst>
            <a:rect l="l" t="t" r="r" b="b"/>
            <a:pathLst>
              <a:path w="603518" h="362010">
                <a:moveTo>
                  <a:pt x="0" y="0"/>
                </a:moveTo>
                <a:cubicBezTo>
                  <a:pt x="252577" y="0"/>
                  <a:pt x="484603" y="139177"/>
                  <a:pt x="603518" y="362010"/>
                </a:cubicBezTo>
              </a:path>
            </a:pathLst>
          </a:custGeom>
          <a:ln w="19050">
            <a:solidFill>
              <a:srgbClr val="360406"/>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9" name="组合 8"/>
          <p:cNvGrpSpPr/>
          <p:nvPr/>
        </p:nvGrpSpPr>
        <p:grpSpPr>
          <a:xfrm>
            <a:off x="3275856" y="3003798"/>
            <a:ext cx="1090215" cy="1090215"/>
            <a:chOff x="3275856" y="3003798"/>
            <a:chExt cx="1090215" cy="1090215"/>
          </a:xfrm>
        </p:grpSpPr>
        <p:sp>
          <p:nvSpPr>
            <p:cNvPr id="25" name="椭圆 24"/>
            <p:cNvSpPr/>
            <p:nvPr/>
          </p:nvSpPr>
          <p:spPr>
            <a:xfrm>
              <a:off x="3275856" y="3003798"/>
              <a:ext cx="1090215" cy="1090215"/>
            </a:xfrm>
            <a:prstGeom prst="ellipse">
              <a:avLst/>
            </a:prstGeom>
            <a:solidFill>
              <a:srgbClr val="C0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8" name="文本框 7"/>
            <p:cNvSpPr txBox="1"/>
            <p:nvPr/>
          </p:nvSpPr>
          <p:spPr>
            <a:xfrm>
              <a:off x="3376847" y="3196416"/>
              <a:ext cx="870751" cy="461665"/>
            </a:xfrm>
            <a:prstGeom prst="rect">
              <a:avLst/>
            </a:prstGeom>
            <a:noFill/>
          </p:spPr>
          <p:txBody>
            <a:bodyPr wrap="none" rtlCol="0">
              <a:spAutoFit/>
            </a:bodyPr>
            <a:lstStyle/>
            <a:p>
              <a:pPr algn="ctr"/>
              <a:r>
                <a:rPr lang="en-US" altLang="zh-CN" sz="2400" b="1">
                  <a:solidFill>
                    <a:srgbClr val="FFF2CC"/>
                  </a:solidFill>
                  <a:latin typeface="+mj-ea"/>
                  <a:cs typeface="+mn-ea"/>
                  <a:sym typeface="+mn-lt"/>
                </a:rPr>
                <a:t>53</a:t>
              </a:r>
              <a:r>
                <a:rPr lang="zh-CN" altLang="en-US" sz="2400" b="1">
                  <a:solidFill>
                    <a:srgbClr val="FFF2CC"/>
                  </a:solidFill>
                  <a:latin typeface="+mj-ea"/>
                  <a:cs typeface="+mn-ea"/>
                  <a:sym typeface="+mn-lt"/>
                </a:rPr>
                <a:t>条</a:t>
              </a:r>
              <a:endParaRPr lang="zh-CN" altLang="en-US" sz="2400" b="1">
                <a:solidFill>
                  <a:srgbClr val="FFF2CC"/>
                </a:solidFill>
              </a:endParaRPr>
            </a:p>
          </p:txBody>
        </p:sp>
        <p:sp>
          <p:nvSpPr>
            <p:cNvPr id="41" name="文本框 40"/>
            <p:cNvSpPr txBox="1"/>
            <p:nvPr/>
          </p:nvSpPr>
          <p:spPr>
            <a:xfrm>
              <a:off x="3296696" y="3575506"/>
              <a:ext cx="1031051" cy="292388"/>
            </a:xfrm>
            <a:prstGeom prst="rect">
              <a:avLst/>
            </a:prstGeom>
            <a:noFill/>
          </p:spPr>
          <p:txBody>
            <a:bodyPr wrap="none" rtlCol="0">
              <a:spAutoFit/>
            </a:bodyPr>
            <a:lstStyle/>
            <a:p>
              <a:pPr algn="ctr"/>
              <a:r>
                <a:rPr lang="en-US" altLang="zh-CN" sz="1300" b="1">
                  <a:solidFill>
                    <a:srgbClr val="FFF2CC"/>
                  </a:solidFill>
                  <a:latin typeface="+mj-ea"/>
                  <a:cs typeface="+mn-ea"/>
                  <a:sym typeface="+mn-lt"/>
                </a:rPr>
                <a:t>17000</a:t>
              </a:r>
              <a:r>
                <a:rPr lang="zh-CN" altLang="en-US" sz="1300" b="1">
                  <a:solidFill>
                    <a:srgbClr val="FFF2CC"/>
                  </a:solidFill>
                  <a:latin typeface="+mj-ea"/>
                  <a:cs typeface="+mn-ea"/>
                  <a:sym typeface="+mn-lt"/>
                </a:rPr>
                <a:t>余字</a:t>
              </a:r>
              <a:endParaRPr lang="zh-CN" altLang="en-US" sz="1300" b="1">
                <a:solidFill>
                  <a:srgbClr val="FFF2CC"/>
                </a:solidFill>
              </a:endParaRPr>
            </a:p>
          </p:txBody>
        </p:sp>
      </p:grpSp>
      <p:grpSp>
        <p:nvGrpSpPr>
          <p:cNvPr id="10" name="组合 9"/>
          <p:cNvGrpSpPr/>
          <p:nvPr/>
        </p:nvGrpSpPr>
        <p:grpSpPr>
          <a:xfrm>
            <a:off x="4139952" y="1563638"/>
            <a:ext cx="1271917" cy="1271917"/>
            <a:chOff x="4139952" y="1563638"/>
            <a:chExt cx="1271917" cy="1271917"/>
          </a:xfrm>
        </p:grpSpPr>
        <p:sp>
          <p:nvSpPr>
            <p:cNvPr id="4" name="椭圆 3"/>
            <p:cNvSpPr/>
            <p:nvPr/>
          </p:nvSpPr>
          <p:spPr>
            <a:xfrm>
              <a:off x="4139952" y="1563638"/>
              <a:ext cx="1271917" cy="1271917"/>
            </a:xfrm>
            <a:prstGeom prst="ellipse">
              <a:avLst/>
            </a:prstGeom>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2" name="文本框 41"/>
            <p:cNvSpPr txBox="1"/>
            <p:nvPr/>
          </p:nvSpPr>
          <p:spPr>
            <a:xfrm>
              <a:off x="4211960" y="1876053"/>
              <a:ext cx="1107997" cy="646331"/>
            </a:xfrm>
            <a:prstGeom prst="rect">
              <a:avLst/>
            </a:prstGeom>
            <a:noFill/>
          </p:spPr>
          <p:txBody>
            <a:bodyPr wrap="none" rtlCol="0">
              <a:spAutoFit/>
            </a:bodyPr>
            <a:lstStyle/>
            <a:p>
              <a:pPr algn="ctr"/>
              <a:r>
                <a:rPr lang="zh-CN" altLang="en-US" sz="3600" b="1">
                  <a:solidFill>
                    <a:srgbClr val="FFF2CC"/>
                  </a:solidFill>
                  <a:latin typeface="+mj-ea"/>
                  <a:cs typeface="+mn-ea"/>
                  <a:sym typeface="+mn-lt"/>
                </a:rPr>
                <a:t>总纲</a:t>
              </a:r>
              <a:endParaRPr lang="zh-CN" altLang="en-US" sz="3600" b="1">
                <a:solidFill>
                  <a:srgbClr val="FFF2CC"/>
                </a:solidFill>
              </a:endParaRPr>
            </a:p>
          </p:txBody>
        </p:sp>
      </p:grpSp>
      <p:grpSp>
        <p:nvGrpSpPr>
          <p:cNvPr id="12" name="组合 11"/>
          <p:cNvGrpSpPr/>
          <p:nvPr/>
        </p:nvGrpSpPr>
        <p:grpSpPr>
          <a:xfrm>
            <a:off x="5856923" y="2931790"/>
            <a:ext cx="1101436" cy="1090215"/>
            <a:chOff x="5856923" y="2931790"/>
            <a:chExt cx="1101436" cy="1090215"/>
          </a:xfrm>
        </p:grpSpPr>
        <p:sp>
          <p:nvSpPr>
            <p:cNvPr id="21" name="椭圆 20"/>
            <p:cNvSpPr/>
            <p:nvPr/>
          </p:nvSpPr>
          <p:spPr>
            <a:xfrm>
              <a:off x="5868144" y="2931790"/>
              <a:ext cx="1090215" cy="1090215"/>
            </a:xfrm>
            <a:prstGeom prst="ellipse">
              <a:avLst/>
            </a:prstGeom>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3" name="文本框 42"/>
            <p:cNvSpPr txBox="1"/>
            <p:nvPr/>
          </p:nvSpPr>
          <p:spPr>
            <a:xfrm>
              <a:off x="5856923" y="3219822"/>
              <a:ext cx="1043876" cy="553998"/>
            </a:xfrm>
            <a:prstGeom prst="rect">
              <a:avLst/>
            </a:prstGeom>
            <a:noFill/>
          </p:spPr>
          <p:txBody>
            <a:bodyPr wrap="none" rtlCol="0">
              <a:spAutoFit/>
            </a:bodyPr>
            <a:lstStyle/>
            <a:p>
              <a:pPr algn="ctr"/>
              <a:r>
                <a:rPr lang="en-US" altLang="zh-CN" sz="3000" b="1">
                  <a:solidFill>
                    <a:srgbClr val="FFF2CC"/>
                  </a:solidFill>
                  <a:latin typeface="+mj-ea"/>
                  <a:cs typeface="+mn-ea"/>
                  <a:sym typeface="+mn-lt"/>
                </a:rPr>
                <a:t>11</a:t>
              </a:r>
              <a:r>
                <a:rPr lang="zh-CN" altLang="en-US" sz="3000" b="1">
                  <a:solidFill>
                    <a:srgbClr val="FFF2CC"/>
                  </a:solidFill>
                  <a:latin typeface="+mj-ea"/>
                  <a:cs typeface="+mn-ea"/>
                  <a:sym typeface="+mn-lt"/>
                </a:rPr>
                <a:t>章</a:t>
              </a:r>
              <a:endParaRPr lang="zh-CN" altLang="en-US" sz="3000" b="1">
                <a:solidFill>
                  <a:srgbClr val="FFF2CC"/>
                </a:solidFill>
              </a:endParaRPr>
            </a:p>
          </p:txBody>
        </p:sp>
      </p:grpSp>
      <p:grpSp>
        <p:nvGrpSpPr>
          <p:cNvPr id="11" name="组合 10"/>
          <p:cNvGrpSpPr/>
          <p:nvPr/>
        </p:nvGrpSpPr>
        <p:grpSpPr>
          <a:xfrm>
            <a:off x="6300192" y="1635646"/>
            <a:ext cx="787377" cy="787377"/>
            <a:chOff x="6300192" y="1635646"/>
            <a:chExt cx="787377" cy="787377"/>
          </a:xfrm>
        </p:grpSpPr>
        <p:sp>
          <p:nvSpPr>
            <p:cNvPr id="5" name="椭圆 4"/>
            <p:cNvSpPr/>
            <p:nvPr/>
          </p:nvSpPr>
          <p:spPr>
            <a:xfrm>
              <a:off x="6300192" y="1635646"/>
              <a:ext cx="787377" cy="787377"/>
            </a:xfrm>
            <a:prstGeom prst="ellipse">
              <a:avLst/>
            </a:prstGeom>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5" name="文本框 44"/>
            <p:cNvSpPr txBox="1"/>
            <p:nvPr/>
          </p:nvSpPr>
          <p:spPr>
            <a:xfrm>
              <a:off x="6372200" y="1779662"/>
              <a:ext cx="595035" cy="492443"/>
            </a:xfrm>
            <a:prstGeom prst="rect">
              <a:avLst/>
            </a:prstGeom>
            <a:noFill/>
          </p:spPr>
          <p:txBody>
            <a:bodyPr wrap="none" rtlCol="0">
              <a:spAutoFit/>
            </a:bodyPr>
            <a:lstStyle/>
            <a:p>
              <a:pPr algn="ctr"/>
              <a:r>
                <a:rPr lang="en-US" altLang="zh-CN" sz="1300" b="1">
                  <a:solidFill>
                    <a:srgbClr val="FFF2CC"/>
                  </a:solidFill>
                  <a:latin typeface="+mj-ea"/>
                  <a:cs typeface="+mn-ea"/>
                  <a:sym typeface="+mn-lt"/>
                </a:rPr>
                <a:t>6000</a:t>
              </a:r>
            </a:p>
            <a:p>
              <a:pPr algn="ctr"/>
              <a:r>
                <a:rPr lang="zh-CN" altLang="en-US" sz="1300" b="1">
                  <a:solidFill>
                    <a:srgbClr val="FFF2CC"/>
                  </a:solidFill>
                  <a:latin typeface="+mj-ea"/>
                  <a:cs typeface="+mn-ea"/>
                  <a:sym typeface="+mn-lt"/>
                </a:rPr>
                <a:t>余字</a:t>
              </a:r>
              <a:endParaRPr lang="zh-CN" altLang="en-US" sz="1300" b="1">
                <a:solidFill>
                  <a:srgbClr val="FFF2CC"/>
                </a:solidFill>
              </a:endParaRPr>
            </a:p>
          </p:txBody>
        </p:sp>
      </p:grpSp>
      <p:grpSp>
        <p:nvGrpSpPr>
          <p:cNvPr id="13" name="组合 12"/>
          <p:cNvGrpSpPr/>
          <p:nvPr/>
        </p:nvGrpSpPr>
        <p:grpSpPr>
          <a:xfrm>
            <a:off x="7812360" y="2715766"/>
            <a:ext cx="787377" cy="787377"/>
            <a:chOff x="7812360" y="2715766"/>
            <a:chExt cx="787377" cy="787377"/>
          </a:xfrm>
        </p:grpSpPr>
        <p:sp>
          <p:nvSpPr>
            <p:cNvPr id="23" name="椭圆 22"/>
            <p:cNvSpPr/>
            <p:nvPr/>
          </p:nvSpPr>
          <p:spPr>
            <a:xfrm>
              <a:off x="7812360" y="2715766"/>
              <a:ext cx="787377" cy="787377"/>
            </a:xfrm>
            <a:prstGeom prst="ellipse">
              <a:avLst/>
            </a:prstGeom>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6" name="文本框 45"/>
            <p:cNvSpPr txBox="1"/>
            <p:nvPr/>
          </p:nvSpPr>
          <p:spPr>
            <a:xfrm>
              <a:off x="7863647" y="2863233"/>
              <a:ext cx="684803" cy="492443"/>
            </a:xfrm>
            <a:prstGeom prst="rect">
              <a:avLst/>
            </a:prstGeom>
            <a:noFill/>
          </p:spPr>
          <p:txBody>
            <a:bodyPr wrap="none" rtlCol="0">
              <a:spAutoFit/>
            </a:bodyPr>
            <a:lstStyle/>
            <a:p>
              <a:pPr algn="ctr"/>
              <a:r>
                <a:rPr lang="zh-CN" altLang="en-US" sz="1300" b="1">
                  <a:solidFill>
                    <a:srgbClr val="FFF2CC"/>
                  </a:solidFill>
                </a:rPr>
                <a:t>总纲的</a:t>
              </a:r>
              <a:endParaRPr lang="en-US" altLang="zh-CN" sz="1300" b="1">
                <a:solidFill>
                  <a:srgbClr val="FFF2CC"/>
                </a:solidFill>
              </a:endParaRPr>
            </a:p>
            <a:p>
              <a:pPr algn="ctr"/>
              <a:r>
                <a:rPr lang="zh-CN" altLang="en-US" sz="1300" b="1">
                  <a:solidFill>
                    <a:srgbClr val="FFF2CC"/>
                  </a:solidFill>
                </a:rPr>
                <a:t>具体化</a:t>
              </a:r>
              <a:endParaRPr lang="en-US" altLang="zh-CN" sz="1300" b="1">
                <a:solidFill>
                  <a:srgbClr val="FFF2CC"/>
                </a:solidFill>
              </a:endParaRPr>
            </a:p>
          </p:txBody>
        </p:sp>
      </p:grpSp>
      <p:grpSp>
        <p:nvGrpSpPr>
          <p:cNvPr id="6" name="组合 5"/>
          <p:cNvGrpSpPr/>
          <p:nvPr/>
        </p:nvGrpSpPr>
        <p:grpSpPr>
          <a:xfrm>
            <a:off x="755576" y="1733900"/>
            <a:ext cx="1998727" cy="1998727"/>
            <a:chOff x="755576" y="1733900"/>
            <a:chExt cx="1998727" cy="1998727"/>
          </a:xfrm>
        </p:grpSpPr>
        <p:sp>
          <p:nvSpPr>
            <p:cNvPr id="2" name="椭圆 1"/>
            <p:cNvSpPr/>
            <p:nvPr/>
          </p:nvSpPr>
          <p:spPr>
            <a:xfrm>
              <a:off x="755576" y="1733900"/>
              <a:ext cx="1998727" cy="1998727"/>
            </a:xfrm>
            <a:prstGeom prst="ellipse">
              <a:avLst/>
            </a:prstGeom>
            <a:solidFill>
              <a:srgbClr val="C0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pic>
          <p:nvPicPr>
            <p:cNvPr id="26" name="Picture 3" descr="G:\文件临时存放区\56bOOOPIC31\图片\image 2416.png"/>
            <p:cNvPicPr>
              <a:picLocks noChangeAspect="1" noChangeArrowheads="1"/>
            </p:cNvPicPr>
            <p:nvPr/>
          </p:nvPicPr>
          <p:blipFill>
            <a:blip r:embed="rId3" cstate="email">
              <a:extLst>
                <a:ext uri="{BEBA8EAE-BF5A-486C-A8C5-ECC9F3942E4B}">
                  <a14:imgProps xmlns:a14="http://schemas.microsoft.com/office/drawing/2010/main">
                    <a14:imgLayer r:embed="rId4">
                      <a14:imgEffect>
                        <a14:brightnessContrast bright="20000"/>
                      </a14:imgEffect>
                    </a14:imgLayer>
                  </a14:imgProps>
                </a:ext>
              </a:extLst>
            </a:blip>
            <a:srcRect/>
            <a:stretch>
              <a:fillRect/>
            </a:stretch>
          </p:blipFill>
          <p:spPr bwMode="auto">
            <a:xfrm>
              <a:off x="1377506" y="1995686"/>
              <a:ext cx="697717" cy="864096"/>
            </a:xfrm>
            <a:prstGeom prst="rect">
              <a:avLst/>
            </a:prstGeom>
            <a:noFill/>
            <a:extLst>
              <a:ext uri="{909E8E84-426E-40DD-AFC4-6F175D3DCCD1}">
                <a14:hiddenFill xmlns:a14="http://schemas.microsoft.com/office/drawing/2010/main">
                  <a:solidFill>
                    <a:srgbClr val="FFFFFF"/>
                  </a:solidFill>
                </a14:hiddenFill>
              </a:ext>
            </a:extLst>
          </p:spPr>
        </p:pic>
        <p:sp>
          <p:nvSpPr>
            <p:cNvPr id="7" name="文本框 6"/>
            <p:cNvSpPr txBox="1"/>
            <p:nvPr/>
          </p:nvSpPr>
          <p:spPr>
            <a:xfrm>
              <a:off x="1149645" y="2715766"/>
              <a:ext cx="1210588" cy="707886"/>
            </a:xfrm>
            <a:prstGeom prst="rect">
              <a:avLst/>
            </a:prstGeom>
            <a:noFill/>
          </p:spPr>
          <p:txBody>
            <a:bodyPr wrap="none" rtlCol="0">
              <a:spAutoFit/>
            </a:bodyPr>
            <a:lstStyle/>
            <a:p>
              <a:pPr algn="ctr"/>
              <a:r>
                <a:rPr lang="zh-CN" altLang="en-US" sz="4000" b="1">
                  <a:solidFill>
                    <a:srgbClr val="FFF2CC"/>
                  </a:solidFill>
                </a:rPr>
                <a:t>党章</a:t>
              </a:r>
            </a:p>
          </p:txBody>
        </p:sp>
      </p:grp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par>
                          <p:cTn id="10" fill="hold">
                            <p:stCondLst>
                              <p:cond delay="500"/>
                            </p:stCondLst>
                            <p:childTnLst>
                              <p:par>
                                <p:cTn id="11" presetID="23" presetClass="entr" presetSubtype="272"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strVal val="2/3*#ppt_w"/>
                                          </p:val>
                                        </p:tav>
                                        <p:tav tm="100000">
                                          <p:val>
                                            <p:strVal val="#ppt_w"/>
                                          </p:val>
                                        </p:tav>
                                      </p:tavLst>
                                    </p:anim>
                                    <p:anim calcmode="lin" valueType="num">
                                      <p:cBhvr>
                                        <p:cTn id="14" dur="500" fill="hold"/>
                                        <p:tgtEl>
                                          <p:spTgt spid="6"/>
                                        </p:tgtEl>
                                        <p:attrNameLst>
                                          <p:attrName>ppt_h</p:attrName>
                                        </p:attrNameLst>
                                      </p:cBhvr>
                                      <p:tavLst>
                                        <p:tav tm="0">
                                          <p:val>
                                            <p:strVal val="2/3*#ppt_h"/>
                                          </p:val>
                                        </p:tav>
                                        <p:tav tm="100000">
                                          <p:val>
                                            <p:strVal val="#ppt_h"/>
                                          </p:val>
                                        </p:tav>
                                      </p:tavLst>
                                    </p:anim>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wipe(left)">
                                      <p:cBhvr>
                                        <p:cTn id="18" dur="500"/>
                                        <p:tgtEl>
                                          <p:spTgt spid="49"/>
                                        </p:tgtEl>
                                      </p:cBhvr>
                                    </p:animEffect>
                                  </p:childTnLst>
                                </p:cTn>
                              </p:par>
                            </p:childTnLst>
                          </p:cTn>
                        </p:par>
                        <p:par>
                          <p:cTn id="19" fill="hold">
                            <p:stCondLst>
                              <p:cond delay="1500"/>
                            </p:stCondLst>
                            <p:childTnLst>
                              <p:par>
                                <p:cTn id="20" presetID="23" presetClass="entr" presetSubtype="272"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strVal val="2/3*#ppt_w"/>
                                          </p:val>
                                        </p:tav>
                                        <p:tav tm="100000">
                                          <p:val>
                                            <p:strVal val="#ppt_w"/>
                                          </p:val>
                                        </p:tav>
                                      </p:tavLst>
                                    </p:anim>
                                    <p:anim calcmode="lin" valueType="num">
                                      <p:cBhvr>
                                        <p:cTn id="23" dur="500" fill="hold"/>
                                        <p:tgtEl>
                                          <p:spTgt spid="9"/>
                                        </p:tgtEl>
                                        <p:attrNameLst>
                                          <p:attrName>ppt_h</p:attrName>
                                        </p:attrNameLst>
                                      </p:cBhvr>
                                      <p:tavLst>
                                        <p:tav tm="0">
                                          <p:val>
                                            <p:strVal val="2/3*#ppt_h"/>
                                          </p:val>
                                        </p:tav>
                                        <p:tav tm="100000">
                                          <p:val>
                                            <p:strVal val="#ppt_h"/>
                                          </p:val>
                                        </p:tav>
                                      </p:tavLst>
                                    </p:anim>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Effect transition="in" filter="wipe(down)">
                                      <p:cBhvr>
                                        <p:cTn id="27" dur="500"/>
                                        <p:tgtEl>
                                          <p:spTgt spid="50"/>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childTnLst>
                          </p:cTn>
                        </p:par>
                        <p:par>
                          <p:cTn id="31" fill="hold">
                            <p:stCondLst>
                              <p:cond delay="2500"/>
                            </p:stCondLst>
                            <p:childTnLst>
                              <p:par>
                                <p:cTn id="32" presetID="23" presetClass="entr" presetSubtype="272"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p:cTn id="34" dur="500" fill="hold"/>
                                        <p:tgtEl>
                                          <p:spTgt spid="10"/>
                                        </p:tgtEl>
                                        <p:attrNameLst>
                                          <p:attrName>ppt_w</p:attrName>
                                        </p:attrNameLst>
                                      </p:cBhvr>
                                      <p:tavLst>
                                        <p:tav tm="0">
                                          <p:val>
                                            <p:strVal val="2/3*#ppt_w"/>
                                          </p:val>
                                        </p:tav>
                                        <p:tav tm="100000">
                                          <p:val>
                                            <p:strVal val="#ppt_w"/>
                                          </p:val>
                                        </p:tav>
                                      </p:tavLst>
                                    </p:anim>
                                    <p:anim calcmode="lin" valueType="num">
                                      <p:cBhvr>
                                        <p:cTn id="35" dur="500" fill="hold"/>
                                        <p:tgtEl>
                                          <p:spTgt spid="10"/>
                                        </p:tgtEl>
                                        <p:attrNameLst>
                                          <p:attrName>ppt_h</p:attrName>
                                        </p:attrNameLst>
                                      </p:cBhvr>
                                      <p:tavLst>
                                        <p:tav tm="0">
                                          <p:val>
                                            <p:strVal val="2/3*#ppt_h"/>
                                          </p:val>
                                        </p:tav>
                                        <p:tav tm="100000">
                                          <p:val>
                                            <p:strVal val="#ppt_h"/>
                                          </p:val>
                                        </p:tav>
                                      </p:tavLst>
                                    </p:anim>
                                  </p:childTnLst>
                                </p:cTn>
                              </p:par>
                              <p:par>
                                <p:cTn id="36" presetID="23" presetClass="entr" presetSubtype="272" fill="hold" nodeType="with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500" fill="hold"/>
                                        <p:tgtEl>
                                          <p:spTgt spid="12"/>
                                        </p:tgtEl>
                                        <p:attrNameLst>
                                          <p:attrName>ppt_w</p:attrName>
                                        </p:attrNameLst>
                                      </p:cBhvr>
                                      <p:tavLst>
                                        <p:tav tm="0">
                                          <p:val>
                                            <p:strVal val="2/3*#ppt_w"/>
                                          </p:val>
                                        </p:tav>
                                        <p:tav tm="100000">
                                          <p:val>
                                            <p:strVal val="#ppt_w"/>
                                          </p:val>
                                        </p:tav>
                                      </p:tavLst>
                                    </p:anim>
                                    <p:anim calcmode="lin" valueType="num">
                                      <p:cBhvr>
                                        <p:cTn id="39" dur="500" fill="hold"/>
                                        <p:tgtEl>
                                          <p:spTgt spid="12"/>
                                        </p:tgtEl>
                                        <p:attrNameLst>
                                          <p:attrName>ppt_h</p:attrName>
                                        </p:attrNameLst>
                                      </p:cBhvr>
                                      <p:tavLst>
                                        <p:tav tm="0">
                                          <p:val>
                                            <p:strVal val="2/3*#ppt_h"/>
                                          </p:val>
                                        </p:tav>
                                        <p:tav tm="100000">
                                          <p:val>
                                            <p:strVal val="#ppt_h"/>
                                          </p:val>
                                        </p:tav>
                                      </p:tavLst>
                                    </p:anim>
                                  </p:childTnLst>
                                </p:cTn>
                              </p:par>
                            </p:childTnLst>
                          </p:cTn>
                        </p:par>
                        <p:par>
                          <p:cTn id="40" fill="hold">
                            <p:stCondLst>
                              <p:cond delay="3000"/>
                            </p:stCondLst>
                            <p:childTnLst>
                              <p:par>
                                <p:cTn id="41" presetID="22" presetClass="entr" presetSubtype="8" fill="hold" grpId="0"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wipe(left)">
                                      <p:cBhvr>
                                        <p:cTn id="43" dur="500"/>
                                        <p:tgtEl>
                                          <p:spTgt spid="54"/>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wipe(left)">
                                      <p:cBhvr>
                                        <p:cTn id="46" dur="500"/>
                                        <p:tgtEl>
                                          <p:spTgt spid="55"/>
                                        </p:tgtEl>
                                      </p:cBhvr>
                                    </p:animEffect>
                                  </p:childTnLst>
                                </p:cTn>
                              </p:par>
                            </p:childTnLst>
                          </p:cTn>
                        </p:par>
                        <p:par>
                          <p:cTn id="47" fill="hold">
                            <p:stCondLst>
                              <p:cond delay="3500"/>
                            </p:stCondLst>
                            <p:childTnLst>
                              <p:par>
                                <p:cTn id="48" presetID="23" presetClass="entr" presetSubtype="272" fill="hold" nodeType="afterEffect">
                                  <p:stCondLst>
                                    <p:cond delay="0"/>
                                  </p:stCondLst>
                                  <p:childTnLst>
                                    <p:set>
                                      <p:cBhvr>
                                        <p:cTn id="49" dur="1" fill="hold">
                                          <p:stCondLst>
                                            <p:cond delay="0"/>
                                          </p:stCondLst>
                                        </p:cTn>
                                        <p:tgtEl>
                                          <p:spTgt spid="11"/>
                                        </p:tgtEl>
                                        <p:attrNameLst>
                                          <p:attrName>style.visibility</p:attrName>
                                        </p:attrNameLst>
                                      </p:cBhvr>
                                      <p:to>
                                        <p:strVal val="visible"/>
                                      </p:to>
                                    </p:set>
                                    <p:anim calcmode="lin" valueType="num">
                                      <p:cBhvr>
                                        <p:cTn id="50" dur="500" fill="hold"/>
                                        <p:tgtEl>
                                          <p:spTgt spid="11"/>
                                        </p:tgtEl>
                                        <p:attrNameLst>
                                          <p:attrName>ppt_w</p:attrName>
                                        </p:attrNameLst>
                                      </p:cBhvr>
                                      <p:tavLst>
                                        <p:tav tm="0">
                                          <p:val>
                                            <p:strVal val="2/3*#ppt_w"/>
                                          </p:val>
                                        </p:tav>
                                        <p:tav tm="100000">
                                          <p:val>
                                            <p:strVal val="#ppt_w"/>
                                          </p:val>
                                        </p:tav>
                                      </p:tavLst>
                                    </p:anim>
                                    <p:anim calcmode="lin" valueType="num">
                                      <p:cBhvr>
                                        <p:cTn id="51" dur="500" fill="hold"/>
                                        <p:tgtEl>
                                          <p:spTgt spid="11"/>
                                        </p:tgtEl>
                                        <p:attrNameLst>
                                          <p:attrName>ppt_h</p:attrName>
                                        </p:attrNameLst>
                                      </p:cBhvr>
                                      <p:tavLst>
                                        <p:tav tm="0">
                                          <p:val>
                                            <p:strVal val="2/3*#ppt_h"/>
                                          </p:val>
                                        </p:tav>
                                        <p:tav tm="100000">
                                          <p:val>
                                            <p:strVal val="#ppt_h"/>
                                          </p:val>
                                        </p:tav>
                                      </p:tavLst>
                                    </p:anim>
                                  </p:childTnLst>
                                </p:cTn>
                              </p:par>
                              <p:par>
                                <p:cTn id="52" presetID="23" presetClass="entr" presetSubtype="272" fill="hold" nodeType="with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500" fill="hold"/>
                                        <p:tgtEl>
                                          <p:spTgt spid="13"/>
                                        </p:tgtEl>
                                        <p:attrNameLst>
                                          <p:attrName>ppt_w</p:attrName>
                                        </p:attrNameLst>
                                      </p:cBhvr>
                                      <p:tavLst>
                                        <p:tav tm="0">
                                          <p:val>
                                            <p:strVal val="2/3*#ppt_w"/>
                                          </p:val>
                                        </p:tav>
                                        <p:tav tm="100000">
                                          <p:val>
                                            <p:strVal val="#ppt_w"/>
                                          </p:val>
                                        </p:tav>
                                      </p:tavLst>
                                    </p:anim>
                                    <p:anim calcmode="lin" valueType="num">
                                      <p:cBhvr>
                                        <p:cTn id="55" dur="500" fill="hold"/>
                                        <p:tgtEl>
                                          <p:spTgt spid="13"/>
                                        </p:tgtEl>
                                        <p:attrNameLst>
                                          <p:attrName>ppt_h</p:attrName>
                                        </p:attrNameLst>
                                      </p:cBhvr>
                                      <p:tavLst>
                                        <p:tav tm="0">
                                          <p:val>
                                            <p:strVal val="2/3*#ppt_h"/>
                                          </p:val>
                                        </p:tav>
                                        <p:tav tm="100000">
                                          <p:val>
                                            <p:strVal val="#ppt_h"/>
                                          </p:val>
                                        </p:tav>
                                      </p:tavLst>
                                    </p:anim>
                                  </p:childTnLst>
                                </p:cTn>
                              </p:par>
                              <p:par>
                                <p:cTn id="56" presetID="1" presetClass="entr" presetSubtype="0" fill="hold" grpId="0" nodeType="withEffect">
                                  <p:stCondLst>
                                    <p:cond delay="0"/>
                                  </p:stCondLst>
                                  <p:iterate type="lt">
                                    <p:tmAbs val="30"/>
                                  </p:iterate>
                                  <p:childTnLst>
                                    <p:set>
                                      <p:cBhvr>
                                        <p:cTn id="57"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4" grpId="0"/>
      <p:bldP spid="49" grpId="0" animBg="1"/>
      <p:bldP spid="50" grpId="0" animBg="1"/>
      <p:bldP spid="53" grpId="0" animBg="1"/>
      <p:bldP spid="54" grpId="0" animBg="1"/>
      <p:bldP spid="5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4294967295"/>
          </p:nvPr>
        </p:nvSpPr>
        <p:spPr>
          <a:xfrm>
            <a:off x="755576" y="292863"/>
            <a:ext cx="4577302" cy="584775"/>
          </a:xfrm>
          <a:prstGeom prst="rect">
            <a:avLst/>
          </a:prstGeom>
          <a:noFill/>
          <a:effectLst/>
        </p:spPr>
        <p:txBody>
          <a:bodyPr wrap="square" rtlCol="0">
            <a:spAutoFit/>
          </a:bodyPr>
          <a:lstStyle/>
          <a:p>
            <a:pPr marL="0" indent="0">
              <a:buNone/>
            </a:pPr>
            <a:r>
              <a:rPr lang="zh-CN" altLang="en-US" dirty="0">
                <a:gradFill>
                  <a:gsLst>
                    <a:gs pos="60000">
                      <a:srgbClr val="FCCE5A"/>
                    </a:gs>
                    <a:gs pos="30000">
                      <a:schemeClr val="bg1"/>
                    </a:gs>
                    <a:gs pos="87000">
                      <a:schemeClr val="bg1"/>
                    </a:gs>
                  </a:gsLst>
                  <a:lin ang="5400000" scaled="1"/>
                </a:gradFill>
                <a:effectLst>
                  <a:outerShdw blurRad="50800" dist="50800" dir="5400000" algn="ctr" rotWithShape="0">
                    <a:srgbClr val="800000"/>
                  </a:outerShdw>
                </a:effectLst>
                <a:latin typeface="+mj-ea"/>
                <a:ea typeface="+mj-ea"/>
                <a:cs typeface="+mn-ea"/>
                <a:sym typeface="+mn-lt"/>
              </a:rPr>
              <a:t>党章的主要内容</a:t>
            </a:r>
          </a:p>
        </p:txBody>
      </p:sp>
      <p:grpSp>
        <p:nvGrpSpPr>
          <p:cNvPr id="18" name="组合 17"/>
          <p:cNvGrpSpPr/>
          <p:nvPr/>
        </p:nvGrpSpPr>
        <p:grpSpPr>
          <a:xfrm>
            <a:off x="3019256" y="1275606"/>
            <a:ext cx="4450937" cy="658168"/>
            <a:chOff x="3019256" y="1434862"/>
            <a:chExt cx="4450937" cy="658168"/>
          </a:xfrm>
        </p:grpSpPr>
        <p:grpSp>
          <p:nvGrpSpPr>
            <p:cNvPr id="45" name="组合 44"/>
            <p:cNvGrpSpPr/>
            <p:nvPr userDrawn="1"/>
          </p:nvGrpSpPr>
          <p:grpSpPr>
            <a:xfrm>
              <a:off x="3188608" y="1434862"/>
              <a:ext cx="4281585" cy="646331"/>
              <a:chOff x="307560" y="1423050"/>
              <a:chExt cx="4281585" cy="646331"/>
            </a:xfrm>
          </p:grpSpPr>
          <p:sp>
            <p:nvSpPr>
              <p:cNvPr id="47" name="TextBox 19"/>
              <p:cNvSpPr txBox="1"/>
              <p:nvPr/>
            </p:nvSpPr>
            <p:spPr>
              <a:xfrm>
                <a:off x="307560" y="1844686"/>
                <a:ext cx="2049588" cy="203133"/>
              </a:xfrm>
              <a:prstGeom prst="rect">
                <a:avLst/>
              </a:prstGeom>
              <a:noFill/>
              <a:effectLst/>
            </p:spPr>
            <p:txBody>
              <a:bodyPr wrap="square" rtlCol="0">
                <a:spAutoFit/>
              </a:bodyPr>
              <a:lstStyle>
                <a:defPPr>
                  <a:defRPr lang="zh-CN"/>
                </a:defPPr>
                <a:lvl1pPr>
                  <a:defRPr sz="2800" b="1">
                    <a:ln>
                      <a:noFill/>
                    </a:ln>
                    <a:gradFill>
                      <a:gsLst>
                        <a:gs pos="60000">
                          <a:srgbClr val="FFFF00"/>
                        </a:gs>
                        <a:gs pos="32000">
                          <a:schemeClr val="bg1"/>
                        </a:gs>
                        <a:gs pos="87000">
                          <a:schemeClr val="bg1"/>
                        </a:gs>
                      </a:gsLst>
                      <a:lin ang="5400000" scaled="1"/>
                    </a:gradFill>
                    <a:effectLst>
                      <a:outerShdw blurRad="50800" dist="50800" dir="5400000" algn="ctr" rotWithShape="0">
                        <a:srgbClr val="800000"/>
                      </a:outerShdw>
                      <a:reflection blurRad="12700" stA="55000" endA="300" endPos="30000" dist="57150" dir="5400000" sy="-100000" algn="bl" rotWithShape="0"/>
                    </a:effectLst>
                    <a:cs typeface="+mn-ea"/>
                  </a:defRPr>
                </a:lvl1pPr>
              </a:lstStyle>
              <a:p>
                <a:pPr algn="r"/>
                <a:r>
                  <a:rPr lang="en-US" altLang="zh-CN" sz="720" spc="0">
                    <a:solidFill>
                      <a:srgbClr val="9B0D13"/>
                    </a:solidFill>
                    <a:effectLst/>
                    <a:latin typeface="+mj-ea"/>
                    <a:ea typeface="+mj-ea"/>
                    <a:sym typeface="+mn-lt"/>
                  </a:rPr>
                  <a:t>COMMUNIST PARTY OF CHINA</a:t>
                </a:r>
                <a:endParaRPr lang="zh-CN" altLang="en-US" sz="720" spc="0" dirty="0">
                  <a:solidFill>
                    <a:srgbClr val="9B0D13"/>
                  </a:solidFill>
                  <a:effectLst/>
                  <a:latin typeface="+mj-ea"/>
                  <a:ea typeface="+mj-ea"/>
                  <a:sym typeface="+mn-lt"/>
                </a:endParaRPr>
              </a:p>
            </p:txBody>
          </p:sp>
          <p:sp>
            <p:nvSpPr>
              <p:cNvPr id="48" name="TextBox 20"/>
              <p:cNvSpPr txBox="1"/>
              <p:nvPr/>
            </p:nvSpPr>
            <p:spPr>
              <a:xfrm>
                <a:off x="395536" y="1497990"/>
                <a:ext cx="1964793" cy="446276"/>
              </a:xfrm>
              <a:prstGeom prst="rect">
                <a:avLst/>
              </a:prstGeom>
              <a:noFill/>
              <a:effectLst/>
            </p:spPr>
            <p:txBody>
              <a:bodyPr wrap="square" rtlCol="0">
                <a:spAutoFit/>
              </a:bodyPr>
              <a:lstStyle>
                <a:defPPr>
                  <a:defRPr lang="zh-CN"/>
                </a:defPPr>
                <a:lvl1pPr>
                  <a:defRPr sz="2800" b="1">
                    <a:ln>
                      <a:noFill/>
                    </a:ln>
                    <a:gradFill>
                      <a:gsLst>
                        <a:gs pos="60000">
                          <a:srgbClr val="FFFF00"/>
                        </a:gs>
                        <a:gs pos="32000">
                          <a:schemeClr val="bg1"/>
                        </a:gs>
                        <a:gs pos="87000">
                          <a:schemeClr val="bg1"/>
                        </a:gs>
                      </a:gsLst>
                      <a:lin ang="5400000" scaled="1"/>
                    </a:gradFill>
                    <a:effectLst>
                      <a:outerShdw blurRad="50800" dist="50800" dir="5400000" algn="ctr" rotWithShape="0">
                        <a:srgbClr val="800000"/>
                      </a:outerShdw>
                      <a:reflection blurRad="12700" stA="55000" endA="300" endPos="30000" dist="57150" dir="5400000" sy="-100000" algn="bl" rotWithShape="0"/>
                    </a:effectLst>
                    <a:cs typeface="+mn-ea"/>
                  </a:defRPr>
                </a:lvl1pPr>
              </a:lstStyle>
              <a:p>
                <a:pPr algn="r"/>
                <a:r>
                  <a:rPr lang="zh-CN" altLang="en-US" sz="2300" dirty="0">
                    <a:solidFill>
                      <a:srgbClr val="9B0D13"/>
                    </a:solidFill>
                    <a:effectLst/>
                    <a:sym typeface="+mn-lt"/>
                  </a:rPr>
                  <a:t>中国共产党</a:t>
                </a:r>
                <a:endParaRPr lang="en-US" altLang="zh-CN" sz="2300" dirty="0">
                  <a:solidFill>
                    <a:srgbClr val="9B0D13"/>
                  </a:solidFill>
                  <a:effectLst/>
                  <a:sym typeface="+mn-lt"/>
                </a:endParaRPr>
              </a:p>
            </p:txBody>
          </p:sp>
          <p:sp>
            <p:nvSpPr>
              <p:cNvPr id="50" name="TextBox 14"/>
              <p:cNvSpPr txBox="1"/>
              <p:nvPr/>
            </p:nvSpPr>
            <p:spPr>
              <a:xfrm>
                <a:off x="2242594" y="1423050"/>
                <a:ext cx="2346551" cy="646331"/>
              </a:xfrm>
              <a:prstGeom prst="rect">
                <a:avLst/>
              </a:prstGeom>
              <a:noFill/>
              <a:effectLst/>
            </p:spPr>
            <p:txBody>
              <a:bodyPr wrap="square" rtlCol="0">
                <a:spAutoFit/>
              </a:bodyPr>
              <a:lstStyle/>
              <a:p>
                <a:r>
                  <a:rPr lang="zh-CN" altLang="en-US" sz="3600" b="1">
                    <a:solidFill>
                      <a:srgbClr val="9B0D13"/>
                    </a:solidFill>
                    <a:cs typeface="+mn-ea"/>
                    <a:sym typeface="+mn-lt"/>
                  </a:rPr>
                  <a:t>章程</a:t>
                </a:r>
                <a:endParaRPr lang="zh-CN" altLang="en-US" sz="3600" b="1" dirty="0">
                  <a:solidFill>
                    <a:srgbClr val="9B0D13"/>
                  </a:solidFill>
                  <a:cs typeface="+mn-ea"/>
                  <a:sym typeface="+mn-lt"/>
                </a:endParaRPr>
              </a:p>
            </p:txBody>
          </p:sp>
        </p:grpSp>
        <p:grpSp>
          <p:nvGrpSpPr>
            <p:cNvPr id="17" name="组合 16"/>
            <p:cNvGrpSpPr/>
            <p:nvPr/>
          </p:nvGrpSpPr>
          <p:grpSpPr>
            <a:xfrm>
              <a:off x="3019256" y="1516966"/>
              <a:ext cx="576064" cy="576064"/>
              <a:chOff x="2843808" y="1419622"/>
              <a:chExt cx="792088" cy="792088"/>
            </a:xfrm>
          </p:grpSpPr>
          <p:sp>
            <p:nvSpPr>
              <p:cNvPr id="16" name="椭圆 15"/>
              <p:cNvSpPr/>
              <p:nvPr/>
            </p:nvSpPr>
            <p:spPr>
              <a:xfrm>
                <a:off x="2843808" y="1419622"/>
                <a:ext cx="792088" cy="792088"/>
              </a:xfrm>
              <a:prstGeom prst="ellipse">
                <a:avLst/>
              </a:prstGeom>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pic>
            <p:nvPicPr>
              <p:cNvPr id="46" name="图片 45"/>
              <p:cNvPicPr>
                <a:picLocks noChangeAspect="1"/>
              </p:cNvPicPr>
              <p:nvPr userDrawn="1"/>
            </p:nvPicPr>
            <p:blipFill>
              <a:blip r:embed="rId3" cstate="email"/>
              <a:stretch>
                <a:fillRect/>
              </a:stretch>
            </p:blipFill>
            <p:spPr>
              <a:xfrm>
                <a:off x="2882900" y="1460898"/>
                <a:ext cx="690513" cy="648072"/>
              </a:xfrm>
              <a:prstGeom prst="rect">
                <a:avLst/>
              </a:prstGeom>
            </p:spPr>
          </p:pic>
        </p:grpSp>
      </p:grpSp>
      <p:sp>
        <p:nvSpPr>
          <p:cNvPr id="24" name="矩形 23"/>
          <p:cNvSpPr/>
          <p:nvPr/>
        </p:nvSpPr>
        <p:spPr>
          <a:xfrm>
            <a:off x="683566" y="2139702"/>
            <a:ext cx="3794760" cy="369332"/>
          </a:xfrm>
          <a:prstGeom prst="rect">
            <a:avLst/>
          </a:prstGeom>
          <a:solidFill>
            <a:srgbClr val="9B0D13"/>
          </a:solidFill>
          <a:ln>
            <a:solidFill>
              <a:srgbClr val="9B0D13"/>
            </a:solidFill>
          </a:ln>
        </p:spPr>
        <p:txBody>
          <a:bodyPr wrap="none">
            <a:spAutoFit/>
          </a:bodyPr>
          <a:lstStyle/>
          <a:p>
            <a:r>
              <a:rPr lang="zh-CN" altLang="en-US" b="1">
                <a:solidFill>
                  <a:srgbClr val="FFF2CC"/>
                </a:solidFill>
              </a:rPr>
              <a:t>总 纲 </a:t>
            </a:r>
          </a:p>
        </p:txBody>
      </p:sp>
      <p:sp>
        <p:nvSpPr>
          <p:cNvPr id="25" name="矩形 24"/>
          <p:cNvSpPr/>
          <p:nvPr/>
        </p:nvSpPr>
        <p:spPr>
          <a:xfrm>
            <a:off x="683567" y="2600553"/>
            <a:ext cx="3794760" cy="369332"/>
          </a:xfrm>
          <a:prstGeom prst="rect">
            <a:avLst/>
          </a:prstGeom>
          <a:solidFill>
            <a:srgbClr val="9B0D13"/>
          </a:solidFill>
          <a:ln>
            <a:solidFill>
              <a:srgbClr val="9B0D13"/>
            </a:solidFill>
          </a:ln>
        </p:spPr>
        <p:txBody>
          <a:bodyPr wrap="none">
            <a:spAutoFit/>
          </a:bodyPr>
          <a:lstStyle/>
          <a:p>
            <a:r>
              <a:rPr lang="zh-CN" altLang="en-US" b="1">
                <a:solidFill>
                  <a:srgbClr val="FFF2CC"/>
                </a:solidFill>
              </a:rPr>
              <a:t>第一章  </a:t>
            </a:r>
            <a:r>
              <a:rPr lang="zh-CN" altLang="en-US">
                <a:solidFill>
                  <a:srgbClr val="FFF2CC"/>
                </a:solidFill>
              </a:rPr>
              <a:t>党 员 </a:t>
            </a:r>
          </a:p>
        </p:txBody>
      </p:sp>
      <p:sp>
        <p:nvSpPr>
          <p:cNvPr id="26" name="矩形 25"/>
          <p:cNvSpPr/>
          <p:nvPr/>
        </p:nvSpPr>
        <p:spPr>
          <a:xfrm>
            <a:off x="683566" y="3061404"/>
            <a:ext cx="3794760" cy="369332"/>
          </a:xfrm>
          <a:prstGeom prst="rect">
            <a:avLst/>
          </a:prstGeom>
          <a:solidFill>
            <a:srgbClr val="9B0D13"/>
          </a:solidFill>
          <a:ln>
            <a:solidFill>
              <a:srgbClr val="9B0D13"/>
            </a:solidFill>
          </a:ln>
        </p:spPr>
        <p:txBody>
          <a:bodyPr wrap="none">
            <a:spAutoFit/>
          </a:bodyPr>
          <a:lstStyle/>
          <a:p>
            <a:r>
              <a:rPr lang="zh-CN" altLang="en-US" b="1">
                <a:solidFill>
                  <a:srgbClr val="FFF2CC"/>
                </a:solidFill>
              </a:rPr>
              <a:t>第二章  </a:t>
            </a:r>
            <a:r>
              <a:rPr lang="zh-CN" altLang="en-US">
                <a:solidFill>
                  <a:srgbClr val="FFF2CC"/>
                </a:solidFill>
              </a:rPr>
              <a:t>党的组织制度 </a:t>
            </a:r>
          </a:p>
        </p:txBody>
      </p:sp>
      <p:sp>
        <p:nvSpPr>
          <p:cNvPr id="27" name="矩形 26"/>
          <p:cNvSpPr/>
          <p:nvPr/>
        </p:nvSpPr>
        <p:spPr>
          <a:xfrm>
            <a:off x="683566" y="3522255"/>
            <a:ext cx="3794760" cy="369332"/>
          </a:xfrm>
          <a:prstGeom prst="rect">
            <a:avLst/>
          </a:prstGeom>
          <a:solidFill>
            <a:srgbClr val="9B0D13"/>
          </a:solidFill>
          <a:ln>
            <a:solidFill>
              <a:srgbClr val="9B0D13"/>
            </a:solidFill>
          </a:ln>
        </p:spPr>
        <p:txBody>
          <a:bodyPr wrap="none">
            <a:spAutoFit/>
          </a:bodyPr>
          <a:lstStyle/>
          <a:p>
            <a:r>
              <a:rPr lang="zh-CN" altLang="en-US" b="1">
                <a:solidFill>
                  <a:srgbClr val="FFF2CC"/>
                </a:solidFill>
              </a:rPr>
              <a:t>第三章  </a:t>
            </a:r>
            <a:r>
              <a:rPr lang="zh-CN" altLang="en-US">
                <a:solidFill>
                  <a:srgbClr val="FFF2CC"/>
                </a:solidFill>
              </a:rPr>
              <a:t>党的中央组织 </a:t>
            </a:r>
          </a:p>
        </p:txBody>
      </p:sp>
      <p:sp>
        <p:nvSpPr>
          <p:cNvPr id="28" name="矩形 27"/>
          <p:cNvSpPr/>
          <p:nvPr/>
        </p:nvSpPr>
        <p:spPr>
          <a:xfrm>
            <a:off x="683566" y="3983106"/>
            <a:ext cx="3794760" cy="369332"/>
          </a:xfrm>
          <a:prstGeom prst="rect">
            <a:avLst/>
          </a:prstGeom>
          <a:solidFill>
            <a:srgbClr val="9B0D13"/>
          </a:solidFill>
          <a:ln>
            <a:solidFill>
              <a:srgbClr val="9B0D13"/>
            </a:solidFill>
          </a:ln>
        </p:spPr>
        <p:txBody>
          <a:bodyPr wrap="none">
            <a:spAutoFit/>
          </a:bodyPr>
          <a:lstStyle/>
          <a:p>
            <a:r>
              <a:rPr lang="zh-CN" altLang="en-US" b="1">
                <a:solidFill>
                  <a:srgbClr val="FFF2CC"/>
                </a:solidFill>
              </a:rPr>
              <a:t>第四章  </a:t>
            </a:r>
            <a:r>
              <a:rPr lang="zh-CN" altLang="en-US">
                <a:solidFill>
                  <a:srgbClr val="FFF2CC"/>
                </a:solidFill>
              </a:rPr>
              <a:t>党的地方组织 </a:t>
            </a:r>
          </a:p>
        </p:txBody>
      </p:sp>
      <p:sp>
        <p:nvSpPr>
          <p:cNvPr id="29" name="矩形 28"/>
          <p:cNvSpPr/>
          <p:nvPr/>
        </p:nvSpPr>
        <p:spPr>
          <a:xfrm>
            <a:off x="683566" y="4443958"/>
            <a:ext cx="3794760" cy="369332"/>
          </a:xfrm>
          <a:prstGeom prst="rect">
            <a:avLst/>
          </a:prstGeom>
          <a:solidFill>
            <a:srgbClr val="9B0D13"/>
          </a:solidFill>
          <a:ln>
            <a:solidFill>
              <a:srgbClr val="9B0D13"/>
            </a:solidFill>
          </a:ln>
        </p:spPr>
        <p:txBody>
          <a:bodyPr wrap="none">
            <a:spAutoFit/>
          </a:bodyPr>
          <a:lstStyle/>
          <a:p>
            <a:r>
              <a:rPr lang="zh-CN" altLang="en-US" b="1">
                <a:solidFill>
                  <a:srgbClr val="FFF2CC"/>
                </a:solidFill>
              </a:rPr>
              <a:t>第五章  </a:t>
            </a:r>
            <a:r>
              <a:rPr lang="zh-CN" altLang="en-US">
                <a:solidFill>
                  <a:srgbClr val="FFF2CC"/>
                </a:solidFill>
              </a:rPr>
              <a:t>党的基层组织 </a:t>
            </a:r>
          </a:p>
        </p:txBody>
      </p:sp>
      <p:sp>
        <p:nvSpPr>
          <p:cNvPr id="30" name="矩形 29"/>
          <p:cNvSpPr/>
          <p:nvPr/>
        </p:nvSpPr>
        <p:spPr>
          <a:xfrm>
            <a:off x="4571999" y="2139702"/>
            <a:ext cx="3794760" cy="369332"/>
          </a:xfrm>
          <a:prstGeom prst="rect">
            <a:avLst/>
          </a:prstGeom>
          <a:solidFill>
            <a:srgbClr val="9B0D13"/>
          </a:solidFill>
          <a:ln>
            <a:solidFill>
              <a:srgbClr val="9B0D13"/>
            </a:solidFill>
          </a:ln>
        </p:spPr>
        <p:txBody>
          <a:bodyPr wrap="none">
            <a:spAutoFit/>
          </a:bodyPr>
          <a:lstStyle/>
          <a:p>
            <a:r>
              <a:rPr lang="zh-CN" altLang="en-US" b="1">
                <a:solidFill>
                  <a:srgbClr val="FFF2CC"/>
                </a:solidFill>
              </a:rPr>
              <a:t>第六章  </a:t>
            </a:r>
            <a:r>
              <a:rPr lang="zh-CN" altLang="en-US">
                <a:solidFill>
                  <a:srgbClr val="FFF2CC"/>
                </a:solidFill>
              </a:rPr>
              <a:t>党的干部 </a:t>
            </a:r>
          </a:p>
        </p:txBody>
      </p:sp>
      <p:sp>
        <p:nvSpPr>
          <p:cNvPr id="31" name="矩形 30"/>
          <p:cNvSpPr/>
          <p:nvPr/>
        </p:nvSpPr>
        <p:spPr>
          <a:xfrm>
            <a:off x="4571999" y="2600553"/>
            <a:ext cx="3794760" cy="369332"/>
          </a:xfrm>
          <a:prstGeom prst="rect">
            <a:avLst/>
          </a:prstGeom>
          <a:solidFill>
            <a:srgbClr val="9B0D13"/>
          </a:solidFill>
          <a:ln>
            <a:solidFill>
              <a:srgbClr val="9B0D13"/>
            </a:solidFill>
          </a:ln>
        </p:spPr>
        <p:txBody>
          <a:bodyPr wrap="none">
            <a:spAutoFit/>
          </a:bodyPr>
          <a:lstStyle/>
          <a:p>
            <a:r>
              <a:rPr lang="zh-CN" altLang="en-US" b="1">
                <a:solidFill>
                  <a:srgbClr val="FFF2CC"/>
                </a:solidFill>
              </a:rPr>
              <a:t>第七章  </a:t>
            </a:r>
            <a:r>
              <a:rPr lang="zh-CN" altLang="en-US">
                <a:solidFill>
                  <a:srgbClr val="FFF2CC"/>
                </a:solidFill>
              </a:rPr>
              <a:t>党的纪律 </a:t>
            </a:r>
          </a:p>
        </p:txBody>
      </p:sp>
      <p:sp>
        <p:nvSpPr>
          <p:cNvPr id="32" name="矩形 31"/>
          <p:cNvSpPr/>
          <p:nvPr/>
        </p:nvSpPr>
        <p:spPr>
          <a:xfrm>
            <a:off x="4572000" y="3061404"/>
            <a:ext cx="3794760" cy="369332"/>
          </a:xfrm>
          <a:prstGeom prst="rect">
            <a:avLst/>
          </a:prstGeom>
          <a:solidFill>
            <a:srgbClr val="9B0D13"/>
          </a:solidFill>
          <a:ln>
            <a:solidFill>
              <a:srgbClr val="9B0D13"/>
            </a:solidFill>
          </a:ln>
        </p:spPr>
        <p:txBody>
          <a:bodyPr wrap="none">
            <a:spAutoFit/>
          </a:bodyPr>
          <a:lstStyle/>
          <a:p>
            <a:r>
              <a:rPr lang="zh-CN" altLang="en-US" b="1">
                <a:solidFill>
                  <a:srgbClr val="FFF2CC"/>
                </a:solidFill>
              </a:rPr>
              <a:t>第八章  </a:t>
            </a:r>
            <a:r>
              <a:rPr lang="zh-CN" altLang="en-US">
                <a:solidFill>
                  <a:srgbClr val="FFF2CC"/>
                </a:solidFill>
              </a:rPr>
              <a:t>党的纪律检查机关 </a:t>
            </a:r>
          </a:p>
        </p:txBody>
      </p:sp>
      <p:sp>
        <p:nvSpPr>
          <p:cNvPr id="33" name="矩形 32"/>
          <p:cNvSpPr/>
          <p:nvPr/>
        </p:nvSpPr>
        <p:spPr>
          <a:xfrm>
            <a:off x="4572000" y="3522255"/>
            <a:ext cx="3794760" cy="369332"/>
          </a:xfrm>
          <a:prstGeom prst="rect">
            <a:avLst/>
          </a:prstGeom>
          <a:solidFill>
            <a:srgbClr val="9B0D13"/>
          </a:solidFill>
          <a:ln>
            <a:solidFill>
              <a:srgbClr val="9B0D13"/>
            </a:solidFill>
          </a:ln>
        </p:spPr>
        <p:txBody>
          <a:bodyPr wrap="none">
            <a:spAutoFit/>
          </a:bodyPr>
          <a:lstStyle/>
          <a:p>
            <a:r>
              <a:rPr lang="zh-CN" altLang="en-US" b="1">
                <a:solidFill>
                  <a:srgbClr val="FFF2CC"/>
                </a:solidFill>
              </a:rPr>
              <a:t>第九章  </a:t>
            </a:r>
            <a:r>
              <a:rPr lang="zh-CN" altLang="en-US">
                <a:solidFill>
                  <a:srgbClr val="FFF2CC"/>
                </a:solidFill>
              </a:rPr>
              <a:t>党 组 </a:t>
            </a:r>
          </a:p>
        </p:txBody>
      </p:sp>
      <p:sp>
        <p:nvSpPr>
          <p:cNvPr id="34" name="矩形 33"/>
          <p:cNvSpPr/>
          <p:nvPr/>
        </p:nvSpPr>
        <p:spPr>
          <a:xfrm>
            <a:off x="4572000" y="3983106"/>
            <a:ext cx="3794760" cy="369332"/>
          </a:xfrm>
          <a:prstGeom prst="rect">
            <a:avLst/>
          </a:prstGeom>
          <a:solidFill>
            <a:srgbClr val="9B0D13"/>
          </a:solidFill>
          <a:ln>
            <a:solidFill>
              <a:srgbClr val="9B0D13"/>
            </a:solidFill>
          </a:ln>
        </p:spPr>
        <p:txBody>
          <a:bodyPr wrap="none">
            <a:spAutoFit/>
          </a:bodyPr>
          <a:lstStyle/>
          <a:p>
            <a:r>
              <a:rPr lang="zh-CN" altLang="en-US" b="1">
                <a:solidFill>
                  <a:srgbClr val="FFF2CC"/>
                </a:solidFill>
              </a:rPr>
              <a:t>第十章  </a:t>
            </a:r>
            <a:r>
              <a:rPr lang="zh-CN" altLang="en-US">
                <a:solidFill>
                  <a:srgbClr val="FFF2CC"/>
                </a:solidFill>
              </a:rPr>
              <a:t>党和共产主义青年团的关系 </a:t>
            </a:r>
          </a:p>
        </p:txBody>
      </p:sp>
      <p:sp>
        <p:nvSpPr>
          <p:cNvPr id="35" name="矩形 34"/>
          <p:cNvSpPr/>
          <p:nvPr/>
        </p:nvSpPr>
        <p:spPr>
          <a:xfrm>
            <a:off x="4571999" y="4443958"/>
            <a:ext cx="3794760" cy="369332"/>
          </a:xfrm>
          <a:prstGeom prst="rect">
            <a:avLst/>
          </a:prstGeom>
          <a:solidFill>
            <a:srgbClr val="9B0D13"/>
          </a:solidFill>
          <a:ln>
            <a:solidFill>
              <a:srgbClr val="9B0D13"/>
            </a:solidFill>
          </a:ln>
        </p:spPr>
        <p:txBody>
          <a:bodyPr wrap="none">
            <a:spAutoFit/>
          </a:bodyPr>
          <a:lstStyle/>
          <a:p>
            <a:r>
              <a:rPr lang="zh-CN" altLang="en-US" b="1">
                <a:solidFill>
                  <a:srgbClr val="FFF2CC"/>
                </a:solidFill>
              </a:rPr>
              <a:t>第十一章  </a:t>
            </a:r>
            <a:r>
              <a:rPr lang="zh-CN" altLang="en-US">
                <a:solidFill>
                  <a:srgbClr val="FFF2CC"/>
                </a:solidFill>
              </a:rPr>
              <a:t>党徽党旗 </a:t>
            </a:r>
          </a:p>
        </p:txBody>
      </p: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500"/>
                                        <p:tgtEl>
                                          <p:spTgt spid="24"/>
                                        </p:tgtEl>
                                      </p:cBhvr>
                                    </p:animEffect>
                                    <p:anim calcmode="lin" valueType="num">
                                      <p:cBhvr>
                                        <p:cTn id="20" dur="500" fill="hold"/>
                                        <p:tgtEl>
                                          <p:spTgt spid="24"/>
                                        </p:tgtEl>
                                        <p:attrNameLst>
                                          <p:attrName>ppt_x</p:attrName>
                                        </p:attrNameLst>
                                      </p:cBhvr>
                                      <p:tavLst>
                                        <p:tav tm="0">
                                          <p:val>
                                            <p:strVal val="#ppt_x"/>
                                          </p:val>
                                        </p:tav>
                                        <p:tav tm="100000">
                                          <p:val>
                                            <p:strVal val="#ppt_x"/>
                                          </p:val>
                                        </p:tav>
                                      </p:tavLst>
                                    </p:anim>
                                    <p:anim calcmode="lin" valueType="num">
                                      <p:cBhvr>
                                        <p:cTn id="21" dur="500" fill="hold"/>
                                        <p:tgtEl>
                                          <p:spTgt spid="24"/>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500"/>
                                        <p:tgtEl>
                                          <p:spTgt spid="25"/>
                                        </p:tgtEl>
                                      </p:cBhvr>
                                    </p:animEffect>
                                    <p:anim calcmode="lin" valueType="num">
                                      <p:cBhvr>
                                        <p:cTn id="26" dur="500" fill="hold"/>
                                        <p:tgtEl>
                                          <p:spTgt spid="25"/>
                                        </p:tgtEl>
                                        <p:attrNameLst>
                                          <p:attrName>ppt_x</p:attrName>
                                        </p:attrNameLst>
                                      </p:cBhvr>
                                      <p:tavLst>
                                        <p:tav tm="0">
                                          <p:val>
                                            <p:strVal val="#ppt_x"/>
                                          </p:val>
                                        </p:tav>
                                        <p:tav tm="100000">
                                          <p:val>
                                            <p:strVal val="#ppt_x"/>
                                          </p:val>
                                        </p:tav>
                                      </p:tavLst>
                                    </p:anim>
                                    <p:anim calcmode="lin" valueType="num">
                                      <p:cBhvr>
                                        <p:cTn id="27" dur="500" fill="hold"/>
                                        <p:tgtEl>
                                          <p:spTgt spid="25"/>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500"/>
                                        <p:tgtEl>
                                          <p:spTgt spid="26"/>
                                        </p:tgtEl>
                                      </p:cBhvr>
                                    </p:animEffect>
                                    <p:anim calcmode="lin" valueType="num">
                                      <p:cBhvr>
                                        <p:cTn id="32" dur="500" fill="hold"/>
                                        <p:tgtEl>
                                          <p:spTgt spid="26"/>
                                        </p:tgtEl>
                                        <p:attrNameLst>
                                          <p:attrName>ppt_x</p:attrName>
                                        </p:attrNameLst>
                                      </p:cBhvr>
                                      <p:tavLst>
                                        <p:tav tm="0">
                                          <p:val>
                                            <p:strVal val="#ppt_x"/>
                                          </p:val>
                                        </p:tav>
                                        <p:tav tm="100000">
                                          <p:val>
                                            <p:strVal val="#ppt_x"/>
                                          </p:val>
                                        </p:tav>
                                      </p:tavLst>
                                    </p:anim>
                                    <p:anim calcmode="lin" valueType="num">
                                      <p:cBhvr>
                                        <p:cTn id="33" dur="5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500"/>
                                        <p:tgtEl>
                                          <p:spTgt spid="27"/>
                                        </p:tgtEl>
                                      </p:cBhvr>
                                    </p:animEffect>
                                    <p:anim calcmode="lin" valueType="num">
                                      <p:cBhvr>
                                        <p:cTn id="38" dur="500" fill="hold"/>
                                        <p:tgtEl>
                                          <p:spTgt spid="27"/>
                                        </p:tgtEl>
                                        <p:attrNameLst>
                                          <p:attrName>ppt_x</p:attrName>
                                        </p:attrNameLst>
                                      </p:cBhvr>
                                      <p:tavLst>
                                        <p:tav tm="0">
                                          <p:val>
                                            <p:strVal val="#ppt_x"/>
                                          </p:val>
                                        </p:tav>
                                        <p:tav tm="100000">
                                          <p:val>
                                            <p:strVal val="#ppt_x"/>
                                          </p:val>
                                        </p:tav>
                                      </p:tavLst>
                                    </p:anim>
                                    <p:anim calcmode="lin" valueType="num">
                                      <p:cBhvr>
                                        <p:cTn id="39" dur="5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2" presetClass="entr" presetSubtype="0" fill="hold" grpId="0" nodeType="after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fade">
                                      <p:cBhvr>
                                        <p:cTn id="49" dur="500"/>
                                        <p:tgtEl>
                                          <p:spTgt spid="29"/>
                                        </p:tgtEl>
                                      </p:cBhvr>
                                    </p:animEffect>
                                    <p:anim calcmode="lin" valueType="num">
                                      <p:cBhvr>
                                        <p:cTn id="50" dur="500" fill="hold"/>
                                        <p:tgtEl>
                                          <p:spTgt spid="29"/>
                                        </p:tgtEl>
                                        <p:attrNameLst>
                                          <p:attrName>ppt_x</p:attrName>
                                        </p:attrNameLst>
                                      </p:cBhvr>
                                      <p:tavLst>
                                        <p:tav tm="0">
                                          <p:val>
                                            <p:strVal val="#ppt_x"/>
                                          </p:val>
                                        </p:tav>
                                        <p:tav tm="100000">
                                          <p:val>
                                            <p:strVal val="#ppt_x"/>
                                          </p:val>
                                        </p:tav>
                                      </p:tavLst>
                                    </p:anim>
                                    <p:anim calcmode="lin" valueType="num">
                                      <p:cBhvr>
                                        <p:cTn id="51" dur="500" fill="hold"/>
                                        <p:tgtEl>
                                          <p:spTgt spid="29"/>
                                        </p:tgtEl>
                                        <p:attrNameLst>
                                          <p:attrName>ppt_y</p:attrName>
                                        </p:attrNameLst>
                                      </p:cBhvr>
                                      <p:tavLst>
                                        <p:tav tm="0">
                                          <p:val>
                                            <p:strVal val="#ppt_y+.1"/>
                                          </p:val>
                                        </p:tav>
                                        <p:tav tm="100000">
                                          <p:val>
                                            <p:strVal val="#ppt_y"/>
                                          </p:val>
                                        </p:tav>
                                      </p:tavLst>
                                    </p:anim>
                                  </p:childTnLst>
                                </p:cTn>
                              </p:par>
                            </p:childTnLst>
                          </p:cTn>
                        </p:par>
                        <p:par>
                          <p:cTn id="52" fill="hold">
                            <p:stCondLst>
                              <p:cond delay="4000"/>
                            </p:stCondLst>
                            <p:childTnLst>
                              <p:par>
                                <p:cTn id="53" presetID="42" presetClass="entr" presetSubtype="0" fill="hold" grpId="0" nodeType="after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strVal val="#ppt_x"/>
                                          </p:val>
                                        </p:tav>
                                        <p:tav tm="100000">
                                          <p:val>
                                            <p:strVal val="#ppt_x"/>
                                          </p:val>
                                        </p:tav>
                                      </p:tavLst>
                                    </p:anim>
                                    <p:anim calcmode="lin" valueType="num">
                                      <p:cBhvr>
                                        <p:cTn id="57" dur="500" fill="hold"/>
                                        <p:tgtEl>
                                          <p:spTgt spid="30"/>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strVal val="#ppt_x"/>
                                          </p:val>
                                        </p:tav>
                                        <p:tav tm="100000">
                                          <p:val>
                                            <p:strVal val="#ppt_x"/>
                                          </p:val>
                                        </p:tav>
                                      </p:tavLst>
                                    </p:anim>
                                    <p:anim calcmode="lin" valueType="num">
                                      <p:cBhvr>
                                        <p:cTn id="63" dur="500" fill="hold"/>
                                        <p:tgtEl>
                                          <p:spTgt spid="3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42" presetClass="entr" presetSubtype="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fade">
                                      <p:cBhvr>
                                        <p:cTn id="73" dur="500"/>
                                        <p:tgtEl>
                                          <p:spTgt spid="33"/>
                                        </p:tgtEl>
                                      </p:cBhvr>
                                    </p:animEffect>
                                    <p:anim calcmode="lin" valueType="num">
                                      <p:cBhvr>
                                        <p:cTn id="74" dur="500" fill="hold"/>
                                        <p:tgtEl>
                                          <p:spTgt spid="33"/>
                                        </p:tgtEl>
                                        <p:attrNameLst>
                                          <p:attrName>ppt_x</p:attrName>
                                        </p:attrNameLst>
                                      </p:cBhvr>
                                      <p:tavLst>
                                        <p:tav tm="0">
                                          <p:val>
                                            <p:strVal val="#ppt_x"/>
                                          </p:val>
                                        </p:tav>
                                        <p:tav tm="100000">
                                          <p:val>
                                            <p:strVal val="#ppt_x"/>
                                          </p:val>
                                        </p:tav>
                                      </p:tavLst>
                                    </p:anim>
                                    <p:anim calcmode="lin" valueType="num">
                                      <p:cBhvr>
                                        <p:cTn id="75" dur="500" fill="hold"/>
                                        <p:tgtEl>
                                          <p:spTgt spid="33"/>
                                        </p:tgtEl>
                                        <p:attrNameLst>
                                          <p:attrName>ppt_y</p:attrName>
                                        </p:attrNameLst>
                                      </p:cBhvr>
                                      <p:tavLst>
                                        <p:tav tm="0">
                                          <p:val>
                                            <p:strVal val="#ppt_y+.1"/>
                                          </p:val>
                                        </p:tav>
                                        <p:tav tm="100000">
                                          <p:val>
                                            <p:strVal val="#ppt_y"/>
                                          </p:val>
                                        </p:tav>
                                      </p:tavLst>
                                    </p:anim>
                                  </p:childTnLst>
                                </p:cTn>
                              </p:par>
                            </p:childTnLst>
                          </p:cTn>
                        </p:par>
                        <p:par>
                          <p:cTn id="76" fill="hold">
                            <p:stCondLst>
                              <p:cond delay="6000"/>
                            </p:stCondLst>
                            <p:childTnLst>
                              <p:par>
                                <p:cTn id="77" presetID="42" presetClass="entr" presetSubtype="0" fill="hold" grpId="0" nodeType="afterEffect">
                                  <p:stCondLst>
                                    <p:cond delay="0"/>
                                  </p:stCondLst>
                                  <p:childTnLst>
                                    <p:set>
                                      <p:cBhvr>
                                        <p:cTn id="78" dur="1" fill="hold">
                                          <p:stCondLst>
                                            <p:cond delay="0"/>
                                          </p:stCondLst>
                                        </p:cTn>
                                        <p:tgtEl>
                                          <p:spTgt spid="34"/>
                                        </p:tgtEl>
                                        <p:attrNameLst>
                                          <p:attrName>style.visibility</p:attrName>
                                        </p:attrNameLst>
                                      </p:cBhvr>
                                      <p:to>
                                        <p:strVal val="visible"/>
                                      </p:to>
                                    </p:set>
                                    <p:animEffect transition="in" filter="fade">
                                      <p:cBhvr>
                                        <p:cTn id="79" dur="500"/>
                                        <p:tgtEl>
                                          <p:spTgt spid="34"/>
                                        </p:tgtEl>
                                      </p:cBhvr>
                                    </p:animEffect>
                                    <p:anim calcmode="lin" valueType="num">
                                      <p:cBhvr>
                                        <p:cTn id="80" dur="500" fill="hold"/>
                                        <p:tgtEl>
                                          <p:spTgt spid="34"/>
                                        </p:tgtEl>
                                        <p:attrNameLst>
                                          <p:attrName>ppt_x</p:attrName>
                                        </p:attrNameLst>
                                      </p:cBhvr>
                                      <p:tavLst>
                                        <p:tav tm="0">
                                          <p:val>
                                            <p:strVal val="#ppt_x"/>
                                          </p:val>
                                        </p:tav>
                                        <p:tav tm="100000">
                                          <p:val>
                                            <p:strVal val="#ppt_x"/>
                                          </p:val>
                                        </p:tav>
                                      </p:tavLst>
                                    </p:anim>
                                    <p:anim calcmode="lin" valueType="num">
                                      <p:cBhvr>
                                        <p:cTn id="81" dur="500" fill="hold"/>
                                        <p:tgtEl>
                                          <p:spTgt spid="34"/>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2" presetClass="entr" presetSubtype="0" fill="hold" grpId="0" nodeType="afterEffect">
                                  <p:stCondLst>
                                    <p:cond delay="0"/>
                                  </p:stCondLst>
                                  <p:childTnLst>
                                    <p:set>
                                      <p:cBhvr>
                                        <p:cTn id="84" dur="1" fill="hold">
                                          <p:stCondLst>
                                            <p:cond delay="0"/>
                                          </p:stCondLst>
                                        </p:cTn>
                                        <p:tgtEl>
                                          <p:spTgt spid="35"/>
                                        </p:tgtEl>
                                        <p:attrNameLst>
                                          <p:attrName>style.visibility</p:attrName>
                                        </p:attrNameLst>
                                      </p:cBhvr>
                                      <p:to>
                                        <p:strVal val="visible"/>
                                      </p:to>
                                    </p:set>
                                    <p:animEffect transition="in" filter="fade">
                                      <p:cBhvr>
                                        <p:cTn id="85" dur="500"/>
                                        <p:tgtEl>
                                          <p:spTgt spid="35"/>
                                        </p:tgtEl>
                                      </p:cBhvr>
                                    </p:animEffect>
                                    <p:anim calcmode="lin" valueType="num">
                                      <p:cBhvr>
                                        <p:cTn id="86" dur="500" fill="hold"/>
                                        <p:tgtEl>
                                          <p:spTgt spid="35"/>
                                        </p:tgtEl>
                                        <p:attrNameLst>
                                          <p:attrName>ppt_x</p:attrName>
                                        </p:attrNameLst>
                                      </p:cBhvr>
                                      <p:tavLst>
                                        <p:tav tm="0">
                                          <p:val>
                                            <p:strVal val="#ppt_x"/>
                                          </p:val>
                                        </p:tav>
                                        <p:tav tm="100000">
                                          <p:val>
                                            <p:strVal val="#ppt_x"/>
                                          </p:val>
                                        </p:tav>
                                      </p:tavLst>
                                    </p:anim>
                                    <p:anim calcmode="lin" valueType="num">
                                      <p:cBhvr>
                                        <p:cTn id="87" dur="5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C59778E3-0D3A-424A-88B7-959005D03E54"/>
  <p:tag name="ISPRING_ULTRA_SCORM_SLIDE_COUNT" val="7"/>
  <p:tag name="ISPRING_SCORM_RATE_SLIDES" val="1"/>
  <p:tag name="ISPRINGONLINEFOLDERID" val="0"/>
  <p:tag name="ISPRINGONLINEFOLDERPATH" val="Content List"/>
  <p:tag name="ISPRINGCLOUDFOLDERID" val="0"/>
  <p:tag name="ISPRINGCLOUDFOLDERPATH" val="Repository"/>
  <p:tag name="ISPRING_PRESENTATION_TITLE" val="做"/>
  <p:tag name="ISPRING_OUTPUT_FOLDER" val="C:\Users\abc\Desktop"/>
  <p:tag name="ISPRING_PLAYERS_CUSTOMIZATION" val="UEsDBBQAAgAIAK2kv0gOaiROYgQAAAURAAAdAAAAdW5pdmVyc2FsL2NvbW1vbl9tZXNzYWdlcy5sbmetWG1v2zYQ/l6g/4EQUGADtrQd0KIYEge0xNhEZMmV6DjZMAiMxNhEKDHVi9vs037Nfth+yY6UncR9gaQkgG2YlO+54909d0cfHn/JFdqIspK6OHLeHrxxkChSnclideQs2MmvHxxU1bzIuNKFOHIK7aDj0csXh4oXq4avBHx/+QKhw1xUFSyrkVndr5HMjpz5OHHD2RwHF4kfTsJkTCfOyNX5DS9uka9X+qff3n/48vbd+58PX2/l+sDEM+z7+0DIIr170wMoYFHoJ4BG/CQg58wZmc9hcuGC+TQgzmj7ZZj0PCJnzsh8dsotoogELIl96pGExkkQMusLnzDiOaML3aA13whUa7SR4jOq1wLiWMtSoErJzD5INWwUjehS5oUzTIMkIjGLqMtoGDijWJfl7S8Wljf1WpegrkKZrPilEpnVCRljn9+UogLVvIaMQvCq1xJ+qXMui4NO1RFe0mCSsDD044QE3m7HGZEiQ17JjZqBKBGOSQQAJa9E+QjZxGaZFUdYqWEIUzqZ+vBmxoSpXK0VvOuhdswJxGAuii4pyBESQXbF8TKMPOM0UIU4uuFV9VmX2V5+PAxUFzAN3BBS0GUPwJnB2AFDjCXUjbIUad0FNiNxjCckGYfnkMjAu3CIRHgKdDsdInFBYqAIibtkAnxGJ9gkvKHYLv93/Eq5SWd1i3iagpxx30bqpoId41JggWVadTBMTUw+LiBsFPs/oHGLCt61q5XcCLCjzETZqQgqi0s8k0UfF/SP5ARTn3gJpJUXLhNmS57RmPNbVOga8WzDi1SgS5HyBnL9Fp5lMrPPTJyt/k+N/BvxeltVXm0LUuCR81dD7dmrYd8xq6nAproW+U3dpdo4bGv+Y6wwOf1DE/oc/XH6Y5cEOKLh80Smknmj2qr75PjcWTY0Rp1GPNFT/aP13JbEbW0dUyhYY6n7SxDopqZ/QANU/aVocAKK5m2JhhpOi6sBOoNwCxBo9FiMM3DVngln4MIB8ksyjimD2WgpLitZd44dlo1tgL4f2hTmPCVqcU/GS3GlYcJRgm/a6QO6kI10Z0AfDDd7rYJR5oPJAQCu2uQBSCVzsD/rgbmYkZ0H2gK/d5KlblRmyavktS3y4NsmF9+OTVelzu2u4tUuedsmc/wUK9rDRa3S+YD2f8e/3vF5QL/HRykmOHKniYsDl5hB33BV9RQCChhX+CxOfDw24sCFnNfpGprplW6KrCdQO6t75AQD2PbMseBluv7vn397YnxlSbuLtru/DwIBYpsqSO7A/gx0Laq/ukAYHu/L2UUfqe3dZifX86rDKGThs9wheNtacp3D1kG3XkjybdAwY9idzoAHsU173ZQwug1BmOHoFGqZncKd0YyX11AImdZqEIp1tUnAepj2++tlUytZiCGyT2sl5sCMzhPsefauDeRTMr1ue2YGN4p0e+lWcOnuC+ZOcQB19is8kcl6IKBtTbsqBERv1/c033zbqe5Wlf3D4vD1g/8v/gdQSwMEFAACAAgAraS/SH4bYjkpAwAAhgwAACcAAAB1bml2ZXJzYWwvZmxhc2hfcHVibGlzaGluZ19zZXR0aW5ncy54bWzVV9tu2jAYvucpLE+9LKEdXTsUqCYOWtUWUGFbe1WZ2BCrjp3FNpRe7Wn2YHuS/Y6Bgtp16QFpE0LE/+H7z39MeHybCDRlmeZK1vFeuYIRk5GiXE7q+Muws3uEkTZEUiKUZHUsFUbHjVKY2pHgOh4wY0BUI4CRupaaOo6NSWtBMJvNylynmeMqYQ3g63KkkiDNmGbSsCxIBZnDj5mnTOMFQgEA+CZKLtQapRJCoUc6V9QKhjgFzyV3QRHREUTHOPBiIxLdTDJlJW0qoTKUTUZ1/K7SdJ+ljIdq8YRJlxPdAKIjmxqhlDsviBjwO4ZixicxuHtYxWjGqYnreL/qUEA6eIiSY/vQiUNpKsiBNAv4hBlCiSH+6O0Zdmv0kuBJdC5JwqMhcJCLv45bw+vPV/32xdlJ9/R62OudDU/63olcJ9jECYNNQyE4pGwWsZWdkBhDohj8Bp0xEZqFwTppKTZWcsM5d0YjJSD3uRa0UTJitEsStlaNwQ2XHZDcw2gMgYh5HX/KOBEYcUMEj1bK2o604SavemddEgEWtCdD5wN8b95nJ4pJptm6W0uOdjmPGt+UFRTNlUWC3zBkFIL4bQJPMUPrxUHjTCU5FdrHIC04WJxyNmP0OM/pAvBPhq7ARGJBE3o1Fcx4C98tv0MjNlYZ4DIyhc4GOtcev/ws4JRofQ9Klj7uDM5OWu3rk26rfbnjAiR0SmT0THAoOEtSsxV8MkdSmaUepCMiVrO8KJTTnFcktvLLy6B5YoUv81sXYw16iyXZjpXnFOavHhQ2G5NpPohuuHJoGEEOJfGYwIhgXXBpWVHAiEikpJgjEsFa026sp1xZDRQ/wB5av9xDr4+4zE8TWG1gMaMsKwRZ2dt/Xz34cHj0sVYOfv34ufuk0mLh9wVx5vzGbz658ldr/+E2DAO3pR9f2iaz/+bO7l+0vxbJa7d9OSxU0vagEFyviFTvtIjUhX/J9NdeMIVcgKU08UMGa0nwhBtG37LFXtAmr3q3+x7bTptsMebXjMZ/E7I/ra6JG/fCMHj04uo4CZc8gUS4lbi67TYOqhW4aT7KKpUAbfO/Q6P0G1BLAwQUAAIACACtpL9I0WxvKqYCAABVCgAAIQAAAHVuaXZlcnNhbC9mbGFzaF9za2luX3NldHRpbmdzLnhtbJVWwW7bMAy97yuC7F4PMXpTAzTpAhTo1mItepdtxhYiS4ZEp8vfT7KlWUri2o0RIHrkIynqiQ7RBybW3xYLkksu1SsgMlFqi3hswYq7ZdYiSnGTS4Eg8EZIVVO+XH/fdR+SdJ5TLHkENZezpzkMaTZpukpXcygux0OabtLNGCGXdUPF6UmW8iaj+aFUshXFZGnVqQHFmThMVsSZxkeEOqppt3vYPaTzKI0CrcGWdLuzzySL0wy4z7S6t89MzpDq892f0Y5MM+xon2draAlxk39s7TPuL0z0LxMQ/uLkFhpOT6C+FFw2bfMVjTRKlrahMed2ZZ9JDpe0MNdvfhK7IZtoUvGuPRdH5X6G957Y66okf7F9PRsI9tAzDmtULZDEr3qbruTHc4vmfsB6T7k2DiE0OL2Yol9oq32YGBv8/sAHE0UYyyGDy7vkbQ3bvuAgXIwP/tvtppsVYdD/WFChgqMDgxIHcPD8bfp64RmAg+crZwU8C366rODc1JP8IW+oO87P+2+sIKhZFs7qV95qMz3Zq6uDUh3gfWpZwFrbct5YDfbcSNJhfUnJRU1E0CMrKTIpflm/7NRtRpPkzOC0dl1ZBBlyuCa4rkYzpsN2detYj84aC7J/LQyb69cLNFP8bkkRaV7V5rWklwvHM9fENGaZXGfYOWncQT2KvQw4Xe4xUk3VAdSblHxuGiER9Nzwsr9cY+4kCXpAkutdJi7ItfaLts5A/TSnxkD7Lsdg71ixsuLmi+8MPqA4Y4xYeypWJp6g7L8uA8CJAKjKK6/aftFb6pYj43AEf/kDoNvy2N6INiodE9w9PsEeQ8k5ZJYm3awYtBLPkAC/4v9uyooCn1lmyB5pprudRTffj+Ghlmgw+3FmxRdOsm7ttBQFNvbLDhrQ/p38B1BLAwQUAAIACACtpL9I+tUKeP4CAACXCwAAJgAAAHVuaXZlcnNhbC9odG1sX3B1Ymxpc2hpbmdfc2V0dGluZ3MueG1szZbdbtowFIDveQrLUy9L2q5bO5RQTUBVtK6gwrb2qjKxSaw6dmY7UHq1p9mD7Ul2HAMFtWNpVaYJIfCxz3f+7GOHJ3eZQBOmDVcywvv1PYyYjBXlMonwl+Hp7jFGxhJJiVCSRVgqjE6atTAvRoKbdMCshaUGAUaaRm4jnFqbN4JgOp3Wucm1m1WisMA39VhlQa6ZYdIyHeSCzODHznJm8JxQAQDfTMm5WrNWQyj0pM+KFoIhTsFzyV1QRJzZTODArxqR+DbRqpC0pYTSSCejCL/Za7nPYo0ntXnGpEuJaYLQiW2DUMqdE0QM+D1DKeNJCt4eHWI05dSmET44dBRYHTymlGwfOXGUloIUSDvHZ8wSSizxQ2/PsjtrFgIvojNJMh4PYQa58CPcHt6cXfc7l+fdi083w17vfNjteydKnWCdEwbrhkJwSBU6Zks7IbGWxCn4DTpjIgwLg1XRYtlYyTXn3BiNlIDUl1oYjcFTMYvwR82JwIhbIni8nLVEJ8yecgExON39+lha/AD08cYp0YatGlrMGJfFuPlNFYKimSqQ4LcMWYUgoiKDfylDq+lGY62yUiqIscgIThmacDZl9KTM0hz4J0PXYCIrQBM2Xy6Y9Ra+F/wejdhYaeAyMoGtCnJuPL/+LHBOjHmAkoWPO4Pzbrtz071od652XICEToiMnwmHErIst1vhkxmSyi70IB0xKQwri0I5LeeqxFZ/eRkMzwrhy/zaxVhBb7Ek27HynML81YPKZlMyKQ+iO1wlGo4gh5J4JkzEcNy5LFhVYEwkUlLMEImhURl3rCdcFQYk/gB7tHm5h14fcVmOErg5wKKmTFdC7u0fvD189/7o+EOjHvz68XN3o9K8hfcFceZ8D29tbOLLRv64G4aB651Pt2Gri3/VhfuXna9VMnXRuRpWKlJnUAnXq7Kq96nKqkt/bfRXroxKLkCbSfyxgUYjeMYto6+5aV5Q+M33r98Wr1T4LUaxcfv+v0H40fK5tfa+CoMnH4A1kK8/ppu131BLAwQUAAIACACtpL9Ix76jwYkBAAAfBgAAHwAAAHVuaXZlcnNhbC9odG1sX3NraW5fc2V0dGluZ3MuanONlD1vgzAQhvf8CkTXKqpAWbo1jZAqZajUbFUHQy4Exfgs29DQKP+9mOYDzLkJXvDL4/d8Z3yHSdA+YRYGz8Ghe+/m78N5p4HVjKrgcahzj15aPdS8WMOqKIEXAkIHqc9LL/LxSlDGoehM0+bD2uqeX4j2y4Zx3cclYaEITVOLawL8JrQ9tfjnIk56ef3l1Ct0WhmDYpqhMCDMVKAqWceED0n39FN0YKxB3UA3LIOB6TyOozjykVfHRRzP43mfy7CUTDRLzHGasmyXK6zE2hd/20hQ7ZHvfGF5oc2bgdINnCSLZBH7SalAazjFnSV2kDBnKfCeb/Rixz/owHickEPXhS7MmR57S5bDqEpPr3YMMdF63csZ2Bvf9iRnDah7rFBW8o4DlApzW5EROovsIFGObF2I/Kal3ay19f1q10RPlR1cIXSu0Ja6fqWvd7igJkAzaEvnuNqJu6TsOCUKIgYSGtWtarqPGLeP2PlnEDJjWLYt2/bQNse2DEztQK0Qebv7r1v7dGNNjr9QSwMEFAACAAgAraS/SD08L9HBAAAA5QEAABoAAAB1bml2ZXJzYWwvaTE4bl9wcmVzZXRzLnhtbJ2RsQrCMBCG9z5FuN3EbqUkdRPcHHSWmqYaaS8ll1of35SKdJGAQyD/8X0/JCd3r75jT+PJOlSQ8y0wg9o1Fm8Kzqf9pgBGocam7hwaBeiA7apM2rzAozdkArFYgaTgHsJQCjFNE7c0+NhArhtDLCauXS/i6R2K2RTDosLilvYv+zODKssYk9fRduGAVbzHtCCMvFYwOxeN3GLrQPwCGpMATKrBUAJofQJ4DAnAjytAiu+b56RHCvGjYpBitZ4qewNQSwMEFAACAAgAraS/SAN91fp0AAAAfQAAABwAAAB1bml2ZXJzYWwvbG9jYWxfc2V0dGluZ3MueG1sDcwxDsIwDEDRvaewPMFQKBtD025soEqUA1iJQZESu0osRG9Ptj88/XH+5QRfLjWqOLycBgQWryHKx+FrvfVXhGokgZIKOxRFmKduTOopPdmswQpbop3LyrmF8YNyk0vhymJk7QwHr9t+hB7ubf2OHPA8dX9QSwMEFAACAAgARJRXRyO0Tvv7AgAAsAgAABQAAAB1bml2ZXJzYWwvcGxheWVyLnhtbK1V30/bMBB+LtL+h8jv2C0dA6oExJDQHsaE1LHtrTKJm3hN4sx2COWv39nO76VsSHtolZzv++58993Fv3rOUu+JScVFHqAFniOP5aGIeB4H6OHr7fE5urp8d+QXKd0z6fEoQGXODYCmyIuYCiUvNIDvqU4C1DNgYEZeIbmQXO+B+xS420gnS/TuaAYuuQpQonWxIqSqKswVIPJYibQ0JAqHIiOFZIrlmkni0kBeg13pv6Phl4mc6H3BVA9Z6LcHrklajmfFByTVEgsZk5P5fEF+3H1ehwnL6DHPlaZ5yJAHlZzZUj7ScHcnojJlythmvktyzbQ2SVjbzNcrvjjPPSXDADmHTcaUojFTOM1jRByWTID9bUpVUvOoAa3hVTte81q/jXnfNG62c6RzLsrHlKsEjvqQzjoJ9Mkwqp/Z61oFPTQKujVMyJPsV8kli+zrt1aM8wVyAVvF2TyxqkI4gKdbGmoh9zcAAxXVHcRt07BrGraglgO30dcdBWpuu2VUl5I1pZr5Tzxi4guVkhpZXGpZMp+MjDWWDME+cVeum9Q1xE90lp7+Q2+M36g1P9VrnbGA/9GYT0DU1oTnEXu+5eCjWQY11QyKbWxYFyk2MbucVPmY9XQ9MLkc66bARTxNZcxgDCOqKens5BCUSarAJSzlCNs7OAhOeJyk8NOTDOPTgzQZlbtJht7BQXAqwt0EtDW3ZSTjOo7E1CrIJxPrxA9LpUXGX6w8B3tGr6wOXxu55ui64O3B2fyPURzEaAZziyZWl3nq7avm8N7MqVadz6ZwloFaYR6YLgvn1cxCWYx8IralZapv+jk1+7AHHeU8NR3TXN9B76Ja8xfmVTwyX7rF0tQkYUYzAfpwvuwxQD9huwzCW9OhiFuRN3XAmNg3928r2mz5unWu64c67EMNnzirHMbN1EdQRyxFmUejHuKi+4ioFHbatWTUS9kWbrQ4AZGKIkDv4aG+88XpRXfls8VFg7V53bvALpc3rPQ64U5BpNZ1exG/3g3w+BtQSwMEFAACAAgAraS/SMD2vQbCCAAAEj4AACkAAAB1bml2ZXJzYWwvc2tpbl9jdXN0b21pemF0aW9uX3NldHRpbmdzLnhtbO0ba2/iyvX7/RUjqivdSlV4mFcqlsrYQ2ItMVzsJLutKmTwBKzYHq49sMsVH/pr+sP6S3pmbAebALGTrSq1xkkUnzmvOa95nKQXPju+sgkZ9ZzfLeZQ3yCMOf4y7P+EUG9BXRpMAhISFlYPkEfHt+k3zX+iHAbQkFm+bQW2wkfDfg0NxQd1O3JX7cJbc9BsoE4TN3AXqbilwNi1pF5LCoypjbrSqx6xiPgGZEF8dpprr5oZfU2g+SEJmObb5HtfymKnh7IzuAks2wG8sN9u8mefSN2rTf6gZr3VaeF9Q5YkqY2UllpXa/tO57oj1xGuNVs1aT/oNqSGhOqtVv26va93Gi0J3obXbeDSxNdt1Ow0mw1138ANoEayPFAbyr4jXdfrMkjD3WtlPxwOOrUaqtfrUlPdt9rScFBDgC0BD1nqcgNKqjSQ2nt5INe7Ehoqw8Gwuccqbist1G3gdq22bw4GUq12MO5hdmlzHaC5p5OY8w2GJ11wcpTHVvVEcPUWmyAAZJN4a9diBM2tkOiWRz5VRFz6TEQt+mVB17s/VuIgFQGdkCS6ZaEREMA+MOsbDkAJUugmCEnMrFcVQwmeUC6dHWk4cuxPlfmGMepfLajPQK8rnwae5Vb6f4gCKJ5eHkq6JUERuidrQQ7iOuKTlyyWBUENzyWiBfXWlr8b0SW9mluL52VAN76dS83Vbk0C1/GfAbt23VHwRUGuEzKNES+jH+7yJz/ZGoIjJFy9NuZPLkrXmhM3kVgTnwJ0B5FvW+SIdOuEDhOkcp0/l0jX1pJkHdCV+XOZxgcpWa91+PM2ESPfGaBLvAY0LqK71o4EWSFRzbxIRdebddF4Wgd0yY2dpXvb0S90LoUS5C+5hjX+5CLiE+QCc3kpNpuYv3qEGL8e15KeB1LAueniEoMEy8lgpozvJrL+dTYa34xnA+2m0leirEQ8LX9ptLvf6602VK6YLicn404ejbK8kGDWquXjpZvT8WgGDPFopuMvZqXPfxYmHd+bI03HlX78S2EGkyl+qPT5zzyk99Mp1s2ZMdJUPNOMmT42hV1G2MRqpf+VbtDK2hLEKNo65BtiK4KgPDsBQaHr2GKAl2zH35Ac8tTxnazpsyk2zKmmmNpYr/QNGgS7PwnO1oatIHhWVohsJ7TmLrGFWAgRMb5OL3fwxVYOYFLPcvyrPNKn8qOm38zM8XhkzLCuJpBKH/s2UgOLSyrOaCobeAo8AliXg/eRz0T0CQ5Idt3CTG61m9sRfJtckVtnuXLhm71DmwkGl0yIn4MQAgdPIeoM43E8VbkNQSCy0NoKw280sDNBk3ZdDt6arowhNBUzxd/kbBLe4HjHX0DokAXLwe8OG4Z8g2eD8ReIccjNcUGi8WdIyc8Fib5iA3IIGznIdPlBu5F5RvA0TBIkycGFxePd3SFrsQA6bs2tQzchQLiFIU1ENoZXhSUZ+Nd7cKQmj85ke8QYjC3els6WgCqBDctcDllQhhSs8uj69V7762woayOsziDc1PHjzBRVkgv1rB3yKUOWvbX8BWxwycLaQCbsYMx2bDHGPS9U+G3j/I4sFtefn+PSpav4y8/vUClT8E5oBhtmEAbblDV7Szo3WzyDdyrCY/2sFnkM8G4VDAXr8lQb/xgXhY63caMq/SMc9aJcUWe9qcfH7ZXfbf8BZYyoBA80qGgDhxYiwrAS8yUHFk+3EKGmD0FcfPKEgs+PqYUY6OOYh07RB9g8gOUyijyARYuxeMQDQzNhs/VI5vz0kYNY5GrktdP+5mdEl8Ap/SVV5+SJwn7JJdY22sjA2iXcn8fLqa1SZmkxNXMEiuvAcxkFFXB1HY+fofKxvb/DiSmi1SAzn0e6cW2R3a7zLFYEsPPGI6/3YU8B9QTUtcIkrqNF6S8fVCSa4jSSOym2gXhJ0Ny+SuXnhzxmYHmq3M4UWVcwP1HwfHbz00F2cJuMTGM2kgecA6SJZ7HFClbhJ37Oy88rOhGoeCgDv3jyBrGCxepf//hnfjZH+kRQFEP/XJQPJD+vmviF3990ykj49xx8THmQJRUvOQnjA1VCmv98ZWoQoD/kyGJFy5JHPX7FlUs0pEDsRtk0ZeX2DrLEEElBNwHsBQsyuZOnn6Hwib1+pX9nBc9QOE1K3aKMhOV5bLLCOhyOuBvmOj4pSP7hlYhP3tQmM1lVxdkfctR1Fs/R8mvDASa+5kMuXRbhp9zKOlTnI5bEdlhxnmJxS6oWlITo/VAQtifXuhfA4ULFtaCGs8z9jM8C6k74zdbrq1xA4BdxEMZ9FvAjffKWxghX9FvsuxgrDTnGnIAKE75X7D9ZbhgjH4DH6FOeO3YaN4YcIz5QF9YFJZpOGj87cEymKANx9ZumeIG90h3OWfHQYaIp4DG+Tr6zV/gp4DG+wReVMRzsXut0PJQmTe7jBlaQhqecFzM64T1AIr6oU7GKyVsWh6sw4hezYWomMSCL6VGb9MXqaDoeiROaw9IaV8+o3PNfNjB3nGa+E/MOeeMhM3AI4OrlCO4xh7nkfHiLeUASpm0t3n8qZMZe1EA4NkYERWy3Jp8qcBSxFite68MKinl8qnBzRk2ac3TrpKLxgpaiFNpcJvVERRcFvZBIn9fxYqJolO+XiXrVV3bqVS95qBezPe9Af+PNSYAhBhyoc7GHssA0+iq5DHsQe9IjujOjaQZsBbx9OCUlmZACZAJLbKySbIle0uOwu2SOS7bEjXFSgJRxLs+/F0J2XA5umY3IE0uHdwwpnAVxsTvEYrYIpuBnqcSZLFP4syMFk45Z81DM/kS1StaflLATS1JSqHm8p2s0ZUdur56QBbjnzN+rpldaKFInOq0X268nWrll97Xsvpbd17L7WnZfy+5r2X0tu69l97Xsvpbd17L7WnZfy+5r2X0tu69l97Xsvpbd17L7WnZf/1+7r5fvuo/ar6nL+x/dfT2wLpuvF3xX9l7L3mvZey17r/+zvdeLfw3032u9HsOAFPid/bfvfwNQSwMEFAACAAgAraS/SBdCnIuXDQAAEyIAABcAAAB1bml2ZXJzYWwvdW5pdmVyc2FsLnBuZ+2a+VdT1/bAr1YFbUXoq0UGQYanb4mAEwiGQYUQQgUEUcAIqWVaAgkyBAyQoNaCIhCJVkSGVKPMQxFIJIHEFgpSkKEEooQEFSGQkESIIZIB3g36vj98/4Zk3dy7zvmcfYa99937rLvOzVN+sK1bjLcAALAV7u0ZCAAb4ADwVYLuJrDGgnp9FnysSw6EnQAaBkznwMKGmOO+xwGgifC16sJGsLz5kndoMgDodWr+63oSqiJBuSq45/Ggy+Eirn9VXRquZ4G+P9fL7qq+1fC3vru6rCx2+ehem4AaGv4F/eWRyXB+uI/htV9vpbz9m66fNnrFpln3Wuoc1Ofhhr0s6MbOJ2GvoBYt3oa2rd60uWjFspnEfkWczIxZKU3e3RYzINSxn5nAlsdEgxcRy+NjZ86H+k4NlEFqTY6g6xqQTPx8hwRnD070+R87XpIVMMxtbLsRHM1rf233DVh7qaomJy/RFB6Onf411QusuOIRHPbeidi+ohCKNA2AIqis0Aaj53fEACy8eVrlljQ9O1tVpqsRDg0yb/vHV9PqWbzntxppfbimdMJ6HXjXLdwA3ndpgRZogRZogRZogRZogRZogRZogRZogRZogRZogRb8P+C3Hc5LkwkEP/i7tSkGmgcb8J8mkms55spXX1WaBbsy0ktll+kyzTfJDy+Vv3NXpqABBKbqdY57+wge/RLRlzdN5zD+I1iQJLtn8b0XH8LMQtWflvkcHeVvNT0IAh1hDsrqsWHmuI9X1dMroSw8uh5BHWh+wH8k6kwgl4+gxrKCITBigos6RQmYp8ie0WXOmq+qpsIK247Fv21qyWSysoGJVysEY/WIHjSvHTuZssT/yxCZmczJWpGSmDHjqnZWprQl1DUmgrEt881X8pMm7ARle/lHY2eC8tXhSTlzVd0qxJ5N7nAnrMKdz30DXPEVFE3n7PDOTnCVnqTzmh9UIpb0WckZPB3PeVO4XezVmh5u/WAoayA6f3xhvsJereK7MyW0LfswONHtIjYyS/0pydlcGcBhvPNGSTnUBKaRz17PPP6jibZkftfzM32jUbYIaf5FGa3qw6mR7kHp0zKxQ5KZvAnNOMemqY0dcOHi9nmlbgsNBbu1Dthfi3yMsye9pQ8Sch4j5KHUfotq/ieXrIu0ZOs5MxZ0uH7w4qhflKhuLEqUkirtj9Whc67WW+nM7Byh1aPQhOZakZtOztHcR396q9u/2by9S9BWQ7KJz+fHe947gOww6y6EOsyQ3fBKziTlYZTTnEPSuLIKs8O9saRxDNteLgd9INdqaAnTsgMADE/vTJzAoV0Oc2mDtCg9X1c2l0bK9k7ymWq5jiJ7iSIHIbQ9ida9iMryO9PJwWS7ooUavBkMG/RiR+GjnzrvV+axPTbemA6wkEkwgyJ4Y+EID6Y+3zjiK80POYhM462NlPh5JFwwVF68oI8RugvvOR9utb8UPulvSSwdfnVBVPFScEQmTViEtEa4FZz9cZXGR3sSo/ZXkYoePsxbzkks4apKLLvA7pt5PRQpKj0zZrjDXP6QngAAdkVHZe9uM3MiqzmbmtHFHkGV3BQh06bwfV63XtwRFGUCXjZakOhr6M07x00+cq3r4I6UL31ysm+Gpimn6+RNokwuhv8kw13skTYJAOftclTQJ2Vok35QI2fUxVNok/kT1s7kps5xXxPBd7l3ZqqPBU5uHMYZblSeqezvvxC74kek4UsDT89IrItHVVMpvx5k2D9uMKE61Cn9iJgvs75pDXadQsK/u7mU/M5CSOmsQ8zcDstQLaRC4oWoW9Z9TaKW5tkxfh3lpvX2Y36KkZrWKVfG/uQQcftT89Yym+/z+BXltwxO7D3BkgYaxF2vM/AVJHVdxxbTypzdgu7fLwrNzn1dwX5xUUwOL6K73NOxJar6tuGHwpli5mYu7ivgkvO80n6vWxUNdQA0QGSMuq/IstdoVI//atmldzEo50JpdHPL3JKTe2t9z46AyJO1+w947ew40EBiPsNsuHtgho/ekG+MabM7xpLywpB+GeaYEqv2eGnI2C8PmgU8wp7lEn9crAzJVE0vRIgqSCm4ObEJcKXv7b4sMRV/nPqRgFxVlIysig+R2mLG3bPk9Fpk5rRNLXP1T0NHnh9WhJhMlzoK+NjiQOqZEUGSM+oOGgGawLG6J1DohDxiFlEPU9PHyCvc6rlWNdgOco/GpTHc5IN9+8qiEd/ELOO/Ldzwii5Wv6pe1V+ZlODT5GVZq1mGM31+GrOaMhR2uWLpW4qfsdV3LD7rTndWu0LQzalGrh/7uBBKXf9HSIVqsDELl6nW1afPUnrqENF3DsycCnj7EwOt+qnZxKFjfWD+OX4TY/vJ2DxRE5qlHnWpxIxL9hjAr3QIeYROWlNpAmM+Rb4VeH5B2RVBaCVtTQuImH9WlGslxVgR+yHi7YdX5EeYzgx8V76xVLRPzfHPSncZzLzrZYsgn+h1kVBoqIPCe68j884xE7nwwsiTkryo2A6bu3neLXnHI5QNnNTKgMZ8dEmdFRHIYHeY52AiTkrsIGvWfTUw1fiaFSL+jUCGCPh2xLtZ6mFCQaP529+6aTvViSl/mXp63Z7z63ztRfWN5h4s6Y+ok160hBtxEvuZE9lRyMLH4SZcx1CY9bqlhgx3PWH3fV5YKk25CXjzO4b0ddoZcupMXExH3qcAmBvrI3YPI3WxL6k8EcK93/ncSRGZSeq9odt3+hJlFHUHjGi7HWLDhE2jitFC8z1Q4nRIdoFBdmw/rKJ/aTvch+o7ZgAfuzyYwWtOZ9N5rel8yCSWQGuowPQB8jVFHqhIKyoTM9YBTvFc/p9hZYe7iwoKyj4ZOMUGuVRJrIr9dxqx2QMr8W4+kV2/0kwrx1lz/4lQNHzW3mMvV3ETr7UcHBjr+kM9OxMhvejogCt3vGHdZMrxg9xC445uP7Y32zSsg0aT9R+qLSJliM0mMwXVo+bcMti+qy9p8qnf0Xlz3KhKTYTR42xrJozhHCeg+cveRIP12U3/ci/QNfrjR6MNsfHjwyTmUEppbLPq6/2g0/RqnMY4wrVbXsVixuWhDq242rOrnwdGbKhYVoZkN+EGIURWHJmzW3jD+utt7qoPgoc5Zkf1LFY/9vqXzxrat19y8QfzbAp1oypcjjcdy5/OlP5vFiT8h59FMZ1hrBDqz4w866jS3c0qoSNnfnYQ9rg0ZcvfX5zncXcIYdn7tjHdk3j0WoXXS0jPw8Sa4d8bvQO/eM4+1rBF1uKKnHrh8Wnp2EEuah0TdCUI+QXhgL/JqtkXxWdOYpdeL4GvS2wd57jEstfpTEW3ro4DbQR1j+pasKu6ycU4Kpi7dB/TFx8Yge+f8pePhXgRsTtzcne14mIRdxN9/gmRbDk5Relzs4R37KaJmm56H6w+HSM4/MAuu05qiFxZFLDTbB4lNnXXNjJoigm+W48xuyEsbtKePgtGk+rVYwWBXF/3OcU/3CMAkCPBBTc24FUqqSimC8UaWKaFBEDUDoOL9kMsv6ww93dwdSYR25a7aUphoO9XyzEDc4GvINGWCitLPc0mkI/FKkJynjyopMDV7S4d0RMDmbnDrxgxW708Or4XOAyjCL6eRDjOIg6n03vwmorvj3+aPhXMPHrW3b5yFRPOsmeqFrmwuPMtw7+sE492IFPB/MOu9lAI3IncFmOu7MlaKsrxd1kKURotDGE4P43ZJs82uK5cpttSFihQItWD6tac1j61s5ap/tQj2bxrdUWUYC65+5LcUMJfzoljn0Uqx9liPwe78dlHgFzAW9OCckiz9qKeovLMp+rSyy9oov2a0D15WTEHZo0frIuDrIunYM4X9/GVgmBmelpu4rCX4cZnwXL8a6gcP5GjseSz84y0FBb+rEsQ1xG0lmmNIs6x0vVltD58t2XvtGnYd2/CucooQ64y0XztbU9aHrIilM4p4XYPPqfAUXA718LdRAcFuHOOsp1gplKFf1vJOT8/DP2sjIWzKv8aMXlNBySFX6740JSFYCwLVMENN3XXv0QKiY91MYu0KGI8kzGzlprp9JHaKVLRiPAWApk+94SevMMQlRJwJQMjKQpjYa9yMxZdymQTHqDT9yEWjD4eH6pXgslyqJTPeD5Q+P6RGaXlZULxpFqc1ljQEN5hfy1+sQipeidoZYfT6X2o848Xuk0SWgKuuH+aj3HnMJCpTRIPMyFF6La2vkXNxpdCMt8GxenAqJ93g6dYyRP18osizW4wn0PZ5/pxyKM2wU0WZOJx1CHBdoT7/QcdDP6N28qeM1SsGd9sPXDpsp5aCae8HnR9bxW7tND3T5lVLzSzUPT0rRn+09spye5l6R5SPPnFh1uG4U7llTP1UTTOenBfLTrDPAXpOvVUhBc/zH50rhKneprC9w5ckpm8xTmBq7JJZ8nvqBYiCPXheHGbcn0vEvfeqqdymuWyfjMAPP9ZZCnqREew1RN9jBW60xnrtn0CiM/e66xhy+bPART8Gd7xBocC9C1BCeDYDWtNXeLaAQPgfwcMkqa681MtNScYogJw7/8ug6SN3/y/gwm1eSVHEiiHNGVTmsDSocAKno+golsPaXo1rRFYRLQbwWMnGLgMjFohS7VYO+EQoCYffWHeHStbzYr/90XH3Gg9jTwc6ufZcOLHa/8FUEsDBBQAAgAIAK2kv0grC8BtSgAAAGsAAAAbAAAAdW5pdmVyc2FsL3VuaXZlcnNhbC5wbmcueG1ss7GvyM1RKEstKs7Mz7NVMtQzULK34+WyKShKLctMLVeoAIoZ6RlAgJJCJSq3PDOlJAMoZGBujBDMSM1MzyixVbIwMIUL6gPNBABQSwECAAAUAAIACACtpL9IDmokTmIEAAAFEQAAHQAAAAAAAAABAAAAAAAAAAAAdW5pdmVyc2FsL2NvbW1vbl9tZXNzYWdlcy5sbmdQSwECAAAUAAIACACtpL9IfhtiOSkDAACGDAAAJwAAAAAAAAABAAAAAACdBAAAdW5pdmVyc2FsL2ZsYXNoX3B1Ymxpc2hpbmdfc2V0dGluZ3MueG1sUEsBAgAAFAACAAgAraS/SNFsbyqmAgAAVQoAACEAAAAAAAAAAQAAAAAACwgAAHVuaXZlcnNhbC9mbGFzaF9za2luX3NldHRpbmdzLnhtbFBLAQIAABQAAgAIAK2kv0j61Qp4/gIAAJcLAAAmAAAAAAAAAAEAAAAAAPAKAAB1bml2ZXJzYWwvaHRtbF9wdWJsaXNoaW5nX3NldHRpbmdzLnhtbFBLAQIAABQAAgAIAK2kv0jHvqPBiQEAAB8GAAAfAAAAAAAAAAEAAAAAADIOAAB1bml2ZXJzYWwvaHRtbF9za2luX3NldHRpbmdzLmpzUEsBAgAAFAACAAgAraS/SD08L9HBAAAA5QEAABoAAAAAAAAAAQAAAAAA+A8AAHVuaXZlcnNhbC9pMThuX3ByZXNldHMueG1sUEsBAgAAFAACAAgAraS/SAN91fp0AAAAfQAAABwAAAAAAAAAAQAAAAAA8RAAAHVuaXZlcnNhbC9sb2NhbF9zZXR0aW5ncy54bWxQSwECAAAUAAIACABElFdHI7RO+/sCAACwCAAAFAAAAAAAAAABAAAAAACfEQAAdW5pdmVyc2FsL3BsYXllci54bWxQSwECAAAUAAIACACtpL9IwPa9BsIIAAASPgAAKQAAAAAAAAABAAAAAADMFAAAdW5pdmVyc2FsL3NraW5fY3VzdG9taXphdGlvbl9zZXR0aW5ncy54bWxQSwECAAAUAAIACACtpL9IF0Kci5cNAAATIgAAFwAAAAAAAAAAAAAAAADVHQAAdW5pdmVyc2FsL3VuaXZlcnNhbC5wbmdQSwECAAAUAAIACACtpL9IKwvAbUoAAABrAAAAGwAAAAAAAAABAAAAAAChKwAAdW5pdmVyc2FsL3VuaXZlcnNhbC5wbmcueG1sUEsFBgAAAAALAAsASQMAACQsAAAAAA=="/>
  <p:tag name="ISPRING_SCORM_ENDPOINT" val="&lt;endpoint&gt;&lt;enable&gt;0&lt;/enable&gt;&lt;lrs&gt;http://&lt;/lrs&gt;&lt;auth&gt;0&lt;/auth&gt;&lt;login&gt;&lt;/login&gt;&lt;password&gt;&lt;/password&gt;&lt;key&gt;&lt;/key&gt;&lt;name&gt;&lt;/name&gt;&lt;email&gt;&lt;/email&gt;&lt;/endpoint&gt;&#10;"/>
</p:tagLst>
</file>

<file path=ppt/theme/theme1.xml><?xml version="1.0" encoding="utf-8"?>
<a:theme xmlns:a="http://schemas.openxmlformats.org/drawingml/2006/main" name="Office 主题">
  <a:themeElements>
    <a:clrScheme name="自定义 5">
      <a:dk1>
        <a:srgbClr val="000000"/>
      </a:dk1>
      <a:lt1>
        <a:srgbClr val="FFFFFF"/>
      </a:lt1>
      <a:dk2>
        <a:srgbClr val="000000"/>
      </a:dk2>
      <a:lt2>
        <a:srgbClr val="FFFFFF"/>
      </a:lt2>
      <a:accent1>
        <a:srgbClr val="9B0D13"/>
      </a:accent1>
      <a:accent2>
        <a:srgbClr val="FFBE00"/>
      </a:accent2>
      <a:accent3>
        <a:srgbClr val="D03F56"/>
      </a:accent3>
      <a:accent4>
        <a:srgbClr val="7030A0"/>
      </a:accent4>
      <a:accent5>
        <a:srgbClr val="EEECE1"/>
      </a:accent5>
      <a:accent6>
        <a:srgbClr val="F79646"/>
      </a:accent6>
      <a:hlink>
        <a:srgbClr val="0000FF"/>
      </a:hlink>
      <a:folHlink>
        <a:srgbClr val="800080"/>
      </a:folHlink>
    </a:clrScheme>
    <a:fontScheme name="Temp">
      <a:majorFont>
        <a:latin typeface="Impact"/>
        <a:ea typeface="微软雅黑"/>
        <a:cs typeface=""/>
      </a:majorFont>
      <a:minorFont>
        <a:latin typeface="Impact"/>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9050"/>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6174</Words>
  <Application>Microsoft Office PowerPoint</Application>
  <PresentationFormat>全屏显示(16:9)</PresentationFormat>
  <Paragraphs>666</Paragraphs>
  <Slides>78</Slides>
  <Notes>78</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78</vt:i4>
      </vt:variant>
    </vt:vector>
  </HeadingPairs>
  <TitlesOfParts>
    <vt:vector size="83" baseType="lpstr">
      <vt:lpstr>微软雅黑</vt:lpstr>
      <vt:lpstr>Arial</vt:lpstr>
      <vt:lpstr>Calibri</vt:lpstr>
      <vt:lpstr>Impact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3</cp:revision>
  <dcterms:created xsi:type="dcterms:W3CDTF">2016-02-23T04:18:00Z</dcterms:created>
  <dcterms:modified xsi:type="dcterms:W3CDTF">2021-01-05T07:29:00Z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