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81" r:id="rId10"/>
    <p:sldId id="265" r:id="rId11"/>
    <p:sldId id="266" r:id="rId12"/>
    <p:sldId id="267" r:id="rId13"/>
    <p:sldId id="268" r:id="rId14"/>
    <p:sldId id="282" r:id="rId15"/>
    <p:sldId id="270" r:id="rId16"/>
    <p:sldId id="271" r:id="rId17"/>
    <p:sldId id="272" r:id="rId18"/>
    <p:sldId id="273" r:id="rId19"/>
    <p:sldId id="283" r:id="rId20"/>
    <p:sldId id="275" r:id="rId21"/>
    <p:sldId id="276" r:id="rId22"/>
    <p:sldId id="277" r:id="rId23"/>
    <p:sldId id="278" r:id="rId24"/>
    <p:sldId id="28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D375F-AE7C-4E19-AA1A-80873AE7BE8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5C2CC-8439-4807-B178-B5F020D62F2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73B73C-F76A-4A69-91B9-0C796C74F9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73B73C-F76A-4A69-91B9-0C796C74F9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9FF117-48BC-427A-B53F-54C50FEAB13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73B73C-F76A-4A69-91B9-0C796C74F9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BE1363-FA49-4900-8AE2-14A07226C5C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73B73C-F76A-4A69-91B9-0C796C74F9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4714682" y="5098142"/>
            <a:ext cx="2762636" cy="1724266"/>
          </a:xfrm>
          <a:prstGeom prst="rect">
            <a:avLst/>
          </a:prstGeom>
        </p:spPr>
      </p:pic>
      <p:pic>
        <p:nvPicPr>
          <p:cNvPr id="4" name="图片 3"/>
          <p:cNvPicPr>
            <a:picLocks noChangeAspect="1"/>
          </p:cNvPicPr>
          <p:nvPr userDrawn="1"/>
        </p:nvPicPr>
        <p:blipFill>
          <a:blip r:embed="rId3" cstate="email"/>
          <a:stretch>
            <a:fillRect/>
          </a:stretch>
        </p:blipFill>
        <p:spPr>
          <a:xfrm>
            <a:off x="0" y="0"/>
            <a:ext cx="12192000" cy="5715000"/>
          </a:xfrm>
          <a:prstGeom prst="rect">
            <a:avLst/>
          </a:prstGeom>
        </p:spPr>
      </p:pic>
      <p:sp>
        <p:nvSpPr>
          <p:cNvPr id="5" name="矩形 4"/>
          <p:cNvSpPr/>
          <p:nvPr userDrawn="1"/>
        </p:nvSpPr>
        <p:spPr>
          <a:xfrm>
            <a:off x="0" y="1759857"/>
            <a:ext cx="12192000" cy="33382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5" name="圆角矩形 6"/>
          <p:cNvSpPr/>
          <p:nvPr userDrawn="1"/>
        </p:nvSpPr>
        <p:spPr>
          <a:xfrm>
            <a:off x="2668104" y="778565"/>
            <a:ext cx="8478867" cy="5300870"/>
          </a:xfrm>
          <a:prstGeom prst="roundRect">
            <a:avLst>
              <a:gd name="adj" fmla="val 5667"/>
            </a:avLst>
          </a:prstGeom>
          <a:solidFill>
            <a:schemeClr val="bg1">
              <a:alpha val="90000"/>
            </a:schemeClr>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userDrawn="1"/>
        </p:nvSpPr>
        <p:spPr>
          <a:xfrm>
            <a:off x="0" y="0"/>
            <a:ext cx="3008243" cy="6858000"/>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 name="图片 3"/>
          <p:cNvPicPr>
            <a:picLocks noChangeAspect="1"/>
          </p:cNvPicPr>
          <p:nvPr userDrawn="1"/>
        </p:nvPicPr>
        <p:blipFill>
          <a:blip r:embed="rId2" cstate="email"/>
          <a:stretch>
            <a:fillRect/>
          </a:stretch>
        </p:blipFill>
        <p:spPr>
          <a:xfrm>
            <a:off x="494433" y="2676443"/>
            <a:ext cx="2063237" cy="15051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cstate="email"/>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9" cstate="email"/>
          <a:stretch>
            <a:fillRect/>
          </a:stretch>
        </p:blipFill>
        <p:spPr>
          <a:xfrm>
            <a:off x="11236825" y="235421"/>
            <a:ext cx="628008" cy="639223"/>
          </a:xfrm>
          <a:prstGeom prst="rect">
            <a:avLst/>
          </a:prstGeom>
        </p:spPr>
      </p:pic>
      <p:sp>
        <p:nvSpPr>
          <p:cNvPr id="5" name="文本框 4"/>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6" name="图片 5"/>
          <p:cNvPicPr>
            <a:picLocks noChangeAspect="1"/>
          </p:cNvPicPr>
          <p:nvPr userDrawn="1"/>
        </p:nvPicPr>
        <p:blipFill rotWithShape="1">
          <a:blip r:embed="rId10" cstate="email"/>
          <a:srcRect/>
          <a:stretch>
            <a:fillRect/>
          </a:stretch>
        </p:blipFill>
        <p:spPr>
          <a:xfrm>
            <a:off x="0" y="0"/>
            <a:ext cx="12192000" cy="6858000"/>
          </a:xfrm>
          <a:prstGeom prst="rect">
            <a:avLst/>
          </a:prstGeom>
        </p:spPr>
      </p:pic>
      <p:pic>
        <p:nvPicPr>
          <p:cNvPr id="9" name="Picture 3" descr="C:\Users\Administrator\Desktop\04.png"/>
          <p:cNvPicPr>
            <a:picLocks noChangeAspect="1" noChangeArrowheads="1"/>
          </p:cNvPicPr>
          <p:nvPr userDrawn="1"/>
        </p:nvPicPr>
        <p:blipFill rotWithShape="1">
          <a:blip r:embed="rId11"/>
          <a:srcRect/>
          <a:stretch>
            <a:fillRect/>
          </a:stretch>
        </p:blipFill>
        <p:spPr bwMode="auto">
          <a:xfrm>
            <a:off x="0" y="-1"/>
            <a:ext cx="12192000" cy="1211101"/>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userDrawn="1"/>
        </p:nvPicPr>
        <p:blipFill rotWithShape="1">
          <a:blip r:embed="rId12"/>
          <a:srcRect/>
          <a:stretch>
            <a:fillRect/>
          </a:stretch>
        </p:blipFill>
        <p:spPr>
          <a:xfrm>
            <a:off x="6038" y="1204379"/>
            <a:ext cx="12179923" cy="984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18" name="图片 17"/>
          <p:cNvPicPr>
            <a:picLocks noChangeAspect="1"/>
          </p:cNvPicPr>
          <p:nvPr/>
        </p:nvPicPr>
        <p:blipFill>
          <a:blip r:embed="rId4" cstate="email"/>
          <a:stretch>
            <a:fillRect/>
          </a:stretch>
        </p:blipFill>
        <p:spPr>
          <a:xfrm>
            <a:off x="0" y="0"/>
            <a:ext cx="12192000" cy="5715000"/>
          </a:xfrm>
          <a:prstGeom prst="rect">
            <a:avLst/>
          </a:prstGeom>
        </p:spPr>
      </p:pic>
      <p:pic>
        <p:nvPicPr>
          <p:cNvPr id="5" name="图片 4"/>
          <p:cNvPicPr>
            <a:picLocks noChangeAspect="1"/>
          </p:cNvPicPr>
          <p:nvPr/>
        </p:nvPicPr>
        <p:blipFill>
          <a:blip r:embed="rId5" cstate="email"/>
          <a:stretch>
            <a:fillRect/>
          </a:stretch>
        </p:blipFill>
        <p:spPr>
          <a:xfrm>
            <a:off x="0" y="1143000"/>
            <a:ext cx="12192000" cy="5715000"/>
          </a:xfrm>
          <a:prstGeom prst="rect">
            <a:avLst/>
          </a:prstGeom>
        </p:spPr>
      </p:pic>
      <p:sp>
        <p:nvSpPr>
          <p:cNvPr id="6" name="文本框 5"/>
          <p:cNvSpPr txBox="1"/>
          <p:nvPr/>
        </p:nvSpPr>
        <p:spPr>
          <a:xfrm>
            <a:off x="1399347" y="2950867"/>
            <a:ext cx="9494907" cy="1107996"/>
          </a:xfrm>
          <a:prstGeom prst="rect">
            <a:avLst/>
          </a:prstGeom>
          <a:noFill/>
        </p:spPr>
        <p:txBody>
          <a:bodyPr wrap="none" rtlCol="0">
            <a:spAutoFit/>
          </a:bodyPr>
          <a:lstStyle/>
          <a:p>
            <a:pPr>
              <a:defRPr/>
            </a:pPr>
            <a:r>
              <a:rPr lang="zh-CN" altLang="en-US" sz="6600" b="1" dirty="0">
                <a:ln w="38100">
                  <a:noFill/>
                </a:ln>
                <a:gradFill>
                  <a:gsLst>
                    <a:gs pos="0">
                      <a:srgbClr val="FFFEE8"/>
                    </a:gs>
                    <a:gs pos="35000">
                      <a:srgbClr val="FEF417"/>
                    </a:gs>
                    <a:gs pos="51000">
                      <a:srgbClr val="F6D101"/>
                    </a:gs>
                    <a:gs pos="62032">
                      <a:srgbClr val="F6C201"/>
                    </a:gs>
                    <a:gs pos="79000">
                      <a:srgbClr val="F7AB00"/>
                    </a:gs>
                  </a:gsLst>
                  <a:lin ang="5400000" scaled="1"/>
                </a:gradFill>
                <a:effectLst>
                  <a:outerShdw blurRad="38100" dist="38100" dir="2700000" algn="tl">
                    <a:srgbClr val="000000">
                      <a:alpha val="43137"/>
                    </a:srgbClr>
                  </a:outerShdw>
                  <a:reflection blurRad="6350" stA="55000" endA="300" endPos="45500" dir="5400000" sy="-100000" algn="bl" rotWithShape="0"/>
                </a:effectLst>
                <a:latin typeface="微软雅黑" panose="020B0503020204020204" pitchFamily="34" charset="-122"/>
                <a:ea typeface="微软雅黑" panose="020B0503020204020204" pitchFamily="34" charset="-122"/>
              </a:rPr>
              <a:t>党代会修改后新党章学习</a:t>
            </a:r>
          </a:p>
        </p:txBody>
      </p:sp>
      <p:sp>
        <p:nvSpPr>
          <p:cNvPr id="7" name="文本框 6"/>
          <p:cNvSpPr txBox="1"/>
          <p:nvPr/>
        </p:nvSpPr>
        <p:spPr>
          <a:xfrm>
            <a:off x="3275747" y="4271427"/>
            <a:ext cx="5742106" cy="408623"/>
          </a:xfrm>
          <a:prstGeom prst="roundRect">
            <a:avLst>
              <a:gd name="adj" fmla="val 50000"/>
            </a:avLst>
          </a:prstGeom>
          <a:solidFill>
            <a:srgbClr val="FFC000"/>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第十九次党代会报告精神深入解读学习</a:t>
            </a:r>
          </a:p>
        </p:txBody>
      </p:sp>
      <p:sp>
        <p:nvSpPr>
          <p:cNvPr id="8" name="文本框 7"/>
          <p:cNvSpPr txBox="1"/>
          <p:nvPr/>
        </p:nvSpPr>
        <p:spPr>
          <a:xfrm>
            <a:off x="3797439" y="2377648"/>
            <a:ext cx="4698722" cy="584775"/>
          </a:xfrm>
          <a:prstGeom prst="rect">
            <a:avLst/>
          </a:prstGeom>
          <a:noFill/>
        </p:spPr>
        <p:txBody>
          <a:bodyPr wrap="none" rtlCol="0">
            <a:spAutoFit/>
          </a:bodyPr>
          <a:lstStyle>
            <a:defPPr>
              <a:defRPr lang="zh-CN"/>
            </a:defPPr>
            <a:lvl1pPr algn="ctr">
              <a:defRPr sz="6600" b="1">
                <a:ln>
                  <a:solidFill>
                    <a:srgbClr val="C00000"/>
                  </a:solidFill>
                </a:ln>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dirty="0">
                <a:ln w="38100">
                  <a:noFill/>
                </a:ln>
                <a:gradFill>
                  <a:gsLst>
                    <a:gs pos="0">
                      <a:srgbClr val="FFFEE8"/>
                    </a:gs>
                    <a:gs pos="35000">
                      <a:srgbClr val="FEF417"/>
                    </a:gs>
                    <a:gs pos="51000">
                      <a:srgbClr val="F6D101"/>
                    </a:gs>
                    <a:gs pos="62032">
                      <a:srgbClr val="F6C201"/>
                    </a:gs>
                    <a:gs pos="79000">
                      <a:srgbClr val="F7AB00"/>
                    </a:gs>
                  </a:gsLst>
                  <a:lin ang="5400000" scaled="1"/>
                </a:gradFill>
                <a:effectLst>
                  <a:reflection blurRad="6350" stA="55000" endA="300" endPos="45500" dir="5400000" sy="-100000" algn="bl" rotWithShape="0"/>
                </a:effectLst>
              </a:rPr>
              <a:t>深入学习贯彻十九大精神</a:t>
            </a:r>
          </a:p>
        </p:txBody>
      </p:sp>
      <p:pic>
        <p:nvPicPr>
          <p:cNvPr id="12" name="图片 11"/>
          <p:cNvPicPr>
            <a:picLocks noChangeAspect="1"/>
          </p:cNvPicPr>
          <p:nvPr/>
        </p:nvPicPr>
        <p:blipFill>
          <a:blip r:embed="rId7"/>
          <a:stretch>
            <a:fillRect/>
          </a:stretch>
        </p:blipFill>
        <p:spPr>
          <a:xfrm>
            <a:off x="4765482" y="5238290"/>
            <a:ext cx="2762636" cy="1724266"/>
          </a:xfrm>
          <a:prstGeom prst="rect">
            <a:avLst/>
          </a:prstGeom>
        </p:spPr>
      </p:pic>
      <p:pic>
        <p:nvPicPr>
          <p:cNvPr id="16" name="图片 15"/>
          <p:cNvPicPr>
            <a:picLocks noChangeAspect="1"/>
          </p:cNvPicPr>
          <p:nvPr/>
        </p:nvPicPr>
        <p:blipFill>
          <a:blip r:embed="rId8" cstate="email"/>
          <a:stretch>
            <a:fillRect/>
          </a:stretch>
        </p:blipFill>
        <p:spPr>
          <a:xfrm>
            <a:off x="4955398" y="342893"/>
            <a:ext cx="2281204" cy="1982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p14:ferris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028661"/>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历 史</a:t>
            </a:r>
          </a:p>
        </p:txBody>
      </p:sp>
      <p:sp>
        <p:nvSpPr>
          <p:cNvPr id="18" name="矩形 17"/>
          <p:cNvSpPr/>
          <p:nvPr/>
        </p:nvSpPr>
        <p:spPr>
          <a:xfrm>
            <a:off x="1212574" y="2824155"/>
            <a:ext cx="4883425" cy="2400657"/>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现行的党章是</a:t>
            </a:r>
            <a:r>
              <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1982</a:t>
            </a: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年</a:t>
            </a:r>
            <a:r>
              <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9</a:t>
            </a: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月，党的十二大上修改制定的。这个奠定了中国特色社会主义建设时期共产党的行动基础。此后的十三大一直到十八大，每一次代表大会都会在</a:t>
            </a:r>
            <a:r>
              <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1982</a:t>
            </a: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年的党章基础上做修改。</a:t>
            </a:r>
          </a:p>
        </p:txBody>
      </p:sp>
      <p:pic>
        <p:nvPicPr>
          <p:cNvPr id="4" name="图片 3"/>
          <p:cNvPicPr>
            <a:picLocks noChangeAspect="1"/>
          </p:cNvPicPr>
          <p:nvPr/>
        </p:nvPicPr>
        <p:blipFill>
          <a:blip r:embed="rId3" cstate="email"/>
          <a:stretch>
            <a:fillRect/>
          </a:stretch>
        </p:blipFill>
        <p:spPr>
          <a:xfrm>
            <a:off x="6877877" y="2890449"/>
            <a:ext cx="3777723" cy="2519711"/>
          </a:xfrm>
          <a:prstGeom prst="rect">
            <a:avLst/>
          </a:prstGeom>
        </p:spPr>
      </p:pic>
      <p:sp>
        <p:nvSpPr>
          <p:cNvPr id="8" name="文本框 7"/>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第一小节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346713"/>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十九大</a:t>
            </a:r>
          </a:p>
        </p:txBody>
      </p:sp>
      <p:sp>
        <p:nvSpPr>
          <p:cNvPr id="18" name="矩形 17"/>
          <p:cNvSpPr/>
          <p:nvPr/>
        </p:nvSpPr>
        <p:spPr>
          <a:xfrm>
            <a:off x="1176130" y="2612118"/>
            <a:ext cx="9839739" cy="3785652"/>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修改党的基本大法自然是非常严肃的事。我们分析改革开放以来的历次党章修改，可以发现，修改党章主要涉及几大块内容：一是新阶段党的理论和路线方针政策的完善，会有一些新表述、新提法写入党章，充实党的指导思想；二是对中国特色社会主义建设的阶段性经验总结；三是一些党内重要制度和体制机制的修订完善。</a:t>
            </a: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比如，十五大把邓小平理论确定为党的指导思想，十六大写入了“三个代表”重要思想，十七大则写入了“科学发展观”。这些都是中国共产党在不同的历史发展阶段，根据中国特色社会主义建设的新形势新任务，探索总结的宝贵经验和理论升华，充实了中国特色社会主义理论体系。</a:t>
            </a:r>
          </a:p>
        </p:txBody>
      </p:sp>
      <p:sp>
        <p:nvSpPr>
          <p:cNvPr id="6" name="文本框 5"/>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第二小节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028661"/>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 时 代</a:t>
            </a:r>
          </a:p>
        </p:txBody>
      </p:sp>
      <p:sp>
        <p:nvSpPr>
          <p:cNvPr id="18" name="矩形 17"/>
          <p:cNvSpPr/>
          <p:nvPr/>
        </p:nvSpPr>
        <p:spPr>
          <a:xfrm>
            <a:off x="1186070" y="2691635"/>
            <a:ext cx="5400261" cy="3323987"/>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习近平用了“三个意味着”来概括：意味着近代以来久经磨难的中华民族实现了从站起来、富起来到强起来的历史性飞跃，意味着社会主义在中国焕发出强大生机活力并不断开辟发展新境界，意味着中国特色社会主义拓展了发展中国家走向现代化的途径，为解决人类问题贡献了中国智慧、提供了中国方案。</a:t>
            </a:r>
          </a:p>
        </p:txBody>
      </p:sp>
      <p:pic>
        <p:nvPicPr>
          <p:cNvPr id="3" name="图片 2"/>
          <p:cNvPicPr>
            <a:picLocks noChangeAspect="1"/>
          </p:cNvPicPr>
          <p:nvPr/>
        </p:nvPicPr>
        <p:blipFill>
          <a:blip r:embed="rId3" cstate="email"/>
          <a:stretch>
            <a:fillRect/>
          </a:stretch>
        </p:blipFill>
        <p:spPr>
          <a:xfrm>
            <a:off x="7082081" y="2905014"/>
            <a:ext cx="3669046" cy="2751784"/>
          </a:xfrm>
          <a:prstGeom prst="rect">
            <a:avLst/>
          </a:prstGeom>
        </p:spPr>
      </p:pic>
      <p:sp>
        <p:nvSpPr>
          <p:cNvPr id="8" name="文本框 7"/>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第三小节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028661"/>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 时 代</a:t>
            </a:r>
          </a:p>
        </p:txBody>
      </p:sp>
      <p:sp>
        <p:nvSpPr>
          <p:cNvPr id="18" name="矩形 17"/>
          <p:cNvSpPr/>
          <p:nvPr/>
        </p:nvSpPr>
        <p:spPr>
          <a:xfrm>
            <a:off x="1371598" y="2651879"/>
            <a:ext cx="9428921" cy="3416320"/>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近平执政的这</a:t>
            </a:r>
            <a:r>
              <a:rPr kumimoji="0" lang="en-US" altLang="zh-CN" sz="2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5</a:t>
            </a:r>
            <a:r>
              <a:rPr kumimoji="0" lang="zh-CN" altLang="en-US" sz="2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年，顺应了这个历史发展趋势。中国共产党提出了一系列治国理政的新理念新思想新战略，在实践中得到了检验，尤其是利用制度的完善来落实从严治党，获得了新鲜经验。这几年的实践可以看出，习近平尤为看中法律法规和党内制度的修订完善，对国家和政党长治久安的基础作用。十九大修订党章注定成为中国政治生活中重要的承前启后的历史性节点。</a:t>
            </a:r>
          </a:p>
        </p:txBody>
      </p:sp>
      <p:sp>
        <p:nvSpPr>
          <p:cNvPr id="6" name="文本框 5"/>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第四小节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87314" y="1919657"/>
            <a:ext cx="1417376"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文鼎习" panose="020B0602010101010101" pitchFamily="33" charset="-122"/>
                <a:ea typeface="文鼎习" panose="020B0602010101010101" pitchFamily="33" charset="-122"/>
              </a:rPr>
              <a:t>叁</a:t>
            </a:r>
          </a:p>
        </p:txBody>
      </p:sp>
      <p:sp>
        <p:nvSpPr>
          <p:cNvPr id="12" name="矩形 11"/>
          <p:cNvSpPr/>
          <p:nvPr/>
        </p:nvSpPr>
        <p:spPr>
          <a:xfrm>
            <a:off x="2226475" y="3429000"/>
            <a:ext cx="7739049" cy="1015663"/>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square">
            <a:spAutoFit/>
          </a:bodyPr>
          <a:lstStyle/>
          <a:p>
            <a:pPr lvl="0" algn="dist"/>
            <a:r>
              <a:rPr lang="zh-CN" altLang="en-US" sz="6000" b="1"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经典黑体繁" panose="02010609000101010101" pitchFamily="49" charset="-122"/>
              </a:rPr>
              <a:t>立起新时代思想旗帜</a:t>
            </a:r>
          </a:p>
        </p:txBody>
      </p:sp>
      <p:sp>
        <p:nvSpPr>
          <p:cNvPr id="4" name="矩形 3"/>
          <p:cNvSpPr/>
          <p:nvPr/>
        </p:nvSpPr>
        <p:spPr>
          <a:xfrm>
            <a:off x="3182382" y="4507240"/>
            <a:ext cx="582723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cs"/>
              </a:rPr>
              <a:t>“习近平新时代中国特色社会主义思想”写入党章</a:t>
            </a:r>
            <a:endParaRPr kumimoji="0" lang="zh-CN" altLang="en-US" sz="2000" b="0" i="0" u="none" strike="noStrike" kern="1200" cap="none" spc="0" normalizeH="0" baseline="0" noProof="0" dirty="0">
              <a:ln>
                <a:noFill/>
              </a:ln>
              <a:solidFill>
                <a:schemeClr val="bg1">
                  <a:lumMod val="95000"/>
                </a:scheme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973087" y="2057285"/>
            <a:ext cx="10245823" cy="4391104"/>
          </a:xfrm>
          <a:custGeom>
            <a:avLst/>
            <a:gdLst>
              <a:gd name="connsiteX0" fmla="*/ 0 w 10336696"/>
              <a:gd name="connsiteY0" fmla="*/ 220891 h 4028661"/>
              <a:gd name="connsiteX1" fmla="*/ 220891 w 10336696"/>
              <a:gd name="connsiteY1" fmla="*/ 0 h 4028661"/>
              <a:gd name="connsiteX2" fmla="*/ 10115805 w 10336696"/>
              <a:gd name="connsiteY2" fmla="*/ 0 h 4028661"/>
              <a:gd name="connsiteX3" fmla="*/ 10336696 w 10336696"/>
              <a:gd name="connsiteY3" fmla="*/ 220891 h 4028661"/>
              <a:gd name="connsiteX4" fmla="*/ 10336696 w 10336696"/>
              <a:gd name="connsiteY4" fmla="*/ 3807770 h 4028661"/>
              <a:gd name="connsiteX5" fmla="*/ 10115805 w 10336696"/>
              <a:gd name="connsiteY5" fmla="*/ 4028661 h 4028661"/>
              <a:gd name="connsiteX6" fmla="*/ 220891 w 10336696"/>
              <a:gd name="connsiteY6" fmla="*/ 4028661 h 4028661"/>
              <a:gd name="connsiteX7" fmla="*/ 0 w 10336696"/>
              <a:gd name="connsiteY7" fmla="*/ 3807770 h 4028661"/>
              <a:gd name="connsiteX8" fmla="*/ 0 w 10336696"/>
              <a:gd name="connsiteY8" fmla="*/ 220891 h 4028661"/>
              <a:gd name="connsiteX0-1" fmla="*/ 590319 w 10927015"/>
              <a:gd name="connsiteY0-2" fmla="*/ 220891 h 4028661"/>
              <a:gd name="connsiteX1-3" fmla="*/ 811210 w 10927015"/>
              <a:gd name="connsiteY1-4" fmla="*/ 0 h 4028661"/>
              <a:gd name="connsiteX2-5" fmla="*/ 10706124 w 10927015"/>
              <a:gd name="connsiteY2-6" fmla="*/ 0 h 4028661"/>
              <a:gd name="connsiteX3-7" fmla="*/ 10927015 w 10927015"/>
              <a:gd name="connsiteY3-8" fmla="*/ 220891 h 4028661"/>
              <a:gd name="connsiteX4-9" fmla="*/ 10927015 w 10927015"/>
              <a:gd name="connsiteY4-10" fmla="*/ 3807770 h 4028661"/>
              <a:gd name="connsiteX5-11" fmla="*/ 10706124 w 10927015"/>
              <a:gd name="connsiteY5-12" fmla="*/ 4028661 h 4028661"/>
              <a:gd name="connsiteX6-13" fmla="*/ 811210 w 10927015"/>
              <a:gd name="connsiteY6-14" fmla="*/ 4028661 h 4028661"/>
              <a:gd name="connsiteX7-15" fmla="*/ 590319 w 10927015"/>
              <a:gd name="connsiteY7-16" fmla="*/ 220891 h 4028661"/>
              <a:gd name="connsiteX0-17" fmla="*/ 590319 w 10927015"/>
              <a:gd name="connsiteY0-18" fmla="*/ 220891 h 4392678"/>
              <a:gd name="connsiteX1-19" fmla="*/ 811210 w 10927015"/>
              <a:gd name="connsiteY1-20" fmla="*/ 0 h 4392678"/>
              <a:gd name="connsiteX2-21" fmla="*/ 10706124 w 10927015"/>
              <a:gd name="connsiteY2-22" fmla="*/ 0 h 4392678"/>
              <a:gd name="connsiteX3-23" fmla="*/ 10927015 w 10927015"/>
              <a:gd name="connsiteY3-24" fmla="*/ 220891 h 4392678"/>
              <a:gd name="connsiteX4-25" fmla="*/ 10927015 w 10927015"/>
              <a:gd name="connsiteY4-26" fmla="*/ 3807770 h 4392678"/>
              <a:gd name="connsiteX5-27" fmla="*/ 811210 w 10927015"/>
              <a:gd name="connsiteY5-28" fmla="*/ 4028661 h 4392678"/>
              <a:gd name="connsiteX6-29" fmla="*/ 590319 w 10927015"/>
              <a:gd name="connsiteY6-30" fmla="*/ 220891 h 4392678"/>
              <a:gd name="connsiteX0-31" fmla="*/ 590319 w 10927015"/>
              <a:gd name="connsiteY0-32" fmla="*/ 220891 h 4226756"/>
              <a:gd name="connsiteX1-33" fmla="*/ 811210 w 10927015"/>
              <a:gd name="connsiteY1-34" fmla="*/ 0 h 4226756"/>
              <a:gd name="connsiteX2-35" fmla="*/ 10706124 w 10927015"/>
              <a:gd name="connsiteY2-36" fmla="*/ 0 h 4226756"/>
              <a:gd name="connsiteX3-37" fmla="*/ 10927015 w 10927015"/>
              <a:gd name="connsiteY3-38" fmla="*/ 220891 h 4226756"/>
              <a:gd name="connsiteX4-39" fmla="*/ 9919850 w 10927015"/>
              <a:gd name="connsiteY4-40" fmla="*/ 3105405 h 4226756"/>
              <a:gd name="connsiteX5-41" fmla="*/ 811210 w 10927015"/>
              <a:gd name="connsiteY5-42" fmla="*/ 4028661 h 4226756"/>
              <a:gd name="connsiteX6-43" fmla="*/ 590319 w 10927015"/>
              <a:gd name="connsiteY6-44" fmla="*/ 220891 h 4226756"/>
              <a:gd name="connsiteX0-45" fmla="*/ 590319 w 10927015"/>
              <a:gd name="connsiteY0-46" fmla="*/ 368832 h 4374697"/>
              <a:gd name="connsiteX1-47" fmla="*/ 10706124 w 10927015"/>
              <a:gd name="connsiteY1-48" fmla="*/ 147941 h 4374697"/>
              <a:gd name="connsiteX2-49" fmla="*/ 10927015 w 10927015"/>
              <a:gd name="connsiteY2-50" fmla="*/ 368832 h 4374697"/>
              <a:gd name="connsiteX3-51" fmla="*/ 9919850 w 10927015"/>
              <a:gd name="connsiteY3-52" fmla="*/ 3253346 h 4374697"/>
              <a:gd name="connsiteX4-53" fmla="*/ 811210 w 10927015"/>
              <a:gd name="connsiteY4-54" fmla="*/ 4176602 h 4374697"/>
              <a:gd name="connsiteX5-55" fmla="*/ 590319 w 10927015"/>
              <a:gd name="connsiteY5-56" fmla="*/ 368832 h 4374697"/>
              <a:gd name="connsiteX0-57" fmla="*/ 1242567 w 10731124"/>
              <a:gd name="connsiteY0-58" fmla="*/ 358735 h 4391104"/>
              <a:gd name="connsiteX1-59" fmla="*/ 10510233 w 10731124"/>
              <a:gd name="connsiteY1-60" fmla="*/ 164348 h 4391104"/>
              <a:gd name="connsiteX2-61" fmla="*/ 10731124 w 10731124"/>
              <a:gd name="connsiteY2-62" fmla="*/ 385239 h 4391104"/>
              <a:gd name="connsiteX3-63" fmla="*/ 9723959 w 10731124"/>
              <a:gd name="connsiteY3-64" fmla="*/ 3269753 h 4391104"/>
              <a:gd name="connsiteX4-65" fmla="*/ 615319 w 10731124"/>
              <a:gd name="connsiteY4-66" fmla="*/ 4193009 h 4391104"/>
              <a:gd name="connsiteX5-67" fmla="*/ 1242567 w 10731124"/>
              <a:gd name="connsiteY5-68" fmla="*/ 358735 h 4391104"/>
              <a:gd name="connsiteX0-69" fmla="*/ 1242567 w 11319253"/>
              <a:gd name="connsiteY0-70" fmla="*/ 358735 h 4391104"/>
              <a:gd name="connsiteX1-71" fmla="*/ 10510233 w 11319253"/>
              <a:gd name="connsiteY1-72" fmla="*/ 164348 h 4391104"/>
              <a:gd name="connsiteX2-73" fmla="*/ 9723959 w 11319253"/>
              <a:gd name="connsiteY2-74" fmla="*/ 3269753 h 4391104"/>
              <a:gd name="connsiteX3-75" fmla="*/ 615319 w 11319253"/>
              <a:gd name="connsiteY3-76" fmla="*/ 4193009 h 4391104"/>
              <a:gd name="connsiteX4-77" fmla="*/ 1242567 w 11319253"/>
              <a:gd name="connsiteY4-78" fmla="*/ 358735 h 4391104"/>
              <a:gd name="connsiteX0-79" fmla="*/ 1242567 w 10739097"/>
              <a:gd name="connsiteY0-80" fmla="*/ 358735 h 4391104"/>
              <a:gd name="connsiteX1-81" fmla="*/ 10510233 w 10739097"/>
              <a:gd name="connsiteY1-82" fmla="*/ 164348 h 4391104"/>
              <a:gd name="connsiteX2-83" fmla="*/ 9723959 w 10739097"/>
              <a:gd name="connsiteY2-84" fmla="*/ 3269753 h 4391104"/>
              <a:gd name="connsiteX3-85" fmla="*/ 615319 w 10739097"/>
              <a:gd name="connsiteY3-86" fmla="*/ 4193009 h 4391104"/>
              <a:gd name="connsiteX4-87" fmla="*/ 1242567 w 10739097"/>
              <a:gd name="connsiteY4-88" fmla="*/ 358735 h 4391104"/>
              <a:gd name="connsiteX0-89" fmla="*/ 939981 w 10436511"/>
              <a:gd name="connsiteY0-90" fmla="*/ 358735 h 4391104"/>
              <a:gd name="connsiteX1-91" fmla="*/ 10207647 w 10436511"/>
              <a:gd name="connsiteY1-92" fmla="*/ 164348 h 4391104"/>
              <a:gd name="connsiteX2-93" fmla="*/ 9421373 w 10436511"/>
              <a:gd name="connsiteY2-94" fmla="*/ 3269753 h 4391104"/>
              <a:gd name="connsiteX3-95" fmla="*/ 312733 w 10436511"/>
              <a:gd name="connsiteY3-96" fmla="*/ 4193009 h 4391104"/>
              <a:gd name="connsiteX4-97" fmla="*/ 939981 w 10436511"/>
              <a:gd name="connsiteY4-98" fmla="*/ 358735 h 4391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36511" h="4391104">
                <a:moveTo>
                  <a:pt x="939981" y="358735"/>
                </a:moveTo>
                <a:cubicBezTo>
                  <a:pt x="2589133" y="-312709"/>
                  <a:pt x="8484864" y="164348"/>
                  <a:pt x="10207647" y="164348"/>
                </a:cubicBezTo>
                <a:cubicBezTo>
                  <a:pt x="10216482" y="1232613"/>
                  <a:pt x="11070525" y="2598309"/>
                  <a:pt x="9421373" y="3269753"/>
                </a:cubicBezTo>
                <a:cubicBezTo>
                  <a:pt x="7735405" y="3904381"/>
                  <a:pt x="2035516" y="4790822"/>
                  <a:pt x="312733" y="4193009"/>
                </a:cubicBezTo>
                <a:cubicBezTo>
                  <a:pt x="-657618" y="3624642"/>
                  <a:pt x="939981" y="1030178"/>
                  <a:pt x="939981" y="358735"/>
                </a:cubicBezTo>
                <a:close/>
              </a:path>
            </a:pathLst>
          </a:cu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“习近平新时代中国特色社会主义思想”写入党章：立起了“新时代”思想旗帜</a:t>
            </a:r>
          </a:p>
        </p:txBody>
      </p:sp>
      <p:sp>
        <p:nvSpPr>
          <p:cNvPr id="2" name="矩形 1"/>
          <p:cNvSpPr/>
          <p:nvPr/>
        </p:nvSpPr>
        <p:spPr>
          <a:xfrm>
            <a:off x="1828800" y="2718139"/>
            <a:ext cx="8203096" cy="2862322"/>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中国共产党第十九次全国代表大会在选举产生新一届中央委员会和中央纪律检查委员会，通过关于十八届中央委员会报告的决议、关于十八届中央纪律检查委员会工作报告的决议、关于</a:t>
            </a:r>
            <a:r>
              <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中国共产党章程（修正案）</a:t>
            </a:r>
            <a:r>
              <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的决议后，</a:t>
            </a:r>
            <a:r>
              <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24</a:t>
            </a: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日上午在人民大会堂胜利闭幕。大会通过了关于</a:t>
            </a:r>
            <a:r>
              <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中国共产党章程（修正案）</a:t>
            </a:r>
            <a:r>
              <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的决议，习近平新时代中国特色社会主义思想写入党章。</a:t>
            </a:r>
          </a:p>
        </p:txBody>
      </p:sp>
      <p:sp>
        <p:nvSpPr>
          <p:cNvPr id="7" name="文本框 6"/>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第一小节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69549" y="2035513"/>
            <a:ext cx="10216503" cy="4391104"/>
          </a:xfrm>
          <a:custGeom>
            <a:avLst/>
            <a:gdLst>
              <a:gd name="connsiteX0" fmla="*/ 0 w 10336696"/>
              <a:gd name="connsiteY0" fmla="*/ 220891 h 4028661"/>
              <a:gd name="connsiteX1" fmla="*/ 220891 w 10336696"/>
              <a:gd name="connsiteY1" fmla="*/ 0 h 4028661"/>
              <a:gd name="connsiteX2" fmla="*/ 10115805 w 10336696"/>
              <a:gd name="connsiteY2" fmla="*/ 0 h 4028661"/>
              <a:gd name="connsiteX3" fmla="*/ 10336696 w 10336696"/>
              <a:gd name="connsiteY3" fmla="*/ 220891 h 4028661"/>
              <a:gd name="connsiteX4" fmla="*/ 10336696 w 10336696"/>
              <a:gd name="connsiteY4" fmla="*/ 3807770 h 4028661"/>
              <a:gd name="connsiteX5" fmla="*/ 10115805 w 10336696"/>
              <a:gd name="connsiteY5" fmla="*/ 4028661 h 4028661"/>
              <a:gd name="connsiteX6" fmla="*/ 220891 w 10336696"/>
              <a:gd name="connsiteY6" fmla="*/ 4028661 h 4028661"/>
              <a:gd name="connsiteX7" fmla="*/ 0 w 10336696"/>
              <a:gd name="connsiteY7" fmla="*/ 3807770 h 4028661"/>
              <a:gd name="connsiteX8" fmla="*/ 0 w 10336696"/>
              <a:gd name="connsiteY8" fmla="*/ 220891 h 4028661"/>
              <a:gd name="connsiteX0-1" fmla="*/ 590319 w 10927015"/>
              <a:gd name="connsiteY0-2" fmla="*/ 220891 h 4028661"/>
              <a:gd name="connsiteX1-3" fmla="*/ 811210 w 10927015"/>
              <a:gd name="connsiteY1-4" fmla="*/ 0 h 4028661"/>
              <a:gd name="connsiteX2-5" fmla="*/ 10706124 w 10927015"/>
              <a:gd name="connsiteY2-6" fmla="*/ 0 h 4028661"/>
              <a:gd name="connsiteX3-7" fmla="*/ 10927015 w 10927015"/>
              <a:gd name="connsiteY3-8" fmla="*/ 220891 h 4028661"/>
              <a:gd name="connsiteX4-9" fmla="*/ 10927015 w 10927015"/>
              <a:gd name="connsiteY4-10" fmla="*/ 3807770 h 4028661"/>
              <a:gd name="connsiteX5-11" fmla="*/ 10706124 w 10927015"/>
              <a:gd name="connsiteY5-12" fmla="*/ 4028661 h 4028661"/>
              <a:gd name="connsiteX6-13" fmla="*/ 811210 w 10927015"/>
              <a:gd name="connsiteY6-14" fmla="*/ 4028661 h 4028661"/>
              <a:gd name="connsiteX7-15" fmla="*/ 590319 w 10927015"/>
              <a:gd name="connsiteY7-16" fmla="*/ 220891 h 4028661"/>
              <a:gd name="connsiteX0-17" fmla="*/ 590319 w 10927015"/>
              <a:gd name="connsiteY0-18" fmla="*/ 220891 h 4392678"/>
              <a:gd name="connsiteX1-19" fmla="*/ 811210 w 10927015"/>
              <a:gd name="connsiteY1-20" fmla="*/ 0 h 4392678"/>
              <a:gd name="connsiteX2-21" fmla="*/ 10706124 w 10927015"/>
              <a:gd name="connsiteY2-22" fmla="*/ 0 h 4392678"/>
              <a:gd name="connsiteX3-23" fmla="*/ 10927015 w 10927015"/>
              <a:gd name="connsiteY3-24" fmla="*/ 220891 h 4392678"/>
              <a:gd name="connsiteX4-25" fmla="*/ 10927015 w 10927015"/>
              <a:gd name="connsiteY4-26" fmla="*/ 3807770 h 4392678"/>
              <a:gd name="connsiteX5-27" fmla="*/ 811210 w 10927015"/>
              <a:gd name="connsiteY5-28" fmla="*/ 4028661 h 4392678"/>
              <a:gd name="connsiteX6-29" fmla="*/ 590319 w 10927015"/>
              <a:gd name="connsiteY6-30" fmla="*/ 220891 h 4392678"/>
              <a:gd name="connsiteX0-31" fmla="*/ 590319 w 10927015"/>
              <a:gd name="connsiteY0-32" fmla="*/ 220891 h 4226756"/>
              <a:gd name="connsiteX1-33" fmla="*/ 811210 w 10927015"/>
              <a:gd name="connsiteY1-34" fmla="*/ 0 h 4226756"/>
              <a:gd name="connsiteX2-35" fmla="*/ 10706124 w 10927015"/>
              <a:gd name="connsiteY2-36" fmla="*/ 0 h 4226756"/>
              <a:gd name="connsiteX3-37" fmla="*/ 10927015 w 10927015"/>
              <a:gd name="connsiteY3-38" fmla="*/ 220891 h 4226756"/>
              <a:gd name="connsiteX4-39" fmla="*/ 9919850 w 10927015"/>
              <a:gd name="connsiteY4-40" fmla="*/ 3105405 h 4226756"/>
              <a:gd name="connsiteX5-41" fmla="*/ 811210 w 10927015"/>
              <a:gd name="connsiteY5-42" fmla="*/ 4028661 h 4226756"/>
              <a:gd name="connsiteX6-43" fmla="*/ 590319 w 10927015"/>
              <a:gd name="connsiteY6-44" fmla="*/ 220891 h 4226756"/>
              <a:gd name="connsiteX0-45" fmla="*/ 590319 w 10927015"/>
              <a:gd name="connsiteY0-46" fmla="*/ 368832 h 4374697"/>
              <a:gd name="connsiteX1-47" fmla="*/ 10706124 w 10927015"/>
              <a:gd name="connsiteY1-48" fmla="*/ 147941 h 4374697"/>
              <a:gd name="connsiteX2-49" fmla="*/ 10927015 w 10927015"/>
              <a:gd name="connsiteY2-50" fmla="*/ 368832 h 4374697"/>
              <a:gd name="connsiteX3-51" fmla="*/ 9919850 w 10927015"/>
              <a:gd name="connsiteY3-52" fmla="*/ 3253346 h 4374697"/>
              <a:gd name="connsiteX4-53" fmla="*/ 811210 w 10927015"/>
              <a:gd name="connsiteY4-54" fmla="*/ 4176602 h 4374697"/>
              <a:gd name="connsiteX5-55" fmla="*/ 590319 w 10927015"/>
              <a:gd name="connsiteY5-56" fmla="*/ 368832 h 4374697"/>
              <a:gd name="connsiteX0-57" fmla="*/ 1242567 w 10731124"/>
              <a:gd name="connsiteY0-58" fmla="*/ 358735 h 4391104"/>
              <a:gd name="connsiteX1-59" fmla="*/ 10510233 w 10731124"/>
              <a:gd name="connsiteY1-60" fmla="*/ 164348 h 4391104"/>
              <a:gd name="connsiteX2-61" fmla="*/ 10731124 w 10731124"/>
              <a:gd name="connsiteY2-62" fmla="*/ 385239 h 4391104"/>
              <a:gd name="connsiteX3-63" fmla="*/ 9723959 w 10731124"/>
              <a:gd name="connsiteY3-64" fmla="*/ 3269753 h 4391104"/>
              <a:gd name="connsiteX4-65" fmla="*/ 615319 w 10731124"/>
              <a:gd name="connsiteY4-66" fmla="*/ 4193009 h 4391104"/>
              <a:gd name="connsiteX5-67" fmla="*/ 1242567 w 10731124"/>
              <a:gd name="connsiteY5-68" fmla="*/ 358735 h 4391104"/>
              <a:gd name="connsiteX0-69" fmla="*/ 1242567 w 11319253"/>
              <a:gd name="connsiteY0-70" fmla="*/ 358735 h 4391104"/>
              <a:gd name="connsiteX1-71" fmla="*/ 10510233 w 11319253"/>
              <a:gd name="connsiteY1-72" fmla="*/ 164348 h 4391104"/>
              <a:gd name="connsiteX2-73" fmla="*/ 9723959 w 11319253"/>
              <a:gd name="connsiteY2-74" fmla="*/ 3269753 h 4391104"/>
              <a:gd name="connsiteX3-75" fmla="*/ 615319 w 11319253"/>
              <a:gd name="connsiteY3-76" fmla="*/ 4193009 h 4391104"/>
              <a:gd name="connsiteX4-77" fmla="*/ 1242567 w 11319253"/>
              <a:gd name="connsiteY4-78" fmla="*/ 358735 h 4391104"/>
              <a:gd name="connsiteX0-79" fmla="*/ 1242567 w 10739097"/>
              <a:gd name="connsiteY0-80" fmla="*/ 358735 h 4391104"/>
              <a:gd name="connsiteX1-81" fmla="*/ 10510233 w 10739097"/>
              <a:gd name="connsiteY1-82" fmla="*/ 164348 h 4391104"/>
              <a:gd name="connsiteX2-83" fmla="*/ 9723959 w 10739097"/>
              <a:gd name="connsiteY2-84" fmla="*/ 3269753 h 4391104"/>
              <a:gd name="connsiteX3-85" fmla="*/ 615319 w 10739097"/>
              <a:gd name="connsiteY3-86" fmla="*/ 4193009 h 4391104"/>
              <a:gd name="connsiteX4-87" fmla="*/ 1242567 w 10739097"/>
              <a:gd name="connsiteY4-88" fmla="*/ 358735 h 4391104"/>
              <a:gd name="connsiteX0-89" fmla="*/ 939981 w 10436511"/>
              <a:gd name="connsiteY0-90" fmla="*/ 358735 h 4391104"/>
              <a:gd name="connsiteX1-91" fmla="*/ 10207647 w 10436511"/>
              <a:gd name="connsiteY1-92" fmla="*/ 164348 h 4391104"/>
              <a:gd name="connsiteX2-93" fmla="*/ 9421373 w 10436511"/>
              <a:gd name="connsiteY2-94" fmla="*/ 3269753 h 4391104"/>
              <a:gd name="connsiteX3-95" fmla="*/ 312733 w 10436511"/>
              <a:gd name="connsiteY3-96" fmla="*/ 4193009 h 4391104"/>
              <a:gd name="connsiteX4-97" fmla="*/ 939981 w 10436511"/>
              <a:gd name="connsiteY4-98" fmla="*/ 358735 h 4391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36511" h="4391104">
                <a:moveTo>
                  <a:pt x="939981" y="358735"/>
                </a:moveTo>
                <a:cubicBezTo>
                  <a:pt x="2589133" y="-312709"/>
                  <a:pt x="8484864" y="164348"/>
                  <a:pt x="10207647" y="164348"/>
                </a:cubicBezTo>
                <a:cubicBezTo>
                  <a:pt x="10216482" y="1232613"/>
                  <a:pt x="11070525" y="2598309"/>
                  <a:pt x="9421373" y="3269753"/>
                </a:cubicBezTo>
                <a:cubicBezTo>
                  <a:pt x="7735405" y="3904381"/>
                  <a:pt x="2035516" y="4790822"/>
                  <a:pt x="312733" y="4193009"/>
                </a:cubicBezTo>
                <a:cubicBezTo>
                  <a:pt x="-657618" y="3624642"/>
                  <a:pt x="939981" y="1030178"/>
                  <a:pt x="939981" y="358735"/>
                </a:cubicBezTo>
                <a:close/>
              </a:path>
            </a:pathLst>
          </a:cu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“习近平新时代中国特色社会主义思想”写入党章：立起了“新时代”思想旗帜</a:t>
            </a:r>
          </a:p>
        </p:txBody>
      </p:sp>
      <p:sp>
        <p:nvSpPr>
          <p:cNvPr id="2" name="矩形 1"/>
          <p:cNvSpPr/>
          <p:nvPr/>
        </p:nvSpPr>
        <p:spPr>
          <a:xfrm>
            <a:off x="6096000" y="2824157"/>
            <a:ext cx="4373217" cy="2862322"/>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习近平新时代中国特色社会主义思想，是党的十八大以来以习近平同志为核心的党中央推进党的指导思想与时俱进，创新发展中国特色社会主义理论体系，形成的党的理论创新重大成果。</a:t>
            </a:r>
          </a:p>
        </p:txBody>
      </p:sp>
      <p:pic>
        <p:nvPicPr>
          <p:cNvPr id="4" name="图片 3"/>
          <p:cNvPicPr>
            <a:picLocks noChangeAspect="1"/>
          </p:cNvPicPr>
          <p:nvPr/>
        </p:nvPicPr>
        <p:blipFill>
          <a:blip r:embed="rId3" cstate="email"/>
          <a:stretch>
            <a:fillRect/>
          </a:stretch>
        </p:blipFill>
        <p:spPr>
          <a:xfrm>
            <a:off x="1706812" y="3056892"/>
            <a:ext cx="4058707" cy="2568054"/>
          </a:xfrm>
          <a:prstGeom prst="rect">
            <a:avLst/>
          </a:prstGeom>
        </p:spPr>
      </p:pic>
      <p:sp>
        <p:nvSpPr>
          <p:cNvPr id="7" name="文本框 6"/>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第二小节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987747" y="1989926"/>
            <a:ext cx="10216503" cy="4391104"/>
          </a:xfrm>
          <a:custGeom>
            <a:avLst/>
            <a:gdLst>
              <a:gd name="connsiteX0" fmla="*/ 0 w 10336696"/>
              <a:gd name="connsiteY0" fmla="*/ 220891 h 4028661"/>
              <a:gd name="connsiteX1" fmla="*/ 220891 w 10336696"/>
              <a:gd name="connsiteY1" fmla="*/ 0 h 4028661"/>
              <a:gd name="connsiteX2" fmla="*/ 10115805 w 10336696"/>
              <a:gd name="connsiteY2" fmla="*/ 0 h 4028661"/>
              <a:gd name="connsiteX3" fmla="*/ 10336696 w 10336696"/>
              <a:gd name="connsiteY3" fmla="*/ 220891 h 4028661"/>
              <a:gd name="connsiteX4" fmla="*/ 10336696 w 10336696"/>
              <a:gd name="connsiteY4" fmla="*/ 3807770 h 4028661"/>
              <a:gd name="connsiteX5" fmla="*/ 10115805 w 10336696"/>
              <a:gd name="connsiteY5" fmla="*/ 4028661 h 4028661"/>
              <a:gd name="connsiteX6" fmla="*/ 220891 w 10336696"/>
              <a:gd name="connsiteY6" fmla="*/ 4028661 h 4028661"/>
              <a:gd name="connsiteX7" fmla="*/ 0 w 10336696"/>
              <a:gd name="connsiteY7" fmla="*/ 3807770 h 4028661"/>
              <a:gd name="connsiteX8" fmla="*/ 0 w 10336696"/>
              <a:gd name="connsiteY8" fmla="*/ 220891 h 4028661"/>
              <a:gd name="connsiteX0-1" fmla="*/ 590319 w 10927015"/>
              <a:gd name="connsiteY0-2" fmla="*/ 220891 h 4028661"/>
              <a:gd name="connsiteX1-3" fmla="*/ 811210 w 10927015"/>
              <a:gd name="connsiteY1-4" fmla="*/ 0 h 4028661"/>
              <a:gd name="connsiteX2-5" fmla="*/ 10706124 w 10927015"/>
              <a:gd name="connsiteY2-6" fmla="*/ 0 h 4028661"/>
              <a:gd name="connsiteX3-7" fmla="*/ 10927015 w 10927015"/>
              <a:gd name="connsiteY3-8" fmla="*/ 220891 h 4028661"/>
              <a:gd name="connsiteX4-9" fmla="*/ 10927015 w 10927015"/>
              <a:gd name="connsiteY4-10" fmla="*/ 3807770 h 4028661"/>
              <a:gd name="connsiteX5-11" fmla="*/ 10706124 w 10927015"/>
              <a:gd name="connsiteY5-12" fmla="*/ 4028661 h 4028661"/>
              <a:gd name="connsiteX6-13" fmla="*/ 811210 w 10927015"/>
              <a:gd name="connsiteY6-14" fmla="*/ 4028661 h 4028661"/>
              <a:gd name="connsiteX7-15" fmla="*/ 590319 w 10927015"/>
              <a:gd name="connsiteY7-16" fmla="*/ 220891 h 4028661"/>
              <a:gd name="connsiteX0-17" fmla="*/ 590319 w 10927015"/>
              <a:gd name="connsiteY0-18" fmla="*/ 220891 h 4392678"/>
              <a:gd name="connsiteX1-19" fmla="*/ 811210 w 10927015"/>
              <a:gd name="connsiteY1-20" fmla="*/ 0 h 4392678"/>
              <a:gd name="connsiteX2-21" fmla="*/ 10706124 w 10927015"/>
              <a:gd name="connsiteY2-22" fmla="*/ 0 h 4392678"/>
              <a:gd name="connsiteX3-23" fmla="*/ 10927015 w 10927015"/>
              <a:gd name="connsiteY3-24" fmla="*/ 220891 h 4392678"/>
              <a:gd name="connsiteX4-25" fmla="*/ 10927015 w 10927015"/>
              <a:gd name="connsiteY4-26" fmla="*/ 3807770 h 4392678"/>
              <a:gd name="connsiteX5-27" fmla="*/ 811210 w 10927015"/>
              <a:gd name="connsiteY5-28" fmla="*/ 4028661 h 4392678"/>
              <a:gd name="connsiteX6-29" fmla="*/ 590319 w 10927015"/>
              <a:gd name="connsiteY6-30" fmla="*/ 220891 h 4392678"/>
              <a:gd name="connsiteX0-31" fmla="*/ 590319 w 10927015"/>
              <a:gd name="connsiteY0-32" fmla="*/ 220891 h 4226756"/>
              <a:gd name="connsiteX1-33" fmla="*/ 811210 w 10927015"/>
              <a:gd name="connsiteY1-34" fmla="*/ 0 h 4226756"/>
              <a:gd name="connsiteX2-35" fmla="*/ 10706124 w 10927015"/>
              <a:gd name="connsiteY2-36" fmla="*/ 0 h 4226756"/>
              <a:gd name="connsiteX3-37" fmla="*/ 10927015 w 10927015"/>
              <a:gd name="connsiteY3-38" fmla="*/ 220891 h 4226756"/>
              <a:gd name="connsiteX4-39" fmla="*/ 9919850 w 10927015"/>
              <a:gd name="connsiteY4-40" fmla="*/ 3105405 h 4226756"/>
              <a:gd name="connsiteX5-41" fmla="*/ 811210 w 10927015"/>
              <a:gd name="connsiteY5-42" fmla="*/ 4028661 h 4226756"/>
              <a:gd name="connsiteX6-43" fmla="*/ 590319 w 10927015"/>
              <a:gd name="connsiteY6-44" fmla="*/ 220891 h 4226756"/>
              <a:gd name="connsiteX0-45" fmla="*/ 590319 w 10927015"/>
              <a:gd name="connsiteY0-46" fmla="*/ 368832 h 4374697"/>
              <a:gd name="connsiteX1-47" fmla="*/ 10706124 w 10927015"/>
              <a:gd name="connsiteY1-48" fmla="*/ 147941 h 4374697"/>
              <a:gd name="connsiteX2-49" fmla="*/ 10927015 w 10927015"/>
              <a:gd name="connsiteY2-50" fmla="*/ 368832 h 4374697"/>
              <a:gd name="connsiteX3-51" fmla="*/ 9919850 w 10927015"/>
              <a:gd name="connsiteY3-52" fmla="*/ 3253346 h 4374697"/>
              <a:gd name="connsiteX4-53" fmla="*/ 811210 w 10927015"/>
              <a:gd name="connsiteY4-54" fmla="*/ 4176602 h 4374697"/>
              <a:gd name="connsiteX5-55" fmla="*/ 590319 w 10927015"/>
              <a:gd name="connsiteY5-56" fmla="*/ 368832 h 4374697"/>
              <a:gd name="connsiteX0-57" fmla="*/ 1242567 w 10731124"/>
              <a:gd name="connsiteY0-58" fmla="*/ 358735 h 4391104"/>
              <a:gd name="connsiteX1-59" fmla="*/ 10510233 w 10731124"/>
              <a:gd name="connsiteY1-60" fmla="*/ 164348 h 4391104"/>
              <a:gd name="connsiteX2-61" fmla="*/ 10731124 w 10731124"/>
              <a:gd name="connsiteY2-62" fmla="*/ 385239 h 4391104"/>
              <a:gd name="connsiteX3-63" fmla="*/ 9723959 w 10731124"/>
              <a:gd name="connsiteY3-64" fmla="*/ 3269753 h 4391104"/>
              <a:gd name="connsiteX4-65" fmla="*/ 615319 w 10731124"/>
              <a:gd name="connsiteY4-66" fmla="*/ 4193009 h 4391104"/>
              <a:gd name="connsiteX5-67" fmla="*/ 1242567 w 10731124"/>
              <a:gd name="connsiteY5-68" fmla="*/ 358735 h 4391104"/>
              <a:gd name="connsiteX0-69" fmla="*/ 1242567 w 11319253"/>
              <a:gd name="connsiteY0-70" fmla="*/ 358735 h 4391104"/>
              <a:gd name="connsiteX1-71" fmla="*/ 10510233 w 11319253"/>
              <a:gd name="connsiteY1-72" fmla="*/ 164348 h 4391104"/>
              <a:gd name="connsiteX2-73" fmla="*/ 9723959 w 11319253"/>
              <a:gd name="connsiteY2-74" fmla="*/ 3269753 h 4391104"/>
              <a:gd name="connsiteX3-75" fmla="*/ 615319 w 11319253"/>
              <a:gd name="connsiteY3-76" fmla="*/ 4193009 h 4391104"/>
              <a:gd name="connsiteX4-77" fmla="*/ 1242567 w 11319253"/>
              <a:gd name="connsiteY4-78" fmla="*/ 358735 h 4391104"/>
              <a:gd name="connsiteX0-79" fmla="*/ 1242567 w 10739097"/>
              <a:gd name="connsiteY0-80" fmla="*/ 358735 h 4391104"/>
              <a:gd name="connsiteX1-81" fmla="*/ 10510233 w 10739097"/>
              <a:gd name="connsiteY1-82" fmla="*/ 164348 h 4391104"/>
              <a:gd name="connsiteX2-83" fmla="*/ 9723959 w 10739097"/>
              <a:gd name="connsiteY2-84" fmla="*/ 3269753 h 4391104"/>
              <a:gd name="connsiteX3-85" fmla="*/ 615319 w 10739097"/>
              <a:gd name="connsiteY3-86" fmla="*/ 4193009 h 4391104"/>
              <a:gd name="connsiteX4-87" fmla="*/ 1242567 w 10739097"/>
              <a:gd name="connsiteY4-88" fmla="*/ 358735 h 4391104"/>
              <a:gd name="connsiteX0-89" fmla="*/ 939981 w 10436511"/>
              <a:gd name="connsiteY0-90" fmla="*/ 358735 h 4391104"/>
              <a:gd name="connsiteX1-91" fmla="*/ 10207647 w 10436511"/>
              <a:gd name="connsiteY1-92" fmla="*/ 164348 h 4391104"/>
              <a:gd name="connsiteX2-93" fmla="*/ 9421373 w 10436511"/>
              <a:gd name="connsiteY2-94" fmla="*/ 3269753 h 4391104"/>
              <a:gd name="connsiteX3-95" fmla="*/ 312733 w 10436511"/>
              <a:gd name="connsiteY3-96" fmla="*/ 4193009 h 4391104"/>
              <a:gd name="connsiteX4-97" fmla="*/ 939981 w 10436511"/>
              <a:gd name="connsiteY4-98" fmla="*/ 358735 h 4391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36511" h="4391104">
                <a:moveTo>
                  <a:pt x="939981" y="358735"/>
                </a:moveTo>
                <a:cubicBezTo>
                  <a:pt x="2589133" y="-312709"/>
                  <a:pt x="8484864" y="164348"/>
                  <a:pt x="10207647" y="164348"/>
                </a:cubicBezTo>
                <a:cubicBezTo>
                  <a:pt x="10216482" y="1232613"/>
                  <a:pt x="11070525" y="2598309"/>
                  <a:pt x="9421373" y="3269753"/>
                </a:cubicBezTo>
                <a:cubicBezTo>
                  <a:pt x="7735405" y="3904381"/>
                  <a:pt x="2035516" y="4790822"/>
                  <a:pt x="312733" y="4193009"/>
                </a:cubicBezTo>
                <a:cubicBezTo>
                  <a:pt x="-657618" y="3624642"/>
                  <a:pt x="939981" y="1030178"/>
                  <a:pt x="939981" y="358735"/>
                </a:cubicBezTo>
                <a:close/>
              </a:path>
            </a:pathLst>
          </a:cu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“习近平新时代中国特色社会主义思想”写入党章：立起了“新时代”思想旗帜</a:t>
            </a:r>
          </a:p>
        </p:txBody>
      </p:sp>
      <p:sp>
        <p:nvSpPr>
          <p:cNvPr id="2" name="矩形 1"/>
          <p:cNvSpPr/>
          <p:nvPr/>
        </p:nvSpPr>
        <p:spPr>
          <a:xfrm>
            <a:off x="2133600" y="2877166"/>
            <a:ext cx="8203096" cy="1419619"/>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这一理论名称的表述，突出了这一理论创新成果的主题，这就是坚持和发展中国特色社会主义，这一理论提出的一系列新理念新思想新战略，都是紧紧围绕这一主题展开的；体现了三个突出：</a:t>
            </a:r>
          </a:p>
        </p:txBody>
      </p:sp>
      <p:sp>
        <p:nvSpPr>
          <p:cNvPr id="4" name="文本框 3"/>
          <p:cNvSpPr txBox="1"/>
          <p:nvPr/>
        </p:nvSpPr>
        <p:spPr>
          <a:xfrm>
            <a:off x="2258921" y="4823791"/>
            <a:ext cx="172354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突出</a:t>
            </a:r>
          </a:p>
        </p:txBody>
      </p:sp>
      <p:sp>
        <p:nvSpPr>
          <p:cNvPr id="7" name="文本框 6"/>
          <p:cNvSpPr txBox="1"/>
          <p:nvPr/>
        </p:nvSpPr>
        <p:spPr>
          <a:xfrm>
            <a:off x="8010746" y="4287078"/>
            <a:ext cx="172354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突出</a:t>
            </a:r>
          </a:p>
        </p:txBody>
      </p:sp>
      <p:sp>
        <p:nvSpPr>
          <p:cNvPr id="8" name="文本框 7"/>
          <p:cNvSpPr txBox="1"/>
          <p:nvPr/>
        </p:nvSpPr>
        <p:spPr>
          <a:xfrm>
            <a:off x="5234225" y="4572000"/>
            <a:ext cx="172354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突出</a:t>
            </a:r>
          </a:p>
        </p:txBody>
      </p:sp>
      <p:sp>
        <p:nvSpPr>
          <p:cNvPr id="9" name="文本框 8"/>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第三小节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4"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5"/>
          <p:cNvSpPr/>
          <p:nvPr/>
        </p:nvSpPr>
        <p:spPr>
          <a:xfrm>
            <a:off x="435720" y="2010229"/>
            <a:ext cx="11095880" cy="4477657"/>
          </a:xfrm>
          <a:custGeom>
            <a:avLst/>
            <a:gdLst>
              <a:gd name="connsiteX0" fmla="*/ 0 w 10336696"/>
              <a:gd name="connsiteY0" fmla="*/ 220891 h 4028661"/>
              <a:gd name="connsiteX1" fmla="*/ 220891 w 10336696"/>
              <a:gd name="connsiteY1" fmla="*/ 0 h 4028661"/>
              <a:gd name="connsiteX2" fmla="*/ 10115805 w 10336696"/>
              <a:gd name="connsiteY2" fmla="*/ 0 h 4028661"/>
              <a:gd name="connsiteX3" fmla="*/ 10336696 w 10336696"/>
              <a:gd name="connsiteY3" fmla="*/ 220891 h 4028661"/>
              <a:gd name="connsiteX4" fmla="*/ 10336696 w 10336696"/>
              <a:gd name="connsiteY4" fmla="*/ 3807770 h 4028661"/>
              <a:gd name="connsiteX5" fmla="*/ 10115805 w 10336696"/>
              <a:gd name="connsiteY5" fmla="*/ 4028661 h 4028661"/>
              <a:gd name="connsiteX6" fmla="*/ 220891 w 10336696"/>
              <a:gd name="connsiteY6" fmla="*/ 4028661 h 4028661"/>
              <a:gd name="connsiteX7" fmla="*/ 0 w 10336696"/>
              <a:gd name="connsiteY7" fmla="*/ 3807770 h 4028661"/>
              <a:gd name="connsiteX8" fmla="*/ 0 w 10336696"/>
              <a:gd name="connsiteY8" fmla="*/ 220891 h 4028661"/>
              <a:gd name="connsiteX0-1" fmla="*/ 590319 w 10927015"/>
              <a:gd name="connsiteY0-2" fmla="*/ 220891 h 4028661"/>
              <a:gd name="connsiteX1-3" fmla="*/ 811210 w 10927015"/>
              <a:gd name="connsiteY1-4" fmla="*/ 0 h 4028661"/>
              <a:gd name="connsiteX2-5" fmla="*/ 10706124 w 10927015"/>
              <a:gd name="connsiteY2-6" fmla="*/ 0 h 4028661"/>
              <a:gd name="connsiteX3-7" fmla="*/ 10927015 w 10927015"/>
              <a:gd name="connsiteY3-8" fmla="*/ 220891 h 4028661"/>
              <a:gd name="connsiteX4-9" fmla="*/ 10927015 w 10927015"/>
              <a:gd name="connsiteY4-10" fmla="*/ 3807770 h 4028661"/>
              <a:gd name="connsiteX5-11" fmla="*/ 10706124 w 10927015"/>
              <a:gd name="connsiteY5-12" fmla="*/ 4028661 h 4028661"/>
              <a:gd name="connsiteX6-13" fmla="*/ 811210 w 10927015"/>
              <a:gd name="connsiteY6-14" fmla="*/ 4028661 h 4028661"/>
              <a:gd name="connsiteX7-15" fmla="*/ 590319 w 10927015"/>
              <a:gd name="connsiteY7-16" fmla="*/ 220891 h 4028661"/>
              <a:gd name="connsiteX0-17" fmla="*/ 590319 w 10927015"/>
              <a:gd name="connsiteY0-18" fmla="*/ 220891 h 4392678"/>
              <a:gd name="connsiteX1-19" fmla="*/ 811210 w 10927015"/>
              <a:gd name="connsiteY1-20" fmla="*/ 0 h 4392678"/>
              <a:gd name="connsiteX2-21" fmla="*/ 10706124 w 10927015"/>
              <a:gd name="connsiteY2-22" fmla="*/ 0 h 4392678"/>
              <a:gd name="connsiteX3-23" fmla="*/ 10927015 w 10927015"/>
              <a:gd name="connsiteY3-24" fmla="*/ 220891 h 4392678"/>
              <a:gd name="connsiteX4-25" fmla="*/ 10927015 w 10927015"/>
              <a:gd name="connsiteY4-26" fmla="*/ 3807770 h 4392678"/>
              <a:gd name="connsiteX5-27" fmla="*/ 811210 w 10927015"/>
              <a:gd name="connsiteY5-28" fmla="*/ 4028661 h 4392678"/>
              <a:gd name="connsiteX6-29" fmla="*/ 590319 w 10927015"/>
              <a:gd name="connsiteY6-30" fmla="*/ 220891 h 4392678"/>
              <a:gd name="connsiteX0-31" fmla="*/ 590319 w 10927015"/>
              <a:gd name="connsiteY0-32" fmla="*/ 220891 h 4226756"/>
              <a:gd name="connsiteX1-33" fmla="*/ 811210 w 10927015"/>
              <a:gd name="connsiteY1-34" fmla="*/ 0 h 4226756"/>
              <a:gd name="connsiteX2-35" fmla="*/ 10706124 w 10927015"/>
              <a:gd name="connsiteY2-36" fmla="*/ 0 h 4226756"/>
              <a:gd name="connsiteX3-37" fmla="*/ 10927015 w 10927015"/>
              <a:gd name="connsiteY3-38" fmla="*/ 220891 h 4226756"/>
              <a:gd name="connsiteX4-39" fmla="*/ 9919850 w 10927015"/>
              <a:gd name="connsiteY4-40" fmla="*/ 3105405 h 4226756"/>
              <a:gd name="connsiteX5-41" fmla="*/ 811210 w 10927015"/>
              <a:gd name="connsiteY5-42" fmla="*/ 4028661 h 4226756"/>
              <a:gd name="connsiteX6-43" fmla="*/ 590319 w 10927015"/>
              <a:gd name="connsiteY6-44" fmla="*/ 220891 h 4226756"/>
              <a:gd name="connsiteX0-45" fmla="*/ 590319 w 10927015"/>
              <a:gd name="connsiteY0-46" fmla="*/ 368832 h 4374697"/>
              <a:gd name="connsiteX1-47" fmla="*/ 10706124 w 10927015"/>
              <a:gd name="connsiteY1-48" fmla="*/ 147941 h 4374697"/>
              <a:gd name="connsiteX2-49" fmla="*/ 10927015 w 10927015"/>
              <a:gd name="connsiteY2-50" fmla="*/ 368832 h 4374697"/>
              <a:gd name="connsiteX3-51" fmla="*/ 9919850 w 10927015"/>
              <a:gd name="connsiteY3-52" fmla="*/ 3253346 h 4374697"/>
              <a:gd name="connsiteX4-53" fmla="*/ 811210 w 10927015"/>
              <a:gd name="connsiteY4-54" fmla="*/ 4176602 h 4374697"/>
              <a:gd name="connsiteX5-55" fmla="*/ 590319 w 10927015"/>
              <a:gd name="connsiteY5-56" fmla="*/ 368832 h 4374697"/>
              <a:gd name="connsiteX0-57" fmla="*/ 1242567 w 10731124"/>
              <a:gd name="connsiteY0-58" fmla="*/ 358735 h 4391104"/>
              <a:gd name="connsiteX1-59" fmla="*/ 10510233 w 10731124"/>
              <a:gd name="connsiteY1-60" fmla="*/ 164348 h 4391104"/>
              <a:gd name="connsiteX2-61" fmla="*/ 10731124 w 10731124"/>
              <a:gd name="connsiteY2-62" fmla="*/ 385239 h 4391104"/>
              <a:gd name="connsiteX3-63" fmla="*/ 9723959 w 10731124"/>
              <a:gd name="connsiteY3-64" fmla="*/ 3269753 h 4391104"/>
              <a:gd name="connsiteX4-65" fmla="*/ 615319 w 10731124"/>
              <a:gd name="connsiteY4-66" fmla="*/ 4193009 h 4391104"/>
              <a:gd name="connsiteX5-67" fmla="*/ 1242567 w 10731124"/>
              <a:gd name="connsiteY5-68" fmla="*/ 358735 h 4391104"/>
              <a:gd name="connsiteX0-69" fmla="*/ 1242567 w 11319253"/>
              <a:gd name="connsiteY0-70" fmla="*/ 358735 h 4391104"/>
              <a:gd name="connsiteX1-71" fmla="*/ 10510233 w 11319253"/>
              <a:gd name="connsiteY1-72" fmla="*/ 164348 h 4391104"/>
              <a:gd name="connsiteX2-73" fmla="*/ 9723959 w 11319253"/>
              <a:gd name="connsiteY2-74" fmla="*/ 3269753 h 4391104"/>
              <a:gd name="connsiteX3-75" fmla="*/ 615319 w 11319253"/>
              <a:gd name="connsiteY3-76" fmla="*/ 4193009 h 4391104"/>
              <a:gd name="connsiteX4-77" fmla="*/ 1242567 w 11319253"/>
              <a:gd name="connsiteY4-78" fmla="*/ 358735 h 4391104"/>
              <a:gd name="connsiteX0-79" fmla="*/ 1242567 w 10739097"/>
              <a:gd name="connsiteY0-80" fmla="*/ 358735 h 4391104"/>
              <a:gd name="connsiteX1-81" fmla="*/ 10510233 w 10739097"/>
              <a:gd name="connsiteY1-82" fmla="*/ 164348 h 4391104"/>
              <a:gd name="connsiteX2-83" fmla="*/ 9723959 w 10739097"/>
              <a:gd name="connsiteY2-84" fmla="*/ 3269753 h 4391104"/>
              <a:gd name="connsiteX3-85" fmla="*/ 615319 w 10739097"/>
              <a:gd name="connsiteY3-86" fmla="*/ 4193009 h 4391104"/>
              <a:gd name="connsiteX4-87" fmla="*/ 1242567 w 10739097"/>
              <a:gd name="connsiteY4-88" fmla="*/ 358735 h 4391104"/>
              <a:gd name="connsiteX0-89" fmla="*/ 939981 w 10436511"/>
              <a:gd name="connsiteY0-90" fmla="*/ 358735 h 4391104"/>
              <a:gd name="connsiteX1-91" fmla="*/ 10207647 w 10436511"/>
              <a:gd name="connsiteY1-92" fmla="*/ 164348 h 4391104"/>
              <a:gd name="connsiteX2-93" fmla="*/ 9421373 w 10436511"/>
              <a:gd name="connsiteY2-94" fmla="*/ 3269753 h 4391104"/>
              <a:gd name="connsiteX3-95" fmla="*/ 312733 w 10436511"/>
              <a:gd name="connsiteY3-96" fmla="*/ 4193009 h 4391104"/>
              <a:gd name="connsiteX4-97" fmla="*/ 939981 w 10436511"/>
              <a:gd name="connsiteY4-98" fmla="*/ 358735 h 4391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36511" h="4391104">
                <a:moveTo>
                  <a:pt x="939981" y="358735"/>
                </a:moveTo>
                <a:cubicBezTo>
                  <a:pt x="2589133" y="-312709"/>
                  <a:pt x="8484864" y="164348"/>
                  <a:pt x="10207647" y="164348"/>
                </a:cubicBezTo>
                <a:cubicBezTo>
                  <a:pt x="10216482" y="1232613"/>
                  <a:pt x="11070525" y="2598309"/>
                  <a:pt x="9421373" y="3269753"/>
                </a:cubicBezTo>
                <a:cubicBezTo>
                  <a:pt x="7735405" y="3904381"/>
                  <a:pt x="2035516" y="4790822"/>
                  <a:pt x="312733" y="4193009"/>
                </a:cubicBezTo>
                <a:cubicBezTo>
                  <a:pt x="-657618" y="3624642"/>
                  <a:pt x="939981" y="1030178"/>
                  <a:pt x="939981" y="358735"/>
                </a:cubicBezTo>
                <a:close/>
              </a:path>
            </a:pathLst>
          </a:custGeom>
          <a:solidFill>
            <a:schemeClr val="bg1">
              <a:alpha val="90000"/>
            </a:schemeClr>
          </a:solidFill>
          <a:ln w="3175">
            <a:solidFill>
              <a:srgbClr val="D6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3885095" y="2782669"/>
            <a:ext cx="7646505" cy="646331"/>
          </a:xfrm>
          <a:prstGeom prst="rect">
            <a:avLst/>
          </a:prstGeom>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这一理论创新成果的方位，这就是新时代，这一理论是中国特色社会主义进入新时代的思想结晶，是新时代中国特色社会主义的理论阐述；</a:t>
            </a:r>
            <a:endParaRPr kumimoji="0" lang="en-US" altLang="zh-CN" sz="18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“习近平新时代中国特色社会主义思想”写入党章：立起了“新时代”思想旗帜</a:t>
            </a:r>
          </a:p>
        </p:txBody>
      </p:sp>
      <p:grpSp>
        <p:nvGrpSpPr>
          <p:cNvPr id="7" name="组合 6"/>
          <p:cNvGrpSpPr/>
          <p:nvPr/>
        </p:nvGrpSpPr>
        <p:grpSpPr>
          <a:xfrm>
            <a:off x="1486453" y="2784652"/>
            <a:ext cx="1987826" cy="818322"/>
            <a:chOff x="1139683" y="2715038"/>
            <a:chExt cx="1987826" cy="818322"/>
          </a:xfrm>
        </p:grpSpPr>
        <p:sp>
          <p:nvSpPr>
            <p:cNvPr id="6" name="矩形 5"/>
            <p:cNvSpPr/>
            <p:nvPr/>
          </p:nvSpPr>
          <p:spPr>
            <a:xfrm>
              <a:off x="1139683" y="2715038"/>
              <a:ext cx="1987826" cy="818322"/>
            </a:xfrm>
            <a:prstGeom prst="rect">
              <a:avLst/>
            </a:prstGeom>
            <a:solidFill>
              <a:srgbClr val="D60000"/>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1194878" y="2739479"/>
              <a:ext cx="187743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突出了</a:t>
              </a:r>
            </a:p>
          </p:txBody>
        </p:sp>
      </p:grpSp>
      <p:sp>
        <p:nvSpPr>
          <p:cNvPr id="8" name="矩形 7"/>
          <p:cNvSpPr/>
          <p:nvPr/>
        </p:nvSpPr>
        <p:spPr>
          <a:xfrm>
            <a:off x="3858589" y="3846734"/>
            <a:ext cx="7275445" cy="646331"/>
          </a:xfrm>
          <a:prstGeom prst="rect">
            <a:avLst/>
          </a:prstGeom>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突出了这一理论创新成果的形态，这一理论是一个科学的、系统的、深刻的思想体系；</a:t>
            </a:r>
            <a:endParaRPr kumimoji="0" lang="en-US" altLang="zh-CN" sz="18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3885096" y="4739310"/>
            <a:ext cx="6096000" cy="1200329"/>
          </a:xfrm>
          <a:prstGeom prst="rect">
            <a:avLst/>
          </a:prstGeom>
        </p:spPr>
        <p:txBody>
          <a:bodyPr>
            <a:spAutoFit/>
          </a:bodyPr>
          <a:lstStyle/>
          <a:p>
            <a:pPr marL="0" marR="0" lvl="0" indent="45720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突出了这一理论创新成果的主体，习近平总书记集中全党智慧、反映人民愿望，紧密结合新的时代条件和实践要求，进行艰辛理论探索，对这一理论创新成果</a:t>
            </a:r>
            <a:endParaRPr kumimoji="0" lang="en-US" altLang="zh-CN" sz="18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的形成作出了重大贡献。</a:t>
            </a:r>
          </a:p>
        </p:txBody>
      </p:sp>
      <p:grpSp>
        <p:nvGrpSpPr>
          <p:cNvPr id="10" name="组合 9"/>
          <p:cNvGrpSpPr/>
          <p:nvPr/>
        </p:nvGrpSpPr>
        <p:grpSpPr>
          <a:xfrm>
            <a:off x="1486453" y="3802584"/>
            <a:ext cx="1987826" cy="818322"/>
            <a:chOff x="1139683" y="2715038"/>
            <a:chExt cx="1987826" cy="818322"/>
          </a:xfrm>
        </p:grpSpPr>
        <p:sp>
          <p:nvSpPr>
            <p:cNvPr id="11" name="矩形 10"/>
            <p:cNvSpPr/>
            <p:nvPr/>
          </p:nvSpPr>
          <p:spPr>
            <a:xfrm>
              <a:off x="1139683" y="2715038"/>
              <a:ext cx="1987826" cy="818322"/>
            </a:xfrm>
            <a:prstGeom prst="rect">
              <a:avLst/>
            </a:prstGeom>
            <a:solidFill>
              <a:srgbClr val="D60000"/>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p:nvSpPr>
          <p:spPr>
            <a:xfrm>
              <a:off x="1194878" y="2739479"/>
              <a:ext cx="187743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突出了</a:t>
              </a:r>
            </a:p>
          </p:txBody>
        </p:sp>
      </p:grpSp>
      <p:grpSp>
        <p:nvGrpSpPr>
          <p:cNvPr id="13" name="组合 12"/>
          <p:cNvGrpSpPr/>
          <p:nvPr/>
        </p:nvGrpSpPr>
        <p:grpSpPr>
          <a:xfrm>
            <a:off x="1486453" y="4807264"/>
            <a:ext cx="1987826" cy="818322"/>
            <a:chOff x="1139683" y="2715038"/>
            <a:chExt cx="1987826" cy="818322"/>
          </a:xfrm>
        </p:grpSpPr>
        <p:sp>
          <p:nvSpPr>
            <p:cNvPr id="14" name="矩形 13"/>
            <p:cNvSpPr/>
            <p:nvPr/>
          </p:nvSpPr>
          <p:spPr>
            <a:xfrm>
              <a:off x="1139683" y="2715038"/>
              <a:ext cx="1987826" cy="818322"/>
            </a:xfrm>
            <a:prstGeom prst="rect">
              <a:avLst/>
            </a:prstGeom>
            <a:solidFill>
              <a:srgbClr val="D60000"/>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1194878" y="2739479"/>
              <a:ext cx="187743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突出了</a:t>
              </a:r>
            </a:p>
          </p:txBody>
        </p:sp>
      </p:grpSp>
      <p:sp>
        <p:nvSpPr>
          <p:cNvPr id="17" name="文本框 16"/>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第四小节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3"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87314" y="1919657"/>
            <a:ext cx="1417376"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文鼎习" panose="020B0602010101010101" pitchFamily="33" charset="-122"/>
                <a:ea typeface="文鼎习" panose="020B0602010101010101" pitchFamily="33" charset="-122"/>
              </a:rPr>
              <a:t>肆</a:t>
            </a:r>
          </a:p>
        </p:txBody>
      </p:sp>
      <p:sp>
        <p:nvSpPr>
          <p:cNvPr id="12" name="矩形 11"/>
          <p:cNvSpPr/>
          <p:nvPr/>
        </p:nvSpPr>
        <p:spPr>
          <a:xfrm>
            <a:off x="1365731" y="3491577"/>
            <a:ext cx="9460538" cy="1015663"/>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square">
            <a:spAutoFit/>
          </a:bodyPr>
          <a:lstStyle/>
          <a:p>
            <a:pPr lvl="0" algn="dist"/>
            <a:r>
              <a:rPr lang="zh-CN" altLang="en-US" sz="6000" b="1"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经典黑体繁" panose="02010609000101010101" pitchFamily="49" charset="-122"/>
              </a:rPr>
              <a:t>扩充中国特色社会主义内涵</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919870" y="0"/>
            <a:ext cx="2352260" cy="1470990"/>
            <a:chOff x="4953001" y="-304800"/>
            <a:chExt cx="2352260" cy="1470990"/>
          </a:xfrm>
        </p:grpSpPr>
        <p:sp>
          <p:nvSpPr>
            <p:cNvPr id="16" name="圆角矩形 15"/>
            <p:cNvSpPr/>
            <p:nvPr/>
          </p:nvSpPr>
          <p:spPr>
            <a:xfrm>
              <a:off x="4953001" y="-304800"/>
              <a:ext cx="2352260" cy="1470990"/>
            </a:xfrm>
            <a:prstGeom prst="roundRect">
              <a:avLst>
                <a:gd name="adj" fmla="val 0"/>
              </a:avLst>
            </a:prstGeom>
            <a:solidFill>
              <a:schemeClr val="bg1"/>
            </a:solidFill>
            <a:ln w="28575" cmpd="sng">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5240907" y="-89120"/>
              <a:ext cx="1776448" cy="923330"/>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目 录</a:t>
              </a:r>
            </a:p>
          </p:txBody>
        </p:sp>
      </p:grpSp>
      <p:grpSp>
        <p:nvGrpSpPr>
          <p:cNvPr id="4" name="组合 3"/>
          <p:cNvGrpSpPr/>
          <p:nvPr/>
        </p:nvGrpSpPr>
        <p:grpSpPr>
          <a:xfrm>
            <a:off x="4094450" y="2078547"/>
            <a:ext cx="5379086" cy="676421"/>
            <a:chOff x="3448878" y="1948766"/>
            <a:chExt cx="5379086" cy="676421"/>
          </a:xfrm>
        </p:grpSpPr>
        <p:grpSp>
          <p:nvGrpSpPr>
            <p:cNvPr id="11" name="组合 10"/>
            <p:cNvGrpSpPr>
              <a:grpSpLocks noChangeAspect="1"/>
            </p:cNvGrpSpPr>
            <p:nvPr/>
          </p:nvGrpSpPr>
          <p:grpSpPr>
            <a:xfrm>
              <a:off x="3448878" y="1948766"/>
              <a:ext cx="756000" cy="676421"/>
              <a:chOff x="1126434" y="1789740"/>
              <a:chExt cx="1139688" cy="1019721"/>
            </a:xfrm>
            <a:effectLst/>
          </p:grpSpPr>
          <p:sp>
            <p:nvSpPr>
              <p:cNvPr id="9" name="六边形 8"/>
              <p:cNvSpPr/>
              <p:nvPr/>
            </p:nvSpPr>
            <p:spPr>
              <a:xfrm>
                <a:off x="1126434" y="1789740"/>
                <a:ext cx="1139688" cy="1019721"/>
              </a:xfrm>
              <a:prstGeom prst="hexagon">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rgbClr val="C0000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1389501" y="1942060"/>
                <a:ext cx="610972" cy="78876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 name="矩形 1"/>
            <p:cNvSpPr/>
            <p:nvPr/>
          </p:nvSpPr>
          <p:spPr>
            <a:xfrm>
              <a:off x="4334426" y="1998631"/>
              <a:ext cx="4493538" cy="523220"/>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黑体繁" panose="02010609000101010101" pitchFamily="49" charset="-122"/>
                </a:rPr>
                <a:t>十九大对党章做的重要修改</a:t>
              </a:r>
            </a:p>
          </p:txBody>
        </p:sp>
      </p:grpSp>
      <p:grpSp>
        <p:nvGrpSpPr>
          <p:cNvPr id="34" name="组合 33"/>
          <p:cNvGrpSpPr/>
          <p:nvPr/>
        </p:nvGrpSpPr>
        <p:grpSpPr>
          <a:xfrm>
            <a:off x="4094450" y="2871469"/>
            <a:ext cx="5920407" cy="676421"/>
            <a:chOff x="3448878" y="1948766"/>
            <a:chExt cx="5920407" cy="676421"/>
          </a:xfrm>
        </p:grpSpPr>
        <p:grpSp>
          <p:nvGrpSpPr>
            <p:cNvPr id="35" name="组合 34"/>
            <p:cNvGrpSpPr>
              <a:grpSpLocks noChangeAspect="1"/>
            </p:cNvGrpSpPr>
            <p:nvPr/>
          </p:nvGrpSpPr>
          <p:grpSpPr>
            <a:xfrm>
              <a:off x="3448878" y="1948766"/>
              <a:ext cx="756000" cy="676421"/>
              <a:chOff x="1126434" y="1789740"/>
              <a:chExt cx="1139688" cy="1019721"/>
            </a:xfrm>
            <a:effectLst/>
          </p:grpSpPr>
          <p:sp>
            <p:nvSpPr>
              <p:cNvPr id="38" name="六边形 37"/>
              <p:cNvSpPr/>
              <p:nvPr/>
            </p:nvSpPr>
            <p:spPr>
              <a:xfrm>
                <a:off x="1126434" y="1789740"/>
                <a:ext cx="1139688" cy="1019721"/>
              </a:xfrm>
              <a:prstGeom prst="hexagon">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9" name="文本框 38"/>
              <p:cNvSpPr txBox="1"/>
              <p:nvPr/>
            </p:nvSpPr>
            <p:spPr>
              <a:xfrm>
                <a:off x="1389501" y="1942060"/>
                <a:ext cx="610972" cy="78876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37" name="矩形 36"/>
            <p:cNvSpPr/>
            <p:nvPr/>
          </p:nvSpPr>
          <p:spPr>
            <a:xfrm>
              <a:off x="4334426" y="1998631"/>
              <a:ext cx="5034859" cy="523220"/>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新形势下修改党章顺理成章</a:t>
              </a:r>
            </a:p>
          </p:txBody>
        </p:sp>
      </p:grpSp>
      <p:grpSp>
        <p:nvGrpSpPr>
          <p:cNvPr id="40" name="组合 39"/>
          <p:cNvGrpSpPr/>
          <p:nvPr/>
        </p:nvGrpSpPr>
        <p:grpSpPr>
          <a:xfrm>
            <a:off x="4094450" y="3664391"/>
            <a:ext cx="4301868" cy="676421"/>
            <a:chOff x="3448878" y="1948766"/>
            <a:chExt cx="4301868" cy="676421"/>
          </a:xfrm>
        </p:grpSpPr>
        <p:grpSp>
          <p:nvGrpSpPr>
            <p:cNvPr id="41" name="组合 40"/>
            <p:cNvGrpSpPr>
              <a:grpSpLocks noChangeAspect="1"/>
            </p:cNvGrpSpPr>
            <p:nvPr/>
          </p:nvGrpSpPr>
          <p:grpSpPr>
            <a:xfrm>
              <a:off x="3448878" y="1948766"/>
              <a:ext cx="756000" cy="676421"/>
              <a:chOff x="1126434" y="1789740"/>
              <a:chExt cx="1139688" cy="1019721"/>
            </a:xfrm>
            <a:effectLst/>
          </p:grpSpPr>
          <p:sp>
            <p:nvSpPr>
              <p:cNvPr id="43" name="六边形 42"/>
              <p:cNvSpPr/>
              <p:nvPr/>
            </p:nvSpPr>
            <p:spPr>
              <a:xfrm>
                <a:off x="1126434" y="1789740"/>
                <a:ext cx="1139688" cy="1019721"/>
              </a:xfrm>
              <a:prstGeom prst="hexagon">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44" name="文本框 43"/>
              <p:cNvSpPr txBox="1"/>
              <p:nvPr/>
            </p:nvSpPr>
            <p:spPr>
              <a:xfrm>
                <a:off x="1389501" y="1942060"/>
                <a:ext cx="610972" cy="78876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42" name="矩形 41"/>
            <p:cNvSpPr/>
            <p:nvPr/>
          </p:nvSpPr>
          <p:spPr>
            <a:xfrm>
              <a:off x="4334426" y="1998631"/>
              <a:ext cx="3416320" cy="523220"/>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立起新时代思想旗帜</a:t>
              </a:r>
            </a:p>
          </p:txBody>
        </p:sp>
      </p:grpSp>
      <p:pic>
        <p:nvPicPr>
          <p:cNvPr id="51" name="图片 50"/>
          <p:cNvPicPr>
            <a:picLocks noChangeAspect="1"/>
          </p:cNvPicPr>
          <p:nvPr/>
        </p:nvPicPr>
        <p:blipFill>
          <a:blip r:embed="rId3" cstate="email"/>
          <a:stretch>
            <a:fillRect/>
          </a:stretch>
        </p:blipFill>
        <p:spPr>
          <a:xfrm>
            <a:off x="1329438" y="2553510"/>
            <a:ext cx="2288603" cy="1988759"/>
          </a:xfrm>
          <a:prstGeom prst="rect">
            <a:avLst/>
          </a:prstGeom>
        </p:spPr>
      </p:pic>
      <p:pic>
        <p:nvPicPr>
          <p:cNvPr id="28" name="图片 27"/>
          <p:cNvPicPr>
            <a:picLocks noChangeAspect="1"/>
          </p:cNvPicPr>
          <p:nvPr/>
        </p:nvPicPr>
        <p:blipFill rotWithShape="1">
          <a:blip r:embed="rId4"/>
          <a:srcRect/>
          <a:stretch>
            <a:fillRect/>
          </a:stretch>
        </p:blipFill>
        <p:spPr>
          <a:xfrm>
            <a:off x="0" y="4018100"/>
            <a:ext cx="12192000" cy="2839899"/>
          </a:xfrm>
          <a:prstGeom prst="rect">
            <a:avLst/>
          </a:prstGeom>
        </p:spPr>
      </p:pic>
      <p:pic>
        <p:nvPicPr>
          <p:cNvPr id="29" name="图片 28"/>
          <p:cNvPicPr>
            <a:picLocks noChangeAspect="1"/>
          </p:cNvPicPr>
          <p:nvPr/>
        </p:nvPicPr>
        <p:blipFill>
          <a:blip r:embed="rId5"/>
          <a:stretch>
            <a:fillRect/>
          </a:stretch>
        </p:blipFill>
        <p:spPr>
          <a:xfrm>
            <a:off x="4765482" y="5238290"/>
            <a:ext cx="2762636" cy="1724266"/>
          </a:xfrm>
          <a:prstGeom prst="rect">
            <a:avLst/>
          </a:prstGeom>
        </p:spPr>
      </p:pic>
      <p:grpSp>
        <p:nvGrpSpPr>
          <p:cNvPr id="45" name="组合 44"/>
          <p:cNvGrpSpPr/>
          <p:nvPr/>
        </p:nvGrpSpPr>
        <p:grpSpPr>
          <a:xfrm>
            <a:off x="4094450" y="4457312"/>
            <a:ext cx="5398322" cy="676421"/>
            <a:chOff x="3448878" y="1948766"/>
            <a:chExt cx="5398322" cy="676421"/>
          </a:xfrm>
        </p:grpSpPr>
        <p:grpSp>
          <p:nvGrpSpPr>
            <p:cNvPr id="46" name="组合 45"/>
            <p:cNvGrpSpPr>
              <a:grpSpLocks noChangeAspect="1"/>
            </p:cNvGrpSpPr>
            <p:nvPr/>
          </p:nvGrpSpPr>
          <p:grpSpPr>
            <a:xfrm>
              <a:off x="3448878" y="1948766"/>
              <a:ext cx="756000" cy="676421"/>
              <a:chOff x="1126434" y="1789740"/>
              <a:chExt cx="1139688" cy="1019721"/>
            </a:xfrm>
            <a:effectLst/>
          </p:grpSpPr>
          <p:sp>
            <p:nvSpPr>
              <p:cNvPr id="48" name="六边形 47"/>
              <p:cNvSpPr/>
              <p:nvPr/>
            </p:nvSpPr>
            <p:spPr>
              <a:xfrm>
                <a:off x="1126434" y="1789740"/>
                <a:ext cx="1139688" cy="1019721"/>
              </a:xfrm>
              <a:prstGeom prst="hexagon">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49" name="文本框 48"/>
              <p:cNvSpPr txBox="1"/>
              <p:nvPr/>
            </p:nvSpPr>
            <p:spPr>
              <a:xfrm>
                <a:off x="1389501" y="1942060"/>
                <a:ext cx="610972" cy="78876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47" name="矩形 46"/>
            <p:cNvSpPr/>
            <p:nvPr/>
          </p:nvSpPr>
          <p:spPr>
            <a:xfrm>
              <a:off x="4334426" y="1998631"/>
              <a:ext cx="4512774" cy="523220"/>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扩充中国特色社会主义内涵</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1000" fill="hold"/>
                                        <p:tgtEl>
                                          <p:spTgt spid="51"/>
                                        </p:tgtEl>
                                        <p:attrNameLst>
                                          <p:attrName>ppt_w</p:attrName>
                                        </p:attrNameLst>
                                      </p:cBhvr>
                                      <p:tavLst>
                                        <p:tav tm="0">
                                          <p:val>
                                            <p:fltVal val="0"/>
                                          </p:val>
                                        </p:tav>
                                        <p:tav tm="100000">
                                          <p:val>
                                            <p:strVal val="#ppt_w"/>
                                          </p:val>
                                        </p:tav>
                                      </p:tavLst>
                                    </p:anim>
                                    <p:anim calcmode="lin" valueType="num">
                                      <p:cBhvr>
                                        <p:cTn id="13" dur="1000" fill="hold"/>
                                        <p:tgtEl>
                                          <p:spTgt spid="51"/>
                                        </p:tgtEl>
                                        <p:attrNameLst>
                                          <p:attrName>ppt_h</p:attrName>
                                        </p:attrNameLst>
                                      </p:cBhvr>
                                      <p:tavLst>
                                        <p:tav tm="0">
                                          <p:val>
                                            <p:fltVal val="0"/>
                                          </p:val>
                                        </p:tav>
                                        <p:tav tm="100000">
                                          <p:val>
                                            <p:strVal val="#ppt_h"/>
                                          </p:val>
                                        </p:tav>
                                      </p:tavLst>
                                    </p:anim>
                                    <p:animEffect transition="in" filter="fade">
                                      <p:cBhvr>
                                        <p:cTn id="14" dur="1000"/>
                                        <p:tgtEl>
                                          <p:spTgt spid="51"/>
                                        </p:tgtEl>
                                      </p:cBhvr>
                                    </p:animEffect>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1+#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1+#ppt_w/2"/>
                                          </p:val>
                                        </p:tav>
                                        <p:tav tm="100000">
                                          <p:val>
                                            <p:strVal val="#ppt_x"/>
                                          </p:val>
                                        </p:tav>
                                      </p:tavLst>
                                    </p:anim>
                                    <p:anim calcmode="lin" valueType="num">
                                      <p:cBhvr additive="base">
                                        <p:cTn id="3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十九大党章修改，扩充中国特色社会主义内涵，顺应时代发展</a:t>
            </a:r>
          </a:p>
        </p:txBody>
      </p:sp>
      <p:sp>
        <p:nvSpPr>
          <p:cNvPr id="5" name="矩形 4"/>
          <p:cNvSpPr/>
          <p:nvPr/>
        </p:nvSpPr>
        <p:spPr>
          <a:xfrm>
            <a:off x="1610139" y="2774558"/>
            <a:ext cx="8971722" cy="130888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中国共产党章程（修正案）</a:t>
            </a: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通过中国共产党第十九次全国代表大会审议，修正案自通过之日起生效。</a:t>
            </a:r>
          </a:p>
        </p:txBody>
      </p:sp>
      <p:sp>
        <p:nvSpPr>
          <p:cNvPr id="6" name="矩形 5"/>
          <p:cNvSpPr/>
          <p:nvPr/>
        </p:nvSpPr>
        <p:spPr>
          <a:xfrm>
            <a:off x="2623929" y="4446104"/>
            <a:ext cx="6944141" cy="1054135"/>
          </a:xfrm>
          <a:prstGeom prst="rect">
            <a:avLst/>
          </a:prstGeom>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党章是党的总章程，对坚持党的领导、加强党的建设具有根本性的规范和指导作用。党章是中国共产党党内的根本大法，党内的任何文献、文章、文件，其地位都高不过党章。</a:t>
            </a:r>
          </a:p>
        </p:txBody>
      </p:sp>
      <p:sp>
        <p:nvSpPr>
          <p:cNvPr id="8" name="文本框 7"/>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第一小节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2804" y="1582340"/>
            <a:ext cx="6851371" cy="3785652"/>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中国共产党的领导是中国特色社会主义最本质的特征，是中国特色社会主义制度的最大优势。党政军民学，东西南北中，党是领导一切的</a:t>
            </a:r>
            <a:r>
              <a:rPr kumimoji="0" lang="en-US" altLang="zh-CN" sz="3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这一重大政治原则首次写入党章。</a:t>
            </a:r>
            <a:endParaRPr kumimoji="0" lang="zh-CN" alt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226684" y="1950001"/>
            <a:ext cx="2581832"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第一节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13048" y="1052254"/>
            <a:ext cx="6851371" cy="1419619"/>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做这样的修改，进一步明确了党在中国特色社会主义事业中的领导核心地位，确保党和人民的事业始终沿着正确方向前进，为做好党和国家各项工作提供根本政治保证。</a:t>
            </a:r>
          </a:p>
        </p:txBody>
      </p:sp>
      <p:sp>
        <p:nvSpPr>
          <p:cNvPr id="2" name="上凸带形 1"/>
          <p:cNvSpPr/>
          <p:nvPr/>
        </p:nvSpPr>
        <p:spPr>
          <a:xfrm>
            <a:off x="212034" y="805069"/>
            <a:ext cx="2650435" cy="662609"/>
          </a:xfrm>
          <a:prstGeom prst="ribbon2">
            <a:avLst>
              <a:gd name="adj1" fmla="val 16667"/>
              <a:gd name="adj2" fmla="val 70859"/>
            </a:avLst>
          </a:prstGeom>
          <a:blipFill dpi="0" rotWithShape="1">
            <a:blip r:embed="rId3"/>
            <a:srcRect/>
            <a:stretch>
              <a:fillRect/>
            </a:stretch>
          </a:blipFill>
          <a:ln w="3175">
            <a:solidFill>
              <a:srgbClr val="D6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D60000"/>
                </a:solidFill>
                <a:effectLst/>
                <a:uLnTx/>
                <a:uFillTx/>
                <a:latin typeface="Century Gothic" panose="020B0502020202020204" pitchFamily="34" charset="0"/>
                <a:ea typeface="宋体" panose="02010600030101010101" pitchFamily="2" charset="-122"/>
                <a:cs typeface="+mn-cs"/>
              </a:rPr>
              <a:t>12</a:t>
            </a:r>
            <a:endParaRPr kumimoji="0" lang="zh-CN" altLang="en-US" sz="4000" b="0" i="0" u="none" strike="noStrike" kern="1200" cap="none" spc="0" normalizeH="0" baseline="0" noProof="0" dirty="0">
              <a:ln>
                <a:noFill/>
              </a:ln>
              <a:solidFill>
                <a:srgbClr val="D60000"/>
              </a:solidFill>
              <a:effectLst/>
              <a:uLnTx/>
              <a:uFillTx/>
              <a:latin typeface="Century Gothic" panose="020B0502020202020204" pitchFamily="34" charset="0"/>
              <a:ea typeface="宋体" panose="02010600030101010101" pitchFamily="2" charset="-122"/>
              <a:cs typeface="+mn-cs"/>
            </a:endParaRPr>
          </a:p>
        </p:txBody>
      </p:sp>
      <p:pic>
        <p:nvPicPr>
          <p:cNvPr id="8" name="图片 7"/>
          <p:cNvPicPr>
            <a:picLocks noChangeAspect="1"/>
          </p:cNvPicPr>
          <p:nvPr/>
        </p:nvPicPr>
        <p:blipFill>
          <a:blip r:embed="rId4" cstate="email"/>
          <a:stretch>
            <a:fillRect/>
          </a:stretch>
        </p:blipFill>
        <p:spPr>
          <a:xfrm>
            <a:off x="4214190" y="2786268"/>
            <a:ext cx="4807890" cy="3004931"/>
          </a:xfrm>
          <a:prstGeom prst="rect">
            <a:avLst/>
          </a:prstGeom>
        </p:spPr>
      </p:pic>
      <p:sp>
        <p:nvSpPr>
          <p:cNvPr id="9" name="文本框 8"/>
          <p:cNvSpPr txBox="1"/>
          <p:nvPr/>
        </p:nvSpPr>
        <p:spPr>
          <a:xfrm>
            <a:off x="226684" y="1950001"/>
            <a:ext cx="2581832"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第二节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85322" y="1015244"/>
            <a:ext cx="6851374" cy="4524315"/>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顺应新时代要求，体现全党共同心声。党章的修改可以说是“顺理成章”，也表明中国共产党进入了新时代。一部党章的制定和修改的历史，也可以说是一部党的历史的浓缩和集中体现，通过党章这种正式规定的方式体现出来了。</a:t>
            </a:r>
            <a:endParaRPr kumimoji="0" lang="en-US" altLang="zh-CN" sz="2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党章内容很丰富，都是总结过去经验的基础上，作出的科学规定。这些新的东西，在实践中已经取得巨大成功，显然要长期坚持下去。</a:t>
            </a:r>
          </a:p>
        </p:txBody>
      </p:sp>
      <p:sp>
        <p:nvSpPr>
          <p:cNvPr id="8" name="文本框 7"/>
          <p:cNvSpPr txBox="1"/>
          <p:nvPr/>
        </p:nvSpPr>
        <p:spPr>
          <a:xfrm>
            <a:off x="226684" y="1950001"/>
            <a:ext cx="2581832"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第三节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2492289" y="2962423"/>
            <a:ext cx="7207422" cy="1107996"/>
          </a:xfrm>
          <a:prstGeom prst="rect">
            <a:avLst/>
          </a:prstGeom>
          <a:noFill/>
        </p:spPr>
        <p:txBody>
          <a:bodyPr wrap="none" rtlCol="0">
            <a:spAutoFit/>
          </a:bodyPr>
          <a:lstStyle/>
          <a:p>
            <a:pPr>
              <a:defRPr/>
            </a:pPr>
            <a:r>
              <a:rPr lang="zh-CN" altLang="en-US" sz="6600" b="1" dirty="0">
                <a:ln w="38100">
                  <a:noFill/>
                </a:ln>
                <a:gradFill>
                  <a:gsLst>
                    <a:gs pos="0">
                      <a:srgbClr val="FFFEE8"/>
                    </a:gs>
                    <a:gs pos="35000">
                      <a:srgbClr val="FEF417"/>
                    </a:gs>
                    <a:gs pos="51000">
                      <a:srgbClr val="F6D101"/>
                    </a:gs>
                    <a:gs pos="62032">
                      <a:srgbClr val="F6C201"/>
                    </a:gs>
                    <a:gs pos="79000">
                      <a:srgbClr val="F7AB00"/>
                    </a:gs>
                  </a:gsLst>
                  <a:lin ang="5400000" scaled="1"/>
                </a:gradFill>
                <a:effectLst>
                  <a:outerShdw blurRad="38100" dist="38100" dir="2700000" algn="tl">
                    <a:srgbClr val="000000">
                      <a:alpha val="43137"/>
                    </a:srgbClr>
                  </a:outerShdw>
                  <a:reflection blurRad="6350" stA="55000" endA="300" endPos="45500" dir="5400000" sy="-100000" algn="bl" rotWithShape="0"/>
                </a:effectLst>
                <a:latin typeface="微软雅黑" panose="020B0503020204020204" pitchFamily="34" charset="-122"/>
                <a:ea typeface="微软雅黑" panose="020B0503020204020204" pitchFamily="34" charset="-122"/>
              </a:rPr>
              <a:t>学习结束 感谢倾听</a:t>
            </a:r>
          </a:p>
        </p:txBody>
      </p:sp>
      <p:sp>
        <p:nvSpPr>
          <p:cNvPr id="7" name="文本框 6"/>
          <p:cNvSpPr txBox="1"/>
          <p:nvPr/>
        </p:nvSpPr>
        <p:spPr>
          <a:xfrm>
            <a:off x="3275747" y="4271427"/>
            <a:ext cx="5742106" cy="408623"/>
          </a:xfrm>
          <a:prstGeom prst="roundRect">
            <a:avLst>
              <a:gd name="adj" fmla="val 50000"/>
            </a:avLst>
          </a:prstGeom>
          <a:solidFill>
            <a:srgbClr val="FFC000"/>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第十九次党代会报告精神深入解读学习</a:t>
            </a:r>
          </a:p>
        </p:txBody>
      </p:sp>
      <p:sp>
        <p:nvSpPr>
          <p:cNvPr id="8" name="文本框 7"/>
          <p:cNvSpPr txBox="1"/>
          <p:nvPr/>
        </p:nvSpPr>
        <p:spPr>
          <a:xfrm>
            <a:off x="3797439" y="2377648"/>
            <a:ext cx="4698722" cy="584775"/>
          </a:xfrm>
          <a:prstGeom prst="rect">
            <a:avLst/>
          </a:prstGeom>
          <a:noFill/>
        </p:spPr>
        <p:txBody>
          <a:bodyPr wrap="none" rtlCol="0">
            <a:spAutoFit/>
          </a:bodyPr>
          <a:lstStyle>
            <a:defPPr>
              <a:defRPr lang="zh-CN"/>
            </a:defPPr>
            <a:lvl1pPr algn="ctr">
              <a:defRPr sz="6600" b="1">
                <a:ln>
                  <a:solidFill>
                    <a:srgbClr val="C00000"/>
                  </a:solidFill>
                </a:ln>
                <a:blipFill dpi="0" rotWithShape="1">
                  <a:blip r:embed="rId4">
                    <a:extLst>
                      <a:ext uri="{28A0092B-C50C-407E-A947-70E740481C1C}">
                        <a14:useLocalDpi xmlns:a14="http://schemas.microsoft.com/office/drawing/2010/main" val="0"/>
                      </a:ext>
                    </a:extLst>
                  </a:blip>
                  <a:srcRect/>
                  <a:stretch>
                    <a:fillRect/>
                  </a:stretch>
                </a:blip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dirty="0">
                <a:ln w="38100">
                  <a:noFill/>
                </a:ln>
                <a:gradFill>
                  <a:gsLst>
                    <a:gs pos="0">
                      <a:srgbClr val="FFFEE8"/>
                    </a:gs>
                    <a:gs pos="35000">
                      <a:srgbClr val="FEF417"/>
                    </a:gs>
                    <a:gs pos="51000">
                      <a:srgbClr val="F6D101"/>
                    </a:gs>
                    <a:gs pos="62032">
                      <a:srgbClr val="F6C201"/>
                    </a:gs>
                    <a:gs pos="79000">
                      <a:srgbClr val="F7AB00"/>
                    </a:gs>
                  </a:gsLst>
                  <a:lin ang="5400000" scaled="1"/>
                </a:gradFill>
                <a:effectLst>
                  <a:reflection blurRad="6350" stA="55000" endA="300" endPos="45500" dir="5400000" sy="-100000" algn="bl" rotWithShape="0"/>
                </a:effectLst>
              </a:rPr>
              <a:t>深入学习贯彻十九大精神</a:t>
            </a:r>
          </a:p>
        </p:txBody>
      </p:sp>
      <p:pic>
        <p:nvPicPr>
          <p:cNvPr id="12" name="图片 11"/>
          <p:cNvPicPr>
            <a:picLocks noChangeAspect="1"/>
          </p:cNvPicPr>
          <p:nvPr/>
        </p:nvPicPr>
        <p:blipFill>
          <a:blip r:embed="rId5"/>
          <a:stretch>
            <a:fillRect/>
          </a:stretch>
        </p:blipFill>
        <p:spPr>
          <a:xfrm>
            <a:off x="4765482" y="5238290"/>
            <a:ext cx="2762636" cy="1724266"/>
          </a:xfrm>
          <a:prstGeom prst="rect">
            <a:avLst/>
          </a:prstGeom>
        </p:spPr>
      </p:pic>
      <p:pic>
        <p:nvPicPr>
          <p:cNvPr id="16" name="图片 15"/>
          <p:cNvPicPr>
            <a:picLocks noChangeAspect="1"/>
          </p:cNvPicPr>
          <p:nvPr/>
        </p:nvPicPr>
        <p:blipFill>
          <a:blip r:embed="rId6" cstate="email"/>
          <a:stretch>
            <a:fillRect/>
          </a:stretch>
        </p:blipFill>
        <p:spPr>
          <a:xfrm>
            <a:off x="4955398" y="342893"/>
            <a:ext cx="2281204" cy="1982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p14:ferris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87314" y="1919657"/>
            <a:ext cx="1417376"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文鼎习" panose="020B0602010101010101" pitchFamily="33" charset="-122"/>
                <a:ea typeface="文鼎习" panose="020B0602010101010101" pitchFamily="33" charset="-122"/>
              </a:rPr>
              <a:t>壹</a:t>
            </a:r>
          </a:p>
        </p:txBody>
      </p:sp>
      <p:sp>
        <p:nvSpPr>
          <p:cNvPr id="12" name="矩形 11"/>
          <p:cNvSpPr/>
          <p:nvPr/>
        </p:nvSpPr>
        <p:spPr>
          <a:xfrm>
            <a:off x="1365731" y="3491577"/>
            <a:ext cx="9460538" cy="1015663"/>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经典黑体繁" panose="02010609000101010101" pitchFamily="49" charset="-122"/>
              </a:rPr>
              <a:t>十九大对党章做的重要修改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028661"/>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习近平新时代中国特色社会主义思想写入党章</a:t>
            </a:r>
          </a:p>
        </p:txBody>
      </p:sp>
      <p:sp>
        <p:nvSpPr>
          <p:cNvPr id="18" name="矩形 17"/>
          <p:cNvSpPr/>
          <p:nvPr/>
        </p:nvSpPr>
        <p:spPr>
          <a:xfrm>
            <a:off x="2060713" y="2625374"/>
            <a:ext cx="8070574" cy="2862322"/>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大会一致同意，在党章中把习近平新时代中国特色社会主义思想同马克思列宁主义、毛泽东思想、邓小平理论、“三个代表”重要思想、科学发展观一道确立为党的行动指南。</a:t>
            </a:r>
            <a:endPar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大会要求全党以习近平新时代中国特色社会主义思想统一思想和行动，增强学习贯彻的自觉性和坚定性，把习近平新时代中国特色社会主义思想贯彻到社会主义现代化建设全过程、体现到党的建设各方面。</a:t>
            </a:r>
          </a:p>
        </p:txBody>
      </p:sp>
      <p:sp>
        <p:nvSpPr>
          <p:cNvPr id="10" name="文本框 9"/>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第一小节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028661"/>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中国特色社会主义文化写入党章</a:t>
            </a:r>
          </a:p>
        </p:txBody>
      </p:sp>
      <p:sp>
        <p:nvSpPr>
          <p:cNvPr id="18" name="矩形 17"/>
          <p:cNvSpPr/>
          <p:nvPr/>
        </p:nvSpPr>
        <p:spPr>
          <a:xfrm>
            <a:off x="2060713" y="2625374"/>
            <a:ext cx="8070574" cy="3266279"/>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大会同意把中国特色社会主义文化同中国特色社会主义道路、中国特色社会主义理论体系、中国特色社会主义制度一道写入党章，这有利于全党深化对中国特色社会主义的认识、全面把握中国特色社会主义内涵。大会强调，全党同志要倍加珍惜、长期坚持和不断发展党历经艰辛开创的这条道路、这个理论体系、这个制度、这个文化，高举中国特色社会主义伟大旗帜，坚定道路自信、理论自信、制度自信、文化自信，贯彻党的基本理论、基本路线、基本方略。</a:t>
            </a:r>
          </a:p>
        </p:txBody>
      </p:sp>
      <p:sp>
        <p:nvSpPr>
          <p:cNvPr id="6" name="文本框 5"/>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第二小节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028661"/>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实现中华民族伟大复兴的中国梦写入党章</a:t>
            </a:r>
          </a:p>
        </p:txBody>
      </p:sp>
      <p:sp>
        <p:nvSpPr>
          <p:cNvPr id="18" name="矩形 17"/>
          <p:cNvSpPr/>
          <p:nvPr/>
        </p:nvSpPr>
        <p:spPr>
          <a:xfrm>
            <a:off x="5963477" y="2625374"/>
            <a:ext cx="4558749" cy="2862322"/>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大会认为，实现中华民族伟大复兴是近代以来中华民族最伟大的梦想，是我们党向人民、向历史作出的庄严承诺。</a:t>
            </a:r>
            <a:endParaRPr kumimoji="0" lang="en-US" altLang="zh-CN"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大会同意在党章中明确实现“两个一百年”奋斗目标、实现中华民族伟大复兴的中国梦的宏伟目标。</a:t>
            </a:r>
          </a:p>
        </p:txBody>
      </p:sp>
      <p:sp>
        <p:nvSpPr>
          <p:cNvPr id="3" name="矩形 2"/>
          <p:cNvSpPr/>
          <p:nvPr/>
        </p:nvSpPr>
        <p:spPr>
          <a:xfrm>
            <a:off x="1232452" y="2822713"/>
            <a:ext cx="4359965" cy="306125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第三小节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028661"/>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党章根据我国社会主要矛盾的转化作出相应修改</a:t>
            </a:r>
          </a:p>
        </p:txBody>
      </p:sp>
      <p:sp>
        <p:nvSpPr>
          <p:cNvPr id="18" name="矩形 17"/>
          <p:cNvSpPr/>
          <p:nvPr/>
        </p:nvSpPr>
        <p:spPr>
          <a:xfrm>
            <a:off x="1199322" y="2598869"/>
            <a:ext cx="6394174" cy="3323987"/>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大会认为，党的十九大作出的我国社会主要矛盾已经转化为人民日益增长的美好生活需要和不平衡不充分的发展之间的矛盾的重大政治论断，反映了我国社会发展的客观实际，是制定党和国家大政方针、长远战略的重要依据。党章据此作出相应修改，为我们把握我国发展新的历史方位和阶段性特征、更好推进党和国家事业提供了重要指引。</a:t>
            </a:r>
          </a:p>
        </p:txBody>
      </p:sp>
      <p:sp>
        <p:nvSpPr>
          <p:cNvPr id="3" name="矩形 2"/>
          <p:cNvSpPr/>
          <p:nvPr/>
        </p:nvSpPr>
        <p:spPr>
          <a:xfrm>
            <a:off x="7726017" y="3087757"/>
            <a:ext cx="3207026" cy="226612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第四小节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61391" y="2226365"/>
            <a:ext cx="10336696" cy="4028661"/>
          </a:xfrm>
          <a:prstGeom prst="roundRect">
            <a:avLst>
              <a:gd name="adj" fmla="val 5483"/>
            </a:avLst>
          </a:prstGeom>
          <a:solidFill>
            <a:schemeClr val="bg1">
              <a:alpha val="90000"/>
            </a:schemeClr>
          </a:solidFill>
          <a:ln w="317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0" y="1431235"/>
            <a:ext cx="12192000" cy="980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实现巡视全覆盖、推进“两学一做”写入党章</a:t>
            </a:r>
          </a:p>
        </p:txBody>
      </p:sp>
      <p:sp>
        <p:nvSpPr>
          <p:cNvPr id="18" name="矩形 17"/>
          <p:cNvSpPr/>
          <p:nvPr/>
        </p:nvSpPr>
        <p:spPr>
          <a:xfrm>
            <a:off x="1265583" y="3102451"/>
            <a:ext cx="4220818" cy="1938992"/>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大会认为，总结吸收党的十八大以来党的工作和党的建设的成功经验，并同总纲部分修改相衔接，对党章部分条文作适当修改十分必要。</a:t>
            </a:r>
          </a:p>
        </p:txBody>
      </p:sp>
      <p:sp>
        <p:nvSpPr>
          <p:cNvPr id="3" name="矩形 2"/>
          <p:cNvSpPr/>
          <p:nvPr/>
        </p:nvSpPr>
        <p:spPr>
          <a:xfrm>
            <a:off x="6096000" y="2700204"/>
            <a:ext cx="5155096" cy="3285900"/>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实现巡视全覆盖，开展中央单位巡视、市县巡察，是巡视工作实践经验的总结，必须加以坚持和发展；推进“两学一做”学习教育常态化制度化；明确中央军事委员会实行主席负责制，明确中央军事委员会负责军队中党的工作和政治工作，反映了军队改革后的中央军委履行管党治党责任的现实需要，等等，是党的十八大以来党的工作和党的建设成果的集中反映。</a:t>
            </a:r>
            <a:endParaRPr kumimoji="0" lang="en-US" altLang="zh-CN" sz="1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D60000"/>
                </a:solidFill>
                <a:effectLst/>
                <a:uLnTx/>
                <a:uFillTx/>
                <a:latin typeface="微软雅黑" panose="020B0503020204020204" pitchFamily="34" charset="-122"/>
                <a:ea typeface="微软雅黑" panose="020B0503020204020204" pitchFamily="34" charset="-122"/>
                <a:cs typeface="+mn-cs"/>
              </a:rPr>
              <a:t>把这些内容写入党章，有利于全党把握党的指导思想与时俱进，用习近平新时代中国特色社会主义思想武装头脑、指导实践、推动工作，有利于强化基层党组织政治功能，推动全面从严治党向纵深发展。</a:t>
            </a:r>
          </a:p>
        </p:txBody>
      </p:sp>
      <p:cxnSp>
        <p:nvCxnSpPr>
          <p:cNvPr id="6" name="直接连接符 5"/>
          <p:cNvCxnSpPr/>
          <p:nvPr/>
        </p:nvCxnSpPr>
        <p:spPr>
          <a:xfrm>
            <a:off x="5724939" y="2782957"/>
            <a:ext cx="0" cy="3087756"/>
          </a:xfrm>
          <a:prstGeom prst="line">
            <a:avLst/>
          </a:prstGeom>
          <a:ln>
            <a:solidFill>
              <a:srgbClr val="D6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33715" y="202240"/>
            <a:ext cx="3264007" cy="923330"/>
          </a:xfrm>
          <a:prstGeom prst="rect">
            <a:avLst/>
          </a:prstGeom>
          <a:noFill/>
        </p:spPr>
        <p:txBody>
          <a:bodyPr wrap="square" rtlCol="0">
            <a:spAutoFit/>
          </a:bodyPr>
          <a:lstStyle/>
          <a:p>
            <a:pPr algn="dist"/>
            <a:r>
              <a:rPr lang="zh-CN" altLang="en-US" sz="5400" b="1" dirty="0">
                <a:solidFill>
                  <a:srgbClr val="FFC000"/>
                </a:solidFill>
                <a:latin typeface="文鼎习" panose="020B0602010101010101" pitchFamily="33" charset="-122"/>
                <a:ea typeface="文鼎习" panose="020B0602010101010101" pitchFamily="33" charset="-122"/>
              </a:rPr>
              <a:t>第五小节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87314" y="1919657"/>
            <a:ext cx="1417376"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文鼎习" panose="020B0602010101010101" pitchFamily="33" charset="-122"/>
                <a:ea typeface="文鼎习" panose="020B0602010101010101" pitchFamily="33" charset="-122"/>
              </a:rPr>
              <a:t>贰</a:t>
            </a:r>
          </a:p>
        </p:txBody>
      </p:sp>
      <p:sp>
        <p:nvSpPr>
          <p:cNvPr id="12" name="矩形 11"/>
          <p:cNvSpPr/>
          <p:nvPr/>
        </p:nvSpPr>
        <p:spPr>
          <a:xfrm>
            <a:off x="1365731" y="3491577"/>
            <a:ext cx="9460538" cy="1015663"/>
          </a:xfrm>
          <a:prstGeom prst="rect">
            <a:avLst/>
          </a:prstGeom>
          <a:ln>
            <a:noFill/>
          </a:ln>
          <a:effectLst/>
          <a:scene3d>
            <a:camera prst="orthographicFront">
              <a:rot lat="0" lon="0" rev="0"/>
            </a:camera>
            <a:lightRig rig="glow" dir="t">
              <a:rot lat="0" lon="0" rev="4800000"/>
            </a:lightRig>
          </a:scene3d>
          <a:sp3d prstMaterial="matte">
            <a:bevelT w="127000" h="63500"/>
          </a:sp3d>
        </p:spPr>
        <p:txBody>
          <a:bodyPr wrap="square">
            <a:spAutoFit/>
          </a:bodyPr>
          <a:lstStyle/>
          <a:p>
            <a:pPr lvl="0" algn="dist"/>
            <a:r>
              <a:rPr lang="zh-CN" altLang="en-US" sz="6000" b="1" dirty="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经典黑体繁" panose="02010609000101010101" pitchFamily="49" charset="-122"/>
              </a:rPr>
              <a:t>新形势下修改党章顺理成章</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theme/theme1.xml><?xml version="1.0" encoding="utf-8"?>
<a:theme xmlns:a="http://schemas.openxmlformats.org/drawingml/2006/main" name="Office 主题">
  <a:themeElements>
    <a:clrScheme name="自定义 3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1726</Words>
  <Application>Microsoft Office PowerPoint</Application>
  <PresentationFormat>宽屏</PresentationFormat>
  <Paragraphs>113</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微软雅黑</vt:lpstr>
      <vt:lpstr>文鼎习</vt:lpstr>
      <vt:lpstr>Arial</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2017-11-22T06:23:00Z</dcterms:created>
  <dcterms:modified xsi:type="dcterms:W3CDTF">2021-01-05T07:29:00Z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